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 id="2147483972"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10" r:id="rId155"/>
    <p:sldId id="411" r:id="rId156"/>
    <p:sldId id="412" r:id="rId157"/>
    <p:sldId id="413" r:id="rId158"/>
    <p:sldId id="414" r:id="rId159"/>
    <p:sldId id="409"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 id="436" r:id="rId182"/>
    <p:sldId id="437" r:id="rId183"/>
    <p:sldId id="438" r:id="rId184"/>
    <p:sldId id="439" r:id="rId185"/>
    <p:sldId id="440" r:id="rId186"/>
    <p:sldId id="441" r:id="rId18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1D4F55E-FC85-4D76-B018-F71B0EAD622C}">
          <p14:sldIdLst>
            <p14:sldId id="256"/>
          </p14:sldIdLst>
        </p14:section>
        <p14:section name="Untitled Section" id="{0CC6C0A8-130F-424E-90E7-2A2C103BBE29}">
          <p14:sldIdLst>
            <p14:sldId id="257"/>
          </p14:sldIdLst>
        </p14:section>
        <p14:section name="Untitled Section" id="{E7C9CAD0-9088-4C76-B6FE-B1CAA37AEC96}">
          <p14:sldIdLst>
            <p14:sldId id="258"/>
          </p14:sldIdLst>
        </p14:section>
        <p14:section name="Untitled Section" id="{E3FF4ACA-98CF-4247-AAF8-021D688E5D87}">
          <p14:sldIdLst>
            <p14:sldId id="259"/>
          </p14:sldIdLst>
        </p14:section>
        <p14:section name="Untitled Section" id="{DCC9139E-700C-401A-9642-F47A3DC6C35A}">
          <p14:sldIdLst>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Lst>
        </p14:section>
        <p14:section name="Untitled Section" id="{9E2C104C-228B-4472-89D3-1EF22E35DF03}">
          <p14:sldIdLst/>
        </p14:section>
        <p14:section name="Untitled Section" id="{2F095861-0701-4B48-BE6D-F9FBBDBB0537}">
          <p14:sldIdLst>
            <p14:sldId id="284"/>
          </p14:sldIdLst>
        </p14:section>
        <p14:section name="Untitled Section" id="{4C40B4AA-B4E5-454F-A44E-09036B59A88F}">
          <p14:sldIdLst/>
        </p14:section>
        <p14:section name="Untitled Section" id="{F86A787F-FC6D-4E50-B933-4C060B996C76}">
          <p14:sldIdLst>
            <p14:sldId id="285"/>
            <p14:sldId id="286"/>
            <p14:sldId id="287"/>
            <p14:sldId id="288"/>
            <p14:sldId id="289"/>
            <p14:sldId id="290"/>
            <p14:sldId id="291"/>
            <p14:sldId id="292"/>
            <p14:sldId id="293"/>
            <p14:sldId id="294"/>
            <p14:sldId id="295"/>
            <p14:sldId id="296"/>
            <p14:sldId id="297"/>
            <p14:sldId id="298"/>
          </p14:sldIdLst>
        </p14:section>
        <p14:section name="Untitled Section" id="{AAE8744F-B63B-4868-994E-C757D3EE4F38}">
          <p14:sldIdLst>
            <p14:sldId id="299"/>
            <p14:sldId id="300"/>
            <p14:sldId id="301"/>
            <p14:sldId id="302"/>
            <p14:sldId id="303"/>
            <p14:sldId id="304"/>
            <p14:sldId id="305"/>
            <p14:sldId id="306"/>
            <p14:sldId id="307"/>
            <p14:sldId id="308"/>
            <p14:sldId id="309"/>
            <p14:sldId id="310"/>
            <p14:sldId id="311"/>
            <p14:sldId id="312"/>
            <p14:sldId id="313"/>
            <p14:sldId id="314"/>
            <p14:sldId id="315"/>
            <p14:sldId id="316"/>
          </p14:sldIdLst>
        </p14:section>
        <p14:section name="Untitled Section" id="{1CA75836-EE1F-452E-9B94-F93C27963A7A}">
          <p14:sldIdLst>
            <p14:sldId id="317"/>
            <p14:sldId id="318"/>
            <p14:sldId id="319"/>
            <p14:sldId id="320"/>
            <p14:sldId id="321"/>
            <p14:sldId id="322"/>
            <p14:sldId id="323"/>
            <p14:sldId id="324"/>
            <p14:sldId id="325"/>
            <p14:sldId id="326"/>
            <p14:sldId id="327"/>
            <p14:sldId id="328"/>
          </p14:sldIdLst>
        </p14:section>
        <p14:section name="Untitled Section" id="{C2D096D8-D889-4D13-B179-A81D7B0E63C3}">
          <p14:sldIdLst>
            <p14:sldId id="329"/>
            <p14:sldId id="330"/>
            <p14:sldId id="331"/>
            <p14:sldId id="332"/>
            <p14:sldId id="333"/>
            <p14:sldId id="334"/>
            <p14:sldId id="335"/>
            <p14:sldId id="336"/>
            <p14:sldId id="337"/>
            <p14:sldId id="338"/>
            <p14:sldId id="339"/>
            <p14:sldId id="340"/>
            <p14:sldId id="341"/>
            <p14:sldId id="342"/>
            <p14:sldId id="343"/>
            <p14:sldId id="344"/>
            <p14:sldId id="345"/>
            <p14:sldId id="346"/>
            <p14:sldId id="347"/>
            <p14:sldId id="348"/>
          </p14:sldIdLst>
        </p14:section>
        <p14:section name="Untitled Section" id="{17A6D2A9-EB43-4982-AF84-ECFEDAFCBB79}">
          <p14:sldIdLst>
            <p14:sldId id="349"/>
            <p14:sldId id="350"/>
            <p14:sldId id="351"/>
            <p14:sldId id="352"/>
            <p14:sldId id="353"/>
            <p14:sldId id="354"/>
            <p14:sldId id="355"/>
            <p14:sldId id="356"/>
            <p14:sldId id="357"/>
            <p14:sldId id="358"/>
            <p14:sldId id="359"/>
            <p14:sldId id="360"/>
            <p14:sldId id="361"/>
            <p14:sldId id="362"/>
            <p14:sldId id="363"/>
            <p14:sldId id="364"/>
            <p14:sldId id="365"/>
            <p14:sldId id="366"/>
            <p14:sldId id="367"/>
            <p14:sldId id="368"/>
            <p14:sldId id="369"/>
            <p14:sldId id="370"/>
            <p14:sldId id="371"/>
            <p14:sldId id="372"/>
            <p14:sldId id="373"/>
            <p14:sldId id="374"/>
            <p14:sldId id="375"/>
            <p14:sldId id="376"/>
            <p14:sldId id="377"/>
            <p14:sldId id="378"/>
            <p14:sldId id="379"/>
            <p14:sldId id="380"/>
            <p14:sldId id="381"/>
            <p14:sldId id="382"/>
            <p14:sldId id="383"/>
            <p14:sldId id="384"/>
            <p14:sldId id="385"/>
            <p14:sldId id="386"/>
            <p14:sldId id="387"/>
          </p14:sldIdLst>
        </p14:section>
        <p14:section name="Untitled Section" id="{48766289-7C03-4CD2-86E1-0A1C8B4561D7}">
          <p14:sldIdLst>
            <p14:sldId id="388"/>
            <p14:sldId id="389"/>
            <p14:sldId id="390"/>
            <p14:sldId id="391"/>
            <p14:sldId id="392"/>
            <p14:sldId id="393"/>
            <p14:sldId id="394"/>
            <p14:sldId id="395"/>
            <p14:sldId id="396"/>
            <p14:sldId id="397"/>
            <p14:sldId id="398"/>
            <p14:sldId id="399"/>
            <p14:sldId id="400"/>
            <p14:sldId id="401"/>
          </p14:sldIdLst>
        </p14:section>
        <p14:section name="Untitled Section" id="{2982817D-D28D-45C4-9A60-23FD86510137}">
          <p14:sldIdLst>
            <p14:sldId id="402"/>
            <p14:sldId id="403"/>
            <p14:sldId id="404"/>
            <p14:sldId id="405"/>
            <p14:sldId id="406"/>
            <p14:sldId id="407"/>
            <p14:sldId id="408"/>
            <p14:sldId id="410"/>
            <p14:sldId id="411"/>
            <p14:sldId id="412"/>
            <p14:sldId id="413"/>
            <p14:sldId id="414"/>
            <p14:sldId id="409"/>
            <p14:sldId id="415"/>
            <p14:sldId id="416"/>
            <p14:sldId id="417"/>
            <p14:sldId id="418"/>
          </p14:sldIdLst>
        </p14:section>
        <p14:section name="Untitled Section" id="{DFCECA7F-E666-4C88-998C-043D2AB90A13}">
          <p14:sldIdLst>
            <p14:sldId id="419"/>
            <p14:sldId id="420"/>
            <p14:sldId id="421"/>
            <p14:sldId id="422"/>
            <p14:sldId id="423"/>
            <p14:sldId id="424"/>
            <p14:sldId id="425"/>
            <p14:sldId id="426"/>
            <p14:sldId id="427"/>
            <p14:sldId id="428"/>
            <p14:sldId id="429"/>
            <p14:sldId id="430"/>
          </p14:sldIdLst>
        </p14:section>
        <p14:section name="Untitled Section" id="{4637EDC0-6753-4EF7-9FD9-540FFC07FBEF}">
          <p14:sldIdLst>
            <p14:sldId id="431"/>
            <p14:sldId id="432"/>
            <p14:sldId id="433"/>
            <p14:sldId id="434"/>
            <p14:sldId id="435"/>
            <p14:sldId id="436"/>
            <p14:sldId id="437"/>
            <p14:sldId id="438"/>
            <p14:sldId id="439"/>
            <p14:sldId id="440"/>
            <p14:sldId id="441"/>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86736" autoAdjust="0"/>
  </p:normalViewPr>
  <p:slideViewPr>
    <p:cSldViewPr>
      <p:cViewPr>
        <p:scale>
          <a:sx n="100" d="100"/>
          <a:sy n="100" d="100"/>
        </p:scale>
        <p:origin x="-1110"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63" Type="http://schemas.openxmlformats.org/officeDocument/2006/relationships/slide" Target="slides/slide61.xml"/><Relationship Id="rId84" Type="http://schemas.openxmlformats.org/officeDocument/2006/relationships/slide" Target="slides/slide82.xml"/><Relationship Id="rId138" Type="http://schemas.openxmlformats.org/officeDocument/2006/relationships/slide" Target="slides/slide136.xml"/><Relationship Id="rId159" Type="http://schemas.openxmlformats.org/officeDocument/2006/relationships/slide" Target="slides/slide157.xml"/><Relationship Id="rId170" Type="http://schemas.openxmlformats.org/officeDocument/2006/relationships/slide" Target="slides/slide168.xml"/><Relationship Id="rId191" Type="http://schemas.openxmlformats.org/officeDocument/2006/relationships/tableStyles" Target="tableStyles.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53" Type="http://schemas.openxmlformats.org/officeDocument/2006/relationships/slide" Target="slides/slide51.xml"/><Relationship Id="rId74" Type="http://schemas.openxmlformats.org/officeDocument/2006/relationships/slide" Target="slides/slide72.xml"/><Relationship Id="rId128" Type="http://schemas.openxmlformats.org/officeDocument/2006/relationships/slide" Target="slides/slide126.xml"/><Relationship Id="rId149" Type="http://schemas.openxmlformats.org/officeDocument/2006/relationships/slide" Target="slides/slide147.xml"/><Relationship Id="rId5" Type="http://schemas.openxmlformats.org/officeDocument/2006/relationships/slide" Target="slides/slide3.xml"/><Relationship Id="rId95" Type="http://schemas.openxmlformats.org/officeDocument/2006/relationships/slide" Target="slides/slide93.xml"/><Relationship Id="rId160" Type="http://schemas.openxmlformats.org/officeDocument/2006/relationships/slide" Target="slides/slide158.xml"/><Relationship Id="rId181" Type="http://schemas.openxmlformats.org/officeDocument/2006/relationships/slide" Target="slides/slide179.xml"/><Relationship Id="rId22" Type="http://schemas.openxmlformats.org/officeDocument/2006/relationships/slide" Target="slides/slide20.xml"/><Relationship Id="rId43" Type="http://schemas.openxmlformats.org/officeDocument/2006/relationships/slide" Target="slides/slide41.xml"/><Relationship Id="rId64" Type="http://schemas.openxmlformats.org/officeDocument/2006/relationships/slide" Target="slides/slide62.xml"/><Relationship Id="rId118" Type="http://schemas.openxmlformats.org/officeDocument/2006/relationships/slide" Target="slides/slide116.xml"/><Relationship Id="rId139" Type="http://schemas.openxmlformats.org/officeDocument/2006/relationships/slide" Target="slides/slide137.xml"/><Relationship Id="rId85" Type="http://schemas.openxmlformats.org/officeDocument/2006/relationships/slide" Target="slides/slide83.xml"/><Relationship Id="rId150" Type="http://schemas.openxmlformats.org/officeDocument/2006/relationships/slide" Target="slides/slide148.xml"/><Relationship Id="rId171" Type="http://schemas.openxmlformats.org/officeDocument/2006/relationships/slide" Target="slides/slide169.xml"/><Relationship Id="rId192" Type="http://schemas.microsoft.com/office/2015/10/relationships/revisionInfo" Target="revisionInfo.xml"/><Relationship Id="rId12" Type="http://schemas.openxmlformats.org/officeDocument/2006/relationships/slide" Target="slides/slide10.xml"/><Relationship Id="rId33" Type="http://schemas.openxmlformats.org/officeDocument/2006/relationships/slide" Target="slides/slide31.xml"/><Relationship Id="rId108" Type="http://schemas.openxmlformats.org/officeDocument/2006/relationships/slide" Target="slides/slide106.xml"/><Relationship Id="rId129" Type="http://schemas.openxmlformats.org/officeDocument/2006/relationships/slide" Target="slides/slide127.xml"/><Relationship Id="rId54" Type="http://schemas.openxmlformats.org/officeDocument/2006/relationships/slide" Target="slides/slide52.xml"/><Relationship Id="rId75" Type="http://schemas.openxmlformats.org/officeDocument/2006/relationships/slide" Target="slides/slide73.xml"/><Relationship Id="rId96" Type="http://schemas.openxmlformats.org/officeDocument/2006/relationships/slide" Target="slides/slide94.xml"/><Relationship Id="rId140" Type="http://schemas.openxmlformats.org/officeDocument/2006/relationships/slide" Target="slides/slide138.xml"/><Relationship Id="rId161" Type="http://schemas.openxmlformats.org/officeDocument/2006/relationships/slide" Target="slides/slide159.xml"/><Relationship Id="rId182" Type="http://schemas.openxmlformats.org/officeDocument/2006/relationships/slide" Target="slides/slide180.xml"/><Relationship Id="rId6" Type="http://schemas.openxmlformats.org/officeDocument/2006/relationships/slide" Target="slides/slide4.xml"/><Relationship Id="rId23" Type="http://schemas.openxmlformats.org/officeDocument/2006/relationships/slide" Target="slides/slide21.xml"/><Relationship Id="rId119" Type="http://schemas.openxmlformats.org/officeDocument/2006/relationships/slide" Target="slides/slide117.xml"/><Relationship Id="rId44" Type="http://schemas.openxmlformats.org/officeDocument/2006/relationships/slide" Target="slides/slide42.xml"/><Relationship Id="rId65" Type="http://schemas.openxmlformats.org/officeDocument/2006/relationships/slide" Target="slides/slide63.xml"/><Relationship Id="rId86" Type="http://schemas.openxmlformats.org/officeDocument/2006/relationships/slide" Target="slides/slide84.xml"/><Relationship Id="rId130" Type="http://schemas.openxmlformats.org/officeDocument/2006/relationships/slide" Target="slides/slide128.xml"/><Relationship Id="rId151" Type="http://schemas.openxmlformats.org/officeDocument/2006/relationships/slide" Target="slides/slide149.xml"/><Relationship Id="rId172" Type="http://schemas.openxmlformats.org/officeDocument/2006/relationships/slide" Target="slides/slide170.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141" Type="http://schemas.openxmlformats.org/officeDocument/2006/relationships/slide" Target="slides/slide139.xml"/><Relationship Id="rId146" Type="http://schemas.openxmlformats.org/officeDocument/2006/relationships/slide" Target="slides/slide144.xml"/><Relationship Id="rId167" Type="http://schemas.openxmlformats.org/officeDocument/2006/relationships/slide" Target="slides/slide165.xml"/><Relationship Id="rId188"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162" Type="http://schemas.openxmlformats.org/officeDocument/2006/relationships/slide" Target="slides/slide160.xml"/><Relationship Id="rId183" Type="http://schemas.openxmlformats.org/officeDocument/2006/relationships/slide" Target="slides/slide181.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slide" Target="slides/slide129.xml"/><Relationship Id="rId136" Type="http://schemas.openxmlformats.org/officeDocument/2006/relationships/slide" Target="slides/slide134.xml"/><Relationship Id="rId157" Type="http://schemas.openxmlformats.org/officeDocument/2006/relationships/slide" Target="slides/slide155.xml"/><Relationship Id="rId178" Type="http://schemas.openxmlformats.org/officeDocument/2006/relationships/slide" Target="slides/slide176.xml"/><Relationship Id="rId61" Type="http://schemas.openxmlformats.org/officeDocument/2006/relationships/slide" Target="slides/slide59.xml"/><Relationship Id="rId82" Type="http://schemas.openxmlformats.org/officeDocument/2006/relationships/slide" Target="slides/slide80.xml"/><Relationship Id="rId152" Type="http://schemas.openxmlformats.org/officeDocument/2006/relationships/slide" Target="slides/slide150.xml"/><Relationship Id="rId173" Type="http://schemas.openxmlformats.org/officeDocument/2006/relationships/slide" Target="slides/slide171.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26" Type="http://schemas.openxmlformats.org/officeDocument/2006/relationships/slide" Target="slides/slide124.xml"/><Relationship Id="rId147" Type="http://schemas.openxmlformats.org/officeDocument/2006/relationships/slide" Target="slides/slide145.xml"/><Relationship Id="rId168" Type="http://schemas.openxmlformats.org/officeDocument/2006/relationships/slide" Target="slides/slide166.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142" Type="http://schemas.openxmlformats.org/officeDocument/2006/relationships/slide" Target="slides/slide140.xml"/><Relationship Id="rId163" Type="http://schemas.openxmlformats.org/officeDocument/2006/relationships/slide" Target="slides/slide161.xml"/><Relationship Id="rId184" Type="http://schemas.openxmlformats.org/officeDocument/2006/relationships/slide" Target="slides/slide182.xml"/><Relationship Id="rId189" Type="http://schemas.openxmlformats.org/officeDocument/2006/relationships/viewProps" Target="viewProps.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slide" Target="slides/slide114.xml"/><Relationship Id="rId137" Type="http://schemas.openxmlformats.org/officeDocument/2006/relationships/slide" Target="slides/slide135.xml"/><Relationship Id="rId158" Type="http://schemas.openxmlformats.org/officeDocument/2006/relationships/slide" Target="slides/slide156.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32" Type="http://schemas.openxmlformats.org/officeDocument/2006/relationships/slide" Target="slides/slide130.xml"/><Relationship Id="rId153" Type="http://schemas.openxmlformats.org/officeDocument/2006/relationships/slide" Target="slides/slide151.xml"/><Relationship Id="rId174" Type="http://schemas.openxmlformats.org/officeDocument/2006/relationships/slide" Target="slides/slide172.xml"/><Relationship Id="rId179" Type="http://schemas.openxmlformats.org/officeDocument/2006/relationships/slide" Target="slides/slide177.xml"/><Relationship Id="rId190" Type="http://schemas.openxmlformats.org/officeDocument/2006/relationships/theme" Target="theme/theme1.xml"/><Relationship Id="rId15" Type="http://schemas.openxmlformats.org/officeDocument/2006/relationships/slide" Target="slides/slide13.xml"/><Relationship Id="rId36" Type="http://schemas.openxmlformats.org/officeDocument/2006/relationships/slide" Target="slides/slide34.xml"/><Relationship Id="rId57" Type="http://schemas.openxmlformats.org/officeDocument/2006/relationships/slide" Target="slides/slide55.xml"/><Relationship Id="rId106" Type="http://schemas.openxmlformats.org/officeDocument/2006/relationships/slide" Target="slides/slide104.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52" Type="http://schemas.openxmlformats.org/officeDocument/2006/relationships/slide" Target="slides/slide50.xml"/><Relationship Id="rId73" Type="http://schemas.openxmlformats.org/officeDocument/2006/relationships/slide" Target="slides/slide71.xml"/><Relationship Id="rId78" Type="http://schemas.openxmlformats.org/officeDocument/2006/relationships/slide" Target="slides/slide76.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143" Type="http://schemas.openxmlformats.org/officeDocument/2006/relationships/slide" Target="slides/slide141.xml"/><Relationship Id="rId148" Type="http://schemas.openxmlformats.org/officeDocument/2006/relationships/slide" Target="slides/slide146.xml"/><Relationship Id="rId164" Type="http://schemas.openxmlformats.org/officeDocument/2006/relationships/slide" Target="slides/slide162.xml"/><Relationship Id="rId169" Type="http://schemas.openxmlformats.org/officeDocument/2006/relationships/slide" Target="slides/slide167.xml"/><Relationship Id="rId185" Type="http://schemas.openxmlformats.org/officeDocument/2006/relationships/slide" Target="slides/slide183.xml"/><Relationship Id="rId4" Type="http://schemas.openxmlformats.org/officeDocument/2006/relationships/slide" Target="slides/slide2.xml"/><Relationship Id="rId9" Type="http://schemas.openxmlformats.org/officeDocument/2006/relationships/slide" Target="slides/slide7.xml"/><Relationship Id="rId180" Type="http://schemas.openxmlformats.org/officeDocument/2006/relationships/slide" Target="slides/slide178.xml"/><Relationship Id="rId26" Type="http://schemas.openxmlformats.org/officeDocument/2006/relationships/slide" Target="slides/slide24.xml"/><Relationship Id="rId47" Type="http://schemas.openxmlformats.org/officeDocument/2006/relationships/slide" Target="slides/slide45.xml"/><Relationship Id="rId68" Type="http://schemas.openxmlformats.org/officeDocument/2006/relationships/slide" Target="slides/slide66.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slide" Target="slides/slide131.xml"/><Relationship Id="rId154" Type="http://schemas.openxmlformats.org/officeDocument/2006/relationships/slide" Target="slides/slide152.xml"/><Relationship Id="rId175" Type="http://schemas.openxmlformats.org/officeDocument/2006/relationships/slide" Target="slides/slide173.xml"/><Relationship Id="rId16" Type="http://schemas.openxmlformats.org/officeDocument/2006/relationships/slide" Target="slides/slide14.xml"/><Relationship Id="rId37" Type="http://schemas.openxmlformats.org/officeDocument/2006/relationships/slide" Target="slides/slide35.xml"/><Relationship Id="rId58" Type="http://schemas.openxmlformats.org/officeDocument/2006/relationships/slide" Target="slides/slide56.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44" Type="http://schemas.openxmlformats.org/officeDocument/2006/relationships/slide" Target="slides/slide142.xml"/><Relationship Id="rId90" Type="http://schemas.openxmlformats.org/officeDocument/2006/relationships/slide" Target="slides/slide88.xml"/><Relationship Id="rId165" Type="http://schemas.openxmlformats.org/officeDocument/2006/relationships/slide" Target="slides/slide163.xml"/><Relationship Id="rId186" Type="http://schemas.openxmlformats.org/officeDocument/2006/relationships/slide" Target="slides/slide184.xml"/><Relationship Id="rId27" Type="http://schemas.openxmlformats.org/officeDocument/2006/relationships/slide" Target="slides/slide25.xml"/><Relationship Id="rId48" Type="http://schemas.openxmlformats.org/officeDocument/2006/relationships/slide" Target="slides/slide46.xml"/><Relationship Id="rId69" Type="http://schemas.openxmlformats.org/officeDocument/2006/relationships/slide" Target="slides/slide67.xml"/><Relationship Id="rId113" Type="http://schemas.openxmlformats.org/officeDocument/2006/relationships/slide" Target="slides/slide111.xml"/><Relationship Id="rId134" Type="http://schemas.openxmlformats.org/officeDocument/2006/relationships/slide" Target="slides/slide132.xml"/><Relationship Id="rId80" Type="http://schemas.openxmlformats.org/officeDocument/2006/relationships/slide" Target="slides/slide78.xml"/><Relationship Id="rId155" Type="http://schemas.openxmlformats.org/officeDocument/2006/relationships/slide" Target="slides/slide153.xml"/><Relationship Id="rId176" Type="http://schemas.openxmlformats.org/officeDocument/2006/relationships/slide" Target="slides/slide174.xml"/><Relationship Id="rId17" Type="http://schemas.openxmlformats.org/officeDocument/2006/relationships/slide" Target="slides/slide15.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24" Type="http://schemas.openxmlformats.org/officeDocument/2006/relationships/slide" Target="slides/slide122.xml"/><Relationship Id="rId70" Type="http://schemas.openxmlformats.org/officeDocument/2006/relationships/slide" Target="slides/slide68.xml"/><Relationship Id="rId91" Type="http://schemas.openxmlformats.org/officeDocument/2006/relationships/slide" Target="slides/slide89.xml"/><Relationship Id="rId145" Type="http://schemas.openxmlformats.org/officeDocument/2006/relationships/slide" Target="slides/slide143.xml"/><Relationship Id="rId166" Type="http://schemas.openxmlformats.org/officeDocument/2006/relationships/slide" Target="slides/slide164.xml"/><Relationship Id="rId187" Type="http://schemas.openxmlformats.org/officeDocument/2006/relationships/slide" Target="slides/slide185.xml"/><Relationship Id="rId1" Type="http://schemas.openxmlformats.org/officeDocument/2006/relationships/slideMaster" Target="slideMasters/slideMaster1.xml"/><Relationship Id="rId28" Type="http://schemas.openxmlformats.org/officeDocument/2006/relationships/slide" Target="slides/slide26.xml"/><Relationship Id="rId49" Type="http://schemas.openxmlformats.org/officeDocument/2006/relationships/slide" Target="slides/slide47.xml"/><Relationship Id="rId114" Type="http://schemas.openxmlformats.org/officeDocument/2006/relationships/slide" Target="slides/slide112.xml"/><Relationship Id="rId60" Type="http://schemas.openxmlformats.org/officeDocument/2006/relationships/slide" Target="slides/slide58.xml"/><Relationship Id="rId81" Type="http://schemas.openxmlformats.org/officeDocument/2006/relationships/slide" Target="slides/slide79.xml"/><Relationship Id="rId135" Type="http://schemas.openxmlformats.org/officeDocument/2006/relationships/slide" Target="slides/slide133.xml"/><Relationship Id="rId156" Type="http://schemas.openxmlformats.org/officeDocument/2006/relationships/slide" Target="slides/slide154.xml"/><Relationship Id="rId177" Type="http://schemas.openxmlformats.org/officeDocument/2006/relationships/slide" Target="slides/slide17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D848C3-51BC-4979-8F10-A7182117A7E4}" type="doc">
      <dgm:prSet loTypeId="urn:microsoft.com/office/officeart/2005/8/layout/pyramid1" loCatId="pyramid" qsTypeId="urn:microsoft.com/office/officeart/2005/8/quickstyle/simple1" qsCatId="simple" csTypeId="urn:microsoft.com/office/officeart/2005/8/colors/accent1_2" csCatId="accent1" phldr="1"/>
      <dgm:spPr/>
    </dgm:pt>
    <dgm:pt modelId="{1206E5E4-2DF7-4038-9D4C-9C5E59503B3C}">
      <dgm:prSet phldrT="[Text]" custT="1"/>
      <dgm:spPr/>
      <dgm:t>
        <a:bodyPr/>
        <a:lstStyle/>
        <a:p>
          <a:pPr rtl="1"/>
          <a:endParaRPr lang="ar-IQ" sz="2000" dirty="0"/>
        </a:p>
        <a:p>
          <a:pPr rtl="1"/>
          <a:r>
            <a:rPr lang="ar-IQ" sz="2000" dirty="0"/>
            <a:t>الحاجة </a:t>
          </a:r>
        </a:p>
        <a:p>
          <a:pPr rtl="1"/>
          <a:r>
            <a:rPr lang="ar-IQ" sz="2000" dirty="0"/>
            <a:t>إثبات الذات</a:t>
          </a:r>
        </a:p>
      </dgm:t>
    </dgm:pt>
    <dgm:pt modelId="{C679C9F0-9DE3-49F6-9FE0-F8B2BD41A8E2}" type="parTrans" cxnId="{DC968C08-36D3-439D-9C43-16BF6CB53CAB}">
      <dgm:prSet/>
      <dgm:spPr/>
      <dgm:t>
        <a:bodyPr/>
        <a:lstStyle/>
        <a:p>
          <a:pPr rtl="1"/>
          <a:endParaRPr lang="ar-IQ"/>
        </a:p>
      </dgm:t>
    </dgm:pt>
    <dgm:pt modelId="{A6338A13-6F69-4E84-83E5-CA2B9466E603}" type="sibTrans" cxnId="{DC968C08-36D3-439D-9C43-16BF6CB53CAB}">
      <dgm:prSet/>
      <dgm:spPr/>
      <dgm:t>
        <a:bodyPr/>
        <a:lstStyle/>
        <a:p>
          <a:pPr rtl="1"/>
          <a:endParaRPr lang="ar-IQ"/>
        </a:p>
      </dgm:t>
    </dgm:pt>
    <dgm:pt modelId="{FA142469-FDEF-45BF-9B72-7860DAC14DAE}">
      <dgm:prSet phldrT="[Text]" custT="1"/>
      <dgm:spPr/>
      <dgm:t>
        <a:bodyPr/>
        <a:lstStyle/>
        <a:p>
          <a:pPr rtl="1"/>
          <a:r>
            <a:rPr lang="ar-IQ" sz="2400" dirty="0"/>
            <a:t>الحاجة للتقدير</a:t>
          </a:r>
        </a:p>
      </dgm:t>
    </dgm:pt>
    <dgm:pt modelId="{755C2AC9-8216-47A3-8640-1E20413E1896}" type="parTrans" cxnId="{08F3C061-7508-4EB8-8249-C673CFC7ACA1}">
      <dgm:prSet/>
      <dgm:spPr/>
      <dgm:t>
        <a:bodyPr/>
        <a:lstStyle/>
        <a:p>
          <a:pPr rtl="1"/>
          <a:endParaRPr lang="ar-IQ"/>
        </a:p>
      </dgm:t>
    </dgm:pt>
    <dgm:pt modelId="{0A4E9CF1-FAD1-400A-9444-FB71A111DB0D}" type="sibTrans" cxnId="{08F3C061-7508-4EB8-8249-C673CFC7ACA1}">
      <dgm:prSet/>
      <dgm:spPr/>
      <dgm:t>
        <a:bodyPr/>
        <a:lstStyle/>
        <a:p>
          <a:pPr rtl="1"/>
          <a:endParaRPr lang="ar-IQ"/>
        </a:p>
      </dgm:t>
    </dgm:pt>
    <dgm:pt modelId="{D730B750-84CE-4D20-BD9D-9CAFD3FA6BAD}">
      <dgm:prSet phldrT="[Text]" custT="1"/>
      <dgm:spPr/>
      <dgm:t>
        <a:bodyPr/>
        <a:lstStyle/>
        <a:p>
          <a:pPr rtl="1"/>
          <a:r>
            <a:rPr lang="ar-IQ" sz="2800" dirty="0"/>
            <a:t>الحاجة الاجتماعية</a:t>
          </a:r>
        </a:p>
      </dgm:t>
    </dgm:pt>
    <dgm:pt modelId="{78EDC821-0591-470E-BB30-996D8A0A42C9}" type="parTrans" cxnId="{8532D8B9-0318-48D3-B4CE-1894424239BD}">
      <dgm:prSet/>
      <dgm:spPr/>
      <dgm:t>
        <a:bodyPr/>
        <a:lstStyle/>
        <a:p>
          <a:pPr rtl="1"/>
          <a:endParaRPr lang="ar-IQ"/>
        </a:p>
      </dgm:t>
    </dgm:pt>
    <dgm:pt modelId="{17E16ED5-17A4-48B5-900A-D146F78BE3CD}" type="sibTrans" cxnId="{8532D8B9-0318-48D3-B4CE-1894424239BD}">
      <dgm:prSet/>
      <dgm:spPr/>
      <dgm:t>
        <a:bodyPr/>
        <a:lstStyle/>
        <a:p>
          <a:pPr rtl="1"/>
          <a:endParaRPr lang="ar-IQ"/>
        </a:p>
      </dgm:t>
    </dgm:pt>
    <dgm:pt modelId="{BEA13914-CC18-450D-9718-F2FBB49EF002}">
      <dgm:prSet phldrT="[Text]" custT="1"/>
      <dgm:spPr/>
      <dgm:t>
        <a:bodyPr/>
        <a:lstStyle/>
        <a:p>
          <a:pPr rtl="1"/>
          <a:r>
            <a:rPr lang="ar-IQ" sz="3200" dirty="0"/>
            <a:t>الحاجات الفيسيولوجية</a:t>
          </a:r>
        </a:p>
      </dgm:t>
    </dgm:pt>
    <dgm:pt modelId="{60E550E8-293B-4DAE-83E5-2EF5B520B64C}" type="parTrans" cxnId="{F3F9375C-DB66-400A-8388-54A06207F6B9}">
      <dgm:prSet/>
      <dgm:spPr/>
      <dgm:t>
        <a:bodyPr/>
        <a:lstStyle/>
        <a:p>
          <a:pPr rtl="1"/>
          <a:endParaRPr lang="ar-IQ"/>
        </a:p>
      </dgm:t>
    </dgm:pt>
    <dgm:pt modelId="{C11A1D16-5343-4C12-AB97-4E078EB6FE8A}" type="sibTrans" cxnId="{F3F9375C-DB66-400A-8388-54A06207F6B9}">
      <dgm:prSet/>
      <dgm:spPr/>
      <dgm:t>
        <a:bodyPr/>
        <a:lstStyle/>
        <a:p>
          <a:pPr rtl="1"/>
          <a:endParaRPr lang="ar-IQ"/>
        </a:p>
      </dgm:t>
    </dgm:pt>
    <dgm:pt modelId="{5351DC04-373B-48D3-8A89-2D64C53798E9}">
      <dgm:prSet phldrT="[Text]" custT="1"/>
      <dgm:spPr/>
      <dgm:t>
        <a:bodyPr/>
        <a:lstStyle/>
        <a:p>
          <a:pPr rtl="1"/>
          <a:r>
            <a:rPr lang="ar-IQ" sz="3200" dirty="0"/>
            <a:t>الحاجة الامان</a:t>
          </a:r>
        </a:p>
      </dgm:t>
    </dgm:pt>
    <dgm:pt modelId="{ABE680BE-23AE-4D0E-B680-A5B9EF967E0D}" type="parTrans" cxnId="{2DA17A31-20D5-4F75-9617-CBBF3F198A84}">
      <dgm:prSet/>
      <dgm:spPr/>
      <dgm:t>
        <a:bodyPr/>
        <a:lstStyle/>
        <a:p>
          <a:pPr rtl="1"/>
          <a:endParaRPr lang="ar-IQ"/>
        </a:p>
      </dgm:t>
    </dgm:pt>
    <dgm:pt modelId="{ABCDF0C2-607C-46E2-A96C-0FE7C639E288}" type="sibTrans" cxnId="{2DA17A31-20D5-4F75-9617-CBBF3F198A84}">
      <dgm:prSet/>
      <dgm:spPr/>
      <dgm:t>
        <a:bodyPr/>
        <a:lstStyle/>
        <a:p>
          <a:pPr rtl="1"/>
          <a:endParaRPr lang="ar-IQ"/>
        </a:p>
      </dgm:t>
    </dgm:pt>
    <dgm:pt modelId="{BADC1A52-15DA-404A-856D-9396AF09F474}" type="pres">
      <dgm:prSet presAssocID="{B5D848C3-51BC-4979-8F10-A7182117A7E4}" presName="Name0" presStyleCnt="0">
        <dgm:presLayoutVars>
          <dgm:dir/>
          <dgm:animLvl val="lvl"/>
          <dgm:resizeHandles val="exact"/>
        </dgm:presLayoutVars>
      </dgm:prSet>
      <dgm:spPr/>
    </dgm:pt>
    <dgm:pt modelId="{AFD9C835-F719-4693-8022-E6AB7D42B221}" type="pres">
      <dgm:prSet presAssocID="{1206E5E4-2DF7-4038-9D4C-9C5E59503B3C}" presName="Name8" presStyleCnt="0"/>
      <dgm:spPr/>
    </dgm:pt>
    <dgm:pt modelId="{43BBE76B-8523-476A-B95E-7AF5D61E3601}" type="pres">
      <dgm:prSet presAssocID="{1206E5E4-2DF7-4038-9D4C-9C5E59503B3C}" presName="level" presStyleLbl="node1" presStyleIdx="0" presStyleCnt="5">
        <dgm:presLayoutVars>
          <dgm:chMax val="1"/>
          <dgm:bulletEnabled val="1"/>
        </dgm:presLayoutVars>
      </dgm:prSet>
      <dgm:spPr/>
      <dgm:t>
        <a:bodyPr/>
        <a:lstStyle/>
        <a:p>
          <a:endParaRPr lang="en-US"/>
        </a:p>
      </dgm:t>
    </dgm:pt>
    <dgm:pt modelId="{FE35CF3D-C0CC-4F7F-BCF4-29FAD74D1608}" type="pres">
      <dgm:prSet presAssocID="{1206E5E4-2DF7-4038-9D4C-9C5E59503B3C}" presName="levelTx" presStyleLbl="revTx" presStyleIdx="0" presStyleCnt="0">
        <dgm:presLayoutVars>
          <dgm:chMax val="1"/>
          <dgm:bulletEnabled val="1"/>
        </dgm:presLayoutVars>
      </dgm:prSet>
      <dgm:spPr/>
      <dgm:t>
        <a:bodyPr/>
        <a:lstStyle/>
        <a:p>
          <a:endParaRPr lang="en-US"/>
        </a:p>
      </dgm:t>
    </dgm:pt>
    <dgm:pt modelId="{A638828B-2061-456D-BBE0-73EEC3A699C8}" type="pres">
      <dgm:prSet presAssocID="{FA142469-FDEF-45BF-9B72-7860DAC14DAE}" presName="Name8" presStyleCnt="0"/>
      <dgm:spPr/>
    </dgm:pt>
    <dgm:pt modelId="{B784F097-6E26-4BAF-91E4-625B50112299}" type="pres">
      <dgm:prSet presAssocID="{FA142469-FDEF-45BF-9B72-7860DAC14DAE}" presName="level" presStyleLbl="node1" presStyleIdx="1" presStyleCnt="5">
        <dgm:presLayoutVars>
          <dgm:chMax val="1"/>
          <dgm:bulletEnabled val="1"/>
        </dgm:presLayoutVars>
      </dgm:prSet>
      <dgm:spPr/>
      <dgm:t>
        <a:bodyPr/>
        <a:lstStyle/>
        <a:p>
          <a:endParaRPr lang="en-US"/>
        </a:p>
      </dgm:t>
    </dgm:pt>
    <dgm:pt modelId="{0A6143CD-768D-4D34-8186-1BFA54B919FA}" type="pres">
      <dgm:prSet presAssocID="{FA142469-FDEF-45BF-9B72-7860DAC14DAE}" presName="levelTx" presStyleLbl="revTx" presStyleIdx="0" presStyleCnt="0">
        <dgm:presLayoutVars>
          <dgm:chMax val="1"/>
          <dgm:bulletEnabled val="1"/>
        </dgm:presLayoutVars>
      </dgm:prSet>
      <dgm:spPr/>
      <dgm:t>
        <a:bodyPr/>
        <a:lstStyle/>
        <a:p>
          <a:endParaRPr lang="en-US"/>
        </a:p>
      </dgm:t>
    </dgm:pt>
    <dgm:pt modelId="{D7E4D420-902C-40B8-A071-11089B97B677}" type="pres">
      <dgm:prSet presAssocID="{D730B750-84CE-4D20-BD9D-9CAFD3FA6BAD}" presName="Name8" presStyleCnt="0"/>
      <dgm:spPr/>
    </dgm:pt>
    <dgm:pt modelId="{70A8828A-98A9-470A-B7D7-2F01591A2F4D}" type="pres">
      <dgm:prSet presAssocID="{D730B750-84CE-4D20-BD9D-9CAFD3FA6BAD}" presName="level" presStyleLbl="node1" presStyleIdx="2" presStyleCnt="5">
        <dgm:presLayoutVars>
          <dgm:chMax val="1"/>
          <dgm:bulletEnabled val="1"/>
        </dgm:presLayoutVars>
      </dgm:prSet>
      <dgm:spPr/>
      <dgm:t>
        <a:bodyPr/>
        <a:lstStyle/>
        <a:p>
          <a:endParaRPr lang="en-US"/>
        </a:p>
      </dgm:t>
    </dgm:pt>
    <dgm:pt modelId="{9E7DDFCA-C375-49A7-8C0B-14AE77C17808}" type="pres">
      <dgm:prSet presAssocID="{D730B750-84CE-4D20-BD9D-9CAFD3FA6BAD}" presName="levelTx" presStyleLbl="revTx" presStyleIdx="0" presStyleCnt="0">
        <dgm:presLayoutVars>
          <dgm:chMax val="1"/>
          <dgm:bulletEnabled val="1"/>
        </dgm:presLayoutVars>
      </dgm:prSet>
      <dgm:spPr/>
      <dgm:t>
        <a:bodyPr/>
        <a:lstStyle/>
        <a:p>
          <a:endParaRPr lang="en-US"/>
        </a:p>
      </dgm:t>
    </dgm:pt>
    <dgm:pt modelId="{7B4B53BF-FE16-44CB-9764-9C291395C10C}" type="pres">
      <dgm:prSet presAssocID="{5351DC04-373B-48D3-8A89-2D64C53798E9}" presName="Name8" presStyleCnt="0"/>
      <dgm:spPr/>
    </dgm:pt>
    <dgm:pt modelId="{000C7E41-B803-435E-9E39-296D595B5C0B}" type="pres">
      <dgm:prSet presAssocID="{5351DC04-373B-48D3-8A89-2D64C53798E9}" presName="level" presStyleLbl="node1" presStyleIdx="3" presStyleCnt="5">
        <dgm:presLayoutVars>
          <dgm:chMax val="1"/>
          <dgm:bulletEnabled val="1"/>
        </dgm:presLayoutVars>
      </dgm:prSet>
      <dgm:spPr/>
      <dgm:t>
        <a:bodyPr/>
        <a:lstStyle/>
        <a:p>
          <a:endParaRPr lang="en-US"/>
        </a:p>
      </dgm:t>
    </dgm:pt>
    <dgm:pt modelId="{73F0FAA5-12D3-49DD-8EE2-F98C5694A4C9}" type="pres">
      <dgm:prSet presAssocID="{5351DC04-373B-48D3-8A89-2D64C53798E9}" presName="levelTx" presStyleLbl="revTx" presStyleIdx="0" presStyleCnt="0">
        <dgm:presLayoutVars>
          <dgm:chMax val="1"/>
          <dgm:bulletEnabled val="1"/>
        </dgm:presLayoutVars>
      </dgm:prSet>
      <dgm:spPr/>
      <dgm:t>
        <a:bodyPr/>
        <a:lstStyle/>
        <a:p>
          <a:endParaRPr lang="en-US"/>
        </a:p>
      </dgm:t>
    </dgm:pt>
    <dgm:pt modelId="{07E45590-0562-4860-AC66-4071E8D090AC}" type="pres">
      <dgm:prSet presAssocID="{BEA13914-CC18-450D-9718-F2FBB49EF002}" presName="Name8" presStyleCnt="0"/>
      <dgm:spPr/>
    </dgm:pt>
    <dgm:pt modelId="{42EAABE1-00F1-4B55-9234-F6569FF04A3B}" type="pres">
      <dgm:prSet presAssocID="{BEA13914-CC18-450D-9718-F2FBB49EF002}" presName="level" presStyleLbl="node1" presStyleIdx="4" presStyleCnt="5">
        <dgm:presLayoutVars>
          <dgm:chMax val="1"/>
          <dgm:bulletEnabled val="1"/>
        </dgm:presLayoutVars>
      </dgm:prSet>
      <dgm:spPr/>
      <dgm:t>
        <a:bodyPr/>
        <a:lstStyle/>
        <a:p>
          <a:endParaRPr lang="en-US"/>
        </a:p>
      </dgm:t>
    </dgm:pt>
    <dgm:pt modelId="{57F73C09-B0DB-4F86-AA41-999649FC2239}" type="pres">
      <dgm:prSet presAssocID="{BEA13914-CC18-450D-9718-F2FBB49EF002}" presName="levelTx" presStyleLbl="revTx" presStyleIdx="0" presStyleCnt="0">
        <dgm:presLayoutVars>
          <dgm:chMax val="1"/>
          <dgm:bulletEnabled val="1"/>
        </dgm:presLayoutVars>
      </dgm:prSet>
      <dgm:spPr/>
      <dgm:t>
        <a:bodyPr/>
        <a:lstStyle/>
        <a:p>
          <a:endParaRPr lang="en-US"/>
        </a:p>
      </dgm:t>
    </dgm:pt>
  </dgm:ptLst>
  <dgm:cxnLst>
    <dgm:cxn modelId="{2DA17A31-20D5-4F75-9617-CBBF3F198A84}" srcId="{B5D848C3-51BC-4979-8F10-A7182117A7E4}" destId="{5351DC04-373B-48D3-8A89-2D64C53798E9}" srcOrd="3" destOrd="0" parTransId="{ABE680BE-23AE-4D0E-B680-A5B9EF967E0D}" sibTransId="{ABCDF0C2-607C-46E2-A96C-0FE7C639E288}"/>
    <dgm:cxn modelId="{2953C3DA-CD38-44FB-87F7-638EAB85C9D1}" type="presOf" srcId="{BEA13914-CC18-450D-9718-F2FBB49EF002}" destId="{42EAABE1-00F1-4B55-9234-F6569FF04A3B}" srcOrd="0" destOrd="0" presId="urn:microsoft.com/office/officeart/2005/8/layout/pyramid1"/>
    <dgm:cxn modelId="{35947C2A-6909-4B82-B6F4-990FC0548967}" type="presOf" srcId="{5351DC04-373B-48D3-8A89-2D64C53798E9}" destId="{73F0FAA5-12D3-49DD-8EE2-F98C5694A4C9}" srcOrd="1" destOrd="0" presId="urn:microsoft.com/office/officeart/2005/8/layout/pyramid1"/>
    <dgm:cxn modelId="{81ED9EC0-C037-40FF-B8CB-8A364F3BF232}" type="presOf" srcId="{FA142469-FDEF-45BF-9B72-7860DAC14DAE}" destId="{0A6143CD-768D-4D34-8186-1BFA54B919FA}" srcOrd="1" destOrd="0" presId="urn:microsoft.com/office/officeart/2005/8/layout/pyramid1"/>
    <dgm:cxn modelId="{8532D8B9-0318-48D3-B4CE-1894424239BD}" srcId="{B5D848C3-51BC-4979-8F10-A7182117A7E4}" destId="{D730B750-84CE-4D20-BD9D-9CAFD3FA6BAD}" srcOrd="2" destOrd="0" parTransId="{78EDC821-0591-470E-BB30-996D8A0A42C9}" sibTransId="{17E16ED5-17A4-48B5-900A-D146F78BE3CD}"/>
    <dgm:cxn modelId="{08F3C061-7508-4EB8-8249-C673CFC7ACA1}" srcId="{B5D848C3-51BC-4979-8F10-A7182117A7E4}" destId="{FA142469-FDEF-45BF-9B72-7860DAC14DAE}" srcOrd="1" destOrd="0" parTransId="{755C2AC9-8216-47A3-8640-1E20413E1896}" sibTransId="{0A4E9CF1-FAD1-400A-9444-FB71A111DB0D}"/>
    <dgm:cxn modelId="{8E5A8F87-B0DF-482B-93C6-8C6485EF67DC}" type="presOf" srcId="{D730B750-84CE-4D20-BD9D-9CAFD3FA6BAD}" destId="{70A8828A-98A9-470A-B7D7-2F01591A2F4D}" srcOrd="0" destOrd="0" presId="urn:microsoft.com/office/officeart/2005/8/layout/pyramid1"/>
    <dgm:cxn modelId="{BAA61FDA-B67D-4E76-8BED-F0D431640D00}" type="presOf" srcId="{FA142469-FDEF-45BF-9B72-7860DAC14DAE}" destId="{B784F097-6E26-4BAF-91E4-625B50112299}" srcOrd="0" destOrd="0" presId="urn:microsoft.com/office/officeart/2005/8/layout/pyramid1"/>
    <dgm:cxn modelId="{F3F9375C-DB66-400A-8388-54A06207F6B9}" srcId="{B5D848C3-51BC-4979-8F10-A7182117A7E4}" destId="{BEA13914-CC18-450D-9718-F2FBB49EF002}" srcOrd="4" destOrd="0" parTransId="{60E550E8-293B-4DAE-83E5-2EF5B520B64C}" sibTransId="{C11A1D16-5343-4C12-AB97-4E078EB6FE8A}"/>
    <dgm:cxn modelId="{25DE0FF1-089A-4F40-A231-ADF34BFBB848}" type="presOf" srcId="{BEA13914-CC18-450D-9718-F2FBB49EF002}" destId="{57F73C09-B0DB-4F86-AA41-999649FC2239}" srcOrd="1" destOrd="0" presId="urn:microsoft.com/office/officeart/2005/8/layout/pyramid1"/>
    <dgm:cxn modelId="{193F7B8A-2D83-4128-B456-02D5091B28F5}" type="presOf" srcId="{1206E5E4-2DF7-4038-9D4C-9C5E59503B3C}" destId="{43BBE76B-8523-476A-B95E-7AF5D61E3601}" srcOrd="0" destOrd="0" presId="urn:microsoft.com/office/officeart/2005/8/layout/pyramid1"/>
    <dgm:cxn modelId="{DC968C08-36D3-439D-9C43-16BF6CB53CAB}" srcId="{B5D848C3-51BC-4979-8F10-A7182117A7E4}" destId="{1206E5E4-2DF7-4038-9D4C-9C5E59503B3C}" srcOrd="0" destOrd="0" parTransId="{C679C9F0-9DE3-49F6-9FE0-F8B2BD41A8E2}" sibTransId="{A6338A13-6F69-4E84-83E5-CA2B9466E603}"/>
    <dgm:cxn modelId="{CC906178-37D9-4DC4-A0BA-88991BBF0791}" type="presOf" srcId="{B5D848C3-51BC-4979-8F10-A7182117A7E4}" destId="{BADC1A52-15DA-404A-856D-9396AF09F474}" srcOrd="0" destOrd="0" presId="urn:microsoft.com/office/officeart/2005/8/layout/pyramid1"/>
    <dgm:cxn modelId="{182E68F7-AFD2-4F2F-952C-5FE9EC71BFD7}" type="presOf" srcId="{1206E5E4-2DF7-4038-9D4C-9C5E59503B3C}" destId="{FE35CF3D-C0CC-4F7F-BCF4-29FAD74D1608}" srcOrd="1" destOrd="0" presId="urn:microsoft.com/office/officeart/2005/8/layout/pyramid1"/>
    <dgm:cxn modelId="{ED9D1660-6BB4-4B4C-A754-0A5CFC8173F2}" type="presOf" srcId="{5351DC04-373B-48D3-8A89-2D64C53798E9}" destId="{000C7E41-B803-435E-9E39-296D595B5C0B}" srcOrd="0" destOrd="0" presId="urn:microsoft.com/office/officeart/2005/8/layout/pyramid1"/>
    <dgm:cxn modelId="{062EDB4D-0221-4344-9C67-5C114286E9AA}" type="presOf" srcId="{D730B750-84CE-4D20-BD9D-9CAFD3FA6BAD}" destId="{9E7DDFCA-C375-49A7-8C0B-14AE77C17808}" srcOrd="1" destOrd="0" presId="urn:microsoft.com/office/officeart/2005/8/layout/pyramid1"/>
    <dgm:cxn modelId="{D4AB82F9-903A-40FD-9B9B-ED657AD8F949}" type="presParOf" srcId="{BADC1A52-15DA-404A-856D-9396AF09F474}" destId="{AFD9C835-F719-4693-8022-E6AB7D42B221}" srcOrd="0" destOrd="0" presId="urn:microsoft.com/office/officeart/2005/8/layout/pyramid1"/>
    <dgm:cxn modelId="{9E5F73DE-29D0-49D1-8195-C97C40283F03}" type="presParOf" srcId="{AFD9C835-F719-4693-8022-E6AB7D42B221}" destId="{43BBE76B-8523-476A-B95E-7AF5D61E3601}" srcOrd="0" destOrd="0" presId="urn:microsoft.com/office/officeart/2005/8/layout/pyramid1"/>
    <dgm:cxn modelId="{67BC85D4-C9B0-4BD6-9801-92ED2191D6D1}" type="presParOf" srcId="{AFD9C835-F719-4693-8022-E6AB7D42B221}" destId="{FE35CF3D-C0CC-4F7F-BCF4-29FAD74D1608}" srcOrd="1" destOrd="0" presId="urn:microsoft.com/office/officeart/2005/8/layout/pyramid1"/>
    <dgm:cxn modelId="{ECB3EAFB-9C9E-4835-AD01-467A6C0E6D05}" type="presParOf" srcId="{BADC1A52-15DA-404A-856D-9396AF09F474}" destId="{A638828B-2061-456D-BBE0-73EEC3A699C8}" srcOrd="1" destOrd="0" presId="urn:microsoft.com/office/officeart/2005/8/layout/pyramid1"/>
    <dgm:cxn modelId="{90A1C148-1846-461D-92C8-1047A8681F84}" type="presParOf" srcId="{A638828B-2061-456D-BBE0-73EEC3A699C8}" destId="{B784F097-6E26-4BAF-91E4-625B50112299}" srcOrd="0" destOrd="0" presId="urn:microsoft.com/office/officeart/2005/8/layout/pyramid1"/>
    <dgm:cxn modelId="{521A4AB1-F9A5-4D23-9F79-1524507154A1}" type="presParOf" srcId="{A638828B-2061-456D-BBE0-73EEC3A699C8}" destId="{0A6143CD-768D-4D34-8186-1BFA54B919FA}" srcOrd="1" destOrd="0" presId="urn:microsoft.com/office/officeart/2005/8/layout/pyramid1"/>
    <dgm:cxn modelId="{529B50D9-A8FE-4E64-8413-98713E195F3B}" type="presParOf" srcId="{BADC1A52-15DA-404A-856D-9396AF09F474}" destId="{D7E4D420-902C-40B8-A071-11089B97B677}" srcOrd="2" destOrd="0" presId="urn:microsoft.com/office/officeart/2005/8/layout/pyramid1"/>
    <dgm:cxn modelId="{6BD4DF1F-10D0-4E16-8F59-EE926467087B}" type="presParOf" srcId="{D7E4D420-902C-40B8-A071-11089B97B677}" destId="{70A8828A-98A9-470A-B7D7-2F01591A2F4D}" srcOrd="0" destOrd="0" presId="urn:microsoft.com/office/officeart/2005/8/layout/pyramid1"/>
    <dgm:cxn modelId="{3DC2E9B7-B3FE-44EC-B98B-63EE97452C18}" type="presParOf" srcId="{D7E4D420-902C-40B8-A071-11089B97B677}" destId="{9E7DDFCA-C375-49A7-8C0B-14AE77C17808}" srcOrd="1" destOrd="0" presId="urn:microsoft.com/office/officeart/2005/8/layout/pyramid1"/>
    <dgm:cxn modelId="{12F58AAE-6A49-4F09-92A7-8F8C957F5090}" type="presParOf" srcId="{BADC1A52-15DA-404A-856D-9396AF09F474}" destId="{7B4B53BF-FE16-44CB-9764-9C291395C10C}" srcOrd="3" destOrd="0" presId="urn:microsoft.com/office/officeart/2005/8/layout/pyramid1"/>
    <dgm:cxn modelId="{78B82DAD-7458-4C12-B4BF-2E2DB3EC9DEA}" type="presParOf" srcId="{7B4B53BF-FE16-44CB-9764-9C291395C10C}" destId="{000C7E41-B803-435E-9E39-296D595B5C0B}" srcOrd="0" destOrd="0" presId="urn:microsoft.com/office/officeart/2005/8/layout/pyramid1"/>
    <dgm:cxn modelId="{1C281F36-5CB3-4A5F-AD70-355DCE08C995}" type="presParOf" srcId="{7B4B53BF-FE16-44CB-9764-9C291395C10C}" destId="{73F0FAA5-12D3-49DD-8EE2-F98C5694A4C9}" srcOrd="1" destOrd="0" presId="urn:microsoft.com/office/officeart/2005/8/layout/pyramid1"/>
    <dgm:cxn modelId="{BD69F40C-235A-47A8-AEA8-7E1ADC535F4A}" type="presParOf" srcId="{BADC1A52-15DA-404A-856D-9396AF09F474}" destId="{07E45590-0562-4860-AC66-4071E8D090AC}" srcOrd="4" destOrd="0" presId="urn:microsoft.com/office/officeart/2005/8/layout/pyramid1"/>
    <dgm:cxn modelId="{8964F115-3D95-49E3-87A0-BAF7FE7A82FF}" type="presParOf" srcId="{07E45590-0562-4860-AC66-4071E8D090AC}" destId="{42EAABE1-00F1-4B55-9234-F6569FF04A3B}" srcOrd="0" destOrd="0" presId="urn:microsoft.com/office/officeart/2005/8/layout/pyramid1"/>
    <dgm:cxn modelId="{741D3005-6A02-4BEE-BD87-0AB235C09FF0}" type="presParOf" srcId="{07E45590-0562-4860-AC66-4071E8D090AC}" destId="{57F73C09-B0DB-4F86-AA41-999649FC2239}"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BBE76B-8523-476A-B95E-7AF5D61E3601}">
      <dsp:nvSpPr>
        <dsp:cNvPr id="0" name=""/>
        <dsp:cNvSpPr/>
      </dsp:nvSpPr>
      <dsp:spPr>
        <a:xfrm>
          <a:off x="3657600" y="0"/>
          <a:ext cx="1828799" cy="1127759"/>
        </a:xfrm>
        <a:prstGeom prst="trapezoid">
          <a:avLst>
            <a:gd name="adj" fmla="val 81081"/>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endParaRPr lang="ar-IQ" sz="2000" kern="1200" dirty="0"/>
        </a:p>
        <a:p>
          <a:pPr lvl="0" algn="ctr" defTabSz="889000" rtl="1">
            <a:lnSpc>
              <a:spcPct val="90000"/>
            </a:lnSpc>
            <a:spcBef>
              <a:spcPct val="0"/>
            </a:spcBef>
            <a:spcAft>
              <a:spcPct val="35000"/>
            </a:spcAft>
          </a:pPr>
          <a:r>
            <a:rPr lang="ar-IQ" sz="2000" kern="1200" dirty="0"/>
            <a:t>الحاجة </a:t>
          </a:r>
        </a:p>
        <a:p>
          <a:pPr lvl="0" algn="ctr" defTabSz="889000" rtl="1">
            <a:lnSpc>
              <a:spcPct val="90000"/>
            </a:lnSpc>
            <a:spcBef>
              <a:spcPct val="0"/>
            </a:spcBef>
            <a:spcAft>
              <a:spcPct val="35000"/>
            </a:spcAft>
          </a:pPr>
          <a:r>
            <a:rPr lang="ar-IQ" sz="2000" kern="1200" dirty="0"/>
            <a:t>إثبات الذات</a:t>
          </a:r>
        </a:p>
      </dsp:txBody>
      <dsp:txXfrm>
        <a:off x="3657600" y="0"/>
        <a:ext cx="1828799" cy="1127759"/>
      </dsp:txXfrm>
    </dsp:sp>
    <dsp:sp modelId="{B784F097-6E26-4BAF-91E4-625B50112299}">
      <dsp:nvSpPr>
        <dsp:cNvPr id="0" name=""/>
        <dsp:cNvSpPr/>
      </dsp:nvSpPr>
      <dsp:spPr>
        <a:xfrm>
          <a:off x="2743200" y="1127760"/>
          <a:ext cx="3657599" cy="1127759"/>
        </a:xfrm>
        <a:prstGeom prst="trapezoid">
          <a:avLst>
            <a:gd name="adj" fmla="val 81081"/>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IQ" sz="2400" kern="1200" dirty="0"/>
            <a:t>الحاجة للتقدير</a:t>
          </a:r>
        </a:p>
      </dsp:txBody>
      <dsp:txXfrm>
        <a:off x="3383280" y="1127760"/>
        <a:ext cx="2377440" cy="1127759"/>
      </dsp:txXfrm>
    </dsp:sp>
    <dsp:sp modelId="{70A8828A-98A9-470A-B7D7-2F01591A2F4D}">
      <dsp:nvSpPr>
        <dsp:cNvPr id="0" name=""/>
        <dsp:cNvSpPr/>
      </dsp:nvSpPr>
      <dsp:spPr>
        <a:xfrm>
          <a:off x="1828800" y="2255520"/>
          <a:ext cx="5486400" cy="1127759"/>
        </a:xfrm>
        <a:prstGeom prst="trapezoid">
          <a:avLst>
            <a:gd name="adj" fmla="val 81081"/>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IQ" sz="2800" kern="1200" dirty="0"/>
            <a:t>الحاجة الاجتماعية</a:t>
          </a:r>
        </a:p>
      </dsp:txBody>
      <dsp:txXfrm>
        <a:off x="2788919" y="2255520"/>
        <a:ext cx="3566160" cy="1127759"/>
      </dsp:txXfrm>
    </dsp:sp>
    <dsp:sp modelId="{000C7E41-B803-435E-9E39-296D595B5C0B}">
      <dsp:nvSpPr>
        <dsp:cNvPr id="0" name=""/>
        <dsp:cNvSpPr/>
      </dsp:nvSpPr>
      <dsp:spPr>
        <a:xfrm>
          <a:off x="914400" y="3383280"/>
          <a:ext cx="7315199" cy="1127759"/>
        </a:xfrm>
        <a:prstGeom prst="trapezoid">
          <a:avLst>
            <a:gd name="adj" fmla="val 81081"/>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ar-IQ" sz="3200" kern="1200" dirty="0"/>
            <a:t>الحاجة الامان</a:t>
          </a:r>
        </a:p>
      </dsp:txBody>
      <dsp:txXfrm>
        <a:off x="2194559" y="3383280"/>
        <a:ext cx="4754880" cy="1127759"/>
      </dsp:txXfrm>
    </dsp:sp>
    <dsp:sp modelId="{42EAABE1-00F1-4B55-9234-F6569FF04A3B}">
      <dsp:nvSpPr>
        <dsp:cNvPr id="0" name=""/>
        <dsp:cNvSpPr/>
      </dsp:nvSpPr>
      <dsp:spPr>
        <a:xfrm>
          <a:off x="0" y="4511039"/>
          <a:ext cx="9143999" cy="1127759"/>
        </a:xfrm>
        <a:prstGeom prst="trapezoid">
          <a:avLst>
            <a:gd name="adj" fmla="val 81081"/>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ar-IQ" sz="3200" kern="1200" dirty="0"/>
            <a:t>الحاجات الفيسيولوجية</a:t>
          </a:r>
        </a:p>
      </dsp:txBody>
      <dsp:txXfrm>
        <a:off x="1600200" y="4511039"/>
        <a:ext cx="5943600" cy="1127759"/>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07-Jun-19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07-Jun-19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07-Jun-19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pPr/>
              <a:t>07-Jun-19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07-Jun-19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07-Jun-19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07-Jun-19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07-Jun-19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07-Jun-19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07-Jun-19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07-Jun-19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07-Jun-19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07-Jun-19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07-Jun-19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07-Jun-19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07-Jun-19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07-Jun-19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07-Jun-19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07-Jun-19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07-Jun-19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07-Jun-19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07-Jun-19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07-Jun-19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07-Jun-19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14.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1219201"/>
            <a:ext cx="8382000" cy="4906963"/>
          </a:xfrm>
        </p:spPr>
        <p:txBody>
          <a:bodyPr>
            <a:normAutofit/>
          </a:bodyPr>
          <a:lstStyle/>
          <a:p>
            <a:pPr marL="0" indent="0" algn="ctr">
              <a:buNone/>
            </a:pPr>
            <a:r>
              <a:rPr lang="ar-IQ" dirty="0">
                <a:cs typeface="Ali-A-Alwand" pitchFamily="2" charset="-78"/>
              </a:rPr>
              <a:t>المنهج الدراسي</a:t>
            </a:r>
          </a:p>
          <a:p>
            <a:pPr marL="0" indent="0" algn="ctr">
              <a:buNone/>
            </a:pPr>
            <a:r>
              <a:rPr lang="ar-IQ" dirty="0">
                <a:cs typeface="Ali-A-Alwand" pitchFamily="2" charset="-78"/>
              </a:rPr>
              <a:t>لطلبة المرحلة الثانية-إدارة الأعمال</a:t>
            </a:r>
          </a:p>
          <a:p>
            <a:pPr marL="0" indent="0" algn="ctr">
              <a:buNone/>
            </a:pPr>
            <a:r>
              <a:rPr lang="ar-IQ" dirty="0">
                <a:cs typeface="Ali-A-Alwand" pitchFamily="2" charset="-78"/>
              </a:rPr>
              <a:t>السنة الدراسية </a:t>
            </a:r>
            <a:r>
              <a:rPr lang="ar-IQ" dirty="0" smtClean="0">
                <a:cs typeface="Ali-A-Alwand" pitchFamily="2" charset="-78"/>
              </a:rPr>
              <a:t>2018-2019</a:t>
            </a:r>
            <a:endParaRPr lang="en-US" dirty="0">
              <a:cs typeface="Ali-A-Alwand" pitchFamily="2" charset="-78"/>
            </a:endParaRPr>
          </a:p>
          <a:p>
            <a:pPr marL="0" indent="0" algn="ctr">
              <a:buNone/>
            </a:pPr>
            <a:endParaRPr lang="en-US" dirty="0">
              <a:cs typeface="Ali-A-Alwand" pitchFamily="2" charset="-78"/>
            </a:endParaRPr>
          </a:p>
          <a:p>
            <a:pPr marL="0" indent="0" algn="ctr">
              <a:buNone/>
            </a:pPr>
            <a:r>
              <a:rPr lang="ar-IQ" dirty="0">
                <a:cs typeface="Ali-A-Alwand" pitchFamily="2" charset="-78"/>
              </a:rPr>
              <a:t>مدرسة المادة</a:t>
            </a:r>
          </a:p>
          <a:p>
            <a:pPr marL="0" indent="0" algn="ctr">
              <a:buNone/>
            </a:pPr>
            <a:r>
              <a:rPr lang="ar-IQ" dirty="0" smtClean="0">
                <a:cs typeface="Ali-A-Alwand" pitchFamily="2" charset="-78"/>
              </a:rPr>
              <a:t>م.م.</a:t>
            </a:r>
            <a:r>
              <a:rPr lang="en-US" dirty="0" smtClean="0">
                <a:cs typeface="Ali-A-Alwand" pitchFamily="2" charset="-78"/>
              </a:rPr>
              <a:t> </a:t>
            </a:r>
            <a:r>
              <a:rPr lang="ar-IQ" dirty="0" smtClean="0">
                <a:cs typeface="Ali-A-Alwand" pitchFamily="2" charset="-78"/>
              </a:rPr>
              <a:t>نماء نشأت بشير </a:t>
            </a:r>
            <a:endParaRPr lang="ar-IQ" dirty="0">
              <a:cs typeface="Ali-A-Alwand" pitchFamily="2" charset="-78"/>
            </a:endParaRPr>
          </a:p>
          <a:p>
            <a:pPr algn="r"/>
            <a:endParaRPr lang="ar-IQ" dirty="0">
              <a:cs typeface="Ali-A-Alwand" pitchFamily="2" charset="-78"/>
            </a:endParaRPr>
          </a:p>
        </p:txBody>
      </p:sp>
      <p:sp>
        <p:nvSpPr>
          <p:cNvPr id="4" name="Title 3"/>
          <p:cNvSpPr>
            <a:spLocks noGrp="1"/>
          </p:cNvSpPr>
          <p:nvPr>
            <p:ph type="title"/>
          </p:nvPr>
        </p:nvSpPr>
        <p:spPr/>
        <p:txBody>
          <a:bodyPr>
            <a:normAutofit/>
          </a:bodyPr>
          <a:lstStyle/>
          <a:p>
            <a:pPr algn="ctr"/>
            <a:r>
              <a:rPr lang="ar-IQ" sz="3600" dirty="0">
                <a:cs typeface="Ali-A-Alwand" pitchFamily="2" charset="-78"/>
              </a:rPr>
              <a:t>إدارة الموارد البشرية</a:t>
            </a:r>
          </a:p>
        </p:txBody>
      </p:sp>
    </p:spTree>
    <p:extLst>
      <p:ext uri="{BB962C8B-B14F-4D97-AF65-F5344CB8AC3E}">
        <p14:creationId xmlns:p14="http://schemas.microsoft.com/office/powerpoint/2010/main" val="3872097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448800" cy="914400"/>
          </a:xfrm>
        </p:spPr>
        <p:txBody>
          <a:bodyPr/>
          <a:lstStyle/>
          <a:p>
            <a:r>
              <a:rPr lang="ar-IQ" sz="3200" dirty="0">
                <a:solidFill>
                  <a:srgbClr val="FF0000"/>
                </a:solidFill>
                <a:effectLst/>
                <a:latin typeface="Calibri"/>
                <a:ea typeface="Calibri"/>
                <a:cs typeface="Ali-A-Alwand"/>
              </a:rPr>
              <a:t>ثانياً:تحديد الوظائف التي تحقق الأهداف: </a:t>
            </a:r>
            <a:r>
              <a:rPr lang="ar-IQ" sz="2800" dirty="0">
                <a:solidFill>
                  <a:srgbClr val="FF0000"/>
                </a:solidFill>
                <a:effectLst/>
                <a:latin typeface="Calibri"/>
                <a:ea typeface="Calibri"/>
                <a:cs typeface="Ali-A-Alwand"/>
              </a:rPr>
              <a:t>لابد لادارة الموارد البشرية من  ممارسة العديد من الوظائف , التي من خلالها يتم تحقيق أهداف ادارة الموارد البشرية             </a:t>
            </a:r>
            <a:endParaRPr lang="ar-IQ" sz="2800" dirty="0">
              <a:solidFill>
                <a:srgbClr val="FF0000"/>
              </a:solidFill>
            </a:endParaRPr>
          </a:p>
        </p:txBody>
      </p:sp>
      <p:sp>
        <p:nvSpPr>
          <p:cNvPr id="3" name="Text Placeholder 2"/>
          <p:cNvSpPr>
            <a:spLocks noGrp="1"/>
          </p:cNvSpPr>
          <p:nvPr>
            <p:ph type="body" idx="1"/>
          </p:nvPr>
        </p:nvSpPr>
        <p:spPr>
          <a:xfrm>
            <a:off x="0" y="1295400"/>
            <a:ext cx="9144000" cy="5562600"/>
          </a:xfrm>
        </p:spPr>
        <p:txBody>
          <a:bodyPr>
            <a:normAutofit fontScale="92500" lnSpcReduction="10000"/>
          </a:bodyPr>
          <a:lstStyle/>
          <a:p>
            <a:pPr>
              <a:lnSpc>
                <a:spcPct val="115000"/>
              </a:lnSpc>
              <a:spcAft>
                <a:spcPts val="1000"/>
              </a:spcAft>
            </a:pPr>
            <a:r>
              <a:rPr lang="ar-IQ" sz="2800" dirty="0">
                <a:solidFill>
                  <a:schemeClr val="bg1"/>
                </a:solidFill>
                <a:latin typeface="Calibri"/>
                <a:ea typeface="Calibri"/>
                <a:cs typeface="Ali-A-Alwand"/>
              </a:rPr>
              <a:t>هذه الوظائف التي تقوم بها ادارة الموارد البشرية تنقسم الى مجموعتين , هما :</a:t>
            </a:r>
            <a:endParaRPr lang="en-US" sz="1600" dirty="0">
              <a:solidFill>
                <a:schemeClr val="bg1"/>
              </a:solidFill>
              <a:latin typeface="Calibri"/>
              <a:ea typeface="Calibri"/>
              <a:cs typeface="Arial"/>
            </a:endParaRPr>
          </a:p>
          <a:p>
            <a:pPr>
              <a:lnSpc>
                <a:spcPct val="115000"/>
              </a:lnSpc>
              <a:spcAft>
                <a:spcPts val="1000"/>
              </a:spcAft>
            </a:pPr>
            <a:r>
              <a:rPr lang="ar-IQ" sz="2800" dirty="0">
                <a:solidFill>
                  <a:schemeClr val="bg1"/>
                </a:solidFill>
                <a:latin typeface="Calibri"/>
                <a:ea typeface="Calibri"/>
                <a:cs typeface="Ali-A-Alwand"/>
              </a:rPr>
              <a:t>أ.المجموعة الأولى:وظائف تخصصية:والتي تتألف ما يلى:</a:t>
            </a:r>
            <a:endParaRPr lang="en-US" sz="1600" dirty="0">
              <a:solidFill>
                <a:schemeClr val="bg1"/>
              </a:solidFill>
              <a:latin typeface="Calibri"/>
              <a:ea typeface="Calibri"/>
              <a:cs typeface="Arial"/>
            </a:endParaRPr>
          </a:p>
          <a:p>
            <a:pPr>
              <a:lnSpc>
                <a:spcPct val="115000"/>
              </a:lnSpc>
              <a:spcAft>
                <a:spcPts val="1000"/>
              </a:spcAft>
            </a:pPr>
            <a:r>
              <a:rPr lang="ar-IQ" sz="2400" dirty="0">
                <a:solidFill>
                  <a:schemeClr val="bg1"/>
                </a:solidFill>
                <a:latin typeface="Calibri"/>
                <a:ea typeface="Calibri"/>
                <a:cs typeface="Ali-A-Alwand"/>
              </a:rPr>
              <a:t>1.تحليل الوظائف.</a:t>
            </a:r>
            <a:endParaRPr lang="en-US" sz="1600" dirty="0">
              <a:solidFill>
                <a:schemeClr val="bg1"/>
              </a:solidFill>
              <a:latin typeface="Calibri"/>
              <a:ea typeface="Calibri"/>
              <a:cs typeface="Arial"/>
            </a:endParaRPr>
          </a:p>
          <a:p>
            <a:pPr>
              <a:lnSpc>
                <a:spcPct val="115000"/>
              </a:lnSpc>
              <a:spcAft>
                <a:spcPts val="1000"/>
              </a:spcAft>
            </a:pPr>
            <a:r>
              <a:rPr lang="ar-IQ" sz="2400" dirty="0">
                <a:solidFill>
                  <a:schemeClr val="bg1"/>
                </a:solidFill>
                <a:latin typeface="Calibri"/>
                <a:ea typeface="Calibri"/>
                <a:cs typeface="Ali-A-Alwand"/>
              </a:rPr>
              <a:t>2.تخطيط الموارد البشرية.</a:t>
            </a:r>
            <a:endParaRPr lang="en-US" sz="1600" dirty="0">
              <a:solidFill>
                <a:schemeClr val="bg1"/>
              </a:solidFill>
              <a:latin typeface="Calibri"/>
              <a:ea typeface="Calibri"/>
              <a:cs typeface="Arial"/>
            </a:endParaRPr>
          </a:p>
          <a:p>
            <a:pPr>
              <a:lnSpc>
                <a:spcPct val="115000"/>
              </a:lnSpc>
              <a:spcAft>
                <a:spcPts val="1000"/>
              </a:spcAft>
            </a:pPr>
            <a:r>
              <a:rPr lang="ar-IQ" sz="2400" dirty="0">
                <a:solidFill>
                  <a:schemeClr val="bg1"/>
                </a:solidFill>
                <a:latin typeface="Calibri"/>
                <a:ea typeface="Calibri"/>
                <a:cs typeface="Ali-A-Alwand"/>
              </a:rPr>
              <a:t>3.الاسقطاب و الأختيار و التعيين.</a:t>
            </a:r>
            <a:endParaRPr lang="en-US" sz="1600" dirty="0">
              <a:solidFill>
                <a:schemeClr val="bg1"/>
              </a:solidFill>
              <a:latin typeface="Calibri"/>
              <a:ea typeface="Calibri"/>
              <a:cs typeface="Arial"/>
            </a:endParaRPr>
          </a:p>
          <a:p>
            <a:pPr>
              <a:lnSpc>
                <a:spcPct val="115000"/>
              </a:lnSpc>
              <a:spcAft>
                <a:spcPts val="1000"/>
              </a:spcAft>
            </a:pPr>
            <a:r>
              <a:rPr lang="ar-IQ" sz="2400" dirty="0">
                <a:solidFill>
                  <a:schemeClr val="bg1"/>
                </a:solidFill>
                <a:latin typeface="Calibri"/>
                <a:ea typeface="Calibri"/>
                <a:cs typeface="Ali-A-Alwand"/>
              </a:rPr>
              <a:t>4.التقييم الأداء.</a:t>
            </a:r>
            <a:endParaRPr lang="en-US" sz="1600" dirty="0">
              <a:solidFill>
                <a:schemeClr val="bg1"/>
              </a:solidFill>
              <a:latin typeface="Calibri"/>
              <a:ea typeface="Calibri"/>
              <a:cs typeface="Arial"/>
            </a:endParaRPr>
          </a:p>
          <a:p>
            <a:pPr>
              <a:lnSpc>
                <a:spcPct val="115000"/>
              </a:lnSpc>
              <a:spcAft>
                <a:spcPts val="1000"/>
              </a:spcAft>
            </a:pPr>
            <a:r>
              <a:rPr lang="ar-IQ" sz="2400" dirty="0">
                <a:solidFill>
                  <a:schemeClr val="bg1"/>
                </a:solidFill>
                <a:latin typeface="Calibri"/>
                <a:ea typeface="Calibri"/>
                <a:cs typeface="Ali-A-Alwand"/>
              </a:rPr>
              <a:t>5.تدريب و تحفيز الأفراد.</a:t>
            </a:r>
            <a:endParaRPr lang="en-US" sz="1600" dirty="0">
              <a:solidFill>
                <a:schemeClr val="bg1"/>
              </a:solidFill>
              <a:latin typeface="Calibri"/>
              <a:ea typeface="Calibri"/>
              <a:cs typeface="Arial"/>
            </a:endParaRPr>
          </a:p>
          <a:p>
            <a:pPr>
              <a:lnSpc>
                <a:spcPct val="115000"/>
              </a:lnSpc>
              <a:spcAft>
                <a:spcPts val="1000"/>
              </a:spcAft>
            </a:pPr>
            <a:r>
              <a:rPr lang="ar-IQ" sz="2400" dirty="0">
                <a:solidFill>
                  <a:schemeClr val="bg1"/>
                </a:solidFill>
                <a:latin typeface="Calibri"/>
                <a:ea typeface="Calibri"/>
                <a:cs typeface="Ali-A-Alwand"/>
              </a:rPr>
              <a:t>6.تحديد الأجور و الرواتب .</a:t>
            </a:r>
            <a:endParaRPr lang="en-US" sz="1600" dirty="0">
              <a:solidFill>
                <a:schemeClr val="bg1"/>
              </a:solidFill>
              <a:latin typeface="Calibri"/>
              <a:ea typeface="Calibri"/>
              <a:cs typeface="Arial"/>
            </a:endParaRPr>
          </a:p>
          <a:p>
            <a:pPr>
              <a:lnSpc>
                <a:spcPct val="115000"/>
              </a:lnSpc>
              <a:spcAft>
                <a:spcPts val="1000"/>
              </a:spcAft>
            </a:pPr>
            <a:r>
              <a:rPr lang="ar-IQ" sz="2400" dirty="0">
                <a:solidFill>
                  <a:schemeClr val="bg1"/>
                </a:solidFill>
                <a:latin typeface="Calibri"/>
                <a:ea typeface="Calibri"/>
                <a:cs typeface="Ali-A-Alwand"/>
              </a:rPr>
              <a:t>7.الصحة والسلامة المهنية</a:t>
            </a:r>
            <a:endParaRPr lang="en-US" sz="1600" dirty="0">
              <a:solidFill>
                <a:schemeClr val="bg1"/>
              </a:solidFill>
              <a:latin typeface="Calibri"/>
              <a:ea typeface="Calibri"/>
              <a:cs typeface="Arial"/>
            </a:endParaRPr>
          </a:p>
          <a:p>
            <a:pPr>
              <a:lnSpc>
                <a:spcPct val="115000"/>
              </a:lnSpc>
              <a:spcAft>
                <a:spcPts val="1000"/>
              </a:spcAft>
            </a:pPr>
            <a:r>
              <a:rPr lang="ar-IQ" sz="2400" dirty="0">
                <a:solidFill>
                  <a:schemeClr val="bg1"/>
                </a:solidFill>
                <a:latin typeface="Calibri"/>
                <a:ea typeface="Calibri"/>
                <a:cs typeface="Ali-A-Alwand"/>
              </a:rPr>
              <a:t>8.تخطيط المسار الوظيفي</a:t>
            </a:r>
            <a:endParaRPr lang="en-US" sz="1600" dirty="0">
              <a:solidFill>
                <a:schemeClr val="bg1"/>
              </a:solidFill>
              <a:effectLst/>
              <a:latin typeface="Calibri"/>
              <a:ea typeface="Calibri"/>
              <a:cs typeface="Arial"/>
            </a:endParaRPr>
          </a:p>
        </p:txBody>
      </p:sp>
    </p:spTree>
    <p:extLst>
      <p:ext uri="{BB962C8B-B14F-4D97-AF65-F5344CB8AC3E}">
        <p14:creationId xmlns:p14="http://schemas.microsoft.com/office/powerpoint/2010/main" val="54108963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143000"/>
          </a:xfrm>
        </p:spPr>
        <p:txBody>
          <a:bodyPr/>
          <a:lstStyle/>
          <a:p>
            <a:pPr algn="r" rtl="1">
              <a:lnSpc>
                <a:spcPct val="115000"/>
              </a:lnSpc>
              <a:spcAft>
                <a:spcPts val="1000"/>
              </a:spcAft>
            </a:pPr>
            <a:r>
              <a:rPr lang="ar-IQ" sz="3200" dirty="0">
                <a:effectLst/>
                <a:latin typeface="Calibri"/>
                <a:ea typeface="Calibri"/>
                <a:cs typeface="Ali-A-Alwand"/>
              </a:rPr>
              <a:t>(1-5):دور ادارة الموارد البشرية والرئيس المباشر في تقييم أداء العاملين:</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066800"/>
            <a:ext cx="9144000" cy="5791200"/>
          </a:xfrm>
        </p:spPr>
        <p:txBody>
          <a:bodyPr/>
          <a:lstStyle/>
          <a:p>
            <a:endParaRPr lang="ar-IQ" dirty="0"/>
          </a:p>
        </p:txBody>
      </p:sp>
      <p:graphicFrame>
        <p:nvGraphicFramePr>
          <p:cNvPr id="4" name="Table 3"/>
          <p:cNvGraphicFramePr>
            <a:graphicFrameLocks noGrp="1"/>
          </p:cNvGraphicFramePr>
          <p:nvPr>
            <p:extLst>
              <p:ext uri="{D42A27DB-BD31-4B8C-83A1-F6EECF244321}">
                <p14:modId xmlns:p14="http://schemas.microsoft.com/office/powerpoint/2010/main" val="1625117785"/>
              </p:ext>
            </p:extLst>
          </p:nvPr>
        </p:nvGraphicFramePr>
        <p:xfrm>
          <a:off x="1546412" y="1600200"/>
          <a:ext cx="6225988" cy="4402328"/>
        </p:xfrm>
        <a:graphic>
          <a:graphicData uri="http://schemas.openxmlformats.org/drawingml/2006/table">
            <a:tbl>
              <a:tblPr rtl="1" firstRow="1" bandRow="1">
                <a:tableStyleId>{5C22544A-7EE6-4342-B048-85BDC9FD1C3A}</a:tableStyleId>
              </a:tblPr>
              <a:tblGrid>
                <a:gridCol w="3048000">
                  <a:extLst>
                    <a:ext uri="{9D8B030D-6E8A-4147-A177-3AD203B41FA5}">
                      <a16:colId xmlns:a16="http://schemas.microsoft.com/office/drawing/2014/main" xmlns="" val="20000"/>
                    </a:ext>
                  </a:extLst>
                </a:gridCol>
                <a:gridCol w="3177988">
                  <a:extLst>
                    <a:ext uri="{9D8B030D-6E8A-4147-A177-3AD203B41FA5}">
                      <a16:colId xmlns:a16="http://schemas.microsoft.com/office/drawing/2014/main" xmlns="" val="20001"/>
                    </a:ext>
                  </a:extLst>
                </a:gridCol>
              </a:tblGrid>
              <a:tr h="370840">
                <a:tc>
                  <a:txBody>
                    <a:bodyPr/>
                    <a:lstStyle/>
                    <a:p>
                      <a:pPr algn="ctr" rtl="1"/>
                      <a:r>
                        <a:rPr lang="ar-IQ" sz="2400" dirty="0">
                          <a:effectLst/>
                          <a:latin typeface="Calibri"/>
                          <a:ea typeface="Calibri"/>
                          <a:cs typeface="Ali-A-Alwand"/>
                        </a:rPr>
                        <a:t>إدارة الموارد البشر</a:t>
                      </a:r>
                      <a:r>
                        <a:rPr lang="ar-IQ" sz="1800" dirty="0">
                          <a:effectLst/>
                          <a:latin typeface="Calibri"/>
                          <a:ea typeface="Calibri"/>
                          <a:cs typeface="Ali-A-Alwand"/>
                        </a:rPr>
                        <a:t>ية</a:t>
                      </a:r>
                      <a:endParaRPr lang="ar-IQ" dirty="0"/>
                    </a:p>
                  </a:txBody>
                  <a:tcPr/>
                </a:tc>
                <a:tc>
                  <a:txBody>
                    <a:bodyPr/>
                    <a:lstStyle/>
                    <a:p>
                      <a:pPr algn="ctr" rtl="1"/>
                      <a:r>
                        <a:rPr lang="ar-IQ" sz="2400" dirty="0">
                          <a:effectLst/>
                          <a:latin typeface="Calibri"/>
                          <a:ea typeface="Calibri"/>
                          <a:cs typeface="Ali-A-Alwand"/>
                        </a:rPr>
                        <a:t>رئيس المباشر</a:t>
                      </a:r>
                      <a:endParaRPr lang="ar-IQ" sz="2400" dirty="0"/>
                    </a:p>
                  </a:txBody>
                  <a:tcPr/>
                </a:tc>
                <a:extLst>
                  <a:ext uri="{0D108BD9-81ED-4DB2-BD59-A6C34878D82A}">
                    <a16:rowId xmlns:a16="http://schemas.microsoft.com/office/drawing/2014/main" xmlns="" val="10000"/>
                  </a:ext>
                </a:extLst>
              </a:tr>
              <a:tr h="3515360">
                <a:tc>
                  <a:txBody>
                    <a:bodyPr/>
                    <a:lstStyle/>
                    <a:p>
                      <a:pPr algn="r" rtl="1">
                        <a:lnSpc>
                          <a:spcPct val="115000"/>
                        </a:lnSpc>
                        <a:spcAft>
                          <a:spcPts val="1000"/>
                        </a:spcAft>
                      </a:pPr>
                      <a:r>
                        <a:rPr lang="ar-IQ" sz="2400" dirty="0">
                          <a:effectLst/>
                          <a:latin typeface="Calibri"/>
                          <a:ea typeface="Calibri"/>
                          <a:cs typeface="Ali-A-Alwand"/>
                        </a:rPr>
                        <a:t>1.تصميم نظام تقييم الاداء.</a:t>
                      </a:r>
                      <a:endParaRPr lang="en-US" sz="2400" dirty="0">
                        <a:effectLst/>
                        <a:latin typeface="Calibri"/>
                        <a:ea typeface="Calibri"/>
                        <a:cs typeface="Arial"/>
                      </a:endParaRPr>
                    </a:p>
                    <a:p>
                      <a:pPr algn="r" rtl="1">
                        <a:lnSpc>
                          <a:spcPct val="115000"/>
                        </a:lnSpc>
                        <a:spcAft>
                          <a:spcPts val="1000"/>
                        </a:spcAft>
                      </a:pPr>
                      <a:r>
                        <a:rPr lang="ar-IQ" sz="2400" dirty="0">
                          <a:effectLst/>
                          <a:latin typeface="Calibri"/>
                          <a:ea typeface="Calibri"/>
                          <a:cs typeface="Ali-A-Alwand"/>
                        </a:rPr>
                        <a:t>2.تدريب الرئيس المباشر على تقييم الاداء.</a:t>
                      </a:r>
                      <a:endParaRPr lang="en-US" sz="2400" dirty="0">
                        <a:effectLst/>
                        <a:latin typeface="Calibri"/>
                        <a:ea typeface="Calibri"/>
                        <a:cs typeface="Arial"/>
                      </a:endParaRPr>
                    </a:p>
                    <a:p>
                      <a:pPr algn="r" rtl="1">
                        <a:lnSpc>
                          <a:spcPct val="115000"/>
                        </a:lnSpc>
                        <a:spcAft>
                          <a:spcPts val="1000"/>
                        </a:spcAft>
                      </a:pPr>
                      <a:r>
                        <a:rPr lang="ar-IQ" sz="2400" dirty="0">
                          <a:effectLst/>
                          <a:latin typeface="Calibri"/>
                          <a:ea typeface="Calibri"/>
                          <a:cs typeface="Ali-A-Alwand"/>
                        </a:rPr>
                        <a:t>3.توزيع إستمارات تقييم الاداء.</a:t>
                      </a:r>
                      <a:endParaRPr lang="en-US" sz="2400" dirty="0">
                        <a:effectLst/>
                        <a:latin typeface="Calibri"/>
                        <a:ea typeface="Calibri"/>
                        <a:cs typeface="Arial"/>
                      </a:endParaRPr>
                    </a:p>
                    <a:p>
                      <a:pPr algn="r" rtl="1">
                        <a:lnSpc>
                          <a:spcPct val="115000"/>
                        </a:lnSpc>
                        <a:spcAft>
                          <a:spcPts val="1000"/>
                        </a:spcAft>
                      </a:pPr>
                      <a:r>
                        <a:rPr lang="ar-IQ" sz="2400" dirty="0">
                          <a:effectLst/>
                          <a:latin typeface="Calibri"/>
                          <a:ea typeface="Calibri"/>
                          <a:cs typeface="Ali-A-Alwand"/>
                        </a:rPr>
                        <a:t>4.مراجعة دقة نتائج التقييم.</a:t>
                      </a:r>
                      <a:endParaRPr lang="en-US" sz="2400" dirty="0">
                        <a:effectLst/>
                        <a:latin typeface="Calibri"/>
                        <a:ea typeface="Calibri"/>
                        <a:cs typeface="Arial"/>
                      </a:endParaRPr>
                    </a:p>
                    <a:p>
                      <a:pPr algn="r" rtl="1">
                        <a:lnSpc>
                          <a:spcPct val="115000"/>
                        </a:lnSpc>
                        <a:spcAft>
                          <a:spcPts val="1000"/>
                        </a:spcAft>
                      </a:pPr>
                      <a:r>
                        <a:rPr lang="ar-IQ" sz="2400" dirty="0">
                          <a:effectLst/>
                          <a:latin typeface="Calibri"/>
                          <a:ea typeface="Calibri"/>
                          <a:cs typeface="Ali-A-Alwand"/>
                        </a:rPr>
                        <a:t>5.الاحتفاظ بالنتائج لاستخدامها.</a:t>
                      </a:r>
                      <a:endParaRPr lang="en-US" sz="2400" dirty="0">
                        <a:effectLst/>
                        <a:latin typeface="Calibri"/>
                        <a:ea typeface="Calibri"/>
                        <a:cs typeface="Arial"/>
                      </a:endParaRPr>
                    </a:p>
                    <a:p>
                      <a:pPr rtl="1"/>
                      <a:endParaRPr lang="ar-IQ" dirty="0"/>
                    </a:p>
                  </a:txBody>
                  <a:tcPr/>
                </a:tc>
                <a:tc>
                  <a:txBody>
                    <a:bodyPr/>
                    <a:lstStyle/>
                    <a:p>
                      <a:pPr algn="r" rtl="1">
                        <a:lnSpc>
                          <a:spcPct val="115000"/>
                        </a:lnSpc>
                        <a:spcAft>
                          <a:spcPts val="1000"/>
                        </a:spcAft>
                      </a:pPr>
                      <a:r>
                        <a:rPr lang="ar-IQ" sz="2400" dirty="0">
                          <a:effectLst/>
                          <a:latin typeface="Calibri"/>
                          <a:ea typeface="Calibri"/>
                          <a:cs typeface="Ali-A-Alwand"/>
                        </a:rPr>
                        <a:t>1.التقييم الفعلي لاداء المرؤسين.</a:t>
                      </a:r>
                      <a:endParaRPr lang="en-US" sz="2400" dirty="0">
                        <a:effectLst/>
                        <a:latin typeface="Calibri"/>
                        <a:ea typeface="Calibri"/>
                        <a:cs typeface="Arial"/>
                      </a:endParaRPr>
                    </a:p>
                    <a:p>
                      <a:pPr algn="r" rtl="1">
                        <a:lnSpc>
                          <a:spcPct val="115000"/>
                        </a:lnSpc>
                        <a:spcAft>
                          <a:spcPts val="1000"/>
                        </a:spcAft>
                      </a:pPr>
                      <a:r>
                        <a:rPr lang="ar-IQ" sz="2400" dirty="0">
                          <a:effectLst/>
                          <a:latin typeface="Calibri"/>
                          <a:ea typeface="Calibri"/>
                          <a:cs typeface="Ali-A-Alwand"/>
                        </a:rPr>
                        <a:t> </a:t>
                      </a:r>
                      <a:endParaRPr lang="en-US" sz="2400" dirty="0">
                        <a:effectLst/>
                        <a:latin typeface="Calibri"/>
                        <a:ea typeface="Calibri"/>
                        <a:cs typeface="Arial"/>
                      </a:endParaRPr>
                    </a:p>
                    <a:p>
                      <a:pPr algn="r" rtl="1">
                        <a:lnSpc>
                          <a:spcPct val="115000"/>
                        </a:lnSpc>
                        <a:spcAft>
                          <a:spcPts val="1000"/>
                        </a:spcAft>
                      </a:pPr>
                      <a:r>
                        <a:rPr lang="ar-IQ" sz="2400" dirty="0">
                          <a:effectLst/>
                          <a:latin typeface="Calibri"/>
                          <a:ea typeface="Calibri"/>
                          <a:cs typeface="Ali-A-Alwand"/>
                        </a:rPr>
                        <a:t>2.كتابة تقارير الاداء.</a:t>
                      </a:r>
                      <a:endParaRPr lang="en-US" sz="2400" dirty="0">
                        <a:effectLst/>
                        <a:latin typeface="Calibri"/>
                        <a:ea typeface="Calibri"/>
                        <a:cs typeface="Arial"/>
                      </a:endParaRPr>
                    </a:p>
                    <a:p>
                      <a:pPr algn="r" rtl="1">
                        <a:lnSpc>
                          <a:spcPct val="115000"/>
                        </a:lnSpc>
                        <a:spcAft>
                          <a:spcPts val="1000"/>
                        </a:spcAft>
                      </a:pPr>
                      <a:r>
                        <a:rPr lang="ar-IQ" sz="2400" dirty="0">
                          <a:effectLst/>
                          <a:latin typeface="Calibri"/>
                          <a:ea typeface="Calibri"/>
                          <a:cs typeface="Ali-A-Alwand"/>
                        </a:rPr>
                        <a:t> </a:t>
                      </a:r>
                      <a:endParaRPr lang="en-US" sz="2400" dirty="0">
                        <a:effectLst/>
                        <a:latin typeface="Calibri"/>
                        <a:ea typeface="Calibri"/>
                        <a:cs typeface="Arial"/>
                      </a:endParaRPr>
                    </a:p>
                    <a:p>
                      <a:r>
                        <a:rPr lang="ar-IQ" sz="2400" dirty="0">
                          <a:effectLst/>
                          <a:latin typeface="Calibri"/>
                          <a:ea typeface="Calibri"/>
                          <a:cs typeface="Ali-A-Alwand"/>
                        </a:rPr>
                        <a:t>3.اخبار المرؤوسين بنتائج التقييم. </a:t>
                      </a:r>
                      <a:endParaRPr lang="ar-IQ" sz="24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31688653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1"/>
            <a:ext cx="9144000" cy="1219200"/>
          </a:xfrm>
        </p:spPr>
        <p:txBody>
          <a:bodyPr/>
          <a:lstStyle/>
          <a:p>
            <a:pPr algn="r" rtl="1">
              <a:lnSpc>
                <a:spcPct val="115000"/>
              </a:lnSpc>
              <a:spcAft>
                <a:spcPts val="1000"/>
              </a:spcAft>
            </a:pPr>
            <a:r>
              <a:rPr lang="ar-IQ" sz="3200" dirty="0">
                <a:effectLst/>
                <a:latin typeface="Calibri"/>
                <a:ea typeface="Calibri"/>
                <a:cs typeface="Ali-A-Alwand"/>
              </a:rPr>
              <a:t>(1-6):أساليب تقييم أداء العاملين:</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066800"/>
            <a:ext cx="9144000" cy="5791200"/>
          </a:xfrm>
        </p:spPr>
        <p:txBody>
          <a:bodyPr>
            <a:normAutofit fontScale="92500"/>
          </a:bodyPr>
          <a:lstStyle/>
          <a:p>
            <a:pPr>
              <a:lnSpc>
                <a:spcPct val="115000"/>
              </a:lnSpc>
              <a:spcAft>
                <a:spcPts val="1000"/>
              </a:spcAft>
            </a:pPr>
            <a:r>
              <a:rPr lang="ar-IQ" sz="2800" b="1" dirty="0">
                <a:solidFill>
                  <a:srgbClr val="FFC000"/>
                </a:solidFill>
                <a:latin typeface="Calibri"/>
                <a:ea typeface="Calibri"/>
                <a:cs typeface="Ali-A-Alwand"/>
              </a:rPr>
              <a:t>أ.الأساليب التقليدية(القديمة)لتقييم أداء العاملين:</a:t>
            </a:r>
            <a:endParaRPr lang="en-US" sz="1600" dirty="0">
              <a:solidFill>
                <a:srgbClr val="FFC000"/>
              </a:solidFill>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1</a:t>
            </a:r>
            <a:r>
              <a:rPr lang="ar-IQ" sz="2800" b="1" dirty="0">
                <a:solidFill>
                  <a:srgbClr val="FFFF00"/>
                </a:solidFill>
                <a:latin typeface="Calibri"/>
                <a:ea typeface="Calibri"/>
                <a:cs typeface="Ali-A-Alwand"/>
              </a:rPr>
              <a:t>.أسلوب الترتيب البسيط</a:t>
            </a:r>
            <a:r>
              <a:rPr lang="ar-IQ" sz="2800" dirty="0">
                <a:solidFill>
                  <a:srgbClr val="FFFF00"/>
                </a:solidFill>
                <a:latin typeface="Calibri"/>
                <a:ea typeface="Calibri"/>
                <a:cs typeface="Ali-A-Alwand"/>
              </a:rPr>
              <a:t>:</a:t>
            </a:r>
            <a:r>
              <a:rPr lang="ar-IQ" sz="2400" dirty="0">
                <a:latin typeface="Calibri"/>
                <a:ea typeface="Calibri"/>
                <a:cs typeface="Ali-A-Alwand"/>
              </a:rPr>
              <a:t>يتم تقييم الاداء بموجبه ترتيب الأفراد الخاضعين للتقييم تنازلياً أو تصاعدياً حسب مستويات كفاءتهم , أي من الأحسن للأسوأ أو العكس , بعد قيامه بمقارنة أداء كل فرد مع أداء الاخرين, وتكون المقارنة ليس حسب صفة أو خاصية معينة , بل حسب الاداء العام(الجهد , السلوك , االصفة الشخصية).</a:t>
            </a:r>
            <a:endParaRPr lang="en-US" sz="1600" dirty="0">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2</a:t>
            </a:r>
            <a:r>
              <a:rPr lang="ar-IQ" sz="2800" b="1" dirty="0">
                <a:solidFill>
                  <a:srgbClr val="FFFF00"/>
                </a:solidFill>
                <a:latin typeface="Calibri"/>
                <a:ea typeface="Calibri"/>
                <a:cs typeface="Ali-A-Alwand"/>
              </a:rPr>
              <a:t>.أسلوب المقارنة المزدوجة:</a:t>
            </a:r>
            <a:r>
              <a:rPr lang="ar-IQ" sz="2400" dirty="0">
                <a:latin typeface="Calibri"/>
                <a:ea typeface="Calibri"/>
                <a:cs typeface="Ali-A-Alwand"/>
              </a:rPr>
              <a:t>في هذه الطريقة يتم إجراء مقارنات ثنائية بين كل موظف وأخر , وبتجميع هذه المقارنات نصل إلى ترتيب العاملين تنازلياً ,وبرغم بساطة هذه الطريقة إلا أنها تفقد أهميتها في المنظمات التي تحتوي على عدد كبيرا من العاملين.</a:t>
            </a:r>
            <a:endParaRPr lang="en-US" sz="1600" dirty="0">
              <a:latin typeface="Calibri"/>
              <a:ea typeface="Calibri"/>
              <a:cs typeface="Arial"/>
            </a:endParaRPr>
          </a:p>
          <a:p>
            <a:pPr>
              <a:lnSpc>
                <a:spcPct val="115000"/>
              </a:lnSpc>
              <a:spcAft>
                <a:spcPts val="1000"/>
              </a:spcAft>
            </a:pPr>
            <a:r>
              <a:rPr lang="ar-IQ" sz="2800" b="1" dirty="0">
                <a:solidFill>
                  <a:srgbClr val="FFC000"/>
                </a:solidFill>
                <a:latin typeface="Calibri"/>
                <a:ea typeface="Calibri"/>
                <a:cs typeface="Ali-A-Alwand"/>
              </a:rPr>
              <a:t>ب.الأساليب الحديثة لتقييم أداء العاملين:</a:t>
            </a:r>
            <a:endParaRPr lang="en-US" sz="1600" dirty="0">
              <a:solidFill>
                <a:srgbClr val="FFC000"/>
              </a:solidFill>
              <a:latin typeface="Calibri"/>
              <a:ea typeface="Calibri"/>
              <a:cs typeface="Arial"/>
            </a:endParaRPr>
          </a:p>
          <a:p>
            <a:pPr>
              <a:lnSpc>
                <a:spcPct val="115000"/>
              </a:lnSpc>
              <a:spcAft>
                <a:spcPts val="1000"/>
              </a:spcAft>
            </a:pPr>
            <a:r>
              <a:rPr lang="ar-IQ" sz="2400" dirty="0">
                <a:latin typeface="Calibri"/>
                <a:ea typeface="Calibri"/>
                <a:cs typeface="Ali-A-Alwand"/>
              </a:rPr>
              <a:t>1</a:t>
            </a:r>
            <a:r>
              <a:rPr lang="ar-IQ" sz="2800" b="1" dirty="0">
                <a:latin typeface="Calibri"/>
                <a:ea typeface="Calibri"/>
                <a:cs typeface="Ali-A-Alwand"/>
              </a:rPr>
              <a:t>.أسلوب الإستبيان</a:t>
            </a:r>
            <a:r>
              <a:rPr lang="ar-IQ" sz="2400" dirty="0">
                <a:latin typeface="Calibri"/>
                <a:ea typeface="Calibri"/>
                <a:cs typeface="Ali-A-Alwand"/>
              </a:rPr>
              <a:t>:تعتمد هذه الطريقة على "قائمة مراجعة"بأسئلة حول أداء الموظف , ويقوم الرئيس المباشر بالإجابة على هذه الأسئلة . ثم تقوم بعد ذلك إدارة الموارد البشرة بإعطاء الأوزان لهذه الإجابات(دون العلم القائم بالتقييم) وفقاً لأهمية ووزن كل عبارة أو سؤال.</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380016681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533400"/>
            <a:ext cx="9144000" cy="6400800"/>
          </a:xfrm>
        </p:spPr>
        <p:txBody>
          <a:bodyPr/>
          <a:lstStyle/>
          <a:p>
            <a:pPr>
              <a:lnSpc>
                <a:spcPct val="115000"/>
              </a:lnSpc>
              <a:spcAft>
                <a:spcPts val="1000"/>
              </a:spcAft>
            </a:pPr>
            <a:r>
              <a:rPr lang="ar-IQ" sz="2400" b="1" dirty="0">
                <a:solidFill>
                  <a:srgbClr val="FF0000"/>
                </a:solidFill>
                <a:latin typeface="Calibri"/>
                <a:ea typeface="Calibri"/>
                <a:cs typeface="Ali-A-Alwand"/>
              </a:rPr>
              <a:t>*نموذج لقائمة الإختبار في تقييم الاداء:</a:t>
            </a:r>
            <a:endParaRPr lang="en-US" sz="1600" dirty="0">
              <a:solidFill>
                <a:srgbClr val="FF0000"/>
              </a:solidFill>
              <a:latin typeface="Calibri"/>
              <a:ea typeface="Calibri"/>
              <a:cs typeface="Arial"/>
            </a:endParaRPr>
          </a:p>
          <a:p>
            <a:pPr>
              <a:lnSpc>
                <a:spcPct val="115000"/>
              </a:lnSpc>
              <a:spcAft>
                <a:spcPts val="1000"/>
              </a:spcAft>
            </a:pPr>
            <a:r>
              <a:rPr lang="ar-IQ" sz="2400" dirty="0">
                <a:latin typeface="Calibri"/>
                <a:ea typeface="Calibri"/>
                <a:cs typeface="Ali-A-Alwand"/>
              </a:rPr>
              <a:t>1.يقوم بإعمال خارج أوقات الدوام؟</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2.حريص على تنظيم ونظافة مكان العمل؟</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3.يساعد زملائه في العمل عند الحاجة؟</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4.يخطط لعمله مسبقاً؟</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5.يتبع القواعد والتعليمات الإدارية؟</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6.لديه القدرة على مبادأة والابتكار؟</a:t>
            </a:r>
            <a:endParaRPr lang="en-US" sz="1600" dirty="0">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2</a:t>
            </a:r>
            <a:r>
              <a:rPr lang="ar-IQ" sz="2800" b="1" dirty="0">
                <a:solidFill>
                  <a:srgbClr val="FFFF00"/>
                </a:solidFill>
                <a:latin typeface="Calibri"/>
                <a:ea typeface="Calibri"/>
                <a:cs typeface="Ali-A-Alwand"/>
              </a:rPr>
              <a:t>.أسلوب تسجيل الحوادث:</a:t>
            </a:r>
            <a:r>
              <a:rPr lang="ar-IQ" sz="2400" dirty="0">
                <a:solidFill>
                  <a:srgbClr val="FFFF00"/>
                </a:solidFill>
                <a:latin typeface="Calibri"/>
                <a:ea typeface="Calibri"/>
                <a:cs typeface="Ali-A-Alwand"/>
              </a:rPr>
              <a:t>و</a:t>
            </a:r>
            <a:r>
              <a:rPr lang="ar-IQ" sz="2400" dirty="0">
                <a:latin typeface="Calibri"/>
                <a:ea typeface="Calibri"/>
                <a:cs typeface="Ali-A-Alwand"/>
              </a:rPr>
              <a:t>يقوم المشرف في هذه الطريقة تسجيل الأحداث المهمة التي تضهر كفاءة العامل من عدمها وسلوك العامل تجاه هذه الأحداث . وهو يقيد هذه المعلومات في قائمة خاصة . وتقسم هذه القائمة إلى قسمين: واحد للإحداث التي تشير إلى كفاءة العامل , وأخرى للإحداث التي تدل على عدم كفاءته , ولا يركز المشرف على الحدث في حد ذاته وإنما على سلوك الفرد فيه وكيفية تصرفه لمواجهته.</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237783925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6858000"/>
          </a:xfrm>
        </p:spPr>
        <p:txBody>
          <a:bodyPr>
            <a:normAutofit/>
          </a:bodyPr>
          <a:lstStyle/>
          <a:p>
            <a:pPr>
              <a:lnSpc>
                <a:spcPct val="115000"/>
              </a:lnSpc>
              <a:spcAft>
                <a:spcPts val="1000"/>
              </a:spcAft>
            </a:pPr>
            <a:r>
              <a:rPr lang="ar-IQ" sz="2800" b="1" dirty="0">
                <a:solidFill>
                  <a:srgbClr val="FFFF00"/>
                </a:solidFill>
                <a:latin typeface="Calibri"/>
                <a:ea typeface="Calibri"/>
                <a:cs typeface="Ali-A-Alwand"/>
              </a:rPr>
              <a:t>3.أسلوب الاختيار الإجباري:</a:t>
            </a:r>
            <a:r>
              <a:rPr lang="ar-IQ" sz="2400" dirty="0">
                <a:latin typeface="Calibri"/>
                <a:ea typeface="Calibri"/>
                <a:cs typeface="Ali-A-Alwand"/>
              </a:rPr>
              <a:t>ويتم تقييم الاداء بموجبه عن طريق جمع وحصر عدد من العبارات التي تصف أداء الموظف سواء من الناحية الإيجابية أو السلبية , وتقسم هذه العبارات إلى مجموعات ثنائية بحيث تضم كل مجموعة ثنائيتين , كل ثنائية تضم عبارتين. الثنائية الأولى تصف نواحي حسنة في أداء الفرد , والثنائية الثانية تصف النواحي السلبية في أدائه , والمقيم بهذه الطريقة لا يعرف فيما إذا كان أختياره للعبارات هو في صالح الفرد أم لا , </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*وإليك الجمل الأربع الآتية لنوضح ما نقول:</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1</a:t>
            </a:r>
            <a:r>
              <a:rPr lang="ar-IQ" sz="2400" dirty="0">
                <a:latin typeface="Calibri"/>
                <a:ea typeface="Calibri"/>
                <a:cs typeface="Ali-A-Alwand"/>
              </a:rPr>
              <a:t>.يقابل الموظف توقعات الإدارة في أوقات زحمة العمل؟</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2.ينجز الأعمال المطلوبة منه والأعمال الإضافية أيضاً؟</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3.اتكالي يعتمد على الشخص الاخر لانجاز أعماله؟</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4.لا يميل للتعاون مع زملائه لانجاز الأعمال؟</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18310160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1905000"/>
            <a:ext cx="9144000" cy="4876800"/>
          </a:xfrm>
        </p:spPr>
        <p:txBody>
          <a:bodyPr/>
          <a:lstStyle/>
          <a:p>
            <a:pPr>
              <a:lnSpc>
                <a:spcPct val="115000"/>
              </a:lnSpc>
              <a:spcAft>
                <a:spcPts val="1000"/>
              </a:spcAft>
            </a:pPr>
            <a:r>
              <a:rPr lang="ar-IQ" sz="2800" b="1" dirty="0">
                <a:solidFill>
                  <a:srgbClr val="FFFF00"/>
                </a:solidFill>
                <a:latin typeface="Calibri"/>
                <a:ea typeface="Calibri"/>
                <a:cs typeface="Ali-A-Alwand"/>
              </a:rPr>
              <a:t>4.أسلوب الإدارة بالأهداف:</a:t>
            </a:r>
            <a:r>
              <a:rPr lang="ar-IQ" sz="2800" dirty="0">
                <a:latin typeface="Calibri"/>
                <a:ea typeface="Calibri"/>
                <a:cs typeface="Ali-A-Alwand"/>
              </a:rPr>
              <a:t>هذه الطريقة يركز على النتائج بدل السلوك.</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*خطوات الإدارة بالأهداف:</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1</a:t>
            </a:r>
            <a:r>
              <a:rPr lang="ar-IQ" sz="2400" dirty="0">
                <a:latin typeface="Calibri"/>
                <a:ea typeface="Calibri"/>
                <a:cs typeface="Ali-A-Alwand"/>
              </a:rPr>
              <a:t>.تحديد الأهداف.</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2.متابعة تحقيق النتائج.</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3.عند نهاية المدة المتفق عليها يتم مقارنة النتائج الفعلية بتلك التي تم وضعها عند بداية المدة.</a:t>
            </a:r>
            <a:endParaRPr lang="en-US" sz="1600" dirty="0">
              <a:latin typeface="Calibri"/>
              <a:ea typeface="Calibri"/>
              <a:cs typeface="Arial"/>
            </a:endParaRPr>
          </a:p>
          <a:p>
            <a:r>
              <a:rPr lang="ar-IQ" sz="2400" dirty="0">
                <a:latin typeface="Calibri"/>
                <a:ea typeface="Calibri"/>
                <a:cs typeface="Ali-A-Alwand"/>
              </a:rPr>
              <a:t>4.يتم تحديد الانحرافات السلبية والايجابية وتحليلها ,وإعادة صياغة الأهداف من جديد</a:t>
            </a:r>
            <a:endParaRPr lang="ar-IQ" dirty="0"/>
          </a:p>
        </p:txBody>
      </p:sp>
    </p:spTree>
    <p:extLst>
      <p:ext uri="{BB962C8B-B14F-4D97-AF65-F5344CB8AC3E}">
        <p14:creationId xmlns:p14="http://schemas.microsoft.com/office/powerpoint/2010/main" val="372557900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txBody>
          <a:bodyPr/>
          <a:lstStyle/>
          <a:p>
            <a:pPr algn="r" rtl="1">
              <a:lnSpc>
                <a:spcPct val="115000"/>
              </a:lnSpc>
              <a:spcAft>
                <a:spcPts val="1000"/>
              </a:spcAft>
            </a:pPr>
            <a:r>
              <a:rPr lang="ar-IQ" sz="3200" dirty="0">
                <a:effectLst/>
                <a:latin typeface="Calibri"/>
                <a:ea typeface="Calibri"/>
                <a:cs typeface="Ali-A-Alwand"/>
              </a:rPr>
              <a:t>(1-7):من يقيم أداء الموظف؟:</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762000"/>
            <a:ext cx="9144000" cy="6096000"/>
          </a:xfrm>
        </p:spPr>
        <p:txBody>
          <a:bodyPr>
            <a:normAutofit fontScale="92500" lnSpcReduction="10000"/>
          </a:bodyPr>
          <a:lstStyle/>
          <a:p>
            <a:pPr>
              <a:lnSpc>
                <a:spcPct val="115000"/>
              </a:lnSpc>
              <a:spcAft>
                <a:spcPts val="1000"/>
              </a:spcAft>
            </a:pPr>
            <a:r>
              <a:rPr lang="ar-IQ" sz="2800" b="1" dirty="0">
                <a:solidFill>
                  <a:srgbClr val="FFFF00"/>
                </a:solidFill>
                <a:latin typeface="Calibri"/>
                <a:ea typeface="Calibri"/>
                <a:cs typeface="Ali-A-Alwand"/>
              </a:rPr>
              <a:t>1.الرئيس المباشر:</a:t>
            </a:r>
            <a:r>
              <a:rPr lang="ar-IQ" sz="2400" dirty="0">
                <a:solidFill>
                  <a:srgbClr val="FFFF00"/>
                </a:solidFill>
                <a:latin typeface="Calibri"/>
                <a:ea typeface="Calibri"/>
                <a:cs typeface="Ali-A-Alwand"/>
              </a:rPr>
              <a:t> </a:t>
            </a:r>
            <a:r>
              <a:rPr lang="ar-IQ" sz="2400" dirty="0">
                <a:latin typeface="Calibri"/>
                <a:ea typeface="Calibri"/>
                <a:cs typeface="Ali-A-Alwand"/>
              </a:rPr>
              <a:t>هو أكثر الأشخاص معرفة بعمل الموظف من حيث الواجبات والمسئوليات ومن حيث تقييم قدراته وإنجازاته وسلوكياته.</a:t>
            </a:r>
            <a:endParaRPr lang="en-US" sz="1600" dirty="0">
              <a:latin typeface="Calibri"/>
              <a:ea typeface="Calibri"/>
              <a:cs typeface="Arial"/>
            </a:endParaRPr>
          </a:p>
          <a:p>
            <a:pPr>
              <a:lnSpc>
                <a:spcPct val="115000"/>
              </a:lnSpc>
              <a:spcAft>
                <a:spcPts val="1000"/>
              </a:spcAft>
            </a:pPr>
            <a:r>
              <a:rPr lang="ar-IQ" sz="2800" b="1" dirty="0">
                <a:solidFill>
                  <a:srgbClr val="FFFF00"/>
                </a:solidFill>
                <a:latin typeface="Calibri"/>
                <a:ea typeface="Calibri"/>
                <a:cs typeface="Ali-A-Alwand"/>
              </a:rPr>
              <a:t>2.الزملاء في العمل</a:t>
            </a:r>
            <a:r>
              <a:rPr lang="ar-IQ" sz="2800" dirty="0">
                <a:solidFill>
                  <a:srgbClr val="FFFF00"/>
                </a:solidFill>
                <a:latin typeface="Calibri"/>
                <a:ea typeface="Calibri"/>
                <a:cs typeface="Ali-A-Alwand"/>
              </a:rPr>
              <a:t>:</a:t>
            </a:r>
            <a:r>
              <a:rPr lang="ar-IQ" sz="2400" dirty="0">
                <a:solidFill>
                  <a:srgbClr val="FFFF00"/>
                </a:solidFill>
                <a:latin typeface="Calibri"/>
                <a:ea typeface="Calibri"/>
                <a:cs typeface="Ali-A-Alwand"/>
              </a:rPr>
              <a:t> </a:t>
            </a:r>
            <a:r>
              <a:rPr lang="ar-IQ" sz="2400" dirty="0">
                <a:latin typeface="Calibri"/>
                <a:ea typeface="Calibri"/>
                <a:cs typeface="Ali-A-Alwand"/>
              </a:rPr>
              <a:t>هناك نواح معينة لسلوك العاملين لا يستطيع الرئيس المباشر يتبينها أو يحكم عليها أو يعرفها بالكامل , بينما يعرفها ويستطيع الحكم عليها أولئك الزملاء الذين يلازمون بعضهم بعضاً طيلة أوقات العمل .لذلك يقترح البعض أنه لكي تكتمل صورة التقييم تستعين الإدارة بتقييم العاملين لبعضهم إلى جانب تقييم الرئيس المباشر لهؤلاء العاملين.</a:t>
            </a:r>
            <a:endParaRPr lang="en-US" sz="1600" dirty="0">
              <a:latin typeface="Calibri"/>
              <a:ea typeface="Calibri"/>
              <a:cs typeface="Arial"/>
            </a:endParaRPr>
          </a:p>
          <a:p>
            <a:pPr>
              <a:lnSpc>
                <a:spcPct val="115000"/>
              </a:lnSpc>
              <a:spcAft>
                <a:spcPts val="1000"/>
              </a:spcAft>
            </a:pPr>
            <a:r>
              <a:rPr lang="ar-IQ" sz="2400" dirty="0">
                <a:solidFill>
                  <a:srgbClr val="FFFF00"/>
                </a:solidFill>
                <a:latin typeface="Calibri"/>
                <a:ea typeface="Calibri"/>
                <a:cs typeface="Ali-A-Alwand"/>
              </a:rPr>
              <a:t>3</a:t>
            </a:r>
            <a:r>
              <a:rPr lang="ar-IQ" sz="2800" b="1" dirty="0">
                <a:solidFill>
                  <a:srgbClr val="FFFF00"/>
                </a:solidFill>
                <a:latin typeface="Calibri"/>
                <a:ea typeface="Calibri"/>
                <a:cs typeface="Ali-A-Alwand"/>
              </a:rPr>
              <a:t>.التقييم الذاتي</a:t>
            </a:r>
            <a:r>
              <a:rPr lang="ar-IQ" sz="2800" b="1" dirty="0">
                <a:latin typeface="Calibri"/>
                <a:ea typeface="Calibri"/>
                <a:cs typeface="Ali-A-Alwand"/>
              </a:rPr>
              <a:t>:</a:t>
            </a:r>
            <a:r>
              <a:rPr lang="ar-IQ" sz="2400" dirty="0">
                <a:latin typeface="Calibri"/>
                <a:ea typeface="Calibri"/>
                <a:cs typeface="Ali-A-Alwand"/>
              </a:rPr>
              <a:t>إتجهت بعض المنظمات  إلى جعل الفرد يقوم نفسه ذاتياً ثم مناقشة هذا التقييم مع رؤسائه فيما بعد , من أجل علاج نقاط الضعف و تقوية نقاط القوة.</a:t>
            </a:r>
            <a:endParaRPr lang="en-US" sz="1600" dirty="0">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4</a:t>
            </a:r>
            <a:r>
              <a:rPr lang="ar-IQ" sz="2800" b="1" dirty="0">
                <a:solidFill>
                  <a:srgbClr val="FFFF00"/>
                </a:solidFill>
                <a:latin typeface="Calibri"/>
                <a:ea typeface="Calibri"/>
                <a:cs typeface="Ali-A-Alwand"/>
              </a:rPr>
              <a:t>.المرؤوس</a:t>
            </a:r>
            <a:r>
              <a:rPr lang="ar-IQ" sz="2800" dirty="0">
                <a:latin typeface="Calibri"/>
                <a:ea typeface="Calibri"/>
                <a:cs typeface="Ali-A-Alwand"/>
              </a:rPr>
              <a:t>:</a:t>
            </a:r>
            <a:r>
              <a:rPr lang="ar-IQ" sz="2400" dirty="0">
                <a:latin typeface="Calibri"/>
                <a:ea typeface="Calibri"/>
                <a:cs typeface="Ali-A-Alwand"/>
              </a:rPr>
              <a:t>توجهت العديد من المنظمات إلى إشراك المرؤوس في تقييم أداء رئيسه , وإعتبرته مصدراً للمعلومات يساعد في الوصول إلى تقييم الرئيس المباشر.</a:t>
            </a:r>
            <a:endParaRPr lang="en-US" sz="1600" dirty="0">
              <a:latin typeface="Calibri"/>
              <a:ea typeface="Calibri"/>
              <a:cs typeface="Arial"/>
            </a:endParaRPr>
          </a:p>
          <a:p>
            <a:pPr>
              <a:lnSpc>
                <a:spcPct val="115000"/>
              </a:lnSpc>
              <a:spcAft>
                <a:spcPts val="1000"/>
              </a:spcAft>
            </a:pPr>
            <a:r>
              <a:rPr lang="ar-IQ" sz="2800" b="1" dirty="0">
                <a:latin typeface="Calibri"/>
                <a:ea typeface="Calibri"/>
                <a:cs typeface="Ali-A-Alwand"/>
              </a:rPr>
              <a:t>5</a:t>
            </a:r>
            <a:r>
              <a:rPr lang="ar-IQ" sz="2800" b="1" dirty="0">
                <a:solidFill>
                  <a:srgbClr val="FFFF00"/>
                </a:solidFill>
                <a:latin typeface="Calibri"/>
                <a:ea typeface="Calibri"/>
                <a:cs typeface="Ali-A-Alwand"/>
              </a:rPr>
              <a:t>.الزبون</a:t>
            </a:r>
            <a:r>
              <a:rPr lang="ar-IQ" sz="2800" dirty="0">
                <a:latin typeface="Calibri"/>
                <a:ea typeface="Calibri"/>
                <a:cs typeface="Ali-A-Alwand"/>
              </a:rPr>
              <a:t>:</a:t>
            </a:r>
            <a:r>
              <a:rPr lang="ar-IQ" sz="2400" dirty="0">
                <a:latin typeface="Calibri"/>
                <a:ea typeface="Calibri"/>
                <a:cs typeface="Ali-A-Alwand"/>
              </a:rPr>
              <a:t>ويتم تقييم الزبون عادة عن طريق إعداد قائمة إستبيان أو إستقصاء , تتضمن مجموعة من الأسئلة المتعلقة بمستوى سلوك وكفاءة الموظفي المبيعات , أو المتعلقة بمستوى المنظمة بصورة عامة , وبعدها يتوزع على زبائنهم.</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150602394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pPr algn="r" rtl="1">
              <a:lnSpc>
                <a:spcPct val="115000"/>
              </a:lnSpc>
              <a:spcAft>
                <a:spcPts val="1000"/>
              </a:spcAft>
            </a:pPr>
            <a:r>
              <a:rPr lang="ar-IQ" sz="3200" dirty="0">
                <a:effectLst/>
                <a:latin typeface="Calibri"/>
                <a:ea typeface="Calibri"/>
                <a:cs typeface="Ali-A-Alwand"/>
              </a:rPr>
              <a:t>(1-8):الأخطاء السائدة في عملية التقييم:</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609600"/>
            <a:ext cx="9144000" cy="6248400"/>
          </a:xfrm>
        </p:spPr>
        <p:txBody>
          <a:bodyPr>
            <a:normAutofit fontScale="92500" lnSpcReduction="10000"/>
          </a:bodyPr>
          <a:lstStyle/>
          <a:p>
            <a:pPr>
              <a:lnSpc>
                <a:spcPct val="115000"/>
              </a:lnSpc>
              <a:spcAft>
                <a:spcPts val="1000"/>
              </a:spcAft>
            </a:pPr>
            <a:r>
              <a:rPr lang="ar-IQ" sz="2800" dirty="0">
                <a:solidFill>
                  <a:srgbClr val="FFC000"/>
                </a:solidFill>
                <a:latin typeface="Calibri"/>
                <a:ea typeface="Calibri"/>
                <a:cs typeface="Ali-A-Alwand"/>
              </a:rPr>
              <a:t>1</a:t>
            </a:r>
            <a:r>
              <a:rPr lang="ar-IQ" sz="2800" b="1" dirty="0">
                <a:solidFill>
                  <a:srgbClr val="FFC000"/>
                </a:solidFill>
                <a:latin typeface="Calibri"/>
                <a:ea typeface="Calibri"/>
                <a:cs typeface="Ali-A-Alwand"/>
              </a:rPr>
              <a:t>.التحيز الشخصي</a:t>
            </a:r>
            <a:r>
              <a:rPr lang="ar-IQ" sz="2800" b="1" dirty="0">
                <a:latin typeface="Calibri"/>
                <a:ea typeface="Calibri"/>
                <a:cs typeface="Ali-A-Alwand"/>
              </a:rPr>
              <a:t>:</a:t>
            </a:r>
            <a:r>
              <a:rPr lang="ar-IQ" sz="2400" dirty="0">
                <a:latin typeface="Calibri"/>
                <a:ea typeface="Calibri"/>
                <a:cs typeface="Ali-A-Alwand"/>
              </a:rPr>
              <a:t>قد يفضل المشرف عاملاً أو موظفاً أو عدداً منهم عن بقية العمال أو الموظفين فيعطيهم تقديراُ حسناً.وقد لا يميل لعدد أخر فيعطيهم تقييماً في غير صالحهم. وقد يجد المشرف أن واحداً من موظفيه له ميول أو وجهات نظر مشابهة لميوله ووجهات نظره(كتشجيع نادي رياظي مثلاً, أو تفضيل نوع من الموسيقى) أو التخرج بنفس الجامعة...الخ.</a:t>
            </a:r>
            <a:endParaRPr lang="en-US" sz="1600" dirty="0">
              <a:latin typeface="Calibri"/>
              <a:ea typeface="Calibri"/>
              <a:cs typeface="Arial"/>
            </a:endParaRPr>
          </a:p>
          <a:p>
            <a:pPr>
              <a:lnSpc>
                <a:spcPct val="115000"/>
              </a:lnSpc>
              <a:spcAft>
                <a:spcPts val="1000"/>
              </a:spcAft>
            </a:pPr>
            <a:r>
              <a:rPr lang="ar-IQ" sz="2800" dirty="0">
                <a:solidFill>
                  <a:srgbClr val="FFC000"/>
                </a:solidFill>
                <a:latin typeface="Calibri"/>
                <a:ea typeface="Calibri"/>
                <a:cs typeface="Ali-A-Alwand"/>
              </a:rPr>
              <a:t>2</a:t>
            </a:r>
            <a:r>
              <a:rPr lang="ar-IQ" sz="2800" b="1" dirty="0">
                <a:solidFill>
                  <a:srgbClr val="FFC000"/>
                </a:solidFill>
                <a:latin typeface="Calibri"/>
                <a:ea typeface="Calibri"/>
                <a:cs typeface="Ali-A-Alwand"/>
              </a:rPr>
              <a:t>.التساهل والتشدد</a:t>
            </a:r>
            <a:r>
              <a:rPr lang="ar-IQ" sz="2800" dirty="0">
                <a:solidFill>
                  <a:srgbClr val="FFC000"/>
                </a:solidFill>
                <a:latin typeface="Calibri"/>
                <a:ea typeface="Calibri"/>
                <a:cs typeface="Ali-A-Alwand"/>
              </a:rPr>
              <a:t>:</a:t>
            </a:r>
            <a:r>
              <a:rPr lang="ar-IQ" sz="2400" dirty="0">
                <a:latin typeface="Calibri"/>
                <a:ea typeface="Calibri"/>
                <a:cs typeface="Ali-A-Alwand"/>
              </a:rPr>
              <a:t>قد نجد بعض المشرفين أشداء في تقييمهم , بينما نجد أخرين متهاونين أو متساهلين.وهناك أسباب كثيرة لذلك. فقد يلجأ المشرف إلى الشدة إذا كانت التقارير سرية ولا تعرض على المرؤوسين, أو إذا كان يريد أن يضايق موظفاً أو يعاقبه لأسباب لا تتعلق بالضرورة بالعمل الذي يؤديه . وقد يلجأ مشرف أخر إلى اللين أو التساهل إذا كانت التقارير ستناقش مع المرؤوسين , أو إذا كان يريد أن يظهر للإدارة أن العاملين في قسمه أكفاء , أو إذا كان يخشى أنه إذا أعطى المرؤوسين تقديرات ضعيفة فإنه سيتعرض للنقد من جانب رئيسه المباشر .</a:t>
            </a:r>
            <a:endParaRPr lang="en-US" sz="1600" dirty="0">
              <a:latin typeface="Calibri"/>
              <a:ea typeface="Calibri"/>
              <a:cs typeface="Arial"/>
            </a:endParaRPr>
          </a:p>
          <a:p>
            <a:pPr>
              <a:lnSpc>
                <a:spcPct val="115000"/>
              </a:lnSpc>
              <a:spcAft>
                <a:spcPts val="1000"/>
              </a:spcAft>
            </a:pPr>
            <a:r>
              <a:rPr lang="ar-IQ" sz="2800" dirty="0">
                <a:solidFill>
                  <a:srgbClr val="FFC000"/>
                </a:solidFill>
                <a:latin typeface="Calibri"/>
                <a:ea typeface="Calibri"/>
                <a:cs typeface="Ali-A-Alwand"/>
              </a:rPr>
              <a:t>3</a:t>
            </a:r>
            <a:r>
              <a:rPr lang="ar-IQ" sz="2800" b="1" dirty="0">
                <a:solidFill>
                  <a:srgbClr val="FFC000"/>
                </a:solidFill>
                <a:latin typeface="Calibri"/>
                <a:ea typeface="Calibri"/>
                <a:cs typeface="Ali-A-Alwand"/>
              </a:rPr>
              <a:t>.الميل ناحية الوسط(النزعة المركزية):</a:t>
            </a:r>
            <a:r>
              <a:rPr lang="ar-IQ" sz="2400" dirty="0">
                <a:latin typeface="Calibri"/>
                <a:ea typeface="Calibri"/>
                <a:cs typeface="Ali-A-Alwand"/>
              </a:rPr>
              <a:t>قد يعطي بعض المشرفين جميع أو معضم مرؤوسيهم تقديرات متوسطة , هذا الخطأ في الواقع هو أكثر الأخطاء شيوعاً في التطبيق العملي في مجال تقييم الاداء . وينتج هذا الخطأ في التقييم أما لجهل المشرفين بالفروق الفردية بين مرؤوسيهم , أو لايريدون أن يحدثوا(إنقساماً) في مجموعاتهم بتمييز المجدين من الضعفاء . أو لأنهم يخشون أن يرقى الممتازون وينقلوا من أقسامهم فيتركون فجوة في هذه الأقسام , أو لأنهم يغفلون أهمية تشجيع المنافسة بين الأفراد.</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135096066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929" y="457200"/>
            <a:ext cx="9144000" cy="6400800"/>
          </a:xfrm>
        </p:spPr>
        <p:txBody>
          <a:bodyPr>
            <a:normAutofit lnSpcReduction="10000"/>
          </a:bodyPr>
          <a:lstStyle/>
          <a:p>
            <a:pPr>
              <a:lnSpc>
                <a:spcPct val="115000"/>
              </a:lnSpc>
              <a:spcAft>
                <a:spcPts val="1000"/>
              </a:spcAft>
            </a:pPr>
            <a:r>
              <a:rPr lang="ar-IQ" sz="2800" b="1" dirty="0">
                <a:latin typeface="Calibri"/>
                <a:ea typeface="Calibri"/>
                <a:cs typeface="Ali-A-Alwand"/>
              </a:rPr>
              <a:t>4</a:t>
            </a:r>
            <a:r>
              <a:rPr lang="ar-IQ" sz="2800" b="1" dirty="0">
                <a:solidFill>
                  <a:srgbClr val="FFC000"/>
                </a:solidFill>
                <a:latin typeface="Calibri"/>
                <a:ea typeface="Calibri"/>
                <a:cs typeface="Ali-A-Alwand"/>
              </a:rPr>
              <a:t>.خطأ التعميم:</a:t>
            </a:r>
            <a:r>
              <a:rPr lang="ar-IQ" sz="2400" dirty="0">
                <a:latin typeface="Calibri"/>
                <a:ea typeface="Calibri"/>
                <a:cs typeface="Ali-A-Alwand"/>
              </a:rPr>
              <a:t>ويحدث ذلك حين يبني المشرف تقييمه العام لمرؤوسيه على أساس عامل واحد من عوامل التقييم أو صفة أو خاصية واحدة من صفات أو خصائص هذا المرؤوس , فإذا وجده جيداً أو ضعيفاً في خاصية معينة , يعتبروه جيداً أو ضعيفاً في بقية الخصائص . فإذا أعطى المشرف موظفاً من موظفيه تقديراً عالياً في(الحضور في المواعيد)مثلاً , فهو يعطيه تقديراً عالياً أيضاً في (التعاون مع الزملاء)و(السرعة في إنجاز الأعمال)وغيرها من العوامل التي لا ترتبط بالضرورة بالحضور في المواعيد.</a:t>
            </a:r>
            <a:endParaRPr lang="en-US" sz="1600" dirty="0">
              <a:latin typeface="Calibri"/>
              <a:ea typeface="Calibri"/>
              <a:cs typeface="Arial"/>
            </a:endParaRPr>
          </a:p>
          <a:p>
            <a:pPr>
              <a:lnSpc>
                <a:spcPct val="115000"/>
              </a:lnSpc>
              <a:spcAft>
                <a:spcPts val="1000"/>
              </a:spcAft>
            </a:pPr>
            <a:r>
              <a:rPr lang="ar-IQ" sz="2800" dirty="0">
                <a:solidFill>
                  <a:srgbClr val="FFC000"/>
                </a:solidFill>
                <a:latin typeface="Calibri"/>
                <a:ea typeface="Calibri"/>
                <a:cs typeface="Ali-A-Alwand"/>
              </a:rPr>
              <a:t>5</a:t>
            </a:r>
            <a:r>
              <a:rPr lang="ar-IQ" sz="2800" b="1" dirty="0">
                <a:solidFill>
                  <a:srgbClr val="FFC000"/>
                </a:solidFill>
                <a:latin typeface="Calibri"/>
                <a:ea typeface="Calibri"/>
                <a:cs typeface="Ali-A-Alwand"/>
              </a:rPr>
              <a:t>.التأثر بآخر تقييم:</a:t>
            </a:r>
            <a:r>
              <a:rPr lang="ar-IQ" sz="2400" dirty="0">
                <a:latin typeface="Calibri"/>
                <a:ea typeface="Calibri"/>
                <a:cs typeface="Ali-A-Alwand"/>
              </a:rPr>
              <a:t>قد يركز المشرفون على التقييمات السابقة للموظفين ولا يعنون بالاداء الحالي أو المتوقع لهؤلاء الموظفين. فيتجه بعض المشرفين لتقييم مرؤسيهم طبقاً لاخر تقرير عنهم. فإذا كانت التقرير الموظف في الفترة السابقة ممتازاً يعد ممتازاً أيضاً في الفترة الحالية , حتى لو كان مستوى أداءه قد إنخفض عما كان عليه , وإذا كان تقرير موظف أخر في الفترة السابقة ضعيفاً فيعد المشرف ضعيفاً في الفترة الحالية , حتى لو كان الموظف قد حسن من أداءه بعد التقرير السابق.</a:t>
            </a:r>
            <a:endParaRPr lang="en-US" sz="1600" dirty="0">
              <a:latin typeface="Calibri"/>
              <a:ea typeface="Calibri"/>
              <a:cs typeface="Arial"/>
            </a:endParaRPr>
          </a:p>
          <a:p>
            <a:pPr>
              <a:lnSpc>
                <a:spcPct val="115000"/>
              </a:lnSpc>
              <a:spcAft>
                <a:spcPts val="1000"/>
              </a:spcAft>
            </a:pPr>
            <a:r>
              <a:rPr lang="ar-IQ" sz="2800" dirty="0">
                <a:solidFill>
                  <a:srgbClr val="FFC000"/>
                </a:solidFill>
                <a:latin typeface="Calibri"/>
                <a:ea typeface="Calibri"/>
                <a:cs typeface="Ali-A-Alwand"/>
              </a:rPr>
              <a:t>6</a:t>
            </a:r>
            <a:r>
              <a:rPr lang="ar-IQ" sz="2800" b="1" dirty="0">
                <a:solidFill>
                  <a:srgbClr val="FFC000"/>
                </a:solidFill>
                <a:latin typeface="Calibri"/>
                <a:ea typeface="Calibri"/>
                <a:cs typeface="Ali-A-Alwand"/>
              </a:rPr>
              <a:t>.التأثر بهدف الإدارة</a:t>
            </a:r>
            <a:r>
              <a:rPr lang="ar-IQ" sz="2800" b="1" dirty="0">
                <a:latin typeface="Calibri"/>
                <a:ea typeface="Calibri"/>
                <a:cs typeface="Ali-A-Alwand"/>
              </a:rPr>
              <a:t>:</a:t>
            </a:r>
            <a:r>
              <a:rPr lang="ar-IQ" sz="2400" dirty="0">
                <a:latin typeface="Calibri"/>
                <a:ea typeface="Calibri"/>
                <a:cs typeface="Ali-A-Alwand"/>
              </a:rPr>
              <a:t> يقول بيتش: إذا كان الإدارة تنوي إستعمال التقييم لترقية بعض الموظفين , فقد أرجح المشرفون لإعطاء تقديرات حسنة لهؤلاء الموظفين حتى يمكنهم الاستفادة من فرص الترقى. وإذا كانت الإدارة تريد أن تستعمل التقييم لتصميم برامج تدريبية لتنمية قدرات العاملين , فقد يعطي المشرفون تقديرات ضعيفة للموظفين حتى يظهروا للإدارة حاجة هؤلاء للتدريب.</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175072170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219200"/>
          </a:xfrm>
        </p:spPr>
        <p:txBody>
          <a:bodyPr/>
          <a:lstStyle/>
          <a:p>
            <a:pPr algn="r" rtl="1">
              <a:lnSpc>
                <a:spcPct val="115000"/>
              </a:lnSpc>
              <a:spcAft>
                <a:spcPts val="1000"/>
              </a:spcAft>
            </a:pPr>
            <a:r>
              <a:rPr lang="ar-IQ" sz="3200" dirty="0">
                <a:effectLst/>
                <a:latin typeface="Calibri"/>
                <a:ea typeface="Calibri"/>
                <a:cs typeface="Ali-A-Alwand"/>
              </a:rPr>
              <a:t>(1-9):المقابلة التقييم:</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084729"/>
            <a:ext cx="9144000" cy="5791200"/>
          </a:xfrm>
        </p:spPr>
        <p:txBody>
          <a:bodyPr/>
          <a:lstStyle/>
          <a:p>
            <a:pPr>
              <a:lnSpc>
                <a:spcPct val="115000"/>
              </a:lnSpc>
              <a:spcAft>
                <a:spcPts val="1000"/>
              </a:spcAft>
            </a:pPr>
            <a:r>
              <a:rPr lang="ar-IQ" sz="2400" dirty="0">
                <a:latin typeface="Calibri"/>
                <a:ea typeface="Calibri"/>
                <a:cs typeface="Ali-A-Alwand"/>
              </a:rPr>
              <a:t>يوجد فكر كلاسيكي(قديم) يقول :يجب نتائج التقييم أداء سرية و عدم مناقشتها مع الموظفين , لأنه توفر سرية الحرية في التقييم الاداء ولا تخلق حساسية بين المقيم ومن قيم أداءه , وخاصة فيما إذا كان المقيم هو رئيس المباشر , فهذه الحساسية قد تؤثر سلباً في العلاقة بين الطرفين , و صعوبة إقناع بعض من قيم أداءه بحقيقة نقاط ضعفه. إزاء ما تقدم نقول:أنه مهما كانت قوة الحجج التي تؤيد سرية النتائج , فإنها لا توازي الفوائد التي يمكن تحقيقها من إعلانها ومناقشتها , فمبدأ سرية غير عملي و لا يخدم المصلحة العامة ولا يحقق هدف نظام تقييم أيضاً , الذي يقوم على أساس إكتشاف وتحديد نقاط الضعف في أداء الفرد للقيام بعلاجها وتطوير أداءه في المستقبل.</a:t>
            </a:r>
            <a:endParaRPr lang="en-US" sz="1400" dirty="0">
              <a:latin typeface="Calibri"/>
              <a:ea typeface="Calibri"/>
              <a:cs typeface="Arial"/>
            </a:endParaRPr>
          </a:p>
          <a:p>
            <a:endParaRPr lang="ar-IQ" dirty="0"/>
          </a:p>
        </p:txBody>
      </p:sp>
    </p:spTree>
    <p:extLst>
      <p:ext uri="{BB962C8B-B14F-4D97-AF65-F5344CB8AC3E}">
        <p14:creationId xmlns:p14="http://schemas.microsoft.com/office/powerpoint/2010/main" val="31161480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85800"/>
            <a:ext cx="9144000" cy="6172200"/>
          </a:xfrm>
        </p:spPr>
        <p:txBody>
          <a:bodyPr>
            <a:normAutofit fontScale="62500" lnSpcReduction="20000"/>
          </a:bodyPr>
          <a:lstStyle/>
          <a:p>
            <a:pPr>
              <a:lnSpc>
                <a:spcPct val="115000"/>
              </a:lnSpc>
              <a:spcAft>
                <a:spcPts val="1000"/>
              </a:spcAft>
            </a:pPr>
            <a:r>
              <a:rPr lang="ar-IQ" sz="2800" b="1" dirty="0">
                <a:solidFill>
                  <a:srgbClr val="FFFF00"/>
                </a:solidFill>
                <a:latin typeface="Calibri"/>
                <a:ea typeface="Calibri"/>
                <a:cs typeface="Ali-A-Alwand"/>
              </a:rPr>
              <a:t>*تعريف المقابلة </a:t>
            </a:r>
            <a:r>
              <a:rPr lang="ar-IQ" sz="3400" b="1" dirty="0">
                <a:solidFill>
                  <a:srgbClr val="FFFF00"/>
                </a:solidFill>
                <a:latin typeface="Calibri"/>
                <a:ea typeface="Calibri"/>
                <a:cs typeface="Ali-A-Alwand"/>
              </a:rPr>
              <a:t>تقييم:</a:t>
            </a:r>
            <a:r>
              <a:rPr lang="ar-IQ" sz="3400" dirty="0">
                <a:solidFill>
                  <a:srgbClr val="FFFF00"/>
                </a:solidFill>
                <a:latin typeface="Calibri"/>
                <a:ea typeface="Calibri"/>
                <a:cs typeface="Ali-A-Alwand"/>
              </a:rPr>
              <a:t>عبارة </a:t>
            </a:r>
            <a:r>
              <a:rPr lang="ar-IQ" sz="3400" dirty="0">
                <a:latin typeface="Calibri"/>
                <a:ea typeface="Calibri"/>
                <a:cs typeface="Ali-A-Alwand"/>
              </a:rPr>
              <a:t>عن مناقشة , تلى مرحلة تقييم أداء العامل أو الموظف , وتتم بين الموظف والمدير المباشر له لمناقشة ما أحرزه الموظف في تقرير تقييم الاداء وما يمكن عمله لتحسين أداءه المستقبلي.</a:t>
            </a:r>
            <a:endParaRPr lang="en-US" sz="3400" dirty="0">
              <a:latin typeface="Calibri"/>
              <a:ea typeface="Calibri"/>
              <a:cs typeface="Arial"/>
            </a:endParaRPr>
          </a:p>
          <a:p>
            <a:pPr>
              <a:lnSpc>
                <a:spcPct val="115000"/>
              </a:lnSpc>
              <a:spcAft>
                <a:spcPts val="1000"/>
              </a:spcAft>
            </a:pPr>
            <a:r>
              <a:rPr lang="ar-IQ" sz="3400" dirty="0">
                <a:latin typeface="Calibri"/>
                <a:ea typeface="Calibri"/>
                <a:cs typeface="Ali-A-Alwand"/>
              </a:rPr>
              <a:t>*أهداف مقابلة التقييم:</a:t>
            </a:r>
            <a:endParaRPr lang="en-US" sz="3400" dirty="0">
              <a:latin typeface="Calibri"/>
              <a:ea typeface="Calibri"/>
              <a:cs typeface="Arial"/>
            </a:endParaRPr>
          </a:p>
          <a:p>
            <a:pPr>
              <a:lnSpc>
                <a:spcPct val="115000"/>
              </a:lnSpc>
              <a:spcAft>
                <a:spcPts val="1000"/>
              </a:spcAft>
            </a:pPr>
            <a:r>
              <a:rPr lang="ar-IQ" sz="3400" dirty="0">
                <a:latin typeface="Calibri"/>
                <a:ea typeface="Calibri"/>
                <a:cs typeface="Ali-A-Alwand"/>
              </a:rPr>
              <a:t>1.إستعراض الاداء الماضي للعامل واطلاع العامل على نتائج عمله.</a:t>
            </a:r>
            <a:endParaRPr lang="en-US" sz="3400" dirty="0">
              <a:latin typeface="Calibri"/>
              <a:ea typeface="Calibri"/>
              <a:cs typeface="Arial"/>
            </a:endParaRPr>
          </a:p>
          <a:p>
            <a:pPr>
              <a:lnSpc>
                <a:spcPct val="115000"/>
              </a:lnSpc>
              <a:spcAft>
                <a:spcPts val="1000"/>
              </a:spcAft>
            </a:pPr>
            <a:r>
              <a:rPr lang="ar-IQ" sz="3400" dirty="0">
                <a:latin typeface="Calibri"/>
                <a:ea typeface="Calibri"/>
                <a:cs typeface="Ali-A-Alwand"/>
              </a:rPr>
              <a:t>2.اكتشاف نواحي القوة والضعف في الاداء للاستفادة من لأولى وعلاج الثانية.</a:t>
            </a:r>
            <a:endParaRPr lang="en-US" sz="3400" dirty="0">
              <a:latin typeface="Calibri"/>
              <a:ea typeface="Calibri"/>
              <a:cs typeface="Arial"/>
            </a:endParaRPr>
          </a:p>
          <a:p>
            <a:pPr>
              <a:lnSpc>
                <a:spcPct val="115000"/>
              </a:lnSpc>
              <a:spcAft>
                <a:spcPts val="1000"/>
              </a:spcAft>
            </a:pPr>
            <a:r>
              <a:rPr lang="ar-IQ" sz="3400" dirty="0">
                <a:latin typeface="Calibri"/>
                <a:ea typeface="Calibri"/>
                <a:cs typeface="Ali-A-Alwand"/>
              </a:rPr>
              <a:t>3.مناقشة العامل في طرق تحسين الاداء المستقبلي.</a:t>
            </a:r>
            <a:endParaRPr lang="en-US" sz="3400" dirty="0">
              <a:latin typeface="Calibri"/>
              <a:ea typeface="Calibri"/>
              <a:cs typeface="Arial"/>
            </a:endParaRPr>
          </a:p>
          <a:p>
            <a:pPr>
              <a:lnSpc>
                <a:spcPct val="115000"/>
              </a:lnSpc>
              <a:spcAft>
                <a:spcPts val="1000"/>
              </a:spcAft>
            </a:pPr>
            <a:r>
              <a:rPr lang="ar-IQ" sz="3400" dirty="0">
                <a:latin typeface="Calibri"/>
                <a:ea typeface="Calibri"/>
                <a:cs typeface="Ali-A-Alwand"/>
              </a:rPr>
              <a:t>4.الاطلاع على وجهات نظر العامل وشعوره تجاه عمله وأقرانه ورؤسائه وظروف العمل وسياسات الادارة بوجه عام.</a:t>
            </a:r>
            <a:endParaRPr lang="en-US" sz="3400" dirty="0">
              <a:latin typeface="Calibri"/>
              <a:ea typeface="Calibri"/>
              <a:cs typeface="Arial"/>
            </a:endParaRPr>
          </a:p>
          <a:p>
            <a:pPr>
              <a:lnSpc>
                <a:spcPct val="115000"/>
              </a:lnSpc>
              <a:spcAft>
                <a:spcPts val="1000"/>
              </a:spcAft>
            </a:pPr>
            <a:r>
              <a:rPr lang="ar-IQ" sz="3400" dirty="0">
                <a:latin typeface="Calibri"/>
                <a:ea typeface="Calibri"/>
                <a:cs typeface="Ali-A-Alwand"/>
              </a:rPr>
              <a:t>5.إن إعلان النتائج للعاملين ومناقشتها معهم يزيد من ثقتهم في تقييم الاداء , اذ أنه يزيل الشك لديهم حول عدالته الذي تخلقه السرية.</a:t>
            </a:r>
            <a:endParaRPr lang="en-US" sz="3400" dirty="0">
              <a:latin typeface="Calibri"/>
              <a:ea typeface="Calibri"/>
              <a:cs typeface="Arial"/>
            </a:endParaRPr>
          </a:p>
          <a:p>
            <a:pPr>
              <a:lnSpc>
                <a:spcPct val="115000"/>
              </a:lnSpc>
              <a:spcAft>
                <a:spcPts val="1000"/>
              </a:spcAft>
            </a:pPr>
            <a:r>
              <a:rPr lang="ar-IQ" sz="2800" dirty="0">
                <a:latin typeface="Calibri"/>
                <a:ea typeface="Calibri"/>
                <a:cs typeface="Ali-A-Alwand"/>
              </a:rPr>
              <a:t> </a:t>
            </a:r>
            <a:endParaRPr lang="en-US" sz="2800" dirty="0">
              <a:latin typeface="Calibri"/>
              <a:ea typeface="Calibri"/>
              <a:cs typeface="Arial"/>
            </a:endParaRPr>
          </a:p>
          <a:p>
            <a:pPr>
              <a:lnSpc>
                <a:spcPct val="115000"/>
              </a:lnSpc>
              <a:spcAft>
                <a:spcPts val="1000"/>
              </a:spcAft>
            </a:pPr>
            <a:r>
              <a:rPr lang="ar-IQ" sz="2800" dirty="0">
                <a:latin typeface="Calibri"/>
                <a:ea typeface="Calibri"/>
                <a:cs typeface="Ali-A-Alwand"/>
              </a:rPr>
              <a:t> </a:t>
            </a:r>
            <a:endParaRPr lang="en-US" sz="2800" dirty="0">
              <a:latin typeface="Calibri"/>
              <a:ea typeface="Calibri"/>
              <a:cs typeface="Arial"/>
            </a:endParaRPr>
          </a:p>
          <a:p>
            <a:pPr>
              <a:lnSpc>
                <a:spcPct val="115000"/>
              </a:lnSpc>
              <a:spcAft>
                <a:spcPts val="1000"/>
              </a:spcAft>
            </a:pPr>
            <a:r>
              <a:rPr lang="ar-IQ" sz="2400" dirty="0">
                <a:latin typeface="Calibri"/>
                <a:ea typeface="Calibri"/>
                <a:cs typeface="Ali-A-Alwand"/>
              </a:rPr>
              <a:t> </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2428399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85800"/>
            <a:ext cx="9144000" cy="6096000"/>
          </a:xfrm>
        </p:spPr>
        <p:txBody>
          <a:bodyPr/>
          <a:lstStyle/>
          <a:p>
            <a:pPr>
              <a:lnSpc>
                <a:spcPct val="115000"/>
              </a:lnSpc>
              <a:spcAft>
                <a:spcPts val="1000"/>
              </a:spcAft>
            </a:pPr>
            <a:r>
              <a:rPr lang="ar-IQ" sz="2800" dirty="0">
                <a:latin typeface="Calibri"/>
                <a:ea typeface="Calibri"/>
                <a:cs typeface="Ali-A-Alwand"/>
              </a:rPr>
              <a:t>المجموعة الثانية:الوظائف الإدارية: </a:t>
            </a:r>
            <a:r>
              <a:rPr lang="ar-IQ" sz="2400" dirty="0">
                <a:latin typeface="Calibri"/>
                <a:ea typeface="Calibri"/>
                <a:cs typeface="Ali-A-Alwand"/>
              </a:rPr>
              <a:t>لا يمكن أن تقوم ادارة الموارد البشرية بممارسة وظائفها التخصصية بطريقة صحيحة وتحقق من خلالها الأهداف المنشودة , الا اذا مارست هذه الوظائف عبر العملية الادارية المتمثلة في التخطيط والتنظيم و التوجيه والرقابة .</a:t>
            </a:r>
            <a:endParaRPr lang="en-US" sz="1600" dirty="0">
              <a:latin typeface="Calibri"/>
              <a:ea typeface="Calibri"/>
              <a:cs typeface="Arial"/>
            </a:endParaRPr>
          </a:p>
          <a:p>
            <a:r>
              <a:rPr lang="ar-IQ" sz="2800" dirty="0">
                <a:latin typeface="Calibri"/>
                <a:ea typeface="Calibri"/>
                <a:cs typeface="Ali-A-Alwand"/>
              </a:rPr>
              <a:t>تقوم الادارة بممارسة وظائفها من خلال السلطات التي تتمتع بها , والتي سنتحدث عنها في النقطة القادمة .</a:t>
            </a:r>
            <a:endParaRPr lang="ar-IQ" dirty="0"/>
          </a:p>
        </p:txBody>
      </p:sp>
    </p:spTree>
    <p:extLst>
      <p:ext uri="{BB962C8B-B14F-4D97-AF65-F5344CB8AC3E}">
        <p14:creationId xmlns:p14="http://schemas.microsoft.com/office/powerpoint/2010/main" val="294091961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2895600"/>
          </a:xfrm>
        </p:spPr>
        <p:txBody>
          <a:bodyPr>
            <a:normAutofit/>
          </a:bodyPr>
          <a:lstStyle/>
          <a:p>
            <a:pPr algn="ctr">
              <a:lnSpc>
                <a:spcPct val="115000"/>
              </a:lnSpc>
              <a:spcAft>
                <a:spcPts val="1000"/>
              </a:spcAft>
            </a:pPr>
            <a:r>
              <a:rPr lang="ar-IQ" sz="4800" dirty="0">
                <a:effectLst/>
                <a:latin typeface="Calibri"/>
                <a:ea typeface="Calibri"/>
                <a:cs typeface="Ali-A-Alwand"/>
              </a:rPr>
              <a:t>الفصل السابع</a:t>
            </a:r>
            <a:r>
              <a:rPr lang="en-US" sz="4800" dirty="0">
                <a:effectLst/>
                <a:latin typeface="Calibri"/>
                <a:ea typeface="Calibri"/>
                <a:cs typeface="Arial"/>
              </a:rPr>
              <a:t/>
            </a:r>
            <a:br>
              <a:rPr lang="en-US" sz="4800" dirty="0">
                <a:effectLst/>
                <a:latin typeface="Calibri"/>
                <a:ea typeface="Calibri"/>
                <a:cs typeface="Arial"/>
              </a:rPr>
            </a:br>
            <a:r>
              <a:rPr lang="ar-IQ" sz="4800" dirty="0">
                <a:effectLst/>
                <a:latin typeface="Calibri"/>
                <a:ea typeface="Calibri"/>
                <a:cs typeface="Ali-A-Alwand"/>
              </a:rPr>
              <a:t>التدريب</a:t>
            </a:r>
            <a:r>
              <a:rPr lang="en-US" sz="1600" dirty="0">
                <a:effectLst/>
                <a:latin typeface="Calibri"/>
                <a:ea typeface="Calibri"/>
                <a:cs typeface="Arial"/>
              </a:rPr>
              <a:t/>
            </a:r>
            <a:br>
              <a:rPr lang="en-US" sz="1600" dirty="0">
                <a:effectLst/>
                <a:latin typeface="Calibri"/>
                <a:ea typeface="Calibri"/>
                <a:cs typeface="Arial"/>
              </a:rPr>
            </a:br>
            <a:r>
              <a:rPr lang="ar-IQ" sz="3200" dirty="0">
                <a:effectLst/>
                <a:latin typeface="Calibri"/>
                <a:ea typeface="Calibri"/>
                <a:cs typeface="Ali-A-Alwand"/>
              </a:rPr>
              <a:t> </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Tree>
    <p:extLst>
      <p:ext uri="{BB962C8B-B14F-4D97-AF65-F5344CB8AC3E}">
        <p14:creationId xmlns:p14="http://schemas.microsoft.com/office/powerpoint/2010/main" val="1381876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447800"/>
          </a:xfrm>
        </p:spPr>
        <p:txBody>
          <a:bodyPr/>
          <a:lstStyle/>
          <a:p>
            <a:pPr algn="r" rtl="1">
              <a:lnSpc>
                <a:spcPct val="115000"/>
              </a:lnSpc>
              <a:spcAft>
                <a:spcPts val="1000"/>
              </a:spcAft>
            </a:pPr>
            <a:r>
              <a:rPr lang="ar-IQ" sz="3200" dirty="0">
                <a:effectLst/>
                <a:latin typeface="Calibri"/>
                <a:ea typeface="Calibri"/>
                <a:cs typeface="Ali-A-Alwand"/>
              </a:rPr>
              <a:t>(1-1):تعريف التدريب:</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295400"/>
            <a:ext cx="9144000" cy="4876800"/>
          </a:xfrm>
        </p:spPr>
        <p:txBody>
          <a:bodyPr>
            <a:normAutofit/>
          </a:bodyPr>
          <a:lstStyle/>
          <a:p>
            <a:pPr>
              <a:lnSpc>
                <a:spcPct val="115000"/>
              </a:lnSpc>
              <a:spcAft>
                <a:spcPts val="1000"/>
              </a:spcAft>
            </a:pPr>
            <a:r>
              <a:rPr lang="ar-IQ" sz="3200" b="1" dirty="0">
                <a:solidFill>
                  <a:srgbClr val="FFC000"/>
                </a:solidFill>
                <a:latin typeface="Calibri"/>
                <a:ea typeface="Calibri"/>
                <a:cs typeface="Ali-A-Alwand"/>
              </a:rPr>
              <a:t>التدريب:</a:t>
            </a:r>
            <a:r>
              <a:rPr lang="ar-IQ" sz="3200" dirty="0">
                <a:latin typeface="Calibri"/>
                <a:ea typeface="Calibri"/>
                <a:cs typeface="Ali-A-Alwand"/>
              </a:rPr>
              <a:t>هو النشاط الذي يعمل على تزويد العاملين بالمعارف والمهارات والسلوك المرغوبة التي تؤدي إلى زيادة معدلات أدءهم لتحقيق أهداف المنظمة.</a:t>
            </a:r>
            <a:endParaRPr lang="en-US" sz="3200" dirty="0">
              <a:latin typeface="Calibri"/>
              <a:ea typeface="Calibri"/>
              <a:cs typeface="Arial"/>
            </a:endParaRPr>
          </a:p>
          <a:p>
            <a:endParaRPr lang="ar-IQ" sz="3200" dirty="0"/>
          </a:p>
        </p:txBody>
      </p:sp>
    </p:spTree>
    <p:extLst>
      <p:ext uri="{BB962C8B-B14F-4D97-AF65-F5344CB8AC3E}">
        <p14:creationId xmlns:p14="http://schemas.microsoft.com/office/powerpoint/2010/main" val="272359385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990600"/>
          </a:xfrm>
        </p:spPr>
        <p:txBody>
          <a:bodyPr/>
          <a:lstStyle/>
          <a:p>
            <a:pPr algn="r" rtl="1">
              <a:lnSpc>
                <a:spcPct val="115000"/>
              </a:lnSpc>
              <a:spcAft>
                <a:spcPts val="1000"/>
              </a:spcAft>
            </a:pPr>
            <a:r>
              <a:rPr lang="ar-IQ" sz="3200" dirty="0">
                <a:effectLst/>
                <a:latin typeface="Calibri"/>
                <a:ea typeface="Calibri"/>
                <a:cs typeface="Ali-A-Alwand"/>
              </a:rPr>
              <a:t>(1-2):أهداف التدريب:</a:t>
            </a:r>
            <a:endParaRPr lang="en-US" sz="1600" dirty="0">
              <a:effectLst/>
              <a:latin typeface="Calibri"/>
              <a:ea typeface="Calibri"/>
              <a:cs typeface="Arial"/>
            </a:endParaRPr>
          </a:p>
        </p:txBody>
      </p:sp>
      <p:sp>
        <p:nvSpPr>
          <p:cNvPr id="3" name="Text Placeholder 2"/>
          <p:cNvSpPr>
            <a:spLocks noGrp="1"/>
          </p:cNvSpPr>
          <p:nvPr>
            <p:ph type="body" idx="1"/>
          </p:nvPr>
        </p:nvSpPr>
        <p:spPr>
          <a:xfrm>
            <a:off x="0" y="1524000"/>
            <a:ext cx="9144000" cy="5334000"/>
          </a:xfrm>
        </p:spPr>
        <p:txBody>
          <a:bodyPr/>
          <a:lstStyle/>
          <a:p>
            <a:pPr>
              <a:lnSpc>
                <a:spcPct val="115000"/>
              </a:lnSpc>
              <a:spcAft>
                <a:spcPts val="1000"/>
              </a:spcAft>
            </a:pPr>
            <a:r>
              <a:rPr lang="ar-IQ" sz="2800" b="1" dirty="0">
                <a:solidFill>
                  <a:srgbClr val="FFC000"/>
                </a:solidFill>
                <a:latin typeface="Calibri"/>
                <a:ea typeface="Calibri"/>
                <a:cs typeface="Ali-A-Alwand"/>
              </a:rPr>
              <a:t>أ.أهداف التدريب على مستوى الأفراد:</a:t>
            </a:r>
            <a:endParaRPr lang="en-US" sz="1600" dirty="0">
              <a:solidFill>
                <a:srgbClr val="FFC000"/>
              </a:solidFill>
              <a:latin typeface="Calibri"/>
              <a:ea typeface="Calibri"/>
              <a:cs typeface="Arial"/>
            </a:endParaRPr>
          </a:p>
          <a:p>
            <a:pPr>
              <a:lnSpc>
                <a:spcPct val="115000"/>
              </a:lnSpc>
              <a:spcAft>
                <a:spcPts val="1000"/>
              </a:spcAft>
            </a:pPr>
            <a:r>
              <a:rPr lang="ar-IQ" sz="2400" dirty="0">
                <a:latin typeface="Calibri"/>
                <a:ea typeface="Calibri"/>
                <a:cs typeface="Ali-A-Alwand"/>
              </a:rPr>
              <a:t>1.يزيد مستوى قدرات ومهارات ومعلومات العاملين لإجل أداء الأعمال بأفضل طريقة , وبشكل خاص لعمال جدد.</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2.زيادة مهارات وقدرات العامل وتسليحه بمقومات تؤهله للترقى للمناصب الوظيفية الأعلى.</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3.رفع الروح المعنوية والثقة بالنفس للأيدي العاملة نتيجة إلمامهم بأبعاد العمل ومهاراتهم في أدائه .</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4.وحيث أن التدريب يحسن من قدرات الفرد وينمي مهاراته فإنه ومن هذا المنطلق يساهم في زيادة الأجور والرواتب والحوافز.</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5.يزيد الإحساس بالرضا الوظيفي , ويقلل دوران العمل.</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94909207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381000"/>
            <a:ext cx="9144000" cy="6477000"/>
          </a:xfrm>
        </p:spPr>
        <p:txBody>
          <a:bodyPr/>
          <a:lstStyle/>
          <a:p>
            <a:pPr>
              <a:lnSpc>
                <a:spcPct val="115000"/>
              </a:lnSpc>
              <a:spcAft>
                <a:spcPts val="1000"/>
              </a:spcAft>
            </a:pPr>
            <a:r>
              <a:rPr lang="ar-IQ" sz="2800" b="1" dirty="0">
                <a:solidFill>
                  <a:srgbClr val="FFC000"/>
                </a:solidFill>
                <a:latin typeface="Calibri"/>
                <a:ea typeface="Calibri"/>
                <a:cs typeface="Ali-A-Alwand"/>
              </a:rPr>
              <a:t>ب.أهداف التدريب على مستوى المنظمة:</a:t>
            </a:r>
            <a:endParaRPr lang="en-US" sz="1600" dirty="0">
              <a:solidFill>
                <a:srgbClr val="FFC000"/>
              </a:solidFill>
              <a:latin typeface="Calibri"/>
              <a:ea typeface="Calibri"/>
              <a:cs typeface="Arial"/>
            </a:endParaRPr>
          </a:p>
          <a:p>
            <a:pPr>
              <a:lnSpc>
                <a:spcPct val="115000"/>
              </a:lnSpc>
              <a:spcAft>
                <a:spcPts val="1000"/>
              </a:spcAft>
            </a:pPr>
            <a:r>
              <a:rPr lang="ar-IQ" sz="2400" dirty="0">
                <a:latin typeface="Calibri"/>
                <a:ea typeface="Calibri"/>
                <a:cs typeface="Ali-A-Alwand"/>
              </a:rPr>
              <a:t>1.أن التدريب هو صفة المنظمات الحديثة التي تحرص على مواكبة كل تغيير في المجالات التكنلوجية والإدارية.</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2.تقليل تكاليف الإنتاج وبالتالي زيادة الأرباح.</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3.إعداد الجيل الثاني من الموظفين للعمل على الوظائف الإدارية.</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4.تخفيض الحوادث و فقد المواد و إصابات العمل , وتحقيق الصحة والسلامة المهنية في المنظمة.</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5.التدريب الفعال من شأنه أن يساهم بتخفيض المصروفات المرتبطة بالاشراف سيما وان حصيلة التدريب تجعل الحاجة للاشراف بقدر محدود.</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286286910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371600"/>
          </a:xfrm>
        </p:spPr>
        <p:txBody>
          <a:bodyPr/>
          <a:lstStyle/>
          <a:p>
            <a:pPr algn="r" rtl="1">
              <a:lnSpc>
                <a:spcPct val="115000"/>
              </a:lnSpc>
              <a:spcAft>
                <a:spcPts val="1000"/>
              </a:spcAft>
            </a:pPr>
            <a:r>
              <a:rPr lang="ar-IQ" sz="3200" dirty="0">
                <a:effectLst/>
                <a:latin typeface="Calibri"/>
                <a:ea typeface="Calibri"/>
                <a:cs typeface="Ali-A-Alwand"/>
              </a:rPr>
              <a:t>(1-3):أنواع التدريب:</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295400"/>
            <a:ext cx="9144000" cy="5562600"/>
          </a:xfrm>
        </p:spPr>
        <p:txBody>
          <a:bodyPr>
            <a:normAutofit/>
          </a:bodyPr>
          <a:lstStyle/>
          <a:p>
            <a:pPr>
              <a:lnSpc>
                <a:spcPct val="115000"/>
              </a:lnSpc>
              <a:spcAft>
                <a:spcPts val="1000"/>
              </a:spcAft>
            </a:pPr>
            <a:r>
              <a:rPr lang="ar-IQ" sz="2400" dirty="0">
                <a:latin typeface="Calibri"/>
                <a:ea typeface="Calibri"/>
                <a:cs typeface="Ali-A-Alwand"/>
              </a:rPr>
              <a:t>هناك تصنيفات متعددة للتدريب تختلف باختلاف الأساس المتبع في التصنيف ومن أهمها , هي:</a:t>
            </a:r>
            <a:endParaRPr lang="en-US" sz="2400" dirty="0">
              <a:latin typeface="Calibri"/>
              <a:ea typeface="Calibri"/>
              <a:cs typeface="Arial"/>
            </a:endParaRPr>
          </a:p>
          <a:p>
            <a:pPr>
              <a:lnSpc>
                <a:spcPct val="115000"/>
              </a:lnSpc>
              <a:spcAft>
                <a:spcPts val="1000"/>
              </a:spcAft>
            </a:pPr>
            <a:r>
              <a:rPr lang="ar-IQ" sz="2400" b="1" dirty="0">
                <a:solidFill>
                  <a:schemeClr val="bg1"/>
                </a:solidFill>
                <a:latin typeface="Calibri"/>
                <a:ea typeface="Calibri"/>
                <a:cs typeface="Ali-A-Alwand"/>
              </a:rPr>
              <a:t>أ.التصنيف على أساس غرض التدريب:</a:t>
            </a:r>
            <a:endParaRPr lang="en-US" sz="2400" b="1" dirty="0">
              <a:solidFill>
                <a:schemeClr val="bg1"/>
              </a:solidFill>
              <a:latin typeface="Calibri"/>
              <a:ea typeface="Calibri"/>
              <a:cs typeface="Arial"/>
            </a:endParaRPr>
          </a:p>
          <a:p>
            <a:pPr>
              <a:lnSpc>
                <a:spcPct val="115000"/>
              </a:lnSpc>
              <a:spcAft>
                <a:spcPts val="1000"/>
              </a:spcAft>
            </a:pPr>
            <a:r>
              <a:rPr lang="ar-IQ" sz="2400" dirty="0">
                <a:latin typeface="Calibri"/>
                <a:ea typeface="Calibri"/>
                <a:cs typeface="Ali-A-Alwand"/>
              </a:rPr>
              <a:t>1.التدريب بغرض الإعداد.</a:t>
            </a:r>
            <a:endParaRPr lang="en-US" sz="2400" dirty="0">
              <a:latin typeface="Calibri"/>
              <a:ea typeface="Calibri"/>
              <a:cs typeface="Arial"/>
            </a:endParaRPr>
          </a:p>
          <a:p>
            <a:pPr>
              <a:lnSpc>
                <a:spcPct val="115000"/>
              </a:lnSpc>
              <a:spcAft>
                <a:spcPts val="1000"/>
              </a:spcAft>
            </a:pPr>
            <a:r>
              <a:rPr lang="ar-IQ" sz="2400" dirty="0">
                <a:latin typeface="Calibri"/>
                <a:ea typeface="Calibri"/>
                <a:cs typeface="Ali-A-Alwand"/>
              </a:rPr>
              <a:t>2.التدريب بغرض العلاج.</a:t>
            </a:r>
            <a:endParaRPr lang="en-US" sz="2400" dirty="0">
              <a:latin typeface="Calibri"/>
              <a:ea typeface="Calibri"/>
              <a:cs typeface="Arial"/>
            </a:endParaRPr>
          </a:p>
          <a:p>
            <a:pPr>
              <a:lnSpc>
                <a:spcPct val="115000"/>
              </a:lnSpc>
              <a:spcAft>
                <a:spcPts val="1000"/>
              </a:spcAft>
            </a:pPr>
            <a:r>
              <a:rPr lang="ar-IQ" sz="2400" dirty="0">
                <a:latin typeface="Calibri"/>
                <a:ea typeface="Calibri"/>
                <a:cs typeface="Ali-A-Alwand"/>
              </a:rPr>
              <a:t>3.تدريب بغرض التنمية.</a:t>
            </a:r>
            <a:endParaRPr lang="en-US" sz="2400" dirty="0">
              <a:latin typeface="Calibri"/>
              <a:ea typeface="Calibri"/>
              <a:cs typeface="Arial"/>
            </a:endParaRPr>
          </a:p>
          <a:p>
            <a:pPr>
              <a:lnSpc>
                <a:spcPct val="115000"/>
              </a:lnSpc>
              <a:spcAft>
                <a:spcPts val="1000"/>
              </a:spcAft>
            </a:pPr>
            <a:r>
              <a:rPr lang="ar-IQ" sz="2400" b="1" dirty="0">
                <a:solidFill>
                  <a:schemeClr val="bg1"/>
                </a:solidFill>
                <a:latin typeface="Calibri"/>
                <a:ea typeface="Calibri"/>
                <a:cs typeface="Ali-A-Alwand"/>
              </a:rPr>
              <a:t>ب.التدريب على أساس مكان التدريب:</a:t>
            </a:r>
            <a:endParaRPr lang="en-US" sz="2400" b="1" dirty="0">
              <a:solidFill>
                <a:schemeClr val="bg1"/>
              </a:solidFill>
              <a:latin typeface="Calibri"/>
              <a:ea typeface="Calibri"/>
              <a:cs typeface="Arial"/>
            </a:endParaRPr>
          </a:p>
          <a:p>
            <a:pPr>
              <a:lnSpc>
                <a:spcPct val="115000"/>
              </a:lnSpc>
              <a:spcAft>
                <a:spcPts val="1000"/>
              </a:spcAft>
            </a:pPr>
            <a:r>
              <a:rPr lang="ar-IQ" sz="2400" dirty="0">
                <a:latin typeface="Calibri"/>
                <a:ea typeface="Calibri"/>
                <a:cs typeface="Ali-A-Alwand"/>
              </a:rPr>
              <a:t>1.التدريب داخل المنظمة.</a:t>
            </a:r>
            <a:endParaRPr lang="en-US" sz="2400" dirty="0">
              <a:latin typeface="Calibri"/>
              <a:ea typeface="Calibri"/>
              <a:cs typeface="Arial"/>
            </a:endParaRPr>
          </a:p>
          <a:p>
            <a:pPr>
              <a:lnSpc>
                <a:spcPct val="115000"/>
              </a:lnSpc>
              <a:spcAft>
                <a:spcPts val="1000"/>
              </a:spcAft>
            </a:pPr>
            <a:r>
              <a:rPr lang="ar-IQ" sz="2400" dirty="0">
                <a:latin typeface="Calibri"/>
                <a:ea typeface="Calibri"/>
                <a:cs typeface="Ali-A-Alwand"/>
              </a:rPr>
              <a:t>2.التدريب خارج المنظمة.</a:t>
            </a:r>
            <a:endParaRPr lang="en-US" sz="2400" dirty="0">
              <a:latin typeface="Calibri"/>
              <a:ea typeface="Calibri"/>
              <a:cs typeface="Arial"/>
            </a:endParaRPr>
          </a:p>
          <a:p>
            <a:endParaRPr lang="ar-IQ" sz="2400" dirty="0"/>
          </a:p>
        </p:txBody>
      </p:sp>
    </p:spTree>
    <p:extLst>
      <p:ext uri="{BB962C8B-B14F-4D97-AF65-F5344CB8AC3E}">
        <p14:creationId xmlns:p14="http://schemas.microsoft.com/office/powerpoint/2010/main" val="230260503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762000"/>
            <a:ext cx="9144000" cy="6096000"/>
          </a:xfrm>
        </p:spPr>
        <p:txBody>
          <a:bodyPr/>
          <a:lstStyle/>
          <a:p>
            <a:pPr>
              <a:lnSpc>
                <a:spcPct val="115000"/>
              </a:lnSpc>
              <a:spcAft>
                <a:spcPts val="1000"/>
              </a:spcAft>
            </a:pPr>
            <a:r>
              <a:rPr lang="ar-IQ" sz="2400" b="1" dirty="0">
                <a:solidFill>
                  <a:schemeClr val="bg1"/>
                </a:solidFill>
                <a:latin typeface="Calibri"/>
                <a:ea typeface="Calibri"/>
                <a:cs typeface="Ali-A-Alwand"/>
              </a:rPr>
              <a:t>ج.التدريب على أساس محتوى التدريب:</a:t>
            </a:r>
            <a:endParaRPr lang="en-US" sz="1400" b="1" dirty="0">
              <a:solidFill>
                <a:schemeClr val="bg1"/>
              </a:solidFill>
              <a:latin typeface="Calibri"/>
              <a:ea typeface="Calibri"/>
              <a:cs typeface="Arial"/>
            </a:endParaRPr>
          </a:p>
          <a:p>
            <a:pPr>
              <a:lnSpc>
                <a:spcPct val="115000"/>
              </a:lnSpc>
              <a:spcAft>
                <a:spcPts val="1000"/>
              </a:spcAft>
            </a:pPr>
            <a:r>
              <a:rPr lang="ar-IQ" sz="2400" dirty="0">
                <a:latin typeface="Calibri"/>
                <a:ea typeface="Calibri"/>
                <a:cs typeface="Ali-A-Alwand"/>
              </a:rPr>
              <a:t>1.تدريب العاملين.</a:t>
            </a:r>
            <a:endParaRPr lang="en-US" sz="1400" dirty="0">
              <a:latin typeface="Calibri"/>
              <a:ea typeface="Calibri"/>
              <a:cs typeface="Arial"/>
            </a:endParaRPr>
          </a:p>
          <a:p>
            <a:pPr>
              <a:lnSpc>
                <a:spcPct val="115000"/>
              </a:lnSpc>
              <a:spcAft>
                <a:spcPts val="1000"/>
              </a:spcAft>
            </a:pPr>
            <a:r>
              <a:rPr lang="ar-IQ" sz="2400" dirty="0">
                <a:latin typeface="Calibri"/>
                <a:ea typeface="Calibri"/>
                <a:cs typeface="Ali-A-Alwand"/>
              </a:rPr>
              <a:t>2.تدريب المديرين.</a:t>
            </a:r>
            <a:endParaRPr lang="en-US" sz="1400" dirty="0">
              <a:latin typeface="Calibri"/>
              <a:ea typeface="Calibri"/>
              <a:cs typeface="Arial"/>
            </a:endParaRPr>
          </a:p>
          <a:p>
            <a:pPr>
              <a:lnSpc>
                <a:spcPct val="115000"/>
              </a:lnSpc>
              <a:spcAft>
                <a:spcPts val="1000"/>
              </a:spcAft>
            </a:pPr>
            <a:r>
              <a:rPr lang="ar-IQ" sz="2400" dirty="0">
                <a:latin typeface="Calibri"/>
                <a:ea typeface="Calibri"/>
                <a:cs typeface="Ali-A-Alwand"/>
              </a:rPr>
              <a:t> </a:t>
            </a:r>
            <a:endParaRPr lang="en-US" sz="1400" dirty="0">
              <a:latin typeface="Calibri"/>
              <a:ea typeface="Calibri"/>
              <a:cs typeface="Arial"/>
            </a:endParaRPr>
          </a:p>
          <a:p>
            <a:pPr>
              <a:lnSpc>
                <a:spcPct val="115000"/>
              </a:lnSpc>
              <a:spcAft>
                <a:spcPts val="1000"/>
              </a:spcAft>
            </a:pPr>
            <a:r>
              <a:rPr lang="ar-IQ" sz="2400" b="1" dirty="0">
                <a:solidFill>
                  <a:schemeClr val="bg1"/>
                </a:solidFill>
                <a:latin typeface="Calibri"/>
                <a:ea typeface="Calibri"/>
                <a:cs typeface="Ali-A-Alwand"/>
              </a:rPr>
              <a:t>د.التصنيف على أساس عدد المتدربين:</a:t>
            </a:r>
            <a:endParaRPr lang="en-US" sz="1400" b="1" dirty="0">
              <a:solidFill>
                <a:schemeClr val="bg1"/>
              </a:solidFill>
              <a:latin typeface="Calibri"/>
              <a:ea typeface="Calibri"/>
              <a:cs typeface="Arial"/>
            </a:endParaRPr>
          </a:p>
          <a:p>
            <a:pPr>
              <a:lnSpc>
                <a:spcPct val="115000"/>
              </a:lnSpc>
              <a:spcAft>
                <a:spcPts val="1000"/>
              </a:spcAft>
            </a:pPr>
            <a:r>
              <a:rPr lang="ar-IQ" sz="2000" dirty="0">
                <a:latin typeface="Calibri"/>
                <a:ea typeface="Calibri"/>
                <a:cs typeface="Ali-A-Alwand"/>
              </a:rPr>
              <a:t>1.فردي.</a:t>
            </a:r>
            <a:endParaRPr lang="en-US" sz="1400" dirty="0">
              <a:latin typeface="Calibri"/>
              <a:ea typeface="Calibri"/>
              <a:cs typeface="Arial"/>
            </a:endParaRPr>
          </a:p>
          <a:p>
            <a:pPr>
              <a:lnSpc>
                <a:spcPct val="115000"/>
              </a:lnSpc>
              <a:spcAft>
                <a:spcPts val="1000"/>
              </a:spcAft>
            </a:pPr>
            <a:r>
              <a:rPr lang="ar-IQ" sz="2000" dirty="0">
                <a:latin typeface="Calibri"/>
                <a:ea typeface="Calibri"/>
                <a:cs typeface="Ali-A-Alwand"/>
              </a:rPr>
              <a:t>2.جماعي.</a:t>
            </a:r>
            <a:endParaRPr lang="en-US" sz="1400" dirty="0">
              <a:latin typeface="Calibri"/>
              <a:ea typeface="Calibri"/>
              <a:cs typeface="Arial"/>
            </a:endParaRPr>
          </a:p>
          <a:p>
            <a:pPr>
              <a:lnSpc>
                <a:spcPct val="115000"/>
              </a:lnSpc>
              <a:spcAft>
                <a:spcPts val="1000"/>
              </a:spcAft>
            </a:pPr>
            <a:r>
              <a:rPr lang="ar-IQ" sz="2000" dirty="0">
                <a:latin typeface="Calibri"/>
                <a:ea typeface="Calibri"/>
                <a:cs typeface="Ali-A-Alwand"/>
              </a:rPr>
              <a:t>*</a:t>
            </a:r>
            <a:r>
              <a:rPr lang="ar-IQ" sz="2400" dirty="0">
                <a:latin typeface="Calibri"/>
                <a:ea typeface="Calibri"/>
                <a:cs typeface="Ali-A-Alwand"/>
              </a:rPr>
              <a:t>وفيما يلى شرح لهذه الأنواع من التدريب:</a:t>
            </a:r>
            <a:endParaRPr lang="en-US" sz="1400" dirty="0">
              <a:latin typeface="Calibri"/>
              <a:ea typeface="Calibri"/>
              <a:cs typeface="Arial"/>
            </a:endParaRPr>
          </a:p>
          <a:p>
            <a:endParaRPr lang="ar-IQ" dirty="0"/>
          </a:p>
        </p:txBody>
      </p:sp>
    </p:spTree>
    <p:extLst>
      <p:ext uri="{BB962C8B-B14F-4D97-AF65-F5344CB8AC3E}">
        <p14:creationId xmlns:p14="http://schemas.microsoft.com/office/powerpoint/2010/main" val="54950398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457200"/>
            <a:ext cx="9144000" cy="6400800"/>
          </a:xfrm>
        </p:spPr>
        <p:txBody>
          <a:bodyPr/>
          <a:lstStyle/>
          <a:p>
            <a:pPr>
              <a:lnSpc>
                <a:spcPct val="115000"/>
              </a:lnSpc>
              <a:spcAft>
                <a:spcPts val="1000"/>
              </a:spcAft>
            </a:pPr>
            <a:r>
              <a:rPr lang="ar-IQ" sz="2800" b="1" dirty="0">
                <a:solidFill>
                  <a:srgbClr val="FFC000"/>
                </a:solidFill>
                <a:latin typeface="Calibri"/>
                <a:ea typeface="Calibri"/>
                <a:cs typeface="Ali-A-Alwand"/>
              </a:rPr>
              <a:t>أ.التصنيف على أساس غرض التدريب:</a:t>
            </a:r>
            <a:endParaRPr lang="en-US" sz="1600" dirty="0">
              <a:solidFill>
                <a:srgbClr val="FFC000"/>
              </a:solidFill>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1.التدريب بغرض الإعداد</a:t>
            </a:r>
            <a:r>
              <a:rPr lang="ar-IQ" sz="2800" dirty="0">
                <a:latin typeface="Calibri"/>
                <a:ea typeface="Calibri"/>
                <a:cs typeface="Ali-A-Alwand"/>
              </a:rPr>
              <a:t>:</a:t>
            </a:r>
            <a:r>
              <a:rPr lang="ar-IQ" sz="2400" dirty="0">
                <a:latin typeface="Calibri"/>
                <a:ea typeface="Calibri"/>
                <a:cs typeface="Ali-A-Alwand"/>
              </a:rPr>
              <a:t>تأتي الحاجة لهذا النوع من التدريب بغرض تهيئة العمالة الجديدة , أو نقل أو ترقية بعض العاملين داخل المنظمة .</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2.التدريب بغرض العلاج:</a:t>
            </a:r>
            <a:r>
              <a:rPr lang="ar-IQ" sz="2400" dirty="0">
                <a:latin typeface="Calibri"/>
                <a:ea typeface="Calibri"/>
                <a:cs typeface="Ali-A-Alwand"/>
              </a:rPr>
              <a:t>عندما تشعر المنظمة بوجود مشاكل فيها , مثل إنخفاض مستوى الإنتاجية , أو ارتفاع معدل الفاقد في المواد الخام , أو إرتفاع معدل الغياب , فإنها تبحث عن الأسباب, وإذا كانت الأسباب تعود إلى نقص , أو معلومات , أو هما معاً , فإنه يتم إعداد برامج التدريبية لمعالجة هذه المشاكل , وتنفيذها.</a:t>
            </a:r>
            <a:endParaRPr lang="en-US" sz="1600" dirty="0">
              <a:latin typeface="Calibri"/>
              <a:ea typeface="Calibri"/>
              <a:cs typeface="Arial"/>
            </a:endParaRPr>
          </a:p>
          <a:p>
            <a:pPr>
              <a:lnSpc>
                <a:spcPct val="115000"/>
              </a:lnSpc>
              <a:spcAft>
                <a:spcPts val="1000"/>
              </a:spcAft>
            </a:pPr>
            <a:r>
              <a:rPr lang="ar-IQ" sz="2400" dirty="0">
                <a:solidFill>
                  <a:srgbClr val="FFFF00"/>
                </a:solidFill>
                <a:latin typeface="Calibri"/>
                <a:ea typeface="Calibri"/>
                <a:cs typeface="Ali-A-Alwand"/>
              </a:rPr>
              <a:t>3.</a:t>
            </a:r>
            <a:r>
              <a:rPr lang="ar-IQ" sz="2800" dirty="0">
                <a:solidFill>
                  <a:srgbClr val="FFFF00"/>
                </a:solidFill>
                <a:latin typeface="Calibri"/>
                <a:ea typeface="Calibri"/>
                <a:cs typeface="Ali-A-Alwand"/>
              </a:rPr>
              <a:t>التدرب بغرض الابتكار</a:t>
            </a:r>
            <a:r>
              <a:rPr lang="ar-IQ" sz="2800" dirty="0">
                <a:latin typeface="Calibri"/>
                <a:ea typeface="Calibri"/>
                <a:cs typeface="Ali-A-Alwand"/>
              </a:rPr>
              <a:t>:</a:t>
            </a:r>
            <a:r>
              <a:rPr lang="ar-IQ" sz="2400" dirty="0">
                <a:latin typeface="Calibri"/>
                <a:ea typeface="Calibri"/>
                <a:cs typeface="Ali-A-Alwand"/>
              </a:rPr>
              <a:t>يهدف هذا النوع من التدريب إلى تزويد العاملين بكل جديد فيما يتعلق بعملهم , سواء في مجال الإنتاج , أو مجال الإداري , أو مجال المالي.</a:t>
            </a:r>
            <a:endParaRPr lang="en-US" sz="1600" dirty="0">
              <a:effectLst/>
              <a:latin typeface="Calibri"/>
              <a:ea typeface="Calibri"/>
              <a:cs typeface="Arial"/>
            </a:endParaRPr>
          </a:p>
        </p:txBody>
      </p:sp>
    </p:spTree>
    <p:extLst>
      <p:ext uri="{BB962C8B-B14F-4D97-AF65-F5344CB8AC3E}">
        <p14:creationId xmlns:p14="http://schemas.microsoft.com/office/powerpoint/2010/main" val="353423472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14287"/>
            <a:ext cx="9144000" cy="6705600"/>
          </a:xfrm>
        </p:spPr>
        <p:txBody>
          <a:bodyPr>
            <a:normAutofit lnSpcReduction="10000"/>
          </a:bodyPr>
          <a:lstStyle/>
          <a:p>
            <a:pPr>
              <a:lnSpc>
                <a:spcPct val="115000"/>
              </a:lnSpc>
              <a:spcAft>
                <a:spcPts val="1000"/>
              </a:spcAft>
            </a:pPr>
            <a:r>
              <a:rPr lang="ar-IQ" sz="2800" b="1" dirty="0">
                <a:solidFill>
                  <a:srgbClr val="FFC000"/>
                </a:solidFill>
                <a:latin typeface="Calibri"/>
                <a:ea typeface="Calibri"/>
                <a:cs typeface="Ali-A-Alwand"/>
              </a:rPr>
              <a:t>ب.التدريب على أساس مكان التدريب:</a:t>
            </a:r>
            <a:endParaRPr lang="en-US" sz="1600" dirty="0">
              <a:solidFill>
                <a:srgbClr val="FFC000"/>
              </a:solidFill>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1.التدريب داخل المنظمة:</a:t>
            </a:r>
            <a:r>
              <a:rPr lang="ar-IQ" sz="2400" dirty="0">
                <a:latin typeface="Calibri"/>
                <a:ea typeface="Calibri"/>
                <a:cs typeface="Ali-A-Alwand"/>
              </a:rPr>
              <a:t>والذي يتم في إطار المنظمة .ويعتبر هذا النوع من التدريب أكثر إنتشاراً بسبب إنخفاض تكاليفه مقارنة مع التدريب الخارجي. لكن من غير المستطاع اجراء كل التدريب فيها.</a:t>
            </a:r>
            <a:endParaRPr lang="en-US" sz="1600" dirty="0">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2.التدريب خارج المنظمة</a:t>
            </a:r>
            <a:r>
              <a:rPr lang="ar-IQ" sz="2800" dirty="0">
                <a:latin typeface="Calibri"/>
                <a:ea typeface="Calibri"/>
                <a:cs typeface="Ali-A-Alwand"/>
              </a:rPr>
              <a:t>:</a:t>
            </a:r>
            <a:r>
              <a:rPr lang="ar-IQ" sz="2400" dirty="0">
                <a:latin typeface="Calibri"/>
                <a:ea typeface="Calibri"/>
                <a:cs typeface="Ali-A-Alwand"/>
              </a:rPr>
              <a:t>وهو التدريب الذي يتم خارج إطار المنظمة , في بعض الأحيان تفضل المنظمة القيام بتدريب العمال خارج محيطها وذلك بسبب توافر الأدوات التدريبية المتاحة بشكل أفضل في الخارج .وقد تم إجراء هذا النوع في المؤسسات خاصة بتدريب .</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 </a:t>
            </a:r>
            <a:endParaRPr lang="en-US" sz="1600" dirty="0">
              <a:latin typeface="Calibri"/>
              <a:ea typeface="Calibri"/>
              <a:cs typeface="Arial"/>
            </a:endParaRPr>
          </a:p>
          <a:p>
            <a:pPr>
              <a:lnSpc>
                <a:spcPct val="115000"/>
              </a:lnSpc>
              <a:spcAft>
                <a:spcPts val="1000"/>
              </a:spcAft>
            </a:pPr>
            <a:r>
              <a:rPr lang="ar-IQ" sz="2800" b="1" dirty="0">
                <a:solidFill>
                  <a:srgbClr val="FFC000"/>
                </a:solidFill>
                <a:latin typeface="Calibri"/>
                <a:ea typeface="Calibri"/>
                <a:cs typeface="Ali-A-Alwand"/>
              </a:rPr>
              <a:t>ج.التدريب على أساس المحتوى التدريب:</a:t>
            </a:r>
            <a:endParaRPr lang="en-US" sz="1600" dirty="0">
              <a:solidFill>
                <a:srgbClr val="FFC000"/>
              </a:solidFill>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1.تدريب العاملين:</a:t>
            </a:r>
            <a:r>
              <a:rPr lang="ar-IQ" sz="2400" dirty="0">
                <a:latin typeface="Calibri"/>
                <a:ea typeface="Calibri"/>
                <a:cs typeface="Ali-A-Alwand"/>
              </a:rPr>
              <a:t>وتشمل الأفراد التي في المستويات الدنيا , الذين يقومون بالأعمال الروتينية , ويحتاجون أكثر من غيرهم إلى الكفاءة والقدرة مقارنة مع مهارتهم وقدرتهم العقلية والفكرية.</a:t>
            </a:r>
            <a:endParaRPr lang="en-US" sz="1600" dirty="0">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2.التدريب الإداري</a:t>
            </a:r>
            <a:r>
              <a:rPr lang="ar-IQ" sz="2800" dirty="0">
                <a:latin typeface="Calibri"/>
                <a:ea typeface="Calibri"/>
                <a:cs typeface="Ali-A-Alwand"/>
              </a:rPr>
              <a:t>:</a:t>
            </a:r>
            <a:r>
              <a:rPr lang="ar-IQ" sz="2400" dirty="0">
                <a:latin typeface="Calibri"/>
                <a:ea typeface="Calibri"/>
                <a:cs typeface="Ali-A-Alwand"/>
              </a:rPr>
              <a:t>ويركز هذا التدريب على المهارات الإدارية المختلفة في التخطيط , التنظيم, القيادة , الاتصال , التدريب ...الخ , والتي تحتاجها المناصب الإدارية المباشرة , أو الوسطى , أو العليا.</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227488137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990600"/>
            <a:ext cx="9144000" cy="5562600"/>
          </a:xfrm>
        </p:spPr>
        <p:txBody>
          <a:bodyPr/>
          <a:lstStyle/>
          <a:p>
            <a:pPr>
              <a:lnSpc>
                <a:spcPct val="115000"/>
              </a:lnSpc>
              <a:spcAft>
                <a:spcPts val="1000"/>
              </a:spcAft>
            </a:pPr>
            <a:r>
              <a:rPr lang="ar-IQ" sz="2800" b="1" dirty="0">
                <a:solidFill>
                  <a:srgbClr val="FFC000"/>
                </a:solidFill>
                <a:latin typeface="Calibri"/>
                <a:ea typeface="Calibri"/>
                <a:cs typeface="Ali-A-Alwand"/>
              </a:rPr>
              <a:t>د.التصنيف على أساس عدد المتدربين:</a:t>
            </a:r>
            <a:endParaRPr lang="en-US" sz="1600" dirty="0">
              <a:solidFill>
                <a:srgbClr val="FFC000"/>
              </a:solidFill>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1.التدريب الفردي</a:t>
            </a:r>
            <a:r>
              <a:rPr lang="ar-IQ" sz="2800" dirty="0">
                <a:latin typeface="Calibri"/>
                <a:ea typeface="Calibri"/>
                <a:cs typeface="Ali-A-Alwand"/>
              </a:rPr>
              <a:t>:</a:t>
            </a:r>
            <a:r>
              <a:rPr lang="ar-IQ" sz="2400" dirty="0">
                <a:latin typeface="Calibri"/>
                <a:ea typeface="Calibri"/>
                <a:cs typeface="Ali-A-Alwand"/>
              </a:rPr>
              <a:t>وفيه يصمم التدريب لغرض شخص واحد.</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2</a:t>
            </a:r>
            <a:r>
              <a:rPr lang="ar-IQ" sz="2800" dirty="0">
                <a:solidFill>
                  <a:srgbClr val="FFFF00"/>
                </a:solidFill>
                <a:latin typeface="Calibri"/>
                <a:ea typeface="Calibri"/>
                <a:cs typeface="Ali-A-Alwand"/>
              </a:rPr>
              <a:t>.التدريب الجماعي</a:t>
            </a:r>
            <a:r>
              <a:rPr lang="ar-IQ" sz="2800" dirty="0">
                <a:latin typeface="Calibri"/>
                <a:ea typeface="Calibri"/>
                <a:cs typeface="Ali-A-Alwand"/>
              </a:rPr>
              <a:t>:</a:t>
            </a:r>
            <a:r>
              <a:rPr lang="ar-IQ" sz="2400" dirty="0">
                <a:latin typeface="Calibri"/>
                <a:ea typeface="Calibri"/>
                <a:cs typeface="Ali-A-Alwand"/>
              </a:rPr>
              <a:t>وفيه يتم تجميع عدد من الأفراد المتجانسين للاشتراك في برنامج واحد للتدريب.</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205375698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lstStyle/>
          <a:p>
            <a:pPr algn="r" rtl="1">
              <a:lnSpc>
                <a:spcPct val="115000"/>
              </a:lnSpc>
              <a:spcAft>
                <a:spcPts val="1000"/>
              </a:spcAft>
            </a:pPr>
            <a:r>
              <a:rPr lang="ar-IQ" sz="3200" dirty="0">
                <a:effectLst/>
                <a:latin typeface="Calibri"/>
                <a:ea typeface="Calibri"/>
                <a:cs typeface="Ali-A-Alwand"/>
              </a:rPr>
              <a:t>(1-4):تحديد الإحتياجات التدريبية:</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066800"/>
            <a:ext cx="9144000" cy="5791200"/>
          </a:xfrm>
        </p:spPr>
        <p:txBody>
          <a:bodyPr>
            <a:normAutofit fontScale="92500" lnSpcReduction="20000"/>
          </a:bodyPr>
          <a:lstStyle/>
          <a:p>
            <a:pPr>
              <a:lnSpc>
                <a:spcPct val="115000"/>
              </a:lnSpc>
              <a:spcAft>
                <a:spcPts val="1000"/>
              </a:spcAft>
            </a:pPr>
            <a:r>
              <a:rPr lang="ar-IQ" sz="2800" dirty="0">
                <a:latin typeface="Calibri"/>
                <a:ea typeface="Calibri"/>
                <a:cs typeface="Ali-A-Alwand"/>
              </a:rPr>
              <a:t>أن تحديد الإحتياجات التدريبية يعني تحديد المهارات والمعارف والقدرات التي يحتاجها الفرد لأداء عمله , وإن تحديد الاحتياجات التدريبية يتم من خلال دراسة الاحتياجات التدريبية على ثلاث مستويات , هي:</a:t>
            </a:r>
            <a:endParaRPr lang="en-US" sz="1600" dirty="0">
              <a:latin typeface="Calibri"/>
              <a:ea typeface="Calibri"/>
              <a:cs typeface="Arial"/>
            </a:endParaRPr>
          </a:p>
          <a:p>
            <a:pPr>
              <a:lnSpc>
                <a:spcPct val="115000"/>
              </a:lnSpc>
              <a:spcAft>
                <a:spcPts val="1000"/>
              </a:spcAft>
            </a:pPr>
            <a:r>
              <a:rPr lang="ar-IQ" sz="2800" b="1" dirty="0">
                <a:latin typeface="Calibri"/>
                <a:ea typeface="Calibri"/>
                <a:cs typeface="Ali-A-Alwand"/>
              </a:rPr>
              <a:t> </a:t>
            </a:r>
            <a:r>
              <a:rPr lang="ar-IQ" sz="2800" b="1" dirty="0">
                <a:solidFill>
                  <a:srgbClr val="FFC000"/>
                </a:solidFill>
                <a:latin typeface="Calibri"/>
                <a:ea typeface="Calibri"/>
                <a:cs typeface="Ali-A-Alwand"/>
              </a:rPr>
              <a:t>أ.تحديد الإحتياجات التدريبية على مستوى المنظمة:</a:t>
            </a:r>
            <a:endParaRPr lang="en-US" sz="1600" dirty="0">
              <a:solidFill>
                <a:srgbClr val="FFC000"/>
              </a:solidFill>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1.تحليل الأهداف</a:t>
            </a:r>
            <a:r>
              <a:rPr lang="ar-IQ" sz="2800" dirty="0">
                <a:latin typeface="Calibri"/>
                <a:ea typeface="Calibri"/>
                <a:cs typeface="Ali-A-Alwand"/>
              </a:rPr>
              <a:t>:</a:t>
            </a:r>
            <a:r>
              <a:rPr lang="ar-IQ" sz="2400" dirty="0">
                <a:latin typeface="Calibri"/>
                <a:ea typeface="Calibri"/>
                <a:cs typeface="Ali-A-Alwand"/>
              </a:rPr>
              <a:t>إن أي تعديل في الأهداف يستدعي إعادة تحديد الإحتياجات التدريبية , لإستيعاب هذه التعديلات ومن ثم العمل على تحقيق الأهداف بصورة سليمة.</a:t>
            </a:r>
            <a:endParaRPr lang="en-US" sz="1600" dirty="0">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2.تحليل أسس التنظيم</a:t>
            </a:r>
            <a:r>
              <a:rPr lang="ar-IQ" sz="2800" dirty="0">
                <a:latin typeface="Calibri"/>
                <a:ea typeface="Calibri"/>
                <a:cs typeface="Ali-A-Alwand"/>
              </a:rPr>
              <a:t>:</a:t>
            </a:r>
            <a:r>
              <a:rPr lang="ar-IQ" sz="2400" dirty="0">
                <a:latin typeface="Calibri"/>
                <a:ea typeface="Calibri"/>
                <a:cs typeface="Ali-A-Alwand"/>
              </a:rPr>
              <a:t>يقوم تنظيم المنشأة على مجموعة من المبادئ الإدارية , مثل مبدأ التخصص , ومبدأ توازن السلطة والمسئولية , ومبدأ وحدة الجهة الآمرة , ومبدأ المركزية واللامركزية , والتفويض ...الخ.وإذا ما وجدت المشاكل تتعلق بهذه المبادئ فقد يكون السبب:</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-إما عدم العمل بهذه المبادئ التنظيمية بشكل كامل , لأسباب ليس لها علاقة بالحاجة للتدريب , وبالتالي فالمشكلة غير تدريبية.</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-أو أن المبادئ التنظيمية مطبقة , ولكن هناك قصور في فهم طبيعة هذه المبادئ , وهو ما يشير إلى وجود حاجة تدريبية.</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3542517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1219200"/>
          </a:xfrm>
        </p:spPr>
        <p:txBody>
          <a:bodyPr/>
          <a:lstStyle/>
          <a:p>
            <a:pPr algn="r" rtl="1">
              <a:lnSpc>
                <a:spcPct val="115000"/>
              </a:lnSpc>
              <a:spcAft>
                <a:spcPts val="1000"/>
              </a:spcAft>
            </a:pPr>
            <a:r>
              <a:rPr lang="ar-IQ" sz="3200" dirty="0">
                <a:solidFill>
                  <a:srgbClr val="FFC000"/>
                </a:solidFill>
                <a:effectLst/>
                <a:latin typeface="Calibri"/>
                <a:ea typeface="Calibri"/>
                <a:cs typeface="Ali-A-Alwand"/>
              </a:rPr>
              <a:t>ثالثاً:تحديد سلطات ادارة الموارد البشرية:</a:t>
            </a:r>
            <a:r>
              <a:rPr lang="en-US" sz="1800" dirty="0">
                <a:effectLst/>
                <a:latin typeface="Calibri"/>
                <a:ea typeface="Calibri"/>
                <a:cs typeface="Arial"/>
              </a:rPr>
              <a:t/>
            </a:r>
            <a:br>
              <a:rPr lang="en-US" sz="18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524000"/>
            <a:ext cx="9144000" cy="5334000"/>
          </a:xfrm>
        </p:spPr>
        <p:txBody>
          <a:bodyPr/>
          <a:lstStyle/>
          <a:p>
            <a:pPr>
              <a:lnSpc>
                <a:spcPct val="115000"/>
              </a:lnSpc>
              <a:spcAft>
                <a:spcPts val="1000"/>
              </a:spcAft>
            </a:pPr>
            <a:r>
              <a:rPr lang="ar-IQ" sz="2400" dirty="0">
                <a:latin typeface="Calibri"/>
                <a:ea typeface="Calibri"/>
                <a:cs typeface="Ali-A-Alwand"/>
              </a:rPr>
              <a:t>مفهوم السلطة</a:t>
            </a:r>
            <a:r>
              <a:rPr lang="ar-IQ" sz="2000" dirty="0">
                <a:latin typeface="Calibri"/>
                <a:ea typeface="Calibri"/>
                <a:cs typeface="Ali-A-Alwand"/>
              </a:rPr>
              <a:t>: يقصد بالسلطة بشكل عام الحق في اصدار القرارات لتوجيه الاخرين بالقيام بالاعمال التي تحقق أهداف المنظمة </a:t>
            </a:r>
            <a:r>
              <a:rPr lang="ar-IQ" sz="2400" dirty="0">
                <a:latin typeface="Calibri"/>
                <a:ea typeface="Calibri"/>
                <a:cs typeface="Ali-A-Alwand"/>
              </a:rPr>
              <a:t>, ويمكن تقسيم السلطة هنا الى أنواع ثلاثة:</a:t>
            </a:r>
            <a:endParaRPr lang="en-US" sz="1400" dirty="0">
              <a:latin typeface="Calibri"/>
              <a:ea typeface="Calibri"/>
              <a:cs typeface="Arial"/>
            </a:endParaRPr>
          </a:p>
          <a:p>
            <a:pPr>
              <a:lnSpc>
                <a:spcPct val="115000"/>
              </a:lnSpc>
              <a:spcAft>
                <a:spcPts val="1000"/>
              </a:spcAft>
            </a:pPr>
            <a:r>
              <a:rPr lang="ar-IQ" sz="2400" dirty="0">
                <a:latin typeface="Calibri"/>
                <a:ea typeface="Calibri"/>
                <a:cs typeface="Ali-A-Alwand"/>
              </a:rPr>
              <a:t>1.السلطة التنفيذية</a:t>
            </a:r>
            <a:endParaRPr lang="en-US" sz="1400" dirty="0">
              <a:latin typeface="Calibri"/>
              <a:ea typeface="Calibri"/>
              <a:cs typeface="Arial"/>
            </a:endParaRPr>
          </a:p>
          <a:p>
            <a:pPr>
              <a:lnSpc>
                <a:spcPct val="115000"/>
              </a:lnSpc>
              <a:spcAft>
                <a:spcPts val="1000"/>
              </a:spcAft>
            </a:pPr>
            <a:r>
              <a:rPr lang="ar-IQ" sz="2400" dirty="0">
                <a:latin typeface="Calibri"/>
                <a:ea typeface="Calibri"/>
                <a:cs typeface="Ali-A-Alwand"/>
              </a:rPr>
              <a:t>2.السلطة الأستشارية</a:t>
            </a:r>
            <a:endParaRPr lang="en-US" sz="1400" dirty="0">
              <a:latin typeface="Calibri"/>
              <a:ea typeface="Calibri"/>
              <a:cs typeface="Arial"/>
            </a:endParaRPr>
          </a:p>
          <a:p>
            <a:pPr>
              <a:lnSpc>
                <a:spcPct val="115000"/>
              </a:lnSpc>
              <a:spcAft>
                <a:spcPts val="1000"/>
              </a:spcAft>
            </a:pPr>
            <a:r>
              <a:rPr lang="ar-IQ" sz="2400" dirty="0">
                <a:latin typeface="Calibri"/>
                <a:ea typeface="Calibri"/>
                <a:cs typeface="Ali-A-Alwand"/>
              </a:rPr>
              <a:t>3.</a:t>
            </a:r>
            <a:r>
              <a:rPr lang="ar-IQ" sz="2400">
                <a:latin typeface="Calibri"/>
                <a:ea typeface="Calibri"/>
                <a:cs typeface="Ali-A-Alwand"/>
              </a:rPr>
              <a:t>السلطة التخصصية</a:t>
            </a:r>
            <a:endParaRPr lang="en-US" sz="1400" dirty="0">
              <a:latin typeface="Calibri"/>
              <a:ea typeface="Calibri"/>
              <a:cs typeface="Arial"/>
            </a:endParaRPr>
          </a:p>
          <a:p>
            <a:pPr>
              <a:lnSpc>
                <a:spcPct val="115000"/>
              </a:lnSpc>
              <a:spcAft>
                <a:spcPts val="1000"/>
              </a:spcAft>
            </a:pPr>
            <a:r>
              <a:rPr lang="ar-IQ" sz="2400" dirty="0">
                <a:latin typeface="Calibri"/>
                <a:ea typeface="Calibri"/>
                <a:cs typeface="Ali-A-Alwand"/>
              </a:rPr>
              <a:t>في ضوء تلك سلطات, يتم تحديد سلطات ادارة الموارد البشرية , والتي هي عبارة عن :</a:t>
            </a:r>
          </a:p>
          <a:p>
            <a:pPr>
              <a:lnSpc>
                <a:spcPct val="115000"/>
              </a:lnSpc>
              <a:spcAft>
                <a:spcPts val="1000"/>
              </a:spcAft>
            </a:pPr>
            <a:r>
              <a:rPr lang="ar-IQ" sz="2400" dirty="0">
                <a:latin typeface="Calibri"/>
                <a:ea typeface="Calibri"/>
                <a:cs typeface="Ali-A-Alwand"/>
              </a:rPr>
              <a:t>1.السلطة التنفيذية: يمارس مدير ادارة الموارد البشرية سلطة تنفيذية من خلال توجيه أنشطة العاملين في أدارته فقط , بمعنى لا يحق لمدير الموارد البشرية أن يوجه مدراء الإدارات الأخرى , كالتسويق , والمالية , والأنتاج ...الخ .</a:t>
            </a:r>
            <a:endParaRPr lang="en-US" sz="2400" dirty="0">
              <a:latin typeface="Calibri"/>
              <a:ea typeface="Calibri"/>
              <a:cs typeface="Arial"/>
            </a:endParaRPr>
          </a:p>
          <a:p>
            <a:pPr>
              <a:lnSpc>
                <a:spcPct val="115000"/>
              </a:lnSpc>
              <a:spcAft>
                <a:spcPts val="1000"/>
              </a:spcAft>
            </a:pPr>
            <a:endParaRPr lang="en-US" sz="1400" dirty="0">
              <a:latin typeface="Calibri"/>
              <a:ea typeface="Calibri"/>
              <a:cs typeface="Arial"/>
            </a:endParaRPr>
          </a:p>
          <a:p>
            <a:endParaRPr lang="ar-IQ" dirty="0"/>
          </a:p>
        </p:txBody>
      </p:sp>
    </p:spTree>
    <p:extLst>
      <p:ext uri="{BB962C8B-B14F-4D97-AF65-F5344CB8AC3E}">
        <p14:creationId xmlns:p14="http://schemas.microsoft.com/office/powerpoint/2010/main" val="300548737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6858000"/>
          </a:xfrm>
        </p:spPr>
        <p:txBody>
          <a:bodyPr>
            <a:normAutofit fontScale="85000" lnSpcReduction="20000"/>
          </a:bodyPr>
          <a:lstStyle/>
          <a:p>
            <a:pPr>
              <a:lnSpc>
                <a:spcPct val="115000"/>
              </a:lnSpc>
              <a:spcAft>
                <a:spcPts val="1000"/>
              </a:spcAft>
            </a:pPr>
            <a:r>
              <a:rPr lang="ar-IQ" sz="2800" dirty="0">
                <a:latin typeface="Calibri"/>
                <a:ea typeface="Calibri"/>
                <a:cs typeface="Ali-A-Alwand"/>
              </a:rPr>
              <a:t>3</a:t>
            </a:r>
            <a:r>
              <a:rPr lang="ar-IQ" sz="2800" dirty="0">
                <a:solidFill>
                  <a:srgbClr val="FFFF00"/>
                </a:solidFill>
                <a:latin typeface="Calibri"/>
                <a:ea typeface="Calibri"/>
                <a:cs typeface="Ali-A-Alwand"/>
              </a:rPr>
              <a:t>.تحليل مستوى الكفاءة</a:t>
            </a:r>
            <a:r>
              <a:rPr lang="ar-IQ" sz="2800" dirty="0">
                <a:latin typeface="Calibri"/>
                <a:ea typeface="Calibri"/>
                <a:cs typeface="Ali-A-Alwand"/>
              </a:rPr>
              <a:t>:</a:t>
            </a:r>
            <a:r>
              <a:rPr lang="ar-IQ" sz="2400" dirty="0">
                <a:latin typeface="Calibri"/>
                <a:ea typeface="Calibri"/>
                <a:cs typeface="Ali-A-Alwand"/>
              </a:rPr>
              <a:t>إذا وجدت مشكلة في الكفاءة فقد يكون السبب:</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-متعلق بأسباب مادية مثل تقادم الالات , ورداءة المواد الخام, وتكاسل العمال, والعلاج هنا في إصلاح الالات ,ومواد الخام الجيدة, وتحسين المرتبات والحوافز, وليس في التدريب.</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-أو أسباب إنسانية , تتعلق بنقص مهاراتهم وقدراتهم ومعارفهم وسلوكهم ,وهذه كلها تحتاج إلى التدريب.</a:t>
            </a:r>
            <a:endParaRPr lang="en-US" sz="1600" dirty="0">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4.زيادة الحوادث وإصابات:</a:t>
            </a:r>
            <a:r>
              <a:rPr lang="ar-IQ" sz="2400" dirty="0">
                <a:solidFill>
                  <a:srgbClr val="FFFF00"/>
                </a:solidFill>
                <a:latin typeface="Calibri"/>
                <a:ea typeface="Calibri"/>
                <a:cs typeface="Ali-A-Alwand"/>
              </a:rPr>
              <a:t>-</a:t>
            </a:r>
            <a:endParaRPr lang="en-US" sz="1600" dirty="0">
              <a:solidFill>
                <a:srgbClr val="FFFF00"/>
              </a:solidFill>
              <a:latin typeface="Calibri"/>
              <a:ea typeface="Calibri"/>
              <a:cs typeface="Arial"/>
            </a:endParaRPr>
          </a:p>
          <a:p>
            <a:pPr>
              <a:lnSpc>
                <a:spcPct val="115000"/>
              </a:lnSpc>
              <a:spcAft>
                <a:spcPts val="1000"/>
              </a:spcAft>
            </a:pPr>
            <a:r>
              <a:rPr lang="ar-IQ" sz="2400" dirty="0">
                <a:latin typeface="Calibri"/>
                <a:ea typeface="Calibri"/>
                <a:cs typeface="Ali-A-Alwand"/>
              </a:rPr>
              <a:t>-إذا كانت بسبب قدم الالات أو عدم توافر وسائل السلامة , فالحل ليس في التدريب , وإنما في توفير ألات جديدة , وتوفير أدوات ومعدات السلامة.</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-أما إذا كانت بسبب نقص المعلومات المتعلقة بإستخدام الالات وأدوات السلامة , فالقضية مرتبطة بالتدريب.</a:t>
            </a:r>
            <a:endParaRPr lang="en-US" sz="1600" dirty="0">
              <a:latin typeface="Calibri"/>
              <a:ea typeface="Calibri"/>
              <a:cs typeface="Arial"/>
            </a:endParaRPr>
          </a:p>
          <a:p>
            <a:pPr>
              <a:lnSpc>
                <a:spcPct val="115000"/>
              </a:lnSpc>
              <a:spcAft>
                <a:spcPts val="1000"/>
              </a:spcAft>
            </a:pPr>
            <a:r>
              <a:rPr lang="ar-IQ" sz="2400" dirty="0">
                <a:solidFill>
                  <a:srgbClr val="FFFF00"/>
                </a:solidFill>
                <a:latin typeface="Calibri"/>
                <a:ea typeface="Calibri"/>
                <a:cs typeface="Ali-A-Alwand"/>
              </a:rPr>
              <a:t>5</a:t>
            </a:r>
            <a:r>
              <a:rPr lang="ar-IQ" sz="2800" dirty="0">
                <a:solidFill>
                  <a:srgbClr val="FFFF00"/>
                </a:solidFill>
                <a:latin typeface="Calibri"/>
                <a:ea typeface="Calibri"/>
                <a:cs typeface="Ali-A-Alwand"/>
              </a:rPr>
              <a:t>.التغيرات المتوقعة</a:t>
            </a:r>
            <a:r>
              <a:rPr lang="ar-IQ" sz="2800" dirty="0">
                <a:latin typeface="Calibri"/>
                <a:ea typeface="Calibri"/>
                <a:cs typeface="Ali-A-Alwand"/>
              </a:rPr>
              <a:t>:</a:t>
            </a:r>
            <a:r>
              <a:rPr lang="ar-IQ" sz="2400" dirty="0">
                <a:latin typeface="Calibri"/>
                <a:ea typeface="Calibri"/>
                <a:cs typeface="Ali-A-Alwand"/>
              </a:rPr>
              <a:t>تتنوع أشكال التغييرات المتوقعة , فقد تشمل:</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*إضافة وحدات إنتاجية جديدة.</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*استخدام الات جديدة.</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3.الأخذ بمعايير ومواصفات إنتاجية جديدة.</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4.الاخذ بسياسات التسويق وشراء وتخزين مواد جديدة.</a:t>
            </a:r>
          </a:p>
          <a:p>
            <a:pPr>
              <a:lnSpc>
                <a:spcPct val="115000"/>
              </a:lnSpc>
              <a:spcAft>
                <a:spcPts val="1000"/>
              </a:spcAft>
            </a:pPr>
            <a:r>
              <a:rPr lang="ar-IQ" sz="2800" b="1" dirty="0">
                <a:solidFill>
                  <a:srgbClr val="FF0000"/>
                </a:solidFill>
                <a:latin typeface="Calibri"/>
                <a:ea typeface="Calibri"/>
                <a:cs typeface="Ali-A-Alwand"/>
              </a:rPr>
              <a:t>وكل هذه الحالات تحتاج إلى برنامج تدريبية , فهي إذاً تشكل حاجة تدريبية.</a:t>
            </a:r>
            <a:endParaRPr lang="en-US" sz="2800" b="1" dirty="0">
              <a:solidFill>
                <a:srgbClr val="FF0000"/>
              </a:solidFill>
              <a:latin typeface="Calibri"/>
              <a:ea typeface="Calibri"/>
              <a:cs typeface="Arial"/>
            </a:endParaRPr>
          </a:p>
          <a:p>
            <a:pPr>
              <a:lnSpc>
                <a:spcPct val="115000"/>
              </a:lnSpc>
              <a:spcAft>
                <a:spcPts val="1000"/>
              </a:spcAft>
            </a:pP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332608807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304800"/>
            <a:ext cx="9144000" cy="6553200"/>
          </a:xfrm>
        </p:spPr>
        <p:txBody>
          <a:bodyPr/>
          <a:lstStyle/>
          <a:p>
            <a:pPr>
              <a:lnSpc>
                <a:spcPct val="115000"/>
              </a:lnSpc>
              <a:spcAft>
                <a:spcPts val="1000"/>
              </a:spcAft>
            </a:pPr>
            <a:r>
              <a:rPr lang="ar-IQ" sz="2800" b="1" dirty="0">
                <a:solidFill>
                  <a:srgbClr val="FFC000"/>
                </a:solidFill>
                <a:latin typeface="Calibri"/>
                <a:ea typeface="Calibri"/>
                <a:cs typeface="Ali-A-Alwand"/>
              </a:rPr>
              <a:t>ب.تحديد الإحتياجات التدريبية على مستوى الوظيفة:</a:t>
            </a:r>
            <a:r>
              <a:rPr lang="ar-IQ" sz="2400" dirty="0">
                <a:latin typeface="Calibri"/>
                <a:ea typeface="Calibri"/>
                <a:cs typeface="Ali-A-Alwand"/>
              </a:rPr>
              <a:t> يتضمن تحليل الوظيفة لغرض تحديد الإحتياجات التدريبية : تحديد التوصيف الوظيفي للوظيفة التي يشغلها الفرد , من حيث مسئوليات , والواجبات , والظروف العمل , والمخاطر, وشروط شغل الوظيفة من حيث الخبرة , والتدريب , والمؤهل , ويمثل هذا التحليل الأداء المرغوب فيه , وباتالي يعد حاجة تدريبية تسعى المنشأة إلى إشباعها , فهذا التحليل يستخدم أساساً لتدريب الأفراد الجدد أو الذين سيرقون إلى وظائف جديدة , أو عند وجود ضعف في أداء الموظفين.</a:t>
            </a:r>
            <a:endParaRPr lang="en-US" sz="1600" dirty="0">
              <a:latin typeface="Calibri"/>
              <a:ea typeface="Calibri"/>
              <a:cs typeface="Arial"/>
            </a:endParaRPr>
          </a:p>
          <a:p>
            <a:pPr>
              <a:lnSpc>
                <a:spcPct val="115000"/>
              </a:lnSpc>
              <a:spcAft>
                <a:spcPts val="1000"/>
              </a:spcAft>
            </a:pPr>
            <a:r>
              <a:rPr lang="ar-IQ" sz="2800" b="1" dirty="0">
                <a:solidFill>
                  <a:srgbClr val="FFC000"/>
                </a:solidFill>
                <a:latin typeface="Calibri"/>
                <a:ea typeface="Calibri"/>
                <a:cs typeface="Ali-A-Alwand"/>
              </a:rPr>
              <a:t>ج.تحديد الإحتياجات التدريبية على مستوى الفرد:</a:t>
            </a:r>
            <a:r>
              <a:rPr lang="ar-IQ" sz="2400" dirty="0">
                <a:latin typeface="Calibri"/>
                <a:ea typeface="Calibri"/>
                <a:cs typeface="Ali-A-Alwand"/>
              </a:rPr>
              <a:t> المقصود بتحديد الإحتياجات التدريبية لدى الفرد: هو تحديد ما يملكه الفرد من معارف وقدرات ومهارات وسلوك وإتجاهات , بهدف التعرف على أوجه القصور فيها , ومن ثم تحديد الأفراد الذين تحتاجون إلى التدريب.</a:t>
            </a:r>
            <a:endParaRPr lang="en-US" sz="1600" dirty="0">
              <a:effectLst/>
              <a:latin typeface="Calibri"/>
              <a:ea typeface="Calibri"/>
              <a:cs typeface="Arial"/>
            </a:endParaRPr>
          </a:p>
        </p:txBody>
      </p:sp>
    </p:spTree>
    <p:extLst>
      <p:ext uri="{BB962C8B-B14F-4D97-AF65-F5344CB8AC3E}">
        <p14:creationId xmlns:p14="http://schemas.microsoft.com/office/powerpoint/2010/main" val="175486158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371600"/>
          </a:xfrm>
        </p:spPr>
        <p:txBody>
          <a:bodyPr/>
          <a:lstStyle/>
          <a:p>
            <a:pPr algn="r" rtl="1">
              <a:lnSpc>
                <a:spcPct val="115000"/>
              </a:lnSpc>
              <a:spcAft>
                <a:spcPts val="1000"/>
              </a:spcAft>
            </a:pPr>
            <a:r>
              <a:rPr lang="ar-IQ" sz="3200" dirty="0">
                <a:effectLst/>
                <a:latin typeface="Calibri"/>
                <a:ea typeface="Calibri"/>
                <a:cs typeface="Ali-A-Alwand"/>
              </a:rPr>
              <a:t>(1-5):أساليب التدريب:</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295400"/>
            <a:ext cx="9144000" cy="5562600"/>
          </a:xfrm>
        </p:spPr>
        <p:txBody>
          <a:bodyPr/>
          <a:lstStyle/>
          <a:p>
            <a:pPr>
              <a:lnSpc>
                <a:spcPct val="115000"/>
              </a:lnSpc>
              <a:spcAft>
                <a:spcPts val="1000"/>
              </a:spcAft>
            </a:pPr>
            <a:r>
              <a:rPr lang="ar-IQ" sz="2800" dirty="0">
                <a:solidFill>
                  <a:srgbClr val="FFC000"/>
                </a:solidFill>
                <a:latin typeface="Calibri"/>
                <a:ea typeface="Calibri"/>
                <a:cs typeface="Ali-A-Alwand"/>
              </a:rPr>
              <a:t>1</a:t>
            </a:r>
            <a:r>
              <a:rPr lang="ar-IQ" sz="2800" b="1" dirty="0">
                <a:solidFill>
                  <a:srgbClr val="FFC000"/>
                </a:solidFill>
                <a:latin typeface="Calibri"/>
                <a:ea typeface="Calibri"/>
                <a:cs typeface="Ali-A-Alwand"/>
              </a:rPr>
              <a:t>.التدريب عن طريق الرئيس المباشر</a:t>
            </a:r>
            <a:r>
              <a:rPr lang="ar-IQ" sz="2800" b="1" dirty="0">
                <a:latin typeface="Calibri"/>
                <a:ea typeface="Calibri"/>
                <a:cs typeface="Ali-A-Alwand"/>
              </a:rPr>
              <a:t>:</a:t>
            </a:r>
            <a:r>
              <a:rPr lang="ar-IQ" sz="2400" dirty="0">
                <a:latin typeface="Calibri"/>
                <a:ea typeface="Calibri"/>
                <a:cs typeface="Ali-A-Alwand"/>
              </a:rPr>
              <a:t> تلقى هذه الطريقة عبء التدريب على عاتق الرئيس المباشر , بإعتبار رئيس المباشر مسئول عن رفع كفاءة الإنتاجية في الوحدة التي يشرف عليها , بموجب هذه الطريقة يتم التدريب الفرد في نفس مكان العمل وفي ظروفه الواقعية وخلال وقت العمل الرسمي تحت إشراف رؤسائه المباشرين الذين يوجهونه ويصححون له أخطاءه أولاً بأول. وأحياناً يتولى هذا التدريب أحد العاملين القدامية ممن لهم خبرة طويلة في العمل.</a:t>
            </a:r>
            <a:endParaRPr lang="en-US" sz="1600" dirty="0">
              <a:latin typeface="Calibri"/>
              <a:ea typeface="Calibri"/>
              <a:cs typeface="Arial"/>
            </a:endParaRPr>
          </a:p>
          <a:p>
            <a:pPr>
              <a:lnSpc>
                <a:spcPct val="115000"/>
              </a:lnSpc>
              <a:spcAft>
                <a:spcPts val="1000"/>
              </a:spcAft>
            </a:pPr>
            <a:r>
              <a:rPr lang="ar-IQ" sz="2800" b="1" dirty="0">
                <a:solidFill>
                  <a:srgbClr val="FFC000"/>
                </a:solidFill>
                <a:latin typeface="Calibri"/>
                <a:ea typeface="Calibri"/>
                <a:cs typeface="Ali-A-Alwand"/>
              </a:rPr>
              <a:t>2.الدوران الوظيفي</a:t>
            </a:r>
            <a:r>
              <a:rPr lang="ar-IQ" sz="2800" dirty="0">
                <a:solidFill>
                  <a:srgbClr val="FFC000"/>
                </a:solidFill>
                <a:latin typeface="Calibri"/>
                <a:ea typeface="Calibri"/>
                <a:cs typeface="Ali-A-Alwand"/>
              </a:rPr>
              <a:t>:</a:t>
            </a:r>
            <a:r>
              <a:rPr lang="ar-IQ" sz="2400" dirty="0">
                <a:latin typeface="Calibri"/>
                <a:ea typeface="Calibri"/>
                <a:cs typeface="Ali-A-Alwand"/>
              </a:rPr>
              <a:t>وهي عملية نقل العاملين المتدربين بالمنظمة من وظيفة إلى وظيفة أخرى أو عدة وظائف أخرى مقاربة(بشكل أفقي) , مع مصاحبة هذه العملية تدريب وتوجيه من قبل المشرفين والمدربين في المنظمة , وذلك بهدف تعريفهم بكافة أعمال المنظمة.</a:t>
            </a:r>
            <a:endParaRPr lang="en-US" sz="1600" dirty="0">
              <a:effectLst/>
              <a:latin typeface="Calibri"/>
              <a:ea typeface="Calibri"/>
              <a:cs typeface="Arial"/>
            </a:endParaRPr>
          </a:p>
        </p:txBody>
      </p:sp>
    </p:spTree>
    <p:extLst>
      <p:ext uri="{BB962C8B-B14F-4D97-AF65-F5344CB8AC3E}">
        <p14:creationId xmlns:p14="http://schemas.microsoft.com/office/powerpoint/2010/main" val="260290848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09600"/>
            <a:ext cx="9144000" cy="6248400"/>
          </a:xfrm>
        </p:spPr>
        <p:txBody>
          <a:bodyPr/>
          <a:lstStyle/>
          <a:p>
            <a:pPr>
              <a:lnSpc>
                <a:spcPct val="115000"/>
              </a:lnSpc>
              <a:spcAft>
                <a:spcPts val="1000"/>
              </a:spcAft>
            </a:pPr>
            <a:r>
              <a:rPr lang="ar-IQ" sz="2800" b="1" dirty="0">
                <a:latin typeface="Calibri"/>
                <a:ea typeface="Calibri"/>
                <a:cs typeface="Ali-A-Alwand"/>
              </a:rPr>
              <a:t>3</a:t>
            </a:r>
            <a:r>
              <a:rPr lang="ar-IQ" sz="2800" b="1" dirty="0">
                <a:solidFill>
                  <a:srgbClr val="FFC000"/>
                </a:solidFill>
                <a:latin typeface="Calibri"/>
                <a:ea typeface="Calibri"/>
                <a:cs typeface="Ali-A-Alwand"/>
              </a:rPr>
              <a:t>.المحاضرة</a:t>
            </a:r>
            <a:r>
              <a:rPr lang="ar-IQ" sz="2800" dirty="0">
                <a:solidFill>
                  <a:srgbClr val="FFC000"/>
                </a:solidFill>
                <a:latin typeface="Calibri"/>
                <a:ea typeface="Calibri"/>
                <a:cs typeface="Ali-A-Alwand"/>
              </a:rPr>
              <a:t>:</a:t>
            </a:r>
            <a:r>
              <a:rPr lang="ar-IQ" sz="2400" dirty="0">
                <a:latin typeface="Calibri"/>
                <a:ea typeface="Calibri"/>
                <a:cs typeface="Ali-A-Alwand"/>
              </a:rPr>
              <a:t>من أكثر أنواع التدريب الخارجي شيوعاً , ويتم إستخدامها لنقل المعلومات والمعارف لمجموعات كبيرة من المتدربين. ويقوم المدرب في هذا الأسلوب من التدريب بإلقاء مادة تدريبية بشكل مباشر ومنظم , بحيث تكون عملية الاتصال بين المدرب والمتدربين.</a:t>
            </a:r>
            <a:endParaRPr lang="en-US" sz="1600" dirty="0">
              <a:latin typeface="Calibri"/>
              <a:ea typeface="Calibri"/>
              <a:cs typeface="Arial"/>
            </a:endParaRPr>
          </a:p>
          <a:p>
            <a:pPr>
              <a:lnSpc>
                <a:spcPct val="115000"/>
              </a:lnSpc>
              <a:spcAft>
                <a:spcPts val="1000"/>
              </a:spcAft>
            </a:pPr>
            <a:r>
              <a:rPr lang="ar-IQ" sz="2800" dirty="0">
                <a:solidFill>
                  <a:srgbClr val="FFC000"/>
                </a:solidFill>
                <a:latin typeface="Calibri"/>
                <a:ea typeface="Calibri"/>
                <a:cs typeface="Ali-A-Alwand"/>
              </a:rPr>
              <a:t>4</a:t>
            </a:r>
            <a:r>
              <a:rPr lang="ar-IQ" sz="2800" b="1" dirty="0">
                <a:solidFill>
                  <a:srgbClr val="FFC000"/>
                </a:solidFill>
                <a:latin typeface="Calibri"/>
                <a:ea typeface="Calibri"/>
                <a:cs typeface="Ali-A-Alwand"/>
              </a:rPr>
              <a:t>.أسلوب المحاكاة:</a:t>
            </a:r>
            <a:r>
              <a:rPr lang="ar-IQ" sz="2400" dirty="0">
                <a:solidFill>
                  <a:srgbClr val="FFC000"/>
                </a:solidFill>
                <a:latin typeface="Calibri"/>
                <a:ea typeface="Calibri"/>
                <a:cs typeface="Ali-A-Alwand"/>
              </a:rPr>
              <a:t> </a:t>
            </a:r>
            <a:r>
              <a:rPr lang="ar-IQ" sz="2400" dirty="0">
                <a:latin typeface="Calibri"/>
                <a:ea typeface="Calibri"/>
                <a:cs typeface="Ali-A-Alwand"/>
              </a:rPr>
              <a:t>تعتبر أسلوب المحاكاة من الطرق التدريبية الفعالة الحديثة و المهمة ولكنها مكلفة أيضاً. والمحاكاة هي عملية تقليد للواقع أو تمثيله(تمثيل الواقع) , أي يتم وضع المتدرب في مكان له نفس الخصائص وظروف المكان الفعلي للعمل. وينتشر إستخدام المحاكاة كأسلوب تدريبي في الشركات الطيران مثلاً بغرض تدريب الطيارين.</a:t>
            </a:r>
            <a:endParaRPr lang="en-US" sz="1600" dirty="0">
              <a:latin typeface="Calibri"/>
              <a:ea typeface="Calibri"/>
              <a:cs typeface="Arial"/>
            </a:endParaRPr>
          </a:p>
          <a:p>
            <a:pPr>
              <a:lnSpc>
                <a:spcPct val="115000"/>
              </a:lnSpc>
              <a:spcAft>
                <a:spcPts val="1000"/>
              </a:spcAft>
            </a:pPr>
            <a:r>
              <a:rPr lang="ar-IQ" sz="2800" dirty="0">
                <a:solidFill>
                  <a:srgbClr val="FFC000"/>
                </a:solidFill>
                <a:latin typeface="Calibri"/>
                <a:ea typeface="Calibri"/>
                <a:cs typeface="Ali-A-Alwand"/>
              </a:rPr>
              <a:t>5</a:t>
            </a:r>
            <a:r>
              <a:rPr lang="ar-IQ" sz="2800" b="1" dirty="0">
                <a:solidFill>
                  <a:srgbClr val="FFC000"/>
                </a:solidFill>
                <a:latin typeface="Calibri"/>
                <a:ea typeface="Calibri"/>
                <a:cs typeface="Ali-A-Alwand"/>
              </a:rPr>
              <a:t>.دراسة الحالة</a:t>
            </a:r>
            <a:r>
              <a:rPr lang="ar-IQ" sz="2800" b="1" dirty="0">
                <a:latin typeface="Calibri"/>
                <a:ea typeface="Calibri"/>
                <a:cs typeface="Ali-A-Alwand"/>
              </a:rPr>
              <a:t>:</a:t>
            </a:r>
            <a:r>
              <a:rPr lang="ar-IQ" sz="2800" dirty="0">
                <a:latin typeface="Calibri"/>
                <a:ea typeface="Calibri"/>
                <a:cs typeface="Ali-A-Alwand"/>
              </a:rPr>
              <a:t>ينطوي هذا الأسلوب على تحديد مشكلة أو موقف معين , ويطلب من المشتركين تحديد وتشخيص المشكلة , وتحليلها.</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422098068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09600"/>
            <a:ext cx="9144000" cy="6248400"/>
          </a:xfrm>
        </p:spPr>
        <p:txBody>
          <a:bodyPr>
            <a:normAutofit/>
          </a:bodyPr>
          <a:lstStyle/>
          <a:p>
            <a:pPr>
              <a:lnSpc>
                <a:spcPct val="115000"/>
              </a:lnSpc>
              <a:spcAft>
                <a:spcPts val="1000"/>
              </a:spcAft>
            </a:pPr>
            <a:r>
              <a:rPr lang="ar-IQ" sz="2800" b="1" dirty="0">
                <a:solidFill>
                  <a:srgbClr val="FFC000"/>
                </a:solidFill>
                <a:latin typeface="Calibri"/>
                <a:ea typeface="Calibri"/>
                <a:cs typeface="Ali-A-Alwand"/>
              </a:rPr>
              <a:t>6.أسلوب الحساسية</a:t>
            </a:r>
            <a:r>
              <a:rPr lang="ar-IQ" sz="2800" b="1" dirty="0">
                <a:latin typeface="Calibri"/>
                <a:ea typeface="Calibri"/>
                <a:cs typeface="Ali-A-Alwand"/>
              </a:rPr>
              <a:t>:</a:t>
            </a:r>
            <a:r>
              <a:rPr lang="ar-IQ" sz="2400" dirty="0">
                <a:latin typeface="Calibri"/>
                <a:ea typeface="Calibri"/>
                <a:cs typeface="Ali-A-Alwand"/>
              </a:rPr>
              <a:t>هذا الأسلوب تستخدم في مجال تعديل السلوك , بموجبه تنظم لقاء بين المتدربين في أماكن خاصة ولفترة زمنية محددة , يتم خلالها مناقشة وتقييم سلوك بعضهم بعضاً بصراحة تامة , ويتم تقييم نتيجة إحتكاك المتدربين ببعضهم خلال فترة زمنية محددة , وعدم وجود مدرب بل هناك موجه ممهمته متابعة المناقشات ومنع حدوث احتكاك بين المتدبين , إذ يمكن القول بأن المحور الأساسي الذي يقوم عليه هذا الأسلوب هو مناقشة الأسلوب وتعديلها.</a:t>
            </a:r>
            <a:endParaRPr lang="en-US" sz="1600" dirty="0">
              <a:latin typeface="Calibri"/>
              <a:ea typeface="Calibri"/>
              <a:cs typeface="Arial"/>
            </a:endParaRPr>
          </a:p>
          <a:p>
            <a:pPr>
              <a:lnSpc>
                <a:spcPct val="115000"/>
              </a:lnSpc>
              <a:spcAft>
                <a:spcPts val="1000"/>
              </a:spcAft>
            </a:pPr>
            <a:r>
              <a:rPr lang="ar-IQ" sz="2800" b="1" dirty="0">
                <a:latin typeface="Calibri"/>
                <a:ea typeface="Calibri"/>
                <a:cs typeface="Ali-A-Alwand"/>
              </a:rPr>
              <a:t> </a:t>
            </a:r>
            <a:r>
              <a:rPr lang="ar-IQ" sz="2800" b="1" dirty="0">
                <a:solidFill>
                  <a:srgbClr val="FF0000"/>
                </a:solidFill>
                <a:latin typeface="Calibri"/>
                <a:ea typeface="Calibri"/>
                <a:cs typeface="Ali-A-Alwand"/>
              </a:rPr>
              <a:t>*ويتميز هذا الأسلوب يما يلى:</a:t>
            </a:r>
            <a:endParaRPr lang="en-US" sz="1600" dirty="0">
              <a:solidFill>
                <a:srgbClr val="FF0000"/>
              </a:solidFill>
              <a:latin typeface="Calibri"/>
              <a:ea typeface="Calibri"/>
              <a:cs typeface="Arial"/>
            </a:endParaRPr>
          </a:p>
          <a:p>
            <a:pPr>
              <a:lnSpc>
                <a:spcPct val="115000"/>
              </a:lnSpc>
              <a:spcAft>
                <a:spcPts val="1000"/>
              </a:spcAft>
            </a:pPr>
            <a:r>
              <a:rPr lang="ar-IQ" sz="2400" dirty="0">
                <a:latin typeface="Calibri"/>
                <a:ea typeface="Calibri"/>
                <a:cs typeface="Ali-A-Alwand"/>
              </a:rPr>
              <a:t>أ.فهم وإدراك سلوك الاخرين.</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ب.تعلم كيفية التعامل مع أنماط سلوكية متنوعة.</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ج.فهم السلوك الشخصي والثغرات الموجودة فيه , مما يساعد على تعديله للأفضل.</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د.فهم الذات كما ينظر إليها الاخرون.</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و.تنمية مهارات التعامل مع الاخرين , وإقامة علاقات إجتماعية معهم.</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55939613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6858000"/>
          </a:xfrm>
        </p:spPr>
        <p:txBody>
          <a:bodyPr>
            <a:normAutofit lnSpcReduction="10000"/>
          </a:bodyPr>
          <a:lstStyle/>
          <a:p>
            <a:pPr>
              <a:lnSpc>
                <a:spcPct val="115000"/>
              </a:lnSpc>
              <a:spcAft>
                <a:spcPts val="1000"/>
              </a:spcAft>
            </a:pPr>
            <a:r>
              <a:rPr lang="ar-IQ" sz="2400" b="1" dirty="0">
                <a:solidFill>
                  <a:srgbClr val="FFC000"/>
                </a:solidFill>
                <a:latin typeface="Calibri"/>
                <a:ea typeface="Calibri"/>
                <a:cs typeface="Ali-A-Alwand"/>
              </a:rPr>
              <a:t>7.ألعاب الإدارية</a:t>
            </a:r>
            <a:r>
              <a:rPr lang="ar-IQ" sz="2400" dirty="0">
                <a:latin typeface="Calibri"/>
                <a:ea typeface="Calibri"/>
                <a:cs typeface="Ali-A-Alwand"/>
              </a:rPr>
              <a:t>:يستخدم هذا الأسلوب بشكل خاص في تدريب رجال الادارة العليا, بموجبه تقسم مجموعة المتدربين إلى مجموعتين , على أن يتراوح عدد كل مجموعة ما بين(5-7)متدربين , تمثل كل منهما إدارة الشركة ما(كأن يكون للشركة إدارتين) حيث تعطى لأعضاء كل مجموعة معلومات محددة ومعدة مسبقاً عن ظروف عمل الشركة التي يمثلونها , لتقوم كل منهما بتوزيع الاختصاصات والأعمال بين أفرادها , وتقسم المبارات إلى عدة جولات , يقوم أفراد كل مجموعة على ضوء المعلومات المعطاة لها باتخاذ القرارات المناسبة. وبعدها تبلغ كل مجموعة بنتائج القرار لتي اتخذتها , وهكذا تستمر المبارات لعدة جولات , وفي الاخير تعلن نتيجة المبارات حسب المجموعة النقاط التي حصلت عليها كل مجموعة , وتعلن نتيجة الفائز . ويتم بعد ذلك تقييم عام للمبارات وقرارات كل مجموعة وتشرح الاخطاء التي وقعت فيها لتلافيها مستقبلاً في حياتها العملية. </a:t>
            </a:r>
            <a:endParaRPr lang="en-US" sz="1400" dirty="0">
              <a:latin typeface="Calibri"/>
              <a:ea typeface="Calibri"/>
              <a:cs typeface="Arial"/>
            </a:endParaRPr>
          </a:p>
          <a:p>
            <a:pPr>
              <a:lnSpc>
                <a:spcPct val="115000"/>
              </a:lnSpc>
              <a:spcAft>
                <a:spcPts val="1000"/>
              </a:spcAft>
            </a:pPr>
            <a:r>
              <a:rPr lang="ar-IQ" sz="2400" dirty="0">
                <a:latin typeface="Calibri"/>
                <a:ea typeface="Calibri"/>
                <a:cs typeface="Ali-A-Alwand"/>
              </a:rPr>
              <a:t>8</a:t>
            </a:r>
            <a:r>
              <a:rPr lang="ar-IQ" sz="2400" b="1" dirty="0">
                <a:solidFill>
                  <a:srgbClr val="FFC000"/>
                </a:solidFill>
                <a:latin typeface="Calibri"/>
                <a:ea typeface="Calibri"/>
                <a:cs typeface="Ali-A-Alwand"/>
              </a:rPr>
              <a:t>.التنمية الذاتية:</a:t>
            </a:r>
            <a:r>
              <a:rPr lang="ar-IQ" sz="2400" dirty="0">
                <a:latin typeface="Calibri"/>
                <a:ea typeface="Calibri"/>
                <a:cs typeface="Ali-A-Alwand"/>
              </a:rPr>
              <a:t>هذا الأسلوب ركيزة أساسية لتدريب وتنميةالمدراء في المنظمة , والتدريب لا يقع على عاتق المنظمة فقط , بل يقع على عاتق المدراء , الذين يقومون بتطوير وتنمية ذواتهم بشكل مستمر أيضاً , وهذا يتحقق عن طريق قراءة الكتب والبحث عن المعلومات في شبكة الإنترنت وحضوره في الندوات والحصول على الدرجات العلمية في الجامعات وتعليم اللغات الأخرى , وليس على إدارة الموارد البشرية والمنظمة سوى تقديم التسهيلات لهم. </a:t>
            </a:r>
            <a:endParaRPr lang="en-US" sz="2400" dirty="0">
              <a:latin typeface="Calibri"/>
              <a:ea typeface="Calibri"/>
              <a:cs typeface="Arial"/>
            </a:endParaRPr>
          </a:p>
          <a:p>
            <a:pPr>
              <a:lnSpc>
                <a:spcPct val="115000"/>
              </a:lnSpc>
              <a:spcAft>
                <a:spcPts val="1000"/>
              </a:spcAft>
            </a:pPr>
            <a:r>
              <a:rPr lang="ar-IQ" sz="2400" dirty="0">
                <a:solidFill>
                  <a:srgbClr val="FFC000"/>
                </a:solidFill>
                <a:latin typeface="Calibri"/>
                <a:ea typeface="Calibri"/>
                <a:cs typeface="Ali-A-Alwand"/>
              </a:rPr>
              <a:t>9</a:t>
            </a:r>
            <a:r>
              <a:rPr lang="ar-IQ" sz="2400" b="1" dirty="0">
                <a:solidFill>
                  <a:srgbClr val="FFC000"/>
                </a:solidFill>
                <a:latin typeface="Calibri"/>
                <a:ea typeface="Calibri"/>
                <a:cs typeface="Ali-A-Alwand"/>
              </a:rPr>
              <a:t>.التدريب عن طريق (الكومبيوتر).</a:t>
            </a:r>
            <a:endParaRPr lang="en-US" sz="1400" dirty="0">
              <a:solidFill>
                <a:srgbClr val="FFC000"/>
              </a:solidFill>
              <a:latin typeface="Calibri"/>
              <a:ea typeface="Calibri"/>
              <a:cs typeface="Arial"/>
            </a:endParaRPr>
          </a:p>
          <a:p>
            <a:endParaRPr lang="ar-IQ" dirty="0"/>
          </a:p>
        </p:txBody>
      </p:sp>
    </p:spTree>
    <p:extLst>
      <p:ext uri="{BB962C8B-B14F-4D97-AF65-F5344CB8AC3E}">
        <p14:creationId xmlns:p14="http://schemas.microsoft.com/office/powerpoint/2010/main" val="9635176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371600"/>
          </a:xfrm>
        </p:spPr>
        <p:txBody>
          <a:bodyPr/>
          <a:lstStyle/>
          <a:p>
            <a:pPr algn="r" rtl="1">
              <a:lnSpc>
                <a:spcPct val="115000"/>
              </a:lnSpc>
              <a:spcAft>
                <a:spcPts val="1000"/>
              </a:spcAft>
            </a:pPr>
            <a:r>
              <a:rPr lang="ar-IQ" sz="3200" dirty="0">
                <a:effectLst/>
                <a:latin typeface="Calibri"/>
                <a:ea typeface="Calibri"/>
                <a:cs typeface="Ali-A-Alwand"/>
              </a:rPr>
              <a:t>(1-7):مسئوليات عملية التدريب:</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066800"/>
            <a:ext cx="9144000" cy="5791200"/>
          </a:xfrm>
        </p:spPr>
        <p:txBody>
          <a:bodyPr>
            <a:normAutofit fontScale="92500"/>
          </a:bodyPr>
          <a:lstStyle/>
          <a:p>
            <a:pPr>
              <a:lnSpc>
                <a:spcPct val="115000"/>
              </a:lnSpc>
              <a:spcAft>
                <a:spcPts val="1000"/>
              </a:spcAft>
            </a:pPr>
            <a:r>
              <a:rPr lang="ar-IQ" sz="2800" b="1" dirty="0">
                <a:latin typeface="Calibri"/>
                <a:ea typeface="Calibri"/>
                <a:cs typeface="Ali-A-Alwand"/>
              </a:rPr>
              <a:t>1</a:t>
            </a:r>
            <a:r>
              <a:rPr lang="ar-IQ" sz="2800" b="1" dirty="0">
                <a:solidFill>
                  <a:srgbClr val="FFC000"/>
                </a:solidFill>
                <a:latin typeface="Calibri"/>
                <a:ea typeface="Calibri"/>
                <a:cs typeface="Ali-A-Alwand"/>
              </a:rPr>
              <a:t>.الإدارة العليا:</a:t>
            </a:r>
            <a:r>
              <a:rPr lang="ar-IQ" sz="2800" dirty="0">
                <a:solidFill>
                  <a:srgbClr val="FFC000"/>
                </a:solidFill>
                <a:latin typeface="Calibri"/>
                <a:ea typeface="Calibri"/>
                <a:cs typeface="Ali-A-Alwand"/>
              </a:rPr>
              <a:t> </a:t>
            </a:r>
            <a:r>
              <a:rPr lang="ar-IQ" sz="2400" dirty="0">
                <a:latin typeface="Calibri"/>
                <a:ea typeface="Calibri"/>
                <a:cs typeface="Ali-A-Alwand"/>
              </a:rPr>
              <a:t>إذا أرادت المنظمة أن يكون لديها برامج تدريبية فعالة فلا بد أن تلتزم الإدارة العليا بالتدريب وأهميته كأستثمار بشري , ولابد أن تجسد هذا الالتزام بسياساتها وقراراتها المختلفة . لابد أن تتبنى ثقافة تنظيمية تشجع التدريب وتجعل منه قيمة أساسية تؤكد نجاح المنظمة باستمرار طالما تعتمد التدريب وسيلة علمية أساسية للتطور والنمو.</a:t>
            </a:r>
            <a:endParaRPr lang="en-US" sz="1600" dirty="0">
              <a:latin typeface="Calibri"/>
              <a:ea typeface="Calibri"/>
              <a:cs typeface="Arial"/>
            </a:endParaRPr>
          </a:p>
          <a:p>
            <a:pPr>
              <a:lnSpc>
                <a:spcPct val="115000"/>
              </a:lnSpc>
              <a:spcAft>
                <a:spcPts val="1000"/>
              </a:spcAft>
            </a:pPr>
            <a:r>
              <a:rPr lang="ar-IQ" sz="2800" dirty="0">
                <a:solidFill>
                  <a:srgbClr val="FFC000"/>
                </a:solidFill>
                <a:latin typeface="Calibri"/>
                <a:ea typeface="Calibri"/>
                <a:cs typeface="Ali-A-Alwand"/>
              </a:rPr>
              <a:t>2</a:t>
            </a:r>
            <a:r>
              <a:rPr lang="ar-IQ" sz="2800" b="1" dirty="0">
                <a:solidFill>
                  <a:srgbClr val="FFC000"/>
                </a:solidFill>
                <a:latin typeface="Calibri"/>
                <a:ea typeface="Calibri"/>
                <a:cs typeface="Ali-A-Alwand"/>
              </a:rPr>
              <a:t>.إدارة الموارد البشرية</a:t>
            </a:r>
            <a:r>
              <a:rPr lang="ar-IQ" sz="2800" b="1" dirty="0">
                <a:latin typeface="Calibri"/>
                <a:ea typeface="Calibri"/>
                <a:cs typeface="Ali-A-Alwand"/>
              </a:rPr>
              <a:t>:</a:t>
            </a:r>
            <a:r>
              <a:rPr lang="ar-IQ" sz="2400" dirty="0">
                <a:latin typeface="Calibri"/>
                <a:ea typeface="Calibri"/>
                <a:cs typeface="Ali-A-Alwand"/>
              </a:rPr>
              <a:t>تقع على عاتق إدارة الموارد البشرية مسئولية مباشرة في تهيئة المتطلبات البشرية والمادية الخاصة بالبرنامج التدريبي وضمان تنفيذها بشكل جيد في الوقت والمكان المحددين.</a:t>
            </a:r>
            <a:endParaRPr lang="en-US" sz="1600" dirty="0">
              <a:latin typeface="Calibri"/>
              <a:ea typeface="Calibri"/>
              <a:cs typeface="Arial"/>
            </a:endParaRPr>
          </a:p>
          <a:p>
            <a:pPr>
              <a:lnSpc>
                <a:spcPct val="115000"/>
              </a:lnSpc>
              <a:spcAft>
                <a:spcPts val="1000"/>
              </a:spcAft>
            </a:pPr>
            <a:r>
              <a:rPr lang="ar-IQ" sz="2800" dirty="0">
                <a:solidFill>
                  <a:srgbClr val="FFC000"/>
                </a:solidFill>
                <a:latin typeface="Calibri"/>
                <a:ea typeface="Calibri"/>
                <a:cs typeface="Ali-A-Alwand"/>
              </a:rPr>
              <a:t>3</a:t>
            </a:r>
            <a:r>
              <a:rPr lang="ar-IQ" sz="2800" b="1" dirty="0">
                <a:solidFill>
                  <a:srgbClr val="FFC000"/>
                </a:solidFill>
                <a:latin typeface="Calibri"/>
                <a:ea typeface="Calibri"/>
                <a:cs typeface="Ali-A-Alwand"/>
              </a:rPr>
              <a:t>.الرئيس المباشر</a:t>
            </a:r>
            <a:r>
              <a:rPr lang="ar-IQ" sz="2800" b="1" dirty="0">
                <a:latin typeface="Calibri"/>
                <a:ea typeface="Calibri"/>
                <a:cs typeface="Ali-A-Alwand"/>
              </a:rPr>
              <a:t>:</a:t>
            </a:r>
            <a:r>
              <a:rPr lang="ar-IQ" sz="2400" dirty="0">
                <a:latin typeface="Calibri"/>
                <a:ea typeface="Calibri"/>
                <a:cs typeface="Ali-A-Alwand"/>
              </a:rPr>
              <a:t>لابد للمشرف المباشر أن يشجع الموظف المرشح للتدريب على ضرورة الاستفادة من البرنامج التدريبي وتسهيل عملية حضور الموظف إلى تلك البرنامج بالوقت والمكان المحددين . أن توفير المناخ المناسب والموارد والتشجيع على ضرورة التشجيع الذاتي . هي من بين الأمور التي يجب يساهم بها المشرف المباشر مساهمة فعالة.</a:t>
            </a:r>
            <a:endParaRPr lang="en-US" sz="1600" dirty="0">
              <a:latin typeface="Calibri"/>
              <a:ea typeface="Calibri"/>
              <a:cs typeface="Arial"/>
            </a:endParaRPr>
          </a:p>
          <a:p>
            <a:pPr>
              <a:lnSpc>
                <a:spcPct val="115000"/>
              </a:lnSpc>
              <a:spcAft>
                <a:spcPts val="1000"/>
              </a:spcAft>
            </a:pPr>
            <a:r>
              <a:rPr lang="ar-IQ" sz="2800" dirty="0">
                <a:solidFill>
                  <a:srgbClr val="FFC000"/>
                </a:solidFill>
                <a:latin typeface="Calibri"/>
                <a:ea typeface="Calibri"/>
                <a:cs typeface="Ali-A-Alwand"/>
              </a:rPr>
              <a:t>4</a:t>
            </a:r>
            <a:r>
              <a:rPr lang="ar-IQ" sz="2800" b="1" dirty="0">
                <a:solidFill>
                  <a:srgbClr val="FFC000"/>
                </a:solidFill>
                <a:latin typeface="Calibri"/>
                <a:ea typeface="Calibri"/>
                <a:cs typeface="Ali-A-Alwand"/>
              </a:rPr>
              <a:t>.الموظف المتدرب</a:t>
            </a:r>
            <a:r>
              <a:rPr lang="ar-IQ" sz="2800" b="1" dirty="0">
                <a:latin typeface="Calibri"/>
                <a:ea typeface="Calibri"/>
                <a:cs typeface="Ali-A-Alwand"/>
              </a:rPr>
              <a:t>:</a:t>
            </a:r>
            <a:r>
              <a:rPr lang="ar-IQ" sz="2400" dirty="0">
                <a:latin typeface="Calibri"/>
                <a:ea typeface="Calibri"/>
                <a:cs typeface="Ali-A-Alwand"/>
              </a:rPr>
              <a:t>كل المساهمات السابقة التي أشرنا إليها , قد لا يكون لها قيمة تذكر في نجاح البرنامج التدريبي إذا لم يكن لدى المتدرب الرغبة الصادقة في التعلم واكتساب المعارف والمهارات , أو سلوكيات جديدة . ولابد أن يشجع الموظفين بعضهم بعضاً على ضرورة الاستفادة من الفرص التطويرية التي تتيحها لهم المنظمة.</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165575083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219200"/>
          </a:xfrm>
        </p:spPr>
        <p:txBody>
          <a:bodyPr/>
          <a:lstStyle/>
          <a:p>
            <a:pPr algn="r" rtl="1">
              <a:lnSpc>
                <a:spcPct val="115000"/>
              </a:lnSpc>
              <a:spcAft>
                <a:spcPts val="1000"/>
              </a:spcAft>
            </a:pPr>
            <a:r>
              <a:rPr lang="ar-IQ" sz="3200" dirty="0">
                <a:effectLst/>
                <a:latin typeface="Calibri"/>
                <a:ea typeface="Calibri"/>
                <a:cs typeface="Ali-A-Alwand"/>
              </a:rPr>
              <a:t>(1-8):معايير تقييم عملية التدريب:</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066800"/>
            <a:ext cx="9144000" cy="5791200"/>
          </a:xfrm>
        </p:spPr>
        <p:txBody>
          <a:bodyPr/>
          <a:lstStyle/>
          <a:p>
            <a:pPr>
              <a:lnSpc>
                <a:spcPct val="115000"/>
              </a:lnSpc>
              <a:spcAft>
                <a:spcPts val="1000"/>
              </a:spcAft>
            </a:pPr>
            <a:r>
              <a:rPr lang="ar-IQ" sz="2800" dirty="0">
                <a:latin typeface="Calibri"/>
                <a:ea typeface="Calibri"/>
                <a:cs typeface="Ali-A-Alwand"/>
              </a:rPr>
              <a:t>أقترح (</a:t>
            </a:r>
            <a:r>
              <a:rPr lang="en-US" sz="2800" dirty="0" err="1">
                <a:latin typeface="Calibri"/>
                <a:ea typeface="Calibri"/>
                <a:cs typeface="Ali-A-Alwand"/>
              </a:rPr>
              <a:t>krik</a:t>
            </a:r>
            <a:r>
              <a:rPr lang="en-US" sz="2800" dirty="0">
                <a:latin typeface="Calibri"/>
                <a:ea typeface="Calibri"/>
                <a:cs typeface="Ali-A-Alwand"/>
              </a:rPr>
              <a:t> Patrick</a:t>
            </a:r>
            <a:r>
              <a:rPr lang="ar-IQ" sz="2800" dirty="0">
                <a:latin typeface="Calibri"/>
                <a:ea typeface="Calibri"/>
                <a:cs typeface="Ali-A-Alwand"/>
              </a:rPr>
              <a:t>)أربعة معايير يمكن أن تقيم على أساسها برامج التدريب, وهذه المعايير هي:</a:t>
            </a:r>
            <a:endParaRPr lang="en-US" sz="1600" dirty="0">
              <a:latin typeface="Calibri"/>
              <a:ea typeface="Calibri"/>
              <a:cs typeface="Arial"/>
            </a:endParaRPr>
          </a:p>
          <a:p>
            <a:pPr>
              <a:lnSpc>
                <a:spcPct val="115000"/>
              </a:lnSpc>
              <a:spcAft>
                <a:spcPts val="1000"/>
              </a:spcAft>
            </a:pPr>
            <a:r>
              <a:rPr lang="ar-IQ" sz="2800" dirty="0">
                <a:solidFill>
                  <a:srgbClr val="FFC000"/>
                </a:solidFill>
                <a:latin typeface="Calibri"/>
                <a:ea typeface="Calibri"/>
                <a:cs typeface="Ali-A-Alwand"/>
              </a:rPr>
              <a:t>1</a:t>
            </a:r>
            <a:r>
              <a:rPr lang="ar-IQ" sz="2800" b="1" dirty="0">
                <a:solidFill>
                  <a:srgbClr val="FFC000"/>
                </a:solidFill>
                <a:latin typeface="Calibri"/>
                <a:ea typeface="Calibri"/>
                <a:cs typeface="Ali-A-Alwand"/>
              </a:rPr>
              <a:t>,رد فعل الموظفين</a:t>
            </a:r>
            <a:r>
              <a:rPr lang="ar-IQ" sz="2800" dirty="0">
                <a:latin typeface="Calibri"/>
                <a:ea typeface="Calibri"/>
                <a:cs typeface="Ali-A-Alwand"/>
              </a:rPr>
              <a:t>:</a:t>
            </a:r>
            <a:r>
              <a:rPr lang="ar-IQ" sz="2400" dirty="0">
                <a:latin typeface="Calibri"/>
                <a:ea typeface="Calibri"/>
                <a:cs typeface="Ali-A-Alwand"/>
              </a:rPr>
              <a:t>يمكن إستخدام ردود فعل الأفراد الذين تلقوا برنامج التدريب كأساس لتقييم فاعلية هذا البرنامج . ويمكن أن يتم ذلك من خلال إستمارة إستقصاء تحتوي على أسئلة عن مدى الشعور الفرد بالاستفادة من البرنامج, وأي جوانب يعتبرها أكثر إفادة ,وأيها أقل إفادة ,وأيها أكثر سهولة ,وأيها أكثرها صعوبة...الخ. ولكن شعور وإدراك الفرد لأثر برنامج التدريب عليه شيء , والأثر الفعلي لهذا البرنامج على المعلوماته ومهاراته شيء آخر.</a:t>
            </a:r>
            <a:endParaRPr lang="en-US" sz="1600" dirty="0">
              <a:latin typeface="Calibri"/>
              <a:ea typeface="Calibri"/>
              <a:cs typeface="Arial"/>
            </a:endParaRPr>
          </a:p>
          <a:p>
            <a:pPr>
              <a:lnSpc>
                <a:spcPct val="115000"/>
              </a:lnSpc>
              <a:spcAft>
                <a:spcPts val="1000"/>
              </a:spcAft>
            </a:pPr>
            <a:r>
              <a:rPr lang="ar-IQ" sz="2800" b="1" dirty="0">
                <a:solidFill>
                  <a:srgbClr val="FFC000"/>
                </a:solidFill>
                <a:latin typeface="Calibri"/>
                <a:ea typeface="Calibri"/>
                <a:cs typeface="Ali-A-Alwand"/>
              </a:rPr>
              <a:t>2.التعلم:</a:t>
            </a:r>
            <a:r>
              <a:rPr lang="ar-IQ" sz="2400" dirty="0">
                <a:latin typeface="Calibri"/>
                <a:ea typeface="Calibri"/>
                <a:cs typeface="Ali-A-Alwand"/>
              </a:rPr>
              <a:t>يمكن قياس مستوى التعلم والتحصيل الذي اكتسبه الفرد خلال "الإختبارات" , ولكن أنها تقتصر على قياس التغير في مخزون الذاكرة وليس السلوك الفعلي في العمل.</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417306830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533400"/>
            <a:ext cx="9144000" cy="6324600"/>
          </a:xfrm>
        </p:spPr>
        <p:txBody>
          <a:bodyPr/>
          <a:lstStyle/>
          <a:p>
            <a:pPr>
              <a:lnSpc>
                <a:spcPct val="115000"/>
              </a:lnSpc>
              <a:spcAft>
                <a:spcPts val="1000"/>
              </a:spcAft>
            </a:pPr>
            <a:r>
              <a:rPr lang="ar-IQ" sz="2800" b="1" dirty="0">
                <a:solidFill>
                  <a:srgbClr val="FFC000"/>
                </a:solidFill>
                <a:latin typeface="Calibri"/>
                <a:ea typeface="Calibri"/>
                <a:cs typeface="Ali-A-Alwand"/>
              </a:rPr>
              <a:t>3.السلوك والاداء في العمل</a:t>
            </a:r>
            <a:r>
              <a:rPr lang="ar-IQ" sz="2800" b="1" dirty="0">
                <a:latin typeface="Calibri"/>
                <a:ea typeface="Calibri"/>
                <a:cs typeface="Ali-A-Alwand"/>
              </a:rPr>
              <a:t>:</a:t>
            </a:r>
            <a:r>
              <a:rPr lang="ar-IQ" sz="2400" dirty="0">
                <a:latin typeface="Calibri"/>
                <a:ea typeface="Calibri"/>
                <a:cs typeface="Ali-A-Alwand"/>
              </a:rPr>
              <a:t> يمكن أن يقوم بهذا القياس الرئيس المباشر للفرد , أو زملاء الفرد في العمل , أو مرؤوسيه المباشرين , أو الفرد نفسه , أو أي أشخاص آخرين لهم ألفة بسلوك الفرد في العمل وتمكنهم في قياس التغيير فيه , ومثل هذا القياس يجب أن يقوم على رصد التغيير بعد مرور على الأقل شهر واحد من انتهاء برامج التدريب . ولكن أحداث التغير في السلوك و الاداء العاملين شيء , و الاداء المنظمة شيء أخر.</a:t>
            </a:r>
            <a:endParaRPr lang="en-US" sz="1600" dirty="0">
              <a:latin typeface="Calibri"/>
              <a:ea typeface="Calibri"/>
              <a:cs typeface="Arial"/>
            </a:endParaRPr>
          </a:p>
          <a:p>
            <a:pPr>
              <a:lnSpc>
                <a:spcPct val="115000"/>
              </a:lnSpc>
              <a:spcAft>
                <a:spcPts val="1000"/>
              </a:spcAft>
            </a:pPr>
            <a:r>
              <a:rPr lang="ar-IQ" sz="2800" b="1" dirty="0">
                <a:solidFill>
                  <a:srgbClr val="FFC000"/>
                </a:solidFill>
                <a:latin typeface="Calibri"/>
                <a:ea typeface="Calibri"/>
                <a:cs typeface="Ali-A-Alwand"/>
              </a:rPr>
              <a:t>4.أداء المنظمة</a:t>
            </a:r>
            <a:r>
              <a:rPr lang="ar-IQ" sz="2800" dirty="0">
                <a:solidFill>
                  <a:srgbClr val="FFC000"/>
                </a:solidFill>
                <a:latin typeface="Calibri"/>
                <a:ea typeface="Calibri"/>
                <a:cs typeface="Ali-A-Alwand"/>
              </a:rPr>
              <a:t>:</a:t>
            </a:r>
            <a:r>
              <a:rPr lang="ar-IQ" sz="2400" dirty="0">
                <a:latin typeface="Calibri"/>
                <a:ea typeface="Calibri"/>
                <a:cs typeface="Ali-A-Alwand"/>
              </a:rPr>
              <a:t>تقاس فاعلية التدريب هنا ليس بآثارها على أداء الفرد , ولكن بآثارها على الناتج التنظيمي , فمقياس التكلفة , وكمية الإنتاج وجودته , وقيمة المبيعات , والربحية , ومعدل دوران العمل , والغياب ...الخ. تعتبر أمثلة للمقياس التي تستخدم معيار نواتج الاداء التنظيمي . وواضح أن هذا المعيار يقيس عائد التدريب بالنسبة لأهداف المنظمة المباشرة.</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392940331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0050"/>
            <a:ext cx="9144000" cy="1428750"/>
          </a:xfrm>
        </p:spPr>
        <p:txBody>
          <a:bodyPr/>
          <a:lstStyle/>
          <a:p>
            <a:pPr algn="r" rtl="1">
              <a:lnSpc>
                <a:spcPct val="115000"/>
              </a:lnSpc>
              <a:spcAft>
                <a:spcPts val="1000"/>
              </a:spcAft>
            </a:pPr>
            <a:r>
              <a:rPr lang="ar-IQ" sz="3200" dirty="0">
                <a:effectLst/>
                <a:latin typeface="Calibri"/>
                <a:ea typeface="Calibri"/>
                <a:cs typeface="Ali-A-Alwand"/>
              </a:rPr>
              <a:t>(1-9):إستراتيجية تقييم عملية التدريب:</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295400"/>
            <a:ext cx="9144000" cy="5562600"/>
          </a:xfrm>
        </p:spPr>
        <p:txBody>
          <a:bodyPr>
            <a:normAutofit/>
          </a:bodyPr>
          <a:lstStyle/>
          <a:p>
            <a:endParaRPr lang="ar-IQ" dirty="0"/>
          </a:p>
          <a:p>
            <a:r>
              <a:rPr lang="ar-IQ" dirty="0"/>
              <a:t>                                              </a:t>
            </a:r>
            <a:r>
              <a:rPr lang="ar-IQ" sz="2800" dirty="0">
                <a:latin typeface="Calibri"/>
                <a:ea typeface="Calibri"/>
                <a:cs typeface="Ali-A-Alwand"/>
              </a:rPr>
              <a:t>بعد التدريب                 قبل وبعد التدريب</a:t>
            </a:r>
            <a:endParaRPr lang="ar-IQ" sz="2800" dirty="0"/>
          </a:p>
          <a:p>
            <a:endParaRPr lang="ar-IQ" sz="2800" dirty="0"/>
          </a:p>
          <a:p>
            <a:r>
              <a:rPr lang="ar-IQ" sz="2400" dirty="0">
                <a:latin typeface="Calibri"/>
                <a:ea typeface="Calibri"/>
                <a:cs typeface="Ali-A-Alwand"/>
              </a:rPr>
              <a:t>المجموعة التي تلقت </a:t>
            </a:r>
          </a:p>
          <a:p>
            <a:r>
              <a:rPr lang="ar-IQ" sz="2400" dirty="0">
                <a:latin typeface="Calibri"/>
                <a:ea typeface="Calibri"/>
                <a:cs typeface="Ali-A-Alwand"/>
              </a:rPr>
              <a:t> التدريب</a:t>
            </a:r>
          </a:p>
          <a:p>
            <a:endParaRPr lang="ar-IQ" sz="2400" dirty="0">
              <a:latin typeface="Calibri"/>
              <a:cs typeface="Ali-A-Alwand"/>
            </a:endParaRPr>
          </a:p>
          <a:p>
            <a:endParaRPr lang="ar-IQ" sz="2400" dirty="0">
              <a:latin typeface="Calibri"/>
              <a:ea typeface="Calibri"/>
              <a:cs typeface="Ali-A-Alwand"/>
            </a:endParaRPr>
          </a:p>
          <a:p>
            <a:r>
              <a:rPr lang="ar-IQ" sz="2400" dirty="0">
                <a:latin typeface="Calibri"/>
                <a:ea typeface="Calibri"/>
                <a:cs typeface="Ali-A-Alwand"/>
              </a:rPr>
              <a:t>مجموعة لم تتلقى </a:t>
            </a:r>
          </a:p>
          <a:p>
            <a:r>
              <a:rPr lang="ar-IQ" sz="2400" dirty="0">
                <a:latin typeface="Calibri"/>
                <a:ea typeface="Calibri"/>
                <a:cs typeface="Ali-A-Alwand"/>
              </a:rPr>
              <a:t>التدريب(مجموعة المقارنة)</a:t>
            </a:r>
          </a:p>
          <a:p>
            <a:endParaRPr lang="ar-IQ" sz="2400" dirty="0">
              <a:latin typeface="Calibri"/>
              <a:ea typeface="Calibri"/>
              <a:cs typeface="Ali-A-Alwand"/>
            </a:endParaRPr>
          </a:p>
          <a:p>
            <a:r>
              <a:rPr lang="ar-IQ" sz="2400" dirty="0">
                <a:latin typeface="Calibri"/>
                <a:ea typeface="Calibri"/>
                <a:cs typeface="Ali-A-Alwand"/>
              </a:rPr>
              <a:t>     </a:t>
            </a:r>
          </a:p>
          <a:p>
            <a:pPr algn="ctr">
              <a:lnSpc>
                <a:spcPct val="115000"/>
              </a:lnSpc>
              <a:spcBef>
                <a:spcPts val="600"/>
              </a:spcBef>
              <a:tabLst>
                <a:tab pos="3912235" algn="l"/>
              </a:tabLst>
            </a:pPr>
            <a:r>
              <a:rPr lang="ar-IQ" sz="2400" dirty="0">
                <a:latin typeface="Calibri"/>
                <a:ea typeface="Calibri"/>
                <a:cs typeface="Ali-A-Alwand"/>
              </a:rPr>
              <a:t>                          الشكل(1-5)مصفوفة إستراتيجية التقييم عملية التدريب</a:t>
            </a:r>
            <a:endParaRPr lang="en-US" sz="1400" dirty="0">
              <a:latin typeface="Calibri"/>
              <a:ea typeface="Calibri"/>
              <a:cs typeface="Arial"/>
            </a:endParaRPr>
          </a:p>
          <a:p>
            <a:endParaRPr lang="ar-IQ" sz="2400" dirty="0"/>
          </a:p>
        </p:txBody>
      </p:sp>
      <p:graphicFrame>
        <p:nvGraphicFramePr>
          <p:cNvPr id="4" name="Table 3"/>
          <p:cNvGraphicFramePr>
            <a:graphicFrameLocks noGrp="1"/>
          </p:cNvGraphicFramePr>
          <p:nvPr>
            <p:extLst>
              <p:ext uri="{D42A27DB-BD31-4B8C-83A1-F6EECF244321}">
                <p14:modId xmlns:p14="http://schemas.microsoft.com/office/powerpoint/2010/main" val="2756197030"/>
              </p:ext>
            </p:extLst>
          </p:nvPr>
        </p:nvGraphicFramePr>
        <p:xfrm>
          <a:off x="685800" y="2590800"/>
          <a:ext cx="6096000" cy="3048000"/>
        </p:xfrm>
        <a:graphic>
          <a:graphicData uri="http://schemas.openxmlformats.org/drawingml/2006/table">
            <a:tbl>
              <a:tblPr rtl="1" firstRow="1" bandRow="1">
                <a:tableStyleId>{5C22544A-7EE6-4342-B048-85BDC9FD1C3A}</a:tableStyleId>
              </a:tblPr>
              <a:tblGrid>
                <a:gridCol w="3048000">
                  <a:extLst>
                    <a:ext uri="{9D8B030D-6E8A-4147-A177-3AD203B41FA5}">
                      <a16:colId xmlns:a16="http://schemas.microsoft.com/office/drawing/2014/main" xmlns="" val="20000"/>
                    </a:ext>
                  </a:extLst>
                </a:gridCol>
                <a:gridCol w="3048000">
                  <a:extLst>
                    <a:ext uri="{9D8B030D-6E8A-4147-A177-3AD203B41FA5}">
                      <a16:colId xmlns:a16="http://schemas.microsoft.com/office/drawing/2014/main" xmlns="" val="20001"/>
                    </a:ext>
                  </a:extLst>
                </a:gridCol>
              </a:tblGrid>
              <a:tr h="1447800">
                <a:tc>
                  <a:txBody>
                    <a:bodyPr/>
                    <a:lstStyle/>
                    <a:p>
                      <a:pPr algn="ctr" rtl="1"/>
                      <a:r>
                        <a:rPr lang="ar-IQ" sz="4000" dirty="0"/>
                        <a:t>1</a:t>
                      </a:r>
                    </a:p>
                  </a:txBody>
                  <a:tcPr/>
                </a:tc>
                <a:tc>
                  <a:txBody>
                    <a:bodyPr/>
                    <a:lstStyle/>
                    <a:p>
                      <a:pPr algn="ctr" rtl="1"/>
                      <a:r>
                        <a:rPr lang="ar-IQ" sz="4000" dirty="0"/>
                        <a:t>2</a:t>
                      </a:r>
                    </a:p>
                  </a:txBody>
                  <a:tcPr/>
                </a:tc>
                <a:extLst>
                  <a:ext uri="{0D108BD9-81ED-4DB2-BD59-A6C34878D82A}">
                    <a16:rowId xmlns:a16="http://schemas.microsoft.com/office/drawing/2014/main" xmlns="" val="10000"/>
                  </a:ext>
                </a:extLst>
              </a:tr>
              <a:tr h="1600200">
                <a:tc>
                  <a:txBody>
                    <a:bodyPr/>
                    <a:lstStyle/>
                    <a:p>
                      <a:pPr algn="ctr" rtl="1"/>
                      <a:r>
                        <a:rPr lang="ar-IQ" sz="4000" dirty="0"/>
                        <a:t>3</a:t>
                      </a:r>
                    </a:p>
                  </a:txBody>
                  <a:tcPr/>
                </a:tc>
                <a:tc>
                  <a:txBody>
                    <a:bodyPr/>
                    <a:lstStyle/>
                    <a:p>
                      <a:pPr algn="ctr" rtl="1"/>
                      <a:r>
                        <a:rPr lang="ar-IQ" sz="4000" dirty="0"/>
                        <a:t>4</a:t>
                      </a: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46291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09600"/>
            <a:ext cx="9144000" cy="6248400"/>
          </a:xfrm>
        </p:spPr>
        <p:txBody>
          <a:bodyPr>
            <a:normAutofit fontScale="92500"/>
          </a:bodyPr>
          <a:lstStyle/>
          <a:p>
            <a:pPr>
              <a:lnSpc>
                <a:spcPct val="115000"/>
              </a:lnSpc>
              <a:spcAft>
                <a:spcPts val="1000"/>
              </a:spcAft>
            </a:pPr>
            <a:r>
              <a:rPr lang="ar-IQ" sz="2800" dirty="0">
                <a:solidFill>
                  <a:srgbClr val="FFC000"/>
                </a:solidFill>
                <a:latin typeface="Calibri"/>
                <a:ea typeface="Calibri"/>
                <a:cs typeface="Ali-A-Alwand"/>
              </a:rPr>
              <a:t>1.السلطة الأستشارية: </a:t>
            </a:r>
            <a:r>
              <a:rPr lang="ar-IQ" sz="2400" dirty="0">
                <a:latin typeface="Calibri"/>
                <a:ea typeface="Calibri"/>
                <a:cs typeface="Ali-A-Alwand"/>
              </a:rPr>
              <a:t>بموجب هذه السلطة تقوم إدارة الموارد البشرية بتقديم النصح والاستشارة و المساعدة للإدارات الأخرى , كالانتاج و التسويق و المالية ...الخ , في عمليات التوظيف , والتدريب و التحفيز ...الخ .</a:t>
            </a:r>
            <a:endParaRPr lang="en-US" sz="1600" dirty="0">
              <a:latin typeface="Calibri"/>
              <a:ea typeface="Calibri"/>
              <a:cs typeface="Arial"/>
            </a:endParaRPr>
          </a:p>
          <a:p>
            <a:pPr>
              <a:lnSpc>
                <a:spcPct val="115000"/>
              </a:lnSpc>
              <a:spcAft>
                <a:spcPts val="1000"/>
              </a:spcAft>
            </a:pPr>
            <a:r>
              <a:rPr lang="ar-IQ" sz="2400" dirty="0">
                <a:solidFill>
                  <a:srgbClr val="FFC000"/>
                </a:solidFill>
                <a:latin typeface="Calibri"/>
                <a:ea typeface="Calibri"/>
                <a:cs typeface="Ali-A-Alwand"/>
              </a:rPr>
              <a:t>3.السلطة التخصصية</a:t>
            </a:r>
            <a:r>
              <a:rPr lang="ar-IQ" sz="2400" dirty="0">
                <a:latin typeface="Calibri"/>
                <a:ea typeface="Calibri"/>
                <a:cs typeface="Ali-A-Alwand"/>
              </a:rPr>
              <a:t>: وهنا تقوم إدارة الموارد البشرية بحكم ما تمتلكه من مهارات و خبرات , إصدار التعليمات و القرارات  الملزمة في مجال الموارد البشرية للإدارات الأخرى للألتزام و التقيد بها , مثل قرارات التعيين , التدريب , التقييم , تحديد المرتبات و الأجور , ومن ثم ترك الإدارات و الأقسام الأخرى (الأنتاج , المالية , التسويق ...الخ) للتفرغ لممارسة نشاطهم التخصصي و الفني .</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 </a:t>
            </a:r>
            <a:r>
              <a:rPr lang="ar-IQ" sz="2800" dirty="0">
                <a:latin typeface="Calibri"/>
                <a:ea typeface="Calibri"/>
                <a:cs typeface="Ali-A-Alwand"/>
              </a:rPr>
              <a:t>-بعد إستعراضنا السلطات الثلاث لإدارة الموارد البشرية , يبرز أمامنا سؤال هام و هو: هل سلطات إدارة الموارد البشرية يجب أن تكون تخصصية؟ , بمعنى أن تمتلك الحق في إصدار القرارات و تعليمات الملزمة في مجال الموارد البشرية للإدارات الأخرى لتنفيذها , أم أن سلطاتها يجب أن تكون إستشارية ؟ بمعنى أن تقوم بإصدار تعليمات إرشادية غير ملزمة للإدارات الأخرى في المنظمة .</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و للإجابة عن هذه السؤال يمكننا الانتقال للنقطة التالية , وهي علاقة إدارة الموارد البشرية بالإدارات الأخرى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69061503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6858000"/>
          </a:xfrm>
        </p:spPr>
        <p:txBody>
          <a:bodyPr/>
          <a:lstStyle/>
          <a:p>
            <a:pPr>
              <a:lnSpc>
                <a:spcPct val="115000"/>
              </a:lnSpc>
              <a:spcBef>
                <a:spcPts val="600"/>
              </a:spcBef>
              <a:tabLst>
                <a:tab pos="3912235" algn="l"/>
              </a:tabLst>
            </a:pPr>
            <a:r>
              <a:rPr lang="ar-IQ" sz="2800" b="1" dirty="0">
                <a:solidFill>
                  <a:srgbClr val="FFC000"/>
                </a:solidFill>
                <a:latin typeface="Calibri"/>
                <a:ea typeface="Calibri"/>
                <a:cs typeface="Ali-A-Alwand"/>
              </a:rPr>
              <a:t>إستراتيجية رقم(1)في المصفوفة:</a:t>
            </a:r>
            <a:r>
              <a:rPr lang="ar-IQ" sz="2400" dirty="0">
                <a:latin typeface="Calibri"/>
                <a:ea typeface="Calibri"/>
                <a:cs typeface="Ali-A-Alwand"/>
              </a:rPr>
              <a:t> تقوم على تطبيق مقياس فاعلية التدريب على الأفراد الذين تلقوا برنامج التدريب بعد إنتهاء التدريب.</a:t>
            </a:r>
            <a:endParaRPr lang="en-US" sz="1600" dirty="0">
              <a:latin typeface="Calibri"/>
              <a:ea typeface="Calibri"/>
              <a:cs typeface="Arial"/>
            </a:endParaRPr>
          </a:p>
          <a:p>
            <a:pPr>
              <a:lnSpc>
                <a:spcPct val="115000"/>
              </a:lnSpc>
              <a:spcBef>
                <a:spcPts val="600"/>
              </a:spcBef>
              <a:tabLst>
                <a:tab pos="3912235" algn="l"/>
              </a:tabLst>
            </a:pPr>
            <a:r>
              <a:rPr lang="ar-IQ" sz="2800" b="1" dirty="0">
                <a:solidFill>
                  <a:srgbClr val="FFC000"/>
                </a:solidFill>
                <a:latin typeface="Calibri"/>
                <a:ea typeface="Calibri"/>
                <a:cs typeface="Ali-A-Alwand"/>
              </a:rPr>
              <a:t>إستراتيجية رقم(2)</a:t>
            </a:r>
            <a:r>
              <a:rPr lang="ar-IQ" sz="2800" b="1" dirty="0">
                <a:latin typeface="Calibri"/>
                <a:ea typeface="Calibri"/>
                <a:cs typeface="Ali-A-Alwand"/>
              </a:rPr>
              <a:t>:</a:t>
            </a:r>
            <a:r>
              <a:rPr lang="ar-IQ" sz="2800" dirty="0">
                <a:latin typeface="Calibri"/>
                <a:ea typeface="Calibri"/>
                <a:cs typeface="Ali-A-Alwand"/>
              </a:rPr>
              <a:t> </a:t>
            </a:r>
            <a:r>
              <a:rPr lang="ar-IQ" sz="2400" dirty="0">
                <a:latin typeface="Calibri"/>
                <a:ea typeface="Calibri"/>
                <a:cs typeface="Ali-A-Alwand"/>
              </a:rPr>
              <a:t> تقوم على تطبيق مقياس فاعلية التدريب قبل بداية التدريب ثم بعد الانتهاء منه على الافراد الذين تلقوا برنامج التدريب.وهذه الإستراتيجية تفضل الاستراتيجية الأولى من حيث أنها توفر أساساً للمقارنة بين بيانات الفاعلية(مثل الاداء في العمل) قبل التدريب وبعد التدريب.</a:t>
            </a:r>
            <a:endParaRPr lang="en-US" sz="1600" dirty="0">
              <a:latin typeface="Calibri"/>
              <a:ea typeface="Calibri"/>
              <a:cs typeface="Arial"/>
            </a:endParaRPr>
          </a:p>
          <a:p>
            <a:pPr>
              <a:lnSpc>
                <a:spcPct val="115000"/>
              </a:lnSpc>
              <a:spcBef>
                <a:spcPts val="600"/>
              </a:spcBef>
              <a:tabLst>
                <a:tab pos="3912235" algn="l"/>
              </a:tabLst>
            </a:pPr>
            <a:r>
              <a:rPr lang="ar-IQ" sz="2800" b="1" dirty="0">
                <a:solidFill>
                  <a:srgbClr val="FFC000"/>
                </a:solidFill>
                <a:latin typeface="Calibri"/>
                <a:ea typeface="Calibri"/>
                <a:cs typeface="Ali-A-Alwand"/>
              </a:rPr>
              <a:t>استراتيجية رقم(3):</a:t>
            </a:r>
            <a:r>
              <a:rPr lang="ar-IQ" sz="2400" dirty="0">
                <a:latin typeface="Calibri"/>
                <a:ea typeface="Calibri"/>
                <a:cs typeface="Ali-A-Alwand"/>
              </a:rPr>
              <a:t>هي تقوم على تطبيق مقياس فاعلية التدريب ليس فقط على الأفراد الذين تلقوا التدريب , وإنما أيضاً على مجموعة أخرى من الافراد تماثل المجموعة التدريبية في كل الخصائص فيها عدا عدم تلقيها للتدريب . وتوافر مجموعة المقارنة بين سلوك أو فاعلية الافراد الذين تلقوا التدريب وأولئك الذين لم يتلقوه.</a:t>
            </a:r>
            <a:endParaRPr lang="en-US" sz="1600" dirty="0">
              <a:latin typeface="Calibri"/>
              <a:ea typeface="Calibri"/>
              <a:cs typeface="Arial"/>
            </a:endParaRPr>
          </a:p>
          <a:p>
            <a:pPr>
              <a:lnSpc>
                <a:spcPct val="115000"/>
              </a:lnSpc>
              <a:spcBef>
                <a:spcPts val="600"/>
              </a:spcBef>
              <a:tabLst>
                <a:tab pos="3912235" algn="l"/>
              </a:tabLst>
            </a:pPr>
            <a:r>
              <a:rPr lang="ar-IQ" sz="2800" b="1" dirty="0">
                <a:solidFill>
                  <a:srgbClr val="FFC000"/>
                </a:solidFill>
                <a:latin typeface="Calibri"/>
                <a:ea typeface="Calibri"/>
                <a:cs typeface="Ali-A-Alwand"/>
              </a:rPr>
              <a:t>إستراتيجية رقم(4)</a:t>
            </a:r>
            <a:r>
              <a:rPr lang="ar-IQ" sz="2800" b="1" dirty="0">
                <a:latin typeface="Calibri"/>
                <a:ea typeface="Calibri"/>
                <a:cs typeface="Ali-A-Alwand"/>
              </a:rPr>
              <a:t>:</a:t>
            </a:r>
            <a:r>
              <a:rPr lang="ar-IQ" sz="2400" dirty="0">
                <a:latin typeface="Calibri"/>
                <a:ea typeface="Calibri"/>
                <a:cs typeface="Ali-A-Alwand"/>
              </a:rPr>
              <a:t>فهي أكثر الإستراتيجيات الأربعة أحكاماً. فهي تقوم على قياس الفاعلية قبل وبعد التدريب ليس فقط بالنسبة للأفراد الذين تلقوا التدريب وإنما أيضاً بالنسبة لأفراد مجموعة المقارنة.وهي بذلك توفر بيانات عن التغير الذي طرأ على الأفراد الذين تلقوا التدريب وأيضاً عن التغير الذي طرأ على الأفراد المقارنة.</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405168646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533400"/>
            <a:ext cx="9144000" cy="6324600"/>
          </a:xfrm>
        </p:spPr>
        <p:txBody>
          <a:bodyPr>
            <a:normAutofit lnSpcReduction="10000"/>
          </a:bodyPr>
          <a:lstStyle/>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pPr algn="ctr">
              <a:lnSpc>
                <a:spcPct val="115000"/>
              </a:lnSpc>
              <a:spcBef>
                <a:spcPts val="600"/>
              </a:spcBef>
              <a:tabLst>
                <a:tab pos="3912235" algn="l"/>
              </a:tabLst>
            </a:pPr>
            <a:endParaRPr lang="ar-IQ" dirty="0"/>
          </a:p>
          <a:p>
            <a:pPr algn="ctr">
              <a:lnSpc>
                <a:spcPct val="115000"/>
              </a:lnSpc>
              <a:spcBef>
                <a:spcPts val="600"/>
              </a:spcBef>
              <a:tabLst>
                <a:tab pos="3912235" algn="l"/>
              </a:tabLst>
            </a:pPr>
            <a:endParaRPr lang="ar-IQ" dirty="0"/>
          </a:p>
          <a:p>
            <a:pPr algn="ctr">
              <a:lnSpc>
                <a:spcPct val="115000"/>
              </a:lnSpc>
              <a:spcBef>
                <a:spcPts val="600"/>
              </a:spcBef>
              <a:tabLst>
                <a:tab pos="3912235" algn="l"/>
              </a:tabLst>
            </a:pPr>
            <a:endParaRPr lang="ar-IQ" dirty="0"/>
          </a:p>
          <a:p>
            <a:pPr algn="ctr">
              <a:lnSpc>
                <a:spcPct val="115000"/>
              </a:lnSpc>
              <a:spcBef>
                <a:spcPts val="600"/>
              </a:spcBef>
              <a:tabLst>
                <a:tab pos="3912235" algn="l"/>
              </a:tabLst>
            </a:pPr>
            <a:endParaRPr lang="ar-IQ" dirty="0"/>
          </a:p>
          <a:p>
            <a:pPr algn="ctr">
              <a:lnSpc>
                <a:spcPct val="115000"/>
              </a:lnSpc>
              <a:spcBef>
                <a:spcPts val="600"/>
              </a:spcBef>
              <a:tabLst>
                <a:tab pos="3912235" algn="l"/>
              </a:tabLst>
            </a:pPr>
            <a:r>
              <a:rPr lang="ar-IQ" dirty="0"/>
              <a:t> </a:t>
            </a:r>
            <a:r>
              <a:rPr lang="ar-IQ" sz="2400" dirty="0">
                <a:latin typeface="Calibri"/>
                <a:ea typeface="Calibri"/>
                <a:cs typeface="Ali-A-Alwand"/>
              </a:rPr>
              <a:t>الشكل(1-6)خطوات عملية التدريب</a:t>
            </a:r>
            <a:endParaRPr lang="en-US" sz="1600" dirty="0">
              <a:latin typeface="Calibri"/>
              <a:ea typeface="Calibri"/>
              <a:cs typeface="Arial"/>
            </a:endParaRPr>
          </a:p>
          <a:p>
            <a:pPr indent="215900" algn="justLow">
              <a:lnSpc>
                <a:spcPct val="115000"/>
              </a:lnSpc>
              <a:spcBef>
                <a:spcPts val="600"/>
              </a:spcBef>
              <a:tabLst>
                <a:tab pos="3912235" algn="l"/>
              </a:tabLst>
            </a:pPr>
            <a:r>
              <a:rPr lang="ar-IQ" sz="2000" dirty="0">
                <a:latin typeface="Calibri"/>
                <a:ea typeface="Calibri"/>
                <a:cs typeface="Ali_K_Alwand"/>
              </a:rPr>
              <a:t> </a:t>
            </a:r>
            <a:endParaRPr lang="en-US" sz="1600" dirty="0">
              <a:latin typeface="Calibri"/>
              <a:ea typeface="Calibri"/>
              <a:cs typeface="Arial"/>
            </a:endParaRPr>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p:txBody>
      </p:sp>
      <p:sp>
        <p:nvSpPr>
          <p:cNvPr id="4" name="Rectangle 3"/>
          <p:cNvSpPr/>
          <p:nvPr/>
        </p:nvSpPr>
        <p:spPr>
          <a:xfrm>
            <a:off x="2895600" y="609600"/>
            <a:ext cx="3581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a:latin typeface="Calibri"/>
                <a:ea typeface="Calibri"/>
                <a:cs typeface="Ali-A-Alwand"/>
              </a:rPr>
              <a:t>تحديد احتياجات التدريب</a:t>
            </a:r>
            <a:endParaRPr lang="ar-IQ" sz="2400" dirty="0"/>
          </a:p>
        </p:txBody>
      </p:sp>
      <p:sp>
        <p:nvSpPr>
          <p:cNvPr id="5" name="Rectangle 4"/>
          <p:cNvSpPr/>
          <p:nvPr/>
        </p:nvSpPr>
        <p:spPr>
          <a:xfrm>
            <a:off x="2971800" y="1905000"/>
            <a:ext cx="3429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a:latin typeface="Calibri"/>
                <a:ea typeface="Calibri"/>
                <a:cs typeface="Ali-A-Alwand"/>
              </a:rPr>
              <a:t>تحديد اهداف التدريب</a:t>
            </a:r>
            <a:endParaRPr lang="ar-IQ" sz="2400" dirty="0"/>
          </a:p>
        </p:txBody>
      </p:sp>
      <p:sp>
        <p:nvSpPr>
          <p:cNvPr id="6" name="Rectangle 5"/>
          <p:cNvSpPr/>
          <p:nvPr/>
        </p:nvSpPr>
        <p:spPr>
          <a:xfrm>
            <a:off x="2990849" y="3128962"/>
            <a:ext cx="3429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a:latin typeface="Calibri"/>
                <a:ea typeface="Calibri"/>
                <a:cs typeface="Ali-A-Alwand"/>
              </a:rPr>
              <a:t>إختيار أسلوب التدريب و تطبيقه</a:t>
            </a:r>
            <a:endParaRPr lang="ar-IQ" sz="2400" dirty="0"/>
          </a:p>
        </p:txBody>
      </p:sp>
      <p:sp>
        <p:nvSpPr>
          <p:cNvPr id="7" name="Rectangle 6"/>
          <p:cNvSpPr/>
          <p:nvPr/>
        </p:nvSpPr>
        <p:spPr>
          <a:xfrm>
            <a:off x="2990849" y="4495800"/>
            <a:ext cx="3429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a:latin typeface="Calibri"/>
                <a:ea typeface="Calibri"/>
                <a:cs typeface="Ali-A-Alwand"/>
              </a:rPr>
              <a:t>تقييم عملية التدريب</a:t>
            </a:r>
            <a:endParaRPr lang="ar-IQ" sz="2400" dirty="0"/>
          </a:p>
        </p:txBody>
      </p:sp>
      <p:cxnSp>
        <p:nvCxnSpPr>
          <p:cNvPr id="9" name="Straight Arrow Connector 8"/>
          <p:cNvCxnSpPr>
            <a:stCxn id="4" idx="2"/>
          </p:cNvCxnSpPr>
          <p:nvPr/>
        </p:nvCxnSpPr>
        <p:spPr>
          <a:xfrm>
            <a:off x="4686300" y="1524000"/>
            <a:ext cx="19049"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 idx="2"/>
          </p:cNvCxnSpPr>
          <p:nvPr/>
        </p:nvCxnSpPr>
        <p:spPr>
          <a:xfrm>
            <a:off x="4686300" y="2819400"/>
            <a:ext cx="0" cy="3095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6" idx="2"/>
          </p:cNvCxnSpPr>
          <p:nvPr/>
        </p:nvCxnSpPr>
        <p:spPr>
          <a:xfrm>
            <a:off x="4705349" y="4043362"/>
            <a:ext cx="0" cy="452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373247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0200"/>
            <a:ext cx="9144000" cy="4114800"/>
          </a:xfrm>
        </p:spPr>
        <p:txBody>
          <a:bodyPr>
            <a:normAutofit/>
          </a:bodyPr>
          <a:lstStyle/>
          <a:p>
            <a:pPr algn="ctr">
              <a:lnSpc>
                <a:spcPct val="115000"/>
              </a:lnSpc>
              <a:spcAft>
                <a:spcPts val="1000"/>
              </a:spcAft>
            </a:pPr>
            <a:r>
              <a:rPr lang="ar-IQ" sz="4000" dirty="0">
                <a:effectLst/>
                <a:latin typeface="Calibri"/>
                <a:ea typeface="Calibri"/>
                <a:cs typeface="Ali-A-Alwand"/>
              </a:rPr>
              <a:t>الفصل الثامن</a:t>
            </a:r>
            <a:r>
              <a:rPr lang="en-US" sz="2000" dirty="0">
                <a:effectLst/>
                <a:latin typeface="Calibri"/>
                <a:ea typeface="Calibri"/>
                <a:cs typeface="Arial"/>
              </a:rPr>
              <a:t/>
            </a:r>
            <a:br>
              <a:rPr lang="en-US" sz="2000" dirty="0">
                <a:effectLst/>
                <a:latin typeface="Calibri"/>
                <a:ea typeface="Calibri"/>
                <a:cs typeface="Arial"/>
              </a:rPr>
            </a:br>
            <a:r>
              <a:rPr lang="ar-IQ" sz="4000" dirty="0">
                <a:effectLst/>
                <a:latin typeface="Calibri"/>
                <a:ea typeface="Calibri"/>
                <a:cs typeface="Ali-A-Alwand"/>
              </a:rPr>
              <a:t>التحفيز</a:t>
            </a:r>
            <a:endParaRPr lang="ar-IQ" sz="4000" dirty="0"/>
          </a:p>
        </p:txBody>
      </p:sp>
    </p:spTree>
    <p:extLst>
      <p:ext uri="{BB962C8B-B14F-4D97-AF65-F5344CB8AC3E}">
        <p14:creationId xmlns:p14="http://schemas.microsoft.com/office/powerpoint/2010/main" val="1391650982"/>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295400"/>
          </a:xfrm>
        </p:spPr>
        <p:txBody>
          <a:bodyPr/>
          <a:lstStyle/>
          <a:p>
            <a:pPr algn="r" rtl="1">
              <a:lnSpc>
                <a:spcPct val="115000"/>
              </a:lnSpc>
              <a:spcAft>
                <a:spcPts val="1000"/>
              </a:spcAft>
            </a:pPr>
            <a:r>
              <a:rPr lang="ar-IQ" sz="3200" dirty="0">
                <a:effectLst/>
                <a:latin typeface="Calibri"/>
                <a:ea typeface="Calibri"/>
                <a:cs typeface="Ali-A-Alwand"/>
              </a:rPr>
              <a:t>(1-1):تعريف التحفيز:</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219200"/>
            <a:ext cx="9144000" cy="5105400"/>
          </a:xfrm>
        </p:spPr>
        <p:txBody>
          <a:bodyPr/>
          <a:lstStyle/>
          <a:p>
            <a:pPr>
              <a:lnSpc>
                <a:spcPct val="115000"/>
              </a:lnSpc>
              <a:spcAft>
                <a:spcPts val="1000"/>
              </a:spcAft>
            </a:pPr>
            <a:r>
              <a:rPr lang="ar-IQ" sz="2400" b="1" dirty="0">
                <a:latin typeface="Calibri"/>
                <a:ea typeface="Calibri"/>
                <a:cs typeface="Ali-A-Alwand"/>
              </a:rPr>
              <a:t>التحفيز:</a:t>
            </a:r>
            <a:r>
              <a:rPr lang="ar-IQ" sz="2400" dirty="0">
                <a:latin typeface="Calibri"/>
                <a:ea typeface="Calibri"/>
                <a:cs typeface="Ali-A-Alwand"/>
              </a:rPr>
              <a:t> عبارة عن المؤثرات و العوامل الخارجية , التي تشجع العامل نحو بذل جهد أكبر في عمله وزيادة الاداء , لأجل تحقيق أهدافهم وأهداف المنظمة.</a:t>
            </a:r>
            <a:endParaRPr lang="en-US" sz="1400" dirty="0">
              <a:latin typeface="Calibri"/>
              <a:ea typeface="Calibri"/>
              <a:cs typeface="Arial"/>
            </a:endParaRPr>
          </a:p>
          <a:p>
            <a:endParaRPr lang="ar-IQ" dirty="0"/>
          </a:p>
        </p:txBody>
      </p:sp>
    </p:spTree>
    <p:extLst>
      <p:ext uri="{BB962C8B-B14F-4D97-AF65-F5344CB8AC3E}">
        <p14:creationId xmlns:p14="http://schemas.microsoft.com/office/powerpoint/2010/main" val="253335914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0063"/>
            <a:ext cx="9144000" cy="1328737"/>
          </a:xfrm>
        </p:spPr>
        <p:txBody>
          <a:bodyPr/>
          <a:lstStyle/>
          <a:p>
            <a:pPr algn="r" rtl="1">
              <a:lnSpc>
                <a:spcPct val="115000"/>
              </a:lnSpc>
              <a:spcAft>
                <a:spcPts val="1000"/>
              </a:spcAft>
            </a:pPr>
            <a:r>
              <a:rPr lang="ar-IQ" sz="3600" dirty="0">
                <a:effectLst/>
                <a:latin typeface="Calibri"/>
                <a:ea typeface="Calibri"/>
                <a:cs typeface="Ali-A-Alwand"/>
              </a:rPr>
              <a:t>(1-2):</a:t>
            </a:r>
            <a:r>
              <a:rPr lang="ar-IQ" sz="3200" dirty="0">
                <a:effectLst/>
                <a:latin typeface="Calibri"/>
                <a:ea typeface="Calibri"/>
                <a:cs typeface="Ali-A-Alwand"/>
              </a:rPr>
              <a:t>الفوائد التحفيز:</a:t>
            </a:r>
            <a:r>
              <a:rPr lang="en-US" sz="1800" dirty="0">
                <a:effectLst/>
                <a:latin typeface="Calibri"/>
                <a:ea typeface="Calibri"/>
                <a:cs typeface="Arial"/>
              </a:rPr>
              <a:t/>
            </a:r>
            <a:br>
              <a:rPr lang="en-US" sz="18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295400"/>
            <a:ext cx="9144000" cy="5562600"/>
          </a:xfrm>
        </p:spPr>
        <p:txBody>
          <a:bodyPr/>
          <a:lstStyle/>
          <a:p>
            <a:pPr>
              <a:lnSpc>
                <a:spcPct val="115000"/>
              </a:lnSpc>
              <a:spcAft>
                <a:spcPts val="1000"/>
              </a:spcAft>
            </a:pPr>
            <a:r>
              <a:rPr lang="ar-IQ" sz="2400" dirty="0">
                <a:latin typeface="Calibri"/>
                <a:ea typeface="Calibri"/>
                <a:cs typeface="Ali-A-Alwand"/>
              </a:rPr>
              <a:t>1.زيادة في إنتاجية العمل وفي المبيعات والأرباح , عن طريق الحوافز.</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2.تنمية الولاء من قبل العاملين تجاه المنظمة , لإن إشعار العاملين بإهتمام المنظمات بهم.</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3.التخفيض و إنقاذ دوران العمل السلبي.</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4.عوامل الرئيسية للإبداع والإبتكار.</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5.تخفيض تكلفة المنظمة , بسبب شعور الأفراد بالمسئولية تجاه إستخدام الالات والتكنولوجيا والمواد.</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89421998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295400"/>
          </a:xfrm>
        </p:spPr>
        <p:txBody>
          <a:bodyPr/>
          <a:lstStyle/>
          <a:p>
            <a:pPr algn="r" rtl="1">
              <a:lnSpc>
                <a:spcPct val="115000"/>
              </a:lnSpc>
              <a:spcAft>
                <a:spcPts val="1000"/>
              </a:spcAft>
            </a:pPr>
            <a:r>
              <a:rPr lang="ar-IQ" sz="3200" dirty="0">
                <a:effectLst/>
                <a:latin typeface="Calibri"/>
                <a:ea typeface="Calibri"/>
                <a:cs typeface="Ali-A-Alwand"/>
              </a:rPr>
              <a:t>(1-3):التشابه والفرق بين الدوافع والحوافز:</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295400"/>
            <a:ext cx="9144000" cy="5562600"/>
          </a:xfrm>
        </p:spPr>
        <p:txBody>
          <a:bodyPr/>
          <a:lstStyle/>
          <a:p>
            <a:pPr>
              <a:lnSpc>
                <a:spcPct val="115000"/>
              </a:lnSpc>
              <a:spcAft>
                <a:spcPts val="1000"/>
              </a:spcAft>
            </a:pPr>
            <a:r>
              <a:rPr lang="ar-IQ" sz="2400" dirty="0">
                <a:latin typeface="Calibri"/>
                <a:ea typeface="Calibri"/>
                <a:cs typeface="Ali-A-Alwand"/>
              </a:rPr>
              <a:t>تختلف حوافز العمل عن دوافع العمل , لإن دوافع هي بمثابة القوى النابعة من داخل الفرد وتثير فيه الرغبة في العمل . أما حوافز العمل فهي القوى أو العوامل المحركة الموجودة في البيئة المحيطة بالفرد والتي تحثه على تحسين مستوى أداءه في المنظمة. وكذلك العلاقة بين الدوافع والحوافز , هو إنهما يشتركان في التأثير عن الأفراد لكي يقوموا بأداء عمل ما , من أجل تحقيق هدف معين.</a:t>
            </a:r>
            <a:endParaRPr lang="en-US" sz="1400" dirty="0">
              <a:latin typeface="Calibri"/>
              <a:ea typeface="Calibri"/>
              <a:cs typeface="Arial"/>
            </a:endParaRPr>
          </a:p>
          <a:p>
            <a:pPr>
              <a:lnSpc>
                <a:spcPct val="115000"/>
              </a:lnSpc>
              <a:spcAft>
                <a:spcPts val="1000"/>
              </a:spcAft>
            </a:pPr>
            <a:r>
              <a:rPr lang="ar-IQ" sz="2800" dirty="0">
                <a:latin typeface="Calibri"/>
                <a:ea typeface="Calibri"/>
                <a:cs typeface="Ali-A-Alwand"/>
              </a:rPr>
              <a:t> </a:t>
            </a:r>
            <a:endParaRPr lang="en-US" sz="1400" dirty="0">
              <a:latin typeface="Calibri"/>
              <a:ea typeface="Calibri"/>
              <a:cs typeface="Arial"/>
            </a:endParaRPr>
          </a:p>
          <a:p>
            <a:pPr>
              <a:lnSpc>
                <a:spcPct val="115000"/>
              </a:lnSpc>
              <a:spcAft>
                <a:spcPts val="1000"/>
              </a:spcAft>
            </a:pPr>
            <a:r>
              <a:rPr lang="ar-IQ" sz="2800" dirty="0">
                <a:latin typeface="Calibri"/>
                <a:ea typeface="Calibri"/>
                <a:cs typeface="Ali-A-Alwand"/>
              </a:rPr>
              <a:t> </a:t>
            </a:r>
            <a:endParaRPr lang="en-US" sz="1400" dirty="0">
              <a:latin typeface="Calibri"/>
              <a:ea typeface="Calibri"/>
              <a:cs typeface="Arial"/>
            </a:endParaRPr>
          </a:p>
          <a:p>
            <a:endParaRPr lang="ar-IQ" dirty="0"/>
          </a:p>
        </p:txBody>
      </p:sp>
    </p:spTree>
    <p:extLst>
      <p:ext uri="{BB962C8B-B14F-4D97-AF65-F5344CB8AC3E}">
        <p14:creationId xmlns:p14="http://schemas.microsoft.com/office/powerpoint/2010/main" val="139435988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pPr algn="r" rtl="1">
              <a:lnSpc>
                <a:spcPct val="115000"/>
              </a:lnSpc>
              <a:spcAft>
                <a:spcPts val="1000"/>
              </a:spcAft>
            </a:pPr>
            <a:r>
              <a:rPr lang="ar-IQ" sz="3200" dirty="0">
                <a:effectLst/>
                <a:latin typeface="Calibri"/>
                <a:ea typeface="Calibri"/>
                <a:cs typeface="Ali-A-Alwand"/>
              </a:rPr>
              <a:t>(1-4):نظرية ماسلو للحوافز:</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257300"/>
            <a:ext cx="9144000" cy="5600700"/>
          </a:xfrm>
        </p:spPr>
        <p:txBody>
          <a:bodyPr/>
          <a:lstStyle/>
          <a:p>
            <a:r>
              <a:rPr lang="ar-IQ" dirty="0"/>
              <a:t>                       </a:t>
            </a:r>
          </a:p>
          <a:p>
            <a:r>
              <a:rPr lang="ar-IQ" dirty="0"/>
              <a:t>                                                             </a:t>
            </a:r>
          </a:p>
        </p:txBody>
      </p:sp>
      <p:graphicFrame>
        <p:nvGraphicFramePr>
          <p:cNvPr id="24" name="Diagram 23"/>
          <p:cNvGraphicFramePr/>
          <p:nvPr>
            <p:extLst>
              <p:ext uri="{D42A27DB-BD31-4B8C-83A1-F6EECF244321}">
                <p14:modId xmlns:p14="http://schemas.microsoft.com/office/powerpoint/2010/main" val="2347010810"/>
              </p:ext>
            </p:extLst>
          </p:nvPr>
        </p:nvGraphicFramePr>
        <p:xfrm>
          <a:off x="0" y="1219200"/>
          <a:ext cx="91440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1389937"/>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09600"/>
            <a:ext cx="9144000" cy="6248400"/>
          </a:xfrm>
        </p:spPr>
        <p:txBody>
          <a:bodyPr/>
          <a:lstStyle/>
          <a:p>
            <a:pPr>
              <a:lnSpc>
                <a:spcPct val="115000"/>
              </a:lnSpc>
              <a:spcAft>
                <a:spcPts val="1000"/>
              </a:spcAft>
            </a:pPr>
            <a:r>
              <a:rPr lang="ar-IQ" sz="2800" b="1" dirty="0">
                <a:latin typeface="Calibri"/>
                <a:ea typeface="Calibri"/>
                <a:cs typeface="Ali-A-Alwand"/>
              </a:rPr>
              <a:t>1</a:t>
            </a:r>
            <a:r>
              <a:rPr lang="ar-IQ" sz="2800" b="1" dirty="0">
                <a:solidFill>
                  <a:srgbClr val="FFC000"/>
                </a:solidFill>
                <a:latin typeface="Calibri"/>
                <a:ea typeface="Calibri"/>
                <a:cs typeface="Ali-A-Alwand"/>
              </a:rPr>
              <a:t>.الحاجات الفيسيولوجية:</a:t>
            </a:r>
            <a:r>
              <a:rPr lang="ar-IQ" sz="2400" dirty="0">
                <a:solidFill>
                  <a:srgbClr val="FFC000"/>
                </a:solidFill>
                <a:latin typeface="Calibri"/>
                <a:ea typeface="Calibri"/>
                <a:cs typeface="Ali-A-Alwand"/>
              </a:rPr>
              <a:t> </a:t>
            </a:r>
            <a:r>
              <a:rPr lang="ar-IQ" sz="2400" dirty="0">
                <a:latin typeface="Calibri"/>
                <a:ea typeface="Calibri"/>
                <a:cs typeface="Ali-A-Alwand"/>
              </a:rPr>
              <a:t>يتضمن الحاجات الفيسيولوجية (الطعام , الماء ,المسكن...الخ,</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 وهذه الفئة يمكن أن يتحصل عليها العامل عن طريق الراتب والأجور.</a:t>
            </a:r>
            <a:endParaRPr lang="en-US" sz="1600" dirty="0">
              <a:latin typeface="Calibri"/>
              <a:ea typeface="Calibri"/>
              <a:cs typeface="Arial"/>
            </a:endParaRPr>
          </a:p>
          <a:p>
            <a:pPr>
              <a:lnSpc>
                <a:spcPct val="115000"/>
              </a:lnSpc>
              <a:spcAft>
                <a:spcPts val="1000"/>
              </a:spcAft>
            </a:pPr>
            <a:r>
              <a:rPr lang="ar-IQ" sz="2800" dirty="0">
                <a:solidFill>
                  <a:srgbClr val="FFC000"/>
                </a:solidFill>
                <a:latin typeface="Calibri"/>
                <a:ea typeface="Calibri"/>
                <a:cs typeface="Ali-A-Alwand"/>
              </a:rPr>
              <a:t>2</a:t>
            </a:r>
            <a:r>
              <a:rPr lang="ar-IQ" sz="2800" b="1" dirty="0">
                <a:solidFill>
                  <a:srgbClr val="FFC000"/>
                </a:solidFill>
                <a:latin typeface="Calibri"/>
                <a:ea typeface="Calibri"/>
                <a:cs typeface="Ali-A-Alwand"/>
              </a:rPr>
              <a:t>.حاجات الامان</a:t>
            </a:r>
            <a:r>
              <a:rPr lang="ar-IQ" sz="2800" dirty="0">
                <a:solidFill>
                  <a:srgbClr val="FFC000"/>
                </a:solidFill>
                <a:latin typeface="Calibri"/>
                <a:ea typeface="Calibri"/>
                <a:cs typeface="Ali-A-Alwand"/>
              </a:rPr>
              <a:t>:</a:t>
            </a:r>
            <a:r>
              <a:rPr lang="ar-IQ" sz="2400" dirty="0">
                <a:solidFill>
                  <a:srgbClr val="FFC000"/>
                </a:solidFill>
                <a:latin typeface="Calibri"/>
                <a:ea typeface="Calibri"/>
                <a:cs typeface="Ali-A-Alwand"/>
              </a:rPr>
              <a:t> </a:t>
            </a:r>
            <a:r>
              <a:rPr lang="ar-IQ" sz="2400" dirty="0">
                <a:latin typeface="Calibri"/>
                <a:ea typeface="Calibri"/>
                <a:cs typeface="Ali-A-Alwand"/>
              </a:rPr>
              <a:t>بمجرد أن يشبع الحاجة الفيسيولوجية بدرجة مرضية , فإنه ينتقل إلى الحاجات الأمان والتي تتمثل في محاولة تأمين حياة الفرد والحماية من أي وسيلة قد تحدق حياة الفرد , وفي مجال العمل يمكن إشباع حاجات الامان من خلال الصحة والسلامة المهنية  وإطمأن الفرد عن راتب والأجور.</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3</a:t>
            </a:r>
            <a:r>
              <a:rPr lang="ar-IQ" sz="2800" b="1" dirty="0">
                <a:solidFill>
                  <a:srgbClr val="FFC000"/>
                </a:solidFill>
                <a:latin typeface="Calibri"/>
                <a:ea typeface="Calibri"/>
                <a:cs typeface="Ali-A-Alwand"/>
              </a:rPr>
              <a:t>.الحاجات الإجتماعية:</a:t>
            </a:r>
            <a:r>
              <a:rPr lang="ar-IQ" sz="2400" dirty="0">
                <a:solidFill>
                  <a:srgbClr val="FFC000"/>
                </a:solidFill>
                <a:latin typeface="Calibri"/>
                <a:ea typeface="Calibri"/>
                <a:cs typeface="Ali-A-Alwand"/>
              </a:rPr>
              <a:t> </a:t>
            </a:r>
            <a:r>
              <a:rPr lang="ar-IQ" sz="2400" dirty="0">
                <a:latin typeface="Calibri"/>
                <a:ea typeface="Calibri"/>
                <a:cs typeface="Ali-A-Alwand"/>
              </a:rPr>
              <a:t>عندما يتم إشباع الحاجات الفيسيولوجية و الامان , تبرز حينئذ الحاجات الاجتماعية كحاجات مؤثرة على السلوك الإنساني , وتتمثل الحاجات الإجتماعية في تقوية العلاقات مع الاخرين و الحب والاحترام ...الخ . وتحاول المنظمة تشبع هذه الحاجة من خلال نظم العلاقات و العلاقات غير رسمية...الخ , من أجل التفاعل العاملين بعضهما البعض.</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32334359"/>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09600"/>
            <a:ext cx="9144000" cy="6248400"/>
          </a:xfrm>
        </p:spPr>
        <p:txBody>
          <a:bodyPr/>
          <a:lstStyle/>
          <a:p>
            <a:pPr>
              <a:lnSpc>
                <a:spcPct val="115000"/>
              </a:lnSpc>
              <a:spcAft>
                <a:spcPts val="1000"/>
              </a:spcAft>
            </a:pPr>
            <a:r>
              <a:rPr lang="ar-IQ" sz="2800" b="1" dirty="0">
                <a:latin typeface="Calibri"/>
                <a:ea typeface="Calibri"/>
                <a:cs typeface="Ali-A-Alwand"/>
              </a:rPr>
              <a:t>4</a:t>
            </a:r>
            <a:r>
              <a:rPr lang="ar-IQ" sz="2800" b="1" dirty="0">
                <a:solidFill>
                  <a:srgbClr val="FFC000"/>
                </a:solidFill>
                <a:latin typeface="Calibri"/>
                <a:ea typeface="Calibri"/>
                <a:cs typeface="Ali-A-Alwand"/>
              </a:rPr>
              <a:t>.الحاجة للتقدير</a:t>
            </a:r>
            <a:r>
              <a:rPr lang="ar-IQ" sz="2800" b="1" dirty="0">
                <a:latin typeface="Calibri"/>
                <a:ea typeface="Calibri"/>
                <a:cs typeface="Ali-A-Alwand"/>
              </a:rPr>
              <a:t>:</a:t>
            </a:r>
            <a:r>
              <a:rPr lang="ar-IQ" sz="2400" dirty="0">
                <a:latin typeface="Calibri"/>
                <a:ea typeface="Calibri"/>
                <a:cs typeface="Ali-A-Alwand"/>
              </a:rPr>
              <a:t>هنا يتم التركيز على الحاجات الفرد إلى المكانة الإجتماعية المرموقة , وأيضاً شعور باحترام الاخرين له ,ويمكن أن يكون الترقية والشكر والتقدير الألقاب البراقة دوراً مهماً في إشباع حاجات التقدير.</a:t>
            </a:r>
            <a:endParaRPr lang="en-US" sz="1600" dirty="0">
              <a:latin typeface="Calibri"/>
              <a:ea typeface="Calibri"/>
              <a:cs typeface="Arial"/>
            </a:endParaRPr>
          </a:p>
          <a:p>
            <a:r>
              <a:rPr lang="ar-IQ" sz="2800" dirty="0">
                <a:solidFill>
                  <a:srgbClr val="FFC000"/>
                </a:solidFill>
                <a:latin typeface="Calibri"/>
                <a:ea typeface="Calibri"/>
                <a:cs typeface="Ali-A-Alwand"/>
              </a:rPr>
              <a:t>5</a:t>
            </a:r>
            <a:r>
              <a:rPr lang="ar-IQ" sz="2800" b="1" dirty="0">
                <a:solidFill>
                  <a:srgbClr val="FFC000"/>
                </a:solidFill>
                <a:latin typeface="Calibri"/>
                <a:ea typeface="Calibri"/>
                <a:cs typeface="Ali-A-Alwand"/>
              </a:rPr>
              <a:t>.الحاجة لإثبات الذات:</a:t>
            </a:r>
            <a:r>
              <a:rPr lang="ar-IQ" sz="2400" dirty="0">
                <a:solidFill>
                  <a:srgbClr val="FFC000"/>
                </a:solidFill>
                <a:latin typeface="Calibri"/>
                <a:ea typeface="Calibri"/>
                <a:cs typeface="Ali-A-Alwand"/>
              </a:rPr>
              <a:t> </a:t>
            </a:r>
            <a:r>
              <a:rPr lang="ar-IQ" sz="2400" dirty="0">
                <a:latin typeface="Calibri"/>
                <a:ea typeface="Calibri"/>
                <a:cs typeface="Ali-A-Alwand"/>
              </a:rPr>
              <a:t>هنا يحاول الفرد إثبات ذاته من خلال تعضيم إستخدام قدراته ومهاراته الحالية والمحتملة في محاولة تحقيق أكبر قدر ممكن من الإنجازات التي تسره وتسعده شخصياً. إن الناس ألذي يسيطر عليهم هذا النوع من الحاجات يمكن أن يتصفوا بأنهم أفراد يبحثون عن مهام ذات طبيعة متحدية لمهاراتهم وقدراتهم , ويستطعون أن يستخدموا من خلالها هذه القدرات بالشكل الذي يؤدي إلى إنجاز عالي يستطيعون من خلاله أن يحققوا ذواتهم.4</a:t>
            </a:r>
            <a:endParaRPr lang="ar-IQ" dirty="0"/>
          </a:p>
        </p:txBody>
      </p:sp>
    </p:spTree>
    <p:extLst>
      <p:ext uri="{BB962C8B-B14F-4D97-AF65-F5344CB8AC3E}">
        <p14:creationId xmlns:p14="http://schemas.microsoft.com/office/powerpoint/2010/main" val="21341746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pPr algn="r" rtl="1">
              <a:lnSpc>
                <a:spcPct val="115000"/>
              </a:lnSpc>
              <a:spcAft>
                <a:spcPts val="1000"/>
              </a:spcAft>
            </a:pPr>
            <a:r>
              <a:rPr lang="ar-IQ" sz="3200" dirty="0">
                <a:effectLst/>
                <a:latin typeface="Calibri"/>
                <a:ea typeface="Calibri"/>
                <a:cs typeface="Ali-A-Alwand"/>
              </a:rPr>
              <a:t>(1-5):أنواع التحفيز:</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457200"/>
            <a:ext cx="9144000" cy="6400800"/>
          </a:xfrm>
        </p:spPr>
        <p:txBody>
          <a:bodyPr>
            <a:normAutofit fontScale="85000" lnSpcReduction="20000"/>
          </a:bodyPr>
          <a:lstStyle/>
          <a:p>
            <a:pPr>
              <a:lnSpc>
                <a:spcPct val="115000"/>
              </a:lnSpc>
              <a:spcAft>
                <a:spcPts val="1000"/>
              </a:spcAft>
            </a:pPr>
            <a:r>
              <a:rPr lang="ar-IQ" sz="3200" dirty="0">
                <a:latin typeface="Calibri"/>
                <a:ea typeface="Calibri"/>
                <a:cs typeface="Ali-A-Alwand"/>
              </a:rPr>
              <a:t>تصنف إلى ثلاثة أنواع:</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أ.التصنيف وفق نطاق الحوافز.</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ب.التصنيف وفق أثر الحوافز.</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ج.التصنيف وفق طبيعة الحوافز.</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 </a:t>
            </a:r>
            <a:r>
              <a:rPr lang="ar-IQ" sz="2800" dirty="0">
                <a:solidFill>
                  <a:srgbClr val="FFC000"/>
                </a:solidFill>
                <a:latin typeface="Calibri"/>
                <a:ea typeface="Calibri"/>
                <a:cs typeface="Ali-A-Alwand"/>
              </a:rPr>
              <a:t>أ</a:t>
            </a:r>
            <a:r>
              <a:rPr lang="ar-IQ" sz="2800" b="1" dirty="0">
                <a:solidFill>
                  <a:srgbClr val="FFC000"/>
                </a:solidFill>
                <a:latin typeface="Calibri"/>
                <a:ea typeface="Calibri"/>
                <a:cs typeface="Ali-A-Alwand"/>
              </a:rPr>
              <a:t>.التصنيف وفق نطاق الحوافز:</a:t>
            </a:r>
            <a:endParaRPr lang="en-US" sz="1600" dirty="0">
              <a:solidFill>
                <a:srgbClr val="FFC000"/>
              </a:solidFill>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1.الحوافز الفردية</a:t>
            </a:r>
            <a:r>
              <a:rPr lang="ar-IQ" sz="2800" dirty="0">
                <a:latin typeface="Calibri"/>
                <a:ea typeface="Calibri"/>
                <a:cs typeface="Ali-A-Alwand"/>
              </a:rPr>
              <a:t>:ويطبق على الأفراد في ضوء مخرجات وكفاءة كل فرد , ولا بد هنا من وضع معايير قياسية تستخدم كأساس للتقييم , مثل عدد الوحدات مطلوب إنتاجها.</a:t>
            </a:r>
            <a:endParaRPr lang="en-US" sz="2800" dirty="0">
              <a:latin typeface="Calibri"/>
              <a:ea typeface="Calibri"/>
              <a:cs typeface="Arial"/>
            </a:endParaRPr>
          </a:p>
          <a:p>
            <a:pPr>
              <a:lnSpc>
                <a:spcPct val="115000"/>
              </a:lnSpc>
              <a:spcAft>
                <a:spcPts val="1000"/>
              </a:spcAft>
            </a:pPr>
            <a:r>
              <a:rPr lang="ar-IQ" sz="2400" dirty="0">
                <a:solidFill>
                  <a:srgbClr val="FFFF00"/>
                </a:solidFill>
                <a:latin typeface="Calibri"/>
                <a:ea typeface="Calibri"/>
                <a:cs typeface="Ali-A-Alwand"/>
              </a:rPr>
              <a:t>2</a:t>
            </a:r>
            <a:r>
              <a:rPr lang="ar-IQ" sz="2800" dirty="0">
                <a:solidFill>
                  <a:srgbClr val="FFFF00"/>
                </a:solidFill>
                <a:latin typeface="Calibri"/>
                <a:ea typeface="Calibri"/>
                <a:cs typeface="Ali-A-Alwand"/>
              </a:rPr>
              <a:t>.الحوافز الجماعية</a:t>
            </a:r>
            <a:r>
              <a:rPr lang="ar-IQ" sz="2800" dirty="0">
                <a:latin typeface="Calibri"/>
                <a:ea typeface="Calibri"/>
                <a:cs typeface="Ali-A-Alwand"/>
              </a:rPr>
              <a:t>:تصبح الحوافز الفردية عديمة الجدوى وتتجه المنظمة إلى إعتماد نظم الحوافز الجماعية. ووفقا للحوافز الجماعية يحصل كل أفراد المجموعة على حوافز تعتمد على أداء المجموعة ككل , ويتعذر تحديد جهد كل فرد من أفراد المجموعة العاملة على حدة.وقد صممت خطط الحوافز الجماعية لتشجيع الأفراد المجموعة على ممارسة الضغط على بعضهم البعض لتحقيق أداء أفضل. فمثلاُ إذا تاخر أو تباطأ أحد أعضاء المجموعة أو كان أداءه غير جيد , فإن هذا سيؤثر سلبيأ على مستوى أداء المجموعة , ولذلك ستدفعه المجموعة إلى تحسين أداءه.</a:t>
            </a:r>
            <a:endParaRPr lang="en-US" sz="2800" dirty="0">
              <a:latin typeface="Calibri"/>
              <a:ea typeface="Calibri"/>
              <a:cs typeface="Arial"/>
            </a:endParaRPr>
          </a:p>
          <a:p>
            <a:endParaRPr lang="ar-IQ" dirty="0"/>
          </a:p>
        </p:txBody>
      </p:sp>
    </p:spTree>
    <p:extLst>
      <p:ext uri="{BB962C8B-B14F-4D97-AF65-F5344CB8AC3E}">
        <p14:creationId xmlns:p14="http://schemas.microsoft.com/office/powerpoint/2010/main" val="2894492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85800"/>
            <a:ext cx="9067800" cy="1371600"/>
          </a:xfrm>
        </p:spPr>
        <p:txBody>
          <a:bodyPr/>
          <a:lstStyle/>
          <a:p>
            <a:pPr algn="r" rtl="1">
              <a:lnSpc>
                <a:spcPct val="115000"/>
              </a:lnSpc>
              <a:spcAft>
                <a:spcPts val="1000"/>
              </a:spcAft>
            </a:pPr>
            <a:r>
              <a:rPr lang="ar-IQ" sz="3200" dirty="0">
                <a:effectLst/>
                <a:latin typeface="Calibri"/>
                <a:ea typeface="Calibri"/>
                <a:cs typeface="Ali-A-Alwand"/>
              </a:rPr>
              <a:t> </a:t>
            </a:r>
            <a:r>
              <a:rPr lang="ar-IQ" sz="3200" dirty="0">
                <a:solidFill>
                  <a:srgbClr val="FFC000"/>
                </a:solidFill>
                <a:effectLst/>
                <a:latin typeface="Calibri"/>
                <a:ea typeface="Calibri"/>
                <a:cs typeface="Ali-A-Alwand"/>
              </a:rPr>
              <a:t>رابعاً:تحديد علاقات إدارة الموارد البشرية:</a:t>
            </a:r>
            <a:r>
              <a:rPr lang="en-US" sz="1800" dirty="0">
                <a:effectLst/>
                <a:latin typeface="Calibri"/>
                <a:ea typeface="Calibri"/>
                <a:cs typeface="Arial"/>
              </a:rPr>
              <a:t/>
            </a:r>
            <a:br>
              <a:rPr lang="en-US" sz="18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676400"/>
            <a:ext cx="9144000" cy="5181600"/>
          </a:xfrm>
        </p:spPr>
        <p:txBody>
          <a:bodyPr>
            <a:normAutofit/>
          </a:bodyPr>
          <a:lstStyle/>
          <a:p>
            <a:r>
              <a:rPr lang="ar-IQ" sz="2800" dirty="0">
                <a:latin typeface="Calibri"/>
                <a:ea typeface="Calibri"/>
                <a:cs typeface="Ali-A-Alwand"/>
              </a:rPr>
              <a:t>إن مبدأ التعاون المشترك في إدارة الموارد البشرية هو المبدأ المعمول به في كثير من المنظمات , ويقصد بالتعاون المشترك هنا أن هناك كثيراً من الوظائف التي تخص الموارد البشرية تمارس بالتعاون والتنسيق بين كل من إدارة الموارد البشرية والإدارات التنفيذية الأخرى , كما في وظيفة الأستقطاب و الاختيار والتعيين , ودور الأدارات الأخرى هي تحديد الصفات و الخصائص و القدرة و المهارة التي يجب أن يمتلكها الموظف المطلوب لشغل الوظيفة الشاغرة , ومن ثم إدارة الموارد البشرية بإستكمال المهام الأخرى , والمتمثلة في نشر الأعلان مثلاً , وإجراء فرز الأولى , وترتيب إجراء الأمتحانات المناسبة , ثم بعد ذلك إرسال أفضل مرشحين إلى المدراء التنفيذيين الذين يقومون بإجراء المقابلات , ثم أختيار المرشح الذي تطبق عليه الشروط</a:t>
            </a:r>
            <a:endParaRPr lang="ar-IQ" sz="2400" dirty="0"/>
          </a:p>
        </p:txBody>
      </p:sp>
    </p:spTree>
    <p:extLst>
      <p:ext uri="{BB962C8B-B14F-4D97-AF65-F5344CB8AC3E}">
        <p14:creationId xmlns:p14="http://schemas.microsoft.com/office/powerpoint/2010/main" val="284799560"/>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09600"/>
            <a:ext cx="9144000" cy="6248400"/>
          </a:xfrm>
        </p:spPr>
        <p:txBody>
          <a:bodyPr/>
          <a:lstStyle/>
          <a:p>
            <a:pPr>
              <a:lnSpc>
                <a:spcPct val="115000"/>
              </a:lnSpc>
              <a:spcAft>
                <a:spcPts val="1000"/>
              </a:spcAft>
            </a:pPr>
            <a:r>
              <a:rPr lang="ar-IQ" sz="2800" b="1" dirty="0">
                <a:solidFill>
                  <a:srgbClr val="FFC000"/>
                </a:solidFill>
                <a:latin typeface="Calibri"/>
                <a:ea typeface="Calibri"/>
                <a:cs typeface="Ali-A-Alwand"/>
              </a:rPr>
              <a:t>ب.التصنيف وفق أثر الحوافز:</a:t>
            </a:r>
            <a:endParaRPr lang="en-US" sz="1600" dirty="0">
              <a:solidFill>
                <a:srgbClr val="FFC000"/>
              </a:solidFill>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1.الحوافز الإيجابية:</a:t>
            </a:r>
            <a:r>
              <a:rPr lang="ar-IQ" sz="2400" dirty="0">
                <a:latin typeface="Calibri"/>
                <a:ea typeface="Calibri"/>
                <a:cs typeface="Ali-A-Alwand"/>
              </a:rPr>
              <a:t>وهي الحوافز التي تعمل على التأثير على سلوك الأفراد إيجابياً , وإشباع الحاجات التي تحرك دوافعه , وقد تكون هذه الحوافز مادية , أو معنوية , أو فردية أو جماعية.</a:t>
            </a:r>
            <a:endParaRPr lang="en-US" sz="1600" dirty="0">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2.الحوافز السلبي</a:t>
            </a:r>
            <a:r>
              <a:rPr lang="ar-IQ" sz="2800" dirty="0">
                <a:latin typeface="Calibri"/>
                <a:ea typeface="Calibri"/>
                <a:cs typeface="Ali-A-Alwand"/>
              </a:rPr>
              <a:t>ة:</a:t>
            </a:r>
            <a:r>
              <a:rPr lang="ar-IQ" sz="2400" dirty="0">
                <a:latin typeface="Calibri"/>
                <a:ea typeface="Calibri"/>
                <a:cs typeface="Ali-A-Alwand"/>
              </a:rPr>
              <a:t>وتتضمن الحوافز التي تسعى لمنع سلوك معين أو تعديله , وبالرغم من أهميتها في بعض الحالات , إلا أن التوسع في إستخدامها يعطي مؤشراً على فشل الإدارة.</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2378627067"/>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457200"/>
            <a:ext cx="9144000" cy="6400800"/>
          </a:xfrm>
        </p:spPr>
        <p:txBody>
          <a:bodyPr>
            <a:normAutofit lnSpcReduction="10000"/>
          </a:bodyPr>
          <a:lstStyle/>
          <a:p>
            <a:pPr>
              <a:lnSpc>
                <a:spcPct val="115000"/>
              </a:lnSpc>
              <a:spcAft>
                <a:spcPts val="1000"/>
              </a:spcAft>
            </a:pPr>
            <a:r>
              <a:rPr lang="ar-IQ" sz="3200" b="1" dirty="0">
                <a:solidFill>
                  <a:srgbClr val="FFC000"/>
                </a:solidFill>
                <a:latin typeface="Calibri"/>
                <a:ea typeface="Calibri"/>
                <a:cs typeface="Ali-A-Alwand"/>
              </a:rPr>
              <a:t>ج.</a:t>
            </a:r>
            <a:r>
              <a:rPr lang="ar-IQ" sz="2800" b="1" dirty="0">
                <a:solidFill>
                  <a:srgbClr val="FFC000"/>
                </a:solidFill>
                <a:latin typeface="Calibri"/>
                <a:ea typeface="Calibri"/>
                <a:cs typeface="Ali-A-Alwand"/>
              </a:rPr>
              <a:t>التصنيف الحوافز وفقاً لطبيعتها</a:t>
            </a:r>
            <a:r>
              <a:rPr lang="ar-IQ" sz="3200" b="1" dirty="0">
                <a:solidFill>
                  <a:srgbClr val="FFC000"/>
                </a:solidFill>
                <a:latin typeface="Calibri"/>
                <a:ea typeface="Calibri"/>
                <a:cs typeface="Ali-A-Alwand"/>
              </a:rPr>
              <a:t>:</a:t>
            </a:r>
            <a:endParaRPr lang="en-US" sz="1600" dirty="0">
              <a:solidFill>
                <a:srgbClr val="FFC000"/>
              </a:solidFill>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1</a:t>
            </a:r>
            <a:r>
              <a:rPr lang="ar-IQ" sz="2800" b="1" dirty="0">
                <a:solidFill>
                  <a:srgbClr val="FFFF00"/>
                </a:solidFill>
                <a:latin typeface="Calibri"/>
                <a:ea typeface="Calibri"/>
                <a:cs typeface="Ali-A-Alwand"/>
              </a:rPr>
              <a:t>.الحوافز المادية:</a:t>
            </a:r>
            <a:r>
              <a:rPr lang="ar-IQ" sz="2800" dirty="0">
                <a:solidFill>
                  <a:srgbClr val="FFFF00"/>
                </a:solidFill>
                <a:latin typeface="Calibri"/>
                <a:ea typeface="Calibri"/>
                <a:cs typeface="Ali-A-Alwand"/>
              </a:rPr>
              <a:t> </a:t>
            </a:r>
            <a:r>
              <a:rPr lang="ar-IQ" sz="2800" dirty="0">
                <a:latin typeface="Calibri"/>
                <a:ea typeface="Calibri"/>
                <a:cs typeface="Ali-A-Alwand"/>
              </a:rPr>
              <a:t>وهنا يمكن تصنيف الحوافز المادية إلى أربعة من الحوافز بحسب نوعيتها , وكما يأتي:</a:t>
            </a:r>
            <a:endParaRPr lang="en-US" sz="1600" dirty="0">
              <a:latin typeface="Calibri"/>
              <a:ea typeface="Calibri"/>
              <a:cs typeface="Arial"/>
            </a:endParaRPr>
          </a:p>
          <a:p>
            <a:pPr>
              <a:lnSpc>
                <a:spcPct val="115000"/>
              </a:lnSpc>
              <a:spcAft>
                <a:spcPts val="1000"/>
              </a:spcAft>
            </a:pPr>
            <a:r>
              <a:rPr lang="ar-IQ" sz="2800" dirty="0">
                <a:solidFill>
                  <a:schemeClr val="bg1"/>
                </a:solidFill>
                <a:latin typeface="Calibri"/>
                <a:ea typeface="Calibri"/>
                <a:cs typeface="Ali-A-Alwand"/>
              </a:rPr>
              <a:t>1.أولاً:الحوافز لرجال الإنتاج: </a:t>
            </a:r>
            <a:endParaRPr lang="en-US" sz="1600" dirty="0">
              <a:solidFill>
                <a:schemeClr val="bg1"/>
              </a:solidFill>
              <a:latin typeface="Calibri"/>
              <a:ea typeface="Calibri"/>
              <a:cs typeface="Arial"/>
            </a:endParaRPr>
          </a:p>
          <a:p>
            <a:pPr>
              <a:lnSpc>
                <a:spcPct val="115000"/>
              </a:lnSpc>
              <a:spcAft>
                <a:spcPts val="1000"/>
              </a:spcAft>
            </a:pPr>
            <a:r>
              <a:rPr lang="ar-IQ" sz="2800" dirty="0">
                <a:solidFill>
                  <a:srgbClr val="FF0000"/>
                </a:solidFill>
                <a:latin typeface="Calibri"/>
                <a:ea typeface="Calibri"/>
                <a:cs typeface="Ali-A-Alwand"/>
              </a:rPr>
              <a:t>*الحوافز وفق قطعة الإنتاج: </a:t>
            </a:r>
            <a:r>
              <a:rPr lang="ar-IQ" sz="2400" dirty="0">
                <a:latin typeface="Calibri"/>
                <a:ea typeface="Calibri"/>
                <a:cs typeface="Ali-A-Alwand"/>
              </a:rPr>
              <a:t>تعتبر من أقدم طرق لدفع الحوافز , ولا زالت من أكثر الطرق إستخداماً حتى الان , وفي هذه الطريقة يتحدد الحافز الذي يحصل عليه العامل بحسب كمية الانتاج , أو قطعة المنتجة , على سبيل المثال: إذا حصل على 300 ريال لصناعة كرسي واحد , فلو أن العامل صنع أربعة كراسي في اليوم , فإن الحافز الذي يحصل عليه العامل هو 1200 ريال.</a:t>
            </a:r>
            <a:endParaRPr lang="en-US" sz="1600" dirty="0">
              <a:latin typeface="Calibri"/>
              <a:ea typeface="Calibri"/>
              <a:cs typeface="Arial"/>
            </a:endParaRPr>
          </a:p>
          <a:p>
            <a:pPr>
              <a:lnSpc>
                <a:spcPct val="115000"/>
              </a:lnSpc>
              <a:spcAft>
                <a:spcPts val="1000"/>
              </a:spcAft>
            </a:pPr>
            <a:r>
              <a:rPr lang="ar-IQ" sz="2800" dirty="0">
                <a:solidFill>
                  <a:srgbClr val="FF0000"/>
                </a:solidFill>
                <a:latin typeface="Calibri"/>
                <a:ea typeface="Calibri"/>
                <a:cs typeface="Ali-A-Alwand"/>
              </a:rPr>
              <a:t>*الحوافز وفق توفير الوقت</a:t>
            </a:r>
            <a:r>
              <a:rPr lang="ar-IQ" sz="2800" dirty="0">
                <a:latin typeface="Calibri"/>
                <a:ea typeface="Calibri"/>
                <a:cs typeface="Ali-A-Alwand"/>
              </a:rPr>
              <a:t>:</a:t>
            </a:r>
            <a:r>
              <a:rPr lang="ar-IQ" sz="2400" dirty="0">
                <a:latin typeface="Calibri"/>
                <a:ea typeface="Calibri"/>
                <a:cs typeface="Ali-A-Alwand"/>
              </a:rPr>
              <a:t>في هذه الطريقة يجب على العامل أن ينتج كمية معينة من الإنتاج في وقت محدد ويكافأ على مقدار الوفر في الوقت, فلو أن على العامل أن ينتج 9 وحدات في الساعة , ولكنها إنتجها في 45 دقيقة, فإن العامل يكافأ على الوفر في الزمن الذي سوف يستخدم في الإنتاج أيضاً أو يكافأ على إستغلال نفس الوقت في إنتاج أكثر.</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100684355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457200"/>
            <a:ext cx="9144000" cy="6400800"/>
          </a:xfrm>
        </p:spPr>
        <p:txBody>
          <a:bodyPr/>
          <a:lstStyle/>
          <a:p>
            <a:pPr>
              <a:lnSpc>
                <a:spcPct val="115000"/>
              </a:lnSpc>
              <a:spcAft>
                <a:spcPts val="1000"/>
              </a:spcAft>
            </a:pPr>
            <a:r>
              <a:rPr lang="ar-IQ" sz="2800" b="1" dirty="0">
                <a:solidFill>
                  <a:schemeClr val="bg1"/>
                </a:solidFill>
                <a:latin typeface="Calibri"/>
                <a:ea typeface="Calibri"/>
                <a:cs typeface="Ali-A-Alwand"/>
              </a:rPr>
              <a:t>ثانياً: حوافز لرجال البيع(مندوب مبيعات):</a:t>
            </a:r>
            <a:endParaRPr lang="en-US" sz="1600" dirty="0">
              <a:solidFill>
                <a:schemeClr val="bg1"/>
              </a:solidFill>
              <a:latin typeface="Calibri"/>
              <a:ea typeface="Calibri"/>
              <a:cs typeface="Arial"/>
            </a:endParaRPr>
          </a:p>
          <a:p>
            <a:pPr>
              <a:lnSpc>
                <a:spcPct val="115000"/>
              </a:lnSpc>
              <a:spcAft>
                <a:spcPts val="1000"/>
              </a:spcAft>
            </a:pPr>
            <a:r>
              <a:rPr lang="ar-IQ" sz="2800" dirty="0">
                <a:solidFill>
                  <a:srgbClr val="FF0000"/>
                </a:solidFill>
                <a:latin typeface="Calibri"/>
                <a:ea typeface="Calibri"/>
                <a:cs typeface="Ali-A-Alwand"/>
              </a:rPr>
              <a:t>*العمولة بالنسبة</a:t>
            </a:r>
            <a:r>
              <a:rPr lang="ar-IQ" sz="2800" dirty="0">
                <a:latin typeface="Calibri"/>
                <a:ea typeface="Calibri"/>
                <a:cs typeface="Ali-A-Alwand"/>
              </a:rPr>
              <a:t>:</a:t>
            </a:r>
            <a:r>
              <a:rPr lang="ar-IQ" sz="2400" dirty="0">
                <a:latin typeface="Calibri"/>
                <a:ea typeface="Calibri"/>
                <a:cs typeface="Ali-A-Alwand"/>
              </a:rPr>
              <a:t>فيها يحصل البائع على نسبة مئوية من المبيعات التي يحققها , ومن مزايا هذا النوع هي تحفيز رجال البيع لبذل أكبر مجهود ممكن لتسويق المنتجات وبيعها , ولكن إنخفاض حجم العمولة التي يحصل عليها البائع عند وجود ركود اقتصادي , مما يترتب عليه عدم توفر دخل مستقر لرجل البيع.</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a:t>
            </a:r>
            <a:r>
              <a:rPr lang="ar-IQ" sz="2800" dirty="0">
                <a:solidFill>
                  <a:srgbClr val="FF0000"/>
                </a:solidFill>
                <a:latin typeface="Calibri"/>
                <a:ea typeface="Calibri"/>
                <a:cs typeface="Ali-A-Alwand"/>
              </a:rPr>
              <a:t>الجمع بين الراتب والعمولة بالنسبة</a:t>
            </a:r>
            <a:r>
              <a:rPr lang="ar-IQ" sz="2800" dirty="0">
                <a:latin typeface="Calibri"/>
                <a:ea typeface="Calibri"/>
                <a:cs typeface="Ali-A-Alwand"/>
              </a:rPr>
              <a:t>: </a:t>
            </a:r>
            <a:r>
              <a:rPr lang="ar-IQ" sz="2400" dirty="0">
                <a:latin typeface="Calibri"/>
                <a:ea typeface="Calibri"/>
                <a:cs typeface="Ali-A-Alwand"/>
              </a:rPr>
              <a:t>أغلب المنظمات تجمع بين الراتب والعمولة , بغرض تحفيز رجال البيع , وهذا الأسلوب يجمع بين مزايا الراتب الدائم والذي يخلق نوعاً من الطمأنينة والاستقرار لدى العامل , وبين العمولة المرتبطة بالاداء , والتي تحفز رجل البيع على المزيد من الاداء والانتاج.</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a:t>
            </a:r>
            <a:r>
              <a:rPr lang="ar-IQ" sz="2800" dirty="0">
                <a:solidFill>
                  <a:srgbClr val="FF0000"/>
                </a:solidFill>
                <a:latin typeface="Calibri"/>
                <a:ea typeface="Calibri"/>
                <a:cs typeface="Ali-A-Alwand"/>
              </a:rPr>
              <a:t>المسحوب قرض الشهري</a:t>
            </a:r>
            <a:r>
              <a:rPr lang="ar-IQ" sz="2400" dirty="0">
                <a:latin typeface="Calibri"/>
                <a:ea typeface="Calibri"/>
                <a:cs typeface="Ali-A-Alwand"/>
              </a:rPr>
              <a:t>: قد يحصل رجل البيع على مسحوبات شهرية تطرح بعد ذلك من العمولات التي حققها. والغرض من هذه المسحوبات هو توفير المالي الكافي لرجل البيع على أساس شهري , لتغطية مصاريفه الأساسية.</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1346280193"/>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28575"/>
            <a:ext cx="9144000" cy="6858000"/>
          </a:xfrm>
        </p:spPr>
        <p:txBody>
          <a:bodyPr>
            <a:normAutofit fontScale="92500" lnSpcReduction="10000"/>
          </a:bodyPr>
          <a:lstStyle/>
          <a:p>
            <a:pPr>
              <a:lnSpc>
                <a:spcPct val="115000"/>
              </a:lnSpc>
              <a:spcAft>
                <a:spcPts val="1000"/>
              </a:spcAft>
            </a:pPr>
            <a:r>
              <a:rPr lang="ar-IQ" sz="2800" b="1" dirty="0">
                <a:solidFill>
                  <a:schemeClr val="bg1"/>
                </a:solidFill>
                <a:latin typeface="Calibri"/>
                <a:ea typeface="Calibri"/>
                <a:cs typeface="Ali-A-Alwand"/>
              </a:rPr>
              <a:t>ثالثاً:حوافز للمدراء والإدارة العليا</a:t>
            </a:r>
            <a:r>
              <a:rPr lang="ar-IQ" sz="2800" b="1" dirty="0">
                <a:latin typeface="Calibri"/>
                <a:ea typeface="Calibri"/>
                <a:cs typeface="Ali-A-Alwand"/>
              </a:rPr>
              <a:t>:</a:t>
            </a:r>
            <a:r>
              <a:rPr lang="ar-IQ" sz="2800" dirty="0">
                <a:latin typeface="Calibri"/>
                <a:ea typeface="Calibri"/>
                <a:cs typeface="Ali-A-Alwand"/>
              </a:rPr>
              <a:t> </a:t>
            </a:r>
            <a:r>
              <a:rPr lang="ar-IQ" sz="2400" dirty="0">
                <a:latin typeface="Calibri"/>
                <a:ea typeface="Calibri"/>
                <a:cs typeface="Ali-A-Alwand"/>
              </a:rPr>
              <a:t>أغلب المنشآت تمنح المدراء والإدارة العليا حوافز بسبب الدور الذي يلعبونه في زيادة الأرباح في المنشأة , وتأخذ هذه الحوافز عدة أشكال:</a:t>
            </a:r>
            <a:endParaRPr lang="en-US" sz="1600" dirty="0">
              <a:latin typeface="Calibri"/>
              <a:ea typeface="Calibri"/>
              <a:cs typeface="Arial"/>
            </a:endParaRPr>
          </a:p>
          <a:p>
            <a:pPr>
              <a:lnSpc>
                <a:spcPct val="115000"/>
              </a:lnSpc>
              <a:spcAft>
                <a:spcPts val="1000"/>
              </a:spcAft>
            </a:pPr>
            <a:r>
              <a:rPr lang="ar-IQ" sz="2800" dirty="0">
                <a:solidFill>
                  <a:srgbClr val="FF0000"/>
                </a:solidFill>
                <a:latin typeface="Calibri"/>
                <a:ea typeface="Calibri"/>
                <a:cs typeface="Ali-A-Alwand"/>
              </a:rPr>
              <a:t>*شراء بعض أسهم الشركة:</a:t>
            </a:r>
            <a:r>
              <a:rPr lang="ar-IQ" sz="2400" dirty="0">
                <a:solidFill>
                  <a:srgbClr val="FF0000"/>
                </a:solidFill>
                <a:latin typeface="Calibri"/>
                <a:ea typeface="Calibri"/>
                <a:cs typeface="Ali-A-Alwand"/>
              </a:rPr>
              <a:t> </a:t>
            </a:r>
            <a:r>
              <a:rPr lang="ar-IQ" sz="2400" dirty="0">
                <a:latin typeface="Calibri"/>
                <a:ea typeface="Calibri"/>
                <a:cs typeface="Ali-A-Alwand"/>
              </a:rPr>
              <a:t>ويمثل أهم الحوافز للمديرين و الإدارة العليا , ويعرف بإنه الحق في شراء عدد معين من أسهم الشركة بسعر معين , وهذا النمط من التحفيز يخدم المنظمة والمدير , حيث أن إحساس المدير بأنه أصبح مالكاً لجزء من أسهم الشركة سيدفعه للعمل الجاد , وهذا سينعكسه قيمة المنظمة.</a:t>
            </a:r>
            <a:endParaRPr lang="en-US" sz="1600" dirty="0">
              <a:latin typeface="Calibri"/>
              <a:ea typeface="Calibri"/>
              <a:cs typeface="Arial"/>
            </a:endParaRPr>
          </a:p>
          <a:p>
            <a:pPr>
              <a:lnSpc>
                <a:spcPct val="115000"/>
              </a:lnSpc>
              <a:spcAft>
                <a:spcPts val="1000"/>
              </a:spcAft>
            </a:pPr>
            <a:r>
              <a:rPr lang="ar-IQ" sz="2400" dirty="0">
                <a:solidFill>
                  <a:srgbClr val="FF0000"/>
                </a:solidFill>
                <a:latin typeface="Calibri"/>
                <a:ea typeface="Calibri"/>
                <a:cs typeface="Ali-A-Alwand"/>
              </a:rPr>
              <a:t>*منح المدراء أسهم مجانية</a:t>
            </a:r>
            <a:r>
              <a:rPr lang="ar-IQ" sz="2400" dirty="0">
                <a:latin typeface="Calibri"/>
                <a:ea typeface="Calibri"/>
                <a:cs typeface="Ali-A-Alwand"/>
              </a:rPr>
              <a:t>: ويعتبر شكل من أشكال التحفيز للمديرين , وتمنح إذا حققت المنشأة أهدافها طويلة المدى.</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a:t>
            </a:r>
            <a:r>
              <a:rPr lang="ar-IQ" sz="2800" dirty="0">
                <a:solidFill>
                  <a:srgbClr val="FF0000"/>
                </a:solidFill>
                <a:latin typeface="Calibri"/>
                <a:ea typeface="Calibri"/>
                <a:cs typeface="Ali-A-Alwand"/>
              </a:rPr>
              <a:t>علاوة على المرتب</a:t>
            </a:r>
            <a:r>
              <a:rPr lang="ar-IQ" sz="2800" dirty="0">
                <a:latin typeface="Calibri"/>
                <a:ea typeface="Calibri"/>
                <a:cs typeface="Ali-A-Alwand"/>
              </a:rPr>
              <a:t>:</a:t>
            </a:r>
            <a:r>
              <a:rPr lang="ar-IQ" sz="2400" dirty="0">
                <a:latin typeface="Calibri"/>
                <a:ea typeface="Calibri"/>
                <a:cs typeface="Ali-A-Alwand"/>
              </a:rPr>
              <a:t>في هذا النوع إذا حققت المنظمة أهدافها الإستراتيجية , بدل من منح أسهم مجانية , تمنح علاوة على المرتب.</a:t>
            </a:r>
            <a:endParaRPr lang="en-US" sz="1600" dirty="0">
              <a:latin typeface="Calibri"/>
              <a:ea typeface="Calibri"/>
              <a:cs typeface="Arial"/>
            </a:endParaRPr>
          </a:p>
          <a:p>
            <a:pPr>
              <a:lnSpc>
                <a:spcPct val="115000"/>
              </a:lnSpc>
              <a:spcAft>
                <a:spcPts val="1000"/>
              </a:spcAft>
            </a:pPr>
            <a:r>
              <a:rPr lang="ar-IQ" sz="2800" dirty="0">
                <a:solidFill>
                  <a:srgbClr val="FF0000"/>
                </a:solidFill>
                <a:latin typeface="Calibri"/>
                <a:ea typeface="Calibri"/>
                <a:cs typeface="Ali-A-Alwand"/>
              </a:rPr>
              <a:t>*حوافز مادية غير مباشرة</a:t>
            </a:r>
            <a:r>
              <a:rPr lang="ar-IQ" sz="2400" dirty="0">
                <a:latin typeface="Calibri"/>
                <a:ea typeface="Calibri"/>
                <a:cs typeface="Ali-A-Alwand"/>
              </a:rPr>
              <a:t>:لتحقيق مزيد من الرضا الوظيفي والاشباع النفسي لاعضاء الإدارة العليا , فإن الكثير من المنظمات تقدم امتيازات وحوافز مالية غير مباشرة , ومن أمثلتها:</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1.تأمين صحي يغطي كافة أنواع العلاجات , ويشمل أفراد الأسرة.</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2.تحمل مصروفات تدريسي الأبناء.</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3.سيارة تناسب المركز الوظيفي القيادي.</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160516978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6858000"/>
          </a:xfrm>
        </p:spPr>
        <p:txBody>
          <a:bodyPr/>
          <a:lstStyle/>
          <a:p>
            <a:pPr>
              <a:lnSpc>
                <a:spcPct val="115000"/>
              </a:lnSpc>
              <a:spcAft>
                <a:spcPts val="1000"/>
              </a:spcAft>
            </a:pPr>
            <a:r>
              <a:rPr lang="ar-IQ" sz="2800" b="1" dirty="0">
                <a:solidFill>
                  <a:schemeClr val="bg1"/>
                </a:solidFill>
                <a:latin typeface="Calibri"/>
                <a:ea typeface="Calibri"/>
                <a:cs typeface="Ali-A-Alwand"/>
              </a:rPr>
              <a:t>رابعاً:الحوافز على المستوى المنظمة:</a:t>
            </a:r>
            <a:endParaRPr lang="en-US" sz="1600" dirty="0">
              <a:solidFill>
                <a:schemeClr val="bg1"/>
              </a:solidFill>
              <a:latin typeface="Calibri"/>
              <a:ea typeface="Calibri"/>
              <a:cs typeface="Arial"/>
            </a:endParaRPr>
          </a:p>
          <a:p>
            <a:pPr>
              <a:lnSpc>
                <a:spcPct val="115000"/>
              </a:lnSpc>
              <a:spcAft>
                <a:spcPts val="1000"/>
              </a:spcAft>
            </a:pPr>
            <a:r>
              <a:rPr lang="ar-IQ" sz="2800" dirty="0">
                <a:solidFill>
                  <a:srgbClr val="FF0000"/>
                </a:solidFill>
                <a:latin typeface="Calibri"/>
                <a:ea typeface="Calibri"/>
                <a:cs typeface="Ali-A-Alwand"/>
              </a:rPr>
              <a:t>*المشاركة في الأرباح</a:t>
            </a:r>
            <a:r>
              <a:rPr lang="ar-IQ" sz="2800" dirty="0">
                <a:latin typeface="Calibri"/>
                <a:ea typeface="Calibri"/>
                <a:cs typeface="Ali-A-Alwand"/>
              </a:rPr>
              <a:t>:</a:t>
            </a:r>
            <a:r>
              <a:rPr lang="ar-IQ" sz="2400" dirty="0">
                <a:latin typeface="Calibri"/>
                <a:ea typeface="Calibri"/>
                <a:cs typeface="Ali-A-Alwand"/>
              </a:rPr>
              <a:t>كثير من المنظمات تعمل على توزيع نسبة محددة(5%,10%) من أرباحها على العاملين في المنظمة, وهذا النوع من الحوافز يخلق لدى العاملين الولاء والالتزام , وتحسين الاداء في أغلب الحالات , وتأخذ هذه المشاركة في الأرباح صوراً عدة , منها التوزيع الدوري للأرباح في إطار خطة معينة , أو تجمع الأرباح ثم يتم دفعها جميعاً عند التقاعد أو العجز.</a:t>
            </a:r>
            <a:endParaRPr lang="en-US" sz="1600" dirty="0">
              <a:latin typeface="Calibri"/>
              <a:ea typeface="Calibri"/>
              <a:cs typeface="Arial"/>
            </a:endParaRPr>
          </a:p>
          <a:p>
            <a:pPr>
              <a:lnSpc>
                <a:spcPct val="115000"/>
              </a:lnSpc>
              <a:spcAft>
                <a:spcPts val="1000"/>
              </a:spcAft>
            </a:pPr>
            <a:r>
              <a:rPr lang="ar-IQ" sz="2800" dirty="0">
                <a:solidFill>
                  <a:srgbClr val="FF0000"/>
                </a:solidFill>
                <a:latin typeface="Calibri"/>
                <a:ea typeface="Calibri"/>
                <a:cs typeface="Ali-A-Alwand"/>
              </a:rPr>
              <a:t>*المشاركة في المكاسب</a:t>
            </a:r>
            <a:r>
              <a:rPr lang="ar-IQ" sz="2800" dirty="0">
                <a:latin typeface="Calibri"/>
                <a:ea typeface="Calibri"/>
                <a:cs typeface="Ali-A-Alwand"/>
              </a:rPr>
              <a:t>:</a:t>
            </a:r>
            <a:r>
              <a:rPr lang="ar-IQ" sz="2400" dirty="0">
                <a:latin typeface="Calibri"/>
                <a:ea typeface="Calibri"/>
                <a:cs typeface="Ali-A-Alwand"/>
              </a:rPr>
              <a:t>وتتلخص فكرة المشاركة في المكاسب في إقحام العاملين بالمشاركة في المجهود المتعلق بتوفير التكاليف وتحسين الجودة , من خلال تقديم إقتراحاتهم بشأن تخفيض التكاليف العمل والانتاج ,وبالتالي تحسين الإنتاجية , والرفع من مستوى الجودة. والوفر الذي يتحقق في هذه التكاليف والتحسين في الجودة , يمثل أساساً لحساب المكافأة لمن قاموا بهذا الجهود , وهذا الأسلوب من الجهود يتطلب تضافر الإدارة والعاملين لمحاولة كشف المشاكل والبحث عن حلول لها .</a:t>
            </a:r>
            <a:endParaRPr lang="en-US" sz="1600" dirty="0">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2.الحوافز المعنوية</a:t>
            </a:r>
            <a:r>
              <a:rPr lang="ar-IQ" sz="2800" dirty="0">
                <a:latin typeface="Calibri"/>
                <a:ea typeface="Calibri"/>
                <a:cs typeface="Ali-A-Alwand"/>
              </a:rPr>
              <a:t>: </a:t>
            </a:r>
            <a:r>
              <a:rPr lang="ar-IQ" sz="2400" dirty="0">
                <a:latin typeface="Calibri"/>
                <a:ea typeface="Calibri"/>
                <a:cs typeface="Ali-A-Alwand"/>
              </a:rPr>
              <a:t>على الرغم من أهمية الحوافز المادية إلا أنها لا تكفي وحدها فالأفراد يختلفون في دوافعهم , بمعنى الحوافز المعنوية مكملة ومرافقة للحوافز المادية , وتعتبر هذه الحوافز تشمل وتحوي جميع الحوافز التي تؤدي إلى إشباع الحاجات النفسية والإجتماعية.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32484323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pPr algn="r"/>
            <a:r>
              <a:rPr lang="ar-IQ" sz="3200" dirty="0">
                <a:effectLst/>
                <a:latin typeface="Calibri"/>
                <a:ea typeface="Calibri"/>
                <a:cs typeface="Ali-A-Alwand"/>
              </a:rPr>
              <a:t>(1-6)مبادئ نظام الحوافز:</a:t>
            </a:r>
            <a:endParaRPr lang="ar-IQ" sz="3200" dirty="0"/>
          </a:p>
        </p:txBody>
      </p:sp>
      <p:sp>
        <p:nvSpPr>
          <p:cNvPr id="3" name="Text Placeholder 2"/>
          <p:cNvSpPr>
            <a:spLocks noGrp="1"/>
          </p:cNvSpPr>
          <p:nvPr>
            <p:ph type="body" idx="1"/>
          </p:nvPr>
        </p:nvSpPr>
        <p:spPr>
          <a:xfrm>
            <a:off x="0" y="838200"/>
            <a:ext cx="9144000" cy="6019800"/>
          </a:xfrm>
        </p:spPr>
        <p:txBody>
          <a:bodyPr>
            <a:normAutofit lnSpcReduction="10000"/>
          </a:bodyPr>
          <a:lstStyle/>
          <a:p>
            <a:pPr>
              <a:lnSpc>
                <a:spcPct val="115000"/>
              </a:lnSpc>
              <a:spcAft>
                <a:spcPts val="1000"/>
              </a:spcAft>
              <a:tabLst>
                <a:tab pos="3479165" algn="l"/>
              </a:tabLst>
            </a:pPr>
            <a:r>
              <a:rPr lang="ar-IQ" sz="2400" dirty="0">
                <a:latin typeface="Calibri"/>
                <a:ea typeface="Calibri"/>
                <a:cs typeface="Ali-A-Alwand"/>
              </a:rPr>
              <a:t>1.إن خطوة الأولى في اعداد برنامج للحوافزهي دراسة الدوافع المشتركة للعاملين , والحاجات التي تكمن وراء هذه الدوافع , وتوجه سلوكهم , وذلك قبل إختيار الحوافز الملائمة لكل مجموعة من العاملين , فحوافز شباب غير حوافز العاملين المقبلين على التقاعد ..., ويجب في إختيار الحوافز أن تكون ذات قيمة في نظر العاملين وإلا فقدت أهميتها , فالحافز المادي للشباب المقبل على تكوين أسرة أقوى من أن توجه له رسالة شكر مثلاً..., أي التنويع في الحوافز بحيث تغطي الجوانب المادية والمعنوية.</a:t>
            </a:r>
            <a:endParaRPr lang="en-US" sz="1600" dirty="0">
              <a:latin typeface="Calibri"/>
              <a:ea typeface="Calibri"/>
              <a:cs typeface="Arial"/>
            </a:endParaRPr>
          </a:p>
          <a:p>
            <a:pPr>
              <a:lnSpc>
                <a:spcPct val="115000"/>
              </a:lnSpc>
              <a:spcAft>
                <a:spcPts val="1000"/>
              </a:spcAft>
              <a:tabLst>
                <a:tab pos="3479165" algn="l"/>
              </a:tabLst>
            </a:pPr>
            <a:r>
              <a:rPr lang="ar-IQ" sz="2400" dirty="0">
                <a:latin typeface="Calibri"/>
                <a:ea typeface="Calibri"/>
                <a:cs typeface="Ali-A-Alwand"/>
              </a:rPr>
              <a:t>2.لابد أن يشعر الأفراد بأن مجهودهم يقود إلى الحصول على الحافز , وأن عدم تحقيق الاداء المطلوب لا يؤدي إلى الحصول على هذا الحافز.</a:t>
            </a:r>
            <a:endParaRPr lang="en-US" sz="1600" dirty="0">
              <a:latin typeface="Calibri"/>
              <a:ea typeface="Calibri"/>
              <a:cs typeface="Arial"/>
            </a:endParaRPr>
          </a:p>
          <a:p>
            <a:pPr>
              <a:lnSpc>
                <a:spcPct val="115000"/>
              </a:lnSpc>
              <a:spcAft>
                <a:spcPts val="1000"/>
              </a:spcAft>
              <a:tabLst>
                <a:tab pos="3479165" algn="l"/>
              </a:tabLst>
            </a:pPr>
            <a:r>
              <a:rPr lang="ar-IQ" sz="2400" dirty="0">
                <a:latin typeface="Calibri"/>
                <a:ea typeface="Calibri"/>
                <a:cs typeface="Ali-A-Alwand"/>
              </a:rPr>
              <a:t>3.لا يجب أن يحصل العاملون على نفس القدر من الحوافز إذا كان أداءهم متفاوتاً , لأن ذلك يفقد الحافز الكثير من قيمته.</a:t>
            </a:r>
            <a:endParaRPr lang="en-US" sz="1600" dirty="0">
              <a:latin typeface="Calibri"/>
              <a:ea typeface="Calibri"/>
              <a:cs typeface="Arial"/>
            </a:endParaRPr>
          </a:p>
          <a:p>
            <a:pPr>
              <a:lnSpc>
                <a:spcPct val="115000"/>
              </a:lnSpc>
              <a:spcAft>
                <a:spcPts val="1000"/>
              </a:spcAft>
              <a:tabLst>
                <a:tab pos="3479165" algn="l"/>
              </a:tabLst>
            </a:pPr>
            <a:r>
              <a:rPr lang="ar-IQ" sz="2400" dirty="0">
                <a:latin typeface="Calibri"/>
                <a:ea typeface="Calibri"/>
                <a:cs typeface="Ali-A-Alwand"/>
              </a:rPr>
              <a:t>4.أن مشاركة العاملين في وضع نظام الحوافز يزيد من إقتناعهم به , وبالتالي تأثيره في أداءهم.</a:t>
            </a:r>
            <a:endParaRPr lang="en-US" sz="1600" dirty="0">
              <a:latin typeface="Calibri"/>
              <a:ea typeface="Calibri"/>
              <a:cs typeface="Arial"/>
            </a:endParaRPr>
          </a:p>
          <a:p>
            <a:pPr>
              <a:lnSpc>
                <a:spcPct val="115000"/>
              </a:lnSpc>
              <a:spcAft>
                <a:spcPts val="1000"/>
              </a:spcAft>
              <a:tabLst>
                <a:tab pos="3479165" algn="l"/>
              </a:tabLst>
            </a:pPr>
            <a:r>
              <a:rPr lang="ar-IQ" sz="2400" dirty="0">
                <a:latin typeface="Calibri"/>
                <a:ea typeface="Calibri"/>
                <a:cs typeface="Ali-A-Alwand"/>
              </a:rPr>
              <a:t>5.ربط مصالح الفرد وأهدافه بالمنظمة وأهدافها.</a:t>
            </a:r>
            <a:endParaRPr lang="en-US" sz="1600" dirty="0">
              <a:latin typeface="Calibri"/>
              <a:ea typeface="Calibri"/>
              <a:cs typeface="Arial"/>
            </a:endParaRPr>
          </a:p>
          <a:p>
            <a:pPr>
              <a:lnSpc>
                <a:spcPct val="115000"/>
              </a:lnSpc>
              <a:spcAft>
                <a:spcPts val="1000"/>
              </a:spcAft>
              <a:tabLst>
                <a:tab pos="3479165" algn="l"/>
              </a:tabLst>
            </a:pPr>
            <a:r>
              <a:rPr lang="ar-IQ" sz="2400" dirty="0">
                <a:latin typeface="Calibri"/>
                <a:ea typeface="Calibri"/>
                <a:cs typeface="Ali-A-Alwand"/>
              </a:rPr>
              <a:t>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151733149"/>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3962400"/>
          </a:xfrm>
        </p:spPr>
        <p:txBody>
          <a:bodyPr/>
          <a:lstStyle/>
          <a:p>
            <a:pPr algn="ctr">
              <a:lnSpc>
                <a:spcPct val="115000"/>
              </a:lnSpc>
              <a:spcAft>
                <a:spcPts val="1000"/>
              </a:spcAft>
            </a:pPr>
            <a:r>
              <a:rPr lang="ar-IQ" sz="4400" dirty="0">
                <a:effectLst/>
                <a:latin typeface="Calibri"/>
                <a:ea typeface="Calibri"/>
                <a:cs typeface="Ali-A-Alwand"/>
              </a:rPr>
              <a:t>الفصل التاسع</a:t>
            </a:r>
            <a:r>
              <a:rPr lang="en-US" sz="2400" dirty="0">
                <a:effectLst/>
                <a:latin typeface="Calibri"/>
                <a:ea typeface="Calibri"/>
                <a:cs typeface="Arial"/>
              </a:rPr>
              <a:t/>
            </a:r>
            <a:br>
              <a:rPr lang="en-US" sz="2400" dirty="0">
                <a:effectLst/>
                <a:latin typeface="Calibri"/>
                <a:ea typeface="Calibri"/>
                <a:cs typeface="Arial"/>
              </a:rPr>
            </a:br>
            <a:r>
              <a:rPr lang="ar-IQ" sz="4400" dirty="0">
                <a:effectLst/>
                <a:latin typeface="Calibri"/>
                <a:ea typeface="Calibri"/>
                <a:cs typeface="Ali-A-Alwand"/>
              </a:rPr>
              <a:t>الأجور والرواتب</a:t>
            </a:r>
            <a:r>
              <a:rPr lang="en-US" sz="2400" dirty="0">
                <a:effectLst/>
                <a:latin typeface="Calibri"/>
                <a:ea typeface="Calibri"/>
                <a:cs typeface="Arial"/>
              </a:rPr>
              <a:t/>
            </a:r>
            <a:br>
              <a:rPr lang="en-US" sz="2400" dirty="0">
                <a:effectLst/>
                <a:latin typeface="Calibri"/>
                <a:ea typeface="Calibri"/>
                <a:cs typeface="Arial"/>
              </a:rPr>
            </a:br>
            <a:r>
              <a:rPr lang="ar-IQ" sz="4400" dirty="0">
                <a:effectLst/>
                <a:latin typeface="Calibri"/>
                <a:ea typeface="Calibri"/>
                <a:cs typeface="Ali-A-Alwand"/>
              </a:rPr>
              <a:t>(تقييم الوظائف)</a:t>
            </a:r>
            <a:r>
              <a:rPr lang="en-US" sz="2400" dirty="0">
                <a:effectLst/>
                <a:latin typeface="Calibri"/>
                <a:ea typeface="Calibri"/>
                <a:cs typeface="Arial"/>
              </a:rPr>
              <a:t/>
            </a:r>
            <a:br>
              <a:rPr lang="en-US" sz="2400" dirty="0">
                <a:effectLst/>
                <a:latin typeface="Calibri"/>
                <a:ea typeface="Calibri"/>
                <a:cs typeface="Arial"/>
              </a:rPr>
            </a:br>
            <a:endParaRPr lang="ar-IQ" dirty="0"/>
          </a:p>
        </p:txBody>
      </p:sp>
    </p:spTree>
    <p:extLst>
      <p:ext uri="{BB962C8B-B14F-4D97-AF65-F5344CB8AC3E}">
        <p14:creationId xmlns:p14="http://schemas.microsoft.com/office/powerpoint/2010/main" val="2840476848"/>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219200"/>
          </a:xfrm>
        </p:spPr>
        <p:txBody>
          <a:bodyPr/>
          <a:lstStyle/>
          <a:p>
            <a:pPr algn="r" rtl="1">
              <a:lnSpc>
                <a:spcPct val="115000"/>
              </a:lnSpc>
              <a:spcAft>
                <a:spcPts val="1000"/>
              </a:spcAft>
            </a:pPr>
            <a:r>
              <a:rPr lang="ar-IQ" sz="3200" dirty="0">
                <a:effectLst/>
                <a:latin typeface="Calibri"/>
                <a:ea typeface="Calibri"/>
                <a:cs typeface="Ali-A-Alwand"/>
              </a:rPr>
              <a:t>(1-1):تعريف تقييم الوظائف:</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447800"/>
            <a:ext cx="9144000" cy="5791200"/>
          </a:xfrm>
        </p:spPr>
        <p:txBody>
          <a:bodyPr/>
          <a:lstStyle/>
          <a:p>
            <a:pPr>
              <a:lnSpc>
                <a:spcPct val="115000"/>
              </a:lnSpc>
              <a:spcAft>
                <a:spcPts val="1000"/>
              </a:spcAft>
            </a:pPr>
            <a:r>
              <a:rPr lang="ar-IQ" sz="2400" b="1" dirty="0">
                <a:solidFill>
                  <a:srgbClr val="FFC000"/>
                </a:solidFill>
                <a:latin typeface="Calibri"/>
                <a:ea typeface="Calibri"/>
                <a:cs typeface="Ali-A-Alwand"/>
              </a:rPr>
              <a:t>تقييم الوظائف:</a:t>
            </a:r>
            <a:r>
              <a:rPr lang="ar-IQ" sz="2400" dirty="0">
                <a:solidFill>
                  <a:srgbClr val="FFC000"/>
                </a:solidFill>
                <a:latin typeface="Calibri"/>
                <a:ea typeface="Calibri"/>
                <a:cs typeface="Ali-A-Alwand"/>
              </a:rPr>
              <a:t> </a:t>
            </a:r>
            <a:r>
              <a:rPr lang="ar-IQ" sz="2400" dirty="0">
                <a:latin typeface="Calibri"/>
                <a:ea typeface="Calibri"/>
                <a:cs typeface="Ali-A-Alwand"/>
              </a:rPr>
              <a:t>هو العملية التي يتم بمقتضاها مقارنة الوظائف بعضها ببعض من أجل تحديد الأجر العادل لكل وظيفة.</a:t>
            </a:r>
            <a:endParaRPr lang="en-US" sz="1400" dirty="0">
              <a:latin typeface="Calibri"/>
              <a:ea typeface="Calibri"/>
              <a:cs typeface="Arial"/>
            </a:endParaRPr>
          </a:p>
          <a:p>
            <a:endParaRPr lang="ar-IQ" dirty="0"/>
          </a:p>
        </p:txBody>
      </p:sp>
    </p:spTree>
    <p:extLst>
      <p:ext uri="{BB962C8B-B14F-4D97-AF65-F5344CB8AC3E}">
        <p14:creationId xmlns:p14="http://schemas.microsoft.com/office/powerpoint/2010/main" val="3987337082"/>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14400"/>
          </a:xfrm>
        </p:spPr>
        <p:txBody>
          <a:bodyPr/>
          <a:lstStyle/>
          <a:p>
            <a:pPr algn="r"/>
            <a:r>
              <a:rPr lang="ar-IQ" sz="3200" dirty="0">
                <a:effectLst/>
                <a:latin typeface="Calibri"/>
                <a:ea typeface="Calibri"/>
                <a:cs typeface="Ali-A-Alwand"/>
              </a:rPr>
              <a:t>(1-2):أهمية تقييم الوظائف:</a:t>
            </a:r>
            <a:endParaRPr lang="ar-IQ" sz="3200" dirty="0"/>
          </a:p>
        </p:txBody>
      </p:sp>
      <p:sp>
        <p:nvSpPr>
          <p:cNvPr id="3" name="Text Placeholder 2"/>
          <p:cNvSpPr>
            <a:spLocks noGrp="1"/>
          </p:cNvSpPr>
          <p:nvPr>
            <p:ph type="body" idx="1"/>
          </p:nvPr>
        </p:nvSpPr>
        <p:spPr>
          <a:xfrm>
            <a:off x="0" y="1143000"/>
            <a:ext cx="9144000" cy="5715000"/>
          </a:xfrm>
        </p:spPr>
        <p:txBody>
          <a:bodyPr/>
          <a:lstStyle/>
          <a:p>
            <a:pPr>
              <a:lnSpc>
                <a:spcPct val="115000"/>
              </a:lnSpc>
              <a:spcAft>
                <a:spcPts val="1000"/>
              </a:spcAft>
            </a:pPr>
            <a:r>
              <a:rPr lang="ar-IQ" sz="2400" dirty="0">
                <a:latin typeface="Calibri"/>
                <a:ea typeface="Calibri"/>
                <a:cs typeface="Ali-A-Alwand"/>
              </a:rPr>
              <a:t>1.إيجاد التوازن بين ما يقدمه الفرد وما يستحقه من أجور في ضوء متطلبات الوظيفة.</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2.المساواة في تحديد الرواتب والأجور للوظائف والأعمال المتشابهة.</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3.الفصل في النزاعات والشكاوي التي تنشأ حول القضايا الأجور.</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4.تحقيق المساواة والعدالة في الأجور والرواتب يساعد على تخفيف دوران العمل و تزيد رضا الوظيفي.</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5.يسهل اجراء مقارنة واقعية بين هيكل أجور في المنظمة ومقارنتها مع الهايكل الأخرى في منظمات متشابهة.</a:t>
            </a:r>
            <a:endParaRPr lang="en-US" sz="1600" dirty="0">
              <a:latin typeface="Calibri"/>
              <a:ea typeface="Calibri"/>
              <a:cs typeface="Arial"/>
            </a:endParaRPr>
          </a:p>
          <a:p>
            <a:pPr>
              <a:lnSpc>
                <a:spcPct val="115000"/>
              </a:lnSpc>
              <a:spcAft>
                <a:spcPts val="1000"/>
              </a:spcAft>
            </a:pPr>
            <a:r>
              <a:rPr lang="ar-IQ" sz="3200" dirty="0">
                <a:latin typeface="Calibri"/>
                <a:ea typeface="Calibri"/>
                <a:cs typeface="Ali-A-Alwand"/>
              </a:rPr>
              <a:t>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2809836340"/>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143000"/>
          </a:xfrm>
        </p:spPr>
        <p:txBody>
          <a:bodyPr/>
          <a:lstStyle/>
          <a:p>
            <a:pPr algn="r" rtl="1">
              <a:lnSpc>
                <a:spcPct val="115000"/>
              </a:lnSpc>
              <a:spcAft>
                <a:spcPts val="1000"/>
              </a:spcAft>
            </a:pPr>
            <a:r>
              <a:rPr lang="ar-IQ" sz="3200" dirty="0">
                <a:effectLst/>
                <a:latin typeface="Calibri"/>
                <a:ea typeface="Calibri"/>
                <a:cs typeface="Ali-A-Alwand"/>
              </a:rPr>
              <a:t>(1-3):طرق تقييم الوظائف:</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990600"/>
            <a:ext cx="9144000" cy="5867400"/>
          </a:xfrm>
        </p:spPr>
        <p:txBody>
          <a:bodyPr/>
          <a:lstStyle/>
          <a:p>
            <a:pPr>
              <a:lnSpc>
                <a:spcPct val="115000"/>
              </a:lnSpc>
              <a:spcAft>
                <a:spcPts val="1000"/>
              </a:spcAft>
            </a:pPr>
            <a:r>
              <a:rPr lang="ar-IQ" sz="2400" b="1" dirty="0">
                <a:solidFill>
                  <a:srgbClr val="FFC000"/>
                </a:solidFill>
                <a:latin typeface="Calibri"/>
                <a:ea typeface="Calibri"/>
                <a:cs typeface="Ali-A-Alwand"/>
              </a:rPr>
              <a:t>الطريقة الأولى:الطريقة الوصفية:</a:t>
            </a:r>
            <a:r>
              <a:rPr lang="ar-IQ" sz="2400" dirty="0">
                <a:latin typeface="Calibri"/>
                <a:ea typeface="Calibri"/>
                <a:cs typeface="Ali-A-Alwand"/>
              </a:rPr>
              <a:t>في هذه الطريقة يتم تصنيف الوظائف ووضعها في مجموعات تمثل كل مجموعة درجة معينة أو فئة محددة تشترك في في الواجبات و المسئوليات المتشابهة أو المتقاربة , كما في الشكل الاتي:</a:t>
            </a:r>
            <a:endParaRPr lang="en-US" sz="1400" dirty="0">
              <a:latin typeface="Calibri"/>
              <a:ea typeface="Calibri"/>
              <a:cs typeface="Arial"/>
            </a:endParaRPr>
          </a:p>
          <a:p>
            <a:endParaRPr lang="ar-IQ" dirty="0"/>
          </a:p>
        </p:txBody>
      </p:sp>
    </p:spTree>
    <p:extLst>
      <p:ext uri="{BB962C8B-B14F-4D97-AF65-F5344CB8AC3E}">
        <p14:creationId xmlns:p14="http://schemas.microsoft.com/office/powerpoint/2010/main" val="3535719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6858000"/>
          </a:xfrm>
        </p:spPr>
        <p:txBody>
          <a:bodyPr/>
          <a:lstStyle/>
          <a:p>
            <a:pPr algn="ctr">
              <a:lnSpc>
                <a:spcPct val="115000"/>
              </a:lnSpc>
              <a:spcAft>
                <a:spcPts val="1000"/>
              </a:spcAft>
            </a:pPr>
            <a:endParaRPr lang="en-US" sz="1600" dirty="0">
              <a:latin typeface="Calibri"/>
              <a:ea typeface="Calibri"/>
              <a:cs typeface="Arial"/>
            </a:endParaRPr>
          </a:p>
          <a:p>
            <a:endParaRPr lang="ar-IQ" dirty="0"/>
          </a:p>
          <a:p>
            <a:endParaRPr lang="ar-IQ" dirty="0"/>
          </a:p>
          <a:p>
            <a:endParaRPr lang="ar-IQ" dirty="0"/>
          </a:p>
          <a:p>
            <a:endParaRPr lang="ar-IQ" dirty="0"/>
          </a:p>
          <a:p>
            <a:endParaRPr lang="ar-IQ" dirty="0"/>
          </a:p>
          <a:p>
            <a:endParaRPr lang="ar-IQ" dirty="0"/>
          </a:p>
          <a:p>
            <a:pPr algn="ctr"/>
            <a:endParaRPr lang="ar-IQ" dirty="0"/>
          </a:p>
        </p:txBody>
      </p:sp>
      <p:sp>
        <p:nvSpPr>
          <p:cNvPr id="7" name="Rounded Rectangle 6"/>
          <p:cNvSpPr/>
          <p:nvPr/>
        </p:nvSpPr>
        <p:spPr>
          <a:xfrm>
            <a:off x="3505200" y="381000"/>
            <a:ext cx="2133600" cy="8382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rtl="1">
              <a:lnSpc>
                <a:spcPct val="115000"/>
              </a:lnSpc>
              <a:spcAft>
                <a:spcPts val="1000"/>
              </a:spcAft>
            </a:pPr>
            <a:r>
              <a:rPr lang="ar-IQ" sz="2800" dirty="0">
                <a:latin typeface="Calibri"/>
                <a:ea typeface="Calibri"/>
                <a:cs typeface="Ali-A-Alwand"/>
              </a:rPr>
              <a:t>الإدارة العامة</a:t>
            </a:r>
            <a:endParaRPr lang="en-US" dirty="0">
              <a:effectLst/>
              <a:latin typeface="Calibri"/>
              <a:ea typeface="Calibri"/>
              <a:cs typeface="Arial"/>
            </a:endParaRPr>
          </a:p>
        </p:txBody>
      </p:sp>
      <p:sp>
        <p:nvSpPr>
          <p:cNvPr id="9" name="Rounded Rectangle 8"/>
          <p:cNvSpPr/>
          <p:nvPr/>
        </p:nvSpPr>
        <p:spPr>
          <a:xfrm>
            <a:off x="7620000" y="1600200"/>
            <a:ext cx="1524000" cy="914400"/>
          </a:xfrm>
          <a:prstGeom prst="roundRect">
            <a:avLst>
              <a:gd name="adj" fmla="val 34314"/>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15000"/>
              </a:lnSpc>
              <a:spcAft>
                <a:spcPts val="0"/>
              </a:spcAft>
            </a:pPr>
            <a:r>
              <a:rPr lang="ar-IQ" dirty="0">
                <a:latin typeface="Calibri"/>
                <a:ea typeface="Calibri"/>
                <a:cs typeface="Ali-A-Alwand"/>
              </a:rPr>
              <a:t>إدارة الأنتاج</a:t>
            </a:r>
            <a:endParaRPr lang="en-US" sz="1200" dirty="0">
              <a:effectLst/>
              <a:latin typeface="Calibri"/>
              <a:ea typeface="Calibri"/>
              <a:cs typeface="Arial"/>
            </a:endParaRPr>
          </a:p>
        </p:txBody>
      </p:sp>
      <p:sp>
        <p:nvSpPr>
          <p:cNvPr id="11" name="Rounded Rectangle 10"/>
          <p:cNvSpPr/>
          <p:nvPr/>
        </p:nvSpPr>
        <p:spPr>
          <a:xfrm>
            <a:off x="5943600" y="1600200"/>
            <a:ext cx="1524000" cy="914400"/>
          </a:xfrm>
          <a:prstGeom prst="roundRect">
            <a:avLst>
              <a:gd name="adj" fmla="val 31373"/>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2" name="Rounded Rectangle 11"/>
          <p:cNvSpPr/>
          <p:nvPr/>
        </p:nvSpPr>
        <p:spPr>
          <a:xfrm>
            <a:off x="5957047" y="1600200"/>
            <a:ext cx="1524000" cy="914400"/>
          </a:xfrm>
          <a:prstGeom prst="roundRect">
            <a:avLst>
              <a:gd name="adj" fmla="val 31373"/>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15000"/>
              </a:lnSpc>
              <a:spcAft>
                <a:spcPts val="0"/>
              </a:spcAft>
            </a:pPr>
            <a:r>
              <a:rPr lang="ar-IQ" dirty="0">
                <a:latin typeface="Calibri"/>
                <a:ea typeface="Calibri"/>
                <a:cs typeface="Ali-A-Alwand"/>
              </a:rPr>
              <a:t>إدارة التسويق</a:t>
            </a:r>
            <a:endParaRPr lang="en-US" sz="1200" dirty="0">
              <a:effectLst/>
              <a:latin typeface="Calibri"/>
              <a:ea typeface="Calibri"/>
              <a:cs typeface="Arial"/>
            </a:endParaRPr>
          </a:p>
        </p:txBody>
      </p:sp>
      <p:sp>
        <p:nvSpPr>
          <p:cNvPr id="15" name="Rounded Rectangle 14"/>
          <p:cNvSpPr/>
          <p:nvPr/>
        </p:nvSpPr>
        <p:spPr>
          <a:xfrm>
            <a:off x="4267200" y="1627094"/>
            <a:ext cx="1371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15000"/>
              </a:lnSpc>
              <a:spcAft>
                <a:spcPts val="0"/>
              </a:spcAft>
            </a:pPr>
            <a:r>
              <a:rPr lang="ar-IQ" dirty="0">
                <a:latin typeface="Calibri"/>
                <a:ea typeface="Calibri"/>
                <a:cs typeface="Ali-A-Alwand"/>
              </a:rPr>
              <a:t>إدارة المالية</a:t>
            </a:r>
            <a:endParaRPr lang="en-US" sz="1200" dirty="0">
              <a:effectLst/>
              <a:latin typeface="Calibri"/>
              <a:ea typeface="Calibri"/>
              <a:cs typeface="Arial"/>
            </a:endParaRPr>
          </a:p>
        </p:txBody>
      </p:sp>
      <p:sp>
        <p:nvSpPr>
          <p:cNvPr id="18" name="Rounded Rectangle 17"/>
          <p:cNvSpPr/>
          <p:nvPr/>
        </p:nvSpPr>
        <p:spPr>
          <a:xfrm>
            <a:off x="2514600" y="1600200"/>
            <a:ext cx="1371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15000"/>
              </a:lnSpc>
              <a:spcAft>
                <a:spcPts val="0"/>
              </a:spcAft>
            </a:pPr>
            <a:r>
              <a:rPr lang="ar-IQ" dirty="0">
                <a:latin typeface="Calibri"/>
                <a:ea typeface="Calibri"/>
                <a:cs typeface="Ali-A-Alwand"/>
              </a:rPr>
              <a:t>إدارة المخزن</a:t>
            </a:r>
            <a:endParaRPr lang="en-US" sz="1200" dirty="0">
              <a:effectLst/>
              <a:latin typeface="Calibri"/>
              <a:ea typeface="Calibri"/>
              <a:cs typeface="Arial"/>
            </a:endParaRPr>
          </a:p>
        </p:txBody>
      </p:sp>
      <p:sp>
        <p:nvSpPr>
          <p:cNvPr id="20" name="Rounded Rectangle 19"/>
          <p:cNvSpPr/>
          <p:nvPr/>
        </p:nvSpPr>
        <p:spPr>
          <a:xfrm>
            <a:off x="685800" y="1600200"/>
            <a:ext cx="1447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15000"/>
              </a:lnSpc>
              <a:spcAft>
                <a:spcPts val="0"/>
              </a:spcAft>
            </a:pPr>
            <a:r>
              <a:rPr lang="ar-IQ" dirty="0">
                <a:latin typeface="Calibri"/>
                <a:ea typeface="Calibri"/>
                <a:cs typeface="Ali_K_Samik"/>
              </a:rPr>
              <a:t>إدارة الموارد البشرية</a:t>
            </a:r>
            <a:endParaRPr lang="en-US" sz="1200" dirty="0">
              <a:effectLst/>
              <a:latin typeface="Calibri"/>
              <a:ea typeface="Calibri"/>
              <a:cs typeface="Arial"/>
            </a:endParaRPr>
          </a:p>
        </p:txBody>
      </p:sp>
      <p:sp>
        <p:nvSpPr>
          <p:cNvPr id="22" name="Rectangle 21"/>
          <p:cNvSpPr/>
          <p:nvPr/>
        </p:nvSpPr>
        <p:spPr>
          <a:xfrm>
            <a:off x="7772400" y="2895600"/>
            <a:ext cx="1219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a:latin typeface="Calibri"/>
                <a:ea typeface="Calibri"/>
                <a:cs typeface="Ali-A-Alwand"/>
              </a:rPr>
              <a:t>قسم التخطيط الموارد البشرية</a:t>
            </a:r>
            <a:endParaRPr lang="ar-IQ" dirty="0"/>
          </a:p>
        </p:txBody>
      </p:sp>
      <p:sp>
        <p:nvSpPr>
          <p:cNvPr id="24" name="Rectangle 23"/>
          <p:cNvSpPr/>
          <p:nvPr/>
        </p:nvSpPr>
        <p:spPr>
          <a:xfrm>
            <a:off x="6172200" y="2868706"/>
            <a:ext cx="1308847"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a:latin typeface="Calibri"/>
                <a:ea typeface="Calibri"/>
                <a:cs typeface="Ali-A-Alwand"/>
              </a:rPr>
              <a:t>قسم تخطيط المرتبات والأجور</a:t>
            </a:r>
            <a:endParaRPr lang="ar-IQ" dirty="0"/>
          </a:p>
        </p:txBody>
      </p:sp>
      <p:sp>
        <p:nvSpPr>
          <p:cNvPr id="25" name="Rectangle 24"/>
          <p:cNvSpPr/>
          <p:nvPr/>
        </p:nvSpPr>
        <p:spPr>
          <a:xfrm>
            <a:off x="4271682" y="2904565"/>
            <a:ext cx="1371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a:latin typeface="Calibri"/>
                <a:ea typeface="Calibri"/>
                <a:cs typeface="Ali-A-Alwand"/>
              </a:rPr>
              <a:t>قسم التدريب</a:t>
            </a:r>
            <a:endParaRPr lang="ar-IQ" dirty="0"/>
          </a:p>
        </p:txBody>
      </p:sp>
      <p:sp>
        <p:nvSpPr>
          <p:cNvPr id="26" name="Rectangle 25"/>
          <p:cNvSpPr/>
          <p:nvPr/>
        </p:nvSpPr>
        <p:spPr>
          <a:xfrm>
            <a:off x="2514600" y="2904565"/>
            <a:ext cx="1447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a:latin typeface="Calibri"/>
                <a:ea typeface="Calibri"/>
                <a:cs typeface="Ali-A-Alwand"/>
              </a:rPr>
              <a:t>قسم الاتصالات</a:t>
            </a:r>
            <a:endParaRPr lang="ar-IQ" dirty="0"/>
          </a:p>
        </p:txBody>
      </p:sp>
      <p:sp>
        <p:nvSpPr>
          <p:cNvPr id="27" name="Rectangle 26"/>
          <p:cNvSpPr/>
          <p:nvPr/>
        </p:nvSpPr>
        <p:spPr>
          <a:xfrm>
            <a:off x="685800" y="2895600"/>
            <a:ext cx="1447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a:latin typeface="Calibri"/>
                <a:ea typeface="Calibri"/>
                <a:cs typeface="Ali-A-Alwand"/>
              </a:rPr>
              <a:t>قسم الخدمات</a:t>
            </a:r>
            <a:endParaRPr lang="ar-IQ" dirty="0"/>
          </a:p>
        </p:txBody>
      </p:sp>
      <p:sp>
        <p:nvSpPr>
          <p:cNvPr id="29" name="Rounded Rectangle 28"/>
          <p:cNvSpPr/>
          <p:nvPr/>
        </p:nvSpPr>
        <p:spPr>
          <a:xfrm>
            <a:off x="7772400" y="3657600"/>
            <a:ext cx="1219200" cy="3200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r" rtl="1">
              <a:lnSpc>
                <a:spcPct val="115000"/>
              </a:lnSpc>
              <a:spcBef>
                <a:spcPts val="600"/>
              </a:spcBef>
              <a:spcAft>
                <a:spcPts val="1000"/>
              </a:spcAft>
            </a:pPr>
            <a:r>
              <a:rPr lang="ar-IQ" dirty="0">
                <a:latin typeface="Calibri"/>
                <a:ea typeface="Calibri"/>
                <a:cs typeface="Ali-A-Alwand"/>
              </a:rPr>
              <a:t>التحليل الوظائف</a:t>
            </a:r>
            <a:endParaRPr lang="en-US" sz="1200" dirty="0">
              <a:latin typeface="Calibri"/>
              <a:ea typeface="Calibri"/>
              <a:cs typeface="Arial"/>
            </a:endParaRPr>
          </a:p>
          <a:p>
            <a:pPr lvl="0" algn="r" rtl="1">
              <a:lnSpc>
                <a:spcPct val="115000"/>
              </a:lnSpc>
              <a:spcBef>
                <a:spcPts val="600"/>
              </a:spcBef>
              <a:spcAft>
                <a:spcPts val="1000"/>
              </a:spcAft>
            </a:pPr>
            <a:r>
              <a:rPr lang="ar-IQ" sz="1600" dirty="0">
                <a:latin typeface="Calibri"/>
                <a:ea typeface="Calibri"/>
                <a:cs typeface="Ali-A-Alwand"/>
              </a:rPr>
              <a:t>الإستقطاب</a:t>
            </a:r>
            <a:endParaRPr lang="ar-IQ" sz="1200" dirty="0">
              <a:latin typeface="Calibri"/>
              <a:ea typeface="Calibri"/>
              <a:cs typeface="Arial"/>
            </a:endParaRPr>
          </a:p>
          <a:p>
            <a:pPr lvl="0" algn="r" rtl="1">
              <a:lnSpc>
                <a:spcPct val="115000"/>
              </a:lnSpc>
              <a:spcBef>
                <a:spcPts val="600"/>
              </a:spcBef>
              <a:spcAft>
                <a:spcPts val="1000"/>
              </a:spcAft>
            </a:pPr>
            <a:r>
              <a:rPr lang="ar-IQ" sz="1600" dirty="0">
                <a:latin typeface="Calibri"/>
                <a:ea typeface="Calibri"/>
                <a:cs typeface="Ali_K_Alwand"/>
              </a:rPr>
              <a:t>ا</a:t>
            </a:r>
            <a:r>
              <a:rPr lang="ar-IQ" dirty="0">
                <a:latin typeface="Calibri"/>
                <a:ea typeface="Calibri"/>
                <a:cs typeface="Ali-A-Alwand"/>
              </a:rPr>
              <a:t>لأختيار والتعيين</a:t>
            </a:r>
            <a:endParaRPr lang="ar-IQ" dirty="0">
              <a:cs typeface="Ali-A-Alwand" pitchFamily="2" charset="-78"/>
            </a:endParaRPr>
          </a:p>
        </p:txBody>
      </p:sp>
      <p:sp>
        <p:nvSpPr>
          <p:cNvPr id="30" name="Rounded Rectangle 29"/>
          <p:cNvSpPr/>
          <p:nvPr/>
        </p:nvSpPr>
        <p:spPr>
          <a:xfrm>
            <a:off x="6172200" y="3657600"/>
            <a:ext cx="1308847" cy="3200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r" rtl="1">
              <a:lnSpc>
                <a:spcPct val="115000"/>
              </a:lnSpc>
              <a:spcBef>
                <a:spcPts val="600"/>
              </a:spcBef>
              <a:spcAft>
                <a:spcPts val="1000"/>
              </a:spcAft>
            </a:pPr>
            <a:r>
              <a:rPr lang="ar-IQ" dirty="0">
                <a:latin typeface="Calibri"/>
                <a:ea typeface="Calibri"/>
                <a:cs typeface="Ali-A-Alwand"/>
              </a:rPr>
              <a:t>تقييم الوظائف</a:t>
            </a:r>
            <a:endParaRPr lang="en-US" sz="1200" dirty="0">
              <a:latin typeface="Calibri"/>
              <a:ea typeface="Calibri"/>
              <a:cs typeface="Arial"/>
            </a:endParaRPr>
          </a:p>
          <a:p>
            <a:pPr lvl="0" algn="r" rtl="1">
              <a:lnSpc>
                <a:spcPct val="115000"/>
              </a:lnSpc>
              <a:spcBef>
                <a:spcPts val="600"/>
              </a:spcBef>
              <a:spcAft>
                <a:spcPts val="1000"/>
              </a:spcAft>
            </a:pPr>
            <a:r>
              <a:rPr lang="ar-IQ" dirty="0">
                <a:latin typeface="Calibri"/>
                <a:ea typeface="Calibri"/>
                <a:cs typeface="Ali-A-Alwand"/>
              </a:rPr>
              <a:t>تحديد الأجور والرواتب</a:t>
            </a:r>
            <a:endParaRPr lang="ar-IQ" sz="1200" dirty="0">
              <a:latin typeface="Calibri"/>
              <a:ea typeface="Calibri"/>
              <a:cs typeface="Arial"/>
            </a:endParaRPr>
          </a:p>
          <a:p>
            <a:pPr lvl="0" algn="r" rtl="1">
              <a:lnSpc>
                <a:spcPct val="115000"/>
              </a:lnSpc>
              <a:spcBef>
                <a:spcPts val="600"/>
              </a:spcBef>
              <a:spcAft>
                <a:spcPts val="1000"/>
              </a:spcAft>
            </a:pPr>
            <a:r>
              <a:rPr lang="ar-IQ" dirty="0">
                <a:latin typeface="Calibri"/>
                <a:ea typeface="Calibri"/>
                <a:cs typeface="Ali-A-Alwand"/>
              </a:rPr>
              <a:t>تشخيص الحوافز و العلاوة ...</a:t>
            </a:r>
            <a:endParaRPr lang="ar-IQ" dirty="0"/>
          </a:p>
        </p:txBody>
      </p:sp>
      <p:sp>
        <p:nvSpPr>
          <p:cNvPr id="31" name="Rounded Rectangle 30"/>
          <p:cNvSpPr/>
          <p:nvPr/>
        </p:nvSpPr>
        <p:spPr>
          <a:xfrm>
            <a:off x="4267200" y="3657600"/>
            <a:ext cx="1371600" cy="3200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r" rtl="1">
              <a:lnSpc>
                <a:spcPct val="115000"/>
              </a:lnSpc>
              <a:spcBef>
                <a:spcPts val="600"/>
              </a:spcBef>
              <a:spcAft>
                <a:spcPts val="1000"/>
              </a:spcAft>
            </a:pPr>
            <a:r>
              <a:rPr lang="ar-IQ" dirty="0">
                <a:latin typeface="Calibri"/>
                <a:ea typeface="Calibri"/>
                <a:cs typeface="Ali-A-Alwand"/>
              </a:rPr>
              <a:t>التقييم الاداء</a:t>
            </a:r>
            <a:endParaRPr lang="en-US" sz="1200" dirty="0">
              <a:latin typeface="Calibri"/>
              <a:ea typeface="Calibri"/>
              <a:cs typeface="Arial"/>
            </a:endParaRPr>
          </a:p>
          <a:p>
            <a:pPr lvl="0" algn="r" rtl="1">
              <a:lnSpc>
                <a:spcPct val="115000"/>
              </a:lnSpc>
              <a:spcBef>
                <a:spcPts val="600"/>
              </a:spcBef>
              <a:spcAft>
                <a:spcPts val="1000"/>
              </a:spcAft>
            </a:pPr>
            <a:r>
              <a:rPr lang="ar-IQ" dirty="0">
                <a:latin typeface="Calibri"/>
                <a:ea typeface="Calibri"/>
                <a:cs typeface="Ali-A-Alwand"/>
              </a:rPr>
              <a:t>التدريب والتنمية الأفراد</a:t>
            </a:r>
            <a:endParaRPr lang="ar-IQ" sz="1200" dirty="0">
              <a:latin typeface="Calibri"/>
              <a:ea typeface="Calibri"/>
              <a:cs typeface="Arial"/>
            </a:endParaRPr>
          </a:p>
          <a:p>
            <a:pPr lvl="0" algn="r" rtl="1">
              <a:lnSpc>
                <a:spcPct val="115000"/>
              </a:lnSpc>
              <a:spcBef>
                <a:spcPts val="600"/>
              </a:spcBef>
              <a:spcAft>
                <a:spcPts val="1000"/>
              </a:spcAft>
            </a:pPr>
            <a:r>
              <a:rPr lang="ar-IQ" dirty="0">
                <a:latin typeface="Calibri"/>
                <a:ea typeface="Calibri"/>
                <a:cs typeface="Ali-A-Alwand"/>
              </a:rPr>
              <a:t>..............  ...............</a:t>
            </a:r>
            <a:endParaRPr lang="ar-IQ" dirty="0"/>
          </a:p>
        </p:txBody>
      </p:sp>
      <p:sp>
        <p:nvSpPr>
          <p:cNvPr id="32" name="Rounded Rectangle 31"/>
          <p:cNvSpPr/>
          <p:nvPr/>
        </p:nvSpPr>
        <p:spPr>
          <a:xfrm>
            <a:off x="2514600" y="3657600"/>
            <a:ext cx="1447800" cy="3200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r" rtl="1">
              <a:lnSpc>
                <a:spcPct val="115000"/>
              </a:lnSpc>
              <a:spcBef>
                <a:spcPts val="600"/>
              </a:spcBef>
              <a:spcAft>
                <a:spcPts val="1000"/>
              </a:spcAft>
            </a:pPr>
            <a:r>
              <a:rPr lang="ar-IQ" dirty="0">
                <a:latin typeface="Calibri"/>
                <a:ea typeface="Calibri"/>
                <a:cs typeface="Ali-A-Alwand"/>
              </a:rPr>
              <a:t>قائمة العاملين و الموظفين</a:t>
            </a:r>
            <a:endParaRPr lang="en-US" sz="1200" dirty="0">
              <a:latin typeface="Calibri"/>
              <a:ea typeface="Calibri"/>
              <a:cs typeface="Arial"/>
            </a:endParaRPr>
          </a:p>
          <a:p>
            <a:pPr lvl="0" algn="r" rtl="1">
              <a:lnSpc>
                <a:spcPct val="115000"/>
              </a:lnSpc>
              <a:spcBef>
                <a:spcPts val="600"/>
              </a:spcBef>
              <a:spcAft>
                <a:spcPts val="1000"/>
              </a:spcAft>
            </a:pPr>
            <a:r>
              <a:rPr lang="ar-IQ" dirty="0">
                <a:latin typeface="Calibri"/>
                <a:ea typeface="Calibri"/>
                <a:cs typeface="Ali-A-Alwand"/>
              </a:rPr>
              <a:t>النقل و الترقية و الترفيع </a:t>
            </a:r>
            <a:endParaRPr lang="en-US" sz="1200" dirty="0">
              <a:latin typeface="Calibri"/>
              <a:ea typeface="Calibri"/>
              <a:cs typeface="Arial"/>
            </a:endParaRPr>
          </a:p>
          <a:p>
            <a:r>
              <a:rPr lang="ar-IQ" dirty="0">
                <a:latin typeface="Calibri"/>
                <a:ea typeface="Calibri"/>
                <a:cs typeface="Ali-A-Alwand"/>
              </a:rPr>
              <a:t>التقاعد و الإجازة ...</a:t>
            </a:r>
            <a:endParaRPr lang="ar-IQ" dirty="0"/>
          </a:p>
        </p:txBody>
      </p:sp>
      <p:sp>
        <p:nvSpPr>
          <p:cNvPr id="34" name="Rounded Rectangle 33"/>
          <p:cNvSpPr/>
          <p:nvPr/>
        </p:nvSpPr>
        <p:spPr>
          <a:xfrm>
            <a:off x="685800" y="3657600"/>
            <a:ext cx="1447800" cy="3200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r" rtl="1">
              <a:lnSpc>
                <a:spcPct val="115000"/>
              </a:lnSpc>
              <a:spcBef>
                <a:spcPts val="600"/>
              </a:spcBef>
              <a:spcAft>
                <a:spcPts val="1000"/>
              </a:spcAft>
            </a:pPr>
            <a:r>
              <a:rPr lang="ar-IQ" dirty="0">
                <a:latin typeface="Calibri"/>
                <a:ea typeface="Calibri"/>
                <a:cs typeface="Ali-A-Alwand"/>
              </a:rPr>
              <a:t>الصحة والسلامة المهنية </a:t>
            </a:r>
            <a:endParaRPr lang="en-US" sz="1200" dirty="0">
              <a:latin typeface="Calibri"/>
              <a:ea typeface="Calibri"/>
              <a:cs typeface="Arial"/>
            </a:endParaRPr>
          </a:p>
          <a:p>
            <a:pPr lvl="0" algn="r" rtl="1">
              <a:lnSpc>
                <a:spcPct val="115000"/>
              </a:lnSpc>
              <a:spcBef>
                <a:spcPts val="600"/>
              </a:spcBef>
              <a:spcAft>
                <a:spcPts val="1000"/>
              </a:spcAft>
            </a:pPr>
            <a:r>
              <a:rPr lang="ar-IQ" dirty="0">
                <a:latin typeface="Calibri"/>
                <a:ea typeface="Calibri"/>
                <a:cs typeface="Ali-A-Alwand"/>
              </a:rPr>
              <a:t>الخدمات الاجتماعية  والثقافية </a:t>
            </a:r>
            <a:r>
              <a:rPr lang="ar-IQ" sz="1200" dirty="0">
                <a:latin typeface="Calibri"/>
                <a:ea typeface="Calibri"/>
                <a:cs typeface="Arial"/>
              </a:rPr>
              <a:t>ا</a:t>
            </a:r>
            <a:r>
              <a:rPr lang="ar-IQ" dirty="0">
                <a:latin typeface="Calibri"/>
                <a:ea typeface="Calibri"/>
                <a:cs typeface="Ali-A-Alwand"/>
              </a:rPr>
              <a:t>لخدمات الإستشارية</a:t>
            </a:r>
            <a:endParaRPr lang="ar-IQ" dirty="0"/>
          </a:p>
        </p:txBody>
      </p:sp>
      <p:sp>
        <p:nvSpPr>
          <p:cNvPr id="40" name="Down Arrow 39"/>
          <p:cNvSpPr/>
          <p:nvPr/>
        </p:nvSpPr>
        <p:spPr>
          <a:xfrm>
            <a:off x="1167384" y="2503394"/>
            <a:ext cx="484632" cy="392206"/>
          </a:xfrm>
          <a:prstGeom prst="downArrow">
            <a:avLst>
              <a:gd name="adj1" fmla="val 50000"/>
              <a:gd name="adj2" fmla="val 39714"/>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16" name="Straight Arrow Connector 15"/>
          <p:cNvCxnSpPr>
            <a:stCxn id="26" idx="3"/>
            <a:endCxn id="25" idx="1"/>
          </p:cNvCxnSpPr>
          <p:nvPr/>
        </p:nvCxnSpPr>
        <p:spPr>
          <a:xfrm>
            <a:off x="3962400" y="3285565"/>
            <a:ext cx="30928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27" idx="3"/>
            <a:endCxn id="26" idx="1"/>
          </p:cNvCxnSpPr>
          <p:nvPr/>
        </p:nvCxnSpPr>
        <p:spPr>
          <a:xfrm>
            <a:off x="2133600" y="3276600"/>
            <a:ext cx="381000" cy="896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24" idx="1"/>
          </p:cNvCxnSpPr>
          <p:nvPr/>
        </p:nvCxnSpPr>
        <p:spPr>
          <a:xfrm flipH="1">
            <a:off x="5643282" y="3249706"/>
            <a:ext cx="528918"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7481048" y="3249706"/>
            <a:ext cx="29135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2742745"/>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6858000"/>
          </a:xfrm>
        </p:spPr>
        <p:txBody>
          <a:bodyPr/>
          <a:lstStyle/>
          <a:p>
            <a:endParaRPr lang="ar-IQ" dirty="0"/>
          </a:p>
        </p:txBody>
      </p:sp>
      <p:graphicFrame>
        <p:nvGraphicFramePr>
          <p:cNvPr id="4" name="Table 3"/>
          <p:cNvGraphicFramePr>
            <a:graphicFrameLocks noGrp="1"/>
          </p:cNvGraphicFramePr>
          <p:nvPr>
            <p:extLst>
              <p:ext uri="{D42A27DB-BD31-4B8C-83A1-F6EECF244321}">
                <p14:modId xmlns:p14="http://schemas.microsoft.com/office/powerpoint/2010/main" val="123632739"/>
              </p:ext>
            </p:extLst>
          </p:nvPr>
        </p:nvGraphicFramePr>
        <p:xfrm>
          <a:off x="0" y="-1"/>
          <a:ext cx="9144001" cy="6849280"/>
        </p:xfrm>
        <a:graphic>
          <a:graphicData uri="http://schemas.openxmlformats.org/drawingml/2006/table">
            <a:tbl>
              <a:tblPr rtl="1" firstRow="1" bandRow="1">
                <a:tableStyleId>{5C22544A-7EE6-4342-B048-85BDC9FD1C3A}</a:tableStyleId>
              </a:tblPr>
              <a:tblGrid>
                <a:gridCol w="1492623">
                  <a:extLst>
                    <a:ext uri="{9D8B030D-6E8A-4147-A177-3AD203B41FA5}">
                      <a16:colId xmlns:a16="http://schemas.microsoft.com/office/drawing/2014/main" xmlns="" val="20000"/>
                    </a:ext>
                  </a:extLst>
                </a:gridCol>
                <a:gridCol w="7651378">
                  <a:extLst>
                    <a:ext uri="{9D8B030D-6E8A-4147-A177-3AD203B41FA5}">
                      <a16:colId xmlns:a16="http://schemas.microsoft.com/office/drawing/2014/main" xmlns="" val="20001"/>
                    </a:ext>
                  </a:extLst>
                </a:gridCol>
              </a:tblGrid>
              <a:tr h="1205945">
                <a:tc>
                  <a:txBody>
                    <a:bodyPr/>
                    <a:lstStyle/>
                    <a:p>
                      <a:pPr rtl="1"/>
                      <a:endParaRPr lang="ar-IQ" sz="1800" dirty="0">
                        <a:effectLst/>
                        <a:latin typeface="Calibri"/>
                        <a:ea typeface="Calibri"/>
                        <a:cs typeface="Ali-A-Alwand"/>
                      </a:endParaRPr>
                    </a:p>
                    <a:p>
                      <a:pPr rtl="1"/>
                      <a:r>
                        <a:rPr lang="ar-IQ" sz="1800" dirty="0">
                          <a:effectLst/>
                          <a:latin typeface="Calibri"/>
                          <a:ea typeface="Calibri"/>
                          <a:cs typeface="Ali-A-Alwand"/>
                        </a:rPr>
                        <a:t> </a:t>
                      </a:r>
                      <a:r>
                        <a:rPr lang="ar-IQ" sz="2400" dirty="0">
                          <a:effectLst/>
                          <a:latin typeface="Calibri"/>
                          <a:ea typeface="Calibri"/>
                          <a:cs typeface="Ali-A-Alwand"/>
                        </a:rPr>
                        <a:t>الدرجة الأولى</a:t>
                      </a:r>
                    </a:p>
                    <a:p>
                      <a:pPr rtl="1"/>
                      <a:endParaRPr lang="ar-IQ" dirty="0"/>
                    </a:p>
                  </a:txBody>
                  <a:tcPr/>
                </a:tc>
                <a:tc>
                  <a:txBody>
                    <a:bodyPr/>
                    <a:lstStyle/>
                    <a:p>
                      <a:pPr rtl="1"/>
                      <a:r>
                        <a:rPr lang="ar-IQ" sz="2000" dirty="0">
                          <a:effectLst/>
                          <a:latin typeface="Calibri"/>
                          <a:ea typeface="Calibri"/>
                          <a:cs typeface="Ali-A-Alwand"/>
                        </a:rPr>
                        <a:t>تتضمن الوظائف العليا التي تتولى وضع إستراتيجيات وسياسات , وإصدار القرارات الهامة , كأعضاء مجلس الإدارة ومدراء العموم , ويشترط فيمن يشغل هذه الوظائف مؤهل جامعي على الأقل في مجال العمل , وخبرة تتراوح بين (10,15)سنة , وقدرة على إتخاذ القرار.</a:t>
                      </a:r>
                      <a:endParaRPr lang="ar-IQ" sz="2000" dirty="0"/>
                    </a:p>
                  </a:txBody>
                  <a:tcPr/>
                </a:tc>
                <a:extLst>
                  <a:ext uri="{0D108BD9-81ED-4DB2-BD59-A6C34878D82A}">
                    <a16:rowId xmlns:a16="http://schemas.microsoft.com/office/drawing/2014/main" xmlns="" val="10000"/>
                  </a:ext>
                </a:extLst>
              </a:tr>
              <a:tr h="1205947">
                <a:tc>
                  <a:txBody>
                    <a:bodyPr/>
                    <a:lstStyle/>
                    <a:p>
                      <a:pPr rtl="1"/>
                      <a:r>
                        <a:rPr lang="ar-IQ" sz="2000" dirty="0">
                          <a:effectLst/>
                          <a:latin typeface="Calibri"/>
                          <a:ea typeface="Calibri"/>
                          <a:cs typeface="Ali-A-Alwand"/>
                        </a:rPr>
                        <a:t>الدرجة الثانية</a:t>
                      </a:r>
                      <a:endParaRPr lang="ar-IQ" sz="2000" dirty="0"/>
                    </a:p>
                  </a:txBody>
                  <a:tcPr/>
                </a:tc>
                <a:tc>
                  <a:txBody>
                    <a:bodyPr/>
                    <a:lstStyle/>
                    <a:p>
                      <a:pPr rtl="1"/>
                      <a:r>
                        <a:rPr lang="ar-IQ" sz="2000" dirty="0">
                          <a:effectLst/>
                          <a:latin typeface="Calibri"/>
                          <a:ea typeface="Calibri"/>
                          <a:cs typeface="Ali-A-Alwand"/>
                        </a:rPr>
                        <a:t>وتشمل الوظائف الخاصة بالإدارة , كمديري الإدارات , ويتمتع من يشغل هذه الوظائف بالقدرة على إتخاذ القرار في حدود الانظمة , وشاغل هذه الوظيفة يحتاج إلى مؤهل جامعي وخبرة لا تقل عن (10) سنوات وحضور برامج تدريبية.</a:t>
                      </a:r>
                      <a:endParaRPr lang="ar-IQ" sz="2000" dirty="0"/>
                    </a:p>
                  </a:txBody>
                  <a:tcPr/>
                </a:tc>
                <a:extLst>
                  <a:ext uri="{0D108BD9-81ED-4DB2-BD59-A6C34878D82A}">
                    <a16:rowId xmlns:a16="http://schemas.microsoft.com/office/drawing/2014/main" xmlns="" val="10001"/>
                  </a:ext>
                </a:extLst>
              </a:tr>
              <a:tr h="1279467">
                <a:tc>
                  <a:txBody>
                    <a:bodyPr/>
                    <a:lstStyle/>
                    <a:p>
                      <a:pPr algn="r" rtl="1">
                        <a:lnSpc>
                          <a:spcPct val="115000"/>
                        </a:lnSpc>
                        <a:spcAft>
                          <a:spcPts val="1000"/>
                        </a:spcAft>
                      </a:pPr>
                      <a:r>
                        <a:rPr lang="ar-IQ" sz="2000" dirty="0">
                          <a:effectLst/>
                          <a:latin typeface="Calibri"/>
                          <a:ea typeface="Calibri"/>
                          <a:cs typeface="Ali-A-Alwand"/>
                        </a:rPr>
                        <a:t>الدرجة    </a:t>
                      </a:r>
                      <a:endParaRPr lang="en-US" sz="2000" dirty="0">
                        <a:effectLst/>
                        <a:latin typeface="Calibri"/>
                        <a:ea typeface="Calibri"/>
                        <a:cs typeface="Arial"/>
                      </a:endParaRPr>
                    </a:p>
                    <a:p>
                      <a:pPr algn="r" rtl="1">
                        <a:lnSpc>
                          <a:spcPct val="115000"/>
                        </a:lnSpc>
                        <a:spcAft>
                          <a:spcPts val="1000"/>
                        </a:spcAft>
                      </a:pPr>
                      <a:r>
                        <a:rPr lang="ar-IQ" sz="2000" dirty="0">
                          <a:effectLst/>
                          <a:latin typeface="Calibri"/>
                          <a:ea typeface="Calibri"/>
                          <a:cs typeface="Ali-A-Alwand"/>
                        </a:rPr>
                        <a:t>الثالثة</a:t>
                      </a:r>
                      <a:endParaRPr lang="en-US" sz="2000" dirty="0">
                        <a:effectLst/>
                        <a:latin typeface="Calibri"/>
                        <a:ea typeface="Calibri"/>
                        <a:cs typeface="Arial"/>
                      </a:endParaRPr>
                    </a:p>
                    <a:p>
                      <a:pPr rtl="1"/>
                      <a:endParaRPr lang="ar-IQ" sz="2000" dirty="0"/>
                    </a:p>
                  </a:txBody>
                  <a:tcPr/>
                </a:tc>
                <a:tc>
                  <a:txBody>
                    <a:bodyPr/>
                    <a:lstStyle/>
                    <a:p>
                      <a:pPr rtl="1"/>
                      <a:r>
                        <a:rPr lang="ar-IQ" sz="2000" dirty="0">
                          <a:effectLst/>
                          <a:latin typeface="Calibri"/>
                          <a:ea typeface="Calibri"/>
                          <a:cs typeface="Ali-A-Alwand"/>
                        </a:rPr>
                        <a:t>وتتضمن الوظائف الإشرافية المباشرة , كرؤساء الأقسام الذين يقومون بتوجيه العاملين لديهم , ويحتاج شاغلوا هذه الوظائف إلى مؤهل جامعي وخبرة  (5) سنوات , وقدرة إدارية على التوجيه والرقابة والإشراف.</a:t>
                      </a:r>
                      <a:endParaRPr lang="ar-IQ" sz="2000" dirty="0"/>
                    </a:p>
                  </a:txBody>
                  <a:tcPr/>
                </a:tc>
                <a:extLst>
                  <a:ext uri="{0D108BD9-81ED-4DB2-BD59-A6C34878D82A}">
                    <a16:rowId xmlns:a16="http://schemas.microsoft.com/office/drawing/2014/main" xmlns="" val="10002"/>
                  </a:ext>
                </a:extLst>
              </a:tr>
              <a:tr h="1407063">
                <a:tc>
                  <a:txBody>
                    <a:bodyPr/>
                    <a:lstStyle/>
                    <a:p>
                      <a:pPr algn="r" rtl="1">
                        <a:lnSpc>
                          <a:spcPct val="115000"/>
                        </a:lnSpc>
                        <a:spcAft>
                          <a:spcPts val="1000"/>
                        </a:spcAft>
                      </a:pPr>
                      <a:r>
                        <a:rPr lang="ar-IQ" sz="2000" dirty="0">
                          <a:effectLst/>
                          <a:latin typeface="Calibri"/>
                          <a:ea typeface="Calibri"/>
                          <a:cs typeface="Ali-A-Alwand"/>
                        </a:rPr>
                        <a:t>الدرجة </a:t>
                      </a:r>
                      <a:endParaRPr lang="en-US" sz="2000" dirty="0">
                        <a:effectLst/>
                        <a:latin typeface="Calibri"/>
                        <a:ea typeface="Calibri"/>
                        <a:cs typeface="Arial"/>
                      </a:endParaRPr>
                    </a:p>
                    <a:p>
                      <a:r>
                        <a:rPr lang="ar-IQ" sz="2000" dirty="0">
                          <a:effectLst/>
                          <a:latin typeface="Calibri"/>
                          <a:cs typeface="Ali-A-Alwand"/>
                        </a:rPr>
                        <a:t>الرابعة</a:t>
                      </a:r>
                      <a:endParaRPr lang="ar-IQ" sz="2000" dirty="0"/>
                    </a:p>
                  </a:txBody>
                  <a:tcPr/>
                </a:tc>
                <a:tc>
                  <a:txBody>
                    <a:bodyPr/>
                    <a:lstStyle/>
                    <a:p>
                      <a:pPr rtl="1"/>
                      <a:r>
                        <a:rPr lang="ar-IQ" sz="2000" dirty="0">
                          <a:effectLst/>
                          <a:latin typeface="Calibri"/>
                          <a:ea typeface="Calibri"/>
                          <a:cs typeface="Ali-A-Alwand"/>
                        </a:rPr>
                        <a:t>وتتضمن الأعمال ذات الطابع التخصصي مثل(المهندس , المحامي , المحاسب...الخ) ويحتاجون إلى مؤهل جامعي وخبرة 4 سنوات وقدرات معنية.</a:t>
                      </a:r>
                      <a:endParaRPr lang="ar-IQ" sz="2000" dirty="0"/>
                    </a:p>
                  </a:txBody>
                  <a:tcPr/>
                </a:tc>
                <a:extLst>
                  <a:ext uri="{0D108BD9-81ED-4DB2-BD59-A6C34878D82A}">
                    <a16:rowId xmlns:a16="http://schemas.microsoft.com/office/drawing/2014/main" xmlns="" val="10003"/>
                  </a:ext>
                </a:extLst>
              </a:tr>
              <a:tr h="990199">
                <a:tc>
                  <a:txBody>
                    <a:bodyPr/>
                    <a:lstStyle/>
                    <a:p>
                      <a:pPr algn="r" rtl="1">
                        <a:lnSpc>
                          <a:spcPct val="115000"/>
                        </a:lnSpc>
                        <a:spcAft>
                          <a:spcPts val="1000"/>
                        </a:spcAft>
                      </a:pPr>
                      <a:r>
                        <a:rPr lang="ar-IQ" sz="2000" dirty="0">
                          <a:effectLst/>
                          <a:latin typeface="Calibri"/>
                          <a:ea typeface="Calibri"/>
                          <a:cs typeface="Ali-A-Alwand"/>
                        </a:rPr>
                        <a:t>الدرجة الخامسة</a:t>
                      </a:r>
                      <a:endParaRPr lang="en-US" sz="2000" dirty="0">
                        <a:effectLst/>
                        <a:latin typeface="Calibri"/>
                        <a:ea typeface="Calibri"/>
                        <a:cs typeface="Arial"/>
                      </a:endParaRPr>
                    </a:p>
                    <a:p>
                      <a:pPr rtl="1"/>
                      <a:endParaRPr lang="ar-IQ" sz="2000" dirty="0"/>
                    </a:p>
                  </a:txBody>
                  <a:tcPr/>
                </a:tc>
                <a:tc>
                  <a:txBody>
                    <a:bodyPr/>
                    <a:lstStyle/>
                    <a:p>
                      <a:pPr rtl="1"/>
                      <a:r>
                        <a:rPr lang="ar-IQ" sz="2000" dirty="0">
                          <a:effectLst/>
                          <a:latin typeface="Calibri"/>
                          <a:ea typeface="Calibri"/>
                          <a:cs typeface="Ali-A-Alwand"/>
                        </a:rPr>
                        <a:t>الأعمال الكتابية والروتينية مثل(عمال إنتاج و مندوب مبيعات و سكرتير ...الخ) وتحتاج إلى شهادة الإعدادية و خبرة لا تقل (1 )سنة.</a:t>
                      </a:r>
                      <a:endParaRPr lang="ar-IQ" sz="2000" dirty="0"/>
                    </a:p>
                  </a:txBody>
                  <a:tcPr/>
                </a:tc>
                <a:extLst>
                  <a:ext uri="{0D108BD9-81ED-4DB2-BD59-A6C34878D82A}">
                    <a16:rowId xmlns:a16="http://schemas.microsoft.com/office/drawing/2014/main" xmlns="" val="10004"/>
                  </a:ext>
                </a:extLst>
              </a:tr>
              <a:tr h="688846">
                <a:tc>
                  <a:txBody>
                    <a:bodyPr/>
                    <a:lstStyle/>
                    <a:p>
                      <a:pPr rtl="1"/>
                      <a:r>
                        <a:rPr lang="ar-IQ" sz="2000" dirty="0">
                          <a:effectLst/>
                          <a:latin typeface="Calibri"/>
                          <a:ea typeface="Calibri"/>
                          <a:cs typeface="Ali-A-Alwand"/>
                        </a:rPr>
                        <a:t>درجة السادسة</a:t>
                      </a:r>
                      <a:endParaRPr lang="ar-IQ" sz="2000" dirty="0"/>
                    </a:p>
                  </a:txBody>
                  <a:tcPr/>
                </a:tc>
                <a:tc>
                  <a:txBody>
                    <a:bodyPr/>
                    <a:lstStyle/>
                    <a:p>
                      <a:pPr rtl="1"/>
                      <a:r>
                        <a:rPr lang="ar-IQ" sz="2000" dirty="0">
                          <a:effectLst/>
                          <a:latin typeface="Calibri"/>
                          <a:ea typeface="Calibri"/>
                          <a:cs typeface="Ali-A-Alwand"/>
                        </a:rPr>
                        <a:t>عمل بسيط ومكرر مثل(فراش , مراسل,حارس...الخ) ويحتاج إلى الحد الادنى من المهارة.</a:t>
                      </a:r>
                      <a:endParaRPr lang="ar-IQ" sz="2000" dirty="0"/>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661690353"/>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533400"/>
            <a:ext cx="9144000" cy="6324600"/>
          </a:xfrm>
        </p:spPr>
        <p:txBody>
          <a:bodyPr/>
          <a:lstStyle/>
          <a:p>
            <a:pPr>
              <a:lnSpc>
                <a:spcPct val="115000"/>
              </a:lnSpc>
              <a:spcAft>
                <a:spcPts val="1000"/>
              </a:spcAft>
            </a:pPr>
            <a:r>
              <a:rPr lang="ar-IQ" sz="2400" b="1" dirty="0">
                <a:solidFill>
                  <a:srgbClr val="FFFF00"/>
                </a:solidFill>
                <a:latin typeface="Calibri"/>
                <a:ea typeface="Calibri"/>
                <a:cs typeface="Ali-A-Alwand"/>
              </a:rPr>
              <a:t>*خطوات تطبيق الطريقة الوصفية:</a:t>
            </a:r>
            <a:endParaRPr lang="en-US" sz="1400" dirty="0">
              <a:solidFill>
                <a:srgbClr val="FFFF00"/>
              </a:solidFill>
              <a:latin typeface="Calibri"/>
              <a:ea typeface="Calibri"/>
              <a:cs typeface="Arial"/>
            </a:endParaRPr>
          </a:p>
          <a:p>
            <a:pPr>
              <a:lnSpc>
                <a:spcPct val="115000"/>
              </a:lnSpc>
              <a:spcAft>
                <a:spcPts val="1000"/>
              </a:spcAft>
            </a:pPr>
            <a:r>
              <a:rPr lang="ar-IQ" sz="2800" dirty="0">
                <a:latin typeface="Calibri"/>
                <a:ea typeface="Calibri"/>
                <a:cs typeface="Ali-A-Alwand"/>
              </a:rPr>
              <a:t>1.تحديد عدد الدرجات:</a:t>
            </a:r>
            <a:r>
              <a:rPr lang="ar-IQ" sz="2400" dirty="0">
                <a:latin typeface="Calibri"/>
                <a:ea typeface="Calibri"/>
                <a:cs typeface="Ali-A-Alwand"/>
              </a:rPr>
              <a:t>يتم هنا تحديد عدد معين من الدرجات . ولا يوجد عدد نمطي من الدرجات , إذ أن ذلك يتوقف على حجم المنظمة وطبيعة العمل فيها , وتعدد وتنوع الأعمال فيها و سياسات الترقية ...الخ.</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2.تحديد المواصفات وشروط كل درجة , ويتم تحديد الدرجات بضم كافة الأعمال المتشابهة.</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3.توزيع الوظائف على الدرجات , يتم التوزيع بناء على المقارنة بين البيانات الواردة في بطاقات التوصيف الوظائف والبيانات والشروط الخاصة بالدرجات بحيث توضع الوظيفة في الدرجة المناسبة.</a:t>
            </a:r>
            <a:endParaRPr lang="en-US" sz="1600" dirty="0">
              <a:latin typeface="Calibri"/>
              <a:ea typeface="Calibri"/>
              <a:cs typeface="Arial"/>
            </a:endParaRPr>
          </a:p>
          <a:p>
            <a:pPr>
              <a:lnSpc>
                <a:spcPct val="115000"/>
              </a:lnSpc>
              <a:spcAft>
                <a:spcPts val="1000"/>
              </a:spcAft>
            </a:pPr>
            <a:r>
              <a:rPr lang="ar-IQ" sz="2800" b="1" dirty="0">
                <a:solidFill>
                  <a:srgbClr val="FFC000"/>
                </a:solidFill>
                <a:latin typeface="Calibri"/>
                <a:ea typeface="Calibri"/>
                <a:cs typeface="Ali-A-Alwand"/>
              </a:rPr>
              <a:t>الطريقة الثانية:الطريقة الكمية</a:t>
            </a:r>
            <a:r>
              <a:rPr lang="ar-IQ" sz="2800" b="1" dirty="0">
                <a:latin typeface="Calibri"/>
                <a:ea typeface="Calibri"/>
                <a:cs typeface="Ali-A-Alwand"/>
              </a:rPr>
              <a:t>:</a:t>
            </a:r>
            <a:r>
              <a:rPr lang="ar-IQ" sz="2400" dirty="0">
                <a:latin typeface="Calibri"/>
                <a:ea typeface="Calibri"/>
                <a:cs typeface="Ali-A-Alwand"/>
              </a:rPr>
              <a:t>بموجب هذه الطريقة فإن تقييم الوظيفة يتحدد بمقارنة الوظائف ببعضها البعض على أساس عوامل تقييم معينة مثل (مهارة , المسئولية , قدرة العقلية , قدرة الجسدية , ظروف العمل) , وعادة الإعتماد على هذه العوامل , بإعتبار لها صفة العمومية بالنسبة لجميع الوظائف.</a:t>
            </a:r>
            <a:endParaRPr lang="en-US" sz="1600" dirty="0">
              <a:effectLst/>
              <a:latin typeface="Calibri"/>
              <a:ea typeface="Calibri"/>
              <a:cs typeface="Arial"/>
            </a:endParaRPr>
          </a:p>
        </p:txBody>
      </p:sp>
    </p:spTree>
    <p:extLst>
      <p:ext uri="{BB962C8B-B14F-4D97-AF65-F5344CB8AC3E}">
        <p14:creationId xmlns:p14="http://schemas.microsoft.com/office/powerpoint/2010/main" val="2199783180"/>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533400"/>
            <a:ext cx="9144000" cy="6324600"/>
          </a:xfrm>
        </p:spPr>
        <p:txBody>
          <a:bodyPr/>
          <a:lstStyle/>
          <a:p>
            <a:pPr>
              <a:lnSpc>
                <a:spcPct val="115000"/>
              </a:lnSpc>
              <a:spcAft>
                <a:spcPts val="1000"/>
              </a:spcAft>
            </a:pPr>
            <a:r>
              <a:rPr lang="ar-IQ" sz="2400" b="1" dirty="0">
                <a:latin typeface="Calibri"/>
                <a:ea typeface="Calibri"/>
                <a:cs typeface="Ali-A-Alwand"/>
              </a:rPr>
              <a:t>*</a:t>
            </a:r>
            <a:r>
              <a:rPr lang="ar-IQ" sz="2800" b="1" dirty="0">
                <a:solidFill>
                  <a:srgbClr val="FFFF00"/>
                </a:solidFill>
                <a:latin typeface="Calibri"/>
                <a:ea typeface="Calibri"/>
                <a:cs typeface="Ali-A-Alwand"/>
              </a:rPr>
              <a:t>خطوات طريقة الكمية:</a:t>
            </a:r>
            <a:endParaRPr lang="en-US" sz="1600" dirty="0">
              <a:solidFill>
                <a:srgbClr val="FFFF00"/>
              </a:solidFill>
              <a:latin typeface="Calibri"/>
              <a:ea typeface="Calibri"/>
              <a:cs typeface="Arial"/>
            </a:endParaRPr>
          </a:p>
          <a:p>
            <a:pPr>
              <a:lnSpc>
                <a:spcPct val="115000"/>
              </a:lnSpc>
              <a:spcAft>
                <a:spcPts val="1000"/>
              </a:spcAft>
            </a:pPr>
            <a:r>
              <a:rPr lang="ar-IQ" sz="2800" b="1" dirty="0">
                <a:solidFill>
                  <a:schemeClr val="bg1"/>
                </a:solidFill>
                <a:latin typeface="Calibri"/>
                <a:ea typeface="Calibri"/>
                <a:cs typeface="Ali-A-Alwand"/>
              </a:rPr>
              <a:t>الخطوة الأولى</a:t>
            </a:r>
            <a:r>
              <a:rPr lang="ar-IQ" sz="2800" dirty="0">
                <a:latin typeface="Calibri"/>
                <a:ea typeface="Calibri"/>
                <a:cs typeface="Ali-A-Alwand"/>
              </a:rPr>
              <a:t>:</a:t>
            </a:r>
            <a:r>
              <a:rPr lang="ar-IQ" sz="2400" dirty="0">
                <a:latin typeface="Calibri"/>
                <a:ea typeface="Calibri"/>
                <a:cs typeface="Ali-A-Alwand"/>
              </a:rPr>
              <a:t>تحديد المعايير والعوامل التقييم , حيث يتم في هذه الطريقة استخدام العوامل التي تتصف بطابع العمومية والشمول لأكبر عدد ممكن من الوظائف , والتي سبق أوضحناها , وهذه المعايير هي: (المهارة , المسئولية , قدرة العقلية , قدرة الجسدية , ضروف العمل).</a:t>
            </a:r>
            <a:endParaRPr lang="en-US" sz="1600" dirty="0">
              <a:latin typeface="Calibri"/>
              <a:ea typeface="Calibri"/>
              <a:cs typeface="Arial"/>
            </a:endParaRPr>
          </a:p>
          <a:p>
            <a:pPr>
              <a:lnSpc>
                <a:spcPct val="115000"/>
              </a:lnSpc>
              <a:spcAft>
                <a:spcPts val="1000"/>
              </a:spcAft>
            </a:pPr>
            <a:r>
              <a:rPr lang="ar-IQ" sz="2400" b="1" dirty="0">
                <a:solidFill>
                  <a:schemeClr val="bg1"/>
                </a:solidFill>
                <a:latin typeface="Calibri"/>
                <a:ea typeface="Calibri"/>
                <a:cs typeface="Ali-A-Alwand"/>
              </a:rPr>
              <a:t>الخطوة الثانية</a:t>
            </a:r>
            <a:r>
              <a:rPr lang="ar-IQ" sz="2400" dirty="0">
                <a:solidFill>
                  <a:schemeClr val="bg1"/>
                </a:solidFill>
                <a:latin typeface="Calibri"/>
                <a:ea typeface="Calibri"/>
                <a:cs typeface="Ali-A-Alwand"/>
              </a:rPr>
              <a:t>:إ</a:t>
            </a:r>
            <a:r>
              <a:rPr lang="ar-IQ" sz="2400" dirty="0">
                <a:latin typeface="Calibri"/>
                <a:ea typeface="Calibri"/>
                <a:cs typeface="Ali-A-Alwand"/>
              </a:rPr>
              <a:t>ختيار مجموعة من الوظائف الدالة التي يجب أن تمثل مختلف الوظائف في المنظمة ومختلف المستويات فيها.</a:t>
            </a:r>
            <a:endParaRPr lang="en-US" sz="1600" dirty="0">
              <a:latin typeface="Calibri"/>
              <a:ea typeface="Calibri"/>
              <a:cs typeface="Arial"/>
            </a:endParaRPr>
          </a:p>
          <a:p>
            <a:pPr>
              <a:lnSpc>
                <a:spcPct val="115000"/>
              </a:lnSpc>
              <a:spcAft>
                <a:spcPts val="1000"/>
              </a:spcAft>
            </a:pPr>
            <a:r>
              <a:rPr lang="ar-IQ" sz="2400" b="1" dirty="0">
                <a:solidFill>
                  <a:schemeClr val="bg1"/>
                </a:solidFill>
                <a:latin typeface="Calibri"/>
                <a:ea typeface="Calibri"/>
                <a:cs typeface="Ali-A-Alwand"/>
              </a:rPr>
              <a:t>الخطوة الثالثة</a:t>
            </a:r>
            <a:r>
              <a:rPr lang="ar-IQ" sz="2400" dirty="0">
                <a:latin typeface="Calibri"/>
                <a:ea typeface="Calibri"/>
                <a:cs typeface="Ali-A-Alwand"/>
              </a:rPr>
              <a:t>:تقييم مجموعة من الوظائف الدالة , حيث يتم التقييم بناءاً على العوامل الخمسة التي حددت في المرحلة الأولى , ولتكن لدينا الوظائف الدالة التالية على سبيل المثال: محاسب , مدير وحدة , مهندس , فني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1609207845"/>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6858000"/>
          </a:xfrm>
        </p:spPr>
        <p:txBody>
          <a:bodyPr/>
          <a:lstStyle/>
          <a:p>
            <a:pPr>
              <a:lnSpc>
                <a:spcPct val="115000"/>
              </a:lnSpc>
              <a:spcAft>
                <a:spcPts val="1000"/>
              </a:spcAft>
            </a:pPr>
            <a:r>
              <a:rPr lang="ar-IQ" sz="2000" b="1" dirty="0">
                <a:solidFill>
                  <a:srgbClr val="FF0000"/>
                </a:solidFill>
                <a:latin typeface="Calibri"/>
                <a:ea typeface="Calibri"/>
                <a:cs typeface="Ali-A-Alwand"/>
              </a:rPr>
              <a:t>*</a:t>
            </a:r>
            <a:r>
              <a:rPr lang="ar-IQ" sz="2400" b="1" dirty="0">
                <a:solidFill>
                  <a:srgbClr val="FF0000"/>
                </a:solidFill>
                <a:latin typeface="Calibri"/>
                <a:ea typeface="Calibri"/>
                <a:cs typeface="Ali-A-Alwand"/>
              </a:rPr>
              <a:t>ولنفترض أن التقييم كان وفق الجدول التالي:</a:t>
            </a:r>
            <a:endParaRPr lang="en-US" sz="1400" dirty="0">
              <a:solidFill>
                <a:srgbClr val="FF0000"/>
              </a:solidFill>
              <a:latin typeface="Calibri"/>
              <a:ea typeface="Calibri"/>
              <a:cs typeface="Arial"/>
            </a:endParaRPr>
          </a:p>
          <a:p>
            <a:endParaRPr lang="ar-IQ" dirty="0"/>
          </a:p>
        </p:txBody>
      </p:sp>
      <p:graphicFrame>
        <p:nvGraphicFramePr>
          <p:cNvPr id="5" name="Table 4"/>
          <p:cNvGraphicFramePr>
            <a:graphicFrameLocks noGrp="1"/>
          </p:cNvGraphicFramePr>
          <p:nvPr>
            <p:extLst>
              <p:ext uri="{D42A27DB-BD31-4B8C-83A1-F6EECF244321}">
                <p14:modId xmlns:p14="http://schemas.microsoft.com/office/powerpoint/2010/main" val="2697998427"/>
              </p:ext>
            </p:extLst>
          </p:nvPr>
        </p:nvGraphicFramePr>
        <p:xfrm>
          <a:off x="0" y="761999"/>
          <a:ext cx="9144000" cy="6096002"/>
        </p:xfrm>
        <a:graphic>
          <a:graphicData uri="http://schemas.openxmlformats.org/drawingml/2006/table">
            <a:tbl>
              <a:tblPr rtl="1" firstRow="1" bandRow="1">
                <a:tableStyleId>{00A15C55-8517-42AA-B614-E9B94910E393}</a:tableStyleId>
              </a:tblPr>
              <a:tblGrid>
                <a:gridCol w="1524000">
                  <a:extLst>
                    <a:ext uri="{9D8B030D-6E8A-4147-A177-3AD203B41FA5}">
                      <a16:colId xmlns:a16="http://schemas.microsoft.com/office/drawing/2014/main" xmlns="" val="20000"/>
                    </a:ext>
                  </a:extLst>
                </a:gridCol>
                <a:gridCol w="1524000">
                  <a:extLst>
                    <a:ext uri="{9D8B030D-6E8A-4147-A177-3AD203B41FA5}">
                      <a16:colId xmlns:a16="http://schemas.microsoft.com/office/drawing/2014/main" xmlns="" val="20001"/>
                    </a:ext>
                  </a:extLst>
                </a:gridCol>
                <a:gridCol w="1524000">
                  <a:extLst>
                    <a:ext uri="{9D8B030D-6E8A-4147-A177-3AD203B41FA5}">
                      <a16:colId xmlns:a16="http://schemas.microsoft.com/office/drawing/2014/main" xmlns="" val="20002"/>
                    </a:ext>
                  </a:extLst>
                </a:gridCol>
                <a:gridCol w="1524000">
                  <a:extLst>
                    <a:ext uri="{9D8B030D-6E8A-4147-A177-3AD203B41FA5}">
                      <a16:colId xmlns:a16="http://schemas.microsoft.com/office/drawing/2014/main" xmlns="" val="20003"/>
                    </a:ext>
                  </a:extLst>
                </a:gridCol>
                <a:gridCol w="1524000">
                  <a:extLst>
                    <a:ext uri="{9D8B030D-6E8A-4147-A177-3AD203B41FA5}">
                      <a16:colId xmlns:a16="http://schemas.microsoft.com/office/drawing/2014/main" xmlns="" val="20004"/>
                    </a:ext>
                  </a:extLst>
                </a:gridCol>
                <a:gridCol w="1524000">
                  <a:extLst>
                    <a:ext uri="{9D8B030D-6E8A-4147-A177-3AD203B41FA5}">
                      <a16:colId xmlns:a16="http://schemas.microsoft.com/office/drawing/2014/main" xmlns="" val="20005"/>
                    </a:ext>
                  </a:extLst>
                </a:gridCol>
              </a:tblGrid>
              <a:tr h="554182">
                <a:tc>
                  <a:txBody>
                    <a:bodyPr/>
                    <a:lstStyle/>
                    <a:p>
                      <a:pPr algn="r" rtl="1">
                        <a:lnSpc>
                          <a:spcPct val="115000"/>
                        </a:lnSpc>
                        <a:spcAft>
                          <a:spcPts val="0"/>
                        </a:spcAft>
                      </a:pPr>
                      <a:r>
                        <a:rPr lang="ar-IQ" sz="2400" dirty="0">
                          <a:effectLst/>
                          <a:latin typeface="Calibri"/>
                          <a:ea typeface="Calibri"/>
                          <a:cs typeface="Ali-A-Alwand"/>
                        </a:rPr>
                        <a:t>المهارة</a:t>
                      </a:r>
                      <a:endParaRPr lang="en-US" sz="24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2400">
                          <a:effectLst/>
                          <a:latin typeface="Calibri"/>
                          <a:ea typeface="Calibri"/>
                          <a:cs typeface="Ali-A-Alwand"/>
                        </a:rPr>
                        <a:t>المسئولية</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a:effectLst/>
                          <a:latin typeface="Calibri"/>
                          <a:ea typeface="Calibri"/>
                          <a:cs typeface="Ali-A-Alwand"/>
                        </a:rPr>
                        <a:t>القدرة العقلية</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a:effectLst/>
                          <a:latin typeface="Calibri"/>
                          <a:ea typeface="Calibri"/>
                          <a:cs typeface="Ali-A-Alwand"/>
                        </a:rPr>
                        <a:t>القدرة الجسدية</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a:effectLst/>
                          <a:latin typeface="Calibri"/>
                          <a:ea typeface="Calibri"/>
                          <a:cs typeface="Ali-A-Alwand"/>
                        </a:rPr>
                        <a:t>ضروف العمل</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a:effectLst/>
                          <a:latin typeface="Calibri"/>
                          <a:ea typeface="Calibri"/>
                          <a:cs typeface="Ali-A-Alwand"/>
                        </a:rPr>
                        <a:t>التقييم</a:t>
                      </a:r>
                      <a:endParaRPr lang="en-US" sz="2400">
                        <a:effectLst/>
                        <a:latin typeface="Calibri"/>
                        <a:ea typeface="Calibri"/>
                        <a:cs typeface="Arial"/>
                      </a:endParaRPr>
                    </a:p>
                  </a:txBody>
                  <a:tcPr marL="68580" marR="68580" marT="0" marB="0"/>
                </a:tc>
                <a:extLst>
                  <a:ext uri="{0D108BD9-81ED-4DB2-BD59-A6C34878D82A}">
                    <a16:rowId xmlns:a16="http://schemas.microsoft.com/office/drawing/2014/main" xmlns="" val="10000"/>
                  </a:ext>
                </a:extLst>
              </a:tr>
              <a:tr h="554182">
                <a:tc>
                  <a:txBody>
                    <a:bodyPr/>
                    <a:lstStyle/>
                    <a:p>
                      <a:pPr algn="r" rtl="1">
                        <a:lnSpc>
                          <a:spcPct val="115000"/>
                        </a:lnSpc>
                        <a:spcAft>
                          <a:spcPts val="0"/>
                        </a:spcAft>
                      </a:pPr>
                      <a:r>
                        <a:rPr lang="ar-IQ" sz="2400" b="1" dirty="0">
                          <a:effectLst/>
                          <a:latin typeface="Calibri"/>
                          <a:ea typeface="Calibri"/>
                          <a:cs typeface="Ali-A-Alwand"/>
                        </a:rPr>
                        <a:t> </a:t>
                      </a:r>
                      <a:endParaRPr lang="en-US" sz="24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2400">
                          <a:effectLst/>
                          <a:latin typeface="Calibri"/>
                          <a:ea typeface="Calibri"/>
                          <a:cs typeface="Ali-A-Alwand"/>
                        </a:rPr>
                        <a:t>مدير وحدة</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a:effectLst/>
                          <a:latin typeface="Calibri"/>
                          <a:ea typeface="Calibri"/>
                          <a:cs typeface="Ali-A-Alwand"/>
                        </a:rPr>
                        <a:t>مدير وحدة</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b="1">
                          <a:effectLst/>
                          <a:latin typeface="Calibri"/>
                          <a:ea typeface="Calibri"/>
                          <a:cs typeface="Ali-A-Alwand"/>
                        </a:rPr>
                        <a:t> </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b="1">
                          <a:effectLst/>
                          <a:latin typeface="Calibri"/>
                          <a:ea typeface="Calibri"/>
                          <a:cs typeface="Ali-A-Alwand"/>
                        </a:rPr>
                        <a:t> </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a:effectLst/>
                          <a:latin typeface="Calibri"/>
                          <a:ea typeface="Calibri"/>
                          <a:cs typeface="Ali-A-Alwand"/>
                        </a:rPr>
                        <a:t>1000</a:t>
                      </a:r>
                      <a:endParaRPr lang="en-US" sz="2400">
                        <a:effectLst/>
                        <a:latin typeface="Calibri"/>
                        <a:ea typeface="Calibri"/>
                        <a:cs typeface="Arial"/>
                      </a:endParaRPr>
                    </a:p>
                  </a:txBody>
                  <a:tcPr marL="68580" marR="68580" marT="0" marB="0"/>
                </a:tc>
                <a:extLst>
                  <a:ext uri="{0D108BD9-81ED-4DB2-BD59-A6C34878D82A}">
                    <a16:rowId xmlns:a16="http://schemas.microsoft.com/office/drawing/2014/main" xmlns="" val="10001"/>
                  </a:ext>
                </a:extLst>
              </a:tr>
              <a:tr h="554182">
                <a:tc>
                  <a:txBody>
                    <a:bodyPr/>
                    <a:lstStyle/>
                    <a:p>
                      <a:pPr algn="r" rtl="1">
                        <a:lnSpc>
                          <a:spcPct val="115000"/>
                        </a:lnSpc>
                        <a:spcAft>
                          <a:spcPts val="0"/>
                        </a:spcAft>
                      </a:pPr>
                      <a:r>
                        <a:rPr lang="ar-IQ" sz="2400" dirty="0">
                          <a:effectLst/>
                          <a:latin typeface="Calibri"/>
                          <a:ea typeface="Calibri"/>
                          <a:cs typeface="Ali-A-Alwand"/>
                        </a:rPr>
                        <a:t>مدير وحدة</a:t>
                      </a:r>
                      <a:endParaRPr lang="en-US" sz="24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2400" b="1">
                          <a:effectLst/>
                          <a:latin typeface="Calibri"/>
                          <a:ea typeface="Calibri"/>
                          <a:cs typeface="Ali-A-Alwand"/>
                        </a:rPr>
                        <a:t> </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b="1">
                          <a:effectLst/>
                          <a:latin typeface="Calibri"/>
                          <a:ea typeface="Calibri"/>
                          <a:cs typeface="Ali-A-Alwand"/>
                        </a:rPr>
                        <a:t> </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a:effectLst/>
                          <a:latin typeface="Calibri"/>
                          <a:ea typeface="Calibri"/>
                          <a:cs typeface="Ali-A-Alwand"/>
                        </a:rPr>
                        <a:t>فني</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b="1">
                          <a:effectLst/>
                          <a:latin typeface="Calibri"/>
                          <a:ea typeface="Calibri"/>
                          <a:cs typeface="Ali-A-Alwand"/>
                        </a:rPr>
                        <a:t> </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a:effectLst/>
                          <a:latin typeface="Calibri"/>
                          <a:ea typeface="Calibri"/>
                          <a:cs typeface="Ali-A-Alwand"/>
                        </a:rPr>
                        <a:t>900</a:t>
                      </a:r>
                      <a:endParaRPr lang="en-US" sz="2400">
                        <a:effectLst/>
                        <a:latin typeface="Calibri"/>
                        <a:ea typeface="Calibri"/>
                        <a:cs typeface="Arial"/>
                      </a:endParaRPr>
                    </a:p>
                  </a:txBody>
                  <a:tcPr marL="68580" marR="68580" marT="0" marB="0"/>
                </a:tc>
                <a:extLst>
                  <a:ext uri="{0D108BD9-81ED-4DB2-BD59-A6C34878D82A}">
                    <a16:rowId xmlns:a16="http://schemas.microsoft.com/office/drawing/2014/main" xmlns="" val="10002"/>
                  </a:ext>
                </a:extLst>
              </a:tr>
              <a:tr h="554182">
                <a:tc>
                  <a:txBody>
                    <a:bodyPr/>
                    <a:lstStyle/>
                    <a:p>
                      <a:pPr algn="r" rtl="1">
                        <a:lnSpc>
                          <a:spcPct val="115000"/>
                        </a:lnSpc>
                        <a:spcAft>
                          <a:spcPts val="0"/>
                        </a:spcAft>
                      </a:pPr>
                      <a:r>
                        <a:rPr lang="ar-IQ" sz="2400" dirty="0">
                          <a:effectLst/>
                          <a:latin typeface="Calibri"/>
                          <a:ea typeface="Calibri"/>
                          <a:cs typeface="Ali-A-Alwand"/>
                        </a:rPr>
                        <a:t>مهندس</a:t>
                      </a:r>
                      <a:endParaRPr lang="en-US" sz="24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2400" b="1">
                          <a:effectLst/>
                          <a:latin typeface="Calibri"/>
                          <a:ea typeface="Calibri"/>
                          <a:cs typeface="Ali-A-Alwand"/>
                        </a:rPr>
                        <a:t> </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b="1">
                          <a:effectLst/>
                          <a:latin typeface="Calibri"/>
                          <a:ea typeface="Calibri"/>
                          <a:cs typeface="Ali-A-Alwand"/>
                        </a:rPr>
                        <a:t> </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b="1">
                          <a:effectLst/>
                          <a:latin typeface="Calibri"/>
                          <a:ea typeface="Calibri"/>
                          <a:cs typeface="Ali-A-Alwand"/>
                        </a:rPr>
                        <a:t> </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a:effectLst/>
                          <a:latin typeface="Calibri"/>
                          <a:ea typeface="Calibri"/>
                          <a:cs typeface="Ali-A-Alwand"/>
                        </a:rPr>
                        <a:t>مهندس</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a:effectLst/>
                          <a:latin typeface="Calibri"/>
                          <a:ea typeface="Calibri"/>
                          <a:cs typeface="Ali-A-Alwand"/>
                        </a:rPr>
                        <a:t>800</a:t>
                      </a:r>
                      <a:endParaRPr lang="en-US" sz="2400">
                        <a:effectLst/>
                        <a:latin typeface="Calibri"/>
                        <a:ea typeface="Calibri"/>
                        <a:cs typeface="Arial"/>
                      </a:endParaRPr>
                    </a:p>
                  </a:txBody>
                  <a:tcPr marL="68580" marR="68580" marT="0" marB="0"/>
                </a:tc>
                <a:extLst>
                  <a:ext uri="{0D108BD9-81ED-4DB2-BD59-A6C34878D82A}">
                    <a16:rowId xmlns:a16="http://schemas.microsoft.com/office/drawing/2014/main" xmlns="" val="10003"/>
                  </a:ext>
                </a:extLst>
              </a:tr>
              <a:tr h="554182">
                <a:tc>
                  <a:txBody>
                    <a:bodyPr/>
                    <a:lstStyle/>
                    <a:p>
                      <a:pPr algn="r" rtl="1">
                        <a:lnSpc>
                          <a:spcPct val="115000"/>
                        </a:lnSpc>
                        <a:spcAft>
                          <a:spcPts val="0"/>
                        </a:spcAft>
                      </a:pPr>
                      <a:r>
                        <a:rPr lang="ar-IQ" sz="2400">
                          <a:effectLst/>
                          <a:latin typeface="Calibri"/>
                          <a:ea typeface="Calibri"/>
                          <a:cs typeface="Ali-A-Alwand"/>
                        </a:rPr>
                        <a:t>محاسب</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b="1" dirty="0">
                          <a:effectLst/>
                          <a:latin typeface="Calibri"/>
                          <a:ea typeface="Calibri"/>
                          <a:cs typeface="Ali-A-Alwand"/>
                        </a:rPr>
                        <a:t> </a:t>
                      </a:r>
                      <a:endParaRPr lang="en-US" sz="24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2400">
                          <a:effectLst/>
                          <a:latin typeface="Calibri"/>
                          <a:ea typeface="Calibri"/>
                          <a:cs typeface="Ali-A-Alwand"/>
                        </a:rPr>
                        <a:t>مهندس</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b="1">
                          <a:effectLst/>
                          <a:latin typeface="Calibri"/>
                          <a:ea typeface="Calibri"/>
                          <a:cs typeface="Ali-A-Alwand"/>
                        </a:rPr>
                        <a:t> </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b="1">
                          <a:effectLst/>
                          <a:latin typeface="Calibri"/>
                          <a:ea typeface="Calibri"/>
                          <a:cs typeface="Ali-A-Alwand"/>
                        </a:rPr>
                        <a:t> </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a:effectLst/>
                          <a:latin typeface="Calibri"/>
                          <a:ea typeface="Calibri"/>
                          <a:cs typeface="Ali-A-Alwand"/>
                        </a:rPr>
                        <a:t>700</a:t>
                      </a:r>
                      <a:endParaRPr lang="en-US" sz="2400">
                        <a:effectLst/>
                        <a:latin typeface="Calibri"/>
                        <a:ea typeface="Calibri"/>
                        <a:cs typeface="Arial"/>
                      </a:endParaRPr>
                    </a:p>
                  </a:txBody>
                  <a:tcPr marL="68580" marR="68580" marT="0" marB="0"/>
                </a:tc>
                <a:extLst>
                  <a:ext uri="{0D108BD9-81ED-4DB2-BD59-A6C34878D82A}">
                    <a16:rowId xmlns:a16="http://schemas.microsoft.com/office/drawing/2014/main" xmlns="" val="10004"/>
                  </a:ext>
                </a:extLst>
              </a:tr>
              <a:tr h="554182">
                <a:tc>
                  <a:txBody>
                    <a:bodyPr/>
                    <a:lstStyle/>
                    <a:p>
                      <a:pPr algn="r" rtl="1">
                        <a:lnSpc>
                          <a:spcPct val="115000"/>
                        </a:lnSpc>
                        <a:spcAft>
                          <a:spcPts val="0"/>
                        </a:spcAft>
                      </a:pPr>
                      <a:r>
                        <a:rPr lang="ar-IQ" sz="2400" b="1">
                          <a:effectLst/>
                          <a:latin typeface="Calibri"/>
                          <a:ea typeface="Calibri"/>
                          <a:cs typeface="Ali-A-Alwand"/>
                        </a:rPr>
                        <a:t> </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dirty="0">
                          <a:effectLst/>
                          <a:latin typeface="Calibri"/>
                          <a:ea typeface="Calibri"/>
                          <a:cs typeface="Ali-A-Alwand"/>
                        </a:rPr>
                        <a:t>محاسب</a:t>
                      </a:r>
                      <a:endParaRPr lang="en-US" sz="24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2400">
                          <a:effectLst/>
                          <a:latin typeface="Calibri"/>
                          <a:ea typeface="Calibri"/>
                          <a:cs typeface="Ali-A-Alwand"/>
                        </a:rPr>
                        <a:t>محاسب</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a:effectLst/>
                          <a:latin typeface="Calibri"/>
                          <a:ea typeface="Calibri"/>
                          <a:cs typeface="Ali-A-Alwand"/>
                        </a:rPr>
                        <a:t>مهندس</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a:effectLst/>
                          <a:latin typeface="Calibri"/>
                          <a:ea typeface="Calibri"/>
                          <a:cs typeface="Ali-A-Alwand"/>
                        </a:rPr>
                        <a:t>فني</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a:effectLst/>
                          <a:latin typeface="Calibri"/>
                          <a:ea typeface="Calibri"/>
                          <a:cs typeface="Ali-A-Alwand"/>
                        </a:rPr>
                        <a:t>600</a:t>
                      </a:r>
                      <a:endParaRPr lang="en-US" sz="2400">
                        <a:effectLst/>
                        <a:latin typeface="Calibri"/>
                        <a:ea typeface="Calibri"/>
                        <a:cs typeface="Arial"/>
                      </a:endParaRPr>
                    </a:p>
                  </a:txBody>
                  <a:tcPr marL="68580" marR="68580" marT="0" marB="0"/>
                </a:tc>
                <a:extLst>
                  <a:ext uri="{0D108BD9-81ED-4DB2-BD59-A6C34878D82A}">
                    <a16:rowId xmlns:a16="http://schemas.microsoft.com/office/drawing/2014/main" xmlns="" val="10005"/>
                  </a:ext>
                </a:extLst>
              </a:tr>
              <a:tr h="554182">
                <a:tc>
                  <a:txBody>
                    <a:bodyPr/>
                    <a:lstStyle/>
                    <a:p>
                      <a:pPr algn="r" rtl="1">
                        <a:lnSpc>
                          <a:spcPct val="115000"/>
                        </a:lnSpc>
                        <a:spcAft>
                          <a:spcPts val="0"/>
                        </a:spcAft>
                      </a:pPr>
                      <a:r>
                        <a:rPr lang="ar-IQ" sz="2400" b="1">
                          <a:effectLst/>
                          <a:latin typeface="Calibri"/>
                          <a:ea typeface="Calibri"/>
                          <a:cs typeface="Ali-A-Alwand"/>
                        </a:rPr>
                        <a:t> </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b="1" dirty="0">
                          <a:effectLst/>
                          <a:latin typeface="Calibri"/>
                          <a:ea typeface="Calibri"/>
                          <a:cs typeface="Ali-A-Alwand"/>
                        </a:rPr>
                        <a:t> </a:t>
                      </a:r>
                      <a:endParaRPr lang="en-US" sz="24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2400" b="1" dirty="0">
                          <a:effectLst/>
                          <a:latin typeface="Calibri"/>
                          <a:ea typeface="Calibri"/>
                          <a:cs typeface="Ali-A-Alwand"/>
                        </a:rPr>
                        <a:t> </a:t>
                      </a:r>
                      <a:endParaRPr lang="en-US" sz="24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2400" b="1">
                          <a:effectLst/>
                          <a:latin typeface="Calibri"/>
                          <a:ea typeface="Calibri"/>
                          <a:cs typeface="Ali-A-Alwand"/>
                        </a:rPr>
                        <a:t> </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a:effectLst/>
                          <a:latin typeface="Calibri"/>
                          <a:ea typeface="Calibri"/>
                          <a:cs typeface="Ali-A-Alwand"/>
                        </a:rPr>
                        <a:t>محاسب</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a:effectLst/>
                          <a:latin typeface="Calibri"/>
                          <a:ea typeface="Calibri"/>
                          <a:cs typeface="Ali-A-Alwand"/>
                        </a:rPr>
                        <a:t>500</a:t>
                      </a:r>
                      <a:endParaRPr lang="en-US" sz="2400">
                        <a:effectLst/>
                        <a:latin typeface="Calibri"/>
                        <a:ea typeface="Calibri"/>
                        <a:cs typeface="Arial"/>
                      </a:endParaRPr>
                    </a:p>
                  </a:txBody>
                  <a:tcPr marL="68580" marR="68580" marT="0" marB="0"/>
                </a:tc>
                <a:extLst>
                  <a:ext uri="{0D108BD9-81ED-4DB2-BD59-A6C34878D82A}">
                    <a16:rowId xmlns:a16="http://schemas.microsoft.com/office/drawing/2014/main" xmlns="" val="10006"/>
                  </a:ext>
                </a:extLst>
              </a:tr>
              <a:tr h="554182">
                <a:tc>
                  <a:txBody>
                    <a:bodyPr/>
                    <a:lstStyle/>
                    <a:p>
                      <a:pPr algn="r" rtl="1">
                        <a:lnSpc>
                          <a:spcPct val="115000"/>
                        </a:lnSpc>
                        <a:spcAft>
                          <a:spcPts val="0"/>
                        </a:spcAft>
                      </a:pPr>
                      <a:r>
                        <a:rPr lang="ar-IQ" sz="2400">
                          <a:effectLst/>
                          <a:latin typeface="Calibri"/>
                          <a:ea typeface="Calibri"/>
                          <a:cs typeface="Ali-A-Alwand"/>
                        </a:rPr>
                        <a:t>فني</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b="1">
                          <a:effectLst/>
                          <a:latin typeface="Calibri"/>
                          <a:ea typeface="Calibri"/>
                          <a:cs typeface="Ali-A-Alwand"/>
                        </a:rPr>
                        <a:t> </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b="1" dirty="0">
                          <a:effectLst/>
                          <a:latin typeface="Calibri"/>
                          <a:ea typeface="Calibri"/>
                          <a:cs typeface="Ali-A-Alwand"/>
                        </a:rPr>
                        <a:t> </a:t>
                      </a:r>
                      <a:endParaRPr lang="en-US" sz="24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2400">
                          <a:effectLst/>
                          <a:latin typeface="Calibri"/>
                          <a:ea typeface="Calibri"/>
                          <a:cs typeface="Ali-A-Alwand"/>
                        </a:rPr>
                        <a:t>مدير وحدة</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b="1">
                          <a:effectLst/>
                          <a:latin typeface="Calibri"/>
                          <a:ea typeface="Calibri"/>
                          <a:cs typeface="Ali-A-Alwand"/>
                        </a:rPr>
                        <a:t> </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a:effectLst/>
                          <a:latin typeface="Calibri"/>
                          <a:ea typeface="Calibri"/>
                          <a:cs typeface="Ali-A-Alwand"/>
                        </a:rPr>
                        <a:t>400</a:t>
                      </a:r>
                      <a:endParaRPr lang="en-US" sz="2400">
                        <a:effectLst/>
                        <a:latin typeface="Calibri"/>
                        <a:ea typeface="Calibri"/>
                        <a:cs typeface="Arial"/>
                      </a:endParaRPr>
                    </a:p>
                  </a:txBody>
                  <a:tcPr marL="68580" marR="68580" marT="0" marB="0"/>
                </a:tc>
                <a:extLst>
                  <a:ext uri="{0D108BD9-81ED-4DB2-BD59-A6C34878D82A}">
                    <a16:rowId xmlns:a16="http://schemas.microsoft.com/office/drawing/2014/main" xmlns="" val="10007"/>
                  </a:ext>
                </a:extLst>
              </a:tr>
              <a:tr h="554182">
                <a:tc>
                  <a:txBody>
                    <a:bodyPr/>
                    <a:lstStyle/>
                    <a:p>
                      <a:pPr algn="r" rtl="1">
                        <a:lnSpc>
                          <a:spcPct val="115000"/>
                        </a:lnSpc>
                        <a:spcAft>
                          <a:spcPts val="0"/>
                        </a:spcAft>
                      </a:pPr>
                      <a:r>
                        <a:rPr lang="ar-IQ" sz="2400" b="1">
                          <a:effectLst/>
                          <a:latin typeface="Calibri"/>
                          <a:ea typeface="Calibri"/>
                          <a:cs typeface="Ali-A-Alwand"/>
                        </a:rPr>
                        <a:t> </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a:effectLst/>
                          <a:latin typeface="Calibri"/>
                          <a:ea typeface="Calibri"/>
                          <a:cs typeface="Ali-A-Alwand"/>
                        </a:rPr>
                        <a:t>مهندس</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b="1">
                          <a:effectLst/>
                          <a:latin typeface="Calibri"/>
                          <a:ea typeface="Calibri"/>
                          <a:cs typeface="Ali-A-Alwand"/>
                        </a:rPr>
                        <a:t> </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b="1" dirty="0">
                          <a:effectLst/>
                          <a:latin typeface="Calibri"/>
                          <a:ea typeface="Calibri"/>
                          <a:cs typeface="Ali-A-Alwand"/>
                        </a:rPr>
                        <a:t> </a:t>
                      </a:r>
                      <a:endParaRPr lang="en-US" sz="24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2400" b="1">
                          <a:effectLst/>
                          <a:latin typeface="Calibri"/>
                          <a:ea typeface="Calibri"/>
                          <a:cs typeface="Ali-A-Alwand"/>
                        </a:rPr>
                        <a:t> </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a:effectLst/>
                          <a:latin typeface="Calibri"/>
                          <a:ea typeface="Calibri"/>
                          <a:cs typeface="Ali-A-Alwand"/>
                        </a:rPr>
                        <a:t>300</a:t>
                      </a:r>
                      <a:endParaRPr lang="en-US" sz="2400">
                        <a:effectLst/>
                        <a:latin typeface="Calibri"/>
                        <a:ea typeface="Calibri"/>
                        <a:cs typeface="Arial"/>
                      </a:endParaRPr>
                    </a:p>
                  </a:txBody>
                  <a:tcPr marL="68580" marR="68580" marT="0" marB="0"/>
                </a:tc>
                <a:extLst>
                  <a:ext uri="{0D108BD9-81ED-4DB2-BD59-A6C34878D82A}">
                    <a16:rowId xmlns:a16="http://schemas.microsoft.com/office/drawing/2014/main" xmlns="" val="10008"/>
                  </a:ext>
                </a:extLst>
              </a:tr>
              <a:tr h="554182">
                <a:tc>
                  <a:txBody>
                    <a:bodyPr/>
                    <a:lstStyle/>
                    <a:p>
                      <a:pPr algn="r" rtl="1">
                        <a:lnSpc>
                          <a:spcPct val="115000"/>
                        </a:lnSpc>
                        <a:spcAft>
                          <a:spcPts val="0"/>
                        </a:spcAft>
                      </a:pPr>
                      <a:r>
                        <a:rPr lang="ar-IQ" sz="2400" b="1">
                          <a:effectLst/>
                          <a:latin typeface="Calibri"/>
                          <a:ea typeface="Calibri"/>
                          <a:cs typeface="Ali-A-Alwand"/>
                        </a:rPr>
                        <a:t> </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a:effectLst/>
                          <a:latin typeface="Calibri"/>
                          <a:ea typeface="Calibri"/>
                          <a:cs typeface="Ali-A-Alwand"/>
                        </a:rPr>
                        <a:t>فني</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b="1">
                          <a:effectLst/>
                          <a:latin typeface="Calibri"/>
                          <a:ea typeface="Calibri"/>
                          <a:cs typeface="Ali-A-Alwand"/>
                        </a:rPr>
                        <a:t> </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dirty="0">
                          <a:effectLst/>
                          <a:latin typeface="Calibri"/>
                          <a:ea typeface="Calibri"/>
                          <a:cs typeface="Ali-A-Alwand"/>
                        </a:rPr>
                        <a:t>محاسب</a:t>
                      </a:r>
                      <a:endParaRPr lang="en-US" sz="24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2400" dirty="0">
                          <a:effectLst/>
                          <a:latin typeface="Calibri"/>
                          <a:ea typeface="Calibri"/>
                          <a:cs typeface="Ali-A-Alwand"/>
                        </a:rPr>
                        <a:t>مدير وحدة</a:t>
                      </a:r>
                      <a:endParaRPr lang="en-US" sz="24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2400">
                          <a:effectLst/>
                          <a:latin typeface="Calibri"/>
                          <a:ea typeface="Calibri"/>
                          <a:cs typeface="Ali-A-Alwand"/>
                        </a:rPr>
                        <a:t>200</a:t>
                      </a:r>
                      <a:endParaRPr lang="en-US" sz="2400">
                        <a:effectLst/>
                        <a:latin typeface="Calibri"/>
                        <a:ea typeface="Calibri"/>
                        <a:cs typeface="Arial"/>
                      </a:endParaRPr>
                    </a:p>
                  </a:txBody>
                  <a:tcPr marL="68580" marR="68580" marT="0" marB="0"/>
                </a:tc>
                <a:extLst>
                  <a:ext uri="{0D108BD9-81ED-4DB2-BD59-A6C34878D82A}">
                    <a16:rowId xmlns:a16="http://schemas.microsoft.com/office/drawing/2014/main" xmlns="" val="10009"/>
                  </a:ext>
                </a:extLst>
              </a:tr>
              <a:tr h="554182">
                <a:tc>
                  <a:txBody>
                    <a:bodyPr/>
                    <a:lstStyle/>
                    <a:p>
                      <a:pPr algn="r" rtl="1">
                        <a:lnSpc>
                          <a:spcPct val="115000"/>
                        </a:lnSpc>
                        <a:spcAft>
                          <a:spcPts val="0"/>
                        </a:spcAft>
                      </a:pPr>
                      <a:r>
                        <a:rPr lang="ar-IQ" sz="2400" b="1">
                          <a:effectLst/>
                          <a:latin typeface="Calibri"/>
                          <a:ea typeface="Calibri"/>
                          <a:cs typeface="Ali-A-Alwand"/>
                        </a:rPr>
                        <a:t> </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b="1">
                          <a:effectLst/>
                          <a:latin typeface="Calibri"/>
                          <a:ea typeface="Calibri"/>
                          <a:cs typeface="Ali-A-Alwand"/>
                        </a:rPr>
                        <a:t> </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a:effectLst/>
                          <a:latin typeface="Calibri"/>
                          <a:ea typeface="Calibri"/>
                          <a:cs typeface="Ali-A-Alwand"/>
                        </a:rPr>
                        <a:t>فني</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b="1">
                          <a:effectLst/>
                          <a:latin typeface="Calibri"/>
                          <a:ea typeface="Calibri"/>
                          <a:cs typeface="Ali-A-Alwand"/>
                        </a:rPr>
                        <a:t> </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b="1">
                          <a:effectLst/>
                          <a:latin typeface="Calibri"/>
                          <a:ea typeface="Calibri"/>
                          <a:cs typeface="Ali-A-Alwand"/>
                        </a:rPr>
                        <a:t> </a:t>
                      </a:r>
                      <a:endParaRPr lang="en-US" sz="2400">
                        <a:effectLst/>
                        <a:latin typeface="Calibri"/>
                        <a:ea typeface="Calibri"/>
                        <a:cs typeface="Arial"/>
                      </a:endParaRPr>
                    </a:p>
                  </a:txBody>
                  <a:tcPr marL="68580" marR="68580" marT="0" marB="0"/>
                </a:tc>
                <a:tc>
                  <a:txBody>
                    <a:bodyPr/>
                    <a:lstStyle/>
                    <a:p>
                      <a:pPr algn="r" rtl="1">
                        <a:lnSpc>
                          <a:spcPct val="115000"/>
                        </a:lnSpc>
                        <a:spcAft>
                          <a:spcPts val="0"/>
                        </a:spcAft>
                      </a:pPr>
                      <a:r>
                        <a:rPr lang="ar-IQ" sz="2400" dirty="0">
                          <a:effectLst/>
                          <a:latin typeface="Calibri"/>
                          <a:ea typeface="Calibri"/>
                          <a:cs typeface="Ali-A-Alwand"/>
                        </a:rPr>
                        <a:t>100</a:t>
                      </a:r>
                      <a:endParaRPr lang="en-US" sz="2400" dirty="0">
                        <a:effectLst/>
                        <a:latin typeface="Calibri"/>
                        <a:ea typeface="Calibri"/>
                        <a:cs typeface="Arial"/>
                      </a:endParaRPr>
                    </a:p>
                  </a:txBody>
                  <a:tcPr marL="68580" marR="68580" marT="0" marB="0"/>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3473123041"/>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47" y="0"/>
            <a:ext cx="9130553" cy="6858000"/>
          </a:xfrm>
        </p:spPr>
        <p:txBody>
          <a:bodyPr/>
          <a:lstStyle/>
          <a:p>
            <a:pPr>
              <a:lnSpc>
                <a:spcPct val="115000"/>
              </a:lnSpc>
              <a:spcAft>
                <a:spcPts val="1000"/>
              </a:spcAft>
            </a:pPr>
            <a:r>
              <a:rPr lang="ar-IQ" sz="2400" dirty="0">
                <a:latin typeface="Calibri"/>
                <a:ea typeface="Calibri"/>
                <a:cs typeface="Ali-A-Alwand"/>
              </a:rPr>
              <a:t>*وتحسب قيم وظائف المجموعة الدالة من خلال الجدول عن طريق قسمة مجموع الوحدات التي حصلت عليها الوظائف الدالة على عدد معايير التقييم وذلك على النحو التالي:</a:t>
            </a:r>
          </a:p>
          <a:p>
            <a:pPr>
              <a:lnSpc>
                <a:spcPct val="115000"/>
              </a:lnSpc>
              <a:spcAft>
                <a:spcPts val="1000"/>
              </a:spcAft>
            </a:pPr>
            <a:r>
              <a:rPr lang="ar-IQ" sz="2400" dirty="0">
                <a:latin typeface="Calibri"/>
                <a:ea typeface="Calibri"/>
                <a:cs typeface="Ali-A-Alwand"/>
              </a:rPr>
              <a:t>*قيمة وظيفة مدير وحدة :</a:t>
            </a:r>
          </a:p>
          <a:p>
            <a:pPr>
              <a:lnSpc>
                <a:spcPct val="115000"/>
              </a:lnSpc>
              <a:spcBef>
                <a:spcPts val="600"/>
              </a:spcBef>
            </a:pPr>
            <a:r>
              <a:rPr lang="ar-IQ" sz="2400" dirty="0">
                <a:latin typeface="Calibri"/>
                <a:ea typeface="Calibri"/>
                <a:cs typeface="Ali_K_Alwand"/>
              </a:rPr>
              <a:t>                   900+ 1000 + 1000 + 400 + 200</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                                   5                  </a:t>
            </a:r>
          </a:p>
          <a:p>
            <a:pPr>
              <a:lnSpc>
                <a:spcPct val="115000"/>
              </a:lnSpc>
              <a:spcAft>
                <a:spcPts val="1000"/>
              </a:spcAft>
            </a:pPr>
            <a:r>
              <a:rPr lang="ar-IQ" sz="2400" dirty="0">
                <a:latin typeface="Calibri"/>
                <a:ea typeface="Calibri"/>
                <a:cs typeface="Ali-A-Alwand"/>
              </a:rPr>
              <a:t>قيمة وظيفة مهندس :</a:t>
            </a:r>
          </a:p>
          <a:p>
            <a:pPr>
              <a:lnSpc>
                <a:spcPct val="115000"/>
              </a:lnSpc>
              <a:spcAft>
                <a:spcPts val="1000"/>
              </a:spcAft>
            </a:pPr>
            <a:r>
              <a:rPr lang="ar-IQ" sz="2400" dirty="0">
                <a:latin typeface="Calibri"/>
                <a:ea typeface="Calibri"/>
                <a:cs typeface="Ali_K_Alwand"/>
              </a:rPr>
              <a:t>                        800+ 800 + 700 + 600 + 300 </a:t>
            </a:r>
          </a:p>
          <a:p>
            <a:pPr>
              <a:lnSpc>
                <a:spcPct val="115000"/>
              </a:lnSpc>
              <a:spcAft>
                <a:spcPts val="1000"/>
              </a:spcAft>
            </a:pPr>
            <a:r>
              <a:rPr lang="ar-IQ" sz="2400" dirty="0">
                <a:latin typeface="Calibri"/>
                <a:ea typeface="Calibri"/>
                <a:cs typeface="Ali_K_Alwand"/>
              </a:rPr>
              <a:t>                                        5</a:t>
            </a:r>
          </a:p>
          <a:p>
            <a:pPr>
              <a:lnSpc>
                <a:spcPct val="115000"/>
              </a:lnSpc>
              <a:spcAft>
                <a:spcPts val="1000"/>
              </a:spcAft>
            </a:pPr>
            <a:r>
              <a:rPr lang="ar-IQ" sz="2400" dirty="0">
                <a:latin typeface="Calibri"/>
                <a:ea typeface="Calibri"/>
                <a:cs typeface="Ali-A-Alwand" pitchFamily="2" charset="-78"/>
              </a:rPr>
              <a:t>قيمة وظيفة محاسب:</a:t>
            </a:r>
          </a:p>
          <a:p>
            <a:pPr>
              <a:lnSpc>
                <a:spcPct val="115000"/>
              </a:lnSpc>
              <a:spcAft>
                <a:spcPts val="1000"/>
              </a:spcAft>
            </a:pPr>
            <a:r>
              <a:rPr lang="ar-IQ" sz="2400" dirty="0">
                <a:latin typeface="Calibri"/>
                <a:ea typeface="Calibri"/>
                <a:cs typeface="Ali-A-Alwand" pitchFamily="2" charset="-78"/>
              </a:rPr>
              <a:t>                           700</a:t>
            </a:r>
            <a:r>
              <a:rPr lang="ar-IQ" sz="2400" dirty="0">
                <a:latin typeface="Calibri"/>
                <a:ea typeface="Calibri"/>
                <a:cs typeface="Ali_K_Alwand"/>
              </a:rPr>
              <a:t> + 600 + 600 + 500 + 200</a:t>
            </a:r>
            <a:endParaRPr lang="ar-IQ" sz="2400" dirty="0">
              <a:latin typeface="Calibri"/>
              <a:ea typeface="Calibri"/>
              <a:cs typeface="Ali-A-Alwand" pitchFamily="2" charset="-78"/>
            </a:endParaRPr>
          </a:p>
          <a:p>
            <a:pPr>
              <a:lnSpc>
                <a:spcPct val="115000"/>
              </a:lnSpc>
              <a:spcAft>
                <a:spcPts val="1000"/>
              </a:spcAft>
            </a:pPr>
            <a:r>
              <a:rPr lang="ar-IQ" sz="2400" dirty="0">
                <a:latin typeface="Calibri"/>
                <a:ea typeface="Calibri"/>
                <a:cs typeface="Ali_K_Alwand"/>
              </a:rPr>
              <a:t>                                        5</a:t>
            </a:r>
          </a:p>
        </p:txBody>
      </p:sp>
      <p:cxnSp>
        <p:nvCxnSpPr>
          <p:cNvPr id="5" name="Straight Connector 4"/>
          <p:cNvCxnSpPr/>
          <p:nvPr/>
        </p:nvCxnSpPr>
        <p:spPr>
          <a:xfrm flipH="1">
            <a:off x="4914900" y="2133600"/>
            <a:ext cx="28194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124199" y="1638300"/>
            <a:ext cx="1559859"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r>
              <a:rPr lang="en-US" sz="2000" dirty="0"/>
              <a:t> </a:t>
            </a:r>
            <a:r>
              <a:rPr lang="ar-IQ" sz="2000" dirty="0"/>
              <a:t>=700 وحدة</a:t>
            </a:r>
          </a:p>
        </p:txBody>
      </p:sp>
      <p:cxnSp>
        <p:nvCxnSpPr>
          <p:cNvPr id="9" name="Straight Connector 8"/>
          <p:cNvCxnSpPr/>
          <p:nvPr/>
        </p:nvCxnSpPr>
        <p:spPr>
          <a:xfrm flipH="1">
            <a:off x="4684058" y="3982571"/>
            <a:ext cx="258407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H="1">
            <a:off x="4419600" y="5791200"/>
            <a:ext cx="266700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3124199" y="3505200"/>
            <a:ext cx="1447801"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r>
              <a:rPr lang="ar-IQ" sz="2400" dirty="0"/>
              <a:t>=640 وحدة</a:t>
            </a:r>
          </a:p>
        </p:txBody>
      </p:sp>
      <p:sp>
        <p:nvSpPr>
          <p:cNvPr id="12" name="Rectangle 11"/>
          <p:cNvSpPr/>
          <p:nvPr/>
        </p:nvSpPr>
        <p:spPr>
          <a:xfrm>
            <a:off x="2971800" y="5428129"/>
            <a:ext cx="13716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r>
              <a:rPr lang="ar-IQ" sz="2400" dirty="0"/>
              <a:t>=وحدة520</a:t>
            </a:r>
          </a:p>
        </p:txBody>
      </p:sp>
    </p:spTree>
    <p:extLst>
      <p:ext uri="{BB962C8B-B14F-4D97-AF65-F5344CB8AC3E}">
        <p14:creationId xmlns:p14="http://schemas.microsoft.com/office/powerpoint/2010/main" val="2722514545"/>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09600"/>
            <a:ext cx="9067800" cy="6248400"/>
          </a:xfrm>
        </p:spPr>
        <p:txBody>
          <a:bodyPr/>
          <a:lstStyle/>
          <a:p>
            <a:r>
              <a:rPr lang="ar-IQ" dirty="0"/>
              <a:t>قيمة وظيفة فني:</a:t>
            </a:r>
          </a:p>
          <a:p>
            <a:r>
              <a:rPr lang="ar-IQ" sz="2400" dirty="0">
                <a:latin typeface="Calibri"/>
                <a:ea typeface="Calibri"/>
                <a:cs typeface="Ali_K_Alwand"/>
              </a:rPr>
              <a:t>                   400 + 600 + 400 + 200 + 100</a:t>
            </a:r>
          </a:p>
          <a:p>
            <a:r>
              <a:rPr lang="ar-IQ" sz="2400" dirty="0">
                <a:latin typeface="Calibri"/>
                <a:cs typeface="Ali_K_Alwand"/>
              </a:rPr>
              <a:t>                                    5</a:t>
            </a:r>
          </a:p>
          <a:p>
            <a:endParaRPr lang="ar-IQ" dirty="0"/>
          </a:p>
        </p:txBody>
      </p:sp>
      <p:cxnSp>
        <p:nvCxnSpPr>
          <p:cNvPr id="5" name="Straight Connector 4"/>
          <p:cNvCxnSpPr/>
          <p:nvPr/>
        </p:nvCxnSpPr>
        <p:spPr>
          <a:xfrm flipH="1">
            <a:off x="4953000" y="1524000"/>
            <a:ext cx="27432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505200" y="1143000"/>
            <a:ext cx="1295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r>
              <a:rPr lang="ar-IQ" dirty="0"/>
              <a:t>=</a:t>
            </a:r>
            <a:r>
              <a:rPr lang="ar-IQ" sz="2400" dirty="0"/>
              <a:t>440وحدة</a:t>
            </a:r>
          </a:p>
        </p:txBody>
      </p:sp>
    </p:spTree>
    <p:extLst>
      <p:ext uri="{BB962C8B-B14F-4D97-AF65-F5344CB8AC3E}">
        <p14:creationId xmlns:p14="http://schemas.microsoft.com/office/powerpoint/2010/main" val="493304028"/>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6858000"/>
          </a:xfrm>
        </p:spPr>
        <p:txBody>
          <a:bodyPr>
            <a:normAutofit lnSpcReduction="10000"/>
          </a:bodyPr>
          <a:lstStyle/>
          <a:p>
            <a:pPr>
              <a:lnSpc>
                <a:spcPct val="115000"/>
              </a:lnSpc>
              <a:spcAft>
                <a:spcPts val="1000"/>
              </a:spcAft>
            </a:pPr>
            <a:r>
              <a:rPr lang="ar-IQ" sz="2800" b="1" dirty="0">
                <a:solidFill>
                  <a:schemeClr val="bg1"/>
                </a:solidFill>
                <a:latin typeface="Calibri"/>
                <a:ea typeface="Calibri"/>
                <a:cs typeface="Ali-A-Alwand"/>
              </a:rPr>
              <a:t>خطوة الرابعة</a:t>
            </a:r>
            <a:r>
              <a:rPr lang="ar-IQ" sz="2800" dirty="0">
                <a:latin typeface="Calibri"/>
                <a:ea typeface="Calibri"/>
                <a:cs typeface="Ali-A-Alwand"/>
              </a:rPr>
              <a:t>:تقييم بقية وظائف المنظمة:</a:t>
            </a:r>
            <a:r>
              <a:rPr lang="ar-IQ" sz="2400" dirty="0">
                <a:latin typeface="Calibri"/>
                <a:ea typeface="Calibri"/>
                <a:cs typeface="Ali-A-Alwand"/>
              </a:rPr>
              <a:t>بناء على الوظائف الدالة التي وضحت في الجدول وذلك عن طريق مقارنتها بكل عامل من عوامل التقييم على حدة , ولنفرض أن لدينا وظيفة(مدقق) يراد تقييمها ولدى مقارنة توصيف هذه الوظيفة مع توصيف مجموعة الوظائف الدالة حصلنا فرضاً على النتيجة التالية:</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 من حيث مهارة تتشابه مع مهندس   800</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من حيث مسئولية تتشابه مع محاسب  600</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من حيث القدرة العقلية تتشابه مع محاسب  600</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من حيث القدرة الجسدية تتشابه مع محاسب  200</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من حيث ضروف العمل تتشابه مع مدير وحدة  200</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إذاً تكون قيمة وظيفة مدقق = 800+600+600+200+200/5 = 540</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وهكذا يتم تقييم بقية وظائف المنظمة.</a:t>
            </a:r>
          </a:p>
          <a:p>
            <a:pPr>
              <a:lnSpc>
                <a:spcPct val="115000"/>
              </a:lnSpc>
              <a:spcAft>
                <a:spcPts val="1000"/>
              </a:spcAft>
            </a:pPr>
            <a:r>
              <a:rPr lang="ar-IQ" sz="2800" b="1" dirty="0">
                <a:solidFill>
                  <a:srgbClr val="FF0000"/>
                </a:solidFill>
                <a:latin typeface="Calibri"/>
                <a:ea typeface="Calibri"/>
                <a:cs typeface="Ali-A-Alwand"/>
              </a:rPr>
              <a:t>س/ما هي قيمة وظيفة (سكرتير)؟</a:t>
            </a:r>
            <a:endParaRPr lang="en-US" sz="1600" dirty="0">
              <a:solidFill>
                <a:srgbClr val="FF0000"/>
              </a:solidFill>
              <a:latin typeface="Calibri"/>
              <a:ea typeface="Calibri"/>
              <a:cs typeface="Arial"/>
            </a:endParaRPr>
          </a:p>
          <a:p>
            <a:pPr>
              <a:lnSpc>
                <a:spcPct val="115000"/>
              </a:lnSpc>
              <a:spcAft>
                <a:spcPts val="1000"/>
              </a:spcAft>
            </a:pPr>
            <a:endParaRPr lang="ar-IQ" sz="2800" dirty="0">
              <a:latin typeface="Calibri"/>
              <a:ea typeface="Calibri"/>
              <a:cs typeface="Ali-A-Alwand"/>
            </a:endParaRPr>
          </a:p>
          <a:p>
            <a:pPr>
              <a:lnSpc>
                <a:spcPct val="115000"/>
              </a:lnSpc>
              <a:spcAft>
                <a:spcPts val="1000"/>
              </a:spcAft>
            </a:pP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370180257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295400"/>
          </a:xfrm>
        </p:spPr>
        <p:txBody>
          <a:bodyPr/>
          <a:lstStyle/>
          <a:p>
            <a:pPr algn="r" rtl="1">
              <a:lnSpc>
                <a:spcPct val="115000"/>
              </a:lnSpc>
              <a:spcAft>
                <a:spcPts val="1000"/>
              </a:spcAft>
            </a:pPr>
            <a:r>
              <a:rPr lang="ar-IQ" sz="3200" dirty="0">
                <a:effectLst/>
                <a:latin typeface="Calibri"/>
                <a:ea typeface="Calibri"/>
                <a:cs typeface="Ali-A-Alwand"/>
              </a:rPr>
              <a:t>(1-4):تعريف الأجور والرواتب:</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066800"/>
            <a:ext cx="9144000" cy="5029200"/>
          </a:xfrm>
        </p:spPr>
        <p:txBody>
          <a:bodyPr/>
          <a:lstStyle/>
          <a:p>
            <a:pPr>
              <a:lnSpc>
                <a:spcPct val="115000"/>
              </a:lnSpc>
              <a:spcAft>
                <a:spcPts val="1000"/>
              </a:spcAft>
            </a:pPr>
            <a:r>
              <a:rPr lang="ar-IQ" sz="2400" b="1" dirty="0">
                <a:latin typeface="Calibri"/>
                <a:ea typeface="Calibri"/>
                <a:cs typeface="Ali-A-Alwand"/>
              </a:rPr>
              <a:t>الأجوروالرواتب:</a:t>
            </a:r>
            <a:r>
              <a:rPr lang="ar-IQ" sz="2400" dirty="0">
                <a:latin typeface="Calibri"/>
                <a:ea typeface="Calibri"/>
                <a:cs typeface="Ali-A-Alwand"/>
              </a:rPr>
              <a:t> هو ما يحصل عليه الفرد لقاء مساهمته التي يقدمها للمنظمة.</a:t>
            </a:r>
            <a:endParaRPr lang="en-US" sz="1400" dirty="0">
              <a:latin typeface="Calibri"/>
              <a:ea typeface="Calibri"/>
              <a:cs typeface="Arial"/>
            </a:endParaRPr>
          </a:p>
          <a:p>
            <a:pPr>
              <a:lnSpc>
                <a:spcPct val="115000"/>
              </a:lnSpc>
              <a:spcAft>
                <a:spcPts val="1000"/>
              </a:spcAft>
            </a:pPr>
            <a:r>
              <a:rPr lang="ar-IQ" sz="2400" b="1" dirty="0">
                <a:latin typeface="Calibri"/>
                <a:ea typeface="Calibri"/>
                <a:cs typeface="Ali-A-Alwand"/>
              </a:rPr>
              <a:t>الراتب:</a:t>
            </a:r>
            <a:r>
              <a:rPr lang="ar-IQ" sz="2400" dirty="0">
                <a:latin typeface="Calibri"/>
                <a:ea typeface="Calibri"/>
                <a:cs typeface="Ali-A-Alwand"/>
              </a:rPr>
              <a:t> هو المبلغ التي يدفع لشاغل الأعمال الإدارية والمكتبية , حيث تدفع تعويضاتهم عادة على أساس الزمن , ويسمون بالموظفين.</a:t>
            </a:r>
            <a:endParaRPr lang="en-US" sz="1400" dirty="0">
              <a:latin typeface="Calibri"/>
              <a:ea typeface="Calibri"/>
              <a:cs typeface="Arial"/>
            </a:endParaRPr>
          </a:p>
          <a:p>
            <a:pPr>
              <a:lnSpc>
                <a:spcPct val="115000"/>
              </a:lnSpc>
              <a:spcAft>
                <a:spcPts val="1000"/>
              </a:spcAft>
            </a:pPr>
            <a:r>
              <a:rPr lang="ar-IQ" sz="2400" b="1" dirty="0">
                <a:latin typeface="Calibri"/>
                <a:ea typeface="Calibri"/>
                <a:cs typeface="Ali-A-Alwand"/>
              </a:rPr>
              <a:t>الأجور:</a:t>
            </a:r>
            <a:r>
              <a:rPr lang="ar-IQ" sz="2400" dirty="0">
                <a:latin typeface="Calibri"/>
                <a:ea typeface="Calibri"/>
                <a:cs typeface="Ali-A-Alwand"/>
              </a:rPr>
              <a:t> هو المبلغ التي يدفع لشاغل الأعمال المصنعية و الأنتاجية ...الخ , ويسمون العمال , حيث تدفع تعويضاتهم على أساس كمية الإنتاج , أو على أساس الزمن وذلك عادة أسبوعي أو يومي أو ساعات .</a:t>
            </a:r>
            <a:endParaRPr lang="en-US" sz="1400" dirty="0">
              <a:latin typeface="Calibri"/>
              <a:ea typeface="Calibri"/>
              <a:cs typeface="Arial"/>
            </a:endParaRPr>
          </a:p>
          <a:p>
            <a:endParaRPr lang="ar-IQ" dirty="0"/>
          </a:p>
        </p:txBody>
      </p:sp>
    </p:spTree>
    <p:extLst>
      <p:ext uri="{BB962C8B-B14F-4D97-AF65-F5344CB8AC3E}">
        <p14:creationId xmlns:p14="http://schemas.microsoft.com/office/powerpoint/2010/main" val="277718616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295400"/>
          </a:xfrm>
        </p:spPr>
        <p:txBody>
          <a:bodyPr/>
          <a:lstStyle/>
          <a:p>
            <a:pPr algn="r" rtl="1">
              <a:lnSpc>
                <a:spcPct val="115000"/>
              </a:lnSpc>
              <a:spcAft>
                <a:spcPts val="1000"/>
              </a:spcAft>
            </a:pPr>
            <a:r>
              <a:rPr lang="ar-IQ" sz="3200" dirty="0">
                <a:effectLst/>
                <a:latin typeface="Calibri"/>
                <a:ea typeface="Calibri"/>
                <a:cs typeface="Ali-A-Alwand"/>
              </a:rPr>
              <a:t>(1-5):أهمية الأجور والرواتب:</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116106"/>
            <a:ext cx="9144000" cy="5715000"/>
          </a:xfrm>
        </p:spPr>
        <p:txBody>
          <a:bodyPr>
            <a:normAutofit lnSpcReduction="10000"/>
          </a:bodyPr>
          <a:lstStyle/>
          <a:p>
            <a:pPr>
              <a:lnSpc>
                <a:spcPct val="115000"/>
              </a:lnSpc>
              <a:spcAft>
                <a:spcPts val="1000"/>
              </a:spcAft>
            </a:pPr>
            <a:r>
              <a:rPr lang="ar-IQ" sz="2800" dirty="0">
                <a:solidFill>
                  <a:srgbClr val="FFC000"/>
                </a:solidFill>
                <a:latin typeface="Calibri"/>
                <a:ea typeface="Calibri"/>
                <a:cs typeface="Ali-A-Alwand"/>
              </a:rPr>
              <a:t>1</a:t>
            </a:r>
            <a:r>
              <a:rPr lang="ar-IQ" sz="2800" b="1" dirty="0">
                <a:solidFill>
                  <a:srgbClr val="FFC000"/>
                </a:solidFill>
                <a:latin typeface="Calibri"/>
                <a:ea typeface="Calibri"/>
                <a:cs typeface="Ali-A-Alwand"/>
              </a:rPr>
              <a:t>.أهمية الأجور والرواتب على المستوى الأفراد:</a:t>
            </a:r>
            <a:r>
              <a:rPr lang="ar-IQ" sz="2400" dirty="0">
                <a:latin typeface="Calibri"/>
                <a:ea typeface="Calibri"/>
                <a:cs typeface="Ali-A-Alwand"/>
              </a:rPr>
              <a:t> تتمثل أهمية الأجور والرواتب على مستوى الفرد بإنها وسيلة لإشباع الاحتيجات المختلفة للفرد , سواءاً كانت إحتياجات أساسية لمعيشته وبقائه , أو لشعوره بالأمان . أو إحتياجات للاندماج في العلاقات الإجتماعية و الشعور بالتقدير والإحترام , وكل هذا يؤدي إلى تحقيق الرفاهية للموظفين.</a:t>
            </a:r>
            <a:endParaRPr lang="en-US" sz="1600" dirty="0">
              <a:latin typeface="Calibri"/>
              <a:ea typeface="Calibri"/>
              <a:cs typeface="Arial"/>
            </a:endParaRPr>
          </a:p>
          <a:p>
            <a:pPr>
              <a:lnSpc>
                <a:spcPct val="115000"/>
              </a:lnSpc>
              <a:spcAft>
                <a:spcPts val="1000"/>
              </a:spcAft>
            </a:pPr>
            <a:r>
              <a:rPr lang="ar-IQ" sz="2800" dirty="0">
                <a:solidFill>
                  <a:srgbClr val="FFC000"/>
                </a:solidFill>
                <a:latin typeface="Calibri"/>
                <a:ea typeface="Calibri"/>
                <a:cs typeface="Ali-A-Alwand"/>
              </a:rPr>
              <a:t>2</a:t>
            </a:r>
            <a:r>
              <a:rPr lang="ar-IQ" sz="2800" b="1" dirty="0">
                <a:solidFill>
                  <a:srgbClr val="FFC000"/>
                </a:solidFill>
                <a:latin typeface="Calibri"/>
                <a:ea typeface="Calibri"/>
                <a:cs typeface="Ali-A-Alwand"/>
              </a:rPr>
              <a:t>.أهمية الأجور والرواتب على مستوى المنظمة:</a:t>
            </a:r>
            <a:endParaRPr lang="en-US" sz="1600" dirty="0">
              <a:solidFill>
                <a:srgbClr val="FFC000"/>
              </a:solidFill>
              <a:latin typeface="Calibri"/>
              <a:ea typeface="Calibri"/>
              <a:cs typeface="Arial"/>
            </a:endParaRPr>
          </a:p>
          <a:p>
            <a:pPr>
              <a:lnSpc>
                <a:spcPct val="115000"/>
              </a:lnSpc>
              <a:spcAft>
                <a:spcPts val="1000"/>
              </a:spcAft>
            </a:pPr>
            <a:r>
              <a:rPr lang="ar-IQ" sz="2800" dirty="0">
                <a:latin typeface="Calibri"/>
                <a:ea typeface="Calibri"/>
                <a:cs typeface="Ali-A-Alwand"/>
              </a:rPr>
              <a:t>1</a:t>
            </a:r>
            <a:r>
              <a:rPr lang="ar-IQ" sz="2400" dirty="0">
                <a:latin typeface="Calibri"/>
                <a:ea typeface="Calibri"/>
                <a:cs typeface="Ali-A-Alwand"/>
              </a:rPr>
              <a:t>.الأجر هو وسيلة للمنظمة , لجذب الموارد البشرية للعمل بها.</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2.الأجر هو وسيلة للمنظمة , للإبقاء و إستمرار الموارد البشرية بها.</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3.الأجر هو الوسيلة لإشباع العدالة بين الموظفين.</a:t>
            </a:r>
            <a:endParaRPr lang="en-US" sz="1600" dirty="0">
              <a:latin typeface="Calibri"/>
              <a:ea typeface="Calibri"/>
              <a:cs typeface="Arial"/>
            </a:endParaRPr>
          </a:p>
          <a:p>
            <a:pPr>
              <a:lnSpc>
                <a:spcPct val="115000"/>
              </a:lnSpc>
              <a:spcAft>
                <a:spcPts val="1000"/>
              </a:spcAft>
            </a:pPr>
            <a:r>
              <a:rPr lang="ar-IQ" sz="2800" dirty="0">
                <a:solidFill>
                  <a:srgbClr val="FFC000"/>
                </a:solidFill>
                <a:latin typeface="Calibri"/>
                <a:ea typeface="Calibri"/>
                <a:cs typeface="Ali-A-Alwand"/>
              </a:rPr>
              <a:t>3</a:t>
            </a:r>
            <a:r>
              <a:rPr lang="ar-IQ" sz="2800" b="1" dirty="0">
                <a:solidFill>
                  <a:srgbClr val="FFC000"/>
                </a:solidFill>
                <a:latin typeface="Calibri"/>
                <a:ea typeface="Calibri"/>
                <a:cs typeface="Ali-A-Alwand"/>
              </a:rPr>
              <a:t>.أهمية الأجور والرواتب على مستوى المجتمع</a:t>
            </a:r>
            <a:r>
              <a:rPr lang="ar-IQ" sz="2800" b="1" dirty="0">
                <a:latin typeface="Calibri"/>
                <a:ea typeface="Calibri"/>
                <a:cs typeface="Ali-A-Alwand"/>
              </a:rPr>
              <a:t>:</a:t>
            </a:r>
            <a:r>
              <a:rPr lang="ar-IQ" sz="2400" dirty="0">
                <a:latin typeface="Calibri"/>
                <a:ea typeface="Calibri"/>
                <a:cs typeface="Ali-A-Alwand"/>
              </a:rPr>
              <a:t> مصدر قوة شرائية تحرك الإقتصاد الوطني , فكلما تحسن مستوى الأجور كلما انعكس على الإنعاش الإقتصادي لكافة القطاعات الاقتصادية في المجتمع.</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4273642593"/>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371600"/>
          </a:xfrm>
        </p:spPr>
        <p:txBody>
          <a:bodyPr/>
          <a:lstStyle/>
          <a:p>
            <a:pPr algn="r" rtl="1">
              <a:lnSpc>
                <a:spcPct val="115000"/>
              </a:lnSpc>
              <a:spcAft>
                <a:spcPts val="1000"/>
              </a:spcAft>
            </a:pPr>
            <a:r>
              <a:rPr lang="ar-IQ" sz="3200" dirty="0">
                <a:effectLst/>
                <a:latin typeface="Calibri"/>
                <a:ea typeface="Calibri"/>
                <a:cs typeface="Ali-A-Alwand"/>
              </a:rPr>
              <a:t>(1-6):أنواع الأجور والرواتب:</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143000"/>
            <a:ext cx="9144000" cy="5715000"/>
          </a:xfrm>
        </p:spPr>
        <p:txBody>
          <a:bodyPr>
            <a:normAutofit lnSpcReduction="10000"/>
          </a:bodyPr>
          <a:lstStyle/>
          <a:p>
            <a:pPr>
              <a:lnSpc>
                <a:spcPct val="115000"/>
              </a:lnSpc>
              <a:spcAft>
                <a:spcPts val="1000"/>
              </a:spcAft>
            </a:pPr>
            <a:r>
              <a:rPr lang="ar-IQ" sz="2400" dirty="0">
                <a:latin typeface="Calibri"/>
                <a:ea typeface="Calibri"/>
                <a:cs typeface="Ali-A-Alwand"/>
              </a:rPr>
              <a:t>هناك تصنيفات متعددة للأجور:</a:t>
            </a:r>
            <a:endParaRPr lang="en-US" sz="1400" dirty="0">
              <a:latin typeface="Calibri"/>
              <a:ea typeface="Calibri"/>
              <a:cs typeface="Arial"/>
            </a:endParaRPr>
          </a:p>
          <a:p>
            <a:pPr>
              <a:lnSpc>
                <a:spcPct val="115000"/>
              </a:lnSpc>
              <a:spcAft>
                <a:spcPts val="1000"/>
              </a:spcAft>
            </a:pPr>
            <a:r>
              <a:rPr lang="ar-IQ" sz="2400" dirty="0">
                <a:latin typeface="Calibri"/>
                <a:ea typeface="Calibri"/>
                <a:cs typeface="Ali-A-Alwand"/>
              </a:rPr>
              <a:t>أ.التصنيف الأجر على أساس الوعاء.</a:t>
            </a:r>
            <a:endParaRPr lang="en-US" sz="1400" dirty="0">
              <a:latin typeface="Calibri"/>
              <a:ea typeface="Calibri"/>
              <a:cs typeface="Arial"/>
            </a:endParaRPr>
          </a:p>
          <a:p>
            <a:pPr>
              <a:lnSpc>
                <a:spcPct val="115000"/>
              </a:lnSpc>
              <a:spcAft>
                <a:spcPts val="1000"/>
              </a:spcAft>
            </a:pPr>
            <a:r>
              <a:rPr lang="ar-IQ" sz="2400" dirty="0">
                <a:latin typeface="Calibri"/>
                <a:ea typeface="Calibri"/>
                <a:cs typeface="Ali-A-Alwand"/>
              </a:rPr>
              <a:t>ب.التصنيف الأجر على أساس طبيعته.</a:t>
            </a:r>
            <a:endParaRPr lang="en-US" sz="1400" dirty="0">
              <a:latin typeface="Calibri"/>
              <a:ea typeface="Calibri"/>
              <a:cs typeface="Arial"/>
            </a:endParaRPr>
          </a:p>
          <a:p>
            <a:pPr>
              <a:lnSpc>
                <a:spcPct val="115000"/>
              </a:lnSpc>
              <a:spcAft>
                <a:spcPts val="1000"/>
              </a:spcAft>
            </a:pPr>
            <a:r>
              <a:rPr lang="ar-IQ" sz="2400" dirty="0">
                <a:latin typeface="Calibri"/>
                <a:ea typeface="Calibri"/>
                <a:cs typeface="Ali-A-Alwand"/>
              </a:rPr>
              <a:t>ج.التصنيف الأجر على أساس الغرض منه.</a:t>
            </a:r>
            <a:endParaRPr lang="en-US" sz="1400" dirty="0">
              <a:latin typeface="Calibri"/>
              <a:ea typeface="Calibri"/>
              <a:cs typeface="Arial"/>
            </a:endParaRPr>
          </a:p>
          <a:p>
            <a:pPr>
              <a:lnSpc>
                <a:spcPct val="115000"/>
              </a:lnSpc>
              <a:spcAft>
                <a:spcPts val="1000"/>
              </a:spcAft>
            </a:pPr>
            <a:r>
              <a:rPr lang="ar-IQ" sz="2400" dirty="0">
                <a:latin typeface="Calibri"/>
                <a:ea typeface="Calibri"/>
                <a:cs typeface="Ali-A-Alwand"/>
              </a:rPr>
              <a:t>د.التصنيف على أساس القوة الشرائية.</a:t>
            </a:r>
            <a:endParaRPr lang="en-US" sz="1400" dirty="0">
              <a:latin typeface="Calibri"/>
              <a:ea typeface="Calibri"/>
              <a:cs typeface="Arial"/>
            </a:endParaRPr>
          </a:p>
          <a:p>
            <a:pPr>
              <a:lnSpc>
                <a:spcPct val="115000"/>
              </a:lnSpc>
              <a:spcAft>
                <a:spcPts val="1000"/>
              </a:spcAft>
            </a:pPr>
            <a:r>
              <a:rPr lang="ar-IQ" sz="2400" dirty="0">
                <a:solidFill>
                  <a:srgbClr val="FFC000"/>
                </a:solidFill>
                <a:latin typeface="Calibri"/>
                <a:ea typeface="Calibri"/>
                <a:cs typeface="Ali-A-Alwand"/>
              </a:rPr>
              <a:t> </a:t>
            </a:r>
            <a:endParaRPr lang="en-US" sz="1400" dirty="0">
              <a:solidFill>
                <a:srgbClr val="FFC000"/>
              </a:solidFill>
              <a:latin typeface="Calibri"/>
              <a:ea typeface="Calibri"/>
              <a:cs typeface="Arial"/>
            </a:endParaRPr>
          </a:p>
          <a:p>
            <a:pPr>
              <a:lnSpc>
                <a:spcPct val="115000"/>
              </a:lnSpc>
              <a:spcAft>
                <a:spcPts val="1000"/>
              </a:spcAft>
            </a:pPr>
            <a:r>
              <a:rPr lang="ar-IQ" sz="2400" b="1" dirty="0">
                <a:solidFill>
                  <a:srgbClr val="FFC000"/>
                </a:solidFill>
                <a:latin typeface="Calibri"/>
                <a:ea typeface="Calibri"/>
                <a:cs typeface="Ali-A-Alwand"/>
              </a:rPr>
              <a:t>أ.التصنيف على أساس الوعاء:</a:t>
            </a:r>
            <a:endParaRPr lang="en-US" sz="1400" dirty="0">
              <a:solidFill>
                <a:srgbClr val="FFC000"/>
              </a:solidFill>
              <a:latin typeface="Calibri"/>
              <a:ea typeface="Calibri"/>
              <a:cs typeface="Arial"/>
            </a:endParaRPr>
          </a:p>
          <a:p>
            <a:pPr>
              <a:lnSpc>
                <a:spcPct val="115000"/>
              </a:lnSpc>
              <a:spcAft>
                <a:spcPts val="1000"/>
              </a:spcAft>
            </a:pPr>
            <a:r>
              <a:rPr lang="ar-IQ" sz="2000" dirty="0">
                <a:solidFill>
                  <a:srgbClr val="FFFF00"/>
                </a:solidFill>
                <a:latin typeface="Calibri"/>
                <a:ea typeface="Calibri"/>
                <a:cs typeface="Ali-A-Alwand"/>
              </a:rPr>
              <a:t>1</a:t>
            </a:r>
            <a:r>
              <a:rPr lang="ar-IQ" sz="2400" dirty="0">
                <a:solidFill>
                  <a:srgbClr val="FFFF00"/>
                </a:solidFill>
                <a:latin typeface="Calibri"/>
                <a:ea typeface="Calibri"/>
                <a:cs typeface="Ali-A-Alwand"/>
              </a:rPr>
              <a:t>.إجمالي الاجر</a:t>
            </a:r>
            <a:r>
              <a:rPr lang="ar-IQ" sz="2400" dirty="0">
                <a:latin typeface="Calibri"/>
                <a:ea typeface="Calibri"/>
                <a:cs typeface="Ali-A-Alwand"/>
              </a:rPr>
              <a:t>:</a:t>
            </a:r>
            <a:r>
              <a:rPr lang="ar-IQ" sz="2000" dirty="0">
                <a:latin typeface="Calibri"/>
                <a:ea typeface="Calibri"/>
                <a:cs typeface="Ali-A-Alwand"/>
              </a:rPr>
              <a:t>ويشمل كل ما يتلقاه الفرد من أجر , قبل استقطاع أي جزء منه لأسباب قانونية ملزمة , كالضرائب و حصة الضمان الإجتماعي.</a:t>
            </a:r>
            <a:endParaRPr lang="en-US" sz="1400" dirty="0">
              <a:latin typeface="Calibri"/>
              <a:ea typeface="Calibri"/>
              <a:cs typeface="Arial"/>
            </a:endParaRPr>
          </a:p>
          <a:p>
            <a:pPr>
              <a:lnSpc>
                <a:spcPct val="115000"/>
              </a:lnSpc>
              <a:spcAft>
                <a:spcPts val="1000"/>
              </a:spcAft>
            </a:pPr>
            <a:r>
              <a:rPr lang="ar-IQ" sz="2000" dirty="0">
                <a:latin typeface="Calibri"/>
                <a:ea typeface="Calibri"/>
                <a:cs typeface="Ali-A-Alwand"/>
              </a:rPr>
              <a:t>2</a:t>
            </a:r>
            <a:r>
              <a:rPr lang="ar-IQ" sz="2400" dirty="0">
                <a:solidFill>
                  <a:srgbClr val="FFFF00"/>
                </a:solidFill>
                <a:latin typeface="Calibri"/>
                <a:ea typeface="Calibri"/>
                <a:cs typeface="Ali-A-Alwand"/>
              </a:rPr>
              <a:t>.الاجر الصافي:</a:t>
            </a:r>
            <a:r>
              <a:rPr lang="ar-IQ" sz="2000" dirty="0">
                <a:latin typeface="Calibri"/>
                <a:ea typeface="Calibri"/>
                <a:cs typeface="Ali-A-Alwand"/>
              </a:rPr>
              <a:t>ويمثل الاجر الاجمالي مخصوماً منه الاستقطاعات القانونية.</a:t>
            </a:r>
            <a:endParaRPr lang="en-US" sz="1400" dirty="0">
              <a:latin typeface="Calibri"/>
              <a:ea typeface="Calibri"/>
              <a:cs typeface="Arial"/>
            </a:endParaRPr>
          </a:p>
          <a:p>
            <a:endParaRPr lang="ar-IQ" dirty="0"/>
          </a:p>
        </p:txBody>
      </p:sp>
    </p:spTree>
    <p:extLst>
      <p:ext uri="{BB962C8B-B14F-4D97-AF65-F5344CB8AC3E}">
        <p14:creationId xmlns:p14="http://schemas.microsoft.com/office/powerpoint/2010/main" val="2608739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447800"/>
          </a:xfrm>
        </p:spPr>
        <p:txBody>
          <a:bodyPr/>
          <a:lstStyle/>
          <a:p>
            <a:pPr algn="r" rtl="1">
              <a:lnSpc>
                <a:spcPct val="115000"/>
              </a:lnSpc>
              <a:spcBef>
                <a:spcPts val="600"/>
              </a:spcBef>
              <a:spcAft>
                <a:spcPts val="0"/>
              </a:spcAft>
            </a:pPr>
            <a:r>
              <a:rPr lang="ar-IQ" sz="3200" dirty="0">
                <a:effectLst/>
                <a:latin typeface="Calibri"/>
                <a:ea typeface="Calibri"/>
                <a:cs typeface="Ali-A-Alwand"/>
              </a:rPr>
              <a:t>(1-4):التطور التاريخي لإدارة الموارد البشرية:</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447800"/>
            <a:ext cx="9144000" cy="5410200"/>
          </a:xfrm>
        </p:spPr>
        <p:txBody>
          <a:bodyPr/>
          <a:lstStyle/>
          <a:p>
            <a:pPr>
              <a:lnSpc>
                <a:spcPct val="115000"/>
              </a:lnSpc>
              <a:spcBef>
                <a:spcPts val="600"/>
              </a:spcBef>
            </a:pPr>
            <a:r>
              <a:rPr lang="ar-IQ" sz="2800" b="1" dirty="0">
                <a:solidFill>
                  <a:srgbClr val="FFC000"/>
                </a:solidFill>
                <a:latin typeface="Calibri"/>
                <a:ea typeface="Calibri"/>
                <a:cs typeface="Ali-A-Alwand"/>
              </a:rPr>
              <a:t>المرحلة الأولى:مدرسة الإدارة العلمية(1856-1915)</a:t>
            </a:r>
            <a:r>
              <a:rPr lang="ar-IQ" sz="2800" dirty="0">
                <a:solidFill>
                  <a:srgbClr val="FFC000"/>
                </a:solidFill>
                <a:latin typeface="Calibri"/>
                <a:ea typeface="Calibri"/>
                <a:cs typeface="Ali-A-Alwand"/>
              </a:rPr>
              <a:t>:</a:t>
            </a:r>
            <a:r>
              <a:rPr lang="ar-IQ" sz="2800" dirty="0">
                <a:latin typeface="Calibri"/>
                <a:ea typeface="Calibri"/>
                <a:cs typeface="Ali-A-Alwand"/>
              </a:rPr>
              <a:t>رائدها"فردريك تايلر"الذي إستخدم المنهج العلمي و الموضوعي في تصميم العمل للوصول إلى أقصى كفاءة إنتاجية من العامل . من خلال دراسة الوقت والحركة للوصول على معايير مقبولة من كميات الأنتاج يلتزم بها العاملين , و يمنح العامل علاوة حين يتجاوز المعيار المحدد من الإنتاج .</a:t>
            </a:r>
            <a:endParaRPr lang="en-US" sz="2800" dirty="0">
              <a:latin typeface="Calibri"/>
              <a:ea typeface="Calibri"/>
              <a:cs typeface="Arial"/>
            </a:endParaRPr>
          </a:p>
          <a:p>
            <a:pPr>
              <a:lnSpc>
                <a:spcPct val="115000"/>
              </a:lnSpc>
              <a:spcBef>
                <a:spcPts val="600"/>
              </a:spcBef>
            </a:pPr>
            <a:r>
              <a:rPr lang="ar-IQ" sz="2800" dirty="0">
                <a:latin typeface="Calibri"/>
                <a:ea typeface="Calibri"/>
                <a:cs typeface="Ali-A-Alwand"/>
              </a:rPr>
              <a:t>-أفكار مدرسة الإدارة العلمية:</a:t>
            </a:r>
            <a:endParaRPr lang="en-US" sz="2800" dirty="0">
              <a:latin typeface="Calibri"/>
              <a:ea typeface="Calibri"/>
              <a:cs typeface="Arial"/>
            </a:endParaRPr>
          </a:p>
          <a:p>
            <a:pPr>
              <a:lnSpc>
                <a:spcPct val="115000"/>
              </a:lnSpc>
              <a:spcBef>
                <a:spcPts val="600"/>
              </a:spcBef>
            </a:pPr>
            <a:r>
              <a:rPr lang="ar-IQ" sz="2800" dirty="0">
                <a:latin typeface="Calibri"/>
                <a:ea typeface="Calibri"/>
                <a:cs typeface="Ali-A-Alwand"/>
              </a:rPr>
              <a:t>1.يعامل العامل في العمل كطاقة منتجة مثل الالة .</a:t>
            </a:r>
            <a:endParaRPr lang="en-US" sz="2800" dirty="0">
              <a:latin typeface="Calibri"/>
              <a:ea typeface="Calibri"/>
              <a:cs typeface="Arial"/>
            </a:endParaRPr>
          </a:p>
          <a:p>
            <a:pPr>
              <a:lnSpc>
                <a:spcPct val="115000"/>
              </a:lnSpc>
              <a:spcBef>
                <a:spcPts val="600"/>
              </a:spcBef>
            </a:pPr>
            <a:r>
              <a:rPr lang="ar-IQ" sz="2800" dirty="0">
                <a:latin typeface="Calibri"/>
                <a:ea typeface="Calibri"/>
                <a:cs typeface="Ali-A-Alwand"/>
              </a:rPr>
              <a:t>2.تحديد معايير الإنتاج وفق أسلوب علمي واضح هو قياس الحركة والزمن .</a:t>
            </a:r>
            <a:endParaRPr lang="en-US" sz="2800" dirty="0">
              <a:latin typeface="Calibri"/>
              <a:ea typeface="Calibri"/>
              <a:cs typeface="Arial"/>
            </a:endParaRPr>
          </a:p>
          <a:p>
            <a:pPr>
              <a:lnSpc>
                <a:spcPct val="115000"/>
              </a:lnSpc>
              <a:spcBef>
                <a:spcPts val="600"/>
              </a:spcBef>
            </a:pPr>
            <a:r>
              <a:rPr lang="ar-IQ" sz="2800" dirty="0">
                <a:latin typeface="Calibri"/>
                <a:ea typeface="Calibri"/>
                <a:cs typeface="Ali-A-Alwand"/>
              </a:rPr>
              <a:t>3.إذا تجاوز العامل المحدد من الإنتاج يمنح علاوة تشجيعية كبيرة على الزيادة في الإنتاج .</a:t>
            </a:r>
            <a:endParaRPr lang="en-US" sz="2800" dirty="0">
              <a:latin typeface="Calibri"/>
              <a:ea typeface="Calibri"/>
              <a:cs typeface="Arial"/>
            </a:endParaRPr>
          </a:p>
          <a:p>
            <a:pPr>
              <a:lnSpc>
                <a:spcPct val="115000"/>
              </a:lnSpc>
              <a:spcBef>
                <a:spcPts val="600"/>
              </a:spcBef>
            </a:pPr>
            <a:r>
              <a:rPr lang="ar-IQ" sz="2800" dirty="0">
                <a:latin typeface="Calibri"/>
                <a:ea typeface="Calibri"/>
                <a:cs typeface="Ali-A-Alwand"/>
              </a:rPr>
              <a:t>4.ينظر إلى العامل كرجل أقتصادي هدفه الحصول على المال , أي أهداف العامل أقتصادية فقط.</a:t>
            </a:r>
            <a:endParaRPr lang="en-US" sz="2800" dirty="0">
              <a:latin typeface="Calibri"/>
              <a:ea typeface="Calibri"/>
              <a:cs typeface="Arial"/>
            </a:endParaRPr>
          </a:p>
          <a:p>
            <a:endParaRPr lang="ar-IQ" dirty="0"/>
          </a:p>
        </p:txBody>
      </p:sp>
    </p:spTree>
    <p:extLst>
      <p:ext uri="{BB962C8B-B14F-4D97-AF65-F5344CB8AC3E}">
        <p14:creationId xmlns:p14="http://schemas.microsoft.com/office/powerpoint/2010/main" val="271899173"/>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6858000"/>
          </a:xfrm>
          <a:solidFill>
            <a:schemeClr val="bg2"/>
          </a:solidFill>
        </p:spPr>
        <p:txBody>
          <a:bodyPr>
            <a:normAutofit fontScale="85000" lnSpcReduction="20000"/>
          </a:bodyPr>
          <a:lstStyle/>
          <a:p>
            <a:pPr>
              <a:lnSpc>
                <a:spcPct val="115000"/>
              </a:lnSpc>
              <a:spcAft>
                <a:spcPts val="1000"/>
              </a:spcAft>
            </a:pPr>
            <a:r>
              <a:rPr lang="ar-IQ" sz="2800" b="1" dirty="0">
                <a:solidFill>
                  <a:srgbClr val="FFC000"/>
                </a:solidFill>
                <a:latin typeface="Calibri"/>
                <a:ea typeface="Calibri"/>
                <a:cs typeface="Ali-A-Alwand"/>
              </a:rPr>
              <a:t>ب.التصنيف على أساس طبيعته:</a:t>
            </a:r>
            <a:endParaRPr lang="en-US" sz="1600" dirty="0">
              <a:solidFill>
                <a:srgbClr val="FFC000"/>
              </a:solidFill>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1.الأجر النقدي</a:t>
            </a:r>
            <a:r>
              <a:rPr lang="ar-IQ" sz="2800" dirty="0">
                <a:latin typeface="Calibri"/>
                <a:ea typeface="Calibri"/>
                <a:cs typeface="Ali-A-Alwand"/>
              </a:rPr>
              <a:t>:</a:t>
            </a:r>
            <a:r>
              <a:rPr lang="ar-IQ" sz="2400" dirty="0">
                <a:latin typeface="Calibri"/>
                <a:ea typeface="Calibri"/>
                <a:cs typeface="Ali-A-Alwand"/>
              </a:rPr>
              <a:t> هو المقابل النقدي , لقيمة الوظيفة والعمل المكلف به الفرد.</a:t>
            </a:r>
            <a:endParaRPr lang="en-US" sz="1600" dirty="0">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2.الأجر العيني</a:t>
            </a:r>
            <a:r>
              <a:rPr lang="ar-IQ" sz="2800" dirty="0">
                <a:latin typeface="Calibri"/>
                <a:ea typeface="Calibri"/>
                <a:cs typeface="Ali-A-Alwand"/>
              </a:rPr>
              <a:t>: </a:t>
            </a:r>
            <a:r>
              <a:rPr lang="ar-IQ" sz="2400" dirty="0">
                <a:latin typeface="Calibri"/>
                <a:ea typeface="Calibri"/>
                <a:cs typeface="Ali-A-Alwand"/>
              </a:rPr>
              <a:t>هو مقابل غير مادي , يظهر في شكل خدمات تقدمها الشركة للفرد , ومن أمثلتها الرعاية الطبية , والعلاج , والمواصلات , والسكن , والملابس , ووجبات الطعام أثناء العمل , , وهي بالرغم من أنها تأخذ الشكل غير المادي في تقديمها , إلا أن تكلفتها يمكن حسابها ضمن ميزانية(أو موازنة) الأجور.</a:t>
            </a:r>
            <a:endParaRPr lang="en-US" sz="1600" dirty="0">
              <a:latin typeface="Calibri"/>
              <a:ea typeface="Calibri"/>
              <a:cs typeface="Arial"/>
            </a:endParaRPr>
          </a:p>
          <a:p>
            <a:pPr>
              <a:lnSpc>
                <a:spcPct val="115000"/>
              </a:lnSpc>
              <a:spcAft>
                <a:spcPts val="1000"/>
              </a:spcAft>
            </a:pPr>
            <a:r>
              <a:rPr lang="ar-IQ" sz="2800" b="1" dirty="0">
                <a:latin typeface="Calibri"/>
                <a:ea typeface="Calibri"/>
                <a:cs typeface="Ali-A-Alwand"/>
              </a:rPr>
              <a:t> </a:t>
            </a:r>
            <a:r>
              <a:rPr lang="ar-IQ" sz="2800" b="1" dirty="0">
                <a:solidFill>
                  <a:srgbClr val="FFC000"/>
                </a:solidFill>
                <a:latin typeface="Calibri"/>
                <a:ea typeface="Calibri"/>
                <a:cs typeface="Ali-A-Alwand"/>
              </a:rPr>
              <a:t>ج.التصنيف على أساس الغرض منه:</a:t>
            </a:r>
            <a:endParaRPr lang="en-US" sz="1600" dirty="0">
              <a:solidFill>
                <a:srgbClr val="FFC000"/>
              </a:solidFill>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1.الأجر الأصلي</a:t>
            </a:r>
            <a:r>
              <a:rPr lang="ar-IQ" sz="2800" dirty="0">
                <a:latin typeface="Calibri"/>
                <a:ea typeface="Calibri"/>
                <a:cs typeface="Ali-A-Alwand"/>
              </a:rPr>
              <a:t>:</a:t>
            </a:r>
            <a:r>
              <a:rPr lang="ar-IQ" sz="2400" dirty="0">
                <a:latin typeface="Calibri"/>
                <a:ea typeface="Calibri"/>
                <a:cs typeface="Ali-A-Alwand"/>
              </a:rPr>
              <a:t>ويتمثل في الأجر المحدد على أساس تقييم الوظيفة التي شغلها الفرد , وبمراعاة أهمية الوظيفة بالنسبة لبقية الوظائف المنظمة , وعلى النحو الذي يكشف عنه وصف الوظيفة نفسها.</a:t>
            </a:r>
            <a:endParaRPr lang="en-US" sz="1600" dirty="0">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2.الأجر الإضافي</a:t>
            </a:r>
            <a:r>
              <a:rPr lang="ar-IQ" sz="2800" dirty="0">
                <a:latin typeface="Calibri"/>
                <a:ea typeface="Calibri"/>
                <a:cs typeface="Ali-A-Alwand"/>
              </a:rPr>
              <a:t>:</a:t>
            </a:r>
            <a:r>
              <a:rPr lang="ar-IQ" sz="2400" dirty="0">
                <a:latin typeface="Calibri"/>
                <a:ea typeface="Calibri"/>
                <a:cs typeface="Ali-A-Alwand"/>
              </a:rPr>
              <a:t> ويتمثل في الأجر الذي يتقاضاه الفرد عن ساعات العمل الإضافية التي كلف فيها العامل بعد ساعات العمل الرسمية .</a:t>
            </a:r>
            <a:endParaRPr lang="en-US" sz="1600" dirty="0">
              <a:latin typeface="Calibri"/>
              <a:ea typeface="Calibri"/>
              <a:cs typeface="Arial"/>
            </a:endParaRPr>
          </a:p>
          <a:p>
            <a:pPr>
              <a:lnSpc>
                <a:spcPct val="115000"/>
              </a:lnSpc>
              <a:spcAft>
                <a:spcPts val="1000"/>
              </a:spcAft>
            </a:pPr>
            <a:r>
              <a:rPr lang="ar-IQ" sz="2800" b="1" dirty="0">
                <a:solidFill>
                  <a:srgbClr val="FFC000"/>
                </a:solidFill>
                <a:latin typeface="Calibri"/>
                <a:ea typeface="Calibri"/>
                <a:cs typeface="Ali-A-Alwand"/>
              </a:rPr>
              <a:t>د.التصنيف على أساس القوة الشرائية:</a:t>
            </a:r>
            <a:r>
              <a:rPr lang="ar-IQ" sz="2400" b="1" dirty="0">
                <a:solidFill>
                  <a:srgbClr val="FFC000"/>
                </a:solidFill>
                <a:latin typeface="Calibri"/>
                <a:ea typeface="Calibri"/>
                <a:cs typeface="Ali-A-Alwand"/>
              </a:rPr>
              <a:t> </a:t>
            </a:r>
            <a:endParaRPr lang="en-US" sz="1600" dirty="0">
              <a:solidFill>
                <a:srgbClr val="FFC000"/>
              </a:solidFill>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1.الاجر الأسمي</a:t>
            </a:r>
            <a:r>
              <a:rPr lang="ar-IQ" sz="2800" dirty="0">
                <a:latin typeface="Calibri"/>
                <a:ea typeface="Calibri"/>
                <a:cs typeface="Ali-A-Alwand"/>
              </a:rPr>
              <a:t>:</a:t>
            </a:r>
            <a:r>
              <a:rPr lang="ar-IQ" sz="2400" dirty="0">
                <a:latin typeface="Calibri"/>
                <a:ea typeface="Calibri"/>
                <a:cs typeface="Ali-A-Alwand"/>
              </a:rPr>
              <a:t>هو مقدار ما يحصل عليه العامل من مبالغ نقدية مقابل ما يقوم به من أعمال, ونظراً لهذا النوع من الأجر يتأثر بمجرد ارتفاع الأسعار حيث تنخفض قيمته الحقيقة , فإن العاملين لا يعتدون كثيراً بهذا النوع من الأجور , بينما نجد أن أصحاب العمل لا ينظرون إلا إلى الأجر الأسمي فقط.</a:t>
            </a:r>
            <a:endParaRPr lang="en-US" sz="1600" dirty="0">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2.الأجر الحقيقي:</a:t>
            </a:r>
            <a:r>
              <a:rPr lang="ar-IQ" sz="2800" dirty="0">
                <a:latin typeface="Calibri"/>
                <a:ea typeface="Calibri"/>
                <a:cs typeface="Ali-A-Alwand"/>
              </a:rPr>
              <a:t>هو مقدار السلع والخدمات التي تشتري من الأجر الأسمي لإشباع حاجات الفرد.</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4157934942"/>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762000"/>
          </a:xfrm>
        </p:spPr>
        <p:txBody>
          <a:bodyPr/>
          <a:lstStyle/>
          <a:p>
            <a:pPr algn="r" rtl="1">
              <a:lnSpc>
                <a:spcPct val="115000"/>
              </a:lnSpc>
              <a:spcAft>
                <a:spcPts val="1000"/>
              </a:spcAft>
            </a:pPr>
            <a:r>
              <a:rPr lang="ar-IQ" sz="3200" dirty="0">
                <a:effectLst/>
                <a:latin typeface="Calibri"/>
                <a:ea typeface="Calibri"/>
                <a:cs typeface="Ali-A-Alwand"/>
              </a:rPr>
              <a:t>(1-7):العوامل المؤثرة على تحديد الأجور والرواتب:</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381000"/>
            <a:ext cx="9144000" cy="6477000"/>
          </a:xfrm>
          <a:solidFill>
            <a:schemeClr val="bg2"/>
          </a:solidFill>
        </p:spPr>
        <p:txBody>
          <a:bodyPr>
            <a:normAutofit lnSpcReduction="10000"/>
          </a:bodyPr>
          <a:lstStyle/>
          <a:p>
            <a:pPr>
              <a:lnSpc>
                <a:spcPct val="115000"/>
              </a:lnSpc>
              <a:spcAft>
                <a:spcPts val="1000"/>
              </a:spcAft>
            </a:pPr>
            <a:r>
              <a:rPr lang="ar-IQ" sz="2800" dirty="0">
                <a:solidFill>
                  <a:srgbClr val="FFC000"/>
                </a:solidFill>
                <a:latin typeface="Calibri"/>
                <a:ea typeface="Calibri"/>
                <a:cs typeface="Ali-A-Alwand"/>
              </a:rPr>
              <a:t>1</a:t>
            </a:r>
            <a:r>
              <a:rPr lang="ar-IQ" sz="2800" b="1" dirty="0">
                <a:solidFill>
                  <a:srgbClr val="FFC000"/>
                </a:solidFill>
                <a:latin typeface="Calibri"/>
                <a:ea typeface="Calibri"/>
                <a:cs typeface="Ali-A-Alwand"/>
              </a:rPr>
              <a:t>.القدرة المالية للمنظمة</a:t>
            </a:r>
            <a:r>
              <a:rPr lang="ar-IQ" sz="2800" dirty="0">
                <a:solidFill>
                  <a:srgbClr val="FFC000"/>
                </a:solidFill>
                <a:latin typeface="Calibri"/>
                <a:ea typeface="Calibri"/>
                <a:cs typeface="Ali-A-Alwand"/>
              </a:rPr>
              <a:t>:</a:t>
            </a:r>
            <a:r>
              <a:rPr lang="ar-IQ" sz="2400" dirty="0">
                <a:latin typeface="Calibri"/>
                <a:ea typeface="Calibri"/>
                <a:cs typeface="Ali-A-Alwand"/>
              </a:rPr>
              <a:t>إن قدرة المنشأة يلعب دوراً هاماً في تحديد المرتبات والأجور, فالمنظمات التي تحقق أرباحاً عالية تكون أكثر قدرة من غيرها على دفع المرتبات والأجور العالية , أما المنشأة التي تحقق أرباحاً قليلة بسبب إنخفاض معدل الإنتاجية , فإنها تجد صعوبة في رفع مرتباتها , لإنها لو فعلت ذلك ستجد نفسها عاجزة عن الاستمرار في السوق.</a:t>
            </a:r>
            <a:endParaRPr lang="en-US" sz="1600" dirty="0">
              <a:latin typeface="Calibri"/>
              <a:ea typeface="Calibri"/>
              <a:cs typeface="Arial"/>
            </a:endParaRPr>
          </a:p>
          <a:p>
            <a:pPr>
              <a:lnSpc>
                <a:spcPct val="115000"/>
              </a:lnSpc>
              <a:spcAft>
                <a:spcPts val="1000"/>
              </a:spcAft>
            </a:pPr>
            <a:r>
              <a:rPr lang="ar-IQ" sz="2800" dirty="0">
                <a:solidFill>
                  <a:srgbClr val="FFC000"/>
                </a:solidFill>
                <a:latin typeface="Calibri"/>
                <a:ea typeface="Calibri"/>
                <a:cs typeface="Ali-A-Alwand"/>
              </a:rPr>
              <a:t>2</a:t>
            </a:r>
            <a:r>
              <a:rPr lang="ar-IQ" sz="2800" b="1" dirty="0">
                <a:solidFill>
                  <a:srgbClr val="FFC000"/>
                </a:solidFill>
                <a:latin typeface="Calibri"/>
                <a:ea typeface="Calibri"/>
                <a:cs typeface="Ali-A-Alwand"/>
              </a:rPr>
              <a:t>.المرتبات والأجور السائدة</a:t>
            </a:r>
            <a:r>
              <a:rPr lang="ar-IQ" sz="2800" dirty="0">
                <a:solidFill>
                  <a:srgbClr val="FFC000"/>
                </a:solidFill>
                <a:latin typeface="Calibri"/>
                <a:ea typeface="Calibri"/>
                <a:cs typeface="Ali-A-Alwand"/>
              </a:rPr>
              <a:t>:</a:t>
            </a:r>
            <a:r>
              <a:rPr lang="ar-IQ" sz="2400" dirty="0">
                <a:latin typeface="Calibri"/>
                <a:ea typeface="Calibri"/>
                <a:cs typeface="Ali-A-Alwand"/>
              </a:rPr>
              <a:t>عندما تحدد المنشأة المرتبات والأجور , فإنها تأخذ في الإعتبار معدل المرتبات في المنشأت المماثلة .</a:t>
            </a:r>
            <a:endParaRPr lang="en-US" sz="1600" dirty="0">
              <a:latin typeface="Calibri"/>
              <a:ea typeface="Calibri"/>
              <a:cs typeface="Arial"/>
            </a:endParaRPr>
          </a:p>
          <a:p>
            <a:pPr>
              <a:lnSpc>
                <a:spcPct val="115000"/>
              </a:lnSpc>
              <a:spcAft>
                <a:spcPts val="1000"/>
              </a:spcAft>
            </a:pPr>
            <a:r>
              <a:rPr lang="ar-IQ" sz="2400" b="1" dirty="0">
                <a:solidFill>
                  <a:srgbClr val="FFC000"/>
                </a:solidFill>
                <a:latin typeface="Calibri"/>
                <a:ea typeface="Calibri"/>
                <a:cs typeface="Ali-A-Alwand"/>
              </a:rPr>
              <a:t>3.</a:t>
            </a:r>
            <a:r>
              <a:rPr lang="ar-IQ" sz="2800" b="1" dirty="0">
                <a:solidFill>
                  <a:srgbClr val="FFC000"/>
                </a:solidFill>
                <a:latin typeface="Calibri"/>
                <a:ea typeface="Calibri"/>
                <a:cs typeface="Ali-A-Alwand"/>
              </a:rPr>
              <a:t>النقابات العمالي</a:t>
            </a:r>
            <a:r>
              <a:rPr lang="ar-IQ" sz="2800" b="1" dirty="0">
                <a:latin typeface="Calibri"/>
                <a:ea typeface="Calibri"/>
                <a:cs typeface="Ali-A-Alwand"/>
              </a:rPr>
              <a:t>ة</a:t>
            </a:r>
            <a:r>
              <a:rPr lang="ar-IQ" sz="2800" dirty="0">
                <a:latin typeface="Calibri"/>
                <a:ea typeface="Calibri"/>
                <a:cs typeface="Ali-A-Alwand"/>
              </a:rPr>
              <a:t>:</a:t>
            </a:r>
            <a:r>
              <a:rPr lang="ar-IQ" sz="2400" dirty="0">
                <a:latin typeface="Calibri"/>
                <a:ea typeface="Calibri"/>
                <a:cs typeface="Ali-A-Alwand"/>
              </a:rPr>
              <a:t>في كثير من الدول فإن أغلب المنشأة تناقش نظام مرتبات مع نقابات العمال قبل إصداره , حتى يتم التوصل لنظام يحقق مصالح الطرفين.</a:t>
            </a:r>
            <a:endParaRPr lang="en-US" sz="1600" dirty="0">
              <a:latin typeface="Calibri"/>
              <a:ea typeface="Calibri"/>
              <a:cs typeface="Arial"/>
            </a:endParaRPr>
          </a:p>
          <a:p>
            <a:pPr>
              <a:lnSpc>
                <a:spcPct val="115000"/>
              </a:lnSpc>
              <a:spcAft>
                <a:spcPts val="1000"/>
              </a:spcAft>
            </a:pPr>
            <a:r>
              <a:rPr lang="ar-IQ" sz="2800" dirty="0">
                <a:solidFill>
                  <a:srgbClr val="FFC000"/>
                </a:solidFill>
                <a:latin typeface="Calibri"/>
                <a:ea typeface="Calibri"/>
                <a:cs typeface="Ali-A-Alwand"/>
              </a:rPr>
              <a:t>4</a:t>
            </a:r>
            <a:r>
              <a:rPr lang="ar-IQ" sz="2800" b="1" dirty="0">
                <a:solidFill>
                  <a:srgbClr val="FFC000"/>
                </a:solidFill>
                <a:latin typeface="Calibri"/>
                <a:ea typeface="Calibri"/>
                <a:cs typeface="Ali-A-Alwand"/>
              </a:rPr>
              <a:t>.الوضع الاقتصادي</a:t>
            </a:r>
            <a:r>
              <a:rPr lang="ar-IQ" sz="2800" dirty="0">
                <a:latin typeface="Calibri"/>
                <a:ea typeface="Calibri"/>
                <a:cs typeface="Ali-A-Alwand"/>
              </a:rPr>
              <a:t>:</a:t>
            </a:r>
            <a:r>
              <a:rPr lang="ar-IQ" sz="2400" dirty="0">
                <a:latin typeface="Calibri"/>
                <a:ea typeface="Calibri"/>
                <a:cs typeface="Ali-A-Alwand"/>
              </a:rPr>
              <a:t>هناك عوامل إقتصادية كالتضغم مثلاً , تلعب دوراً مؤثراً , حيث أن التضخم العالي يجعل العاملين يضغطون باتجاه رفع مرتباتهم ليحسنوا من مستوى معيشتهم.</a:t>
            </a:r>
            <a:endParaRPr lang="en-US" sz="1600" dirty="0">
              <a:latin typeface="Calibri"/>
              <a:ea typeface="Calibri"/>
              <a:cs typeface="Arial"/>
            </a:endParaRPr>
          </a:p>
          <a:p>
            <a:pPr>
              <a:lnSpc>
                <a:spcPct val="115000"/>
              </a:lnSpc>
              <a:spcAft>
                <a:spcPts val="1000"/>
              </a:spcAft>
            </a:pPr>
            <a:r>
              <a:rPr lang="ar-IQ" sz="2400" dirty="0">
                <a:solidFill>
                  <a:srgbClr val="FFC000"/>
                </a:solidFill>
                <a:latin typeface="Calibri"/>
                <a:ea typeface="Calibri"/>
                <a:cs typeface="Ali-A-Alwand"/>
              </a:rPr>
              <a:t>5</a:t>
            </a:r>
            <a:r>
              <a:rPr lang="ar-IQ" sz="2800" b="1" dirty="0">
                <a:solidFill>
                  <a:srgbClr val="FFC000"/>
                </a:solidFill>
                <a:latin typeface="Calibri"/>
                <a:ea typeface="Calibri"/>
                <a:cs typeface="Ali-A-Alwand"/>
              </a:rPr>
              <a:t>.ندرة بعض المهارات</a:t>
            </a:r>
            <a:r>
              <a:rPr lang="ar-IQ" sz="2800" dirty="0">
                <a:latin typeface="Calibri"/>
                <a:ea typeface="Calibri"/>
                <a:cs typeface="Ali-A-Alwand"/>
              </a:rPr>
              <a:t>:</a:t>
            </a:r>
            <a:r>
              <a:rPr lang="ar-IQ" sz="2400" dirty="0">
                <a:latin typeface="Calibri"/>
                <a:ea typeface="Calibri"/>
                <a:cs typeface="Ali-A-Alwand"/>
              </a:rPr>
              <a:t>إن وجود نقص في بعض المهارات التي تحتاجها الصناعات معينة بسبب عدم التوافق بين المهارات التي تحتاجها والمهارات التي يحملها بعض بعض العاطلين عن العمل , يؤدي إلى الزيادة طلب عليها , وبالتالي يجعل مرتبات وأجور الأفراد الذين يمتلكون مثل هذه المهارات النادرة مرتفعة.</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2276163518"/>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lstStyle/>
          <a:p>
            <a:pPr algn="r" rtl="1">
              <a:lnSpc>
                <a:spcPct val="115000"/>
              </a:lnSpc>
              <a:spcAft>
                <a:spcPts val="1000"/>
              </a:spcAft>
            </a:pPr>
            <a:r>
              <a:rPr lang="ar-IQ" sz="3200" dirty="0">
                <a:effectLst/>
                <a:latin typeface="Calibri"/>
                <a:ea typeface="Calibri"/>
                <a:cs typeface="Ali-A-Alwand"/>
              </a:rPr>
              <a:t>(1-8):أسس نظام المرتبات والأجور:</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990600"/>
            <a:ext cx="9144000" cy="5867400"/>
          </a:xfrm>
        </p:spPr>
        <p:txBody>
          <a:bodyPr/>
          <a:lstStyle/>
          <a:p>
            <a:pPr>
              <a:lnSpc>
                <a:spcPct val="115000"/>
              </a:lnSpc>
              <a:spcAft>
                <a:spcPts val="1000"/>
              </a:spcAft>
            </a:pPr>
            <a:r>
              <a:rPr lang="ar-IQ" sz="2800" b="1" dirty="0">
                <a:latin typeface="Calibri"/>
                <a:ea typeface="Calibri"/>
                <a:cs typeface="Ali-A-Alwand"/>
              </a:rPr>
              <a:t>1</a:t>
            </a:r>
            <a:r>
              <a:rPr lang="ar-IQ" sz="2800" b="1" dirty="0">
                <a:solidFill>
                  <a:srgbClr val="FFC000"/>
                </a:solidFill>
                <a:latin typeface="Calibri"/>
                <a:ea typeface="Calibri"/>
                <a:cs typeface="Ali-A-Alwand"/>
              </a:rPr>
              <a:t>.أن يكون مناسباً:</a:t>
            </a:r>
            <a:r>
              <a:rPr lang="ar-IQ" sz="2800" dirty="0">
                <a:solidFill>
                  <a:srgbClr val="FFC000"/>
                </a:solidFill>
                <a:latin typeface="Calibri"/>
                <a:ea typeface="Calibri"/>
                <a:cs typeface="Ali-A-Alwand"/>
              </a:rPr>
              <a:t> </a:t>
            </a:r>
            <a:r>
              <a:rPr lang="ar-IQ" sz="2400" dirty="0">
                <a:latin typeface="Calibri"/>
                <a:ea typeface="Calibri"/>
                <a:cs typeface="Ali-A-Alwand"/>
              </a:rPr>
              <a:t>بحيث يكفي الأجر حاجة العامل وأسرته , ويحول بينه وبين الانحراف , ويوفر له العيش الكريم.</a:t>
            </a:r>
            <a:endParaRPr lang="en-US" sz="1600" dirty="0">
              <a:latin typeface="Calibri"/>
              <a:ea typeface="Calibri"/>
              <a:cs typeface="Arial"/>
            </a:endParaRPr>
          </a:p>
          <a:p>
            <a:pPr>
              <a:lnSpc>
                <a:spcPct val="115000"/>
              </a:lnSpc>
              <a:spcAft>
                <a:spcPts val="1000"/>
              </a:spcAft>
            </a:pPr>
            <a:r>
              <a:rPr lang="ar-IQ" sz="2800" b="1" dirty="0">
                <a:latin typeface="Calibri"/>
                <a:ea typeface="Calibri"/>
                <a:cs typeface="Ali-A-Alwand"/>
              </a:rPr>
              <a:t>2</a:t>
            </a:r>
            <a:r>
              <a:rPr lang="ar-IQ" sz="2800" b="1" dirty="0">
                <a:solidFill>
                  <a:srgbClr val="FFC000"/>
                </a:solidFill>
                <a:latin typeface="Calibri"/>
                <a:ea typeface="Calibri"/>
                <a:cs typeface="Ali-A-Alwand"/>
              </a:rPr>
              <a:t>.العدالة</a:t>
            </a:r>
            <a:r>
              <a:rPr lang="ar-IQ" sz="2800" dirty="0">
                <a:solidFill>
                  <a:srgbClr val="FFC000"/>
                </a:solidFill>
                <a:latin typeface="Calibri"/>
                <a:ea typeface="Calibri"/>
                <a:cs typeface="Ali-A-Alwand"/>
              </a:rPr>
              <a:t>:</a:t>
            </a:r>
            <a:r>
              <a:rPr lang="ar-IQ" sz="2400" dirty="0">
                <a:latin typeface="Calibri"/>
                <a:ea typeface="Calibri"/>
                <a:cs typeface="Ali-A-Alwand"/>
              </a:rPr>
              <a:t>والعدالة التي نقصدها هنا لا تعني المساواة الحسابية بين العاملين , وإنما المقصود بها التقدير السليم للمرتب والأجر الذي يتفق مع المستوى الإداري للوظيفة وواجباتها ومسئولياتها , وقدرات الناس المتفاوتة في أدائها.</a:t>
            </a:r>
            <a:endParaRPr lang="en-US" sz="1600" dirty="0">
              <a:latin typeface="Calibri"/>
              <a:ea typeface="Calibri"/>
              <a:cs typeface="Arial"/>
            </a:endParaRPr>
          </a:p>
          <a:p>
            <a:pPr>
              <a:lnSpc>
                <a:spcPct val="115000"/>
              </a:lnSpc>
              <a:spcAft>
                <a:spcPts val="1000"/>
              </a:spcAft>
            </a:pPr>
            <a:r>
              <a:rPr lang="ar-IQ" sz="2800" b="1" dirty="0">
                <a:solidFill>
                  <a:srgbClr val="FFC000"/>
                </a:solidFill>
                <a:latin typeface="Calibri"/>
                <a:ea typeface="Calibri"/>
                <a:cs typeface="Ali-A-Alwand"/>
              </a:rPr>
              <a:t>3.معلومية الاجر</a:t>
            </a:r>
            <a:r>
              <a:rPr lang="ar-IQ" sz="2800" dirty="0">
                <a:latin typeface="Calibri"/>
                <a:ea typeface="Calibri"/>
                <a:cs typeface="Ali-A-Alwand"/>
              </a:rPr>
              <a:t>:</a:t>
            </a:r>
            <a:r>
              <a:rPr lang="ar-IQ" sz="2400" dirty="0">
                <a:latin typeface="Calibri"/>
                <a:ea typeface="Calibri"/>
                <a:cs typeface="Ali-A-Alwand"/>
              </a:rPr>
              <a:t>لا بد أن يكون هناك تحديد مسبق للأجر الذي سيتقاضاه العامل , ليكون الأمر واضحاً منذ البداية , وحتى لا يكون محل خلاف لاحقاً.</a:t>
            </a:r>
            <a:endParaRPr lang="en-US" sz="1600" dirty="0">
              <a:latin typeface="Calibri"/>
              <a:ea typeface="Calibri"/>
              <a:cs typeface="Arial"/>
            </a:endParaRPr>
          </a:p>
          <a:p>
            <a:pPr>
              <a:lnSpc>
                <a:spcPct val="115000"/>
              </a:lnSpc>
              <a:spcAft>
                <a:spcPts val="1000"/>
              </a:spcAft>
            </a:pPr>
            <a:r>
              <a:rPr lang="ar-IQ" sz="2800" dirty="0">
                <a:solidFill>
                  <a:srgbClr val="FFC000"/>
                </a:solidFill>
                <a:latin typeface="Calibri"/>
                <a:ea typeface="Calibri"/>
                <a:cs typeface="Ali-A-Alwand"/>
              </a:rPr>
              <a:t>4</a:t>
            </a:r>
            <a:r>
              <a:rPr lang="ar-IQ" sz="2800" b="1" dirty="0">
                <a:solidFill>
                  <a:srgbClr val="FFC000"/>
                </a:solidFill>
                <a:latin typeface="Calibri"/>
                <a:ea typeface="Calibri"/>
                <a:cs typeface="Ali-A-Alwand"/>
              </a:rPr>
              <a:t>.التوقيت في دفع الأجور والرواتب</a:t>
            </a:r>
            <a:r>
              <a:rPr lang="ar-IQ" sz="2800" dirty="0">
                <a:latin typeface="Calibri"/>
                <a:ea typeface="Calibri"/>
                <a:cs typeface="Ali-A-Alwand"/>
              </a:rPr>
              <a:t>:</a:t>
            </a:r>
            <a:r>
              <a:rPr lang="ar-IQ" sz="2400" dirty="0">
                <a:latin typeface="Calibri"/>
                <a:ea typeface="Calibri"/>
                <a:cs typeface="Ali-A-Alwand"/>
              </a:rPr>
              <a:t>لابد من تحديد توقيت الدفع , سواء كان ذلك نهاية اليوم , أو الأسبوع , أو الشهر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1302094825"/>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4191000"/>
          </a:xfrm>
        </p:spPr>
        <p:txBody>
          <a:bodyPr>
            <a:normAutofit/>
          </a:bodyPr>
          <a:lstStyle/>
          <a:p>
            <a:pPr algn="ctr">
              <a:lnSpc>
                <a:spcPct val="115000"/>
              </a:lnSpc>
              <a:spcAft>
                <a:spcPts val="1000"/>
              </a:spcAft>
            </a:pPr>
            <a:r>
              <a:rPr lang="ar-IQ" sz="4400" dirty="0">
                <a:effectLst/>
                <a:latin typeface="Calibri"/>
                <a:ea typeface="Calibri"/>
                <a:cs typeface="Ali-A-Alwand"/>
              </a:rPr>
              <a:t>الفصل العاشر</a:t>
            </a:r>
            <a:r>
              <a:rPr lang="en-US" sz="4400" dirty="0">
                <a:effectLst/>
                <a:latin typeface="Calibri"/>
                <a:ea typeface="Calibri"/>
                <a:cs typeface="Arial"/>
              </a:rPr>
              <a:t/>
            </a:r>
            <a:br>
              <a:rPr lang="en-US" sz="4400" dirty="0">
                <a:effectLst/>
                <a:latin typeface="Calibri"/>
                <a:ea typeface="Calibri"/>
                <a:cs typeface="Arial"/>
              </a:rPr>
            </a:br>
            <a:r>
              <a:rPr lang="ar-IQ" sz="4400" dirty="0">
                <a:effectLst/>
                <a:latin typeface="Calibri"/>
                <a:ea typeface="Calibri"/>
                <a:cs typeface="Ali-A-Alwand"/>
              </a:rPr>
              <a:t> المسار الوظيفي</a:t>
            </a:r>
            <a:r>
              <a:rPr lang="en-US" sz="4400" dirty="0">
                <a:effectLst/>
                <a:latin typeface="Calibri"/>
                <a:ea typeface="Calibri"/>
                <a:cs typeface="Arial"/>
              </a:rPr>
              <a:t/>
            </a:r>
            <a:br>
              <a:rPr lang="en-US" sz="4400" dirty="0">
                <a:effectLst/>
                <a:latin typeface="Calibri"/>
                <a:ea typeface="Calibri"/>
                <a:cs typeface="Arial"/>
              </a:rPr>
            </a:br>
            <a:r>
              <a:rPr lang="ar-IQ" sz="4400" dirty="0">
                <a:effectLst/>
                <a:latin typeface="Calibri"/>
                <a:ea typeface="Calibri"/>
                <a:cs typeface="Ali-A-Alwand"/>
              </a:rPr>
              <a:t>(الحركة الوظيفية)</a:t>
            </a:r>
            <a:r>
              <a:rPr lang="en-US" sz="4400" dirty="0">
                <a:effectLst/>
                <a:latin typeface="Calibri"/>
                <a:ea typeface="Calibri"/>
                <a:cs typeface="Arial"/>
              </a:rPr>
              <a:t/>
            </a:r>
            <a:br>
              <a:rPr lang="en-US" sz="4400" dirty="0">
                <a:effectLst/>
                <a:latin typeface="Calibri"/>
                <a:ea typeface="Calibri"/>
                <a:cs typeface="Arial"/>
              </a:rPr>
            </a:br>
            <a:endParaRPr lang="ar-IQ" sz="4400" dirty="0"/>
          </a:p>
        </p:txBody>
      </p:sp>
    </p:spTree>
    <p:extLst>
      <p:ext uri="{BB962C8B-B14F-4D97-AF65-F5344CB8AC3E}">
        <p14:creationId xmlns:p14="http://schemas.microsoft.com/office/powerpoint/2010/main" val="711746133"/>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219200"/>
          </a:xfrm>
        </p:spPr>
        <p:txBody>
          <a:bodyPr/>
          <a:lstStyle/>
          <a:p>
            <a:pPr algn="r" rtl="1">
              <a:lnSpc>
                <a:spcPct val="115000"/>
              </a:lnSpc>
              <a:spcAft>
                <a:spcPts val="1000"/>
              </a:spcAft>
            </a:pPr>
            <a:r>
              <a:rPr lang="ar-IQ" sz="3200" dirty="0">
                <a:effectLst/>
                <a:latin typeface="Calibri"/>
                <a:ea typeface="Calibri"/>
                <a:cs typeface="Ali-A-Alwand"/>
              </a:rPr>
              <a:t>(1-1):تعريف المسار الوظيفي:</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295400"/>
            <a:ext cx="9144000" cy="2918976"/>
          </a:xfrm>
        </p:spPr>
        <p:txBody>
          <a:bodyPr/>
          <a:lstStyle/>
          <a:p>
            <a:pPr>
              <a:lnSpc>
                <a:spcPct val="115000"/>
              </a:lnSpc>
              <a:spcAft>
                <a:spcPts val="1000"/>
              </a:spcAft>
            </a:pPr>
            <a:r>
              <a:rPr lang="ar-IQ" sz="2400" dirty="0">
                <a:latin typeface="Calibri"/>
                <a:ea typeface="Calibri"/>
                <a:cs typeface="Ali-A-Alwand"/>
              </a:rPr>
              <a:t>المسار الوظيفي: هو التخطيط الذي يوضح مجموع الوظائف التي يمكن ان يتدرج فيها موظفو المنظمة أو ينتقلوا إليها خلال حياتهم الوظيفية , من أجل تحقيق أهداف المنظمة وأهداف العاملين.</a:t>
            </a:r>
            <a:endParaRPr lang="en-US" sz="1400" dirty="0">
              <a:latin typeface="Calibri"/>
              <a:ea typeface="Calibri"/>
              <a:cs typeface="Arial"/>
            </a:endParaRPr>
          </a:p>
          <a:p>
            <a:endParaRPr lang="ar-IQ" dirty="0"/>
          </a:p>
        </p:txBody>
      </p:sp>
    </p:spTree>
    <p:extLst>
      <p:ext uri="{BB962C8B-B14F-4D97-AF65-F5344CB8AC3E}">
        <p14:creationId xmlns:p14="http://schemas.microsoft.com/office/powerpoint/2010/main" val="50065474"/>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3753"/>
            <a:ext cx="9144000" cy="1232647"/>
          </a:xfrm>
        </p:spPr>
        <p:txBody>
          <a:bodyPr/>
          <a:lstStyle/>
          <a:p>
            <a:pPr algn="r" rtl="1">
              <a:lnSpc>
                <a:spcPct val="115000"/>
              </a:lnSpc>
              <a:spcAft>
                <a:spcPts val="1000"/>
              </a:spcAft>
            </a:pPr>
            <a:r>
              <a:rPr lang="ar-IQ" sz="3600" dirty="0">
                <a:effectLst/>
                <a:latin typeface="Calibri"/>
                <a:ea typeface="Calibri"/>
                <a:cs typeface="Ali-A-Alwand"/>
              </a:rPr>
              <a:t>(1-2):</a:t>
            </a:r>
            <a:r>
              <a:rPr lang="ar-IQ" sz="3200" dirty="0">
                <a:effectLst/>
                <a:latin typeface="Calibri"/>
                <a:ea typeface="Calibri"/>
                <a:cs typeface="Ali-A-Alwand"/>
              </a:rPr>
              <a:t>أهمية المسار الوظيفي:</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143000"/>
            <a:ext cx="9144000" cy="5715000"/>
          </a:xfrm>
        </p:spPr>
        <p:txBody>
          <a:bodyPr/>
          <a:lstStyle/>
          <a:p>
            <a:pPr>
              <a:lnSpc>
                <a:spcPct val="115000"/>
              </a:lnSpc>
              <a:spcAft>
                <a:spcPts val="1000"/>
              </a:spcAft>
            </a:pPr>
            <a:r>
              <a:rPr lang="ar-IQ" sz="2400" dirty="0">
                <a:latin typeface="Calibri"/>
                <a:ea typeface="Calibri"/>
                <a:cs typeface="Ali-A-Alwand"/>
              </a:rPr>
              <a:t>1.تؤدي تخطيط المسار الوظيفي إلى زيادة قابلية المنظمة في الاحتفاظ بالعناصر البشرية الماهرة والطموحة.</a:t>
            </a:r>
            <a:endParaRPr lang="en-US" sz="1400" dirty="0">
              <a:latin typeface="Calibri"/>
              <a:ea typeface="Calibri"/>
              <a:cs typeface="Arial"/>
            </a:endParaRPr>
          </a:p>
          <a:p>
            <a:pPr>
              <a:lnSpc>
                <a:spcPct val="115000"/>
              </a:lnSpc>
              <a:spcAft>
                <a:spcPts val="1000"/>
              </a:spcAft>
            </a:pPr>
            <a:r>
              <a:rPr lang="ar-IQ" sz="2400" dirty="0">
                <a:latin typeface="Calibri"/>
                <a:ea typeface="Calibri"/>
                <a:cs typeface="Ali-A-Alwand"/>
              </a:rPr>
              <a:t>2.أداة إستقطابية لجذب الموارد البشرية الجيدة للعمل لديها وخاصة حملة المؤهلات العلمية من خريجي الجامعات , فهؤلاء يكون لديهم عادة طموحات واسعة أكثر من غيرهم.</a:t>
            </a:r>
            <a:endParaRPr lang="en-US" sz="1400" dirty="0">
              <a:latin typeface="Calibri"/>
              <a:ea typeface="Calibri"/>
              <a:cs typeface="Arial"/>
            </a:endParaRPr>
          </a:p>
          <a:p>
            <a:pPr>
              <a:lnSpc>
                <a:spcPct val="115000"/>
              </a:lnSpc>
              <a:spcAft>
                <a:spcPts val="1000"/>
              </a:spcAft>
            </a:pPr>
            <a:r>
              <a:rPr lang="ar-IQ" sz="2400" dirty="0">
                <a:latin typeface="Calibri"/>
                <a:ea typeface="Calibri"/>
                <a:cs typeface="Ali-A-Alwand"/>
              </a:rPr>
              <a:t>3.تساعد برامج تخطيط المسار الوظيفي في إكتشاف الأفراد المؤهلين لتولى المناصب القيادية.</a:t>
            </a:r>
            <a:endParaRPr lang="en-US" sz="1400" dirty="0">
              <a:latin typeface="Calibri"/>
              <a:ea typeface="Calibri"/>
              <a:cs typeface="Arial"/>
            </a:endParaRPr>
          </a:p>
          <a:p>
            <a:pPr>
              <a:lnSpc>
                <a:spcPct val="115000"/>
              </a:lnSpc>
              <a:spcAft>
                <a:spcPts val="1000"/>
              </a:spcAft>
            </a:pPr>
            <a:r>
              <a:rPr lang="ar-IQ" sz="2400" dirty="0">
                <a:latin typeface="Calibri"/>
                <a:ea typeface="Calibri"/>
                <a:cs typeface="Ali-A-Alwand"/>
              </a:rPr>
              <a:t>4.تشجع هذه المسارات الموظفين على إكتساب مهارات جديدة وتطوير وتحسين معارفهم باستمرار , للوضول إلى وظائف أعلى وبلوغ نهاية هذه المسارات.</a:t>
            </a:r>
            <a:endParaRPr lang="en-US" sz="1400" dirty="0">
              <a:latin typeface="Calibri"/>
              <a:ea typeface="Calibri"/>
              <a:cs typeface="Arial"/>
            </a:endParaRPr>
          </a:p>
          <a:p>
            <a:pPr>
              <a:lnSpc>
                <a:spcPct val="115000"/>
              </a:lnSpc>
              <a:spcAft>
                <a:spcPts val="1000"/>
              </a:spcAft>
            </a:pPr>
            <a:r>
              <a:rPr lang="ar-IQ" sz="2400" dirty="0">
                <a:latin typeface="Calibri"/>
                <a:ea typeface="Calibri"/>
                <a:cs typeface="Ali-A-Alwand"/>
              </a:rPr>
              <a:t>5.إن المزايا السابقة في حالة تحققها , ستعمل على زيادة الإنتاجية وتحقيق الربحية للمنظمة. </a:t>
            </a:r>
            <a:endParaRPr lang="en-US" sz="1400" dirty="0">
              <a:latin typeface="Calibri"/>
              <a:ea typeface="Calibri"/>
              <a:cs typeface="Arial"/>
            </a:endParaRPr>
          </a:p>
          <a:p>
            <a:endParaRPr lang="ar-IQ" dirty="0"/>
          </a:p>
        </p:txBody>
      </p:sp>
    </p:spTree>
    <p:extLst>
      <p:ext uri="{BB962C8B-B14F-4D97-AF65-F5344CB8AC3E}">
        <p14:creationId xmlns:p14="http://schemas.microsoft.com/office/powerpoint/2010/main" val="2346321549"/>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lstStyle/>
          <a:p>
            <a:pPr algn="r" rtl="1">
              <a:lnSpc>
                <a:spcPct val="115000"/>
              </a:lnSpc>
              <a:spcAft>
                <a:spcPts val="1000"/>
              </a:spcAft>
            </a:pPr>
            <a:r>
              <a:rPr lang="ar-IQ" sz="3200" dirty="0">
                <a:effectLst/>
                <a:latin typeface="Calibri"/>
                <a:ea typeface="Calibri"/>
                <a:cs typeface="Ali-A-Alwand"/>
              </a:rPr>
              <a:t>(1-3):المسار التدريبي:</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219200"/>
            <a:ext cx="9144000" cy="4419600"/>
          </a:xfrm>
        </p:spPr>
        <p:txBody>
          <a:bodyPr/>
          <a:lstStyle/>
          <a:p>
            <a:pPr>
              <a:lnSpc>
                <a:spcPct val="115000"/>
              </a:lnSpc>
              <a:spcAft>
                <a:spcPts val="1000"/>
              </a:spcAft>
            </a:pPr>
            <a:r>
              <a:rPr lang="ar-IQ" sz="2400" b="1" dirty="0">
                <a:latin typeface="Calibri"/>
                <a:ea typeface="Calibri"/>
                <a:cs typeface="Ali-A-Alwand"/>
              </a:rPr>
              <a:t>المسار التدريبي:</a:t>
            </a:r>
            <a:r>
              <a:rPr lang="ar-IQ" sz="2400" dirty="0">
                <a:latin typeface="Calibri"/>
                <a:ea typeface="Calibri"/>
                <a:cs typeface="Ali-A-Alwand"/>
              </a:rPr>
              <a:t>هي مجموعة الدورات والبرامج التدريبية التي يتلقاها الفرد خلال فترة تدرجه بالوظائف المختلفة بالمنشأة والتي يستطيع من خلالها الإطلاع بمهام ومسئوليات هذه الوظائف وفقاً لمتطلبات الأداء فيها. والهدف من الربط بين المسار الوظيفي والمسار التدريبي هو تحقيق التوافق والانسجام بين الموظف والوظيفة وفقاً لسياسة واستراتيجية واضحة بهدف تحقيق رضاء المنظمة و الرضاء الوظيفي.</a:t>
            </a:r>
            <a:endParaRPr lang="en-US" sz="1400" dirty="0">
              <a:latin typeface="Calibri"/>
              <a:ea typeface="Calibri"/>
              <a:cs typeface="Arial"/>
            </a:endParaRPr>
          </a:p>
          <a:p>
            <a:endParaRPr lang="ar-IQ" dirty="0"/>
          </a:p>
        </p:txBody>
      </p:sp>
    </p:spTree>
    <p:extLst>
      <p:ext uri="{BB962C8B-B14F-4D97-AF65-F5344CB8AC3E}">
        <p14:creationId xmlns:p14="http://schemas.microsoft.com/office/powerpoint/2010/main" val="691804300"/>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838200"/>
          </a:xfrm>
        </p:spPr>
        <p:txBody>
          <a:bodyPr/>
          <a:lstStyle/>
          <a:p>
            <a:pPr algn="r"/>
            <a:r>
              <a:rPr lang="ar-IQ" sz="3200" dirty="0">
                <a:effectLst/>
                <a:latin typeface="Calibri"/>
                <a:ea typeface="Calibri"/>
                <a:cs typeface="Ali-A-Alwand"/>
              </a:rPr>
              <a:t>(1-4):مراحل المسار الوظيفي:</a:t>
            </a:r>
            <a:endParaRPr lang="ar-IQ" sz="3200" dirty="0"/>
          </a:p>
        </p:txBody>
      </p:sp>
      <p:sp>
        <p:nvSpPr>
          <p:cNvPr id="3" name="Text Placeholder 2"/>
          <p:cNvSpPr>
            <a:spLocks noGrp="1"/>
          </p:cNvSpPr>
          <p:nvPr>
            <p:ph type="body" idx="1"/>
          </p:nvPr>
        </p:nvSpPr>
        <p:spPr>
          <a:xfrm>
            <a:off x="0" y="1295400"/>
            <a:ext cx="9144000" cy="5562600"/>
          </a:xfrm>
        </p:spPr>
        <p:txBody>
          <a:bodyPr>
            <a:normAutofit fontScale="92500" lnSpcReduction="10000"/>
          </a:bodyPr>
          <a:lstStyle/>
          <a:p>
            <a:pPr>
              <a:lnSpc>
                <a:spcPct val="115000"/>
              </a:lnSpc>
              <a:spcAft>
                <a:spcPts val="1000"/>
              </a:spcAft>
            </a:pPr>
            <a:r>
              <a:rPr lang="ar-IQ" sz="2800" b="1" dirty="0">
                <a:solidFill>
                  <a:srgbClr val="FFC000"/>
                </a:solidFill>
                <a:latin typeface="Calibri"/>
                <a:ea typeface="Calibri"/>
                <a:cs typeface="Ali-A-Alwand"/>
              </a:rPr>
              <a:t>1.مرحلة البداية</a:t>
            </a:r>
            <a:r>
              <a:rPr lang="ar-IQ" sz="2800" dirty="0">
                <a:solidFill>
                  <a:srgbClr val="FFC000"/>
                </a:solidFill>
                <a:latin typeface="Calibri"/>
                <a:ea typeface="Calibri"/>
                <a:cs typeface="Ali-A-Alwand"/>
              </a:rPr>
              <a:t>:</a:t>
            </a:r>
            <a:r>
              <a:rPr lang="ar-IQ" sz="2400" dirty="0">
                <a:latin typeface="Calibri"/>
                <a:ea typeface="Calibri"/>
                <a:cs typeface="Ali-A-Alwand"/>
              </a:rPr>
              <a:t>وهذه المرحلة هي المرحلة بداية الدخول إلى المنظمة والعمل فيها بوظيفة معينة ويتراوح عمر الفرد عند دخوله هذه المرحلة بين(18-25)سنة. ويحتاج الموظف في هذه المرحلة لمن يقف إلى جانبه ويوجهه , كما يحتاج لتدعيم قدراته ومهاراته للعمل. ويحتاج أيضاً للإحساس بالأمان الوظيفي.</a:t>
            </a:r>
            <a:endParaRPr lang="en-US" sz="1600" dirty="0">
              <a:latin typeface="Calibri"/>
              <a:ea typeface="Calibri"/>
              <a:cs typeface="Arial"/>
            </a:endParaRPr>
          </a:p>
          <a:p>
            <a:pPr>
              <a:lnSpc>
                <a:spcPct val="115000"/>
              </a:lnSpc>
              <a:spcAft>
                <a:spcPts val="1000"/>
              </a:spcAft>
            </a:pPr>
            <a:r>
              <a:rPr lang="ar-IQ" sz="2800" b="1" dirty="0">
                <a:solidFill>
                  <a:srgbClr val="FFC000"/>
                </a:solidFill>
                <a:latin typeface="Calibri"/>
                <a:ea typeface="Calibri"/>
                <a:cs typeface="Ali-A-Alwand"/>
              </a:rPr>
              <a:t>2.مرحلة البناء</a:t>
            </a:r>
            <a:r>
              <a:rPr lang="ar-IQ" sz="2800" dirty="0">
                <a:latin typeface="Calibri"/>
                <a:ea typeface="Calibri"/>
                <a:cs typeface="Ali-A-Alwand"/>
              </a:rPr>
              <a:t>:</a:t>
            </a:r>
            <a:r>
              <a:rPr lang="ar-IQ" sz="2400" dirty="0">
                <a:latin typeface="Calibri"/>
                <a:ea typeface="Calibri"/>
                <a:cs typeface="Ali-A-Alwand"/>
              </a:rPr>
              <a:t>يتراوح عمر الفرد هنا بين(25-45)سنة . وفي هذه المرحلة يفترض أن يؤدي الفرد عمله على خير وجه. ويركز إهتمامه على حب الانجاز والاستقلالية في العمل , ولذلك فإنه يتوقع ترقيات وحرية أكبر في إتخاذ القرارات والمزيد من السلطات.</a:t>
            </a:r>
            <a:endParaRPr lang="en-US" sz="1600" dirty="0">
              <a:latin typeface="Calibri"/>
              <a:ea typeface="Calibri"/>
              <a:cs typeface="Arial"/>
            </a:endParaRPr>
          </a:p>
          <a:p>
            <a:pPr>
              <a:lnSpc>
                <a:spcPct val="115000"/>
              </a:lnSpc>
              <a:spcAft>
                <a:spcPts val="1000"/>
              </a:spcAft>
            </a:pPr>
            <a:r>
              <a:rPr lang="ar-IQ" sz="2800" dirty="0">
                <a:solidFill>
                  <a:srgbClr val="FFC000"/>
                </a:solidFill>
                <a:latin typeface="Calibri"/>
                <a:ea typeface="Calibri"/>
                <a:cs typeface="Ali-A-Alwand"/>
              </a:rPr>
              <a:t>3</a:t>
            </a:r>
            <a:r>
              <a:rPr lang="ar-IQ" sz="2800" b="1" dirty="0">
                <a:solidFill>
                  <a:srgbClr val="FFC000"/>
                </a:solidFill>
                <a:latin typeface="Calibri"/>
                <a:ea typeface="Calibri"/>
                <a:cs typeface="Ali-A-Alwand"/>
              </a:rPr>
              <a:t>.مرحلة النضوج:</a:t>
            </a:r>
            <a:r>
              <a:rPr lang="ar-IQ" sz="2400" dirty="0">
                <a:latin typeface="Calibri"/>
                <a:ea typeface="Calibri"/>
                <a:cs typeface="Ali-A-Alwand"/>
              </a:rPr>
              <a:t> ويتراوح عمر الموظف هنا بين(45-65) . وأثنا هذه المرحلة تحدث عدة أشياء , فالبعض يستمر في الصعود الوظيفي إلى القمة , وآخرون يجدون أنفسهم لا يتطورون كثيراً ولكنهم يستمرون في العمل . وفي هذه المرحلة يكون الموظف قد وصل تقريباً إلى أقصى طموحاته وأشبع غالبية حاجاته المالية والاجتماعية , ويحاول الموظف في هذه المرحلة تكوين جيل ثاني من المساعدين.</a:t>
            </a:r>
            <a:endParaRPr lang="en-US" sz="1600" dirty="0">
              <a:latin typeface="Calibri"/>
              <a:ea typeface="Calibri"/>
              <a:cs typeface="Arial"/>
            </a:endParaRPr>
          </a:p>
          <a:p>
            <a:pPr>
              <a:lnSpc>
                <a:spcPct val="115000"/>
              </a:lnSpc>
              <a:spcAft>
                <a:spcPts val="1000"/>
              </a:spcAft>
            </a:pPr>
            <a:r>
              <a:rPr lang="ar-IQ" sz="2400" dirty="0">
                <a:solidFill>
                  <a:srgbClr val="FFC000"/>
                </a:solidFill>
                <a:latin typeface="Calibri"/>
                <a:ea typeface="Calibri"/>
                <a:cs typeface="Ali-A-Alwand"/>
              </a:rPr>
              <a:t>4</a:t>
            </a:r>
            <a:r>
              <a:rPr lang="ar-IQ" sz="2800" b="1" dirty="0">
                <a:solidFill>
                  <a:srgbClr val="FFC000"/>
                </a:solidFill>
                <a:latin typeface="Calibri"/>
                <a:ea typeface="Calibri"/>
                <a:cs typeface="Ali-A-Alwand"/>
              </a:rPr>
              <a:t>.مرحلة التقاعد</a:t>
            </a:r>
            <a:r>
              <a:rPr lang="ar-IQ" sz="2800" b="1" dirty="0">
                <a:latin typeface="Calibri"/>
                <a:ea typeface="Calibri"/>
                <a:cs typeface="Ali-A-Alwand"/>
              </a:rPr>
              <a:t>:</a:t>
            </a:r>
            <a:r>
              <a:rPr lang="ar-IQ" sz="2400" dirty="0">
                <a:latin typeface="Calibri"/>
                <a:ea typeface="Calibri"/>
                <a:cs typeface="Ali-A-Alwand"/>
              </a:rPr>
              <a:t>وفي هذه المرحلة يبدأ الفرد بالتخطيط للتقاعد , وبعض الموظفين يبقون لفترة بعد موعد تقاعدهم , بغرض العمل كمستشارين أو مدربين.</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1634228198"/>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6858000"/>
          </a:xfrm>
        </p:spPr>
        <p:txBody>
          <a:bodyPr>
            <a:normAutofit/>
          </a:bodyPr>
          <a:lstStyle/>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r>
              <a:rPr lang="ar-IQ" dirty="0"/>
              <a:t>                   65                 60  55     50       45      35   30       25     20      18                </a:t>
            </a:r>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p:txBody>
      </p:sp>
      <p:graphicFrame>
        <p:nvGraphicFramePr>
          <p:cNvPr id="5" name="Table 4"/>
          <p:cNvGraphicFramePr>
            <a:graphicFrameLocks noGrp="1"/>
          </p:cNvGraphicFramePr>
          <p:nvPr>
            <p:extLst>
              <p:ext uri="{D42A27DB-BD31-4B8C-83A1-F6EECF244321}">
                <p14:modId xmlns:p14="http://schemas.microsoft.com/office/powerpoint/2010/main" val="4102884174"/>
              </p:ext>
            </p:extLst>
          </p:nvPr>
        </p:nvGraphicFramePr>
        <p:xfrm>
          <a:off x="914400" y="838200"/>
          <a:ext cx="7696200" cy="5029200"/>
        </p:xfrm>
        <a:graphic>
          <a:graphicData uri="http://schemas.openxmlformats.org/drawingml/2006/table">
            <a:tbl>
              <a:tblPr rtl="1" firstRow="1" bandRow="1">
                <a:tableStyleId>{5C22544A-7EE6-4342-B048-85BDC9FD1C3A}</a:tableStyleId>
              </a:tblPr>
              <a:tblGrid>
                <a:gridCol w="1924050">
                  <a:extLst>
                    <a:ext uri="{9D8B030D-6E8A-4147-A177-3AD203B41FA5}">
                      <a16:colId xmlns:a16="http://schemas.microsoft.com/office/drawing/2014/main" xmlns="" val="20000"/>
                    </a:ext>
                  </a:extLst>
                </a:gridCol>
                <a:gridCol w="1924050">
                  <a:extLst>
                    <a:ext uri="{9D8B030D-6E8A-4147-A177-3AD203B41FA5}">
                      <a16:colId xmlns:a16="http://schemas.microsoft.com/office/drawing/2014/main" xmlns="" val="20001"/>
                    </a:ext>
                  </a:extLst>
                </a:gridCol>
                <a:gridCol w="1924050">
                  <a:extLst>
                    <a:ext uri="{9D8B030D-6E8A-4147-A177-3AD203B41FA5}">
                      <a16:colId xmlns:a16="http://schemas.microsoft.com/office/drawing/2014/main" xmlns="" val="20002"/>
                    </a:ext>
                  </a:extLst>
                </a:gridCol>
                <a:gridCol w="1924050">
                  <a:extLst>
                    <a:ext uri="{9D8B030D-6E8A-4147-A177-3AD203B41FA5}">
                      <a16:colId xmlns:a16="http://schemas.microsoft.com/office/drawing/2014/main" xmlns="" val="20003"/>
                    </a:ext>
                  </a:extLst>
                </a:gridCol>
              </a:tblGrid>
              <a:tr h="4267200">
                <a:tc>
                  <a:txBody>
                    <a:bodyPr/>
                    <a:lstStyle/>
                    <a:p>
                      <a:pPr rtl="1"/>
                      <a:endParaRPr lang="ar-IQ" dirty="0"/>
                    </a:p>
                    <a:p>
                      <a:pPr rtl="1"/>
                      <a:endParaRPr lang="ar-IQ" dirty="0"/>
                    </a:p>
                    <a:p>
                      <a:pPr rtl="1"/>
                      <a:endParaRPr lang="ar-IQ" dirty="0"/>
                    </a:p>
                    <a:p>
                      <a:pPr rtl="1"/>
                      <a:endParaRPr lang="ar-IQ" dirty="0"/>
                    </a:p>
                    <a:p>
                      <a:pPr rtl="1"/>
                      <a:endParaRPr lang="ar-IQ" dirty="0"/>
                    </a:p>
                    <a:p>
                      <a:pPr rtl="1"/>
                      <a:endParaRPr lang="ar-IQ" dirty="0"/>
                    </a:p>
                    <a:p>
                      <a:pPr rtl="1"/>
                      <a:endParaRPr lang="ar-IQ" dirty="0"/>
                    </a:p>
                    <a:p>
                      <a:pPr rtl="1"/>
                      <a:endParaRPr lang="ar-IQ" dirty="0"/>
                    </a:p>
                    <a:p>
                      <a:pPr rtl="1"/>
                      <a:endParaRPr lang="ar-IQ" dirty="0"/>
                    </a:p>
                    <a:p>
                      <a:pPr rtl="1"/>
                      <a:endParaRPr lang="ar-IQ" dirty="0"/>
                    </a:p>
                    <a:p>
                      <a:pPr rtl="1"/>
                      <a:endParaRPr lang="ar-IQ" dirty="0"/>
                    </a:p>
                    <a:p>
                      <a:pPr rtl="1"/>
                      <a:endParaRPr lang="ar-IQ" dirty="0"/>
                    </a:p>
                    <a:p>
                      <a:pPr rtl="1"/>
                      <a:endParaRPr lang="ar-IQ" dirty="0"/>
                    </a:p>
                    <a:p>
                      <a:pPr rtl="1"/>
                      <a:r>
                        <a:rPr lang="ar-IQ" dirty="0"/>
                        <a:t>مرحلة التقاعد</a:t>
                      </a:r>
                    </a:p>
                  </a:txBody>
                  <a:tcPr/>
                </a:tc>
                <a:tc>
                  <a:txBody>
                    <a:bodyPr/>
                    <a:lstStyle/>
                    <a:p>
                      <a:pPr rtl="1"/>
                      <a:endParaRPr lang="ar-IQ" dirty="0"/>
                    </a:p>
                    <a:p>
                      <a:pPr rtl="1"/>
                      <a:r>
                        <a:rPr lang="ar-IQ" dirty="0"/>
                        <a:t>مرحلة</a:t>
                      </a:r>
                      <a:r>
                        <a:rPr lang="ar-IQ" baseline="0" dirty="0"/>
                        <a:t> النضوج</a:t>
                      </a:r>
                      <a:endParaRPr lang="ar-IQ" dirty="0"/>
                    </a:p>
                  </a:txBody>
                  <a:tcPr/>
                </a:tc>
                <a:tc>
                  <a:txBody>
                    <a:bodyPr/>
                    <a:lstStyle/>
                    <a:p>
                      <a:pPr rtl="1"/>
                      <a:endParaRPr lang="ar-IQ" dirty="0"/>
                    </a:p>
                    <a:p>
                      <a:pPr rtl="1"/>
                      <a:endParaRPr lang="ar-IQ" dirty="0"/>
                    </a:p>
                    <a:p>
                      <a:pPr rtl="1"/>
                      <a:endParaRPr lang="ar-IQ" dirty="0"/>
                    </a:p>
                    <a:p>
                      <a:pPr rtl="1"/>
                      <a:endParaRPr lang="ar-IQ" dirty="0"/>
                    </a:p>
                    <a:p>
                      <a:pPr rtl="1"/>
                      <a:endParaRPr lang="ar-IQ" dirty="0"/>
                    </a:p>
                    <a:p>
                      <a:pPr rtl="1"/>
                      <a:endParaRPr lang="ar-IQ" dirty="0"/>
                    </a:p>
                    <a:p>
                      <a:pPr rtl="1"/>
                      <a:r>
                        <a:rPr lang="ar-IQ" dirty="0"/>
                        <a:t>مرحلة البناء</a:t>
                      </a:r>
                    </a:p>
                  </a:txBody>
                  <a:tcPr/>
                </a:tc>
                <a:tc>
                  <a:txBody>
                    <a:bodyPr/>
                    <a:lstStyle/>
                    <a:p>
                      <a:pPr rtl="1"/>
                      <a:endParaRPr lang="ar-IQ" dirty="0"/>
                    </a:p>
                    <a:p>
                      <a:pPr rtl="1"/>
                      <a:endParaRPr lang="ar-IQ" dirty="0"/>
                    </a:p>
                    <a:p>
                      <a:pPr rtl="1"/>
                      <a:endParaRPr lang="ar-IQ" dirty="0"/>
                    </a:p>
                    <a:p>
                      <a:pPr rtl="1"/>
                      <a:endParaRPr lang="ar-IQ" dirty="0"/>
                    </a:p>
                    <a:p>
                      <a:pPr rtl="1"/>
                      <a:endParaRPr lang="ar-IQ" dirty="0"/>
                    </a:p>
                    <a:p>
                      <a:pPr rtl="1"/>
                      <a:endParaRPr lang="ar-IQ" dirty="0"/>
                    </a:p>
                    <a:p>
                      <a:pPr rtl="1"/>
                      <a:endParaRPr lang="ar-IQ" dirty="0"/>
                    </a:p>
                    <a:p>
                      <a:pPr rtl="1"/>
                      <a:endParaRPr lang="ar-IQ" dirty="0"/>
                    </a:p>
                    <a:p>
                      <a:pPr rtl="1"/>
                      <a:endParaRPr lang="ar-IQ" dirty="0"/>
                    </a:p>
                    <a:p>
                      <a:pPr rtl="1"/>
                      <a:endParaRPr lang="ar-IQ" dirty="0"/>
                    </a:p>
                    <a:p>
                      <a:pPr rtl="1"/>
                      <a:endParaRPr lang="ar-IQ" dirty="0"/>
                    </a:p>
                    <a:p>
                      <a:pPr rtl="1"/>
                      <a:r>
                        <a:rPr lang="ar-IQ" dirty="0"/>
                        <a:t>مرحلة البداية</a:t>
                      </a:r>
                    </a:p>
                  </a:txBody>
                  <a:tcPr/>
                </a:tc>
                <a:extLst>
                  <a:ext uri="{0D108BD9-81ED-4DB2-BD59-A6C34878D82A}">
                    <a16:rowId xmlns:a16="http://schemas.microsoft.com/office/drawing/2014/main" xmlns="" val="10000"/>
                  </a:ext>
                </a:extLst>
              </a:tr>
              <a:tr h="762000">
                <a:tc>
                  <a:txBody>
                    <a:bodyPr/>
                    <a:lstStyle/>
                    <a:p>
                      <a:pPr rtl="1"/>
                      <a:r>
                        <a:rPr lang="ar-IQ" dirty="0"/>
                        <a:t>مرحلة الرابعة </a:t>
                      </a:r>
                    </a:p>
                  </a:txBody>
                  <a:tcPr/>
                </a:tc>
                <a:tc>
                  <a:txBody>
                    <a:bodyPr/>
                    <a:lstStyle/>
                    <a:p>
                      <a:pPr rtl="1"/>
                      <a:r>
                        <a:rPr lang="ar-IQ" dirty="0"/>
                        <a:t>مرحلة الثالثة </a:t>
                      </a:r>
                    </a:p>
                  </a:txBody>
                  <a:tcPr/>
                </a:tc>
                <a:tc>
                  <a:txBody>
                    <a:bodyPr/>
                    <a:lstStyle/>
                    <a:p>
                      <a:pPr rtl="1"/>
                      <a:r>
                        <a:rPr lang="ar-IQ" dirty="0"/>
                        <a:t>مرحلة الثانية</a:t>
                      </a:r>
                    </a:p>
                  </a:txBody>
                  <a:tcPr/>
                </a:tc>
                <a:tc>
                  <a:txBody>
                    <a:bodyPr/>
                    <a:lstStyle/>
                    <a:p>
                      <a:pPr rtl="1"/>
                      <a:r>
                        <a:rPr lang="ar-IQ" dirty="0"/>
                        <a:t>مرحلة الأولى</a:t>
                      </a:r>
                    </a:p>
                  </a:txBody>
                  <a:tcPr/>
                </a:tc>
                <a:extLst>
                  <a:ext uri="{0D108BD9-81ED-4DB2-BD59-A6C34878D82A}">
                    <a16:rowId xmlns:a16="http://schemas.microsoft.com/office/drawing/2014/main" xmlns="" val="10001"/>
                  </a:ext>
                </a:extLst>
              </a:tr>
            </a:tbl>
          </a:graphicData>
        </a:graphic>
      </p:graphicFrame>
      <p:cxnSp>
        <p:nvCxnSpPr>
          <p:cNvPr id="7" name="Straight Connector 6"/>
          <p:cNvCxnSpPr/>
          <p:nvPr/>
        </p:nvCxnSpPr>
        <p:spPr>
          <a:xfrm>
            <a:off x="990600" y="4419600"/>
            <a:ext cx="1828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819400" y="1295400"/>
            <a:ext cx="3886200" cy="3124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705600" y="1295400"/>
            <a:ext cx="1295400" cy="2819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62500" y="2857500"/>
            <a:ext cx="19431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705600" y="2857500"/>
            <a:ext cx="914400" cy="1257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4762500" y="2857500"/>
            <a:ext cx="2400300" cy="1333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2806700" y="5880100"/>
            <a:ext cx="0" cy="673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762500" y="5943600"/>
            <a:ext cx="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705600" y="5943600"/>
            <a:ext cx="0" cy="6096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1748986"/>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295400"/>
          </a:xfrm>
        </p:spPr>
        <p:txBody>
          <a:bodyPr/>
          <a:lstStyle/>
          <a:p>
            <a:pPr indent="215900" algn="justLow" rtl="1">
              <a:lnSpc>
                <a:spcPct val="115000"/>
              </a:lnSpc>
              <a:spcBef>
                <a:spcPts val="600"/>
              </a:spcBef>
              <a:spcAft>
                <a:spcPts val="0"/>
              </a:spcAft>
              <a:tabLst>
                <a:tab pos="1702435" algn="l"/>
                <a:tab pos="3912235" algn="l"/>
              </a:tabLst>
            </a:pPr>
            <a:r>
              <a:rPr lang="ar-IQ" sz="3200" dirty="0">
                <a:effectLst/>
                <a:latin typeface="Calibri"/>
                <a:ea typeface="Calibri"/>
                <a:cs typeface="Ali_K_Alwand"/>
              </a:rPr>
              <a:t>(1-5):</a:t>
            </a:r>
            <a:r>
              <a:rPr lang="ar-IQ" sz="3200" dirty="0">
                <a:effectLst/>
                <a:latin typeface="Calibri"/>
                <a:ea typeface="Calibri"/>
                <a:cs typeface="Ali-A-Alwand"/>
              </a:rPr>
              <a:t>دور و مسئولة المسار الوظيفي:</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219200"/>
            <a:ext cx="9144000" cy="5638800"/>
          </a:xfrm>
        </p:spPr>
        <p:txBody>
          <a:bodyPr/>
          <a:lstStyle/>
          <a:p>
            <a:pPr indent="215900" algn="justLow">
              <a:lnSpc>
                <a:spcPct val="115000"/>
              </a:lnSpc>
              <a:spcBef>
                <a:spcPts val="600"/>
              </a:spcBef>
              <a:tabLst>
                <a:tab pos="1702435" algn="l"/>
                <a:tab pos="3912235" algn="l"/>
              </a:tabLst>
            </a:pPr>
            <a:r>
              <a:rPr lang="ar-IQ" sz="2800" b="1" dirty="0">
                <a:solidFill>
                  <a:srgbClr val="FFC000"/>
                </a:solidFill>
                <a:latin typeface="Calibri"/>
                <a:ea typeface="Calibri"/>
                <a:cs typeface="Ali-A-Alwand"/>
              </a:rPr>
              <a:t>1.دور الفرد في المسار الوظيفي:</a:t>
            </a:r>
            <a:r>
              <a:rPr lang="ar-IQ" sz="2400" dirty="0">
                <a:latin typeface="Calibri"/>
                <a:ea typeface="Calibri"/>
                <a:cs typeface="Ali-A-Alwand"/>
              </a:rPr>
              <a:t>إن الفرد يلعب دوراً مهماً في تختيط الحياة الوظيفية التي يرغبها , لأن الوحيد الذي بإستطاعته تحديد ما يتطلع إليه من ممارسة وظيفة معينة , بعد ذلك ينبغي على الفرد بإن يقف وقفه صادقة مع ذاته ويفهمها بصدق ,ويقيم إمكاناته وقدراته الحالية والمستقبلية دون مغالاة و تحديد نقاط الضعف والقوة , من أجل تطوير قدراته و تحقيق الأهداف المنشودة.</a:t>
            </a:r>
            <a:endParaRPr lang="en-US" sz="1600" dirty="0">
              <a:latin typeface="Calibri"/>
              <a:ea typeface="Calibri"/>
              <a:cs typeface="Arial"/>
            </a:endParaRPr>
          </a:p>
          <a:p>
            <a:pPr indent="215900" algn="justLow">
              <a:lnSpc>
                <a:spcPct val="115000"/>
              </a:lnSpc>
              <a:spcBef>
                <a:spcPts val="600"/>
              </a:spcBef>
              <a:tabLst>
                <a:tab pos="1702435" algn="l"/>
                <a:tab pos="3912235" algn="l"/>
              </a:tabLst>
            </a:pPr>
            <a:r>
              <a:rPr lang="ar-IQ" sz="2800" b="1" dirty="0">
                <a:latin typeface="Calibri"/>
                <a:ea typeface="Calibri"/>
                <a:cs typeface="Ali-A-Alwand"/>
              </a:rPr>
              <a:t>2.دور ومسئولية المنظمة في المسار الوظيفي:</a:t>
            </a:r>
            <a:endParaRPr lang="en-US" sz="1600" dirty="0">
              <a:latin typeface="Calibri"/>
              <a:ea typeface="Calibri"/>
              <a:cs typeface="Arial"/>
            </a:endParaRPr>
          </a:p>
          <a:p>
            <a:pPr indent="215900" algn="justLow">
              <a:lnSpc>
                <a:spcPct val="115000"/>
              </a:lnSpc>
              <a:spcBef>
                <a:spcPts val="600"/>
              </a:spcBef>
              <a:tabLst>
                <a:tab pos="1702435" algn="l"/>
                <a:tab pos="3912235" algn="l"/>
              </a:tabLst>
            </a:pPr>
            <a:r>
              <a:rPr lang="ar-IQ" sz="2800" b="1" dirty="0">
                <a:solidFill>
                  <a:srgbClr val="FFC000"/>
                </a:solidFill>
                <a:latin typeface="Calibri"/>
                <a:ea typeface="Calibri"/>
                <a:cs typeface="Ali-A-Alwand"/>
              </a:rPr>
              <a:t>أ.التهيئة المبدئية</a:t>
            </a:r>
            <a:r>
              <a:rPr lang="ar-IQ" sz="2800" dirty="0">
                <a:solidFill>
                  <a:srgbClr val="FFC000"/>
                </a:solidFill>
                <a:latin typeface="Calibri"/>
                <a:ea typeface="Calibri"/>
                <a:cs typeface="Ali-A-Alwand"/>
              </a:rPr>
              <a:t>:</a:t>
            </a:r>
            <a:r>
              <a:rPr lang="ar-IQ" sz="2400" dirty="0">
                <a:latin typeface="Calibri"/>
                <a:ea typeface="Calibri"/>
                <a:cs typeface="Ali-A-Alwand"/>
              </a:rPr>
              <a:t>وتشمل هذه المرحلة تعريف الموظف الجديد بواجباته ومسئولياته , وبأهداف ونظم وسياسات المنشأة وبعلاقاته بالاخرين , ويتم ذلك من خلال عدة وسائل منها الكتب والنشرات والأفلام التسجيلية والزيارات الميدانية , ولابد في هذه المرحلة من خلق الثقة لدى الموظف بنفسه , وهكذا فإن هذا التأهيل يلعب دوراً مهماً في تكيف الموظف الجديد مع وظيفته.</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3820710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533400"/>
            <a:ext cx="9144000" cy="6324600"/>
          </a:xfrm>
        </p:spPr>
        <p:txBody>
          <a:bodyPr>
            <a:normAutofit lnSpcReduction="10000"/>
          </a:bodyPr>
          <a:lstStyle/>
          <a:p>
            <a:pPr>
              <a:lnSpc>
                <a:spcPct val="115000"/>
              </a:lnSpc>
              <a:spcBef>
                <a:spcPts val="600"/>
              </a:spcBef>
            </a:pPr>
            <a:r>
              <a:rPr lang="ar-IQ" sz="2800" b="1" dirty="0">
                <a:solidFill>
                  <a:srgbClr val="FFC000"/>
                </a:solidFill>
                <a:latin typeface="Calibri"/>
                <a:ea typeface="Calibri"/>
                <a:cs typeface="Ali-A-Alwand"/>
              </a:rPr>
              <a:t>المرحلة الثانية:المدرسة الثانية(1920):</a:t>
            </a:r>
            <a:r>
              <a:rPr lang="ar-IQ" sz="2400" dirty="0">
                <a:latin typeface="Calibri"/>
                <a:ea typeface="Calibri"/>
                <a:cs typeface="Ali-A-Alwand"/>
              </a:rPr>
              <a:t>نتيجة لتجاهل الإدارة العلمية أهداف العمال و رغباتهم الإجتماعية و العاطفية أدى ذللك إلى ظهور مدرسة جديدة هي مدرسة العلاقات الإنسانية .و رائدها (ألتون مايو)و عرفت تجاربه تجارب الهوثورن .</a:t>
            </a:r>
            <a:endParaRPr lang="en-US" sz="1600" dirty="0">
              <a:latin typeface="Calibri"/>
              <a:ea typeface="Calibri"/>
              <a:cs typeface="Arial"/>
            </a:endParaRPr>
          </a:p>
          <a:p>
            <a:pPr>
              <a:lnSpc>
                <a:spcPct val="115000"/>
              </a:lnSpc>
              <a:spcBef>
                <a:spcPts val="600"/>
              </a:spcBef>
            </a:pPr>
            <a:r>
              <a:rPr lang="ar-IQ" sz="2800" dirty="0">
                <a:latin typeface="Calibri"/>
                <a:ea typeface="Calibri"/>
                <a:cs typeface="Ali-A-Alwand"/>
              </a:rPr>
              <a:t>-أفكار مدرسة العلاقات الأنسانية: </a:t>
            </a:r>
            <a:r>
              <a:rPr lang="ar-IQ" sz="2400" dirty="0">
                <a:latin typeface="Calibri"/>
                <a:ea typeface="Calibri"/>
                <a:cs typeface="Ali-A-Alwand"/>
              </a:rPr>
              <a:t>أن العاملين لابد أن يعاملوا معاملة إنسانية , من الإدارة تحفظ لهم كرامتهم و تلبي إحتياجاتهم و هو ما يحقق في النهاية أهدافهم و أهداف الإدارة من حيث تحقيق الرضا الوظيفي و زيادة أنتاجية العمل .</a:t>
            </a:r>
            <a:endParaRPr lang="en-US" sz="1600" dirty="0">
              <a:latin typeface="Calibri"/>
              <a:ea typeface="Calibri"/>
              <a:cs typeface="Arial"/>
            </a:endParaRPr>
          </a:p>
          <a:p>
            <a:pPr>
              <a:lnSpc>
                <a:spcPct val="115000"/>
              </a:lnSpc>
              <a:spcBef>
                <a:spcPts val="600"/>
              </a:spcBef>
            </a:pPr>
            <a:r>
              <a:rPr lang="ar-IQ" sz="2800" b="1" dirty="0">
                <a:solidFill>
                  <a:srgbClr val="FF0000"/>
                </a:solidFill>
                <a:latin typeface="Calibri"/>
                <a:ea typeface="Calibri"/>
                <a:cs typeface="Ali-A-Alwand"/>
              </a:rPr>
              <a:t>-إنتقادات مدرسة العلاقات الإنسانية:</a:t>
            </a:r>
            <a:endParaRPr lang="en-US" sz="1600" dirty="0">
              <a:solidFill>
                <a:srgbClr val="FF0000"/>
              </a:solidFill>
              <a:latin typeface="Calibri"/>
              <a:ea typeface="Calibri"/>
              <a:cs typeface="Arial"/>
            </a:endParaRPr>
          </a:p>
          <a:p>
            <a:pPr>
              <a:lnSpc>
                <a:spcPct val="115000"/>
              </a:lnSpc>
              <a:spcBef>
                <a:spcPts val="600"/>
              </a:spcBef>
            </a:pPr>
            <a:r>
              <a:rPr lang="ar-IQ" sz="2400" dirty="0">
                <a:latin typeface="Calibri"/>
                <a:ea typeface="Calibri"/>
                <a:cs typeface="Ali-A-Alwand"/>
              </a:rPr>
              <a:t>1.إن نتائج كثير من البحوث لا تؤيد مقولة "أن العامل السعيد هو العامل المنتج"</a:t>
            </a:r>
            <a:endParaRPr lang="en-US" sz="1600" dirty="0">
              <a:latin typeface="Calibri"/>
              <a:ea typeface="Calibri"/>
              <a:cs typeface="Arial"/>
            </a:endParaRPr>
          </a:p>
          <a:p>
            <a:pPr>
              <a:lnSpc>
                <a:spcPct val="115000"/>
              </a:lnSpc>
              <a:spcBef>
                <a:spcPts val="600"/>
              </a:spcBef>
            </a:pPr>
            <a:r>
              <a:rPr lang="ar-IQ" sz="2400" dirty="0">
                <a:latin typeface="Calibri"/>
                <a:ea typeface="Calibri"/>
                <a:cs typeface="Ali-A-Alwand"/>
              </a:rPr>
              <a:t>2.تفترض عدم وجود إختلافات و فروقات بين الأفراد , وهذا غير سليم , لوجود إختلافات بين الأفراد فما يحفز إنسان لا يحفزه شخصاُ أخر . </a:t>
            </a:r>
            <a:endParaRPr lang="en-US" sz="1600" dirty="0">
              <a:latin typeface="Calibri"/>
              <a:ea typeface="Calibri"/>
              <a:cs typeface="Arial"/>
            </a:endParaRPr>
          </a:p>
          <a:p>
            <a:pPr>
              <a:lnSpc>
                <a:spcPct val="115000"/>
              </a:lnSpc>
              <a:spcBef>
                <a:spcPts val="600"/>
              </a:spcBef>
            </a:pPr>
            <a:r>
              <a:rPr lang="ar-IQ" sz="2400" dirty="0">
                <a:latin typeface="Calibri"/>
                <a:ea typeface="Calibri"/>
                <a:cs typeface="Ali-A-Alwand"/>
              </a:rPr>
              <a:t>3.تجاهلت جوانب هامة ذات التأثير على الأنتاجية الموظف , وهي البناء الوظيفي و أنظمة و قواعد العمل الإجراءات واللوائح .</a:t>
            </a:r>
            <a:r>
              <a:rPr lang="ar-IQ" sz="2800" dirty="0">
                <a:latin typeface="Calibri"/>
                <a:ea typeface="Calibri"/>
                <a:cs typeface="Ali-A-Alwand"/>
              </a:rPr>
              <a:t> </a:t>
            </a:r>
            <a:endParaRPr lang="en-US" sz="1600" dirty="0">
              <a:latin typeface="Calibri"/>
              <a:ea typeface="Calibri"/>
              <a:cs typeface="Arial"/>
            </a:endParaRPr>
          </a:p>
          <a:p>
            <a:pPr>
              <a:lnSpc>
                <a:spcPct val="115000"/>
              </a:lnSpc>
              <a:spcBef>
                <a:spcPts val="600"/>
              </a:spcBef>
            </a:pPr>
            <a:r>
              <a:rPr lang="ar-IQ" sz="2800" dirty="0">
                <a:latin typeface="Calibri"/>
                <a:ea typeface="Calibri"/>
                <a:cs typeface="Ali-A-Alwand"/>
              </a:rPr>
              <a:t>4</a:t>
            </a:r>
            <a:r>
              <a:rPr lang="ar-IQ" sz="2400" dirty="0">
                <a:latin typeface="Calibri"/>
                <a:ea typeface="Calibri"/>
                <a:cs typeface="Ali-A-Alwand"/>
              </a:rPr>
              <a:t>.تناست أن العوامل التي تحفز الأفراد في العمل مثلاٌ(الإغناء و التوسع الوظيفي , تخطيط المسار الوظيفي)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4042504972"/>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6858000"/>
          </a:xfrm>
        </p:spPr>
        <p:txBody>
          <a:bodyPr>
            <a:normAutofit fontScale="92500" lnSpcReduction="20000"/>
          </a:bodyPr>
          <a:lstStyle/>
          <a:p>
            <a:pPr algn="justLow">
              <a:lnSpc>
                <a:spcPct val="115000"/>
              </a:lnSpc>
              <a:spcBef>
                <a:spcPts val="600"/>
              </a:spcBef>
              <a:tabLst>
                <a:tab pos="1702435" algn="l"/>
                <a:tab pos="3912235" algn="l"/>
              </a:tabLst>
            </a:pPr>
            <a:r>
              <a:rPr lang="ar-IQ" sz="2800" b="1" dirty="0">
                <a:solidFill>
                  <a:srgbClr val="FFC000"/>
                </a:solidFill>
                <a:latin typeface="Calibri"/>
                <a:ea typeface="Calibri"/>
                <a:cs typeface="Ali-A-Alwand"/>
              </a:rPr>
              <a:t>ب.الدوران الوظيفي</a:t>
            </a:r>
            <a:r>
              <a:rPr lang="ar-IQ" sz="2800" dirty="0">
                <a:latin typeface="Calibri"/>
                <a:ea typeface="Calibri"/>
                <a:cs typeface="Ali-A-Alwand"/>
              </a:rPr>
              <a:t>:</a:t>
            </a:r>
            <a:r>
              <a:rPr lang="ar-IQ" sz="2400" dirty="0">
                <a:latin typeface="Calibri"/>
                <a:ea typeface="Calibri"/>
                <a:cs typeface="Ali-A-Alwand"/>
              </a:rPr>
              <a:t>ويعني إعطاء فرصة للعمل للتنقل بين الوظائف المرتبطة بتخصصه ليكتسب خبرات وظيفية متعددة , ويأخذ فرصة الاندماج بالاخرين , وتكوين تصور شامل عن أعمال المنظمة.</a:t>
            </a:r>
            <a:endParaRPr lang="en-US" sz="1600" dirty="0">
              <a:latin typeface="Calibri"/>
              <a:ea typeface="Calibri"/>
              <a:cs typeface="Arial"/>
            </a:endParaRPr>
          </a:p>
          <a:p>
            <a:pPr algn="justLow">
              <a:lnSpc>
                <a:spcPct val="115000"/>
              </a:lnSpc>
              <a:spcBef>
                <a:spcPts val="600"/>
              </a:spcBef>
              <a:tabLst>
                <a:tab pos="1702435" algn="l"/>
                <a:tab pos="3912235" algn="l"/>
              </a:tabLst>
            </a:pPr>
            <a:r>
              <a:rPr lang="ar-IQ" sz="2800" b="1" dirty="0">
                <a:solidFill>
                  <a:srgbClr val="FFC000"/>
                </a:solidFill>
                <a:latin typeface="Calibri"/>
                <a:ea typeface="Calibri"/>
                <a:cs typeface="Ali-A-Alwand"/>
              </a:rPr>
              <a:t>ج.التعليم والتدريب المستمر</a:t>
            </a:r>
            <a:r>
              <a:rPr lang="ar-IQ" sz="2800" b="1" dirty="0">
                <a:latin typeface="Calibri"/>
                <a:ea typeface="Calibri"/>
                <a:cs typeface="Ali-A-Alwand"/>
              </a:rPr>
              <a:t>:</a:t>
            </a:r>
            <a:r>
              <a:rPr lang="ar-IQ" sz="2400" dirty="0">
                <a:latin typeface="Calibri"/>
                <a:ea typeface="Calibri"/>
                <a:cs typeface="Ali-A-Alwand"/>
              </a:rPr>
              <a:t> يتضمن برامج المسار الوظيفي تدريبات مختلفة لتدريب الأفراد على العمل , ومحاضرات لتطوير المهارات , إن تهيئة هذه الفرص للعاملين تساعد كثيراً في التطوير الوظيفي ورسم المستقبل المهني للموظف.</a:t>
            </a:r>
            <a:endParaRPr lang="en-US" sz="1600" dirty="0">
              <a:latin typeface="Calibri"/>
              <a:ea typeface="Calibri"/>
              <a:cs typeface="Arial"/>
            </a:endParaRPr>
          </a:p>
          <a:p>
            <a:pPr algn="justLow">
              <a:lnSpc>
                <a:spcPct val="115000"/>
              </a:lnSpc>
              <a:spcBef>
                <a:spcPts val="600"/>
              </a:spcBef>
              <a:tabLst>
                <a:tab pos="1702435" algn="l"/>
                <a:tab pos="3912235" algn="l"/>
              </a:tabLst>
            </a:pPr>
            <a:r>
              <a:rPr lang="ar-IQ" sz="3200" b="1" dirty="0">
                <a:solidFill>
                  <a:srgbClr val="FFC000"/>
                </a:solidFill>
                <a:latin typeface="Calibri"/>
                <a:ea typeface="Calibri"/>
                <a:cs typeface="Ali-A-Alwand"/>
              </a:rPr>
              <a:t>د.</a:t>
            </a:r>
            <a:r>
              <a:rPr lang="ar-IQ" sz="2800" b="1" dirty="0">
                <a:solidFill>
                  <a:srgbClr val="FFC000"/>
                </a:solidFill>
                <a:latin typeface="Calibri"/>
                <a:ea typeface="Calibri"/>
                <a:cs typeface="Ali-A-Alwand"/>
              </a:rPr>
              <a:t>بيانات ومعلومات الإعلان الداخلي</a:t>
            </a:r>
            <a:r>
              <a:rPr lang="ar-IQ" sz="2800" b="1" dirty="0">
                <a:latin typeface="Calibri"/>
                <a:ea typeface="Calibri"/>
                <a:cs typeface="Ali-A-Alwand"/>
              </a:rPr>
              <a:t>:</a:t>
            </a:r>
            <a:r>
              <a:rPr lang="ar-IQ" sz="2400" dirty="0">
                <a:latin typeface="Calibri"/>
                <a:ea typeface="Calibri"/>
                <a:cs typeface="Ali-A-Alwand"/>
              </a:rPr>
              <a:t>تقوم المنظمة بالإعلان الداخلي عن الوظائف الشاغرة لديها , ويتقدم بموجب هذه الإعلانات عدد من الموظفين لديها , وعلى إدارة الموارد البشرية أن تحتفظ بسجلات عن المتقدمين لهذه الوظائف من الداخل , حيث أن هذه السجلات تعطي مؤشرات للمنظمة بأن المتقدمين لديهم الرغبة في تحقيق نموهم الوظيفي داخل المنظمة , وهنا فإن على إدارة الموارد البشرية عن تعقد جلسات إرشاد وتوجيه خاصة مع الذين لم يوفقوا في الاختيار , لمساعدتهم في رسم وتخطيط مسارهم الوظيفي.</a:t>
            </a:r>
            <a:endParaRPr lang="en-US" sz="1600" dirty="0">
              <a:latin typeface="Calibri"/>
              <a:ea typeface="Calibri"/>
              <a:cs typeface="Arial"/>
            </a:endParaRPr>
          </a:p>
          <a:p>
            <a:pPr algn="justLow">
              <a:lnSpc>
                <a:spcPct val="115000"/>
              </a:lnSpc>
              <a:spcBef>
                <a:spcPts val="600"/>
              </a:spcBef>
              <a:tabLst>
                <a:tab pos="1702435" algn="l"/>
                <a:tab pos="3912235" algn="l"/>
              </a:tabLst>
            </a:pPr>
            <a:r>
              <a:rPr lang="ar-IQ" sz="2800" b="1" dirty="0">
                <a:solidFill>
                  <a:srgbClr val="FFC000"/>
                </a:solidFill>
                <a:latin typeface="Calibri"/>
                <a:ea typeface="Calibri"/>
                <a:cs typeface="Ali-A-Alwand"/>
              </a:rPr>
              <a:t>و.تكليف العاملين في القيام بأعمال تتسم بالأهمية والتحدي</a:t>
            </a:r>
            <a:r>
              <a:rPr lang="ar-IQ" sz="2800" dirty="0">
                <a:solidFill>
                  <a:srgbClr val="FFC000"/>
                </a:solidFill>
                <a:latin typeface="Calibri"/>
                <a:ea typeface="Calibri"/>
                <a:cs typeface="Ali-A-Alwand"/>
              </a:rPr>
              <a:t>:</a:t>
            </a:r>
            <a:r>
              <a:rPr lang="ar-IQ" sz="2400" dirty="0">
                <a:latin typeface="Calibri"/>
                <a:ea typeface="Calibri"/>
                <a:cs typeface="Ali-A-Alwand"/>
              </a:rPr>
              <a:t>ويقصد بذلك تكليف العاملين القيام بمهام تتسم بالصعوبة والتحدي , لأننا بذلك نضمن بداية قوية للموظف , والبداية القوية والصعبة هي التي تحدد الاداء الجيد للموظف مستقبلاً.</a:t>
            </a:r>
            <a:endParaRPr lang="en-US" sz="1600" dirty="0">
              <a:latin typeface="Calibri"/>
              <a:ea typeface="Calibri"/>
              <a:cs typeface="Arial"/>
            </a:endParaRPr>
          </a:p>
          <a:p>
            <a:pPr algn="justLow">
              <a:lnSpc>
                <a:spcPct val="115000"/>
              </a:lnSpc>
              <a:spcBef>
                <a:spcPts val="600"/>
              </a:spcBef>
              <a:tabLst>
                <a:tab pos="1702435" algn="l"/>
                <a:tab pos="3912235" algn="l"/>
              </a:tabLst>
            </a:pPr>
            <a:r>
              <a:rPr lang="ar-IQ" sz="2400" b="1" dirty="0">
                <a:solidFill>
                  <a:srgbClr val="FFC000"/>
                </a:solidFill>
                <a:latin typeface="Calibri"/>
                <a:ea typeface="Calibri"/>
                <a:cs typeface="Ali-A-Alwand"/>
              </a:rPr>
              <a:t>ي.</a:t>
            </a:r>
            <a:r>
              <a:rPr lang="ar-IQ" sz="2800" b="1" dirty="0">
                <a:solidFill>
                  <a:srgbClr val="FFC000"/>
                </a:solidFill>
                <a:latin typeface="Calibri"/>
                <a:ea typeface="Calibri"/>
                <a:cs typeface="Ali-A-Alwand"/>
              </a:rPr>
              <a:t>إعطاء المعلومات</a:t>
            </a:r>
            <a:r>
              <a:rPr lang="ar-IQ" sz="2800" b="1" dirty="0">
                <a:latin typeface="Calibri"/>
                <a:ea typeface="Calibri"/>
                <a:cs typeface="Ali-A-Alwand"/>
              </a:rPr>
              <a:t>:</a:t>
            </a:r>
            <a:r>
              <a:rPr lang="ar-IQ" sz="2400" dirty="0">
                <a:latin typeface="Calibri"/>
                <a:ea typeface="Calibri"/>
                <a:cs typeface="Ali-A-Alwand"/>
              </a:rPr>
              <a:t> المنظمة مسئولة عن إعطاء المعلومات للعاملين بالنسبة للقدرات والمهارات التي تتطلب وظائف أعلى في المنظمة , من أجل الأفراد حتى يستطيعوا تحضير أنفسهم بشكل جيد.</a:t>
            </a:r>
            <a:endParaRPr lang="en-US" sz="1600" dirty="0">
              <a:latin typeface="Calibri"/>
              <a:ea typeface="Calibri"/>
              <a:cs typeface="Arial"/>
            </a:endParaRPr>
          </a:p>
          <a:p>
            <a:pPr algn="justLow">
              <a:lnSpc>
                <a:spcPct val="115000"/>
              </a:lnSpc>
              <a:spcBef>
                <a:spcPts val="600"/>
              </a:spcBef>
              <a:tabLst>
                <a:tab pos="1702435" algn="l"/>
                <a:tab pos="3912235" algn="l"/>
              </a:tabLst>
            </a:pPr>
            <a:r>
              <a:rPr lang="ar-IQ" sz="2400" dirty="0">
                <a:latin typeface="Calibri"/>
                <a:ea typeface="Calibri"/>
                <a:cs typeface="Ali-A-Alwand"/>
              </a:rPr>
              <a:t> </a:t>
            </a:r>
            <a:endParaRPr lang="en-US" sz="1600" dirty="0">
              <a:latin typeface="Calibri"/>
              <a:ea typeface="Calibri"/>
              <a:cs typeface="Arial"/>
            </a:endParaRPr>
          </a:p>
          <a:p>
            <a:pPr algn="justLow">
              <a:lnSpc>
                <a:spcPct val="115000"/>
              </a:lnSpc>
              <a:spcBef>
                <a:spcPts val="600"/>
              </a:spcBef>
              <a:tabLst>
                <a:tab pos="1702435" algn="l"/>
                <a:tab pos="3912235" algn="l"/>
              </a:tabLst>
            </a:pPr>
            <a:r>
              <a:rPr lang="ar-IQ" sz="2400" dirty="0">
                <a:latin typeface="Calibri"/>
                <a:ea typeface="Calibri"/>
                <a:cs typeface="Ali-A-Alwand"/>
              </a:rPr>
              <a:t>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274039047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 y="609600"/>
            <a:ext cx="9144000" cy="1295400"/>
          </a:xfrm>
        </p:spPr>
        <p:txBody>
          <a:bodyPr/>
          <a:lstStyle/>
          <a:p>
            <a:pPr algn="justLow" rtl="1">
              <a:lnSpc>
                <a:spcPct val="115000"/>
              </a:lnSpc>
              <a:spcBef>
                <a:spcPts val="600"/>
              </a:spcBef>
              <a:spcAft>
                <a:spcPts val="0"/>
              </a:spcAft>
              <a:tabLst>
                <a:tab pos="1702435" algn="l"/>
                <a:tab pos="3912235" algn="l"/>
              </a:tabLst>
            </a:pPr>
            <a:r>
              <a:rPr lang="ar-IQ" sz="3200" dirty="0">
                <a:effectLst/>
                <a:latin typeface="Calibri"/>
                <a:ea typeface="Calibri"/>
                <a:cs typeface="Ali-A-Alwand"/>
              </a:rPr>
              <a:t>(1-6):مشكلة تخطيط المسار الوظيفي وعلاجها:</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371600"/>
            <a:ext cx="9144000" cy="5486400"/>
          </a:xfrm>
        </p:spPr>
        <p:txBody>
          <a:bodyPr>
            <a:normAutofit lnSpcReduction="10000"/>
          </a:bodyPr>
          <a:lstStyle/>
          <a:p>
            <a:pPr algn="justLow">
              <a:lnSpc>
                <a:spcPct val="115000"/>
              </a:lnSpc>
              <a:spcBef>
                <a:spcPts val="600"/>
              </a:spcBef>
              <a:tabLst>
                <a:tab pos="1702435" algn="l"/>
                <a:tab pos="3912235" algn="l"/>
              </a:tabLst>
            </a:pPr>
            <a:r>
              <a:rPr lang="ar-IQ" sz="2400" dirty="0">
                <a:latin typeface="Calibri"/>
                <a:ea typeface="Calibri"/>
                <a:cs typeface="Ali-A-Alwand"/>
              </a:rPr>
              <a:t>مشكلة تخطيط المسار الوظيفي عادة هي انتظار الموظف خلو الوظيفة التي سيرقى إليها , فالمعروف أن الترقية لا تتم لوظيفة أعلى إلا إذا كانت هذه الوظيفة خالية , وإذا لم تكن كذلك يتوجب على المرشح للترقية أن ينتطر خلوها لحين ترقية شاغلها , أو إحالته على التقاعد أو أي سبب أخر . هذه الإنتظار يسبب مشكلة تواجه المنظمات , فطول هذه الفترة تهدد طموحات الموظفين فيها وخاصة الاكفاء وتؤثر سلباً في معنوياتهم , وأحياناً تدفعهم لترك العمل والانتقال إلى منظمة أخرى تحقق لهم هذه الطموحات. ولتلافي هذه المشكلة لجأت المنظمات اليابانية والأمريكية إلى إستخدام الوسائل التالية:</a:t>
            </a:r>
            <a:endParaRPr lang="en-US" sz="1600" dirty="0">
              <a:latin typeface="Calibri"/>
              <a:ea typeface="Calibri"/>
              <a:cs typeface="Arial"/>
            </a:endParaRPr>
          </a:p>
          <a:p>
            <a:pPr algn="justLow">
              <a:lnSpc>
                <a:spcPct val="115000"/>
              </a:lnSpc>
              <a:spcBef>
                <a:spcPts val="600"/>
              </a:spcBef>
              <a:tabLst>
                <a:tab pos="1702435" algn="l"/>
                <a:tab pos="3912235" algn="l"/>
              </a:tabLst>
            </a:pPr>
            <a:r>
              <a:rPr lang="ar-IQ" sz="2400" dirty="0">
                <a:latin typeface="Calibri"/>
                <a:ea typeface="Calibri"/>
                <a:cs typeface="Ali-A-Alwand"/>
              </a:rPr>
              <a:t>1.تقصير سن الإحالة على التقاعد من أجل فتح المسارات بإستمرار.</a:t>
            </a:r>
            <a:endParaRPr lang="en-US" sz="1600" dirty="0">
              <a:latin typeface="Calibri"/>
              <a:ea typeface="Calibri"/>
              <a:cs typeface="Arial"/>
            </a:endParaRPr>
          </a:p>
          <a:p>
            <a:pPr algn="justLow">
              <a:lnSpc>
                <a:spcPct val="115000"/>
              </a:lnSpc>
              <a:spcBef>
                <a:spcPts val="600"/>
              </a:spcBef>
              <a:tabLst>
                <a:tab pos="1702435" algn="l"/>
                <a:tab pos="3912235" algn="l"/>
              </a:tabLst>
            </a:pPr>
            <a:r>
              <a:rPr lang="ar-IQ" sz="2400" dirty="0">
                <a:latin typeface="Calibri"/>
                <a:ea typeface="Calibri"/>
                <a:cs typeface="Ali-A-Alwand"/>
              </a:rPr>
              <a:t>2.زيادة راتب المرشح للترقية دون إنتقاله للوظيفة الأعلى كتعويض له.</a:t>
            </a:r>
            <a:endParaRPr lang="en-US" sz="1600" dirty="0">
              <a:latin typeface="Calibri"/>
              <a:ea typeface="Calibri"/>
              <a:cs typeface="Arial"/>
            </a:endParaRPr>
          </a:p>
          <a:p>
            <a:pPr algn="justLow">
              <a:lnSpc>
                <a:spcPct val="115000"/>
              </a:lnSpc>
              <a:spcBef>
                <a:spcPts val="600"/>
              </a:spcBef>
              <a:tabLst>
                <a:tab pos="1702435" algn="l"/>
                <a:tab pos="3912235" algn="l"/>
              </a:tabLst>
            </a:pPr>
            <a:r>
              <a:rPr lang="ar-IQ" sz="2400" dirty="0">
                <a:latin typeface="Calibri"/>
                <a:ea typeface="Calibri"/>
                <a:cs typeface="Ali-A-Alwand"/>
              </a:rPr>
              <a:t>3.تنزيل الدرجة الوظيفية للموظفين غير الأكفاء ونقلهم لوظيفة أدنى ليحل محلهم موظفون أكفياء.</a:t>
            </a:r>
            <a:endParaRPr lang="en-US" sz="1600" dirty="0">
              <a:latin typeface="Calibri"/>
              <a:ea typeface="Calibri"/>
              <a:cs typeface="Arial"/>
            </a:endParaRPr>
          </a:p>
          <a:p>
            <a:pPr algn="justLow">
              <a:lnSpc>
                <a:spcPct val="115000"/>
              </a:lnSpc>
              <a:spcBef>
                <a:spcPts val="600"/>
              </a:spcBef>
              <a:tabLst>
                <a:tab pos="1702435" algn="l"/>
                <a:tab pos="3912235" algn="l"/>
              </a:tabLst>
            </a:pPr>
            <a:r>
              <a:rPr lang="ar-IQ" sz="2400" dirty="0">
                <a:latin typeface="Calibri"/>
                <a:ea typeface="Calibri"/>
                <a:cs typeface="Ali-A-Alwand"/>
              </a:rPr>
              <a:t>4.تسريح الأفراد الذين كفاءتهم في حالة انخفاض مستمر , والذين لم يعد أداءهم بالمستوى المطلوب ولا أمل في رفع هذا المستوى.</a:t>
            </a:r>
            <a:endParaRPr lang="en-US" sz="1600" dirty="0">
              <a:latin typeface="Calibri"/>
              <a:ea typeface="Calibri"/>
              <a:cs typeface="Arial"/>
            </a:endParaRPr>
          </a:p>
          <a:p>
            <a:pPr algn="justLow">
              <a:lnSpc>
                <a:spcPct val="115000"/>
              </a:lnSpc>
              <a:spcBef>
                <a:spcPts val="600"/>
              </a:spcBef>
              <a:tabLst>
                <a:tab pos="1702435" algn="l"/>
                <a:tab pos="3912235" algn="l"/>
              </a:tabLst>
            </a:pPr>
            <a:r>
              <a:rPr lang="ar-IQ" sz="2400" dirty="0">
                <a:latin typeface="Calibri"/>
                <a:ea typeface="Calibri"/>
                <a:cs typeface="Ali-A-Alwand"/>
              </a:rPr>
              <a:t>5.الأعتماد على الدوران الوظيفي لاكتساب الموظفين عدة مهارات , وبعدها ترقيتهم.</a:t>
            </a:r>
            <a:endParaRPr lang="en-US" sz="1600" dirty="0">
              <a:effectLst/>
              <a:latin typeface="Calibri"/>
              <a:ea typeface="Calibri"/>
              <a:cs typeface="Arial"/>
            </a:endParaRPr>
          </a:p>
        </p:txBody>
      </p:sp>
    </p:spTree>
    <p:extLst>
      <p:ext uri="{BB962C8B-B14F-4D97-AF65-F5344CB8AC3E}">
        <p14:creationId xmlns:p14="http://schemas.microsoft.com/office/powerpoint/2010/main" val="2294823162"/>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219200"/>
          </a:xfrm>
        </p:spPr>
        <p:txBody>
          <a:bodyPr/>
          <a:lstStyle/>
          <a:p>
            <a:pPr algn="justLow" rtl="1">
              <a:lnSpc>
                <a:spcPct val="115000"/>
              </a:lnSpc>
              <a:spcBef>
                <a:spcPts val="600"/>
              </a:spcBef>
              <a:spcAft>
                <a:spcPts val="0"/>
              </a:spcAft>
              <a:tabLst>
                <a:tab pos="1702435" algn="l"/>
                <a:tab pos="3912235" algn="l"/>
              </a:tabLst>
            </a:pPr>
            <a:r>
              <a:rPr lang="ar-IQ" sz="3200" dirty="0">
                <a:effectLst/>
                <a:latin typeface="Calibri"/>
                <a:ea typeface="Calibri"/>
                <a:cs typeface="Ali-A-Alwand"/>
              </a:rPr>
              <a:t>(1-7):الحركة الوظيفية:</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143000"/>
            <a:ext cx="9144000" cy="5715000"/>
          </a:xfrm>
        </p:spPr>
        <p:txBody>
          <a:bodyPr>
            <a:normAutofit fontScale="92500" lnSpcReduction="10000"/>
          </a:bodyPr>
          <a:lstStyle/>
          <a:p>
            <a:pPr algn="justLow">
              <a:lnSpc>
                <a:spcPct val="115000"/>
              </a:lnSpc>
              <a:spcBef>
                <a:spcPts val="600"/>
              </a:spcBef>
              <a:tabLst>
                <a:tab pos="1702435" algn="l"/>
                <a:tab pos="3912235" algn="l"/>
              </a:tabLst>
            </a:pPr>
            <a:r>
              <a:rPr lang="ar-IQ" sz="2800" b="1" dirty="0">
                <a:latin typeface="Calibri"/>
                <a:ea typeface="Calibri"/>
                <a:cs typeface="Ali-A-Alwand"/>
              </a:rPr>
              <a:t>أ</a:t>
            </a:r>
            <a:r>
              <a:rPr lang="ar-IQ" sz="2800" b="1" dirty="0">
                <a:solidFill>
                  <a:srgbClr val="FFC000"/>
                </a:solidFill>
                <a:latin typeface="Calibri"/>
                <a:ea typeface="Calibri"/>
                <a:cs typeface="Ali-A-Alwand"/>
              </a:rPr>
              <a:t>.الترقية:</a:t>
            </a:r>
            <a:r>
              <a:rPr lang="ar-IQ" sz="2400" dirty="0">
                <a:latin typeface="Calibri"/>
                <a:ea typeface="Calibri"/>
                <a:cs typeface="Ali-A-Alwand"/>
              </a:rPr>
              <a:t>يقصد بالترقية نقل الموظف من وظيفة أدنى إلى وظيفة أعلى لها مسئوليات وصلاحيات أكبر ومزايا مادية ومعنوية أفضل وشغله لها.</a:t>
            </a:r>
            <a:r>
              <a:rPr lang="ar-IQ" sz="2000" dirty="0">
                <a:latin typeface="Calibri"/>
                <a:ea typeface="Calibri"/>
                <a:cs typeface="Ali-A-Alwand"/>
              </a:rPr>
              <a:t> </a:t>
            </a:r>
            <a:r>
              <a:rPr lang="ar-IQ" sz="2800" dirty="0">
                <a:latin typeface="Calibri"/>
                <a:ea typeface="Calibri"/>
                <a:cs typeface="Ali-A-Alwand"/>
              </a:rPr>
              <a:t>على المنظمة أن تحدد الأسس التي ستتبعها في عملية الترقية , وهذه الأسس هي:</a:t>
            </a:r>
            <a:endParaRPr lang="en-US" sz="1600" dirty="0">
              <a:latin typeface="Calibri"/>
              <a:ea typeface="Calibri"/>
              <a:cs typeface="Arial"/>
            </a:endParaRPr>
          </a:p>
          <a:p>
            <a:pPr algn="justLow">
              <a:lnSpc>
                <a:spcPct val="115000"/>
              </a:lnSpc>
              <a:spcBef>
                <a:spcPts val="600"/>
              </a:spcBef>
              <a:tabLst>
                <a:tab pos="1702435" algn="l"/>
                <a:tab pos="3912235" algn="l"/>
              </a:tabLst>
            </a:pPr>
            <a:r>
              <a:rPr lang="ar-IQ" sz="2800" dirty="0">
                <a:solidFill>
                  <a:srgbClr val="FFFF00"/>
                </a:solidFill>
                <a:latin typeface="Calibri"/>
                <a:ea typeface="Calibri"/>
                <a:cs typeface="Ali-A-Alwand"/>
              </a:rPr>
              <a:t>1.نظام الترقية على أساس الزمن</a:t>
            </a:r>
            <a:r>
              <a:rPr lang="ar-IQ" sz="2800" dirty="0">
                <a:latin typeface="Calibri"/>
                <a:ea typeface="Calibri"/>
                <a:cs typeface="Ali-A-Alwand"/>
              </a:rPr>
              <a:t>:</a:t>
            </a:r>
            <a:r>
              <a:rPr lang="ar-IQ" sz="2400" dirty="0">
                <a:latin typeface="Calibri"/>
                <a:ea typeface="Calibri"/>
                <a:cs typeface="Ali-A-Alwand"/>
              </a:rPr>
              <a:t>وفقاً لهذا النظام تعتبر الفترة الزمنية التي يقضيها الفرد في الوظيفة هي الأساس الذي يعتمد عليه في عملية الترقية , وهذا النظام يعطي الفرد الذي قضى في وظيفته فترة أطول من الفترة التي قضاها زملاؤه في العمل الأولوية في الترقية , بغض النظر عن كفاءته , على الأعتبار أن هذا النظام يفترض أن أي فرد يقضي وقتاً طويلاً في عمله عادة ما يكتسب خبرة أكبر من غيره , لكن قتل الطموح والابتكار لدى العاملين الاكفاء.</a:t>
            </a:r>
            <a:endParaRPr lang="en-US" sz="1600" dirty="0">
              <a:latin typeface="Calibri"/>
              <a:ea typeface="Calibri"/>
              <a:cs typeface="Arial"/>
            </a:endParaRPr>
          </a:p>
          <a:p>
            <a:pPr algn="justLow">
              <a:lnSpc>
                <a:spcPct val="115000"/>
              </a:lnSpc>
              <a:spcBef>
                <a:spcPts val="600"/>
              </a:spcBef>
              <a:tabLst>
                <a:tab pos="1702435" algn="l"/>
                <a:tab pos="3912235" algn="l"/>
              </a:tabLst>
            </a:pPr>
            <a:r>
              <a:rPr lang="ar-IQ" sz="2800" dirty="0">
                <a:solidFill>
                  <a:srgbClr val="FFFF00"/>
                </a:solidFill>
                <a:latin typeface="Calibri"/>
                <a:ea typeface="Calibri"/>
                <a:cs typeface="Ali-A-Alwand"/>
              </a:rPr>
              <a:t>2.نظام الترقية على أساس الكفاءة</a:t>
            </a:r>
            <a:r>
              <a:rPr lang="ar-IQ" sz="2800" dirty="0">
                <a:latin typeface="Calibri"/>
                <a:ea typeface="Calibri"/>
                <a:cs typeface="Ali-A-Alwand"/>
              </a:rPr>
              <a:t>:</a:t>
            </a:r>
            <a:r>
              <a:rPr lang="ar-IQ" sz="2400" dirty="0">
                <a:latin typeface="Calibri"/>
                <a:ea typeface="Calibri"/>
                <a:cs typeface="Ali-A-Alwand"/>
              </a:rPr>
              <a:t>بموجب هذا النظام فإن الموظف الكفوء الذي يتميز بالاداء الجيد والحيوية والنشاط , والملتزم بالأنظمة , والمخلص في عمله , يكون هو الأجدر بالترقية , حتى ولو كان غيره الذي لا يتصف بهذا الصفات أقدم منه , ويتميز هذا النظام بحفز الأفراد على بذل جهد أكبر في العمل والتميز حتى يحصلوا على الترقية , أما أهم عيوب هذا النظام فتتمثل في التحيز الذي يحدث من قبل المسئولين عن التقييم.</a:t>
            </a:r>
            <a:endParaRPr lang="en-US" sz="1600" dirty="0">
              <a:latin typeface="Calibri"/>
              <a:ea typeface="Calibri"/>
              <a:cs typeface="Arial"/>
            </a:endParaRPr>
          </a:p>
          <a:p>
            <a:pPr algn="justLow">
              <a:lnSpc>
                <a:spcPct val="115000"/>
              </a:lnSpc>
              <a:spcBef>
                <a:spcPts val="600"/>
              </a:spcBef>
              <a:tabLst>
                <a:tab pos="1702435" algn="l"/>
                <a:tab pos="3912235" algn="l"/>
              </a:tabLst>
            </a:pPr>
            <a:r>
              <a:rPr lang="ar-IQ" sz="2800" dirty="0">
                <a:solidFill>
                  <a:srgbClr val="FFFF00"/>
                </a:solidFill>
                <a:latin typeface="Calibri"/>
                <a:ea typeface="Calibri"/>
                <a:cs typeface="Ali-A-Alwand"/>
              </a:rPr>
              <a:t>3.نظام الترقية على أساس الأقدمية والكفاءة</a:t>
            </a:r>
            <a:r>
              <a:rPr lang="ar-IQ" sz="2800" dirty="0">
                <a:latin typeface="Calibri"/>
                <a:ea typeface="Calibri"/>
                <a:cs typeface="Ali-A-Alwand"/>
              </a:rPr>
              <a:t>:</a:t>
            </a:r>
            <a:r>
              <a:rPr lang="ar-IQ" sz="2400" dirty="0">
                <a:latin typeface="Calibri"/>
                <a:ea typeface="Calibri"/>
                <a:cs typeface="Ali-A-Alwand"/>
              </a:rPr>
              <a:t>بحيث يشترط أن يتوفر لدى الشخص المطلوب ترقيته مستوى معين من القدرة والكفاءة , وأن يكون قد أمضى فترة زمنية معينة بالمقارنة مع الموظفين الاخرين.</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52982747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6858000"/>
          </a:xfrm>
        </p:spPr>
        <p:txBody>
          <a:bodyPr>
            <a:normAutofit lnSpcReduction="10000"/>
          </a:bodyPr>
          <a:lstStyle/>
          <a:p>
            <a:pPr algn="justLow">
              <a:lnSpc>
                <a:spcPct val="115000"/>
              </a:lnSpc>
              <a:spcBef>
                <a:spcPts val="600"/>
              </a:spcBef>
              <a:tabLst>
                <a:tab pos="1702435" algn="l"/>
                <a:tab pos="3912235" algn="l"/>
              </a:tabLst>
            </a:pPr>
            <a:r>
              <a:rPr lang="ar-IQ" sz="2800" b="1" dirty="0">
                <a:solidFill>
                  <a:srgbClr val="FFFF00"/>
                </a:solidFill>
                <a:latin typeface="Calibri"/>
                <a:ea typeface="Calibri"/>
                <a:cs typeface="Ali-A-Alwand"/>
              </a:rPr>
              <a:t>ب.الترفيع:</a:t>
            </a:r>
            <a:r>
              <a:rPr lang="ar-IQ" sz="2400" dirty="0">
                <a:latin typeface="Calibri"/>
                <a:ea typeface="Calibri"/>
                <a:cs typeface="Ali-A-Alwand"/>
              </a:rPr>
              <a:t>هو زيادة راتب الموظف دون أن يصاحب ذلك تغيير في طبيعة ونطاق السلطات والمسئوليات الوظيفية.</a:t>
            </a:r>
            <a:endParaRPr lang="en-US" sz="1600" dirty="0">
              <a:latin typeface="Calibri"/>
              <a:ea typeface="Calibri"/>
              <a:cs typeface="Arial"/>
            </a:endParaRPr>
          </a:p>
          <a:p>
            <a:pPr algn="justLow">
              <a:lnSpc>
                <a:spcPct val="115000"/>
              </a:lnSpc>
              <a:spcBef>
                <a:spcPts val="600"/>
              </a:spcBef>
              <a:tabLst>
                <a:tab pos="1702435" algn="l"/>
                <a:tab pos="3912235" algn="l"/>
              </a:tabLst>
            </a:pPr>
            <a:r>
              <a:rPr lang="ar-IQ" sz="2800" b="1" dirty="0">
                <a:solidFill>
                  <a:srgbClr val="FFFF00"/>
                </a:solidFill>
                <a:latin typeface="Calibri"/>
                <a:ea typeface="Calibri"/>
                <a:cs typeface="Ali-A-Alwand"/>
              </a:rPr>
              <a:t>ج.التنزيل الوظيفي:</a:t>
            </a:r>
            <a:r>
              <a:rPr lang="ar-IQ" sz="2400" dirty="0">
                <a:latin typeface="Calibri"/>
                <a:ea typeface="Calibri"/>
                <a:cs typeface="Ali-A-Alwand"/>
              </a:rPr>
              <a:t>ويقصد به تخفيض مرتبة العامل وراتبه وأي إمتيازات وظيفية أخرى يحصل عليها , ومن أهم الأسباب وراء التنزيل الوظيفي أداء الفرد السيء , أو وجود حكم قضائي بذلك نتيجة لبعض المخالفات التي مارسها , أو قد تكون أسباب أخرى خارجة عن إرادة العامل , مثل إعادة هيكل المنظمة , اندماج المنظمات.</a:t>
            </a:r>
            <a:endParaRPr lang="en-US" sz="1600" dirty="0">
              <a:latin typeface="Calibri"/>
              <a:ea typeface="Calibri"/>
              <a:cs typeface="Arial"/>
            </a:endParaRPr>
          </a:p>
          <a:p>
            <a:pPr algn="justLow">
              <a:lnSpc>
                <a:spcPct val="115000"/>
              </a:lnSpc>
              <a:spcBef>
                <a:spcPts val="600"/>
              </a:spcBef>
              <a:tabLst>
                <a:tab pos="1702435" algn="l"/>
                <a:tab pos="3912235" algn="l"/>
              </a:tabLst>
            </a:pPr>
            <a:r>
              <a:rPr lang="ar-IQ" sz="2800" b="1" dirty="0">
                <a:solidFill>
                  <a:srgbClr val="FFFF00"/>
                </a:solidFill>
                <a:latin typeface="Calibri"/>
                <a:ea typeface="Calibri"/>
                <a:cs typeface="Ali-A-Alwand"/>
              </a:rPr>
              <a:t>د.النقل الوظيفي</a:t>
            </a:r>
            <a:r>
              <a:rPr lang="ar-IQ" sz="2800" b="1" dirty="0">
                <a:latin typeface="Calibri"/>
                <a:ea typeface="Calibri"/>
                <a:cs typeface="Ali-A-Alwand"/>
              </a:rPr>
              <a:t>:</a:t>
            </a:r>
            <a:r>
              <a:rPr lang="ar-IQ" sz="2400" dirty="0">
                <a:latin typeface="Calibri"/>
                <a:ea typeface="Calibri"/>
                <a:cs typeface="Ali-A-Alwand"/>
              </a:rPr>
              <a:t>هو تحويل الموظف من وظيفة إلى أخرى في نفس المستوى الإداري , وبنفس المرتب , وبنفس المسئوليات والأعباء , ويطلق على حركة الموظف هذه بالنقل الأفقي, وقد يصاحب النقل تغيير في طبيعة العمل أو ظروفه , وقد يأخذ النقل الشكل الدائم أو المؤقت.</a:t>
            </a:r>
            <a:endParaRPr lang="en-US" sz="1600" dirty="0">
              <a:latin typeface="Calibri"/>
              <a:ea typeface="Calibri"/>
              <a:cs typeface="Arial"/>
            </a:endParaRPr>
          </a:p>
          <a:p>
            <a:pPr algn="justLow">
              <a:lnSpc>
                <a:spcPct val="115000"/>
              </a:lnSpc>
              <a:spcBef>
                <a:spcPts val="600"/>
              </a:spcBef>
              <a:tabLst>
                <a:tab pos="1702435" algn="l"/>
                <a:tab pos="3912235" algn="l"/>
              </a:tabLst>
            </a:pPr>
            <a:r>
              <a:rPr lang="ar-IQ" sz="2800" b="1" dirty="0">
                <a:solidFill>
                  <a:srgbClr val="FFFF00"/>
                </a:solidFill>
                <a:latin typeface="Calibri"/>
                <a:ea typeface="Calibri"/>
                <a:cs typeface="Ali-A-Alwand"/>
              </a:rPr>
              <a:t>و.الفصل والإستغناء:</a:t>
            </a:r>
            <a:r>
              <a:rPr lang="ar-IQ" sz="2400" dirty="0">
                <a:latin typeface="Calibri"/>
                <a:ea typeface="Calibri"/>
                <a:cs typeface="Ali-A-Alwand"/>
              </a:rPr>
              <a:t>غالباً ما يتم خلط بين هذين المصطلحين ويتم إستعمالها في معنى واحد , ولكنه مختلفين في الناحية العلمية , فإن الفصل عادة ما يتم بعد ما يقوم الفرد بسلوك سيء مثل السرقة والرشوة والفساد , أو كثرة الغيابات عن العمل , وفي تلك الحالات المذكورة يقرر المنظمة فصل العامل سواء كان بصورة مؤقتة أو دائمة. ولكن الاستغناء يحدث عندما يواجه المنظمة قلة الانتاج وأزمة المالية, وفي هذه الحالة يقوم بتحجيم المنظمة أو دمج المنظمة مع منظمات أخرى أو تصفية المنظمة , لذلك يضطر المنظمة إلى الاستغناء عن بعض أو جميع أفراده , وفي هذه الحالة لا يمكننا القول فصل الأفراد , ولكن نستطيع القول بالاستغناء عنهم.</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364736149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09600"/>
            <a:ext cx="9144000" cy="6248400"/>
          </a:xfrm>
        </p:spPr>
        <p:txBody>
          <a:bodyPr/>
          <a:lstStyle/>
          <a:p>
            <a:pPr algn="justLow">
              <a:lnSpc>
                <a:spcPct val="115000"/>
              </a:lnSpc>
              <a:spcBef>
                <a:spcPts val="600"/>
              </a:spcBef>
              <a:tabLst>
                <a:tab pos="1702435" algn="l"/>
                <a:tab pos="3912235" algn="l"/>
              </a:tabLst>
            </a:pPr>
            <a:r>
              <a:rPr lang="ar-IQ" sz="2800" b="1" dirty="0">
                <a:solidFill>
                  <a:srgbClr val="FFFF00"/>
                </a:solidFill>
                <a:latin typeface="Calibri"/>
                <a:ea typeface="Calibri"/>
                <a:cs typeface="Ali-A-Alwand"/>
              </a:rPr>
              <a:t>ي.الإستقالة:</a:t>
            </a:r>
            <a:r>
              <a:rPr lang="ar-IQ" sz="2400" dirty="0">
                <a:latin typeface="Calibri"/>
                <a:ea typeface="Calibri"/>
                <a:cs typeface="Ali-A-Alwand"/>
              </a:rPr>
              <a:t>هي أن يترك العامل عمله بالمنظمة بكامل إرادته , وهناك أسباب عدة تدفع العامل لتقديم إستقالته , منها الوظيفة الحالية غير متاحة , والمرتب التي يتقاضاه قليل , علاقاته سيئة مع الموظفين الاخرين.</a:t>
            </a:r>
            <a:endParaRPr lang="en-US" sz="1600" dirty="0">
              <a:latin typeface="Calibri"/>
              <a:ea typeface="Calibri"/>
              <a:cs typeface="Arial"/>
            </a:endParaRPr>
          </a:p>
          <a:p>
            <a:pPr>
              <a:lnSpc>
                <a:spcPct val="115000"/>
              </a:lnSpc>
              <a:spcAft>
                <a:spcPts val="1000"/>
              </a:spcAft>
            </a:pPr>
            <a:r>
              <a:rPr lang="ar-IQ" sz="2400" dirty="0">
                <a:solidFill>
                  <a:srgbClr val="FFFF00"/>
                </a:solidFill>
                <a:latin typeface="Calibri"/>
                <a:ea typeface="Calibri"/>
                <a:cs typeface="Ali-A-Alwand"/>
              </a:rPr>
              <a:t>ز.</a:t>
            </a:r>
            <a:r>
              <a:rPr lang="ar-IQ" sz="2800" dirty="0">
                <a:solidFill>
                  <a:srgbClr val="FFFF00"/>
                </a:solidFill>
                <a:latin typeface="Calibri"/>
                <a:ea typeface="Calibri"/>
                <a:cs typeface="Ali-A-Alwand"/>
              </a:rPr>
              <a:t>التقاعد</a:t>
            </a:r>
            <a:r>
              <a:rPr lang="ar-IQ" sz="2800" dirty="0">
                <a:latin typeface="Calibri"/>
                <a:ea typeface="Calibri"/>
                <a:cs typeface="Ali-A-Alwand"/>
              </a:rPr>
              <a:t>:</a:t>
            </a:r>
            <a:r>
              <a:rPr lang="ar-IQ" sz="2400" dirty="0">
                <a:latin typeface="Calibri"/>
                <a:ea typeface="Calibri"/>
                <a:cs typeface="Ali-A-Alwand"/>
              </a:rPr>
              <a:t>شكل من أشكال حركة العاملين من داخل المنشأة إلى خارجها , ويعرف التقاعد بأنه التوقف عن العمل عند بلوغ العامل السن القانونية عادة(60-65-70) , وتمثل عملية الاحالة على لتقاعد تجربة جديدة للعاملين , حيث أنها تشكل للبعض فرصة جيدة للاستمتاع بحياة طيبة خالية من مشاكل العمل وهمومه , خاصة إذا كان العامل يمتلك مورداً مالياً يعينه على قضاء هذه الفترة . بينما تشكل فترة التقاعد بالنسبة للاخرين مرحلة جديدة يسودها الشعور بالفراغ والملل والعزلة وفقدان الذات , وهؤلاء الموظفين يبقون لفترة بعد موعد تقاعدهم , بغرض العمل كمستشارين أو مدربين , أو تلكيف بعض المتقاعدين القيام ببعض الأعمال الخاصة بالمنظمة في منازلهم.</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294270696"/>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410200"/>
          </a:xfrm>
        </p:spPr>
        <p:txBody>
          <a:bodyPr/>
          <a:lstStyle/>
          <a:p>
            <a:pPr algn="ctr">
              <a:lnSpc>
                <a:spcPct val="115000"/>
              </a:lnSpc>
              <a:spcAft>
                <a:spcPts val="1000"/>
              </a:spcAft>
            </a:pPr>
            <a:r>
              <a:rPr lang="ar-IQ" sz="4400" dirty="0">
                <a:effectLst/>
                <a:latin typeface="Calibri"/>
                <a:ea typeface="Calibri"/>
                <a:cs typeface="Ali-A-Alwand"/>
              </a:rPr>
              <a:t>الفصل الحادي عشر</a:t>
            </a:r>
            <a:r>
              <a:rPr lang="en-US" sz="2400" dirty="0">
                <a:effectLst/>
                <a:latin typeface="Calibri"/>
                <a:ea typeface="Calibri"/>
                <a:cs typeface="Arial"/>
              </a:rPr>
              <a:t/>
            </a:r>
            <a:br>
              <a:rPr lang="en-US" sz="2400" dirty="0">
                <a:effectLst/>
                <a:latin typeface="Calibri"/>
                <a:ea typeface="Calibri"/>
                <a:cs typeface="Arial"/>
              </a:rPr>
            </a:br>
            <a:r>
              <a:rPr lang="ar-IQ" sz="4400" dirty="0">
                <a:effectLst/>
                <a:latin typeface="Calibri"/>
                <a:ea typeface="Calibri"/>
                <a:cs typeface="Ali-A-Alwand"/>
              </a:rPr>
              <a:t>الصحة والسلامة المهنية</a:t>
            </a:r>
            <a:r>
              <a:rPr lang="en-US" sz="2400" dirty="0">
                <a:effectLst/>
                <a:latin typeface="Calibri"/>
                <a:ea typeface="Calibri"/>
                <a:cs typeface="Arial"/>
              </a:rPr>
              <a:t/>
            </a:r>
            <a:br>
              <a:rPr lang="en-US" sz="2400" dirty="0">
                <a:effectLst/>
                <a:latin typeface="Calibri"/>
                <a:ea typeface="Calibri"/>
                <a:cs typeface="Arial"/>
              </a:rPr>
            </a:br>
            <a:r>
              <a:rPr lang="ar-IQ" sz="4400" dirty="0">
                <a:effectLst/>
                <a:latin typeface="Calibri"/>
                <a:ea typeface="Calibri"/>
                <a:cs typeface="Ali-A-Alwand"/>
              </a:rPr>
              <a:t>(إنظباط الأفراد و والنظام التأديبي)</a:t>
            </a:r>
            <a:endParaRPr lang="ar-IQ" dirty="0"/>
          </a:p>
        </p:txBody>
      </p:sp>
    </p:spTree>
    <p:extLst>
      <p:ext uri="{BB962C8B-B14F-4D97-AF65-F5344CB8AC3E}">
        <p14:creationId xmlns:p14="http://schemas.microsoft.com/office/powerpoint/2010/main" val="3297132240"/>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066800"/>
          </a:xfrm>
        </p:spPr>
        <p:txBody>
          <a:bodyPr/>
          <a:lstStyle/>
          <a:p>
            <a:pPr algn="r" rtl="1">
              <a:lnSpc>
                <a:spcPct val="115000"/>
              </a:lnSpc>
              <a:spcAft>
                <a:spcPts val="1000"/>
              </a:spcAft>
            </a:pPr>
            <a:r>
              <a:rPr lang="ar-IQ" sz="3200" dirty="0">
                <a:effectLst/>
                <a:latin typeface="Calibri"/>
                <a:ea typeface="Calibri"/>
                <a:cs typeface="Ali-A-Alwand"/>
              </a:rPr>
              <a:t>(1-1):تعريف الصحة والسلامة المهنية:</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219200"/>
            <a:ext cx="9144000" cy="1828800"/>
          </a:xfrm>
        </p:spPr>
        <p:txBody>
          <a:bodyPr>
            <a:normAutofit/>
          </a:bodyPr>
          <a:lstStyle/>
          <a:p>
            <a:pPr>
              <a:lnSpc>
                <a:spcPct val="115000"/>
              </a:lnSpc>
              <a:spcAft>
                <a:spcPts val="1000"/>
              </a:spcAft>
            </a:pPr>
            <a:r>
              <a:rPr lang="ar-IQ" sz="2400" b="1" dirty="0">
                <a:latin typeface="Calibri"/>
                <a:ea typeface="Calibri"/>
                <a:cs typeface="Ali-A-Alwand"/>
              </a:rPr>
              <a:t>الصحة والسلامة المهنية:</a:t>
            </a:r>
            <a:r>
              <a:rPr lang="ar-IQ" sz="2400" dirty="0">
                <a:latin typeface="Calibri"/>
                <a:ea typeface="Calibri"/>
                <a:cs typeface="Ali-A-Alwand"/>
              </a:rPr>
              <a:t> هي العلم الذي يهتم بالحفاظ على سلامة وصحة الإنسان , وذلك بتوفير بيئات عمل آمنة خالية من مسببات الحوادث والإصابات أو الأمراض المهنية.</a:t>
            </a:r>
            <a:endParaRPr lang="en-US" sz="1400" dirty="0">
              <a:latin typeface="Calibri"/>
              <a:ea typeface="Calibri"/>
              <a:cs typeface="Arial"/>
            </a:endParaRPr>
          </a:p>
          <a:p>
            <a:endParaRPr lang="ar-IQ" dirty="0"/>
          </a:p>
        </p:txBody>
      </p:sp>
    </p:spTree>
    <p:extLst>
      <p:ext uri="{BB962C8B-B14F-4D97-AF65-F5344CB8AC3E}">
        <p14:creationId xmlns:p14="http://schemas.microsoft.com/office/powerpoint/2010/main" val="40296702"/>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371600"/>
          </a:xfrm>
        </p:spPr>
        <p:txBody>
          <a:bodyPr/>
          <a:lstStyle/>
          <a:p>
            <a:pPr algn="r" rtl="1">
              <a:lnSpc>
                <a:spcPct val="115000"/>
              </a:lnSpc>
              <a:spcAft>
                <a:spcPts val="1000"/>
              </a:spcAft>
            </a:pPr>
            <a:r>
              <a:rPr lang="ar-IQ" sz="3200" dirty="0">
                <a:effectLst/>
                <a:latin typeface="Calibri"/>
                <a:ea typeface="Calibri"/>
                <a:cs typeface="Ali-A-Alwand"/>
              </a:rPr>
              <a:t>(1-2):أسباب الإهتمام بالصحة والسلامة المهنية:</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295400"/>
            <a:ext cx="9144000" cy="5562600"/>
          </a:xfrm>
        </p:spPr>
        <p:txBody>
          <a:bodyPr/>
          <a:lstStyle/>
          <a:p>
            <a:pPr>
              <a:lnSpc>
                <a:spcPct val="115000"/>
              </a:lnSpc>
              <a:spcAft>
                <a:spcPts val="1000"/>
              </a:spcAft>
            </a:pPr>
            <a:r>
              <a:rPr lang="ar-IQ" sz="2800" b="1" dirty="0">
                <a:solidFill>
                  <a:srgbClr val="FFC000"/>
                </a:solidFill>
                <a:latin typeface="Calibri"/>
                <a:ea typeface="Calibri"/>
                <a:cs typeface="Ali-A-Alwand"/>
              </a:rPr>
              <a:t>1.أسباب أخلاقية</a:t>
            </a:r>
            <a:r>
              <a:rPr lang="ar-IQ" sz="2800" b="1" dirty="0">
                <a:latin typeface="Calibri"/>
                <a:ea typeface="Calibri"/>
                <a:cs typeface="Ali-A-Alwand"/>
              </a:rPr>
              <a:t>:</a:t>
            </a:r>
            <a:r>
              <a:rPr lang="ar-IQ" sz="2400" dirty="0">
                <a:latin typeface="Calibri"/>
                <a:ea typeface="Calibri"/>
                <a:cs typeface="Ali-A-Alwand"/>
              </a:rPr>
              <a:t>في نهاية المطاف فإن العاملين في المنظمات , سواء كانوا مديرين , أو الموظفين والعاملين , هم بشر يجب الإهتمام بهم جسمياً ونفسياً , من خلال حمايتهم من أخطار إصابات العمل.</a:t>
            </a:r>
            <a:endParaRPr lang="en-US" sz="1600" dirty="0">
              <a:latin typeface="Calibri"/>
              <a:ea typeface="Calibri"/>
              <a:cs typeface="Arial"/>
            </a:endParaRPr>
          </a:p>
          <a:p>
            <a:pPr>
              <a:lnSpc>
                <a:spcPct val="115000"/>
              </a:lnSpc>
              <a:spcAft>
                <a:spcPts val="1000"/>
              </a:spcAft>
            </a:pPr>
            <a:r>
              <a:rPr lang="ar-IQ" sz="2800" dirty="0">
                <a:solidFill>
                  <a:srgbClr val="FFC000"/>
                </a:solidFill>
                <a:latin typeface="Calibri"/>
                <a:ea typeface="Calibri"/>
                <a:cs typeface="Ali-A-Alwand"/>
              </a:rPr>
              <a:t>2</a:t>
            </a:r>
            <a:r>
              <a:rPr lang="ar-IQ" sz="2800" b="1" dirty="0">
                <a:solidFill>
                  <a:srgbClr val="FFC000"/>
                </a:solidFill>
                <a:latin typeface="Calibri"/>
                <a:ea typeface="Calibri"/>
                <a:cs typeface="Ali-A-Alwand"/>
              </a:rPr>
              <a:t>.أسباب قانونية:</a:t>
            </a:r>
            <a:r>
              <a:rPr lang="ar-IQ" sz="2400" dirty="0">
                <a:latin typeface="Calibri"/>
                <a:ea typeface="Calibri"/>
                <a:cs typeface="Ali-A-Alwand"/>
              </a:rPr>
              <a:t>تهتم الدول كثيراً برعاية مواطنيها بأعتبارهم أهم عنصر فيها , لذلك فإنها تقوم بإصدار التشريعات والقوانين التي تلزم المنظمات بتوفير أساليب ووسائل الوقاية وحماية عمالها من أخطار العمل.</a:t>
            </a:r>
            <a:endParaRPr lang="en-US" sz="1600" dirty="0">
              <a:latin typeface="Calibri"/>
              <a:ea typeface="Calibri"/>
              <a:cs typeface="Arial"/>
            </a:endParaRPr>
          </a:p>
          <a:p>
            <a:pPr>
              <a:lnSpc>
                <a:spcPct val="115000"/>
              </a:lnSpc>
              <a:spcAft>
                <a:spcPts val="1000"/>
              </a:spcAft>
            </a:pPr>
            <a:r>
              <a:rPr lang="ar-IQ" sz="2800" b="1" dirty="0">
                <a:solidFill>
                  <a:srgbClr val="FFC000"/>
                </a:solidFill>
                <a:latin typeface="Calibri"/>
                <a:ea typeface="Calibri"/>
                <a:cs typeface="Ali-A-Alwand"/>
              </a:rPr>
              <a:t>3.أسباب إقتصادية:</a:t>
            </a:r>
            <a:r>
              <a:rPr lang="ar-IQ" sz="2400" dirty="0">
                <a:latin typeface="Calibri"/>
                <a:ea typeface="Calibri"/>
                <a:cs typeface="Ali-A-Alwand"/>
              </a:rPr>
              <a:t>إن إصابات وأمراض العمل تكلف المنظمات مجموعة من التكاليف المادية.</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1282062815"/>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838200"/>
          </a:xfrm>
        </p:spPr>
        <p:txBody>
          <a:bodyPr/>
          <a:lstStyle/>
          <a:p>
            <a:pPr algn="r" rtl="1">
              <a:lnSpc>
                <a:spcPct val="115000"/>
              </a:lnSpc>
              <a:spcAft>
                <a:spcPts val="1000"/>
              </a:spcAft>
            </a:pPr>
            <a:r>
              <a:rPr lang="ar-IQ" sz="3200" dirty="0">
                <a:effectLst/>
                <a:latin typeface="Calibri"/>
                <a:ea typeface="Calibri"/>
                <a:cs typeface="Ali-A-Alwand"/>
              </a:rPr>
              <a:t>(1-3):أهمية الصحة والسلامة المهنية:</a:t>
            </a:r>
            <a:endParaRPr lang="en-US" sz="1600" dirty="0">
              <a:effectLst/>
              <a:latin typeface="Calibri"/>
              <a:ea typeface="Calibri"/>
              <a:cs typeface="Arial"/>
            </a:endParaRPr>
          </a:p>
        </p:txBody>
      </p:sp>
      <p:sp>
        <p:nvSpPr>
          <p:cNvPr id="3" name="Text Placeholder 2"/>
          <p:cNvSpPr>
            <a:spLocks noGrp="1"/>
          </p:cNvSpPr>
          <p:nvPr>
            <p:ph type="body" idx="1"/>
          </p:nvPr>
        </p:nvSpPr>
        <p:spPr>
          <a:xfrm>
            <a:off x="25400" y="1371600"/>
            <a:ext cx="9118600" cy="5486400"/>
          </a:xfrm>
        </p:spPr>
        <p:txBody>
          <a:bodyPr/>
          <a:lstStyle/>
          <a:p>
            <a:pPr>
              <a:lnSpc>
                <a:spcPct val="115000"/>
              </a:lnSpc>
              <a:spcAft>
                <a:spcPts val="1000"/>
              </a:spcAft>
            </a:pPr>
            <a:r>
              <a:rPr lang="ar-IQ" sz="2400" dirty="0">
                <a:latin typeface="Calibri"/>
                <a:ea typeface="Calibri"/>
                <a:cs typeface="Ali-A-Alwand"/>
              </a:rPr>
              <a:t>.التأثير المباشر للحوادث وإصابات العمل والأمراض على أداء الفرد.</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2.أثر أي إصابة أو مرض لا تنحصر على من يتعرض لها فقط بل على زملاءه أيضاً.</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3.إذ تشكل الخسائر الناجمة عن الحوادث مصدراً مهماً لتقليل الانتاجية والاداء , بسبب ما تحدثه من خسائر مادية ومعنوية.</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3.فضلاً عن هذه النقاط السابقة , تؤثر الخسائر على المجتمع .</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2649382609"/>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295400"/>
          </a:xfrm>
        </p:spPr>
        <p:txBody>
          <a:bodyPr/>
          <a:lstStyle/>
          <a:p>
            <a:pPr algn="r" rtl="1">
              <a:lnSpc>
                <a:spcPct val="115000"/>
              </a:lnSpc>
              <a:spcAft>
                <a:spcPts val="1000"/>
              </a:spcAft>
            </a:pPr>
            <a:r>
              <a:rPr lang="ar-IQ" sz="3200" dirty="0">
                <a:effectLst/>
                <a:latin typeface="Calibri"/>
                <a:ea typeface="Calibri"/>
                <a:cs typeface="Ali-A-Alwand"/>
              </a:rPr>
              <a:t>(1-4):نفقات وتكاليف العمل:</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752600"/>
            <a:ext cx="9144000" cy="5105400"/>
          </a:xfrm>
        </p:spPr>
        <p:txBody>
          <a:bodyPr/>
          <a:lstStyle/>
          <a:p>
            <a:pPr>
              <a:lnSpc>
                <a:spcPct val="115000"/>
              </a:lnSpc>
              <a:spcAft>
                <a:spcPts val="1000"/>
              </a:spcAft>
            </a:pPr>
            <a:r>
              <a:rPr lang="ar-IQ" sz="2400" dirty="0">
                <a:latin typeface="Calibri"/>
                <a:ea typeface="Calibri"/>
                <a:cs typeface="Ali-A-Alwand"/>
              </a:rPr>
              <a:t>1.التكاليف المباشرة الخاصة بإسعاف المصاب وعلاجه.</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2.نفقات الوقت الضائع للعمال والموظفين عند حدوث الحادث.</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3.تكلفة المعدات التالفة.</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4.حساب أجور المريض أو المصاب , حتى عند عدم حضوره في العمل.</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5.تكلفة إحلال العامل محل العامل المصاب.</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6.تكلفة فقدان العملاء , نتيجة لتأخر تسليم الطلبيات.</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7.إحتمال له حدوث كوارث وبعض حوادث العمل مثل حالات الوفات.</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1037547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85800"/>
            <a:ext cx="9144000" cy="6172200"/>
          </a:xfrm>
        </p:spPr>
        <p:txBody>
          <a:bodyPr/>
          <a:lstStyle/>
          <a:p>
            <a:pPr>
              <a:lnSpc>
                <a:spcPct val="115000"/>
              </a:lnSpc>
              <a:spcBef>
                <a:spcPts val="600"/>
              </a:spcBef>
            </a:pPr>
            <a:r>
              <a:rPr lang="ar-IQ" sz="2400" b="1" dirty="0">
                <a:solidFill>
                  <a:srgbClr val="FFC000"/>
                </a:solidFill>
                <a:latin typeface="Calibri"/>
                <a:ea typeface="Calibri"/>
                <a:cs typeface="Ali-A-Alwand"/>
              </a:rPr>
              <a:t>المرحلة الثالثة:إدارة الأفراد:</a:t>
            </a:r>
            <a:r>
              <a:rPr lang="ar-IQ" sz="2400" dirty="0">
                <a:solidFill>
                  <a:srgbClr val="FFC000"/>
                </a:solidFill>
                <a:latin typeface="Calibri"/>
                <a:ea typeface="Calibri"/>
                <a:cs typeface="Ali-A-Alwand"/>
              </a:rPr>
              <a:t> </a:t>
            </a:r>
            <a:r>
              <a:rPr lang="ar-IQ" sz="2000" dirty="0">
                <a:latin typeface="Calibri"/>
                <a:ea typeface="Calibri"/>
                <a:cs typeface="Ali-A-Alwand"/>
              </a:rPr>
              <a:t>نتيجة لقصور مناهج الإدارة العلمية و العلاقات الانسانية في الاهتمام بقضايا الأفراد , بدأ الأهتمام بإنشاء إدارات متخصصة في شئون الأفراد تسمى إدارة الأفراد .</a:t>
            </a:r>
            <a:endParaRPr lang="en-US" sz="1400" dirty="0">
              <a:latin typeface="Calibri"/>
              <a:ea typeface="Calibri"/>
              <a:cs typeface="Arial"/>
            </a:endParaRPr>
          </a:p>
          <a:p>
            <a:pPr>
              <a:lnSpc>
                <a:spcPct val="115000"/>
              </a:lnSpc>
              <a:spcBef>
                <a:spcPts val="600"/>
              </a:spcBef>
            </a:pPr>
            <a:r>
              <a:rPr lang="ar-IQ" sz="2400" b="1" dirty="0">
                <a:latin typeface="Calibri"/>
                <a:ea typeface="Calibri"/>
                <a:cs typeface="Ali-A-Alwand"/>
              </a:rPr>
              <a:t>-الفرق بين إدارة الأفراد كوظيفة و كقسم:</a:t>
            </a:r>
            <a:endParaRPr lang="en-US" sz="1400" dirty="0">
              <a:latin typeface="Calibri"/>
              <a:ea typeface="Calibri"/>
              <a:cs typeface="Arial"/>
            </a:endParaRPr>
          </a:p>
          <a:p>
            <a:pPr>
              <a:lnSpc>
                <a:spcPct val="115000"/>
              </a:lnSpc>
              <a:spcBef>
                <a:spcPts val="600"/>
              </a:spcBef>
            </a:pPr>
            <a:r>
              <a:rPr lang="ar-IQ" sz="2400" dirty="0">
                <a:latin typeface="Calibri"/>
                <a:ea typeface="Calibri"/>
                <a:cs typeface="Ali-A-Alwand"/>
              </a:rPr>
              <a:t>بسبب التطورات و التغييرات التي طرأت على إدارة الموارد البشرية في ذللك الوقت في مجال إنشاء إدارة متخصصة بالأفراد , يتحتم التمييز بين إدارة الأفراد  كقسم و كوظيفة .</a:t>
            </a:r>
            <a:endParaRPr lang="en-US" sz="1400" dirty="0">
              <a:latin typeface="Calibri"/>
              <a:ea typeface="Calibri"/>
              <a:cs typeface="Arial"/>
            </a:endParaRPr>
          </a:p>
          <a:p>
            <a:endParaRPr lang="ar-IQ" dirty="0"/>
          </a:p>
        </p:txBody>
      </p:sp>
      <p:graphicFrame>
        <p:nvGraphicFramePr>
          <p:cNvPr id="4" name="Table 3"/>
          <p:cNvGraphicFramePr>
            <a:graphicFrameLocks noGrp="1"/>
          </p:cNvGraphicFramePr>
          <p:nvPr>
            <p:extLst>
              <p:ext uri="{D42A27DB-BD31-4B8C-83A1-F6EECF244321}">
                <p14:modId xmlns:p14="http://schemas.microsoft.com/office/powerpoint/2010/main" val="1045545872"/>
              </p:ext>
            </p:extLst>
          </p:nvPr>
        </p:nvGraphicFramePr>
        <p:xfrm>
          <a:off x="1866265" y="3230150"/>
          <a:ext cx="5411470" cy="3364992"/>
        </p:xfrm>
        <a:graphic>
          <a:graphicData uri="http://schemas.openxmlformats.org/drawingml/2006/table">
            <a:tbl>
              <a:tblPr rtl="1" firstRow="1" firstCol="1" bandRow="1"/>
              <a:tblGrid>
                <a:gridCol w="2705735">
                  <a:extLst>
                    <a:ext uri="{9D8B030D-6E8A-4147-A177-3AD203B41FA5}">
                      <a16:colId xmlns:a16="http://schemas.microsoft.com/office/drawing/2014/main" xmlns="" val="20000"/>
                    </a:ext>
                  </a:extLst>
                </a:gridCol>
                <a:gridCol w="2705735">
                  <a:extLst>
                    <a:ext uri="{9D8B030D-6E8A-4147-A177-3AD203B41FA5}">
                      <a16:colId xmlns:a16="http://schemas.microsoft.com/office/drawing/2014/main" xmlns="" val="20001"/>
                    </a:ext>
                  </a:extLst>
                </a:gridCol>
              </a:tblGrid>
              <a:tr h="0">
                <a:tc>
                  <a:txBody>
                    <a:bodyPr/>
                    <a:lstStyle/>
                    <a:p>
                      <a:pPr algn="ctr" rtl="1">
                        <a:lnSpc>
                          <a:spcPct val="115000"/>
                        </a:lnSpc>
                        <a:spcBef>
                          <a:spcPts val="600"/>
                        </a:spcBef>
                        <a:spcAft>
                          <a:spcPts val="0"/>
                        </a:spcAft>
                      </a:pPr>
                      <a:r>
                        <a:rPr lang="ar-IQ" sz="2400" dirty="0">
                          <a:solidFill>
                            <a:srgbClr val="FFFF00"/>
                          </a:solidFill>
                          <a:effectLst/>
                          <a:latin typeface="Calibri"/>
                          <a:ea typeface="Calibri"/>
                          <a:cs typeface="Ali-A-Alwand"/>
                        </a:rPr>
                        <a:t>إدارة الأفراد كقسم</a:t>
                      </a:r>
                      <a:endParaRPr lang="en-US" sz="2400" dirty="0">
                        <a:solidFill>
                          <a:srgbClr val="FFFF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Bef>
                          <a:spcPts val="600"/>
                        </a:spcBef>
                        <a:spcAft>
                          <a:spcPts val="0"/>
                        </a:spcAft>
                      </a:pPr>
                      <a:r>
                        <a:rPr lang="ar-IQ" sz="2400">
                          <a:solidFill>
                            <a:srgbClr val="FFFF00"/>
                          </a:solidFill>
                          <a:effectLst/>
                          <a:latin typeface="Calibri"/>
                          <a:ea typeface="Calibri"/>
                          <a:cs typeface="Ali-A-Alwand"/>
                        </a:rPr>
                        <a:t>إدارة الأفراد كوظيفة</a:t>
                      </a:r>
                      <a:endParaRPr lang="en-US" sz="2400">
                        <a:solidFill>
                          <a:srgbClr val="FFFF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483995">
                <a:tc>
                  <a:txBody>
                    <a:bodyPr/>
                    <a:lstStyle/>
                    <a:p>
                      <a:pPr algn="r" rtl="1">
                        <a:lnSpc>
                          <a:spcPct val="115000"/>
                        </a:lnSpc>
                        <a:spcBef>
                          <a:spcPts val="600"/>
                        </a:spcBef>
                        <a:spcAft>
                          <a:spcPts val="0"/>
                        </a:spcAft>
                      </a:pPr>
                      <a:r>
                        <a:rPr lang="ar-IQ" sz="2400">
                          <a:solidFill>
                            <a:srgbClr val="FFFF00"/>
                          </a:solidFill>
                          <a:effectLst/>
                          <a:latin typeface="Calibri"/>
                          <a:ea typeface="Calibri"/>
                          <a:cs typeface="Ali-A-Alwand"/>
                        </a:rPr>
                        <a:t>إدارة الأفراد كقسم أو جهاز تتولى مساعدة الإدارات الأخرى في القيام بوظائف الأفراد . مثل توفير إحتياجاتهم من القوى العاملة و تطويرهم و حفظ سجلاتهم .</a:t>
                      </a:r>
                      <a:endParaRPr lang="en-US" sz="2400">
                        <a:solidFill>
                          <a:srgbClr val="FFFF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Bef>
                          <a:spcPts val="600"/>
                        </a:spcBef>
                        <a:spcAft>
                          <a:spcPts val="0"/>
                        </a:spcAft>
                      </a:pPr>
                      <a:r>
                        <a:rPr lang="ar-IQ" sz="2400" dirty="0">
                          <a:solidFill>
                            <a:srgbClr val="FFFF00"/>
                          </a:solidFill>
                          <a:effectLst/>
                          <a:latin typeface="Calibri"/>
                          <a:ea typeface="Calibri"/>
                          <a:cs typeface="Ali-A-Alwand"/>
                        </a:rPr>
                        <a:t>إدارة الأفراد كوظيفة تعتبر جزء من مهام الإدارة , فكل مدير في المنظمة يمارس وظيفة الأفراد في القطاع الذي يرأسه .</a:t>
                      </a:r>
                      <a:endParaRPr lang="en-US" sz="2400" dirty="0">
                        <a:solidFill>
                          <a:srgbClr val="FFFF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4196014827"/>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609600"/>
          </a:xfrm>
        </p:spPr>
        <p:txBody>
          <a:bodyPr/>
          <a:lstStyle/>
          <a:p>
            <a:pPr algn="r" rtl="1">
              <a:lnSpc>
                <a:spcPct val="115000"/>
              </a:lnSpc>
              <a:spcAft>
                <a:spcPts val="1000"/>
              </a:spcAft>
            </a:pPr>
            <a:r>
              <a:rPr lang="ar-IQ" sz="3200" dirty="0">
                <a:effectLst/>
                <a:latin typeface="Calibri"/>
                <a:ea typeface="Calibri"/>
                <a:cs typeface="Ali-A-Alwand"/>
              </a:rPr>
              <a:t>(1-5)أنواع مخاطر العمل:</a:t>
            </a:r>
            <a:endParaRPr lang="en-US" sz="1600" dirty="0">
              <a:effectLst/>
              <a:latin typeface="Calibri"/>
              <a:ea typeface="Calibri"/>
              <a:cs typeface="Arial"/>
            </a:endParaRPr>
          </a:p>
        </p:txBody>
      </p:sp>
      <p:sp>
        <p:nvSpPr>
          <p:cNvPr id="3" name="Text Placeholder 2"/>
          <p:cNvSpPr>
            <a:spLocks noGrp="1"/>
          </p:cNvSpPr>
          <p:nvPr>
            <p:ph type="body" idx="1"/>
          </p:nvPr>
        </p:nvSpPr>
        <p:spPr>
          <a:xfrm>
            <a:off x="0" y="1143000"/>
            <a:ext cx="9144000" cy="5715000"/>
          </a:xfrm>
        </p:spPr>
        <p:txBody>
          <a:bodyPr>
            <a:normAutofit lnSpcReduction="10000"/>
          </a:bodyPr>
          <a:lstStyle/>
          <a:p>
            <a:pPr>
              <a:lnSpc>
                <a:spcPct val="115000"/>
              </a:lnSpc>
              <a:spcAft>
                <a:spcPts val="1000"/>
              </a:spcAft>
            </a:pPr>
            <a:r>
              <a:rPr lang="ar-IQ" sz="2800" dirty="0">
                <a:latin typeface="Calibri"/>
                <a:ea typeface="Calibri"/>
                <a:cs typeface="Ali-A-Alwand"/>
              </a:rPr>
              <a:t>مخاطر العمل تنقسم إلى نوعين:</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1.إصابات العمل.</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2.أمراض المهنة.</a:t>
            </a:r>
            <a:endParaRPr lang="en-US" sz="1600" dirty="0">
              <a:latin typeface="Calibri"/>
              <a:ea typeface="Calibri"/>
              <a:cs typeface="Arial"/>
            </a:endParaRPr>
          </a:p>
          <a:p>
            <a:pPr>
              <a:lnSpc>
                <a:spcPct val="115000"/>
              </a:lnSpc>
              <a:spcAft>
                <a:spcPts val="1000"/>
              </a:spcAft>
            </a:pPr>
            <a:r>
              <a:rPr lang="ar-IQ" sz="2800" b="1" dirty="0">
                <a:latin typeface="Calibri"/>
                <a:ea typeface="Calibri"/>
                <a:cs typeface="Ali-A-Alwand"/>
              </a:rPr>
              <a:t>1.إصابات العمل:</a:t>
            </a:r>
            <a:r>
              <a:rPr lang="ar-IQ" sz="2400" dirty="0">
                <a:latin typeface="Calibri"/>
                <a:ea typeface="Calibri"/>
                <a:cs typeface="Ali-A-Alwand"/>
              </a:rPr>
              <a:t>تشمل جميع الحوادث التي تحدث بشكل مفاجئ , مما يسبب كسر أيدي وارجل الافراد أو إصابتهم بجروح.</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2</a:t>
            </a:r>
            <a:r>
              <a:rPr lang="ar-IQ" sz="2800" b="1" dirty="0">
                <a:latin typeface="Calibri"/>
                <a:ea typeface="Calibri"/>
                <a:cs typeface="Ali-A-Alwand"/>
              </a:rPr>
              <a:t>.أمراض المهنة:</a:t>
            </a:r>
            <a:r>
              <a:rPr lang="ar-IQ" sz="2400" dirty="0">
                <a:latin typeface="Calibri"/>
                <a:ea typeface="Calibri"/>
                <a:cs typeface="Ali-A-Alwand"/>
              </a:rPr>
              <a:t>يتضمن كل الأمراض و قد لا تظهر أعراضها عليهم إلا بعد مرور فترة طويلة من العمل , سواء كانت بسبب طبيعة المواد المستخدمة , أو ظروف العمل.</a:t>
            </a:r>
            <a:endParaRPr lang="en-US" sz="1600" dirty="0">
              <a:latin typeface="Calibri"/>
              <a:ea typeface="Calibri"/>
              <a:cs typeface="Arial"/>
            </a:endParaRPr>
          </a:p>
          <a:p>
            <a:pPr>
              <a:lnSpc>
                <a:spcPct val="115000"/>
              </a:lnSpc>
              <a:spcAft>
                <a:spcPts val="1000"/>
              </a:spcAft>
            </a:pPr>
            <a:r>
              <a:rPr lang="ar-IQ" sz="3200" dirty="0">
                <a:latin typeface="Calibri"/>
                <a:ea typeface="Calibri"/>
                <a:cs typeface="Ali-A-Alwand"/>
              </a:rPr>
              <a:t> </a:t>
            </a:r>
            <a:endParaRPr lang="en-US" sz="1600" dirty="0">
              <a:latin typeface="Calibri"/>
              <a:ea typeface="Calibri"/>
              <a:cs typeface="Arial"/>
            </a:endParaRPr>
          </a:p>
          <a:p>
            <a:pPr>
              <a:lnSpc>
                <a:spcPct val="115000"/>
              </a:lnSpc>
              <a:spcAft>
                <a:spcPts val="1000"/>
              </a:spcAft>
            </a:pPr>
            <a:r>
              <a:rPr lang="ar-IQ" sz="3200" dirty="0">
                <a:latin typeface="Calibri"/>
                <a:ea typeface="Calibri"/>
                <a:cs typeface="Ali-A-Alwand"/>
              </a:rPr>
              <a:t>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3832758959"/>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pPr algn="r" rtl="1">
              <a:lnSpc>
                <a:spcPct val="115000"/>
              </a:lnSpc>
              <a:spcAft>
                <a:spcPts val="1000"/>
              </a:spcAft>
            </a:pPr>
            <a:r>
              <a:rPr lang="ar-IQ" sz="3200" dirty="0">
                <a:effectLst/>
                <a:latin typeface="Calibri"/>
                <a:ea typeface="Calibri"/>
                <a:cs typeface="Ali-A-Alwand"/>
              </a:rPr>
              <a:t>(1-6):كيفية علاج مخاطر العمل:</a:t>
            </a:r>
            <a:endParaRPr lang="en-US" sz="1600" dirty="0">
              <a:effectLst/>
              <a:latin typeface="Calibri"/>
              <a:ea typeface="Calibri"/>
              <a:cs typeface="Arial"/>
            </a:endParaRPr>
          </a:p>
        </p:txBody>
      </p:sp>
      <p:sp>
        <p:nvSpPr>
          <p:cNvPr id="3" name="Text Placeholder 2"/>
          <p:cNvSpPr>
            <a:spLocks noGrp="1"/>
          </p:cNvSpPr>
          <p:nvPr>
            <p:ph type="body" idx="1"/>
          </p:nvPr>
        </p:nvSpPr>
        <p:spPr>
          <a:xfrm>
            <a:off x="0" y="1295400"/>
            <a:ext cx="9144000" cy="5562600"/>
          </a:xfrm>
        </p:spPr>
        <p:txBody>
          <a:bodyPr>
            <a:normAutofit/>
          </a:bodyPr>
          <a:lstStyle/>
          <a:p>
            <a:pPr>
              <a:lnSpc>
                <a:spcPct val="115000"/>
              </a:lnSpc>
              <a:spcAft>
                <a:spcPts val="1000"/>
              </a:spcAft>
            </a:pPr>
            <a:r>
              <a:rPr lang="ar-IQ" sz="2800" dirty="0">
                <a:latin typeface="Calibri"/>
                <a:ea typeface="Calibri"/>
                <a:cs typeface="Ali-A-Alwand"/>
              </a:rPr>
              <a:t>فإن تجنب إصابات العمل لابد وأن يرتبط بالعودة إلى معرفة الأسباب التي تؤدي إلى إصابات العمل في شكل حوادث , أو أمراض , فإن هناك سببين رئيسيين وراء إصابات العمال يمكن إدارته وتحكم فيهما , وبالتالي تجنب أو على الأقل التقليل والحد من المخاطر الناتجة عنهما , وهذان السببان هما أسباب مرتبطة بظروف العمل , أو أسباب إنسانية مرتبطة بالفرد العامل نفسه.</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4154343069"/>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09600"/>
            <a:ext cx="9144000" cy="6248400"/>
          </a:xfrm>
        </p:spPr>
        <p:txBody>
          <a:bodyPr>
            <a:normAutofit fontScale="92500" lnSpcReduction="20000"/>
          </a:bodyPr>
          <a:lstStyle/>
          <a:p>
            <a:pPr>
              <a:lnSpc>
                <a:spcPct val="115000"/>
              </a:lnSpc>
              <a:spcAft>
                <a:spcPts val="1000"/>
              </a:spcAft>
            </a:pPr>
            <a:r>
              <a:rPr lang="ar-IQ" sz="2800" b="1" u="sng" dirty="0">
                <a:solidFill>
                  <a:srgbClr val="FFC000"/>
                </a:solidFill>
                <a:latin typeface="Calibri"/>
                <a:ea typeface="Calibri"/>
                <a:cs typeface="Ali-A-Alwand"/>
              </a:rPr>
              <a:t>أولاً: علاج المخاطر التي تنشأ من أسباب إنسانية مرتبطة بالفرد العامل:</a:t>
            </a:r>
            <a:endParaRPr lang="en-US" sz="1600" dirty="0">
              <a:solidFill>
                <a:srgbClr val="FFC000"/>
              </a:solidFill>
              <a:latin typeface="Calibri"/>
              <a:ea typeface="Calibri"/>
              <a:cs typeface="Arial"/>
            </a:endParaRPr>
          </a:p>
          <a:p>
            <a:pPr>
              <a:lnSpc>
                <a:spcPct val="115000"/>
              </a:lnSpc>
              <a:spcAft>
                <a:spcPts val="1000"/>
              </a:spcAft>
            </a:pPr>
            <a:r>
              <a:rPr lang="ar-IQ" sz="2400" dirty="0">
                <a:latin typeface="Calibri"/>
                <a:ea typeface="Calibri"/>
                <a:cs typeface="Ali-A-Alwand"/>
              </a:rPr>
              <a:t>1.إجراء الفحص الطبي للعاملين قبل تعيينهم.</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2.الملصقات الجدارية التي تتناول موضوع السلامة المهنية.</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3.تدريب المرتبط بالسلامة المهنية يؤدي إلى تخفيض الحوادث , وبالذات للموظفين الجدد.</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4.تخصص مكافأة مالية لكل شخص لا تسجل عليه مخالفة تعليمات برامج الصحة والسلامة المهنية.</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5.إن التدخين أثناء العمل يعد مصدراً من مصادر الحوادث وخصوصاً بالنسبة للعمليات الانتاجية التي تتسم بخطورة التدخين فيها إذا كانت من المصادر التي تتعرض للحريق , فضلاً عن تأثيرها على صحة العاملين غير المدخنين. ولذا ينبغي على المنظمة عدم توظيف موارد البشرية مدخنة , ومنع التدخين في مكان العمل والسماح به في أماكن مخصصة وفي أوقات محددة , والقيام بحملات توعية ونشر ملصقات من أجل كشف مضار التدخين وأثاره السلبية على المدخن ومن حوله.</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6.من الضروري مناقشة أهمية الصحة والسلامة المهنية , قبل البدء بمناقشة برامج وتخطيط العمل في الإجتماع اليومي الذي يتعقد قبل الشروع بالعمل.</a:t>
            </a:r>
            <a:endParaRPr lang="en-US" sz="1600" dirty="0">
              <a:latin typeface="Calibri"/>
              <a:ea typeface="Calibri"/>
              <a:cs typeface="Arial"/>
            </a:endParaRPr>
          </a:p>
          <a:p>
            <a:pPr>
              <a:lnSpc>
                <a:spcPct val="115000"/>
              </a:lnSpc>
              <a:spcAft>
                <a:spcPts val="1000"/>
              </a:spcAft>
              <a:tabLst>
                <a:tab pos="770255" algn="l"/>
              </a:tabLst>
            </a:pPr>
            <a:r>
              <a:rPr lang="ar-IQ" sz="2800" b="1" dirty="0">
                <a:latin typeface="Calibri"/>
                <a:ea typeface="Calibri"/>
                <a:cs typeface="Ali-A-Alwand"/>
              </a:rPr>
              <a:t>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1933036062"/>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533400"/>
            <a:ext cx="9144000" cy="6324600"/>
          </a:xfrm>
        </p:spPr>
        <p:txBody>
          <a:bodyPr/>
          <a:lstStyle/>
          <a:p>
            <a:pPr>
              <a:lnSpc>
                <a:spcPct val="115000"/>
              </a:lnSpc>
              <a:spcAft>
                <a:spcPts val="1000"/>
              </a:spcAft>
            </a:pPr>
            <a:r>
              <a:rPr lang="ar-IQ" sz="2800" b="1" dirty="0">
                <a:solidFill>
                  <a:srgbClr val="FFC000"/>
                </a:solidFill>
                <a:latin typeface="Calibri"/>
                <a:ea typeface="Calibri"/>
                <a:cs typeface="Ali-A-Alwand"/>
              </a:rPr>
              <a:t>ثانياً:علاج المخاطر التي تنشأ عن ظروف العمل:</a:t>
            </a:r>
            <a:endParaRPr lang="en-US" sz="1600" dirty="0">
              <a:solidFill>
                <a:srgbClr val="FFC000"/>
              </a:solidFill>
              <a:latin typeface="Calibri"/>
              <a:ea typeface="Calibri"/>
              <a:cs typeface="Arial"/>
            </a:endParaRPr>
          </a:p>
          <a:p>
            <a:pPr>
              <a:lnSpc>
                <a:spcPct val="115000"/>
              </a:lnSpc>
              <a:spcAft>
                <a:spcPts val="1000"/>
              </a:spcAft>
            </a:pPr>
            <a:r>
              <a:rPr lang="ar-IQ" sz="2400" dirty="0">
                <a:latin typeface="Calibri"/>
                <a:ea typeface="Calibri"/>
                <a:cs typeface="Ali-A-Alwand"/>
              </a:rPr>
              <a:t>1.الإهتمام بصيانة الالات والمعدات , وإدخال التجهيزات والالات الجديدة.</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2.يجب تصميم مكان العمل بحسب تسلسل العمليات الإنتاجية , وأن تكون هناك مسافات مناسبة بين الالات , وتسمح أيضاً بالحركة السهلة وعدم الاصطدام بين العاملين.</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3.توفير كل العوامل وأدوات الوقاية.</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4.ينبغي أن يعمل الإنسان في بيئة عمل تناسب(درجة الحرارة والرطوبة والتهوية والتلوث والإضاءة...الخ).</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5.وقد أثبتت بعض الدراسات أن الموسيقي في مكان العمل يؤدي إلى تقليل تضايق العاملين وإحباطهم و ويرفع الروح المعنوية لهم.</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2181720261"/>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219200"/>
          </a:xfrm>
        </p:spPr>
        <p:txBody>
          <a:bodyPr/>
          <a:lstStyle/>
          <a:p>
            <a:pPr algn="r" rtl="1">
              <a:lnSpc>
                <a:spcPct val="115000"/>
              </a:lnSpc>
              <a:spcAft>
                <a:spcPts val="1000"/>
              </a:spcAft>
            </a:pPr>
            <a:r>
              <a:rPr lang="ar-IQ" sz="3200" dirty="0">
                <a:effectLst/>
                <a:latin typeface="Calibri"/>
                <a:ea typeface="Calibri"/>
                <a:cs typeface="Ali-A-Alwand"/>
              </a:rPr>
              <a:t>(1-7)إنظباط الأفراد والنظام التأديبي:</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219200"/>
            <a:ext cx="9144000" cy="5638800"/>
          </a:xfrm>
        </p:spPr>
        <p:txBody>
          <a:bodyPr>
            <a:normAutofit fontScale="92500" lnSpcReduction="10000"/>
          </a:bodyPr>
          <a:lstStyle/>
          <a:p>
            <a:pPr>
              <a:lnSpc>
                <a:spcPct val="115000"/>
              </a:lnSpc>
              <a:spcAft>
                <a:spcPts val="1000"/>
              </a:spcAft>
            </a:pPr>
            <a:r>
              <a:rPr lang="ar-IQ" sz="2800" b="1" dirty="0">
                <a:latin typeface="Calibri"/>
                <a:ea typeface="Calibri"/>
                <a:cs typeface="Ali-A-Alwand"/>
              </a:rPr>
              <a:t>1</a:t>
            </a:r>
            <a:r>
              <a:rPr lang="ar-IQ" sz="2800" b="1" dirty="0">
                <a:solidFill>
                  <a:srgbClr val="FFC000"/>
                </a:solidFill>
                <a:latin typeface="Calibri"/>
                <a:ea typeface="Calibri"/>
                <a:cs typeface="Ali-A-Alwand"/>
              </a:rPr>
              <a:t>.تعريف إنظباط الأفراد والنظام التأديبي</a:t>
            </a:r>
            <a:r>
              <a:rPr lang="ar-IQ" sz="2800" dirty="0">
                <a:latin typeface="Calibri"/>
                <a:ea typeface="Calibri"/>
                <a:cs typeface="Ali-A-Alwand"/>
              </a:rPr>
              <a:t>:هي المجموعة من المبادئ والقواعد التي يوضع من قبل الإدارة , لتأديب العاملين المخالفين لقواعد العمل.</a:t>
            </a:r>
            <a:endParaRPr lang="en-US" sz="1600" dirty="0">
              <a:latin typeface="Calibri"/>
              <a:ea typeface="Calibri"/>
              <a:cs typeface="Arial"/>
            </a:endParaRPr>
          </a:p>
          <a:p>
            <a:pPr>
              <a:lnSpc>
                <a:spcPct val="115000"/>
              </a:lnSpc>
              <a:spcAft>
                <a:spcPts val="1000"/>
              </a:spcAft>
            </a:pPr>
            <a:r>
              <a:rPr lang="ar-IQ" sz="2800" b="1" dirty="0">
                <a:solidFill>
                  <a:srgbClr val="FFC000"/>
                </a:solidFill>
                <a:latin typeface="Calibri"/>
                <a:ea typeface="Calibri"/>
                <a:cs typeface="Ali-A-Alwand"/>
              </a:rPr>
              <a:t>2.أنواع التأديب:</a:t>
            </a:r>
            <a:endParaRPr lang="en-US" sz="1600" dirty="0">
              <a:solidFill>
                <a:srgbClr val="FFC000"/>
              </a:solidFill>
              <a:latin typeface="Calibri"/>
              <a:ea typeface="Calibri"/>
              <a:cs typeface="Arial"/>
            </a:endParaRPr>
          </a:p>
          <a:p>
            <a:pPr>
              <a:lnSpc>
                <a:spcPct val="115000"/>
              </a:lnSpc>
              <a:spcAft>
                <a:spcPts val="1000"/>
              </a:spcAft>
            </a:pPr>
            <a:r>
              <a:rPr lang="ar-IQ" sz="2800" dirty="0">
                <a:latin typeface="Calibri"/>
                <a:ea typeface="Calibri"/>
                <a:cs typeface="Ali-A-Alwand"/>
              </a:rPr>
              <a:t>أ.التأديب الداخلي:</a:t>
            </a:r>
            <a:r>
              <a:rPr lang="ar-IQ" sz="2400" dirty="0">
                <a:latin typeface="Calibri"/>
                <a:ea typeface="Calibri"/>
                <a:cs typeface="Ali-A-Alwand"/>
              </a:rPr>
              <a:t>والذي ينبع من الفرد نفسه نتيجة لقيمه وأخلاقياته التي يمتلكها.</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ب.التأديب الخارجي:</a:t>
            </a:r>
            <a:r>
              <a:rPr lang="ar-IQ" sz="2400" dirty="0">
                <a:latin typeface="Calibri"/>
                <a:ea typeface="Calibri"/>
                <a:cs typeface="Ali-A-Alwand"/>
              </a:rPr>
              <a:t>والذي يفرض على الإنسان من الخارج , من خلال النظم والقوانين المنظمة لذلك , وهذا ما سنركز عليه في هذا الموضوع.</a:t>
            </a:r>
            <a:endParaRPr lang="en-US" sz="1600" dirty="0">
              <a:latin typeface="Calibri"/>
              <a:ea typeface="Calibri"/>
              <a:cs typeface="Arial"/>
            </a:endParaRPr>
          </a:p>
          <a:p>
            <a:pPr>
              <a:lnSpc>
                <a:spcPct val="115000"/>
              </a:lnSpc>
              <a:spcAft>
                <a:spcPts val="1000"/>
              </a:spcAft>
            </a:pPr>
            <a:r>
              <a:rPr lang="ar-IQ" sz="2800" b="1" dirty="0">
                <a:solidFill>
                  <a:srgbClr val="FFC000"/>
                </a:solidFill>
                <a:latin typeface="Calibri"/>
                <a:ea typeface="Calibri"/>
                <a:cs typeface="Ali-A-Alwand"/>
              </a:rPr>
              <a:t>3.أنواع المخالفات:</a:t>
            </a:r>
            <a:endParaRPr lang="en-US" sz="1600" dirty="0">
              <a:solidFill>
                <a:srgbClr val="FFC000"/>
              </a:solidFill>
              <a:latin typeface="Calibri"/>
              <a:ea typeface="Calibri"/>
              <a:cs typeface="Arial"/>
            </a:endParaRPr>
          </a:p>
          <a:p>
            <a:pPr>
              <a:lnSpc>
                <a:spcPct val="115000"/>
              </a:lnSpc>
              <a:spcAft>
                <a:spcPts val="1000"/>
              </a:spcAft>
            </a:pPr>
            <a:r>
              <a:rPr lang="ar-IQ" sz="2800" dirty="0">
                <a:latin typeface="Calibri"/>
                <a:ea typeface="Calibri"/>
                <a:cs typeface="Ali-A-Alwand"/>
              </a:rPr>
              <a:t>1.مخالفات مرتبطة بسلوكيات وأخلاق الأفراد:</a:t>
            </a:r>
            <a:r>
              <a:rPr lang="ar-IQ" sz="2400" dirty="0">
                <a:latin typeface="Calibri"/>
                <a:ea typeface="Calibri"/>
                <a:cs typeface="Ali-A-Alwand"/>
              </a:rPr>
              <a:t>ومن أمثلتها الرشوة, السرقة , التشاجر...الخ.</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2.مخالفات مرتبطة بالوقت:</a:t>
            </a:r>
            <a:r>
              <a:rPr lang="ar-IQ" sz="2400" dirty="0">
                <a:latin typeface="Calibri"/>
                <a:ea typeface="Calibri"/>
                <a:cs typeface="Ali-A-Alwand"/>
              </a:rPr>
              <a:t>هذه المخالفات تمثل أكثر المشاكل إنتشاراً في المنظمات , ويدخل في نطاقها عدم مراعاة مواعيد الحضور والانصراف , وترك مكان العمل دون إذن.</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41802628"/>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6858000"/>
          </a:xfrm>
        </p:spPr>
        <p:txBody>
          <a:bodyPr>
            <a:normAutofit fontScale="70000" lnSpcReduction="20000"/>
          </a:bodyPr>
          <a:lstStyle/>
          <a:p>
            <a:pPr>
              <a:lnSpc>
                <a:spcPct val="115000"/>
              </a:lnSpc>
              <a:spcAft>
                <a:spcPts val="1000"/>
              </a:spcAft>
            </a:pPr>
            <a:r>
              <a:rPr lang="ar-IQ" sz="2800" b="1" dirty="0">
                <a:solidFill>
                  <a:srgbClr val="FFC000"/>
                </a:solidFill>
                <a:latin typeface="Calibri"/>
                <a:ea typeface="Calibri"/>
                <a:cs typeface="Ali-A-Alwand"/>
              </a:rPr>
              <a:t>4.تحديد أنواع الجزاءات(العقوبات):</a:t>
            </a:r>
            <a:endParaRPr lang="en-US" sz="1600" dirty="0">
              <a:solidFill>
                <a:srgbClr val="FFC000"/>
              </a:solidFill>
              <a:latin typeface="Calibri"/>
              <a:ea typeface="Calibri"/>
              <a:cs typeface="Arial"/>
            </a:endParaRPr>
          </a:p>
          <a:p>
            <a:pPr>
              <a:lnSpc>
                <a:spcPct val="115000"/>
              </a:lnSpc>
              <a:spcAft>
                <a:spcPts val="1000"/>
              </a:spcAft>
            </a:pPr>
            <a:r>
              <a:rPr lang="ar-IQ" sz="2900" dirty="0">
                <a:latin typeface="Calibri"/>
                <a:ea typeface="Calibri"/>
                <a:cs typeface="Ali-A-Alwand"/>
              </a:rPr>
              <a:t>1.العقوبة الشفوية:ويطبق إذا كانت المخالفة بسيطة , وتمارس للمرة الأولى , مثل التأخر عن وقت الحضور للعمل بدون عذر.</a:t>
            </a:r>
            <a:endParaRPr lang="en-US" sz="2900" dirty="0">
              <a:latin typeface="Calibri"/>
              <a:ea typeface="Calibri"/>
              <a:cs typeface="Arial"/>
            </a:endParaRPr>
          </a:p>
          <a:p>
            <a:pPr>
              <a:lnSpc>
                <a:spcPct val="115000"/>
              </a:lnSpc>
              <a:spcAft>
                <a:spcPts val="1000"/>
              </a:spcAft>
            </a:pPr>
            <a:r>
              <a:rPr lang="ar-IQ" sz="2900" dirty="0">
                <a:latin typeface="Calibri"/>
                <a:ea typeface="Calibri"/>
                <a:cs typeface="Ali-A-Alwand"/>
              </a:rPr>
              <a:t>2.العقوبة الكتابية: إذا كرر الفرد نفس المخالفة , أو قام بمخالفة كبيرة , يجب التعامل معه بالشكل الاتي:</a:t>
            </a:r>
            <a:endParaRPr lang="en-US" sz="2900" dirty="0">
              <a:latin typeface="Calibri"/>
              <a:ea typeface="Calibri"/>
              <a:cs typeface="Arial"/>
            </a:endParaRPr>
          </a:p>
          <a:p>
            <a:pPr>
              <a:lnSpc>
                <a:spcPct val="115000"/>
              </a:lnSpc>
              <a:spcAft>
                <a:spcPts val="1000"/>
              </a:spcAft>
            </a:pPr>
            <a:r>
              <a:rPr lang="ar-IQ" sz="2900" dirty="0">
                <a:latin typeface="Calibri"/>
                <a:ea typeface="Calibri"/>
                <a:cs typeface="Ali-A-Alwand"/>
              </a:rPr>
              <a:t>1.خصم الراتب وفقدان المزايا معينة .</a:t>
            </a:r>
            <a:endParaRPr lang="en-US" sz="2900" dirty="0">
              <a:latin typeface="Calibri"/>
              <a:ea typeface="Calibri"/>
              <a:cs typeface="Arial"/>
            </a:endParaRPr>
          </a:p>
          <a:p>
            <a:pPr>
              <a:lnSpc>
                <a:spcPct val="115000"/>
              </a:lnSpc>
              <a:spcAft>
                <a:spcPts val="1000"/>
              </a:spcAft>
            </a:pPr>
            <a:r>
              <a:rPr lang="ar-IQ" sz="2900" dirty="0">
                <a:latin typeface="Calibri"/>
                <a:ea typeface="Calibri"/>
                <a:cs typeface="Ali-A-Alwand"/>
              </a:rPr>
              <a:t>2.الإيقاف المؤقت عن العمل فترة معينة بدون راتب.</a:t>
            </a:r>
            <a:endParaRPr lang="en-US" sz="2900" dirty="0">
              <a:latin typeface="Calibri"/>
              <a:ea typeface="Calibri"/>
              <a:cs typeface="Arial"/>
            </a:endParaRPr>
          </a:p>
          <a:p>
            <a:pPr>
              <a:lnSpc>
                <a:spcPct val="115000"/>
              </a:lnSpc>
              <a:spcAft>
                <a:spcPts val="1000"/>
              </a:spcAft>
            </a:pPr>
            <a:r>
              <a:rPr lang="ar-IQ" sz="2900" dirty="0">
                <a:latin typeface="Calibri"/>
                <a:ea typeface="Calibri"/>
                <a:cs typeface="Ali-A-Alwand"/>
              </a:rPr>
              <a:t>3.الفصل النهائي من العمل.</a:t>
            </a:r>
            <a:endParaRPr lang="en-US" sz="2900" dirty="0">
              <a:latin typeface="Calibri"/>
              <a:ea typeface="Calibri"/>
              <a:cs typeface="Arial"/>
            </a:endParaRPr>
          </a:p>
          <a:p>
            <a:pPr>
              <a:lnSpc>
                <a:spcPct val="115000"/>
              </a:lnSpc>
              <a:spcAft>
                <a:spcPts val="1000"/>
              </a:spcAft>
            </a:pPr>
            <a:r>
              <a:rPr lang="ar-IQ" sz="2900" dirty="0">
                <a:latin typeface="Calibri"/>
                <a:ea typeface="Calibri"/>
                <a:cs typeface="Ali-A-Alwand"/>
              </a:rPr>
              <a:t>4.تنزيل الدرجة الوظيفية.</a:t>
            </a:r>
            <a:endParaRPr lang="en-US" sz="2900" dirty="0">
              <a:latin typeface="Calibri"/>
              <a:ea typeface="Calibri"/>
              <a:cs typeface="Arial"/>
            </a:endParaRPr>
          </a:p>
          <a:p>
            <a:pPr>
              <a:lnSpc>
                <a:spcPct val="115000"/>
              </a:lnSpc>
              <a:spcAft>
                <a:spcPts val="1000"/>
              </a:spcAft>
            </a:pPr>
            <a:r>
              <a:rPr lang="ar-IQ" sz="2800" b="1" dirty="0">
                <a:solidFill>
                  <a:srgbClr val="FFC000"/>
                </a:solidFill>
                <a:latin typeface="Calibri"/>
                <a:ea typeface="Calibri"/>
                <a:cs typeface="Ali-A-Alwand"/>
              </a:rPr>
              <a:t>5.مبادئ الإنظباط ونظام التأديبي:</a:t>
            </a:r>
            <a:endParaRPr lang="en-US" sz="1600" dirty="0">
              <a:solidFill>
                <a:srgbClr val="FFC000"/>
              </a:solidFill>
              <a:latin typeface="Calibri"/>
              <a:ea typeface="Calibri"/>
              <a:cs typeface="Arial"/>
            </a:endParaRPr>
          </a:p>
          <a:p>
            <a:pPr>
              <a:lnSpc>
                <a:spcPct val="115000"/>
              </a:lnSpc>
              <a:spcAft>
                <a:spcPts val="1000"/>
              </a:spcAft>
            </a:pPr>
            <a:r>
              <a:rPr lang="ar-IQ" sz="3100" dirty="0">
                <a:latin typeface="Calibri"/>
                <a:ea typeface="Calibri"/>
                <a:cs typeface="Ali-A-Alwand"/>
              </a:rPr>
              <a:t>1.ضرورة أن تكون هناك قواعد قانونية مكتوبة ومعروفة لدى الجميع , وأن مخالفة هذه القواعد يعرض العاملين للعقوبات.</a:t>
            </a:r>
            <a:endParaRPr lang="en-US" sz="3100" dirty="0">
              <a:latin typeface="Calibri"/>
              <a:ea typeface="Calibri"/>
              <a:cs typeface="Arial"/>
            </a:endParaRPr>
          </a:p>
          <a:p>
            <a:pPr>
              <a:lnSpc>
                <a:spcPct val="115000"/>
              </a:lnSpc>
              <a:spcAft>
                <a:spcPts val="1000"/>
              </a:spcAft>
            </a:pPr>
            <a:r>
              <a:rPr lang="ar-IQ" sz="3100" dirty="0">
                <a:latin typeface="Calibri"/>
                <a:ea typeface="Calibri"/>
                <a:cs typeface="Ali-A-Alwand"/>
              </a:rPr>
              <a:t>2.لابد أن يكون هناك تناسب بين حجم المخالفة والعقوبة المقررة للمخالفة.</a:t>
            </a:r>
            <a:endParaRPr lang="en-US" sz="3100" dirty="0">
              <a:latin typeface="Calibri"/>
              <a:ea typeface="Calibri"/>
              <a:cs typeface="Arial"/>
            </a:endParaRPr>
          </a:p>
          <a:p>
            <a:pPr>
              <a:lnSpc>
                <a:spcPct val="115000"/>
              </a:lnSpc>
              <a:spcAft>
                <a:spcPts val="1000"/>
              </a:spcAft>
            </a:pPr>
            <a:r>
              <a:rPr lang="ar-IQ" sz="3100" dirty="0">
                <a:latin typeface="Calibri"/>
                <a:ea typeface="Calibri"/>
                <a:cs typeface="Ali-A-Alwand"/>
              </a:rPr>
              <a:t>3.عدم جواز تعدد العقوبات عن المخالفة الواحدة .</a:t>
            </a:r>
            <a:endParaRPr lang="en-US" sz="3100" dirty="0">
              <a:latin typeface="Calibri"/>
              <a:ea typeface="Calibri"/>
              <a:cs typeface="Arial"/>
            </a:endParaRPr>
          </a:p>
          <a:p>
            <a:pPr>
              <a:lnSpc>
                <a:spcPct val="115000"/>
              </a:lnSpc>
              <a:spcAft>
                <a:spcPts val="1000"/>
              </a:spcAft>
            </a:pPr>
            <a:r>
              <a:rPr lang="ar-IQ" sz="3100" dirty="0">
                <a:latin typeface="Calibri"/>
                <a:ea typeface="Calibri"/>
                <a:cs typeface="Ali-A-Alwand"/>
              </a:rPr>
              <a:t>4.إعطاء الموظف المعني بالمخالفة الحق في الدفاع عن نفسه.</a:t>
            </a:r>
            <a:endParaRPr lang="en-US" sz="3100" dirty="0">
              <a:latin typeface="Calibri"/>
              <a:ea typeface="Calibri"/>
              <a:cs typeface="Arial"/>
            </a:endParaRPr>
          </a:p>
          <a:p>
            <a:pPr>
              <a:lnSpc>
                <a:spcPct val="115000"/>
              </a:lnSpc>
              <a:spcAft>
                <a:spcPts val="1000"/>
              </a:spcAft>
            </a:pPr>
            <a:r>
              <a:rPr lang="ar-IQ" sz="3100" dirty="0">
                <a:latin typeface="Calibri"/>
                <a:ea typeface="Calibri"/>
                <a:cs typeface="Ali-A-Alwand"/>
              </a:rPr>
              <a:t>5.لا يجوز إدخال الضغائن الشخصية في العقوبات , أو المجاملات الشخصية(وجوب الالتزام بالموضوعية).</a:t>
            </a:r>
            <a:endParaRPr lang="en-US" sz="3100" dirty="0">
              <a:latin typeface="Calibri"/>
              <a:ea typeface="Calibri"/>
              <a:cs typeface="Arial"/>
            </a:endParaRPr>
          </a:p>
          <a:p>
            <a:endParaRPr lang="ar-IQ" dirty="0"/>
          </a:p>
        </p:txBody>
      </p:sp>
    </p:spTree>
    <p:extLst>
      <p:ext uri="{BB962C8B-B14F-4D97-AF65-F5344CB8AC3E}">
        <p14:creationId xmlns:p14="http://schemas.microsoft.com/office/powerpoint/2010/main" val="1519238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23047"/>
            <a:ext cx="9144000" cy="6248400"/>
          </a:xfrm>
        </p:spPr>
        <p:txBody>
          <a:bodyPr/>
          <a:lstStyle/>
          <a:p>
            <a:pPr>
              <a:lnSpc>
                <a:spcPct val="115000"/>
              </a:lnSpc>
              <a:spcBef>
                <a:spcPts val="600"/>
              </a:spcBef>
            </a:pPr>
            <a:r>
              <a:rPr lang="ar-IQ" sz="2800" b="1" dirty="0">
                <a:solidFill>
                  <a:srgbClr val="FFC000"/>
                </a:solidFill>
                <a:latin typeface="Calibri"/>
                <a:ea typeface="Calibri"/>
                <a:cs typeface="Ali-A-Alwand"/>
              </a:rPr>
              <a:t>المرحلة الرابعة:ولادة إدارة الموارد البشرية:</a:t>
            </a:r>
            <a:r>
              <a:rPr lang="ar-IQ" sz="2400" dirty="0">
                <a:latin typeface="Calibri"/>
                <a:ea typeface="Calibri"/>
                <a:cs typeface="Ali-A-Alwand"/>
              </a:rPr>
              <a:t>في هذه المرحلة إدرك كل المنظمات أن الموارد البشرية أحدى أهم مباديء المنظمة والسبب الرئيسي لبقاء و إستمرارية المنظمات في المنافسة , بمعنى أن القوة المنظمة مستمدة من قوة الأفراد , لإن الموارد البشرية يقومون بالإبداع و الإبتكار و البناء ...الخ . كل ذلك كان سبباً في تغيير أسماء الأفراد إلى الموارد البشرية , وبعد ذللك إلى ولادة إدارة الموارد البشرية في السبعينات من القرن المنصرم . </a:t>
            </a:r>
            <a:endParaRPr lang="en-US" sz="1600" dirty="0">
              <a:latin typeface="Calibri"/>
              <a:ea typeface="Calibri"/>
              <a:cs typeface="Arial"/>
            </a:endParaRPr>
          </a:p>
          <a:p>
            <a:pPr>
              <a:lnSpc>
                <a:spcPct val="115000"/>
              </a:lnSpc>
              <a:spcBef>
                <a:spcPts val="600"/>
              </a:spcBef>
            </a:pPr>
            <a:r>
              <a:rPr lang="ar-IQ" sz="2800" b="1" dirty="0">
                <a:latin typeface="Calibri"/>
                <a:ea typeface="Calibri"/>
                <a:cs typeface="Ali-A-Alwand"/>
              </a:rPr>
              <a:t>*أهم أسباب ولادة إدارة الموارد البشرية:</a:t>
            </a:r>
            <a:endParaRPr lang="en-US" sz="1600" dirty="0">
              <a:latin typeface="Calibri"/>
              <a:ea typeface="Calibri"/>
              <a:cs typeface="Arial"/>
            </a:endParaRPr>
          </a:p>
          <a:p>
            <a:pPr>
              <a:lnSpc>
                <a:spcPct val="115000"/>
              </a:lnSpc>
              <a:spcBef>
                <a:spcPts val="600"/>
              </a:spcBef>
            </a:pPr>
            <a:r>
              <a:rPr lang="ar-IQ" sz="2800" dirty="0">
                <a:latin typeface="Calibri"/>
                <a:ea typeface="Calibri"/>
                <a:cs typeface="Ali-A-Alwand"/>
              </a:rPr>
              <a:t>أ.الظروف الأقتصادية الجديدة:</a:t>
            </a:r>
            <a:endParaRPr lang="en-US" sz="1600" dirty="0">
              <a:latin typeface="Calibri"/>
              <a:ea typeface="Calibri"/>
              <a:cs typeface="Arial"/>
            </a:endParaRPr>
          </a:p>
          <a:p>
            <a:pPr>
              <a:lnSpc>
                <a:spcPct val="115000"/>
              </a:lnSpc>
              <a:spcBef>
                <a:spcPts val="600"/>
              </a:spcBef>
            </a:pPr>
            <a:r>
              <a:rPr lang="ar-IQ" sz="2800" dirty="0">
                <a:latin typeface="Calibri"/>
                <a:ea typeface="Calibri"/>
                <a:cs typeface="Ali-A-Alwand"/>
              </a:rPr>
              <a:t>1</a:t>
            </a:r>
            <a:r>
              <a:rPr lang="ar-IQ" sz="2400" dirty="0">
                <a:latin typeface="Calibri"/>
                <a:ea typeface="Calibri"/>
                <a:cs typeface="Ali-A-Alwand"/>
              </a:rPr>
              <a:t>.رفع مستوى كفاءة الإنتاجية للعاملين.</a:t>
            </a:r>
            <a:endParaRPr lang="en-US" sz="1600" dirty="0">
              <a:latin typeface="Calibri"/>
              <a:ea typeface="Calibri"/>
              <a:cs typeface="Arial"/>
            </a:endParaRPr>
          </a:p>
          <a:p>
            <a:pPr>
              <a:lnSpc>
                <a:spcPct val="115000"/>
              </a:lnSpc>
              <a:spcBef>
                <a:spcPts val="600"/>
              </a:spcBef>
            </a:pPr>
            <a:r>
              <a:rPr lang="ar-IQ" sz="2400" dirty="0">
                <a:latin typeface="Calibri"/>
                <a:ea typeface="Calibri"/>
                <a:cs typeface="Ali-A-Alwand"/>
              </a:rPr>
              <a:t>2.ضرورة تحسين نوعية المنتجات و الخدمات.</a:t>
            </a:r>
            <a:endParaRPr lang="en-US" sz="1600" dirty="0">
              <a:latin typeface="Calibri"/>
              <a:ea typeface="Calibri"/>
              <a:cs typeface="Arial"/>
            </a:endParaRPr>
          </a:p>
          <a:p>
            <a:pPr>
              <a:lnSpc>
                <a:spcPct val="115000"/>
              </a:lnSpc>
              <a:spcBef>
                <a:spcPts val="600"/>
              </a:spcBef>
            </a:pPr>
            <a:r>
              <a:rPr lang="ar-IQ" sz="2400" dirty="0">
                <a:latin typeface="Calibri"/>
                <a:ea typeface="Calibri"/>
                <a:cs typeface="Ali-A-Alwand"/>
              </a:rPr>
              <a:t>3.تخفيض تكاليف الإنتاج و العمالة.</a:t>
            </a:r>
            <a:endParaRPr lang="en-US" sz="1600" dirty="0">
              <a:latin typeface="Calibri"/>
              <a:ea typeface="Calibri"/>
              <a:cs typeface="Arial"/>
            </a:endParaRPr>
          </a:p>
          <a:p>
            <a:pPr>
              <a:lnSpc>
                <a:spcPct val="115000"/>
              </a:lnSpc>
              <a:spcBef>
                <a:spcPts val="600"/>
              </a:spcBef>
            </a:pPr>
            <a:r>
              <a:rPr lang="ar-IQ" sz="2400" dirty="0">
                <a:latin typeface="Calibri"/>
                <a:ea typeface="Calibri"/>
                <a:cs typeface="Ali-A-Alwand"/>
              </a:rPr>
              <a:t>4.تنوع الأسواق داخلياً و خارجياً</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1654783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191000" cy="4525963"/>
          </a:xfrm>
          <a:solidFill>
            <a:schemeClr val="accent1">
              <a:lumMod val="75000"/>
            </a:schemeClr>
          </a:solidFill>
        </p:spPr>
        <p:txBody>
          <a:bodyPr>
            <a:normAutofit lnSpcReduction="10000"/>
          </a:bodyPr>
          <a:lstStyle/>
          <a:p>
            <a:pPr marL="0" indent="0" algn="r">
              <a:buNone/>
            </a:pPr>
            <a:r>
              <a:rPr lang="ar-IQ" dirty="0">
                <a:cs typeface="Ali-A-Alwand" pitchFamily="2" charset="-78"/>
              </a:rPr>
              <a:t>الفصل السادس: تقييم اداء العاملين</a:t>
            </a:r>
          </a:p>
          <a:p>
            <a:pPr marL="0" indent="0" algn="r">
              <a:buNone/>
            </a:pPr>
            <a:r>
              <a:rPr lang="ar-IQ" dirty="0">
                <a:cs typeface="Ali-A-Alwand" pitchFamily="2" charset="-78"/>
              </a:rPr>
              <a:t>الفصل السابع: التدريب</a:t>
            </a:r>
          </a:p>
          <a:p>
            <a:pPr marL="0" indent="0" algn="r">
              <a:buNone/>
            </a:pPr>
            <a:r>
              <a:rPr lang="ar-IQ" dirty="0">
                <a:cs typeface="Ali-A-Alwand" pitchFamily="2" charset="-78"/>
              </a:rPr>
              <a:t>الفصل الثامن: التحفيز</a:t>
            </a:r>
          </a:p>
          <a:p>
            <a:pPr marL="0" indent="0" algn="r">
              <a:buNone/>
            </a:pPr>
            <a:r>
              <a:rPr lang="ar-IQ" dirty="0">
                <a:cs typeface="Ali-A-Alwand" pitchFamily="2" charset="-78"/>
              </a:rPr>
              <a:t>الفصل التاسع: الأجور والرواتب (تقييم الوظائف)</a:t>
            </a:r>
          </a:p>
          <a:p>
            <a:pPr marL="0" indent="0" algn="r">
              <a:buNone/>
            </a:pPr>
            <a:r>
              <a:rPr lang="ar-IQ" dirty="0">
                <a:cs typeface="Ali-A-Alwand" pitchFamily="2" charset="-78"/>
              </a:rPr>
              <a:t>الفصل العاشر: المسار الوظيفي (الحركة الوظيفية)</a:t>
            </a:r>
          </a:p>
          <a:p>
            <a:pPr marL="0" indent="0" algn="r">
              <a:buNone/>
            </a:pPr>
            <a:r>
              <a:rPr lang="ar-IQ" dirty="0">
                <a:cs typeface="Ali-A-Alwand" pitchFamily="2" charset="-78"/>
              </a:rPr>
              <a:t>الفصل الحادي عشر: الصحة والسلامة المهنية (إنظباط الأفراد و والنظام التأديبي)</a:t>
            </a:r>
          </a:p>
        </p:txBody>
      </p:sp>
      <p:sp>
        <p:nvSpPr>
          <p:cNvPr id="4" name="Content Placeholder 3"/>
          <p:cNvSpPr>
            <a:spLocks noGrp="1"/>
          </p:cNvSpPr>
          <p:nvPr>
            <p:ph sz="half" idx="2"/>
          </p:nvPr>
        </p:nvSpPr>
        <p:spPr>
          <a:solidFill>
            <a:schemeClr val="accent1">
              <a:lumMod val="75000"/>
            </a:schemeClr>
          </a:solidFill>
        </p:spPr>
        <p:txBody>
          <a:bodyPr>
            <a:normAutofit/>
          </a:bodyPr>
          <a:lstStyle/>
          <a:p>
            <a:pPr marL="0" indent="0" algn="r">
              <a:buNone/>
            </a:pPr>
            <a:r>
              <a:rPr lang="ar-IQ" dirty="0">
                <a:cs typeface="Ali-A-Alwand" pitchFamily="2" charset="-78"/>
              </a:rPr>
              <a:t>الفصل الأول: مدخل لمفهوم إدارة الموارد البشرية</a:t>
            </a:r>
          </a:p>
          <a:p>
            <a:pPr marL="0" indent="0" algn="r">
              <a:buNone/>
            </a:pPr>
            <a:r>
              <a:rPr lang="ar-IQ" dirty="0">
                <a:cs typeface="Ali-A-Alwand" pitchFamily="2" charset="-78"/>
              </a:rPr>
              <a:t>الفصل الثاني: تحليل و تصميم الوظائف	</a:t>
            </a:r>
          </a:p>
          <a:p>
            <a:pPr marL="0" indent="0" algn="r">
              <a:buNone/>
            </a:pPr>
            <a:r>
              <a:rPr lang="ar-IQ" dirty="0">
                <a:cs typeface="Ali-A-Alwand" pitchFamily="2" charset="-78"/>
              </a:rPr>
              <a:t>الفصل الثالث: تخطيط الموارد البشرية</a:t>
            </a:r>
          </a:p>
          <a:p>
            <a:pPr marL="0" indent="0" algn="r">
              <a:buNone/>
            </a:pPr>
            <a:r>
              <a:rPr lang="ar-IQ" dirty="0">
                <a:cs typeface="Ali-A-Alwand" pitchFamily="2" charset="-78"/>
              </a:rPr>
              <a:t>الفصل الرابع: الإستقطاب</a:t>
            </a:r>
          </a:p>
          <a:p>
            <a:pPr marL="0" indent="0" algn="r">
              <a:buNone/>
            </a:pPr>
            <a:r>
              <a:rPr lang="ar-IQ" dirty="0">
                <a:cs typeface="Ali-A-Alwand" pitchFamily="2" charset="-78"/>
              </a:rPr>
              <a:t>الفصل الخامس: الإختيار والتعيين</a:t>
            </a:r>
          </a:p>
          <a:p>
            <a:pPr marL="0" indent="0" algn="r">
              <a:buNone/>
            </a:pPr>
            <a:r>
              <a:rPr lang="ar-IQ" dirty="0">
                <a:cs typeface="Ali-A-Alwand" pitchFamily="2" charset="-78"/>
              </a:rPr>
              <a:t>الفصل السادس: تقييم اداء العاملين</a:t>
            </a:r>
          </a:p>
          <a:p>
            <a:pPr algn="r"/>
            <a:endParaRPr lang="ar-IQ" dirty="0">
              <a:cs typeface="Ali-A-Alwand" pitchFamily="2" charset="-78"/>
            </a:endParaRPr>
          </a:p>
        </p:txBody>
      </p:sp>
      <p:sp>
        <p:nvSpPr>
          <p:cNvPr id="2" name="Title 1"/>
          <p:cNvSpPr>
            <a:spLocks noGrp="1"/>
          </p:cNvSpPr>
          <p:nvPr>
            <p:ph type="title"/>
          </p:nvPr>
        </p:nvSpPr>
        <p:spPr>
          <a:xfrm>
            <a:off x="457200" y="274638"/>
            <a:ext cx="8229600" cy="1173162"/>
          </a:xfrm>
          <a:solidFill>
            <a:schemeClr val="accent1">
              <a:lumMod val="75000"/>
            </a:schemeClr>
          </a:solidFill>
        </p:spPr>
        <p:txBody>
          <a:bodyPr>
            <a:normAutofit/>
          </a:bodyPr>
          <a:lstStyle/>
          <a:p>
            <a:pPr algn="ctr"/>
            <a:r>
              <a:rPr lang="ar-IQ" sz="3200" dirty="0">
                <a:cs typeface="Ali-A-Alwand" pitchFamily="2" charset="-78"/>
              </a:rPr>
              <a:t>المحتويات</a:t>
            </a:r>
          </a:p>
        </p:txBody>
      </p:sp>
    </p:spTree>
    <p:extLst>
      <p:ext uri="{BB962C8B-B14F-4D97-AF65-F5344CB8AC3E}">
        <p14:creationId xmlns:p14="http://schemas.microsoft.com/office/powerpoint/2010/main" val="41570355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09600"/>
            <a:ext cx="9144000" cy="6248400"/>
          </a:xfrm>
        </p:spPr>
        <p:txBody>
          <a:bodyPr>
            <a:normAutofit fontScale="92500" lnSpcReduction="10000"/>
          </a:bodyPr>
          <a:lstStyle/>
          <a:p>
            <a:pPr>
              <a:lnSpc>
                <a:spcPct val="115000"/>
              </a:lnSpc>
              <a:spcBef>
                <a:spcPts val="600"/>
              </a:spcBef>
            </a:pPr>
            <a:r>
              <a:rPr lang="ar-IQ" sz="2800" dirty="0">
                <a:latin typeface="Calibri"/>
                <a:ea typeface="Calibri"/>
                <a:cs typeface="Ali-A-Alwand"/>
              </a:rPr>
              <a:t>ب.الظروف الأجتماعية الجديدة:</a:t>
            </a:r>
            <a:endParaRPr lang="en-US" sz="1600" dirty="0">
              <a:latin typeface="Calibri"/>
              <a:ea typeface="Calibri"/>
              <a:cs typeface="Arial"/>
            </a:endParaRPr>
          </a:p>
          <a:p>
            <a:pPr>
              <a:lnSpc>
                <a:spcPct val="115000"/>
              </a:lnSpc>
              <a:spcBef>
                <a:spcPts val="600"/>
              </a:spcBef>
            </a:pPr>
            <a:r>
              <a:rPr lang="ar-IQ" sz="2800" dirty="0">
                <a:latin typeface="Calibri"/>
                <a:ea typeface="Calibri"/>
                <a:cs typeface="Ali-A-Alwand"/>
              </a:rPr>
              <a:t>1</a:t>
            </a:r>
            <a:r>
              <a:rPr lang="ar-IQ" sz="2400" dirty="0">
                <a:latin typeface="Calibri"/>
                <a:ea typeface="Calibri"/>
                <a:cs typeface="Ali-A-Alwand"/>
              </a:rPr>
              <a:t>.تنوع مصادر للعمالة</a:t>
            </a:r>
            <a:endParaRPr lang="en-US" sz="1600" dirty="0">
              <a:latin typeface="Calibri"/>
              <a:ea typeface="Calibri"/>
              <a:cs typeface="Arial"/>
            </a:endParaRPr>
          </a:p>
          <a:p>
            <a:pPr>
              <a:lnSpc>
                <a:spcPct val="115000"/>
              </a:lnSpc>
              <a:spcBef>
                <a:spcPts val="600"/>
              </a:spcBef>
            </a:pPr>
            <a:r>
              <a:rPr lang="ar-IQ" sz="2400" dirty="0">
                <a:latin typeface="Calibri"/>
                <a:ea typeface="Calibri"/>
                <a:cs typeface="Ali-A-Alwand"/>
              </a:rPr>
              <a:t>2.ارتفاع المستوى الثقافي العمالة</a:t>
            </a:r>
            <a:endParaRPr lang="en-US" sz="1600" dirty="0">
              <a:latin typeface="Calibri"/>
              <a:ea typeface="Calibri"/>
              <a:cs typeface="Arial"/>
            </a:endParaRPr>
          </a:p>
          <a:p>
            <a:pPr>
              <a:lnSpc>
                <a:spcPct val="115000"/>
              </a:lnSpc>
              <a:spcBef>
                <a:spcPts val="600"/>
              </a:spcBef>
            </a:pPr>
            <a:r>
              <a:rPr lang="ar-IQ" sz="2400" dirty="0">
                <a:latin typeface="Calibri"/>
                <a:ea typeface="Calibri"/>
                <a:cs typeface="Ali-A-Alwand"/>
              </a:rPr>
              <a:t>3.زيادة الإحتياجات الإنسانية</a:t>
            </a:r>
            <a:endParaRPr lang="en-US" sz="1600" dirty="0">
              <a:latin typeface="Calibri"/>
              <a:ea typeface="Calibri"/>
              <a:cs typeface="Arial"/>
            </a:endParaRPr>
          </a:p>
          <a:p>
            <a:pPr>
              <a:lnSpc>
                <a:spcPct val="115000"/>
              </a:lnSpc>
              <a:spcBef>
                <a:spcPts val="600"/>
              </a:spcBef>
            </a:pPr>
            <a:r>
              <a:rPr lang="ar-IQ" sz="2400" dirty="0">
                <a:latin typeface="Calibri"/>
                <a:ea typeface="Calibri"/>
                <a:cs typeface="Ali-A-Alwand"/>
              </a:rPr>
              <a:t>4.التدخلات المستمرة من الحكومات من أجل ضمان حماية العاملين. </a:t>
            </a:r>
            <a:endParaRPr lang="en-US" sz="1600" dirty="0">
              <a:latin typeface="Calibri"/>
              <a:ea typeface="Calibri"/>
              <a:cs typeface="Arial"/>
            </a:endParaRPr>
          </a:p>
          <a:p>
            <a:pPr>
              <a:lnSpc>
                <a:spcPct val="115000"/>
              </a:lnSpc>
              <a:spcBef>
                <a:spcPts val="600"/>
              </a:spcBef>
            </a:pPr>
            <a:r>
              <a:rPr lang="ar-IQ" sz="2800" dirty="0">
                <a:latin typeface="Calibri"/>
                <a:ea typeface="Calibri"/>
                <a:cs typeface="Ali-A-Alwand"/>
              </a:rPr>
              <a:t>ج.الظروف التكنولوجية الجديدة:</a:t>
            </a:r>
            <a:endParaRPr lang="en-US" sz="1600" dirty="0">
              <a:latin typeface="Calibri"/>
              <a:ea typeface="Calibri"/>
              <a:cs typeface="Arial"/>
            </a:endParaRPr>
          </a:p>
          <a:p>
            <a:pPr>
              <a:lnSpc>
                <a:spcPct val="115000"/>
              </a:lnSpc>
              <a:spcBef>
                <a:spcPts val="600"/>
              </a:spcBef>
            </a:pPr>
            <a:r>
              <a:rPr lang="ar-IQ" sz="2800" dirty="0">
                <a:latin typeface="Calibri"/>
                <a:ea typeface="Calibri"/>
                <a:cs typeface="Ali-A-Alwand"/>
              </a:rPr>
              <a:t>1</a:t>
            </a:r>
            <a:r>
              <a:rPr lang="ar-IQ" sz="2400" dirty="0">
                <a:latin typeface="Calibri"/>
                <a:ea typeface="Calibri"/>
                <a:cs typeface="Ali-A-Alwand"/>
              </a:rPr>
              <a:t>.تطور تقنية الإنتاج و الالات .</a:t>
            </a:r>
            <a:endParaRPr lang="en-US" sz="1600" dirty="0">
              <a:latin typeface="Calibri"/>
              <a:ea typeface="Calibri"/>
              <a:cs typeface="Arial"/>
            </a:endParaRPr>
          </a:p>
          <a:p>
            <a:pPr>
              <a:lnSpc>
                <a:spcPct val="115000"/>
              </a:lnSpc>
              <a:spcBef>
                <a:spcPts val="600"/>
              </a:spcBef>
            </a:pPr>
            <a:r>
              <a:rPr lang="ar-IQ" sz="2400" dirty="0">
                <a:latin typeface="Calibri"/>
                <a:ea typeface="Calibri"/>
                <a:cs typeface="Ali-A-Alwand"/>
              </a:rPr>
              <a:t>2.تطور شبكة الإتصالات .</a:t>
            </a:r>
            <a:endParaRPr lang="en-US" sz="1600" dirty="0">
              <a:latin typeface="Calibri"/>
              <a:ea typeface="Calibri"/>
              <a:cs typeface="Arial"/>
            </a:endParaRPr>
          </a:p>
          <a:p>
            <a:pPr>
              <a:lnSpc>
                <a:spcPct val="115000"/>
              </a:lnSpc>
              <a:spcBef>
                <a:spcPts val="600"/>
              </a:spcBef>
            </a:pPr>
            <a:r>
              <a:rPr lang="ar-IQ" sz="2400" dirty="0">
                <a:latin typeface="Calibri"/>
                <a:ea typeface="Calibri"/>
                <a:cs typeface="Ali-A-Alwand"/>
              </a:rPr>
              <a:t>3.تنمية أنظمة المعلومات الإدارية .</a:t>
            </a:r>
            <a:endParaRPr lang="en-US" sz="1600" dirty="0">
              <a:latin typeface="Calibri"/>
              <a:ea typeface="Calibri"/>
              <a:cs typeface="Arial"/>
            </a:endParaRPr>
          </a:p>
          <a:p>
            <a:pPr>
              <a:lnSpc>
                <a:spcPct val="115000"/>
              </a:lnSpc>
              <a:spcBef>
                <a:spcPts val="600"/>
              </a:spcBef>
            </a:pPr>
            <a:r>
              <a:rPr lang="ar-IQ" sz="2400" dirty="0">
                <a:latin typeface="Calibri"/>
                <a:ea typeface="Calibri"/>
                <a:cs typeface="Ali-A-Alwand"/>
              </a:rPr>
              <a:t>4.إدارة الأعمال المكتبية </a:t>
            </a:r>
            <a:r>
              <a:rPr lang="ar-IQ" sz="2800" dirty="0">
                <a:latin typeface="Calibri"/>
                <a:ea typeface="Calibri"/>
                <a:cs typeface="Ali-A-Alwand"/>
              </a:rPr>
              <a:t>.</a:t>
            </a:r>
            <a:endParaRPr lang="en-US" sz="1600" dirty="0">
              <a:latin typeface="Calibri"/>
              <a:ea typeface="Calibri"/>
              <a:cs typeface="Arial"/>
            </a:endParaRPr>
          </a:p>
          <a:p>
            <a:pPr>
              <a:lnSpc>
                <a:spcPct val="115000"/>
              </a:lnSpc>
              <a:spcBef>
                <a:spcPts val="600"/>
              </a:spcBef>
            </a:pPr>
            <a:r>
              <a:rPr lang="ar-IQ" sz="2800" dirty="0">
                <a:latin typeface="Calibri"/>
                <a:ea typeface="Calibri"/>
                <a:cs typeface="Ali-A-Alwand"/>
              </a:rPr>
              <a:t> د.الظروف الإدارية الجديدة:</a:t>
            </a:r>
            <a:endParaRPr lang="en-US" sz="1600" dirty="0">
              <a:latin typeface="Calibri"/>
              <a:ea typeface="Calibri"/>
              <a:cs typeface="Arial"/>
            </a:endParaRPr>
          </a:p>
          <a:p>
            <a:pPr>
              <a:lnSpc>
                <a:spcPct val="115000"/>
              </a:lnSpc>
              <a:spcBef>
                <a:spcPts val="600"/>
              </a:spcBef>
            </a:pPr>
            <a:r>
              <a:rPr lang="ar-IQ" sz="2400" dirty="0">
                <a:latin typeface="Calibri"/>
                <a:ea typeface="Calibri"/>
                <a:cs typeface="Ali-A-Alwand"/>
              </a:rPr>
              <a:t>ظهرت تطورات في نظريات و ممارسة الإدارة نتيجة لمساهمات العلوم الأخرى في الفكر الإداري و في حل مشاكل الإدارة كعلم النفس و العلوم الإجتماعية , أسهمت هذه التطورات في (نظريات القيادة , الإدارة بالإهداف , إدارة الجودة ...الخ) بمناهج جديدة في إدارة العمل و إدارة البشر معاُ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600881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609600"/>
            <a:ext cx="8613648" cy="685800"/>
          </a:xfrm>
        </p:spPr>
        <p:txBody>
          <a:bodyPr/>
          <a:lstStyle/>
          <a:p>
            <a:pPr algn="r"/>
            <a:r>
              <a:rPr lang="ar-IQ" sz="3200" dirty="0">
                <a:effectLst/>
                <a:latin typeface="Calibri"/>
                <a:ea typeface="Calibri"/>
                <a:cs typeface="Ali-A-Alwand"/>
              </a:rPr>
              <a:t>(5-1):إدارة الموارد البشرية علم , أم فن؟</a:t>
            </a:r>
            <a:endParaRPr lang="ar-IQ" sz="3200" dirty="0"/>
          </a:p>
        </p:txBody>
      </p:sp>
      <p:sp>
        <p:nvSpPr>
          <p:cNvPr id="3" name="Text Placeholder 2"/>
          <p:cNvSpPr>
            <a:spLocks noGrp="1"/>
          </p:cNvSpPr>
          <p:nvPr>
            <p:ph type="body" idx="1"/>
          </p:nvPr>
        </p:nvSpPr>
        <p:spPr>
          <a:xfrm>
            <a:off x="0" y="1371600"/>
            <a:ext cx="9144000" cy="5486400"/>
          </a:xfrm>
        </p:spPr>
        <p:txBody>
          <a:bodyPr/>
          <a:lstStyle/>
          <a:p>
            <a:pPr>
              <a:lnSpc>
                <a:spcPct val="115000"/>
              </a:lnSpc>
              <a:spcBef>
                <a:spcPts val="600"/>
              </a:spcBef>
            </a:pPr>
            <a:r>
              <a:rPr lang="ar-IQ" sz="2800" dirty="0">
                <a:latin typeface="Calibri"/>
                <a:ea typeface="Calibri"/>
                <a:cs typeface="Ali-A-Alwand"/>
              </a:rPr>
              <a:t>نستطيع القول أن إدارة الموارد البشرية مهنة ذات علم و فن:</a:t>
            </a:r>
            <a:endParaRPr lang="en-US" sz="1600" dirty="0">
              <a:latin typeface="Calibri"/>
              <a:ea typeface="Calibri"/>
              <a:cs typeface="Arial"/>
            </a:endParaRPr>
          </a:p>
          <a:p>
            <a:pPr>
              <a:lnSpc>
                <a:spcPct val="115000"/>
              </a:lnSpc>
              <a:spcBef>
                <a:spcPts val="600"/>
              </a:spcBef>
            </a:pPr>
            <a:r>
              <a:rPr lang="ar-IQ" sz="2800" dirty="0">
                <a:latin typeface="Calibri"/>
                <a:ea typeface="Calibri"/>
                <a:cs typeface="Ali-A-Alwand"/>
              </a:rPr>
              <a:t>هي العلم:</a:t>
            </a:r>
            <a:r>
              <a:rPr lang="ar-IQ" sz="2400" dirty="0">
                <a:latin typeface="Calibri"/>
                <a:ea typeface="Calibri"/>
                <a:cs typeface="Ali-A-Alwand"/>
              </a:rPr>
              <a:t>لإنه يشتمل على نظريات و مبادئ و قواعد تدرس في الجامعات , وتخرج لنا أخصائيين يستخدمون هذه العلم في رسم و تنفيذ وظائف هذه الإدارة في المنظمات , من أجل تحقيق أهداف المنظمة و فاعلية الاداء البشري فيها . </a:t>
            </a:r>
            <a:endParaRPr lang="en-US" sz="1600" dirty="0">
              <a:latin typeface="Calibri"/>
              <a:ea typeface="Calibri"/>
              <a:cs typeface="Arial"/>
            </a:endParaRPr>
          </a:p>
          <a:p>
            <a:pPr>
              <a:lnSpc>
                <a:spcPct val="115000"/>
              </a:lnSpc>
              <a:spcBef>
                <a:spcPts val="600"/>
              </a:spcBef>
            </a:pPr>
            <a:r>
              <a:rPr lang="ar-IQ" sz="2800" dirty="0">
                <a:latin typeface="Calibri"/>
                <a:ea typeface="Calibri"/>
                <a:cs typeface="Ali-A-Alwand"/>
              </a:rPr>
              <a:t>هي الفن:</a:t>
            </a:r>
            <a:r>
              <a:rPr lang="ar-IQ" sz="2400" dirty="0">
                <a:latin typeface="Calibri"/>
                <a:ea typeface="Calibri"/>
                <a:cs typeface="Ali-A-Alwand"/>
              </a:rPr>
              <a:t>لإنه ممارسة وظائف إدارة الموارد البشرية لرفع مستوى الاداء الأفراد , يتطلب ذكاء و مقدرة عالية في التعامل مع الاخرين , وحماسة وإندفاع , وهذه جميعا خصائص لا يمكن إكتسابها من خلال دراسة تخصص الموارد البشرية في الجامعات , ولكنها يرتبط بتجربة الشخص في الحياة بصورة عامة , وبتجربة في الحياة المهنية بصورة خاصة .</a:t>
            </a:r>
            <a:endParaRPr lang="en-US" sz="1600" dirty="0">
              <a:latin typeface="Calibri"/>
              <a:ea typeface="Calibri"/>
              <a:cs typeface="Arial"/>
            </a:endParaRPr>
          </a:p>
          <a:p>
            <a:pPr>
              <a:lnSpc>
                <a:spcPct val="115000"/>
              </a:lnSpc>
              <a:spcBef>
                <a:spcPts val="600"/>
              </a:spcBef>
            </a:pPr>
            <a:r>
              <a:rPr lang="ar-IQ" sz="2800" dirty="0">
                <a:latin typeface="Calibri"/>
                <a:ea typeface="Calibri"/>
                <a:cs typeface="Ali-A-Alwand"/>
              </a:rPr>
              <a:t>*إذن يمكننا القول بإن العلم و الفن في مجال عمل إدارة الموارد البشرية يكملان بعضهما البعض , لإن الاثنين يعتبران سبباً لحصول المنظمة على أهدافها بإفضل صورة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597161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295400"/>
          </a:xfrm>
        </p:spPr>
        <p:txBody>
          <a:bodyPr/>
          <a:lstStyle/>
          <a:p>
            <a:pPr algn="r" rtl="1">
              <a:lnSpc>
                <a:spcPct val="115000"/>
              </a:lnSpc>
              <a:spcBef>
                <a:spcPts val="600"/>
              </a:spcBef>
              <a:spcAft>
                <a:spcPts val="0"/>
              </a:spcAft>
            </a:pPr>
            <a:r>
              <a:rPr lang="ar-IQ" sz="3200" dirty="0">
                <a:effectLst/>
                <a:latin typeface="Calibri"/>
                <a:ea typeface="Calibri"/>
                <a:cs typeface="Ali-A-Alwand"/>
              </a:rPr>
              <a:t>(6-1):أهم خصائص و صفات مدير إدارة الموارد البشرية:</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371600"/>
            <a:ext cx="9144000" cy="5486400"/>
          </a:xfrm>
        </p:spPr>
        <p:txBody>
          <a:bodyPr/>
          <a:lstStyle/>
          <a:p>
            <a:pPr>
              <a:lnSpc>
                <a:spcPct val="115000"/>
              </a:lnSpc>
              <a:spcBef>
                <a:spcPts val="600"/>
              </a:spcBef>
            </a:pPr>
            <a:r>
              <a:rPr lang="ar-IQ" sz="2800" dirty="0">
                <a:latin typeface="Calibri"/>
                <a:ea typeface="Calibri"/>
                <a:cs typeface="Ali-A-Alwand"/>
              </a:rPr>
              <a:t>1.الشخصية الجذابة .</a:t>
            </a:r>
            <a:endParaRPr lang="en-US" sz="2800" dirty="0">
              <a:latin typeface="Calibri"/>
              <a:ea typeface="Calibri"/>
              <a:cs typeface="Arial"/>
            </a:endParaRPr>
          </a:p>
          <a:p>
            <a:pPr>
              <a:lnSpc>
                <a:spcPct val="115000"/>
              </a:lnSpc>
              <a:spcBef>
                <a:spcPts val="600"/>
              </a:spcBef>
            </a:pPr>
            <a:r>
              <a:rPr lang="ar-IQ" sz="2800" dirty="0">
                <a:latin typeface="Calibri"/>
                <a:ea typeface="Calibri"/>
                <a:cs typeface="Ali-A-Alwand"/>
              </a:rPr>
              <a:t>2.الصبر و التحمل .</a:t>
            </a:r>
            <a:endParaRPr lang="en-US" sz="2800" dirty="0">
              <a:latin typeface="Calibri"/>
              <a:ea typeface="Calibri"/>
              <a:cs typeface="Arial"/>
            </a:endParaRPr>
          </a:p>
          <a:p>
            <a:pPr>
              <a:lnSpc>
                <a:spcPct val="115000"/>
              </a:lnSpc>
              <a:spcBef>
                <a:spcPts val="600"/>
              </a:spcBef>
            </a:pPr>
            <a:r>
              <a:rPr lang="ar-IQ" sz="2800" dirty="0">
                <a:latin typeface="Calibri"/>
                <a:ea typeface="Calibri"/>
                <a:cs typeface="Ali-A-Alwand"/>
              </a:rPr>
              <a:t>3.يجب أن يكون له القدرة على فهم و أستيعاب المشاكل و معالجتها .</a:t>
            </a:r>
            <a:endParaRPr lang="en-US" sz="2800" dirty="0">
              <a:latin typeface="Calibri"/>
              <a:ea typeface="Calibri"/>
              <a:cs typeface="Arial"/>
            </a:endParaRPr>
          </a:p>
          <a:p>
            <a:pPr>
              <a:lnSpc>
                <a:spcPct val="115000"/>
              </a:lnSpc>
              <a:spcBef>
                <a:spcPts val="600"/>
              </a:spcBef>
            </a:pPr>
            <a:r>
              <a:rPr lang="ar-IQ" sz="2800" dirty="0">
                <a:latin typeface="Calibri"/>
                <a:ea typeface="Calibri"/>
                <a:cs typeface="Ali-A-Alwand"/>
              </a:rPr>
              <a:t>4.يجب أن يكون له القدرة على إتخاذ القرار في المكان و الوقت المناسب .</a:t>
            </a:r>
            <a:endParaRPr lang="en-US" sz="2800" dirty="0">
              <a:latin typeface="Calibri"/>
              <a:ea typeface="Calibri"/>
              <a:cs typeface="Arial"/>
            </a:endParaRPr>
          </a:p>
          <a:p>
            <a:pPr>
              <a:lnSpc>
                <a:spcPct val="115000"/>
              </a:lnSpc>
              <a:spcBef>
                <a:spcPts val="600"/>
              </a:spcBef>
            </a:pPr>
            <a:r>
              <a:rPr lang="ar-IQ" sz="2800" dirty="0">
                <a:latin typeface="Calibri"/>
                <a:ea typeface="Calibri"/>
                <a:cs typeface="Ali-A-Alwand"/>
              </a:rPr>
              <a:t>5.القدرة على إقناع الاخرين .</a:t>
            </a:r>
            <a:endParaRPr lang="en-US" sz="2800" dirty="0">
              <a:latin typeface="Calibri"/>
              <a:ea typeface="Calibri"/>
              <a:cs typeface="Arial"/>
            </a:endParaRPr>
          </a:p>
          <a:p>
            <a:pPr>
              <a:lnSpc>
                <a:spcPct val="115000"/>
              </a:lnSpc>
              <a:spcBef>
                <a:spcPts val="600"/>
              </a:spcBef>
            </a:pPr>
            <a:r>
              <a:rPr lang="ar-IQ" sz="2800" dirty="0">
                <a:latin typeface="Calibri"/>
                <a:ea typeface="Calibri"/>
                <a:cs typeface="Ali-A-Alwand"/>
              </a:rPr>
              <a:t>6.مهارة التعامل مع الناس وبشكل خاص عملية الإتصال بهم .</a:t>
            </a:r>
            <a:endParaRPr lang="en-US" sz="2800" dirty="0">
              <a:latin typeface="Calibri"/>
              <a:ea typeface="Calibri"/>
              <a:cs typeface="Arial"/>
            </a:endParaRPr>
          </a:p>
          <a:p>
            <a:endParaRPr lang="ar-IQ" dirty="0"/>
          </a:p>
        </p:txBody>
      </p:sp>
    </p:spTree>
    <p:extLst>
      <p:ext uri="{BB962C8B-B14F-4D97-AF65-F5344CB8AC3E}">
        <p14:creationId xmlns:p14="http://schemas.microsoft.com/office/powerpoint/2010/main" val="2797640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066800"/>
          </a:xfrm>
        </p:spPr>
        <p:txBody>
          <a:bodyPr/>
          <a:lstStyle/>
          <a:p>
            <a:pPr algn="r"/>
            <a:r>
              <a:rPr lang="ar-IQ" sz="3200" dirty="0">
                <a:effectLst/>
                <a:latin typeface="Calibri"/>
                <a:ea typeface="Calibri"/>
                <a:cs typeface="Ali-A-Alwand"/>
              </a:rPr>
              <a:t>(1-5):إستراتيجية إدارة الموارد البشرية:</a:t>
            </a:r>
            <a:endParaRPr lang="ar-IQ" sz="3200" dirty="0"/>
          </a:p>
        </p:txBody>
      </p:sp>
      <p:sp>
        <p:nvSpPr>
          <p:cNvPr id="3" name="Text Placeholder 2"/>
          <p:cNvSpPr>
            <a:spLocks noGrp="1"/>
          </p:cNvSpPr>
          <p:nvPr>
            <p:ph type="body" idx="1"/>
          </p:nvPr>
        </p:nvSpPr>
        <p:spPr>
          <a:xfrm>
            <a:off x="0" y="1524000"/>
            <a:ext cx="9144000" cy="5334000"/>
          </a:xfrm>
        </p:spPr>
        <p:txBody>
          <a:bodyPr>
            <a:normAutofit fontScale="92500" lnSpcReduction="20000"/>
          </a:bodyPr>
          <a:lstStyle/>
          <a:p>
            <a:pPr>
              <a:lnSpc>
                <a:spcPct val="115000"/>
              </a:lnSpc>
              <a:spcBef>
                <a:spcPts val="600"/>
              </a:spcBef>
            </a:pPr>
            <a:r>
              <a:rPr lang="ar-IQ" sz="2800" dirty="0">
                <a:latin typeface="Calibri"/>
                <a:ea typeface="Calibri"/>
                <a:cs typeface="Ali-A-Alwand"/>
              </a:rPr>
              <a:t>.كلمة الإستراتيجية إشتقت من الكلمة اليونانية"</a:t>
            </a:r>
            <a:r>
              <a:rPr lang="en-US" sz="2800" dirty="0" err="1">
                <a:latin typeface="Calibri"/>
                <a:ea typeface="Calibri"/>
                <a:cs typeface="Ali-A-Alwand"/>
              </a:rPr>
              <a:t>strategos</a:t>
            </a:r>
            <a:r>
              <a:rPr lang="ar-IQ" sz="2800" dirty="0">
                <a:latin typeface="Calibri"/>
                <a:ea typeface="Calibri"/>
                <a:cs typeface="Ali-A-Alwand"/>
              </a:rPr>
              <a:t>"وتعني فن و علم إدارة و قيادة الجيش </a:t>
            </a:r>
            <a:r>
              <a:rPr lang="ar-IQ" sz="3200" dirty="0">
                <a:latin typeface="Calibri"/>
                <a:ea typeface="Calibri"/>
                <a:cs typeface="Ali-A-Alwand"/>
              </a:rPr>
              <a:t>, </a:t>
            </a:r>
            <a:r>
              <a:rPr lang="ar-IQ" sz="2400" dirty="0">
                <a:latin typeface="Calibri"/>
                <a:ea typeface="Calibri"/>
                <a:cs typeface="Ali-A-Alwand"/>
              </a:rPr>
              <a:t>وهذا قبل أن يستعمل في مجال إدارة الأعمال .</a:t>
            </a:r>
            <a:endParaRPr lang="en-US" sz="1600" dirty="0">
              <a:latin typeface="Calibri"/>
              <a:ea typeface="Calibri"/>
              <a:cs typeface="Arial"/>
            </a:endParaRPr>
          </a:p>
          <a:p>
            <a:pPr>
              <a:lnSpc>
                <a:spcPct val="115000"/>
              </a:lnSpc>
              <a:spcBef>
                <a:spcPts val="600"/>
              </a:spcBef>
            </a:pPr>
            <a:r>
              <a:rPr lang="ar-IQ" sz="3200" dirty="0">
                <a:latin typeface="Calibri"/>
                <a:ea typeface="Calibri"/>
                <a:cs typeface="Ali-A-Alwand"/>
              </a:rPr>
              <a:t>-</a:t>
            </a:r>
            <a:r>
              <a:rPr lang="ar-IQ" sz="2800" dirty="0">
                <a:latin typeface="Calibri"/>
                <a:ea typeface="Calibri"/>
                <a:cs typeface="Ali-A-Alwand"/>
              </a:rPr>
              <a:t>تعريف الإستراتيجية في مجال إدارة الأعمال(شاندلر):</a:t>
            </a:r>
            <a:r>
              <a:rPr lang="ar-IQ" sz="2400" dirty="0">
                <a:latin typeface="Calibri"/>
                <a:ea typeface="Calibri"/>
                <a:cs typeface="Ali-A-Alwand"/>
              </a:rPr>
              <a:t>بإنها تحديد المنظمة أهدافها و غاياتها إلى مدة طويلة , وبعدها تشخيص الموارد المطلوب لتحقيقها . </a:t>
            </a:r>
            <a:endParaRPr lang="en-US" sz="1600" dirty="0">
              <a:latin typeface="Calibri"/>
              <a:ea typeface="Calibri"/>
              <a:cs typeface="Arial"/>
            </a:endParaRPr>
          </a:p>
          <a:p>
            <a:pPr>
              <a:lnSpc>
                <a:spcPct val="115000"/>
              </a:lnSpc>
              <a:spcBef>
                <a:spcPts val="600"/>
              </a:spcBef>
            </a:pPr>
            <a:r>
              <a:rPr lang="ar-IQ" sz="2800" dirty="0">
                <a:solidFill>
                  <a:srgbClr val="FFC000"/>
                </a:solidFill>
                <a:latin typeface="Calibri"/>
                <a:ea typeface="Calibri"/>
                <a:cs typeface="Ali-A-Alwand"/>
              </a:rPr>
              <a:t>2.الميزة التنافسية:</a:t>
            </a:r>
            <a:r>
              <a:rPr lang="ar-IQ" sz="2400" dirty="0">
                <a:latin typeface="Calibri"/>
                <a:ea typeface="Calibri"/>
                <a:cs typeface="Ali-A-Alwand"/>
              </a:rPr>
              <a:t>هي</a:t>
            </a:r>
            <a:r>
              <a:rPr lang="ar-IQ" sz="2400" dirty="0">
                <a:solidFill>
                  <a:srgbClr val="FFC000"/>
                </a:solidFill>
                <a:latin typeface="Calibri"/>
                <a:ea typeface="Calibri"/>
                <a:cs typeface="Ali-A-Alwand"/>
              </a:rPr>
              <a:t> </a:t>
            </a:r>
            <a:r>
              <a:rPr lang="ar-IQ" sz="2400" dirty="0">
                <a:latin typeface="Calibri"/>
                <a:ea typeface="Calibri"/>
                <a:cs typeface="Ali-A-Alwand"/>
              </a:rPr>
              <a:t>العوامل أو الإستراتيجية التي يستخدمها المنظمة لتمييز منتجاتها عن منتجات المنافسين , وذلك لإجل زيادة الحصة السوقية و تحقيق الأرباح الإضافية , والتفوق على منافسيه , وتلك الإستراتيجية أو العامل هو تخفيض أسعار المنتجات أو رفع جودة المنتجات أو أي سبب أخر.</a:t>
            </a:r>
            <a:endParaRPr lang="en-US" sz="1600" dirty="0">
              <a:latin typeface="Calibri"/>
              <a:ea typeface="Calibri"/>
              <a:cs typeface="Arial"/>
            </a:endParaRPr>
          </a:p>
          <a:p>
            <a:pPr>
              <a:lnSpc>
                <a:spcPct val="115000"/>
              </a:lnSpc>
              <a:spcBef>
                <a:spcPts val="600"/>
              </a:spcBef>
            </a:pPr>
            <a:r>
              <a:rPr lang="ar-IQ" sz="2800" dirty="0">
                <a:solidFill>
                  <a:srgbClr val="FFC000"/>
                </a:solidFill>
                <a:latin typeface="Calibri"/>
                <a:ea typeface="Calibri"/>
                <a:cs typeface="Ali-A-Alwand"/>
              </a:rPr>
              <a:t>3.دور الموارد البشرية في الميزة التنافسية:</a:t>
            </a:r>
            <a:r>
              <a:rPr lang="ar-IQ" sz="2400" dirty="0">
                <a:latin typeface="Calibri"/>
                <a:ea typeface="Calibri"/>
                <a:cs typeface="Ali-A-Alwand"/>
              </a:rPr>
              <a:t>توصل المنظمات إلى نتيجة قدرتهم على تحقيق استراتيجية رفع جودة منتجاتهم وتخفيض أسعاره من خلال رفع مستوى قدرة ومهارة وكفاءة ومعلومات أفرادهم , وزرع جذور المحبة والولاء في قلوب أفراده للعمل في منظماتهم , لأن الموارد البشرية هي التي تقوم بالأبداع والابتكار وزيادة الانتاج في النهاية , لذلك نستطيع القول بأن العامل الرئيسي في الميزة التنافسية عبارة عن مورارد البشرية ماهرة ومخلصة.</a:t>
            </a:r>
            <a:endParaRPr lang="en-US" sz="1600" dirty="0">
              <a:latin typeface="Calibri"/>
              <a:ea typeface="Calibri"/>
              <a:cs typeface="Arial"/>
            </a:endParaRPr>
          </a:p>
          <a:p>
            <a:pPr>
              <a:lnSpc>
                <a:spcPct val="115000"/>
              </a:lnSpc>
              <a:spcBef>
                <a:spcPts val="600"/>
              </a:spcBef>
            </a:pPr>
            <a:r>
              <a:rPr lang="ar-IQ" sz="2400" dirty="0">
                <a:latin typeface="Calibri"/>
                <a:ea typeface="Calibri"/>
                <a:cs typeface="Ali-A-Alwand"/>
              </a:rPr>
              <a:t> </a:t>
            </a:r>
            <a:endParaRPr lang="en-US" sz="1600" dirty="0">
              <a:effectLst/>
              <a:latin typeface="Calibri"/>
              <a:ea typeface="Calibri"/>
              <a:cs typeface="Arial"/>
            </a:endParaRPr>
          </a:p>
        </p:txBody>
      </p:sp>
    </p:spTree>
    <p:extLst>
      <p:ext uri="{BB962C8B-B14F-4D97-AF65-F5344CB8AC3E}">
        <p14:creationId xmlns:p14="http://schemas.microsoft.com/office/powerpoint/2010/main" val="9047039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85800"/>
            <a:ext cx="9144000" cy="6172200"/>
          </a:xfrm>
        </p:spPr>
        <p:txBody>
          <a:bodyPr/>
          <a:lstStyle/>
          <a:p>
            <a:pPr>
              <a:lnSpc>
                <a:spcPct val="115000"/>
              </a:lnSpc>
              <a:spcBef>
                <a:spcPts val="600"/>
              </a:spcBef>
            </a:pPr>
            <a:r>
              <a:rPr lang="ar-IQ" sz="2800" dirty="0">
                <a:solidFill>
                  <a:srgbClr val="FFC000"/>
                </a:solidFill>
                <a:latin typeface="Calibri"/>
                <a:ea typeface="Calibri"/>
                <a:cs typeface="Ali-A-Alwand"/>
              </a:rPr>
              <a:t>4.إستراتيجية إدارة الموارد البشرية: </a:t>
            </a:r>
            <a:r>
              <a:rPr lang="ar-IQ" sz="2400" dirty="0">
                <a:latin typeface="Calibri"/>
                <a:ea typeface="Calibri"/>
                <a:cs typeface="Ali-A-Alwand"/>
              </a:rPr>
              <a:t>إعتبار الموارد البشرية ميزة تنافسية , ادى إلى نمو علم الجديد يطلق عليه إسم"إدارة الموارد البشرية الإستراتيجية "ويعرف بإنه ربط إدارة الموارد البشرية بالإهداف الإستراتيجية للمنظمة , بهدف تحسين مستويات الاداء وتنمية الثقافة التنظيمية بما يسرع الإبداع و المرونة , أي شريك إستراتيجي من خلال صناعة و تنفيذ الإستراتاتيجيات بممارسة وظائف إدارة الموارد البشرية .</a:t>
            </a:r>
            <a:endParaRPr lang="en-US" sz="1600" dirty="0">
              <a:latin typeface="Calibri"/>
              <a:ea typeface="Calibri"/>
              <a:cs typeface="Arial"/>
            </a:endParaRPr>
          </a:p>
          <a:p>
            <a:pPr>
              <a:lnSpc>
                <a:spcPct val="115000"/>
              </a:lnSpc>
              <a:spcBef>
                <a:spcPts val="600"/>
              </a:spcBef>
            </a:pPr>
            <a:r>
              <a:rPr lang="ar-IQ" sz="2800" dirty="0">
                <a:solidFill>
                  <a:srgbClr val="FFC000"/>
                </a:solidFill>
                <a:latin typeface="Calibri"/>
                <a:ea typeface="Calibri"/>
                <a:cs typeface="Ali-A-Alwand"/>
              </a:rPr>
              <a:t>5.تكوين إستراتيجية إدارة الموارد البشرية:</a:t>
            </a:r>
            <a:endParaRPr lang="en-US" sz="1600" dirty="0">
              <a:solidFill>
                <a:srgbClr val="FFC000"/>
              </a:solidFill>
              <a:latin typeface="Calibri"/>
              <a:ea typeface="Calibri"/>
              <a:cs typeface="Arial"/>
            </a:endParaRPr>
          </a:p>
          <a:p>
            <a:pPr>
              <a:lnSpc>
                <a:spcPct val="115000"/>
              </a:lnSpc>
              <a:spcBef>
                <a:spcPts val="600"/>
              </a:spcBef>
            </a:pPr>
            <a:r>
              <a:rPr lang="ar-IQ" sz="2800" dirty="0">
                <a:solidFill>
                  <a:srgbClr val="FFFF00"/>
                </a:solidFill>
                <a:latin typeface="Calibri"/>
                <a:ea typeface="Calibri"/>
                <a:cs typeface="Ali-A-Alwand"/>
              </a:rPr>
              <a:t>المرحلة الأول</a:t>
            </a:r>
            <a:r>
              <a:rPr lang="ar-IQ" sz="2800" dirty="0">
                <a:latin typeface="Calibri"/>
                <a:ea typeface="Calibri"/>
                <a:cs typeface="Ali-A-Alwand"/>
              </a:rPr>
              <a:t>ى:</a:t>
            </a:r>
            <a:r>
              <a:rPr lang="ar-IQ" sz="2400" dirty="0">
                <a:latin typeface="Calibri"/>
                <a:ea typeface="Calibri"/>
                <a:cs typeface="Ali-A-Alwand"/>
              </a:rPr>
              <a:t>تحليل و تحديد متطلبات رسالة المنظمة:تبدأ عملية تكوين إستراتيجية إدارة الموارد البشرية بقيام مديرها الذي هو عضو في هيئة الإدارة العليا في المنظمة المكونة من مديري الإدارات الأخرى  بدراسة وتحليل متطلبات تحقيق رسالة المنظمة , شأنه في ذلك شأن باقي المديرين , فجميع الإدارات تضع إستراتيجياتها في خدمة تحقيق هذه الرسالة </a:t>
            </a:r>
            <a:r>
              <a:rPr lang="ar-IQ" sz="2800" dirty="0">
                <a:latin typeface="Calibri"/>
                <a:ea typeface="Calibri"/>
                <a:cs typeface="Ali-A-Alwand"/>
              </a:rPr>
              <a:t>.</a:t>
            </a:r>
            <a:r>
              <a:rPr lang="ar-IQ" sz="2800" b="1" dirty="0">
                <a:solidFill>
                  <a:srgbClr val="FF0000"/>
                </a:solidFill>
                <a:latin typeface="Calibri"/>
                <a:ea typeface="Calibri"/>
                <a:cs typeface="Ali-A-Alwand"/>
              </a:rPr>
              <a:t>ماهي الرسالة؟</a:t>
            </a:r>
            <a:r>
              <a:rPr lang="ar-IQ" sz="2800" dirty="0">
                <a:latin typeface="Calibri"/>
                <a:ea typeface="Calibri"/>
                <a:cs typeface="Ali-A-Alwand"/>
              </a:rPr>
              <a:t> الرسالة: تمثل سبب وجود المنظمة و تحديد هوية المنظمة حتى نميزها عن المنظمات الأخرى أيضاً</a:t>
            </a:r>
            <a:r>
              <a:rPr lang="ar-IQ" sz="2400" dirty="0">
                <a:latin typeface="Calibri"/>
                <a:ea typeface="Calibri"/>
                <a:cs typeface="Ali-A-Alwand"/>
              </a:rPr>
              <a:t>. لذلك يتوجب على إدارة الموارد البشرية أن تلم إلماماً دقيقاً و عميقاً بمضمون رسالة المنظمة , لإنه مبدأ تكوين إستراتيجية إدارة الموارد البشرية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12836946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533400"/>
            <a:ext cx="9144000" cy="6400800"/>
          </a:xfrm>
        </p:spPr>
        <p:txBody>
          <a:bodyPr/>
          <a:lstStyle/>
          <a:p>
            <a:pPr>
              <a:lnSpc>
                <a:spcPct val="115000"/>
              </a:lnSpc>
              <a:spcBef>
                <a:spcPts val="600"/>
              </a:spcBef>
            </a:pPr>
            <a:r>
              <a:rPr lang="ar-IQ" sz="2800" b="1" dirty="0">
                <a:solidFill>
                  <a:srgbClr val="FFFF00"/>
                </a:solidFill>
                <a:latin typeface="Calibri"/>
                <a:ea typeface="Calibri"/>
                <a:cs typeface="Ali-A-Alwand"/>
              </a:rPr>
              <a:t>المرحلة الثانية:تحليل بيئة المنظمة:</a:t>
            </a:r>
            <a:endParaRPr lang="en-US" sz="1600" dirty="0">
              <a:solidFill>
                <a:srgbClr val="FFFF00"/>
              </a:solidFill>
              <a:latin typeface="Calibri"/>
              <a:ea typeface="Calibri"/>
              <a:cs typeface="Arial"/>
            </a:endParaRPr>
          </a:p>
          <a:p>
            <a:pPr>
              <a:lnSpc>
                <a:spcPct val="115000"/>
              </a:lnSpc>
              <a:spcBef>
                <a:spcPts val="600"/>
              </a:spcBef>
            </a:pPr>
            <a:r>
              <a:rPr lang="ar-IQ" sz="2800" dirty="0">
                <a:latin typeface="Calibri"/>
                <a:ea typeface="Calibri"/>
                <a:cs typeface="Ali-A-Alwand"/>
              </a:rPr>
              <a:t>تتكون التحليل من شقين أثنين : </a:t>
            </a:r>
            <a:endParaRPr lang="en-US" sz="1600" dirty="0">
              <a:latin typeface="Calibri"/>
              <a:ea typeface="Calibri"/>
              <a:cs typeface="Arial"/>
            </a:endParaRPr>
          </a:p>
          <a:p>
            <a:pPr>
              <a:lnSpc>
                <a:spcPct val="115000"/>
              </a:lnSpc>
              <a:spcBef>
                <a:spcPts val="600"/>
              </a:spcBef>
            </a:pPr>
            <a:r>
              <a:rPr lang="ar-IQ" sz="2800" dirty="0">
                <a:latin typeface="Calibri"/>
                <a:ea typeface="Calibri"/>
                <a:cs typeface="Ali-A-Alwand"/>
              </a:rPr>
              <a:t>الأول:البيئة الداخلية:</a:t>
            </a:r>
            <a:endParaRPr lang="en-US" sz="1600" dirty="0">
              <a:latin typeface="Calibri"/>
              <a:ea typeface="Calibri"/>
              <a:cs typeface="Arial"/>
            </a:endParaRPr>
          </a:p>
          <a:p>
            <a:pPr>
              <a:lnSpc>
                <a:spcPct val="115000"/>
              </a:lnSpc>
              <a:spcBef>
                <a:spcPts val="600"/>
              </a:spcBef>
            </a:pPr>
            <a:r>
              <a:rPr lang="ar-IQ" sz="2800" dirty="0">
                <a:latin typeface="Calibri"/>
                <a:ea typeface="Calibri"/>
                <a:cs typeface="Ali-A-Alwand"/>
              </a:rPr>
              <a:t>تحليل البيئة الداخلية: </a:t>
            </a:r>
            <a:r>
              <a:rPr lang="ar-IQ" sz="2400" dirty="0">
                <a:latin typeface="Calibri"/>
                <a:ea typeface="Calibri"/>
                <a:cs typeface="Ali-A-Alwand"/>
              </a:rPr>
              <a:t>الذي يهدف إلى تحديد جوانب أو نقاط القوة والضعف في أمكانات الموارد البشرية الحالية , لمعرفة مدى قدرتها على تلبية إحتياجات إنجاز استراتيجية المنظمة ورسالتها المستقبلية . </a:t>
            </a:r>
            <a:endParaRPr lang="en-US" sz="1600" dirty="0">
              <a:latin typeface="Calibri"/>
              <a:ea typeface="Calibri"/>
              <a:cs typeface="Arial"/>
            </a:endParaRPr>
          </a:p>
          <a:p>
            <a:pPr>
              <a:lnSpc>
                <a:spcPct val="115000"/>
              </a:lnSpc>
              <a:spcBef>
                <a:spcPts val="600"/>
              </a:spcBef>
            </a:pPr>
            <a:r>
              <a:rPr lang="ar-IQ" sz="2800" dirty="0">
                <a:latin typeface="Calibri"/>
                <a:ea typeface="Calibri"/>
                <a:cs typeface="Ali-A-Alwand"/>
              </a:rPr>
              <a:t>الثاني:البيئة الخارجية: </a:t>
            </a:r>
            <a:r>
              <a:rPr lang="ar-IQ" sz="2400" dirty="0">
                <a:latin typeface="Calibri"/>
                <a:ea typeface="Calibri"/>
                <a:cs typeface="Ali-A-Alwand"/>
              </a:rPr>
              <a:t>تحليل البيئة الخارجية الذي يهدف إلى معرفة فرص الإستثمار وطبيعتها التي بالإمكان استغلالها , والمخاطر الحتملة التي يتوجب تلافيها .</a:t>
            </a:r>
          </a:p>
          <a:p>
            <a:pPr>
              <a:lnSpc>
                <a:spcPct val="115000"/>
              </a:lnSpc>
              <a:spcBef>
                <a:spcPts val="600"/>
              </a:spcBef>
            </a:pPr>
            <a:endParaRPr lang="en-US" sz="1600" dirty="0">
              <a:latin typeface="Calibri"/>
              <a:ea typeface="Calibri"/>
              <a:cs typeface="Arial"/>
            </a:endParaRPr>
          </a:p>
          <a:p>
            <a:pPr>
              <a:lnSpc>
                <a:spcPct val="115000"/>
              </a:lnSpc>
              <a:spcBef>
                <a:spcPts val="600"/>
              </a:spcBef>
            </a:pPr>
            <a:r>
              <a:rPr lang="ar-IQ" sz="2400" b="1" dirty="0">
                <a:solidFill>
                  <a:srgbClr val="FFFF00"/>
                </a:solidFill>
                <a:latin typeface="Calibri"/>
                <a:ea typeface="Calibri"/>
                <a:cs typeface="Ali-A-Alwand"/>
              </a:rPr>
              <a:t>المرحلة الثالثة: صياغة إستراتيجية إدارة الموارد البشرية: </a:t>
            </a:r>
            <a:r>
              <a:rPr lang="ar-IQ" sz="2400" dirty="0">
                <a:latin typeface="Calibri"/>
                <a:ea typeface="Calibri"/>
                <a:cs typeface="Ali-A-Alwand"/>
              </a:rPr>
              <a:t>في ضوء رسالة المنظمة و تأسيساً على نتائج التحليل البيئي السابق , يجري وضع إستراتيجية المنظمة , وبعد ذلك تقوم جميع إداراتها بما فيها إدارة الموارد البشرية بوضع إستراتيجياتها بشكل تهدف و تعمل على خدمة إستراتيجية المنظمة .</a:t>
            </a:r>
            <a:endParaRPr lang="en-US" sz="1400" dirty="0">
              <a:latin typeface="Calibri"/>
              <a:ea typeface="Calibri"/>
              <a:cs typeface="Arial"/>
            </a:endParaRPr>
          </a:p>
          <a:p>
            <a:endParaRPr lang="ar-IQ" dirty="0"/>
          </a:p>
        </p:txBody>
      </p:sp>
    </p:spTree>
    <p:extLst>
      <p:ext uri="{BB962C8B-B14F-4D97-AF65-F5344CB8AC3E}">
        <p14:creationId xmlns:p14="http://schemas.microsoft.com/office/powerpoint/2010/main" val="8930035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447800"/>
          </a:xfrm>
        </p:spPr>
        <p:txBody>
          <a:bodyPr/>
          <a:lstStyle/>
          <a:p>
            <a:pPr algn="r" rtl="1">
              <a:lnSpc>
                <a:spcPct val="115000"/>
              </a:lnSpc>
              <a:spcBef>
                <a:spcPts val="600"/>
              </a:spcBef>
              <a:spcAft>
                <a:spcPts val="0"/>
              </a:spcAft>
            </a:pPr>
            <a:r>
              <a:rPr lang="ar-IQ" sz="2800" dirty="0">
                <a:solidFill>
                  <a:schemeClr val="bg1"/>
                </a:solidFill>
                <a:effectLst/>
                <a:latin typeface="Calibri"/>
                <a:ea typeface="Calibri"/>
                <a:cs typeface="Ali-A-Alwand"/>
              </a:rPr>
              <a:t>*وهذه مجموعة من الإستراتيجيات التي تقوم إدارة الموارد البشرية بإنشائها أو بصياغتها و تجسدها لخدمة الهدف الإستراتيجي للمنظمة:</a:t>
            </a:r>
            <a:r>
              <a:rPr lang="en-US" sz="1600" dirty="0">
                <a:solidFill>
                  <a:schemeClr val="bg1"/>
                </a:solidFill>
                <a:effectLst/>
                <a:latin typeface="Calibri"/>
                <a:ea typeface="Calibri"/>
                <a:cs typeface="Arial"/>
              </a:rPr>
              <a:t/>
            </a:r>
            <a:br>
              <a:rPr lang="en-US" sz="1600" dirty="0">
                <a:solidFill>
                  <a:schemeClr val="bg1"/>
                </a:solidFill>
                <a:effectLst/>
                <a:latin typeface="Calibri"/>
                <a:ea typeface="Calibri"/>
                <a:cs typeface="Arial"/>
              </a:rPr>
            </a:br>
            <a:endParaRPr lang="ar-IQ" sz="2800" dirty="0">
              <a:solidFill>
                <a:schemeClr val="bg1"/>
              </a:solidFill>
            </a:endParaRPr>
          </a:p>
        </p:txBody>
      </p:sp>
      <p:sp>
        <p:nvSpPr>
          <p:cNvPr id="3" name="Text Placeholder 2"/>
          <p:cNvSpPr>
            <a:spLocks noGrp="1"/>
          </p:cNvSpPr>
          <p:nvPr>
            <p:ph type="body" idx="1"/>
          </p:nvPr>
        </p:nvSpPr>
        <p:spPr>
          <a:xfrm>
            <a:off x="0" y="1676400"/>
            <a:ext cx="9144000" cy="5181600"/>
          </a:xfrm>
        </p:spPr>
        <p:txBody>
          <a:bodyPr/>
          <a:lstStyle/>
          <a:p>
            <a:pPr>
              <a:lnSpc>
                <a:spcPct val="115000"/>
              </a:lnSpc>
              <a:spcBef>
                <a:spcPts val="600"/>
              </a:spcBef>
            </a:pPr>
            <a:r>
              <a:rPr lang="ar-IQ" sz="2800" b="1" dirty="0">
                <a:solidFill>
                  <a:srgbClr val="FFFF00"/>
                </a:solidFill>
                <a:latin typeface="Calibri"/>
                <a:ea typeface="Calibri"/>
                <a:cs typeface="Ali-A-Alwand"/>
              </a:rPr>
              <a:t>1.إذا كانت إستراتيجية المنظمة إستراتيجية توسع:</a:t>
            </a:r>
            <a:endParaRPr lang="en-US" sz="1600" b="1" dirty="0">
              <a:solidFill>
                <a:srgbClr val="FFFF00"/>
              </a:solidFill>
              <a:latin typeface="Calibri"/>
              <a:ea typeface="Calibri"/>
              <a:cs typeface="Arial"/>
            </a:endParaRPr>
          </a:p>
          <a:p>
            <a:pPr>
              <a:lnSpc>
                <a:spcPct val="115000"/>
              </a:lnSpc>
              <a:spcBef>
                <a:spcPts val="600"/>
              </a:spcBef>
            </a:pPr>
            <a:r>
              <a:rPr lang="ar-IQ" sz="2400" dirty="0">
                <a:latin typeface="Calibri"/>
                <a:ea typeface="Calibri"/>
                <a:cs typeface="Ali-A-Alwand"/>
              </a:rPr>
              <a:t>في ظل هذه الإستراتيجية تقوم إدارة الموارد البشرية بإستقطاب المزيد من الموارد البشرية لتغطية زيادة عبء العمل المستقبلي , الذي تطلبه استراتجية التوسع , وستعمل على توسيع عملية الإختيار والتعيين , وبرامج التدريب و التنمية ,وتكثيف نشاط حماية العاملين من مخاطر العمل , وإعداد خطة جديدة لفتح مسارات وظيفية جديدة , كما ستوسع من خطة الحوافز في المنظمة . </a:t>
            </a:r>
            <a:endParaRPr lang="en-US" sz="1600" dirty="0">
              <a:latin typeface="Calibri"/>
              <a:ea typeface="Calibri"/>
              <a:cs typeface="Arial"/>
            </a:endParaRPr>
          </a:p>
          <a:p>
            <a:pPr>
              <a:lnSpc>
                <a:spcPct val="115000"/>
              </a:lnSpc>
              <a:spcBef>
                <a:spcPts val="600"/>
              </a:spcBef>
            </a:pPr>
            <a:r>
              <a:rPr lang="ar-IQ" sz="2800" dirty="0">
                <a:solidFill>
                  <a:srgbClr val="FFC000"/>
                </a:solidFill>
                <a:latin typeface="Calibri"/>
                <a:ea typeface="Calibri"/>
                <a:cs typeface="Ali-A-Alwand"/>
              </a:rPr>
              <a:t>2</a:t>
            </a:r>
            <a:r>
              <a:rPr lang="ar-IQ" sz="2800" b="1" dirty="0">
                <a:solidFill>
                  <a:srgbClr val="FFC000"/>
                </a:solidFill>
                <a:latin typeface="Calibri"/>
                <a:ea typeface="Calibri"/>
                <a:cs typeface="Ali-A-Alwand"/>
              </a:rPr>
              <a:t>.إذا كانت إستراتيجية المنطمة إستراتيجية إستقرار:</a:t>
            </a:r>
            <a:endParaRPr lang="en-US" sz="1600" dirty="0">
              <a:solidFill>
                <a:srgbClr val="FFC000"/>
              </a:solidFill>
              <a:latin typeface="Calibri"/>
              <a:ea typeface="Calibri"/>
              <a:cs typeface="Arial"/>
            </a:endParaRPr>
          </a:p>
          <a:p>
            <a:pPr>
              <a:lnSpc>
                <a:spcPct val="115000"/>
              </a:lnSpc>
              <a:spcBef>
                <a:spcPts val="600"/>
              </a:spcBef>
            </a:pPr>
            <a:r>
              <a:rPr lang="ar-IQ" sz="2400" dirty="0">
                <a:latin typeface="Calibri"/>
                <a:ea typeface="Calibri"/>
                <a:cs typeface="Ali-A-Alwand"/>
              </a:rPr>
              <a:t>في ظل هذه الإستراتيجية ستعمل إدارة الموارد البشرية على تحقيق الإستقرار في شؤون الموار البشرية , فمثلاً بإن عمليات الإستقطاب قليلة جداً وستبقى برامج التدريب والتنمية على حالها , وكذلك برامج حماية العاملين من مخاطر العمل , لكن ستطلب الأمر زيادة التحفيز من أجل دفع العاملين على المحافظة على الوضع الحالي لنشاط المنظمة .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30030492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85800"/>
            <a:ext cx="9144000" cy="6172200"/>
          </a:xfrm>
        </p:spPr>
        <p:txBody>
          <a:bodyPr>
            <a:normAutofit lnSpcReduction="10000"/>
          </a:bodyPr>
          <a:lstStyle/>
          <a:p>
            <a:pPr>
              <a:lnSpc>
                <a:spcPct val="115000"/>
              </a:lnSpc>
              <a:spcBef>
                <a:spcPts val="600"/>
              </a:spcBef>
              <a:tabLst>
                <a:tab pos="3592195" algn="l"/>
              </a:tabLst>
            </a:pPr>
            <a:r>
              <a:rPr lang="ar-IQ" sz="2800" b="1" dirty="0">
                <a:solidFill>
                  <a:srgbClr val="92D050"/>
                </a:solidFill>
                <a:latin typeface="Calibri"/>
                <a:ea typeface="Calibri"/>
                <a:cs typeface="Ali-A-Alwand"/>
              </a:rPr>
              <a:t>3.إذا كانت استراتيجية المنظمة لرفع جودة المنتج:</a:t>
            </a:r>
            <a:r>
              <a:rPr lang="ar-IQ" sz="2800" b="1" dirty="0">
                <a:latin typeface="Calibri"/>
                <a:ea typeface="Calibri"/>
                <a:cs typeface="Ali-A-Alwand"/>
              </a:rPr>
              <a:t>	</a:t>
            </a:r>
            <a:endParaRPr lang="en-US" sz="1600" dirty="0">
              <a:latin typeface="Calibri"/>
              <a:ea typeface="Calibri"/>
              <a:cs typeface="Arial"/>
            </a:endParaRPr>
          </a:p>
          <a:p>
            <a:pPr>
              <a:lnSpc>
                <a:spcPct val="115000"/>
              </a:lnSpc>
              <a:spcBef>
                <a:spcPts val="600"/>
              </a:spcBef>
            </a:pPr>
            <a:r>
              <a:rPr lang="ar-IQ" sz="2400" dirty="0">
                <a:latin typeface="Calibri"/>
                <a:ea typeface="Calibri"/>
                <a:cs typeface="Ali-A-Alwand"/>
              </a:rPr>
              <a:t>إما أن تعمل إستراتيجية إدارة الموارد البشرية على الإستغناء عن الموارد البشرية النصف ماهرة ,  والاستعاضة عنها بموارد بشرية ذات مهارة عالية قادرة على تحقيق التميز في الجودة , وفي هذه الحالة ستعمل هذه الإدارة على تكثيف جهودها الإستقطابية , من أجل إستقطاب نوعيات متميزة من المهارات البشرية ذات المستوى العالي من الاداء , و إما تصميم و تنفيذ برامج تعليم و تدريب مستمرة و متطورة للعاملين الداخلية لتمكينهم من تقديم كل جديد و متطور , و المحافظة على المستوى التميز المطلوب , وكذلك بحاجة إلى برنامج جديد للتعويضات المالية و المزايا الوظيفية , لزيادة مستوى دافعية العنصر البشري في العمل للمحافضة على مستوى المتميز في الجودة . </a:t>
            </a:r>
            <a:endParaRPr lang="en-US" sz="1600" dirty="0">
              <a:latin typeface="Calibri"/>
              <a:ea typeface="Calibri"/>
              <a:cs typeface="Arial"/>
            </a:endParaRPr>
          </a:p>
          <a:p>
            <a:pPr>
              <a:lnSpc>
                <a:spcPct val="115000"/>
              </a:lnSpc>
              <a:spcBef>
                <a:spcPts val="600"/>
              </a:spcBef>
            </a:pPr>
            <a:r>
              <a:rPr lang="ar-IQ" sz="2800" b="1" dirty="0">
                <a:solidFill>
                  <a:srgbClr val="FF0000"/>
                </a:solidFill>
                <a:latin typeface="Calibri"/>
                <a:ea typeface="Calibri"/>
                <a:cs typeface="Ali-A-Alwand"/>
              </a:rPr>
              <a:t>4.إذا كانت إستراتيجية المنظمة إستراتيجية اندماج مع منظمة أخرى:</a:t>
            </a:r>
            <a:endParaRPr lang="en-US" sz="1600" dirty="0">
              <a:solidFill>
                <a:srgbClr val="FF0000"/>
              </a:solidFill>
              <a:latin typeface="Calibri"/>
              <a:ea typeface="Calibri"/>
              <a:cs typeface="Arial"/>
            </a:endParaRPr>
          </a:p>
          <a:p>
            <a:pPr>
              <a:lnSpc>
                <a:spcPct val="115000"/>
              </a:lnSpc>
              <a:spcBef>
                <a:spcPts val="600"/>
              </a:spcBef>
            </a:pPr>
            <a:r>
              <a:rPr lang="ar-IQ" sz="2400" dirty="0">
                <a:latin typeface="Calibri"/>
                <a:ea typeface="Calibri"/>
                <a:cs typeface="Ali-A-Alwand"/>
              </a:rPr>
              <a:t>في ظل هذه الحالة ستكون إستراتيجية إدارة الموارد البشرية قائمة على أساس الاستغناء عن جزء من مواردها البشرية , وهذا يستدعي الجواب عن هذه التساؤلات: من الذي سوف يستغنى عنه؟ ومتى؟ ومن سيدفع التعويضات المالية؟ وكيف سيتم دمج الموارد البشرية في المنظمتين و تحقيق الإنسجام و التوافق بينهما ؟ ومن الذي سوف ينقل من وظيفة لوظيفة الاخرى؟ وما هو نوع التأهيل و التدريب الذي سيخضع له المنقولين؟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6267402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09800"/>
            <a:ext cx="9144000" cy="2743200"/>
          </a:xfrm>
        </p:spPr>
        <p:txBody>
          <a:bodyPr/>
          <a:lstStyle/>
          <a:p>
            <a:pPr algn="ctr">
              <a:lnSpc>
                <a:spcPct val="115000"/>
              </a:lnSpc>
              <a:spcAft>
                <a:spcPts val="1000"/>
              </a:spcAft>
            </a:pPr>
            <a:r>
              <a:rPr lang="ar-IQ" sz="4400" dirty="0">
                <a:effectLst/>
                <a:latin typeface="Calibri"/>
                <a:ea typeface="Calibri"/>
                <a:cs typeface="Ali-A-Alwand"/>
              </a:rPr>
              <a:t>الفصل الثاني</a:t>
            </a:r>
            <a:r>
              <a:rPr lang="en-US" sz="2400" dirty="0">
                <a:effectLst/>
                <a:latin typeface="Calibri"/>
                <a:ea typeface="Calibri"/>
                <a:cs typeface="Arial"/>
              </a:rPr>
              <a:t/>
            </a:r>
            <a:br>
              <a:rPr lang="en-US" sz="2400" dirty="0">
                <a:effectLst/>
                <a:latin typeface="Calibri"/>
                <a:ea typeface="Calibri"/>
                <a:cs typeface="Arial"/>
              </a:rPr>
            </a:br>
            <a:r>
              <a:rPr lang="ar-IQ" sz="4400" dirty="0">
                <a:effectLst/>
                <a:latin typeface="Calibri"/>
                <a:ea typeface="Calibri"/>
                <a:cs typeface="Ali-A-Alwand"/>
              </a:rPr>
              <a:t>تحليل و تصميم الوظائف</a:t>
            </a:r>
            <a:endParaRPr lang="ar-IQ" dirty="0"/>
          </a:p>
        </p:txBody>
      </p:sp>
    </p:spTree>
    <p:extLst>
      <p:ext uri="{BB962C8B-B14F-4D97-AF65-F5344CB8AC3E}">
        <p14:creationId xmlns:p14="http://schemas.microsoft.com/office/powerpoint/2010/main" val="29621490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219200"/>
          </a:xfrm>
        </p:spPr>
        <p:txBody>
          <a:bodyPr/>
          <a:lstStyle/>
          <a:p>
            <a:pPr algn="r"/>
            <a:r>
              <a:rPr lang="ar-IQ" sz="3200" dirty="0">
                <a:effectLst/>
                <a:latin typeface="Calibri"/>
                <a:ea typeface="Calibri"/>
                <a:cs typeface="Ali-A-Alwand"/>
              </a:rPr>
              <a:t>(1-1):تعريف تحليل الوظائف:</a:t>
            </a:r>
            <a:endParaRPr lang="ar-IQ" sz="3200" dirty="0"/>
          </a:p>
        </p:txBody>
      </p:sp>
      <p:sp>
        <p:nvSpPr>
          <p:cNvPr id="3" name="Text Placeholder 2"/>
          <p:cNvSpPr>
            <a:spLocks noGrp="1"/>
          </p:cNvSpPr>
          <p:nvPr>
            <p:ph type="body" idx="1"/>
          </p:nvPr>
        </p:nvSpPr>
        <p:spPr>
          <a:xfrm>
            <a:off x="0" y="1447800"/>
            <a:ext cx="9144000" cy="5410200"/>
          </a:xfrm>
        </p:spPr>
        <p:txBody>
          <a:bodyPr>
            <a:normAutofit lnSpcReduction="10000"/>
          </a:bodyPr>
          <a:lstStyle/>
          <a:p>
            <a:pPr>
              <a:lnSpc>
                <a:spcPct val="115000"/>
              </a:lnSpc>
              <a:spcAft>
                <a:spcPts val="1000"/>
              </a:spcAft>
            </a:pPr>
            <a:r>
              <a:rPr lang="ar-IQ" sz="2800" b="1" dirty="0">
                <a:solidFill>
                  <a:srgbClr val="FFC000"/>
                </a:solidFill>
                <a:latin typeface="Calibri"/>
                <a:ea typeface="Calibri"/>
                <a:cs typeface="Ali-A-Alwand"/>
              </a:rPr>
              <a:t>تحليل الوظائف:</a:t>
            </a:r>
            <a:r>
              <a:rPr lang="ar-IQ" sz="2800" dirty="0">
                <a:solidFill>
                  <a:srgbClr val="FFC000"/>
                </a:solidFill>
                <a:latin typeface="Calibri"/>
                <a:ea typeface="Calibri"/>
                <a:cs typeface="Ali-A-Alwand"/>
              </a:rPr>
              <a:t> </a:t>
            </a:r>
            <a:r>
              <a:rPr lang="ar-IQ" sz="2400" dirty="0">
                <a:latin typeface="Calibri"/>
                <a:ea typeface="Calibri"/>
                <a:cs typeface="Ali-A-Alwand"/>
              </a:rPr>
              <a:t>هو أسلوب علمي من شأنه تحليل و تجميع حقائق و معلومات محددة عن متطلبات كل وظيفة , لإجل تحديد المهام و المسئوليات و السلطات و كيفية العمل في الوظيفة , مع تشخيص المهارات و المؤهلات و القدرات التي يجب توافرها فيمن يشغلها </a:t>
            </a:r>
            <a:r>
              <a:rPr lang="ar-IQ" sz="2800" dirty="0">
                <a:latin typeface="Calibri"/>
                <a:ea typeface="Calibri"/>
                <a:cs typeface="Ali-A-Alwand"/>
              </a:rPr>
              <a:t>. </a:t>
            </a:r>
            <a:endParaRPr lang="en-US" sz="1600" dirty="0">
              <a:latin typeface="Calibri"/>
              <a:ea typeface="Calibri"/>
              <a:cs typeface="Arial"/>
            </a:endParaRPr>
          </a:p>
          <a:p>
            <a:pPr>
              <a:lnSpc>
                <a:spcPct val="115000"/>
              </a:lnSpc>
              <a:spcAft>
                <a:spcPts val="1000"/>
              </a:spcAft>
            </a:pPr>
            <a:r>
              <a:rPr lang="ar-IQ" sz="2800" b="1" dirty="0">
                <a:solidFill>
                  <a:srgbClr val="FFFF00"/>
                </a:solidFill>
                <a:latin typeface="Calibri"/>
                <a:ea typeface="Calibri"/>
                <a:cs typeface="Ali-A-Alwand"/>
              </a:rPr>
              <a:t>إذن الغاية الأساسية لعملية تحليل الوظائف هي محاولة الأجابة على الأسئلة التالية:</a:t>
            </a:r>
            <a:endParaRPr lang="en-US" sz="1600" b="1" dirty="0">
              <a:solidFill>
                <a:srgbClr val="FFFF00"/>
              </a:solidFill>
              <a:latin typeface="Calibri"/>
              <a:ea typeface="Calibri"/>
              <a:cs typeface="Arial"/>
            </a:endParaRPr>
          </a:p>
          <a:p>
            <a:pPr>
              <a:lnSpc>
                <a:spcPct val="115000"/>
              </a:lnSpc>
              <a:spcAft>
                <a:spcPts val="1000"/>
              </a:spcAft>
            </a:pPr>
            <a:r>
              <a:rPr lang="ar-IQ" sz="2800" dirty="0">
                <a:latin typeface="Calibri"/>
                <a:ea typeface="Calibri"/>
                <a:cs typeface="Ali-A-Alwand"/>
              </a:rPr>
              <a:t>1.</a:t>
            </a:r>
            <a:r>
              <a:rPr lang="ar-IQ" sz="2400" dirty="0">
                <a:latin typeface="Calibri"/>
                <a:ea typeface="Calibri"/>
                <a:cs typeface="Ali-A-Alwand"/>
              </a:rPr>
              <a:t>ما هي الأعمال التي يقوم بها الفرد ؟</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2.لماذا يقوم بها؟</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3.كيف يقوم بتأدية تلك الأعمال؟</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4.ما هي الوسائل و الأدوات التي يستخدمها من أجل إنجاز تلك الأعمال؟</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5.ما هي القدرات و المهارات المطلوبة للقيام بتلك الأعمال؟</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1875805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6172200"/>
          </a:xfrm>
        </p:spPr>
        <p:txBody>
          <a:bodyPr/>
          <a:lstStyle/>
          <a:p>
            <a:pPr marL="0" indent="0" algn="ctr">
              <a:lnSpc>
                <a:spcPct val="115000"/>
              </a:lnSpc>
              <a:spcAft>
                <a:spcPts val="1000"/>
              </a:spcAft>
              <a:buNone/>
            </a:pPr>
            <a:r>
              <a:rPr lang="ar-IQ" sz="4400" dirty="0">
                <a:effectLst/>
                <a:latin typeface="Calibri"/>
                <a:ea typeface="Calibri"/>
                <a:cs typeface="Ali-A-Alwand"/>
              </a:rPr>
              <a:t/>
            </a:r>
            <a:br>
              <a:rPr lang="ar-IQ" sz="4400" dirty="0">
                <a:effectLst/>
                <a:latin typeface="Calibri"/>
                <a:ea typeface="Calibri"/>
                <a:cs typeface="Ali-A-Alwand"/>
              </a:rPr>
            </a:br>
            <a:r>
              <a:rPr lang="ar-IQ" sz="4400" dirty="0">
                <a:effectLst/>
                <a:latin typeface="Calibri"/>
                <a:ea typeface="Calibri"/>
                <a:cs typeface="Ali-A-Alwand"/>
              </a:rPr>
              <a:t>الفصل الأول</a:t>
            </a:r>
            <a:r>
              <a:rPr lang="en-US" sz="2000" dirty="0">
                <a:effectLst/>
                <a:latin typeface="Calibri"/>
                <a:ea typeface="Calibri"/>
                <a:cs typeface="Arial"/>
              </a:rPr>
              <a:t/>
            </a:r>
            <a:br>
              <a:rPr lang="en-US" sz="2000" dirty="0">
                <a:effectLst/>
                <a:latin typeface="Calibri"/>
                <a:ea typeface="Calibri"/>
                <a:cs typeface="Arial"/>
              </a:rPr>
            </a:br>
            <a:r>
              <a:rPr lang="ar-IQ" sz="4400" dirty="0">
                <a:effectLst/>
                <a:latin typeface="Calibri"/>
                <a:ea typeface="Calibri"/>
                <a:cs typeface="Ali-A-Alwand"/>
              </a:rPr>
              <a:t>مدخل لمفهوم إدارة الموارد البشرية</a:t>
            </a:r>
            <a:r>
              <a:rPr lang="en-US" sz="2000" dirty="0">
                <a:effectLst/>
                <a:latin typeface="Calibri"/>
                <a:ea typeface="Calibri"/>
                <a:cs typeface="Arial"/>
              </a:rPr>
              <a:t/>
            </a:r>
            <a:br>
              <a:rPr lang="en-US" sz="2000" dirty="0">
                <a:effectLst/>
                <a:latin typeface="Calibri"/>
                <a:ea typeface="Calibri"/>
                <a:cs typeface="Arial"/>
              </a:rPr>
            </a:br>
            <a:r>
              <a:rPr lang="ar-IQ" sz="4400" dirty="0">
                <a:effectLst/>
                <a:latin typeface="Calibri"/>
                <a:ea typeface="Calibri"/>
                <a:cs typeface="Ali-A-Alwand"/>
              </a:rPr>
              <a:t>(الأهمية وتنظيم , التطور التاريخي , الإستراتيجية)</a:t>
            </a:r>
            <a:endParaRPr lang="ar-IQ" dirty="0"/>
          </a:p>
        </p:txBody>
      </p:sp>
    </p:spTree>
    <p:extLst>
      <p:ext uri="{BB962C8B-B14F-4D97-AF65-F5344CB8AC3E}">
        <p14:creationId xmlns:p14="http://schemas.microsoft.com/office/powerpoint/2010/main" val="33889277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524000"/>
          </a:xfrm>
        </p:spPr>
        <p:txBody>
          <a:bodyPr/>
          <a:lstStyle/>
          <a:p>
            <a:pPr algn="r"/>
            <a:r>
              <a:rPr lang="ar-IQ" sz="3200" dirty="0">
                <a:effectLst/>
                <a:latin typeface="Calibri"/>
                <a:ea typeface="Calibri"/>
                <a:cs typeface="Ali-A-Alwand"/>
              </a:rPr>
              <a:t>(1-2)الأسلوب العلمي لتحليل الوظائف:</a:t>
            </a:r>
            <a:endParaRPr lang="ar-IQ" sz="3200" dirty="0"/>
          </a:p>
        </p:txBody>
      </p:sp>
      <p:sp>
        <p:nvSpPr>
          <p:cNvPr id="3" name="Text Placeholder 2"/>
          <p:cNvSpPr>
            <a:spLocks noGrp="1"/>
          </p:cNvSpPr>
          <p:nvPr>
            <p:ph type="body" idx="1"/>
          </p:nvPr>
        </p:nvSpPr>
        <p:spPr>
          <a:xfrm>
            <a:off x="0" y="2057400"/>
            <a:ext cx="9144000" cy="4800600"/>
          </a:xfrm>
        </p:spPr>
        <p:txBody>
          <a:bodyPr>
            <a:normAutofit fontScale="92500"/>
          </a:bodyPr>
          <a:lstStyle/>
          <a:p>
            <a:pPr>
              <a:lnSpc>
                <a:spcPct val="115000"/>
              </a:lnSpc>
              <a:spcAft>
                <a:spcPts val="1000"/>
              </a:spcAft>
            </a:pPr>
            <a:r>
              <a:rPr lang="ar-IQ" sz="3200" dirty="0">
                <a:latin typeface="Calibri"/>
                <a:ea typeface="Calibri"/>
                <a:cs typeface="Ali-A-Alwand"/>
              </a:rPr>
              <a:t>من خلال جمع المعلومات الخاصة بالإجابة على الأسئلة الخمسة التي طرحناها أعلاه . هذين الجانبين أو القسمين هما :</a:t>
            </a:r>
            <a:endParaRPr lang="en-US" sz="1800" dirty="0">
              <a:latin typeface="Calibri"/>
              <a:ea typeface="Calibri"/>
              <a:cs typeface="Arial"/>
            </a:endParaRPr>
          </a:p>
          <a:p>
            <a:pPr>
              <a:lnSpc>
                <a:spcPct val="115000"/>
              </a:lnSpc>
              <a:spcAft>
                <a:spcPts val="1000"/>
              </a:spcAft>
            </a:pPr>
            <a:r>
              <a:rPr lang="ar-IQ" sz="3200" b="1" dirty="0">
                <a:solidFill>
                  <a:srgbClr val="FFC000"/>
                </a:solidFill>
                <a:latin typeface="Calibri"/>
                <a:ea typeface="Calibri"/>
                <a:cs typeface="Ali-A-Alwand"/>
              </a:rPr>
              <a:t>-الأسلوب العلمي للتحليل الوظيفي:</a:t>
            </a:r>
            <a:endParaRPr lang="en-US" sz="1800" dirty="0">
              <a:solidFill>
                <a:srgbClr val="FFC000"/>
              </a:solidFill>
              <a:latin typeface="Calibri"/>
              <a:ea typeface="Calibri"/>
              <a:cs typeface="Arial"/>
            </a:endParaRPr>
          </a:p>
          <a:p>
            <a:pPr>
              <a:lnSpc>
                <a:spcPct val="115000"/>
              </a:lnSpc>
              <a:spcAft>
                <a:spcPts val="1000"/>
              </a:spcAft>
            </a:pPr>
            <a:r>
              <a:rPr lang="ar-IQ" sz="3200" dirty="0">
                <a:solidFill>
                  <a:srgbClr val="FFFF00"/>
                </a:solidFill>
                <a:latin typeface="Calibri"/>
                <a:ea typeface="Calibri"/>
                <a:cs typeface="Ali-A-Alwand"/>
              </a:rPr>
              <a:t>1.الوصف الوظيفي(</a:t>
            </a:r>
            <a:r>
              <a:rPr lang="en-US" sz="3200" dirty="0">
                <a:solidFill>
                  <a:srgbClr val="FFFF00"/>
                </a:solidFill>
                <a:latin typeface="Calibri"/>
                <a:ea typeface="Calibri"/>
                <a:cs typeface="Ali-A-Alwand"/>
              </a:rPr>
              <a:t>job </a:t>
            </a:r>
            <a:r>
              <a:rPr lang="en-US" sz="3200" dirty="0" err="1">
                <a:solidFill>
                  <a:srgbClr val="FFFF00"/>
                </a:solidFill>
                <a:latin typeface="Calibri"/>
                <a:ea typeface="Calibri"/>
                <a:cs typeface="Ali-A-Alwand"/>
              </a:rPr>
              <a:t>deseription</a:t>
            </a:r>
            <a:r>
              <a:rPr lang="ar-IQ" sz="3200" dirty="0">
                <a:solidFill>
                  <a:srgbClr val="FFFF00"/>
                </a:solidFill>
                <a:latin typeface="Calibri"/>
                <a:ea typeface="Calibri"/>
                <a:cs typeface="Ali-A-Alwand"/>
              </a:rPr>
              <a:t>): </a:t>
            </a:r>
            <a:r>
              <a:rPr lang="ar-IQ" sz="3200" dirty="0">
                <a:latin typeface="Calibri"/>
                <a:ea typeface="Calibri"/>
                <a:cs typeface="Ali-A-Alwand"/>
              </a:rPr>
              <a:t>هو وصف مكتوب عن متطلبات الوظيفة كالواجبات , والمسئوليات , وظروف العمل و الأدوات المستخدمة .</a:t>
            </a:r>
            <a:endParaRPr lang="en-US" sz="1800" dirty="0">
              <a:latin typeface="Calibri"/>
              <a:ea typeface="Calibri"/>
              <a:cs typeface="Arial"/>
            </a:endParaRPr>
          </a:p>
          <a:p>
            <a:pPr>
              <a:lnSpc>
                <a:spcPct val="115000"/>
              </a:lnSpc>
              <a:spcAft>
                <a:spcPts val="1000"/>
              </a:spcAft>
            </a:pPr>
            <a:r>
              <a:rPr lang="ar-IQ" sz="3200" b="1" dirty="0">
                <a:solidFill>
                  <a:srgbClr val="FFFF00"/>
                </a:solidFill>
                <a:latin typeface="Calibri"/>
                <a:ea typeface="Calibri"/>
                <a:cs typeface="Ali-A-Alwand"/>
              </a:rPr>
              <a:t>2.مواصفات شاغل الوظيفة(</a:t>
            </a:r>
            <a:r>
              <a:rPr lang="en-US" sz="3200" b="1" dirty="0">
                <a:solidFill>
                  <a:srgbClr val="FFFF00"/>
                </a:solidFill>
                <a:latin typeface="Calibri"/>
                <a:ea typeface="Calibri"/>
                <a:cs typeface="Ali-A-Alwand"/>
              </a:rPr>
              <a:t>job specification</a:t>
            </a:r>
            <a:r>
              <a:rPr lang="ar-IQ" sz="3200" b="1" dirty="0">
                <a:solidFill>
                  <a:srgbClr val="FFFF00"/>
                </a:solidFill>
                <a:latin typeface="Calibri"/>
                <a:ea typeface="Calibri"/>
                <a:cs typeface="Ali-A-Alwand"/>
              </a:rPr>
              <a:t>): </a:t>
            </a:r>
            <a:r>
              <a:rPr lang="ar-IQ" sz="3200" dirty="0">
                <a:latin typeface="Calibri"/>
                <a:ea typeface="Calibri"/>
                <a:cs typeface="Ali-A-Alwand"/>
              </a:rPr>
              <a:t>وتتمثل في تحديد الماهارات و المعارف , والقدرات والخبرات التي يجب توافرها فيمن يشغل الوظيفة . </a:t>
            </a:r>
            <a:endParaRPr lang="en-US" sz="1800" dirty="0">
              <a:latin typeface="Calibri"/>
              <a:ea typeface="Calibri"/>
              <a:cs typeface="Arial"/>
            </a:endParaRPr>
          </a:p>
          <a:p>
            <a:endParaRPr lang="ar-IQ" sz="3200" dirty="0"/>
          </a:p>
        </p:txBody>
      </p:sp>
    </p:spTree>
    <p:extLst>
      <p:ext uri="{BB962C8B-B14F-4D97-AF65-F5344CB8AC3E}">
        <p14:creationId xmlns:p14="http://schemas.microsoft.com/office/powerpoint/2010/main" val="8852412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85800"/>
            <a:ext cx="9144000" cy="6172200"/>
          </a:xfrm>
        </p:spPr>
        <p:txBody>
          <a:bodyPr/>
          <a:lstStyle/>
          <a:p>
            <a:endParaRPr lang="ar-IQ" dirty="0"/>
          </a:p>
        </p:txBody>
      </p:sp>
      <p:sp>
        <p:nvSpPr>
          <p:cNvPr id="4" name="Rectangle 3"/>
          <p:cNvSpPr/>
          <p:nvPr/>
        </p:nvSpPr>
        <p:spPr>
          <a:xfrm>
            <a:off x="3657600" y="838200"/>
            <a:ext cx="2057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a:latin typeface="Calibri"/>
                <a:ea typeface="Calibri"/>
                <a:cs typeface="Ali-A-Alwand"/>
              </a:rPr>
              <a:t>التحليل الوظيفي</a:t>
            </a:r>
            <a:endParaRPr lang="ar-IQ" sz="2400" dirty="0"/>
          </a:p>
        </p:txBody>
      </p:sp>
      <p:sp>
        <p:nvSpPr>
          <p:cNvPr id="5" name="Oval 4"/>
          <p:cNvSpPr/>
          <p:nvPr/>
        </p:nvSpPr>
        <p:spPr>
          <a:xfrm>
            <a:off x="838200" y="1828799"/>
            <a:ext cx="1981200" cy="12012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dirty="0">
                <a:latin typeface="Calibri"/>
                <a:ea typeface="Calibri"/>
                <a:cs typeface="Ali-A-Alwand"/>
              </a:rPr>
              <a:t>مواصفات </a:t>
            </a:r>
            <a:r>
              <a:rPr lang="ar-IQ" sz="2000">
                <a:latin typeface="Calibri"/>
                <a:ea typeface="Calibri"/>
                <a:cs typeface="Ali-A-Alwand"/>
              </a:rPr>
              <a:t>الشاغل الوظيفة</a:t>
            </a:r>
            <a:endParaRPr lang="ar-IQ" dirty="0"/>
          </a:p>
        </p:txBody>
      </p:sp>
      <p:sp>
        <p:nvSpPr>
          <p:cNvPr id="7" name="Oval 6"/>
          <p:cNvSpPr/>
          <p:nvPr/>
        </p:nvSpPr>
        <p:spPr>
          <a:xfrm>
            <a:off x="6248400" y="1905000"/>
            <a:ext cx="2189629" cy="11250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15000"/>
              </a:lnSpc>
              <a:spcAft>
                <a:spcPts val="1000"/>
              </a:spcAft>
            </a:pPr>
            <a:r>
              <a:rPr lang="ar-IQ" sz="2400" dirty="0">
                <a:latin typeface="Calibri"/>
                <a:ea typeface="Calibri"/>
                <a:cs typeface="Ali-A-Alwand"/>
              </a:rPr>
              <a:t>الوصف الوظيفي</a:t>
            </a:r>
            <a:endParaRPr lang="en-US" sz="1200" dirty="0">
              <a:effectLst/>
              <a:latin typeface="Calibri"/>
              <a:ea typeface="Calibri"/>
              <a:cs typeface="Arial"/>
            </a:endParaRPr>
          </a:p>
        </p:txBody>
      </p:sp>
      <p:sp>
        <p:nvSpPr>
          <p:cNvPr id="8" name="Rounded Rectangle 7"/>
          <p:cNvSpPr/>
          <p:nvPr/>
        </p:nvSpPr>
        <p:spPr>
          <a:xfrm>
            <a:off x="952500" y="2994211"/>
            <a:ext cx="1752600" cy="38279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lnSpc>
                <a:spcPct val="115000"/>
              </a:lnSpc>
              <a:spcAft>
                <a:spcPts val="0"/>
              </a:spcAft>
            </a:pPr>
            <a:r>
              <a:rPr lang="ar-IQ" sz="2000" dirty="0">
                <a:latin typeface="Calibri"/>
                <a:ea typeface="Calibri"/>
                <a:cs typeface="Ali-A-Alwand"/>
              </a:rPr>
              <a:t>ويتضمن المعلومات التالية: المطلوب توافرها في الموظف  شاغل الوظيفة:</a:t>
            </a:r>
            <a:endParaRPr lang="en-US" sz="1200" dirty="0">
              <a:latin typeface="Calibri"/>
              <a:ea typeface="Calibri"/>
              <a:cs typeface="Arial"/>
            </a:endParaRPr>
          </a:p>
          <a:p>
            <a:pPr algn="r" rtl="1">
              <a:lnSpc>
                <a:spcPct val="115000"/>
              </a:lnSpc>
              <a:spcAft>
                <a:spcPts val="0"/>
              </a:spcAft>
            </a:pPr>
            <a:r>
              <a:rPr lang="ar-IQ" dirty="0">
                <a:latin typeface="Calibri"/>
                <a:ea typeface="Calibri"/>
                <a:cs typeface="Ali-A-Alwand"/>
              </a:rPr>
              <a:t>1.الذكاء و القدرة العقلية </a:t>
            </a:r>
            <a:endParaRPr lang="en-US" sz="1200" dirty="0">
              <a:latin typeface="Calibri"/>
              <a:ea typeface="Calibri"/>
              <a:cs typeface="Arial"/>
            </a:endParaRPr>
          </a:p>
          <a:p>
            <a:pPr algn="r" rtl="1">
              <a:lnSpc>
                <a:spcPct val="115000"/>
              </a:lnSpc>
              <a:spcAft>
                <a:spcPts val="0"/>
              </a:spcAft>
            </a:pPr>
            <a:r>
              <a:rPr lang="ar-IQ" dirty="0">
                <a:latin typeface="Calibri"/>
                <a:ea typeface="Calibri"/>
                <a:cs typeface="Ali-A-Alwand"/>
              </a:rPr>
              <a:t>2.المستوى التعليمي</a:t>
            </a:r>
            <a:endParaRPr lang="en-US" sz="1200" dirty="0">
              <a:latin typeface="Calibri"/>
              <a:ea typeface="Calibri"/>
              <a:cs typeface="Arial"/>
            </a:endParaRPr>
          </a:p>
          <a:p>
            <a:pPr algn="r" rtl="1">
              <a:lnSpc>
                <a:spcPct val="115000"/>
              </a:lnSpc>
              <a:spcAft>
                <a:spcPts val="0"/>
              </a:spcAft>
            </a:pPr>
            <a:r>
              <a:rPr lang="ar-IQ" dirty="0">
                <a:latin typeface="Calibri"/>
                <a:ea typeface="Calibri"/>
                <a:cs typeface="Ali-A-Alwand"/>
              </a:rPr>
              <a:t>3.الخبرات السابقة</a:t>
            </a:r>
            <a:endParaRPr lang="en-US" sz="1200" dirty="0">
              <a:latin typeface="Calibri"/>
              <a:ea typeface="Calibri"/>
              <a:cs typeface="Arial"/>
            </a:endParaRPr>
          </a:p>
          <a:p>
            <a:pPr algn="r" rtl="1">
              <a:lnSpc>
                <a:spcPct val="115000"/>
              </a:lnSpc>
              <a:spcAft>
                <a:spcPts val="0"/>
              </a:spcAft>
            </a:pPr>
            <a:r>
              <a:rPr lang="ar-IQ" dirty="0">
                <a:latin typeface="Calibri"/>
                <a:ea typeface="Calibri"/>
                <a:cs typeface="Ali-A-Alwand"/>
              </a:rPr>
              <a:t>4.القدرة الجسدية 5.المهاراة</a:t>
            </a:r>
          </a:p>
        </p:txBody>
      </p:sp>
      <p:sp>
        <p:nvSpPr>
          <p:cNvPr id="9" name="Rounded Rectangle 8"/>
          <p:cNvSpPr/>
          <p:nvPr/>
        </p:nvSpPr>
        <p:spPr>
          <a:xfrm>
            <a:off x="6466914" y="2994211"/>
            <a:ext cx="1752600" cy="38279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lnSpc>
                <a:spcPct val="115000"/>
              </a:lnSpc>
              <a:spcAft>
                <a:spcPts val="1000"/>
              </a:spcAft>
            </a:pPr>
            <a:r>
              <a:rPr lang="ar-IQ" dirty="0">
                <a:latin typeface="Calibri"/>
                <a:ea typeface="Calibri"/>
                <a:cs typeface="Ali-A-Alwand"/>
              </a:rPr>
              <a:t> </a:t>
            </a:r>
            <a:r>
              <a:rPr lang="ar-IQ" sz="2000" dirty="0">
                <a:latin typeface="Calibri"/>
                <a:ea typeface="Calibri"/>
                <a:cs typeface="Ali-A-Alwand"/>
              </a:rPr>
              <a:t>ويتضمن المعلومات التالية: </a:t>
            </a:r>
            <a:endParaRPr lang="en-US" sz="1200" dirty="0">
              <a:latin typeface="Calibri"/>
              <a:ea typeface="Calibri"/>
              <a:cs typeface="Arial"/>
            </a:endParaRPr>
          </a:p>
          <a:p>
            <a:pPr algn="r" rtl="1">
              <a:lnSpc>
                <a:spcPct val="115000"/>
              </a:lnSpc>
              <a:spcAft>
                <a:spcPts val="1000"/>
              </a:spcAft>
            </a:pPr>
            <a:r>
              <a:rPr lang="ar-IQ" dirty="0">
                <a:latin typeface="Calibri"/>
                <a:ea typeface="Calibri"/>
                <a:cs typeface="Ali-A-Alwand"/>
              </a:rPr>
              <a:t>1.أسم الوظيفة , وموقعها</a:t>
            </a:r>
            <a:endParaRPr lang="en-US" sz="1200" dirty="0">
              <a:latin typeface="Calibri"/>
              <a:ea typeface="Calibri"/>
              <a:cs typeface="Arial"/>
            </a:endParaRPr>
          </a:p>
          <a:p>
            <a:pPr algn="r" rtl="1">
              <a:lnSpc>
                <a:spcPct val="115000"/>
              </a:lnSpc>
              <a:spcAft>
                <a:spcPts val="1000"/>
              </a:spcAft>
            </a:pPr>
            <a:r>
              <a:rPr lang="ar-IQ" dirty="0">
                <a:latin typeface="Calibri"/>
                <a:ea typeface="Calibri"/>
                <a:cs typeface="Ali-A-Alwand"/>
              </a:rPr>
              <a:t>2.الواجبات و المسئوليات </a:t>
            </a:r>
            <a:endParaRPr lang="en-US" sz="1200" dirty="0">
              <a:latin typeface="Calibri"/>
              <a:ea typeface="Calibri"/>
              <a:cs typeface="Arial"/>
            </a:endParaRPr>
          </a:p>
          <a:p>
            <a:pPr algn="r" rtl="1">
              <a:lnSpc>
                <a:spcPct val="115000"/>
              </a:lnSpc>
              <a:spcAft>
                <a:spcPts val="1000"/>
              </a:spcAft>
            </a:pPr>
            <a:r>
              <a:rPr lang="ar-IQ" dirty="0">
                <a:latin typeface="Calibri"/>
                <a:ea typeface="Calibri"/>
                <a:cs typeface="Ali-A-Alwand"/>
              </a:rPr>
              <a:t>3.المهام الرئيسية</a:t>
            </a:r>
            <a:endParaRPr lang="en-US" sz="1200" dirty="0">
              <a:latin typeface="Calibri"/>
              <a:ea typeface="Calibri"/>
              <a:cs typeface="Arial"/>
            </a:endParaRPr>
          </a:p>
          <a:p>
            <a:pPr algn="r" rtl="1">
              <a:lnSpc>
                <a:spcPct val="115000"/>
              </a:lnSpc>
              <a:spcAft>
                <a:spcPts val="1000"/>
              </a:spcAft>
            </a:pPr>
            <a:r>
              <a:rPr lang="ar-IQ" dirty="0">
                <a:latin typeface="Calibri"/>
                <a:ea typeface="Calibri"/>
                <a:cs typeface="Ali-A-Alwand"/>
              </a:rPr>
              <a:t>4.الالات والأدوات المستخدمة</a:t>
            </a:r>
            <a:endParaRPr lang="en-US" sz="1200" dirty="0">
              <a:latin typeface="Calibri"/>
              <a:ea typeface="Calibri"/>
              <a:cs typeface="Arial"/>
            </a:endParaRPr>
          </a:p>
          <a:p>
            <a:pPr algn="r" rtl="1">
              <a:lnSpc>
                <a:spcPct val="115000"/>
              </a:lnSpc>
              <a:spcAft>
                <a:spcPts val="1000"/>
              </a:spcAft>
            </a:pPr>
            <a:r>
              <a:rPr lang="ar-IQ" dirty="0">
                <a:latin typeface="Calibri"/>
                <a:ea typeface="Calibri"/>
                <a:cs typeface="Ali-A-Alwand"/>
              </a:rPr>
              <a:t>5.ظروف العمل.</a:t>
            </a:r>
            <a:endParaRPr lang="ar-IQ" dirty="0"/>
          </a:p>
        </p:txBody>
      </p:sp>
      <p:cxnSp>
        <p:nvCxnSpPr>
          <p:cNvPr id="13" name="Straight Arrow Connector 12"/>
          <p:cNvCxnSpPr>
            <a:stCxn id="4" idx="2"/>
          </p:cNvCxnSpPr>
          <p:nvPr/>
        </p:nvCxnSpPr>
        <p:spPr>
          <a:xfrm>
            <a:off x="4686300" y="1828800"/>
            <a:ext cx="0" cy="6387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5" idx="6"/>
            <a:endCxn id="7" idx="2"/>
          </p:cNvCxnSpPr>
          <p:nvPr/>
        </p:nvCxnSpPr>
        <p:spPr>
          <a:xfrm>
            <a:off x="2819400" y="2429435"/>
            <a:ext cx="3429000" cy="38101"/>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53070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295400"/>
          </a:xfrm>
        </p:spPr>
        <p:txBody>
          <a:bodyPr/>
          <a:lstStyle/>
          <a:p>
            <a:pPr algn="r" rtl="1">
              <a:lnSpc>
                <a:spcPct val="115000"/>
              </a:lnSpc>
              <a:spcBef>
                <a:spcPts val="600"/>
              </a:spcBef>
              <a:spcAft>
                <a:spcPts val="0"/>
              </a:spcAft>
            </a:pPr>
            <a:r>
              <a:rPr lang="ar-IQ" sz="3200" dirty="0">
                <a:effectLst/>
                <a:latin typeface="Calibri"/>
                <a:ea typeface="Calibri"/>
                <a:cs typeface="Ali-A-Alwand"/>
              </a:rPr>
              <a:t>(1-3):أهمية تحليل الوظائف:</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600200"/>
            <a:ext cx="9144000" cy="5257800"/>
          </a:xfrm>
        </p:spPr>
        <p:txBody>
          <a:bodyPr/>
          <a:lstStyle/>
          <a:p>
            <a:pPr>
              <a:lnSpc>
                <a:spcPct val="115000"/>
              </a:lnSpc>
              <a:spcBef>
                <a:spcPts val="600"/>
              </a:spcBef>
            </a:pPr>
            <a:r>
              <a:rPr lang="ar-IQ" sz="2800" b="1" dirty="0">
                <a:solidFill>
                  <a:srgbClr val="FFC000"/>
                </a:solidFill>
                <a:latin typeface="Calibri"/>
                <a:ea typeface="Calibri"/>
                <a:cs typeface="Ali-A-Alwand"/>
              </a:rPr>
              <a:t>1.أهمية تحليل الوظائف لتخطيط الموارد البشرية :</a:t>
            </a:r>
            <a:endParaRPr lang="en-US" sz="1600" dirty="0">
              <a:solidFill>
                <a:srgbClr val="FFC000"/>
              </a:solidFill>
              <a:latin typeface="Calibri"/>
              <a:ea typeface="Calibri"/>
              <a:cs typeface="Arial"/>
            </a:endParaRPr>
          </a:p>
          <a:p>
            <a:pPr>
              <a:lnSpc>
                <a:spcPct val="115000"/>
              </a:lnSpc>
              <a:spcBef>
                <a:spcPts val="600"/>
              </a:spcBef>
            </a:pPr>
            <a:r>
              <a:rPr lang="ar-IQ" sz="2400" dirty="0">
                <a:latin typeface="Calibri"/>
                <a:ea typeface="Calibri"/>
                <a:cs typeface="Ali-A-Alwand"/>
              </a:rPr>
              <a:t>يسعى تخطيط الموارد البشرية إلى تقدير إحتياجات المنظمة من الموارد البشرية من حيث الكمية و النوعية , ولا يمكن القيام بذلك إلى بمعرفة طبيعة و ماهية الوظائف و الأعمال داخل المنظمة وحجم مهامها و مسئولياتها ومع مواصفات شاغل الوظيفة , ومن هنا يكتشف لنا مدى الإعتمادية المطلقة لوظيفة تخطيط الموارد البشرية على نتائج تحليل الأعمال و الوظائف.</a:t>
            </a:r>
            <a:endParaRPr lang="en-US" sz="1600" dirty="0">
              <a:latin typeface="Calibri"/>
              <a:ea typeface="Calibri"/>
              <a:cs typeface="Arial"/>
            </a:endParaRPr>
          </a:p>
          <a:p>
            <a:pPr>
              <a:lnSpc>
                <a:spcPct val="115000"/>
              </a:lnSpc>
              <a:spcBef>
                <a:spcPts val="600"/>
              </a:spcBef>
            </a:pPr>
            <a:r>
              <a:rPr lang="ar-IQ" sz="2800" b="1" dirty="0">
                <a:solidFill>
                  <a:srgbClr val="FFC000"/>
                </a:solidFill>
                <a:latin typeface="Calibri"/>
                <a:ea typeface="Calibri"/>
                <a:cs typeface="Ali-A-Alwand"/>
              </a:rPr>
              <a:t>2.أهمية تحليل الوظائف للإستقطاب: </a:t>
            </a:r>
            <a:r>
              <a:rPr lang="ar-IQ" sz="2400" dirty="0">
                <a:latin typeface="Calibri"/>
                <a:ea typeface="Calibri"/>
                <a:cs typeface="Ali-A-Alwand"/>
              </a:rPr>
              <a:t>تتلخص مهمة إستقطاب إحدى وظائف إدارة الموارد البشرية بإنه يقوم بجذب و ترغيب أكبر عدد ممكن من هذه الموارد من سوق العمل , وذلك وفق إعداد تخصصات و مواصفات محددة تحتاجها أعمال و وظائف المنظمة , لتنفيذ ما هو مناط بها من مهام و مسئوليات . وعليه يمكن القول بإن الإستقطاب لا يمكنه أداء مهمته إلا بعد أن يعرف خصائص و مواصفات الموارد البشرية المراد إستقطابها التي وفرها تحليل الوظائف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3913988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85800"/>
            <a:ext cx="9144000" cy="6248400"/>
          </a:xfrm>
        </p:spPr>
        <p:txBody>
          <a:bodyPr/>
          <a:lstStyle/>
          <a:p>
            <a:pPr>
              <a:lnSpc>
                <a:spcPct val="115000"/>
              </a:lnSpc>
              <a:spcBef>
                <a:spcPts val="600"/>
              </a:spcBef>
            </a:pPr>
            <a:r>
              <a:rPr lang="en-US" sz="2800" b="1" smtClean="0">
                <a:solidFill>
                  <a:srgbClr val="FFC000"/>
                </a:solidFill>
                <a:latin typeface="Calibri"/>
                <a:ea typeface="Calibri"/>
                <a:cs typeface="Ali-A-Alwand"/>
              </a:rPr>
              <a:t>3</a:t>
            </a:r>
            <a:r>
              <a:rPr lang="ar-IQ" sz="2800" b="1" smtClean="0">
                <a:solidFill>
                  <a:srgbClr val="FFC000"/>
                </a:solidFill>
                <a:latin typeface="Calibri"/>
                <a:ea typeface="Calibri"/>
                <a:cs typeface="Ali-A-Alwand"/>
              </a:rPr>
              <a:t>.أهمية </a:t>
            </a:r>
            <a:r>
              <a:rPr lang="ar-IQ" sz="2800" b="1" dirty="0">
                <a:solidFill>
                  <a:srgbClr val="FFC000"/>
                </a:solidFill>
                <a:latin typeface="Calibri"/>
                <a:ea typeface="Calibri"/>
                <a:cs typeface="Ali-A-Alwand"/>
              </a:rPr>
              <a:t>تحليل الوظائف لعملية الإختيار و التعيين</a:t>
            </a:r>
            <a:r>
              <a:rPr lang="ar-IQ" sz="2800" b="1" dirty="0">
                <a:latin typeface="Calibri"/>
                <a:ea typeface="Calibri"/>
                <a:cs typeface="Ali-A-Alwand"/>
              </a:rPr>
              <a:t>:</a:t>
            </a:r>
            <a:r>
              <a:rPr lang="ar-IQ" sz="2800" dirty="0">
                <a:latin typeface="Calibri"/>
                <a:ea typeface="Calibri"/>
                <a:cs typeface="Ali-A-Alwand"/>
              </a:rPr>
              <a:t> </a:t>
            </a:r>
            <a:r>
              <a:rPr lang="ar-IQ" sz="2400" dirty="0">
                <a:latin typeface="Calibri"/>
                <a:ea typeface="Calibri"/>
                <a:cs typeface="Ali-A-Alwand"/>
              </a:rPr>
              <a:t>النتائج (التحليل الوظائف) التي يتكون من تحديد مهام و مسئوليات الوظائف ومع الصفات و خصائصها , يستخدم كأساس و معايير لإتخاذ القرار على الإختيار و التعيين لأفضل مرشح(الأفراد).</a:t>
            </a:r>
            <a:endParaRPr lang="en-US" sz="1600" dirty="0">
              <a:latin typeface="Calibri"/>
              <a:ea typeface="Calibri"/>
              <a:cs typeface="Arial"/>
            </a:endParaRPr>
          </a:p>
          <a:p>
            <a:pPr>
              <a:lnSpc>
                <a:spcPct val="115000"/>
              </a:lnSpc>
              <a:spcBef>
                <a:spcPts val="600"/>
              </a:spcBef>
            </a:pPr>
            <a:r>
              <a:rPr lang="ar-IQ" sz="2800" dirty="0">
                <a:solidFill>
                  <a:srgbClr val="FFC000"/>
                </a:solidFill>
                <a:latin typeface="Calibri"/>
                <a:ea typeface="Calibri"/>
                <a:cs typeface="Ali-A-Alwand"/>
              </a:rPr>
              <a:t>4</a:t>
            </a:r>
            <a:r>
              <a:rPr lang="ar-IQ" sz="2800" b="1" dirty="0">
                <a:solidFill>
                  <a:srgbClr val="FFC000"/>
                </a:solidFill>
                <a:latin typeface="Calibri"/>
                <a:ea typeface="Calibri"/>
                <a:cs typeface="Ali-A-Alwand"/>
              </a:rPr>
              <a:t>.أهمية تحليل الوظائف لتدريب:</a:t>
            </a:r>
            <a:endParaRPr lang="en-US" sz="1600" dirty="0">
              <a:solidFill>
                <a:srgbClr val="FFC000"/>
              </a:solidFill>
              <a:latin typeface="Calibri"/>
              <a:ea typeface="Calibri"/>
              <a:cs typeface="Arial"/>
            </a:endParaRPr>
          </a:p>
          <a:p>
            <a:pPr>
              <a:lnSpc>
                <a:spcPct val="115000"/>
              </a:lnSpc>
              <a:spcBef>
                <a:spcPts val="600"/>
              </a:spcBef>
            </a:pPr>
            <a:r>
              <a:rPr lang="ar-IQ" sz="2400" dirty="0">
                <a:latin typeface="Calibri"/>
                <a:ea typeface="Calibri"/>
                <a:cs typeface="Ali-A-Alwand"/>
              </a:rPr>
              <a:t>أن تحليل الوظائف يوضح لتدريب و تنمية المهارات المطلوب تنميتها و إكسابها للموارد البشرية ليؤدوا أعمالهم بنجاح , أي يوفر لهما القاعدة التي على أساسها تحدد المادة التدريبية والبرنامج التدريبي المطلوبين </a:t>
            </a:r>
            <a:r>
              <a:rPr lang="ar-IQ" sz="2800" dirty="0">
                <a:latin typeface="Calibri"/>
                <a:ea typeface="Calibri"/>
                <a:cs typeface="Ali-A-Alwand"/>
              </a:rPr>
              <a:t>. </a:t>
            </a:r>
            <a:endParaRPr lang="en-US" sz="1600" dirty="0">
              <a:latin typeface="Calibri"/>
              <a:ea typeface="Calibri"/>
              <a:cs typeface="Arial"/>
            </a:endParaRPr>
          </a:p>
          <a:p>
            <a:pPr>
              <a:lnSpc>
                <a:spcPct val="115000"/>
              </a:lnSpc>
              <a:spcBef>
                <a:spcPts val="600"/>
              </a:spcBef>
            </a:pPr>
            <a:r>
              <a:rPr lang="ar-IQ" sz="2800" b="1" dirty="0">
                <a:solidFill>
                  <a:srgbClr val="FFC000"/>
                </a:solidFill>
                <a:latin typeface="Calibri"/>
                <a:ea typeface="Calibri"/>
                <a:cs typeface="Ali-A-Alwand"/>
              </a:rPr>
              <a:t>5.أهمية التحليل الوظائف لتقييم اداء الأفراد:</a:t>
            </a:r>
            <a:endParaRPr lang="en-US" sz="1600" b="1" dirty="0">
              <a:solidFill>
                <a:srgbClr val="FFC000"/>
              </a:solidFill>
              <a:latin typeface="Calibri"/>
              <a:ea typeface="Calibri"/>
              <a:cs typeface="Arial"/>
            </a:endParaRPr>
          </a:p>
          <a:p>
            <a:pPr>
              <a:lnSpc>
                <a:spcPct val="115000"/>
              </a:lnSpc>
              <a:spcBef>
                <a:spcPts val="600"/>
              </a:spcBef>
            </a:pPr>
            <a:r>
              <a:rPr lang="ar-IQ" sz="2400" dirty="0">
                <a:latin typeface="Calibri"/>
                <a:ea typeface="Calibri"/>
                <a:cs typeface="Ali-A-Alwand"/>
              </a:rPr>
              <a:t>يتمثل هدف تقييم الاداء في تقييم أداء الفرد في وظيفة ما .ومن ثم فإن المتطلب الأول هو الفهم الصحيح لما يفترض قيام الفرد به لأداء وظيفته . ومن خلال هذا الفهم فقط , يمكن أن يتحقق التقييم العادل لكيفية اداء الفرد للوظيفة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2163099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762000"/>
            <a:ext cx="9144000" cy="6096000"/>
          </a:xfrm>
        </p:spPr>
        <p:txBody>
          <a:bodyPr>
            <a:normAutofit fontScale="92500" lnSpcReduction="10000"/>
          </a:bodyPr>
          <a:lstStyle/>
          <a:p>
            <a:pPr>
              <a:lnSpc>
                <a:spcPct val="115000"/>
              </a:lnSpc>
              <a:spcBef>
                <a:spcPts val="600"/>
              </a:spcBef>
            </a:pPr>
            <a:r>
              <a:rPr lang="ar-IQ" sz="2800" b="1" dirty="0">
                <a:solidFill>
                  <a:srgbClr val="FFC000"/>
                </a:solidFill>
                <a:latin typeface="Calibri"/>
                <a:ea typeface="Calibri"/>
                <a:cs typeface="Ali-A-Alwand"/>
              </a:rPr>
              <a:t>6.أهمية تحليل الوظائف لتقييم الوظائف: </a:t>
            </a:r>
            <a:endParaRPr lang="en-US" sz="1600" dirty="0">
              <a:solidFill>
                <a:srgbClr val="FFC000"/>
              </a:solidFill>
              <a:latin typeface="Calibri"/>
              <a:ea typeface="Calibri"/>
              <a:cs typeface="Arial"/>
            </a:endParaRPr>
          </a:p>
          <a:p>
            <a:pPr>
              <a:lnSpc>
                <a:spcPct val="115000"/>
              </a:lnSpc>
              <a:spcBef>
                <a:spcPts val="600"/>
              </a:spcBef>
            </a:pPr>
            <a:r>
              <a:rPr lang="ar-IQ" sz="2400" dirty="0">
                <a:latin typeface="Calibri"/>
                <a:ea typeface="Calibri"/>
                <a:cs typeface="Ali-A-Alwand"/>
              </a:rPr>
              <a:t>هدف تقييم الوظائف هي تحديد أجور و رواتب عادلة لوظائف المنظمة , فالتحليل الوظيفي هي الخطوة الأولى في التحديد القيمة النسبية للوظيفة من خلال تحديد مستوى صعوبتها , وواجباتها , ومسئولياتها , والمهارات والقدرات المطلوبة لأداء الوظيفة . بمجرد تحديد القيمة النسبية للوظيفة بالنسبة للوضائف الأخرى , فإنه يمكن أن يحدد جدول عادل للأجور و المرتبات .</a:t>
            </a:r>
            <a:endParaRPr lang="en-US" sz="1600" dirty="0">
              <a:latin typeface="Calibri"/>
              <a:ea typeface="Calibri"/>
              <a:cs typeface="Arial"/>
            </a:endParaRPr>
          </a:p>
          <a:p>
            <a:pPr>
              <a:lnSpc>
                <a:spcPct val="115000"/>
              </a:lnSpc>
              <a:spcBef>
                <a:spcPts val="600"/>
              </a:spcBef>
            </a:pPr>
            <a:r>
              <a:rPr lang="ar-IQ" sz="2800" b="1" dirty="0">
                <a:solidFill>
                  <a:srgbClr val="FFC000"/>
                </a:solidFill>
                <a:latin typeface="Calibri"/>
                <a:ea typeface="Calibri"/>
                <a:cs typeface="Ali-A-Alwand"/>
              </a:rPr>
              <a:t>7.أهمية تحليل الوظائف لتخطيط المسار الوظيفي:</a:t>
            </a:r>
            <a:endParaRPr lang="en-US" sz="1600" dirty="0">
              <a:solidFill>
                <a:srgbClr val="FFC000"/>
              </a:solidFill>
              <a:latin typeface="Calibri"/>
              <a:ea typeface="Calibri"/>
              <a:cs typeface="Arial"/>
            </a:endParaRPr>
          </a:p>
          <a:p>
            <a:pPr>
              <a:lnSpc>
                <a:spcPct val="115000"/>
              </a:lnSpc>
              <a:spcBef>
                <a:spcPts val="600"/>
              </a:spcBef>
            </a:pPr>
            <a:r>
              <a:rPr lang="ar-IQ" sz="2400" dirty="0">
                <a:latin typeface="Calibri"/>
                <a:ea typeface="Calibri"/>
                <a:cs typeface="Ali-A-Alwand"/>
              </a:rPr>
              <a:t>تعمل وظيفة تخطيط المسارات الوظيفية على التحديد الترقيات المحتملة التي يمكن أن تحصل عليها المورارد البشرية خلال حياتها و مسيرتها في العمل داخل المنظمة . فالمعروف عن الترقية أنها عملية تعيين في وظيفة جديدة أعلى مختلفة من حيث مستواها الإداري و طبيعتها عن الوضيفة السابقة . لتحقيق الموضوعية في عملية الترقية , لابد من مقارنة الخصائص التي يحملها المرشح للترقية مع المتطللبات الوضيفة الجديدة التي سيرقى إليها والتي سبق لتحليل العمل أن حددها , وعليه فرسم مسارات الترقية لا يمكن أن يتم دون معرفة نتائج هذا التحليل .</a:t>
            </a:r>
            <a:endParaRPr lang="en-US" sz="1600" dirty="0">
              <a:latin typeface="Calibri"/>
              <a:ea typeface="Calibri"/>
              <a:cs typeface="Arial"/>
            </a:endParaRPr>
          </a:p>
          <a:p>
            <a:pPr>
              <a:lnSpc>
                <a:spcPct val="115000"/>
              </a:lnSpc>
              <a:spcBef>
                <a:spcPts val="600"/>
              </a:spcBef>
            </a:pPr>
            <a:r>
              <a:rPr lang="ar-IQ" sz="2800" b="1" dirty="0">
                <a:solidFill>
                  <a:srgbClr val="FFC000"/>
                </a:solidFill>
                <a:latin typeface="Calibri"/>
                <a:ea typeface="Calibri"/>
                <a:cs typeface="Ali-A-Alwand"/>
              </a:rPr>
              <a:t>8.أهمية تحليل الوظائف لتحسين ظروف العمل:</a:t>
            </a:r>
            <a:endParaRPr lang="en-US" sz="1600" dirty="0">
              <a:solidFill>
                <a:srgbClr val="FFC000"/>
              </a:solidFill>
              <a:latin typeface="Calibri"/>
              <a:ea typeface="Calibri"/>
              <a:cs typeface="Arial"/>
            </a:endParaRPr>
          </a:p>
          <a:p>
            <a:r>
              <a:rPr lang="ar-IQ" sz="2400" dirty="0">
                <a:latin typeface="Calibri"/>
                <a:ea typeface="Calibri"/>
                <a:cs typeface="Ali-A-Alwand"/>
              </a:rPr>
              <a:t>يكشف التحليل العمل عن الضروف التي يتطلبها كل عمل من حرارة ورطوبة وإضاءة وتهوية وغيرها , فإن كانت بدرجة غير ملائمة يمكن تحسينها . </a:t>
            </a:r>
            <a:endParaRPr lang="ar-IQ" dirty="0"/>
          </a:p>
        </p:txBody>
      </p:sp>
    </p:spTree>
    <p:extLst>
      <p:ext uri="{BB962C8B-B14F-4D97-AF65-F5344CB8AC3E}">
        <p14:creationId xmlns:p14="http://schemas.microsoft.com/office/powerpoint/2010/main" val="41435547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1447800"/>
          </a:xfrm>
        </p:spPr>
        <p:txBody>
          <a:bodyPr/>
          <a:lstStyle/>
          <a:p>
            <a:pPr algn="r"/>
            <a:r>
              <a:rPr lang="ar-IQ" sz="3200" dirty="0">
                <a:effectLst/>
                <a:latin typeface="Calibri"/>
                <a:ea typeface="Calibri"/>
                <a:cs typeface="Ali-A-Alwand"/>
              </a:rPr>
              <a:t>(1-4):حالات إجراء التحليل الوظيفي:</a:t>
            </a:r>
            <a:endParaRPr lang="ar-IQ" sz="3200" dirty="0"/>
          </a:p>
        </p:txBody>
      </p:sp>
      <p:sp>
        <p:nvSpPr>
          <p:cNvPr id="3" name="Text Placeholder 2"/>
          <p:cNvSpPr>
            <a:spLocks noGrp="1"/>
          </p:cNvSpPr>
          <p:nvPr>
            <p:ph type="body" idx="1"/>
          </p:nvPr>
        </p:nvSpPr>
        <p:spPr>
          <a:xfrm>
            <a:off x="0" y="2133600"/>
            <a:ext cx="9144000" cy="4724400"/>
          </a:xfrm>
        </p:spPr>
        <p:txBody>
          <a:bodyPr/>
          <a:lstStyle/>
          <a:p>
            <a:pPr>
              <a:lnSpc>
                <a:spcPct val="115000"/>
              </a:lnSpc>
              <a:spcBef>
                <a:spcPts val="600"/>
              </a:spcBef>
            </a:pPr>
            <a:r>
              <a:rPr lang="ar-IQ" sz="2800" dirty="0">
                <a:latin typeface="Calibri"/>
                <a:ea typeface="Calibri"/>
                <a:cs typeface="Ali-A-Alwand"/>
              </a:rPr>
              <a:t>يتم التحليل الوظيفي في الحالات التالية:</a:t>
            </a:r>
            <a:endParaRPr lang="en-US" sz="1600" dirty="0">
              <a:latin typeface="Calibri"/>
              <a:ea typeface="Calibri"/>
              <a:cs typeface="Arial"/>
            </a:endParaRPr>
          </a:p>
          <a:p>
            <a:pPr>
              <a:lnSpc>
                <a:spcPct val="115000"/>
              </a:lnSpc>
              <a:spcBef>
                <a:spcPts val="600"/>
              </a:spcBef>
            </a:pPr>
            <a:r>
              <a:rPr lang="ar-IQ" sz="2400" dirty="0">
                <a:latin typeface="Calibri"/>
                <a:ea typeface="Calibri"/>
                <a:cs typeface="Ali-A-Alwand"/>
              </a:rPr>
              <a:t>1.عند تأسيس المنظمة لأول مرة .</a:t>
            </a:r>
            <a:endParaRPr lang="en-US" sz="1600" dirty="0">
              <a:latin typeface="Calibri"/>
              <a:ea typeface="Calibri"/>
              <a:cs typeface="Arial"/>
            </a:endParaRPr>
          </a:p>
          <a:p>
            <a:pPr>
              <a:lnSpc>
                <a:spcPct val="115000"/>
              </a:lnSpc>
              <a:spcBef>
                <a:spcPts val="600"/>
              </a:spcBef>
            </a:pPr>
            <a:r>
              <a:rPr lang="ar-IQ" sz="2400" dirty="0">
                <a:latin typeface="Calibri"/>
                <a:ea typeface="Calibri"/>
                <a:cs typeface="Ali-A-Alwand"/>
              </a:rPr>
              <a:t>2.عند إحداث أعمال و وظائف جديدة في المنظمة .</a:t>
            </a:r>
            <a:endParaRPr lang="en-US" sz="1600" dirty="0">
              <a:latin typeface="Calibri"/>
              <a:ea typeface="Calibri"/>
              <a:cs typeface="Arial"/>
            </a:endParaRPr>
          </a:p>
          <a:p>
            <a:pPr>
              <a:lnSpc>
                <a:spcPct val="115000"/>
              </a:lnSpc>
              <a:spcBef>
                <a:spcPts val="600"/>
              </a:spcBef>
            </a:pPr>
            <a:r>
              <a:rPr lang="ar-IQ" sz="2400" dirty="0">
                <a:latin typeface="Calibri"/>
                <a:ea typeface="Calibri"/>
                <a:cs typeface="Ali-A-Alwand"/>
              </a:rPr>
              <a:t>3.في حين حذف وابعاد بعض الوظائف وتوزيع أعماله على الوظائف الأخرى.</a:t>
            </a:r>
            <a:endParaRPr lang="en-US" sz="1600" dirty="0">
              <a:latin typeface="Calibri"/>
              <a:ea typeface="Calibri"/>
              <a:cs typeface="Arial"/>
            </a:endParaRPr>
          </a:p>
          <a:p>
            <a:pPr>
              <a:lnSpc>
                <a:spcPct val="115000"/>
              </a:lnSpc>
              <a:spcBef>
                <a:spcPts val="600"/>
              </a:spcBef>
            </a:pPr>
            <a:r>
              <a:rPr lang="ar-IQ" sz="2400" dirty="0">
                <a:latin typeface="Calibri"/>
                <a:ea typeface="Calibri"/>
                <a:cs typeface="Ali-A-Alwand"/>
              </a:rPr>
              <a:t>4.عند إدخال تغييرات جديدة على مضمون الأعمال و الوظائف , فهذا التغيير يحدث تغييراً في مواصفات شاغلها , فتغيير أسلوب العمل مثلاُ من يدوي و ورقي إلى آلي محسوب يستدعي بالضرورة إحداث تغيير في مواصفات العاملين .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28309088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1447800"/>
          </a:xfrm>
        </p:spPr>
        <p:txBody>
          <a:bodyPr/>
          <a:lstStyle/>
          <a:p>
            <a:pPr algn="r" rtl="1">
              <a:lnSpc>
                <a:spcPct val="115000"/>
              </a:lnSpc>
              <a:spcBef>
                <a:spcPts val="600"/>
              </a:spcBef>
              <a:spcAft>
                <a:spcPts val="0"/>
              </a:spcAft>
            </a:pPr>
            <a:r>
              <a:rPr lang="ar-IQ" sz="3200" dirty="0">
                <a:effectLst/>
                <a:latin typeface="Calibri"/>
                <a:ea typeface="Calibri"/>
                <a:cs typeface="Ali-A-Alwand"/>
              </a:rPr>
              <a:t>(1-5):مراحل تحليل الوظائف:</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600200"/>
            <a:ext cx="9144000" cy="5257800"/>
          </a:xfrm>
        </p:spPr>
        <p:txBody>
          <a:bodyPr/>
          <a:lstStyle/>
          <a:p>
            <a:pPr>
              <a:lnSpc>
                <a:spcPct val="115000"/>
              </a:lnSpc>
              <a:spcBef>
                <a:spcPts val="600"/>
              </a:spcBef>
            </a:pPr>
            <a:r>
              <a:rPr lang="ar-IQ" sz="2400" b="1" dirty="0">
                <a:solidFill>
                  <a:srgbClr val="FFC000"/>
                </a:solidFill>
                <a:latin typeface="Calibri"/>
                <a:ea typeface="Calibri"/>
                <a:cs typeface="Ali-A-Alwand"/>
              </a:rPr>
              <a:t>المرحلة الأولى:اختيار عينة من الوظائف:</a:t>
            </a:r>
            <a:endParaRPr lang="en-US" sz="1400" dirty="0">
              <a:solidFill>
                <a:srgbClr val="FFC000"/>
              </a:solidFill>
              <a:latin typeface="Calibri"/>
              <a:ea typeface="Calibri"/>
              <a:cs typeface="Arial"/>
            </a:endParaRPr>
          </a:p>
          <a:p>
            <a:pPr>
              <a:lnSpc>
                <a:spcPct val="115000"/>
              </a:lnSpc>
              <a:spcBef>
                <a:spcPts val="600"/>
              </a:spcBef>
            </a:pPr>
            <a:r>
              <a:rPr lang="ar-IQ" sz="2400" dirty="0">
                <a:latin typeface="Calibri"/>
                <a:ea typeface="Calibri"/>
                <a:cs typeface="Ali-A-Alwand"/>
              </a:rPr>
              <a:t>إذا كانت الشركة الموجودة تعمل منذ فترة طويلة و تحتاج إلى تحليل لوظائفها , فإن اختيار عينة من الوظائف تتمثل فيها جميع الوظائف , أما إذا كانت الشركة جديدة فلا بد من أخذ جميع الوظائف .</a:t>
            </a:r>
            <a:endParaRPr lang="en-US" sz="1400" dirty="0">
              <a:latin typeface="Calibri"/>
              <a:ea typeface="Calibri"/>
              <a:cs typeface="Arial"/>
            </a:endParaRPr>
          </a:p>
          <a:p>
            <a:pPr>
              <a:lnSpc>
                <a:spcPct val="115000"/>
              </a:lnSpc>
              <a:spcBef>
                <a:spcPts val="600"/>
              </a:spcBef>
            </a:pPr>
            <a:r>
              <a:rPr lang="ar-IQ" sz="2400" b="1" dirty="0">
                <a:solidFill>
                  <a:srgbClr val="FFC000"/>
                </a:solidFill>
                <a:latin typeface="Calibri"/>
                <a:ea typeface="Calibri"/>
                <a:cs typeface="Ali-A-Alwand"/>
              </a:rPr>
              <a:t>المرحلة الثانية:توضيح العملية للعاملين و رؤسائهم:</a:t>
            </a:r>
            <a:endParaRPr lang="en-US" sz="1400" b="1" dirty="0">
              <a:solidFill>
                <a:srgbClr val="FFC000"/>
              </a:solidFill>
              <a:latin typeface="Calibri"/>
              <a:ea typeface="Calibri"/>
              <a:cs typeface="Arial"/>
            </a:endParaRPr>
          </a:p>
          <a:p>
            <a:r>
              <a:rPr lang="ar-IQ" sz="2400" dirty="0">
                <a:latin typeface="Calibri"/>
                <a:ea typeface="Calibri"/>
                <a:cs typeface="Ali-A-Alwand"/>
              </a:rPr>
              <a:t>يجب أن لا يكون هدف تحليل الوظائف سرياً بالنسبة للعاملين و المديرين , بل على العكس يجب أخبارهم بمن يقوم بعملية التحليل , وما هو دورهم في عملية التحليل , ذلك لإن لأخفاء هذه المعلومات أو عدم تزويد العاملين بها سيجعلهم يحسون أن وظائفهم في الخطر وبالتالي ستزداد مستويات القلق لديهم . </a:t>
            </a:r>
            <a:endParaRPr lang="ar-IQ" dirty="0"/>
          </a:p>
        </p:txBody>
      </p:sp>
    </p:spTree>
    <p:extLst>
      <p:ext uri="{BB962C8B-B14F-4D97-AF65-F5344CB8AC3E}">
        <p14:creationId xmlns:p14="http://schemas.microsoft.com/office/powerpoint/2010/main" val="31653626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09600"/>
            <a:ext cx="9144000" cy="6248400"/>
          </a:xfrm>
        </p:spPr>
        <p:txBody>
          <a:bodyPr>
            <a:normAutofit fontScale="92500" lnSpcReduction="10000"/>
          </a:bodyPr>
          <a:lstStyle/>
          <a:p>
            <a:pPr>
              <a:lnSpc>
                <a:spcPct val="115000"/>
              </a:lnSpc>
              <a:spcBef>
                <a:spcPts val="600"/>
              </a:spcBef>
            </a:pPr>
            <a:r>
              <a:rPr lang="ar-IQ" sz="2800" dirty="0">
                <a:solidFill>
                  <a:srgbClr val="FFC000"/>
                </a:solidFill>
                <a:latin typeface="Calibri"/>
                <a:ea typeface="Calibri"/>
                <a:cs typeface="Ali-A-Alwand"/>
              </a:rPr>
              <a:t>المرحلة الثالثة:تحديد أساليب جمع المعلومات لغرض (تحليل الوظائف):</a:t>
            </a:r>
            <a:endParaRPr lang="en-US" sz="1600" dirty="0">
              <a:solidFill>
                <a:srgbClr val="FFC000"/>
              </a:solidFill>
              <a:latin typeface="Calibri"/>
              <a:ea typeface="Calibri"/>
              <a:cs typeface="Arial"/>
            </a:endParaRPr>
          </a:p>
          <a:p>
            <a:pPr>
              <a:lnSpc>
                <a:spcPct val="115000"/>
              </a:lnSpc>
              <a:spcBef>
                <a:spcPts val="600"/>
              </a:spcBef>
            </a:pPr>
            <a:r>
              <a:rPr lang="ar-IQ" sz="2800" b="1" dirty="0">
                <a:solidFill>
                  <a:srgbClr val="FFFF00"/>
                </a:solidFill>
                <a:latin typeface="Calibri"/>
                <a:ea typeface="Calibri"/>
                <a:cs typeface="Ali-A-Alwand"/>
              </a:rPr>
              <a:t>أ.المقابلة الشخصية(</a:t>
            </a:r>
            <a:r>
              <a:rPr lang="en-US" sz="2800" b="1" dirty="0">
                <a:solidFill>
                  <a:srgbClr val="FFFF00"/>
                </a:solidFill>
                <a:latin typeface="Calibri"/>
                <a:ea typeface="Calibri"/>
                <a:cs typeface="Ali-A-Alwand"/>
              </a:rPr>
              <a:t>interview</a:t>
            </a:r>
            <a:r>
              <a:rPr lang="ar-IQ" sz="2800" b="1" dirty="0">
                <a:solidFill>
                  <a:srgbClr val="FFFF00"/>
                </a:solidFill>
                <a:latin typeface="Calibri"/>
                <a:ea typeface="Calibri"/>
                <a:cs typeface="Ali-A-Alwand"/>
              </a:rPr>
              <a:t>):</a:t>
            </a:r>
            <a:r>
              <a:rPr lang="ar-IQ" sz="2400" dirty="0">
                <a:latin typeface="Calibri"/>
                <a:ea typeface="Calibri"/>
                <a:cs typeface="Ali-A-Alwand"/>
              </a:rPr>
              <a:t>على أساس قيام محللي الوظائف بمقابلة الفرد شاغل الوظيفة , وبعدها إجراء المقابلة مع رئيسه المباشر حتى يتم التأكد من صحة البيانات التي قدمها فرد شاغل الوظيفة , وهي من أكثر الأساليب شيوعاً.</a:t>
            </a:r>
            <a:endParaRPr lang="en-US" sz="1600" dirty="0">
              <a:latin typeface="Calibri"/>
              <a:ea typeface="Calibri"/>
              <a:cs typeface="Arial"/>
            </a:endParaRPr>
          </a:p>
          <a:p>
            <a:pPr>
              <a:lnSpc>
                <a:spcPct val="115000"/>
              </a:lnSpc>
              <a:spcBef>
                <a:spcPts val="600"/>
              </a:spcBef>
            </a:pPr>
            <a:r>
              <a:rPr lang="ar-IQ" sz="2800" b="1" dirty="0">
                <a:solidFill>
                  <a:srgbClr val="FFFF00"/>
                </a:solidFill>
                <a:latin typeface="Calibri"/>
                <a:ea typeface="Calibri"/>
                <a:cs typeface="Ali-A-Alwand"/>
              </a:rPr>
              <a:t>ب.الملاحضة الشخصية(</a:t>
            </a:r>
            <a:r>
              <a:rPr lang="en-US" sz="2800" b="1" dirty="0">
                <a:solidFill>
                  <a:srgbClr val="FFFF00"/>
                </a:solidFill>
                <a:latin typeface="Calibri"/>
                <a:ea typeface="Calibri"/>
                <a:cs typeface="Ali-A-Alwand"/>
              </a:rPr>
              <a:t>observation</a:t>
            </a:r>
            <a:r>
              <a:rPr lang="ar-IQ" sz="2800" b="1" dirty="0">
                <a:solidFill>
                  <a:srgbClr val="FFFF00"/>
                </a:solidFill>
                <a:latin typeface="Calibri"/>
                <a:ea typeface="Calibri"/>
                <a:cs typeface="Ali-A-Alwand"/>
              </a:rPr>
              <a:t>):</a:t>
            </a:r>
            <a:r>
              <a:rPr lang="ar-IQ" sz="2400" dirty="0">
                <a:latin typeface="Calibri"/>
                <a:ea typeface="Calibri"/>
                <a:cs typeface="Ali-A-Alwand"/>
              </a:rPr>
              <a:t>بإستخدام الملاحضة يقوم الفرد القائم بتحليل بملاحضة الفرد أثناء العمل أو حين يستخدم المواد والأجهزة ثم تدوين ملاحضته التي تصف العمل , ولكن تقتصر على الوظائف الإدارية والإشرافية.</a:t>
            </a:r>
            <a:endParaRPr lang="en-US" sz="1600" dirty="0">
              <a:latin typeface="Calibri"/>
              <a:ea typeface="Calibri"/>
              <a:cs typeface="Arial"/>
            </a:endParaRPr>
          </a:p>
          <a:p>
            <a:pPr>
              <a:lnSpc>
                <a:spcPct val="115000"/>
              </a:lnSpc>
              <a:spcBef>
                <a:spcPts val="600"/>
              </a:spcBef>
            </a:pPr>
            <a:r>
              <a:rPr lang="ar-IQ" sz="2800" b="1" dirty="0">
                <a:solidFill>
                  <a:srgbClr val="FFFF00"/>
                </a:solidFill>
                <a:latin typeface="Calibri"/>
                <a:ea typeface="Calibri"/>
                <a:cs typeface="Ali-A-Alwand"/>
              </a:rPr>
              <a:t>ج.الاستبيان(</a:t>
            </a:r>
            <a:r>
              <a:rPr lang="en-US" sz="2800" b="1" dirty="0" err="1">
                <a:solidFill>
                  <a:srgbClr val="FFFF00"/>
                </a:solidFill>
                <a:latin typeface="Calibri"/>
                <a:ea typeface="Calibri"/>
                <a:cs typeface="Ali-A-Alwand"/>
              </a:rPr>
              <a:t>questionairs</a:t>
            </a:r>
            <a:r>
              <a:rPr lang="ar-IQ" sz="2800" b="1" dirty="0">
                <a:solidFill>
                  <a:srgbClr val="FFFF00"/>
                </a:solidFill>
                <a:latin typeface="Calibri"/>
                <a:ea typeface="Calibri"/>
                <a:cs typeface="Ali-A-Alwand"/>
              </a:rPr>
              <a:t>):</a:t>
            </a:r>
            <a:r>
              <a:rPr lang="ar-IQ" sz="2400" dirty="0">
                <a:latin typeface="Calibri"/>
                <a:ea typeface="Calibri"/>
                <a:cs typeface="Ali-A-Alwand"/>
              </a:rPr>
              <a:t>نموذج يضم مجموعة من الأسئلة تتعلق بجوانب مختلفة من الوظيفة , وتمثل الإجابات تلك الاسئلة كل المعلومات المطلوب معرفتها عن الوظيفة , وثم تجري مراجعة لهذه اجابات من قبل خبير التحليل و تستخدم لتحليل الوظائف.</a:t>
            </a:r>
            <a:endParaRPr lang="en-US" sz="1600" dirty="0">
              <a:solidFill>
                <a:srgbClr val="FF0000"/>
              </a:solidFill>
              <a:latin typeface="Calibri"/>
              <a:ea typeface="Calibri"/>
              <a:cs typeface="Arial"/>
            </a:endParaRPr>
          </a:p>
          <a:p>
            <a:pPr>
              <a:lnSpc>
                <a:spcPct val="115000"/>
              </a:lnSpc>
              <a:spcBef>
                <a:spcPts val="600"/>
              </a:spcBef>
            </a:pPr>
            <a:r>
              <a:rPr lang="ar-IQ" sz="2800" b="1" dirty="0">
                <a:solidFill>
                  <a:srgbClr val="FF0000"/>
                </a:solidFill>
                <a:latin typeface="Calibri"/>
                <a:ea typeface="Calibri"/>
                <a:cs typeface="Ali-A-Alwand"/>
              </a:rPr>
              <a:t>*من المفضل بشكل عام استخدام وسائل جمع المعلومات على الترتيب التالي:</a:t>
            </a:r>
            <a:endParaRPr lang="en-US" sz="1600" b="1" dirty="0">
              <a:solidFill>
                <a:srgbClr val="FF0000"/>
              </a:solidFill>
              <a:latin typeface="Calibri"/>
              <a:ea typeface="Calibri"/>
              <a:cs typeface="Arial"/>
            </a:endParaRPr>
          </a:p>
          <a:p>
            <a:pPr>
              <a:lnSpc>
                <a:spcPct val="115000"/>
              </a:lnSpc>
              <a:spcBef>
                <a:spcPts val="600"/>
              </a:spcBef>
            </a:pPr>
            <a:r>
              <a:rPr lang="ar-IQ" sz="2400" dirty="0">
                <a:latin typeface="Calibri"/>
                <a:ea typeface="Calibri"/>
                <a:cs typeface="Ali-A-Alwand"/>
              </a:rPr>
              <a:t>1.الأستبيان.</a:t>
            </a:r>
            <a:endParaRPr lang="en-US" sz="1600" dirty="0">
              <a:latin typeface="Calibri"/>
              <a:ea typeface="Calibri"/>
              <a:cs typeface="Arial"/>
            </a:endParaRPr>
          </a:p>
          <a:p>
            <a:pPr>
              <a:lnSpc>
                <a:spcPct val="115000"/>
              </a:lnSpc>
              <a:spcBef>
                <a:spcPts val="600"/>
              </a:spcBef>
            </a:pPr>
            <a:r>
              <a:rPr lang="ar-IQ" sz="2400" dirty="0">
                <a:latin typeface="Calibri"/>
                <a:ea typeface="Calibri"/>
                <a:cs typeface="Ali-A-Alwand"/>
              </a:rPr>
              <a:t>2.المقابلة الشخصية.</a:t>
            </a:r>
            <a:endParaRPr lang="en-US" sz="1600" dirty="0">
              <a:latin typeface="Calibri"/>
              <a:ea typeface="Calibri"/>
              <a:cs typeface="Arial"/>
            </a:endParaRPr>
          </a:p>
          <a:p>
            <a:r>
              <a:rPr lang="ar-IQ" sz="2400" dirty="0">
                <a:latin typeface="Calibri"/>
                <a:ea typeface="Calibri"/>
                <a:cs typeface="Ali-A-Alwand"/>
              </a:rPr>
              <a:t>3.الملاحظة الشخصية.</a:t>
            </a:r>
            <a:endParaRPr lang="ar-IQ" dirty="0"/>
          </a:p>
        </p:txBody>
      </p:sp>
    </p:spTree>
    <p:extLst>
      <p:ext uri="{BB962C8B-B14F-4D97-AF65-F5344CB8AC3E}">
        <p14:creationId xmlns:p14="http://schemas.microsoft.com/office/powerpoint/2010/main" val="21783408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09600"/>
            <a:ext cx="9144000" cy="6248400"/>
          </a:xfrm>
        </p:spPr>
        <p:txBody>
          <a:bodyPr>
            <a:normAutofit fontScale="92500" lnSpcReduction="10000"/>
          </a:bodyPr>
          <a:lstStyle/>
          <a:p>
            <a:pPr>
              <a:lnSpc>
                <a:spcPct val="115000"/>
              </a:lnSpc>
              <a:spcBef>
                <a:spcPts val="600"/>
              </a:spcBef>
            </a:pPr>
            <a:r>
              <a:rPr lang="ar-IQ" sz="2400" b="1" dirty="0">
                <a:solidFill>
                  <a:srgbClr val="FFC000"/>
                </a:solidFill>
                <a:latin typeface="Calibri"/>
                <a:ea typeface="Calibri"/>
                <a:cs typeface="Ali-A-Alwand"/>
              </a:rPr>
              <a:t>المرحلة الرابعة:تحليل المعلومات:</a:t>
            </a:r>
            <a:endParaRPr lang="en-US" sz="1400" dirty="0">
              <a:solidFill>
                <a:srgbClr val="FFC000"/>
              </a:solidFill>
              <a:latin typeface="Calibri"/>
              <a:ea typeface="Calibri"/>
              <a:cs typeface="Arial"/>
            </a:endParaRPr>
          </a:p>
          <a:p>
            <a:pPr>
              <a:lnSpc>
                <a:spcPct val="115000"/>
              </a:lnSpc>
              <a:spcBef>
                <a:spcPts val="600"/>
              </a:spcBef>
            </a:pPr>
            <a:r>
              <a:rPr lang="ar-IQ" sz="2400" dirty="0">
                <a:latin typeface="Calibri"/>
                <a:ea typeface="Calibri"/>
                <a:cs typeface="Ali-A-Alwand"/>
              </a:rPr>
              <a:t>بعد جمع معلومات الازمة عن العمل تأتي مرحلة تحليلها بغرض مراجعتها و إزالة التضارب بينها , ثم تصنيفها في عدد من عوامل التحليل التي يمكن قياسها موضوعياً بغرض الوقوف على طبيعة عمل كل وظيفة من الوظائف و مستوى صعوبتها والمسئوليات التي يحملها شاغلها والمؤهلات اللازم توافرها فيه .</a:t>
            </a:r>
            <a:endParaRPr lang="en-US" sz="1400" dirty="0">
              <a:latin typeface="Calibri"/>
              <a:ea typeface="Calibri"/>
              <a:cs typeface="Arial"/>
            </a:endParaRPr>
          </a:p>
          <a:p>
            <a:pPr>
              <a:lnSpc>
                <a:spcPct val="115000"/>
              </a:lnSpc>
              <a:spcBef>
                <a:spcPts val="600"/>
              </a:spcBef>
            </a:pPr>
            <a:r>
              <a:rPr lang="ar-IQ" sz="2400" b="1" dirty="0">
                <a:latin typeface="Calibri"/>
                <a:ea typeface="Calibri"/>
                <a:cs typeface="Ali-A-Alwand"/>
              </a:rPr>
              <a:t> </a:t>
            </a:r>
            <a:endParaRPr lang="en-US" sz="1400" dirty="0">
              <a:latin typeface="Calibri"/>
              <a:ea typeface="Calibri"/>
              <a:cs typeface="Arial"/>
            </a:endParaRPr>
          </a:p>
          <a:p>
            <a:pPr>
              <a:lnSpc>
                <a:spcPct val="115000"/>
              </a:lnSpc>
              <a:spcBef>
                <a:spcPts val="600"/>
              </a:spcBef>
            </a:pPr>
            <a:r>
              <a:rPr lang="ar-IQ" sz="2400" b="1" dirty="0">
                <a:solidFill>
                  <a:srgbClr val="FFC000"/>
                </a:solidFill>
                <a:latin typeface="Calibri"/>
                <a:ea typeface="Calibri"/>
                <a:cs typeface="Ali-A-Alwand"/>
              </a:rPr>
              <a:t>المرحلة الخامسة: إعداد بطاقة التوصيف الوظيفي:</a:t>
            </a:r>
            <a:endParaRPr lang="en-US" sz="1400" b="1" dirty="0">
              <a:solidFill>
                <a:srgbClr val="FFC000"/>
              </a:solidFill>
              <a:latin typeface="Calibri"/>
              <a:ea typeface="Calibri"/>
              <a:cs typeface="Arial"/>
            </a:endParaRPr>
          </a:p>
          <a:p>
            <a:pPr>
              <a:lnSpc>
                <a:spcPct val="115000"/>
              </a:lnSpc>
              <a:spcBef>
                <a:spcPts val="600"/>
              </a:spcBef>
            </a:pPr>
            <a:r>
              <a:rPr lang="ar-IQ" sz="2400" dirty="0">
                <a:latin typeface="Calibri"/>
                <a:ea typeface="Calibri"/>
                <a:cs typeface="Ali-A-Alwand"/>
              </a:rPr>
              <a:t>وتهدف هذه المرحلة إلى إعداد بطاقة التوصيف الوظيفي من واقع البيانات التي تم تجميعها و تحليلها في المراحل السابقة , وبشكل عام يتكون الاتي:</a:t>
            </a:r>
            <a:endParaRPr lang="en-US" sz="1400" dirty="0">
              <a:latin typeface="Calibri"/>
              <a:ea typeface="Calibri"/>
              <a:cs typeface="Arial"/>
            </a:endParaRPr>
          </a:p>
          <a:p>
            <a:pPr>
              <a:lnSpc>
                <a:spcPct val="115000"/>
              </a:lnSpc>
              <a:spcBef>
                <a:spcPts val="600"/>
              </a:spcBef>
            </a:pPr>
            <a:r>
              <a:rPr lang="ar-IQ" sz="2400" dirty="0">
                <a:latin typeface="Calibri"/>
                <a:ea typeface="Calibri"/>
                <a:cs typeface="Ali-A-Alwand"/>
              </a:rPr>
              <a:t>-تعريف الوظيفة .</a:t>
            </a:r>
            <a:endParaRPr lang="en-US" sz="1400" dirty="0">
              <a:latin typeface="Calibri"/>
              <a:ea typeface="Calibri"/>
              <a:cs typeface="Arial"/>
            </a:endParaRPr>
          </a:p>
          <a:p>
            <a:pPr>
              <a:lnSpc>
                <a:spcPct val="115000"/>
              </a:lnSpc>
              <a:spcBef>
                <a:spcPts val="600"/>
              </a:spcBef>
            </a:pPr>
            <a:r>
              <a:rPr lang="ar-IQ" sz="2400" dirty="0">
                <a:latin typeface="Calibri"/>
                <a:ea typeface="Calibri"/>
                <a:cs typeface="Ali-A-Alwand"/>
              </a:rPr>
              <a:t>-ملخص عام عن الوظيفة .</a:t>
            </a:r>
            <a:endParaRPr lang="en-US" sz="1400" dirty="0">
              <a:latin typeface="Calibri"/>
              <a:ea typeface="Calibri"/>
              <a:cs typeface="Arial"/>
            </a:endParaRPr>
          </a:p>
          <a:p>
            <a:pPr>
              <a:lnSpc>
                <a:spcPct val="115000"/>
              </a:lnSpc>
              <a:spcBef>
                <a:spcPts val="600"/>
              </a:spcBef>
            </a:pPr>
            <a:r>
              <a:rPr lang="ar-IQ" sz="2400" dirty="0">
                <a:latin typeface="Calibri"/>
                <a:ea typeface="Calibri"/>
                <a:cs typeface="Ali-A-Alwand"/>
              </a:rPr>
              <a:t>-مهام ومسئوليات الوضيفة .</a:t>
            </a:r>
            <a:endParaRPr lang="en-US" sz="1400" dirty="0">
              <a:latin typeface="Calibri"/>
              <a:ea typeface="Calibri"/>
              <a:cs typeface="Arial"/>
            </a:endParaRPr>
          </a:p>
          <a:p>
            <a:pPr>
              <a:lnSpc>
                <a:spcPct val="115000"/>
              </a:lnSpc>
              <a:spcBef>
                <a:spcPts val="600"/>
              </a:spcBef>
            </a:pPr>
            <a:r>
              <a:rPr lang="ar-IQ" sz="2400" dirty="0">
                <a:latin typeface="Calibri"/>
                <a:ea typeface="Calibri"/>
                <a:cs typeface="Ali-A-Alwand"/>
              </a:rPr>
              <a:t>-صفات وخصائص شاغل الوظيفة .</a:t>
            </a:r>
            <a:endParaRPr lang="en-US" sz="1400" dirty="0">
              <a:latin typeface="Calibri"/>
              <a:ea typeface="Calibri"/>
              <a:cs typeface="Arial"/>
            </a:endParaRPr>
          </a:p>
          <a:p>
            <a:pPr>
              <a:lnSpc>
                <a:spcPct val="115000"/>
              </a:lnSpc>
              <a:spcBef>
                <a:spcPts val="600"/>
              </a:spcBef>
            </a:pPr>
            <a:r>
              <a:rPr lang="ar-IQ" sz="2400" dirty="0">
                <a:latin typeface="Calibri"/>
                <a:ea typeface="Calibri"/>
                <a:cs typeface="Ali-A-Alwand"/>
              </a:rPr>
              <a:t>يمكننا التعريف بهذا الشكل:</a:t>
            </a:r>
            <a:endParaRPr lang="en-US" sz="1400" dirty="0">
              <a:latin typeface="Calibri"/>
              <a:ea typeface="Calibri"/>
              <a:cs typeface="Arial"/>
            </a:endParaRPr>
          </a:p>
          <a:p>
            <a:pPr>
              <a:lnSpc>
                <a:spcPct val="115000"/>
              </a:lnSpc>
              <a:spcBef>
                <a:spcPts val="600"/>
              </a:spcBef>
            </a:pPr>
            <a:r>
              <a:rPr lang="ar-IQ" sz="2400" dirty="0">
                <a:solidFill>
                  <a:srgbClr val="FF0000"/>
                </a:solidFill>
                <a:latin typeface="Calibri"/>
                <a:ea typeface="Calibri"/>
                <a:cs typeface="Ali-A-Alwand"/>
              </a:rPr>
              <a:t>*تعريف التوصيف الوظيفي: </a:t>
            </a:r>
            <a:r>
              <a:rPr lang="ar-IQ" sz="2400" dirty="0">
                <a:latin typeface="Calibri"/>
                <a:ea typeface="Calibri"/>
                <a:cs typeface="Ali-A-Alwand"/>
              </a:rPr>
              <a:t>عبارة عن النتيجة النهائية لعملية التحليل الوظائف.</a:t>
            </a:r>
            <a:endParaRPr lang="en-US" sz="1400" dirty="0">
              <a:latin typeface="Calibri"/>
              <a:ea typeface="Calibri"/>
              <a:cs typeface="Arial"/>
            </a:endParaRPr>
          </a:p>
          <a:p>
            <a:endParaRPr lang="ar-IQ" dirty="0"/>
          </a:p>
        </p:txBody>
      </p:sp>
    </p:spTree>
    <p:extLst>
      <p:ext uri="{BB962C8B-B14F-4D97-AF65-F5344CB8AC3E}">
        <p14:creationId xmlns:p14="http://schemas.microsoft.com/office/powerpoint/2010/main" val="33874032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762000"/>
            <a:ext cx="9144000" cy="6096000"/>
          </a:xfrm>
        </p:spPr>
        <p:txBody>
          <a:bodyPr/>
          <a:lstStyle/>
          <a:p>
            <a:endParaRPr lang="ar-IQ" dirty="0"/>
          </a:p>
          <a:p>
            <a:endParaRPr lang="ar-IQ" dirty="0"/>
          </a:p>
          <a:p>
            <a:endParaRPr lang="ar-IQ" dirty="0"/>
          </a:p>
          <a:p>
            <a:endParaRPr lang="ar-IQ" dirty="0"/>
          </a:p>
          <a:p>
            <a:endParaRPr lang="ar-IQ" dirty="0"/>
          </a:p>
          <a:p>
            <a:endParaRPr lang="ar-IQ" dirty="0"/>
          </a:p>
          <a:p>
            <a:endParaRPr lang="ar-IQ" dirty="0"/>
          </a:p>
          <a:p>
            <a:endParaRPr lang="ar-IQ" dirty="0"/>
          </a:p>
          <a:p>
            <a:r>
              <a:rPr lang="ar-IQ" sz="2400" dirty="0">
                <a:latin typeface="Calibri"/>
                <a:ea typeface="Calibri"/>
                <a:cs typeface="Ali-A-Alwand"/>
              </a:rPr>
              <a:t>              المقابلة الشخصية                    الإستبيان              الملاحضة الشخصية </a:t>
            </a:r>
            <a:endParaRPr lang="ar-IQ" dirty="0"/>
          </a:p>
        </p:txBody>
      </p:sp>
      <p:sp>
        <p:nvSpPr>
          <p:cNvPr id="4" name="Rectangle 3"/>
          <p:cNvSpPr/>
          <p:nvPr/>
        </p:nvSpPr>
        <p:spPr>
          <a:xfrm>
            <a:off x="3608294" y="990600"/>
            <a:ext cx="20574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a:latin typeface="Calibri"/>
                <a:ea typeface="Calibri"/>
                <a:cs typeface="Ali-A-Alwand"/>
              </a:rPr>
              <a:t>اختيار الوظائف</a:t>
            </a:r>
            <a:endParaRPr lang="ar-IQ" sz="2400" dirty="0"/>
          </a:p>
        </p:txBody>
      </p:sp>
      <p:sp>
        <p:nvSpPr>
          <p:cNvPr id="5" name="Rectangle 4"/>
          <p:cNvSpPr/>
          <p:nvPr/>
        </p:nvSpPr>
        <p:spPr>
          <a:xfrm>
            <a:off x="3700182" y="1981200"/>
            <a:ext cx="1981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15000"/>
              </a:lnSpc>
              <a:spcAft>
                <a:spcPts val="1000"/>
              </a:spcAft>
            </a:pPr>
            <a:r>
              <a:rPr lang="ar-IQ" sz="2400" dirty="0">
                <a:latin typeface="Calibri"/>
                <a:ea typeface="Calibri"/>
                <a:cs typeface="Ali-A-Alwand"/>
              </a:rPr>
              <a:t>توضيح العملية</a:t>
            </a:r>
            <a:endParaRPr lang="en-US" sz="1600" dirty="0">
              <a:effectLst/>
              <a:latin typeface="Calibri"/>
              <a:ea typeface="Calibri"/>
              <a:cs typeface="Arial"/>
            </a:endParaRPr>
          </a:p>
        </p:txBody>
      </p:sp>
      <p:sp>
        <p:nvSpPr>
          <p:cNvPr id="6" name="Rectangle 5"/>
          <p:cNvSpPr/>
          <p:nvPr/>
        </p:nvSpPr>
        <p:spPr>
          <a:xfrm>
            <a:off x="3700182" y="3083859"/>
            <a:ext cx="1981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15000"/>
              </a:lnSpc>
              <a:spcAft>
                <a:spcPts val="1000"/>
              </a:spcAft>
            </a:pPr>
            <a:r>
              <a:rPr lang="ar-IQ" sz="2000" dirty="0">
                <a:latin typeface="Calibri"/>
                <a:ea typeface="Calibri"/>
                <a:cs typeface="Ali-A-Alwand"/>
              </a:rPr>
              <a:t>أساليب جمع المعلومات</a:t>
            </a:r>
            <a:endParaRPr lang="en-US" sz="1400" dirty="0">
              <a:effectLst/>
              <a:latin typeface="Calibri"/>
              <a:ea typeface="Calibri"/>
              <a:cs typeface="Arial"/>
            </a:endParaRPr>
          </a:p>
        </p:txBody>
      </p:sp>
      <p:sp>
        <p:nvSpPr>
          <p:cNvPr id="7" name="Rectangle 6"/>
          <p:cNvSpPr/>
          <p:nvPr/>
        </p:nvSpPr>
        <p:spPr>
          <a:xfrm>
            <a:off x="3682253" y="4800600"/>
            <a:ext cx="1981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15000"/>
              </a:lnSpc>
              <a:spcAft>
                <a:spcPts val="1000"/>
              </a:spcAft>
            </a:pPr>
            <a:r>
              <a:rPr lang="ar-IQ" sz="2400" dirty="0">
                <a:latin typeface="Calibri"/>
                <a:ea typeface="Calibri"/>
                <a:cs typeface="Ali-A-Alwand"/>
              </a:rPr>
              <a:t>التحليل المعلومات</a:t>
            </a:r>
            <a:endParaRPr lang="en-US" sz="1600" dirty="0">
              <a:effectLst/>
              <a:latin typeface="Calibri"/>
              <a:ea typeface="Calibri"/>
              <a:cs typeface="Arial"/>
            </a:endParaRPr>
          </a:p>
        </p:txBody>
      </p:sp>
      <p:sp>
        <p:nvSpPr>
          <p:cNvPr id="8" name="Rectangle 7"/>
          <p:cNvSpPr/>
          <p:nvPr/>
        </p:nvSpPr>
        <p:spPr>
          <a:xfrm>
            <a:off x="3682253" y="5715000"/>
            <a:ext cx="1981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dirty="0">
                <a:latin typeface="Calibri"/>
                <a:ea typeface="Calibri"/>
                <a:cs typeface="Ali-A-Alwand"/>
              </a:rPr>
              <a:t>إعداد بطاقة التوصيف الوضيفي</a:t>
            </a:r>
            <a:endParaRPr lang="ar-IQ" sz="2000" dirty="0"/>
          </a:p>
        </p:txBody>
      </p:sp>
    </p:spTree>
    <p:extLst>
      <p:ext uri="{BB962C8B-B14F-4D97-AF65-F5344CB8AC3E}">
        <p14:creationId xmlns:p14="http://schemas.microsoft.com/office/powerpoint/2010/main" val="1743660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lnSpc>
                <a:spcPct val="115000"/>
              </a:lnSpc>
              <a:spcAft>
                <a:spcPts val="1000"/>
              </a:spcAft>
            </a:pPr>
            <a:r>
              <a:rPr lang="ar-IQ" sz="2800" dirty="0">
                <a:effectLst/>
                <a:latin typeface="Calibri"/>
                <a:ea typeface="Calibri"/>
                <a:cs typeface="Ali-A-Alwand"/>
              </a:rPr>
              <a:t>(1-1):مفهوم ادارة الموارد البشرية و تعريفها:</a:t>
            </a:r>
            <a:r>
              <a:rPr lang="en-US" sz="1400" dirty="0">
                <a:effectLst/>
                <a:latin typeface="Calibri"/>
                <a:ea typeface="Calibri"/>
                <a:cs typeface="Arial"/>
              </a:rPr>
              <a:t/>
            </a:r>
            <a:br>
              <a:rPr lang="en-US" sz="1400" dirty="0">
                <a:effectLst/>
                <a:latin typeface="Calibri"/>
                <a:ea typeface="Calibri"/>
                <a:cs typeface="Arial"/>
              </a:rPr>
            </a:br>
            <a:endParaRPr lang="ar-IQ" sz="2800" dirty="0">
              <a:cs typeface="Ali-A-Alwand" pitchFamily="2" charset="-78"/>
            </a:endParaRPr>
          </a:p>
        </p:txBody>
      </p:sp>
      <p:sp>
        <p:nvSpPr>
          <p:cNvPr id="2" name="Content Placeholder 1"/>
          <p:cNvSpPr>
            <a:spLocks noGrp="1"/>
          </p:cNvSpPr>
          <p:nvPr>
            <p:ph idx="1"/>
          </p:nvPr>
        </p:nvSpPr>
        <p:spPr/>
        <p:txBody>
          <a:bodyPr/>
          <a:lstStyle/>
          <a:p>
            <a:pPr marL="109728" indent="0" algn="just">
              <a:lnSpc>
                <a:spcPct val="115000"/>
              </a:lnSpc>
              <a:spcAft>
                <a:spcPts val="1000"/>
              </a:spcAft>
              <a:buNone/>
            </a:pPr>
            <a:r>
              <a:rPr lang="ar-IQ" sz="2400" b="1" dirty="0">
                <a:latin typeface="Calibri"/>
                <a:ea typeface="Calibri"/>
                <a:cs typeface="Ali-A-Alwand"/>
              </a:rPr>
              <a:t>أ.مفهوم ادارة الموارد البشرية</a:t>
            </a:r>
            <a:r>
              <a:rPr lang="ar-IQ" sz="2400" dirty="0">
                <a:latin typeface="Calibri"/>
                <a:ea typeface="Calibri"/>
                <a:cs typeface="Ali-A-Alwand"/>
              </a:rPr>
              <a:t>:إدارة الموارد البشرية هي احدى أهم وظائف المنظمة إلى جانب الوظائف الأخرى (إدارة الأنتاج , إلادارة المالية , إدارة التسويق ...الخ) . هذه الإدارة تهتم بشؤون الأفراد (الموارد البشرية) في المنظمة , إبتداءاً  من التوظيف و التعيين حتى الإستغناء عن خدماتهم , وذلك من خلال ممارسة و تطبيق العمل و نشاطاته التي هي عبارة عن (الأختيار و التعيين و التدريب و التنمية , التحفيز , تحديد الأجور والرواتب , تقييم الاداء  , الصحة والسلامة المهنية...الخ) لإجل تحقيق أهداف المنظمة و أهداف الأفراد معاُ في نفس الوقت .</a:t>
            </a:r>
            <a:endParaRPr lang="en-US" sz="2400" dirty="0">
              <a:latin typeface="Calibri"/>
              <a:ea typeface="Calibri"/>
              <a:cs typeface="Arial"/>
            </a:endParaRPr>
          </a:p>
          <a:p>
            <a:pPr algn="just"/>
            <a:endParaRPr lang="ar-IQ" dirty="0"/>
          </a:p>
        </p:txBody>
      </p:sp>
    </p:spTree>
    <p:extLst>
      <p:ext uri="{BB962C8B-B14F-4D97-AF65-F5344CB8AC3E}">
        <p14:creationId xmlns:p14="http://schemas.microsoft.com/office/powerpoint/2010/main" val="12783440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1371600"/>
          </a:xfrm>
        </p:spPr>
        <p:txBody>
          <a:bodyPr/>
          <a:lstStyle/>
          <a:p>
            <a:pPr algn="r" rtl="1">
              <a:lnSpc>
                <a:spcPct val="115000"/>
              </a:lnSpc>
              <a:spcAft>
                <a:spcPts val="1000"/>
              </a:spcAft>
            </a:pPr>
            <a:r>
              <a:rPr lang="ar-IQ" sz="3200" dirty="0">
                <a:effectLst/>
                <a:latin typeface="Calibri"/>
                <a:ea typeface="Calibri"/>
                <a:cs typeface="Ali-A-Alwand"/>
              </a:rPr>
              <a:t>(1-6):مسئوليات التحليل الوظائف</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981200"/>
            <a:ext cx="9144000" cy="4876800"/>
          </a:xfrm>
        </p:spPr>
        <p:txBody>
          <a:bodyPr/>
          <a:lstStyle/>
          <a:p>
            <a:pPr>
              <a:lnSpc>
                <a:spcPct val="115000"/>
              </a:lnSpc>
              <a:spcAft>
                <a:spcPts val="1000"/>
              </a:spcAft>
            </a:pPr>
            <a:r>
              <a:rPr lang="ar-IQ" sz="3200" dirty="0">
                <a:latin typeface="Calibri"/>
                <a:ea typeface="Calibri"/>
                <a:cs typeface="Ali-A-Alwand"/>
              </a:rPr>
              <a:t>1.إدارة الموارد البشرية</a:t>
            </a:r>
            <a:endParaRPr lang="en-US" sz="3200" dirty="0">
              <a:latin typeface="Calibri"/>
              <a:ea typeface="Calibri"/>
              <a:cs typeface="Arial"/>
            </a:endParaRPr>
          </a:p>
          <a:p>
            <a:pPr rtl="0">
              <a:lnSpc>
                <a:spcPct val="115000"/>
              </a:lnSpc>
              <a:spcAft>
                <a:spcPts val="1000"/>
              </a:spcAft>
            </a:pPr>
            <a:r>
              <a:rPr lang="ar-IQ" sz="3200" dirty="0">
                <a:latin typeface="Calibri"/>
                <a:ea typeface="Calibri"/>
                <a:cs typeface="Ali-A-Alwand"/>
              </a:rPr>
              <a:t>2.الرؤساء والمدراء المباشرون للأفراد</a:t>
            </a:r>
            <a:endParaRPr lang="en-US" sz="3200" dirty="0">
              <a:latin typeface="Calibri"/>
              <a:ea typeface="Calibri"/>
              <a:cs typeface="Arial"/>
            </a:endParaRPr>
          </a:p>
          <a:p>
            <a:pPr rtl="0">
              <a:lnSpc>
                <a:spcPct val="115000"/>
              </a:lnSpc>
              <a:spcAft>
                <a:spcPts val="1000"/>
              </a:spcAft>
            </a:pPr>
            <a:r>
              <a:rPr lang="ar-IQ" sz="3200" dirty="0">
                <a:latin typeface="Calibri"/>
                <a:ea typeface="Calibri"/>
                <a:cs typeface="Ali-A-Alwand"/>
              </a:rPr>
              <a:t>3.أخصائي التحليل</a:t>
            </a:r>
            <a:endParaRPr lang="en-US" sz="3200" dirty="0">
              <a:latin typeface="Calibri"/>
              <a:ea typeface="Calibri"/>
              <a:cs typeface="Arial"/>
            </a:endParaRPr>
          </a:p>
          <a:p>
            <a:endParaRPr lang="ar-IQ" dirty="0"/>
          </a:p>
        </p:txBody>
      </p:sp>
    </p:spTree>
    <p:extLst>
      <p:ext uri="{BB962C8B-B14F-4D97-AF65-F5344CB8AC3E}">
        <p14:creationId xmlns:p14="http://schemas.microsoft.com/office/powerpoint/2010/main" val="21419094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371600"/>
          </a:xfrm>
        </p:spPr>
        <p:txBody>
          <a:bodyPr/>
          <a:lstStyle/>
          <a:p>
            <a:pPr algn="r" rtl="1">
              <a:lnSpc>
                <a:spcPct val="115000"/>
              </a:lnSpc>
              <a:spcAft>
                <a:spcPts val="1000"/>
              </a:spcAft>
            </a:pPr>
            <a:r>
              <a:rPr lang="ar-IQ" sz="3200" dirty="0">
                <a:effectLst/>
                <a:latin typeface="Calibri"/>
                <a:ea typeface="Calibri"/>
                <a:cs typeface="Ali-A-Alwand"/>
              </a:rPr>
              <a:t>(1-7)التعريف (تصميم الوظائف):</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676400"/>
            <a:ext cx="9144000" cy="5181600"/>
          </a:xfrm>
        </p:spPr>
        <p:txBody>
          <a:bodyPr>
            <a:normAutofit lnSpcReduction="10000"/>
          </a:bodyPr>
          <a:lstStyle/>
          <a:p>
            <a:pPr rtl="0">
              <a:lnSpc>
                <a:spcPct val="115000"/>
              </a:lnSpc>
              <a:spcAft>
                <a:spcPts val="1000"/>
              </a:spcAft>
            </a:pPr>
            <a:r>
              <a:rPr lang="ar-IQ" sz="2800" b="1" dirty="0">
                <a:solidFill>
                  <a:srgbClr val="FFC000"/>
                </a:solidFill>
                <a:latin typeface="Calibri"/>
                <a:ea typeface="Calibri"/>
                <a:cs typeface="Ali-A-Alwand"/>
              </a:rPr>
              <a:t>التعريف التصميم الوظائف</a:t>
            </a:r>
            <a:r>
              <a:rPr lang="ar-IQ" sz="3200" b="1" dirty="0">
                <a:solidFill>
                  <a:srgbClr val="FFC000"/>
                </a:solidFill>
                <a:latin typeface="Calibri"/>
                <a:ea typeface="Calibri"/>
                <a:cs typeface="Ali-A-Alwand"/>
              </a:rPr>
              <a:t>:</a:t>
            </a:r>
            <a:r>
              <a:rPr lang="ar-IQ" sz="2400" dirty="0">
                <a:solidFill>
                  <a:srgbClr val="FFC000"/>
                </a:solidFill>
                <a:latin typeface="Calibri"/>
                <a:ea typeface="Calibri"/>
                <a:cs typeface="Ali-A-Alwand"/>
              </a:rPr>
              <a:t>ي</a:t>
            </a:r>
            <a:r>
              <a:rPr lang="ar-IQ" sz="2400" dirty="0">
                <a:latin typeface="Calibri"/>
                <a:ea typeface="Calibri"/>
                <a:cs typeface="Ali-A-Alwand"/>
              </a:rPr>
              <a:t>قصد</a:t>
            </a:r>
            <a:r>
              <a:rPr lang="ar-IQ" sz="2400" dirty="0">
                <a:solidFill>
                  <a:srgbClr val="FFC000"/>
                </a:solidFill>
                <a:latin typeface="Calibri"/>
                <a:ea typeface="Calibri"/>
                <a:cs typeface="Ali-A-Alwand"/>
              </a:rPr>
              <a:t> </a:t>
            </a:r>
            <a:r>
              <a:rPr lang="ar-IQ" sz="2400" dirty="0">
                <a:latin typeface="Calibri"/>
                <a:ea typeface="Calibri"/>
                <a:cs typeface="Ali-A-Alwand"/>
              </a:rPr>
              <a:t>بتصميم الوظيفة تحديد طريقة اداء العمل ونوع الأنشطة والمهام المطلوبة , والأدوات المستخدمة , وطبيعة العلاقات الموجودة في الوظيفة , وطبيعة ظروف العمل المحيطة</a:t>
            </a:r>
            <a:r>
              <a:rPr lang="ar-IQ" sz="3200" dirty="0">
                <a:latin typeface="Calibri"/>
                <a:ea typeface="Calibri"/>
                <a:cs typeface="Ali-A-Alwand"/>
              </a:rPr>
              <a:t>.</a:t>
            </a:r>
            <a:endParaRPr lang="en-US" sz="1600" dirty="0">
              <a:latin typeface="Calibri"/>
              <a:ea typeface="Calibri"/>
              <a:cs typeface="Arial"/>
            </a:endParaRPr>
          </a:p>
          <a:p>
            <a:pPr rtl="0">
              <a:lnSpc>
                <a:spcPct val="115000"/>
              </a:lnSpc>
              <a:spcAft>
                <a:spcPts val="1000"/>
              </a:spcAft>
            </a:pPr>
            <a:r>
              <a:rPr lang="ar-IQ" sz="3200" b="1" dirty="0">
                <a:solidFill>
                  <a:schemeClr val="bg2">
                    <a:lumMod val="40000"/>
                    <a:lumOff val="60000"/>
                  </a:schemeClr>
                </a:solidFill>
                <a:latin typeface="Calibri"/>
                <a:ea typeface="Calibri"/>
                <a:cs typeface="Ali-A-Alwand"/>
              </a:rPr>
              <a:t> (1-8):أبعاد تصميم الوظائف:</a:t>
            </a:r>
            <a:endParaRPr lang="en-US" sz="1600" b="1" dirty="0">
              <a:solidFill>
                <a:schemeClr val="bg2">
                  <a:lumMod val="40000"/>
                  <a:lumOff val="60000"/>
                </a:schemeClr>
              </a:solidFill>
              <a:latin typeface="Calibri"/>
              <a:ea typeface="Calibri"/>
              <a:cs typeface="Arial"/>
            </a:endParaRPr>
          </a:p>
          <a:p>
            <a:pPr rtl="0">
              <a:lnSpc>
                <a:spcPct val="115000"/>
              </a:lnSpc>
              <a:spcAft>
                <a:spcPts val="1000"/>
              </a:spcAft>
            </a:pPr>
            <a:r>
              <a:rPr lang="ar-IQ" sz="3200" dirty="0">
                <a:latin typeface="Calibri"/>
                <a:ea typeface="Calibri"/>
                <a:cs typeface="Ali-A-Alwand"/>
              </a:rPr>
              <a:t>1</a:t>
            </a:r>
            <a:r>
              <a:rPr lang="ar-IQ" sz="2400" dirty="0">
                <a:latin typeface="Calibri"/>
                <a:ea typeface="Calibri"/>
                <a:cs typeface="Ali-A-Alwand"/>
              </a:rPr>
              <a:t>.من الضروري أن يتم تصميم الوظائف بشكل لا يتعارض من أهداف المنظمة من حيث الكفاءة والفاعلية .</a:t>
            </a:r>
            <a:endParaRPr lang="en-US" sz="1600" dirty="0">
              <a:latin typeface="Calibri"/>
              <a:ea typeface="Calibri"/>
              <a:cs typeface="Arial"/>
            </a:endParaRPr>
          </a:p>
          <a:p>
            <a:pPr rtl="0">
              <a:lnSpc>
                <a:spcPct val="115000"/>
              </a:lnSpc>
              <a:spcAft>
                <a:spcPts val="1000"/>
              </a:spcAft>
            </a:pPr>
            <a:r>
              <a:rPr lang="ar-IQ" sz="2400" dirty="0">
                <a:latin typeface="Calibri"/>
                <a:ea typeface="Calibri"/>
                <a:cs typeface="Ali-A-Alwand"/>
              </a:rPr>
              <a:t>2.من الضروري أن يتم تصميم الوظائف بشكل يسمح بتعظيم العائد من عنصري التكنلوجيا والموارد البشرية معاً في نفس الوقت .</a:t>
            </a:r>
            <a:endParaRPr lang="en-US" sz="1600" dirty="0">
              <a:latin typeface="Calibri"/>
              <a:ea typeface="Calibri"/>
              <a:cs typeface="Arial"/>
            </a:endParaRPr>
          </a:p>
          <a:p>
            <a:pPr rtl="0">
              <a:lnSpc>
                <a:spcPct val="115000"/>
              </a:lnSpc>
              <a:spcAft>
                <a:spcPts val="1000"/>
              </a:spcAft>
            </a:pPr>
            <a:r>
              <a:rPr lang="ar-IQ" sz="2400" dirty="0">
                <a:latin typeface="Calibri"/>
                <a:ea typeface="Calibri"/>
                <a:cs typeface="Ali-A-Alwand"/>
              </a:rPr>
              <a:t>3.من الضروري أن يتم تصميم الوظائف بشكل يسمح للأفراد بتحقيق الرضا الوظيفي والتحفيز من خلال إتاحة الفرص أمامهم لأداء الأعمال التي يرغبون في أدائها وبطريقة التي تلائمهم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12803600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1371600"/>
          </a:xfrm>
        </p:spPr>
        <p:txBody>
          <a:bodyPr/>
          <a:lstStyle/>
          <a:p>
            <a:pPr algn="r" rtl="1">
              <a:lnSpc>
                <a:spcPct val="115000"/>
              </a:lnSpc>
              <a:spcAft>
                <a:spcPts val="1000"/>
              </a:spcAft>
            </a:pPr>
            <a:r>
              <a:rPr lang="ar-IQ" sz="3200" dirty="0">
                <a:effectLst/>
                <a:latin typeface="Calibri"/>
                <a:ea typeface="Calibri"/>
                <a:cs typeface="Ali-A-Alwand"/>
              </a:rPr>
              <a:t>(1-9):أساليب تصميم الوظائف:</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447800"/>
            <a:ext cx="9144000" cy="5410200"/>
          </a:xfrm>
        </p:spPr>
        <p:txBody>
          <a:bodyPr>
            <a:normAutofit fontScale="92500" lnSpcReduction="10000"/>
          </a:bodyPr>
          <a:lstStyle/>
          <a:p>
            <a:pPr>
              <a:lnSpc>
                <a:spcPct val="115000"/>
              </a:lnSpc>
              <a:spcBef>
                <a:spcPts val="600"/>
              </a:spcBef>
            </a:pPr>
            <a:r>
              <a:rPr lang="ar-IQ" sz="2800" b="1" dirty="0">
                <a:solidFill>
                  <a:srgbClr val="FFC000"/>
                </a:solidFill>
                <a:latin typeface="Calibri"/>
                <a:ea typeface="Calibri"/>
                <a:cs typeface="Ali-A-Alwand"/>
              </a:rPr>
              <a:t>أ.أسلوب تبسيط العمل</a:t>
            </a:r>
            <a:r>
              <a:rPr lang="ar-IQ" sz="2800" b="1" dirty="0">
                <a:latin typeface="Calibri"/>
                <a:ea typeface="Calibri"/>
                <a:cs typeface="Ali-A-Alwand"/>
              </a:rPr>
              <a:t>:</a:t>
            </a:r>
            <a:r>
              <a:rPr lang="ar-IQ" sz="2400" dirty="0">
                <a:latin typeface="Calibri"/>
                <a:ea typeface="Calibri"/>
                <a:cs typeface="Ali-A-Alwand"/>
              </a:rPr>
              <a:t>في هذا الأسلوب يحتاج المنظمة إلى مجموعة وظائف كثيرة لاداء مهامه , لأن هذا الأسلوب يقوم بتخفيض وتبسيط مهام الوظيفة ليتمكن الموظف بأداء وظيفته في أحسن وجه ليحقق أهداف المنظمة.</a:t>
            </a:r>
            <a:endParaRPr lang="en-US" sz="1600" dirty="0">
              <a:latin typeface="Calibri"/>
              <a:ea typeface="Calibri"/>
              <a:cs typeface="Arial"/>
            </a:endParaRPr>
          </a:p>
          <a:p>
            <a:pPr>
              <a:lnSpc>
                <a:spcPct val="115000"/>
              </a:lnSpc>
              <a:spcBef>
                <a:spcPts val="600"/>
              </a:spcBef>
            </a:pPr>
            <a:r>
              <a:rPr lang="ar-IQ" sz="2800" b="1" dirty="0">
                <a:solidFill>
                  <a:srgbClr val="FFC000"/>
                </a:solidFill>
                <a:latin typeface="Calibri"/>
                <a:ea typeface="Calibri"/>
                <a:cs typeface="Ali-A-Alwand"/>
              </a:rPr>
              <a:t>ب.أسلوب التوسيع الوظيفي</a:t>
            </a:r>
            <a:r>
              <a:rPr lang="ar-IQ" sz="3200" b="1" dirty="0">
                <a:latin typeface="Calibri"/>
                <a:ea typeface="Calibri"/>
                <a:cs typeface="Ali-A-Alwand"/>
              </a:rPr>
              <a:t>:</a:t>
            </a:r>
            <a:r>
              <a:rPr lang="ar-IQ" sz="2400" dirty="0">
                <a:latin typeface="Calibri"/>
                <a:ea typeface="Calibri"/>
                <a:cs typeface="Ali-A-Alwand"/>
              </a:rPr>
              <a:t>يقوم هذا الأسلوب بزيادة مهام العمل أو زيادة نطاق العمل , أي في المجال الكمي لا في المجال الكيفي , وهذا لأجل زيادة قدرة الموظف , وفي هذا الأسلوب يحتاج المنظمة إلى وظائف وأعمال أقل مقارنة بأسلوب التبسيط الوظيفي.</a:t>
            </a:r>
            <a:endParaRPr lang="en-US" sz="1600" dirty="0">
              <a:latin typeface="Calibri"/>
              <a:ea typeface="Calibri"/>
              <a:cs typeface="Arial"/>
            </a:endParaRPr>
          </a:p>
          <a:p>
            <a:pPr>
              <a:lnSpc>
                <a:spcPct val="115000"/>
              </a:lnSpc>
              <a:spcBef>
                <a:spcPts val="600"/>
              </a:spcBef>
            </a:pPr>
            <a:r>
              <a:rPr lang="ar-IQ" sz="2800" b="1" dirty="0">
                <a:solidFill>
                  <a:srgbClr val="FFC000"/>
                </a:solidFill>
                <a:latin typeface="Calibri"/>
                <a:ea typeface="Calibri"/>
                <a:cs typeface="Ali-A-Alwand"/>
              </a:rPr>
              <a:t>ج.أسلوب الدوران الوظيفي</a:t>
            </a:r>
            <a:r>
              <a:rPr lang="ar-IQ" sz="2800" b="1" dirty="0">
                <a:latin typeface="Calibri"/>
                <a:ea typeface="Calibri"/>
                <a:cs typeface="Ali-A-Alwand"/>
              </a:rPr>
              <a:t>:</a:t>
            </a:r>
            <a:r>
              <a:rPr lang="ar-IQ" sz="2400" dirty="0">
                <a:latin typeface="Calibri"/>
                <a:ea typeface="Calibri"/>
                <a:cs typeface="Ali-A-Alwand"/>
              </a:rPr>
              <a:t>في هذا الأسلوب يطرأ تغييرات على مهام الموظفين , ولكن لهم نفس المسئولية , يعني أن الأفراد يعملون في وظيفة معينة في كل فترة محددة (مثلاً كل 6 أشهر) دون أن ينقص أو يزيد مسئولياتهم وصلاحياتهم , وهذا من أجل أن يتمكن من الحصول على التجربة والمهارة والمعلومات , وهذا الأسلوب يطبق كثيراً في الشركات والمنظمات اليابانية.</a:t>
            </a:r>
            <a:endParaRPr lang="en-US" sz="1600" dirty="0">
              <a:latin typeface="Calibri"/>
              <a:ea typeface="Calibri"/>
              <a:cs typeface="Arial"/>
            </a:endParaRPr>
          </a:p>
          <a:p>
            <a:pPr>
              <a:lnSpc>
                <a:spcPct val="115000"/>
              </a:lnSpc>
              <a:spcBef>
                <a:spcPts val="600"/>
              </a:spcBef>
              <a:tabLst>
                <a:tab pos="1583055" algn="l"/>
              </a:tabLst>
            </a:pPr>
            <a:r>
              <a:rPr lang="ar-IQ" sz="2800" b="1" dirty="0">
                <a:solidFill>
                  <a:srgbClr val="FFC000"/>
                </a:solidFill>
                <a:latin typeface="Calibri"/>
                <a:ea typeface="Calibri"/>
                <a:cs typeface="Ali-A-Alwand"/>
              </a:rPr>
              <a:t>د.أسلوب الإثراء الوظيفي</a:t>
            </a:r>
            <a:r>
              <a:rPr lang="ar-IQ" sz="3200" b="1" dirty="0">
                <a:latin typeface="Calibri"/>
                <a:ea typeface="Calibri"/>
                <a:cs typeface="Ali-A-Alwand"/>
              </a:rPr>
              <a:t>:</a:t>
            </a:r>
            <a:r>
              <a:rPr lang="ar-IQ" sz="3200" dirty="0">
                <a:latin typeface="Calibri"/>
                <a:ea typeface="Calibri"/>
                <a:cs typeface="Ali-A-Alwand"/>
              </a:rPr>
              <a:t> </a:t>
            </a:r>
            <a:r>
              <a:rPr lang="ar-IQ" sz="2400" dirty="0">
                <a:latin typeface="Calibri"/>
                <a:ea typeface="Calibri"/>
                <a:cs typeface="Ali-A-Alwand"/>
              </a:rPr>
              <a:t>ويركز هذا الأسلوب على إعطاء الموظف حرية واسعة و إستقلالية , ورقابة ذاتية على نفسه . ويؤدي إغناء العمل توفير فرص أكبر للموظف للتدريب على تحمل المسئولية .</a:t>
            </a:r>
            <a:endParaRPr lang="en-US" sz="1600" dirty="0">
              <a:latin typeface="Calibri"/>
              <a:ea typeface="Calibri"/>
              <a:cs typeface="Arial"/>
            </a:endParaRPr>
          </a:p>
          <a:p>
            <a:pPr>
              <a:lnSpc>
                <a:spcPct val="115000"/>
              </a:lnSpc>
              <a:spcBef>
                <a:spcPts val="600"/>
              </a:spcBef>
            </a:pPr>
            <a:r>
              <a:rPr lang="ar-IQ" sz="2400" dirty="0">
                <a:latin typeface="Calibri"/>
                <a:ea typeface="Calibri"/>
                <a:cs typeface="Ali-A-Alwand"/>
              </a:rPr>
              <a:t>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34425516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8229600" cy="2667000"/>
          </a:xfrm>
        </p:spPr>
        <p:txBody>
          <a:bodyPr>
            <a:normAutofit/>
          </a:bodyPr>
          <a:lstStyle/>
          <a:p>
            <a:pPr algn="ctr">
              <a:lnSpc>
                <a:spcPct val="115000"/>
              </a:lnSpc>
              <a:spcAft>
                <a:spcPts val="1000"/>
              </a:spcAft>
            </a:pPr>
            <a:r>
              <a:rPr lang="ar-IQ" sz="4400" dirty="0">
                <a:effectLst/>
                <a:latin typeface="Calibri"/>
                <a:ea typeface="Calibri"/>
                <a:cs typeface="Ali-A-Alwand"/>
              </a:rPr>
              <a:t>الفصل الثالث</a:t>
            </a:r>
            <a:r>
              <a:rPr lang="en-US" sz="4400" dirty="0">
                <a:effectLst/>
                <a:latin typeface="Calibri"/>
                <a:ea typeface="Calibri"/>
                <a:cs typeface="Arial"/>
              </a:rPr>
              <a:t/>
            </a:r>
            <a:br>
              <a:rPr lang="en-US" sz="4400" dirty="0">
                <a:effectLst/>
                <a:latin typeface="Calibri"/>
                <a:ea typeface="Calibri"/>
                <a:cs typeface="Arial"/>
              </a:rPr>
            </a:br>
            <a:r>
              <a:rPr lang="ar-IQ" sz="4400" dirty="0">
                <a:effectLst/>
                <a:latin typeface="Calibri"/>
                <a:ea typeface="Calibri"/>
                <a:cs typeface="Ali-A-Alwand"/>
              </a:rPr>
              <a:t>تخطيط الموارد البشرية</a:t>
            </a:r>
            <a:r>
              <a:rPr lang="en-US" sz="4400" dirty="0">
                <a:effectLst/>
                <a:latin typeface="Calibri"/>
                <a:ea typeface="Calibri"/>
                <a:cs typeface="Arial"/>
              </a:rPr>
              <a:t/>
            </a:r>
            <a:br>
              <a:rPr lang="en-US" sz="4400" dirty="0">
                <a:effectLst/>
                <a:latin typeface="Calibri"/>
                <a:ea typeface="Calibri"/>
                <a:cs typeface="Arial"/>
              </a:rPr>
            </a:br>
            <a:endParaRPr lang="ar-IQ" sz="4400" dirty="0"/>
          </a:p>
        </p:txBody>
      </p:sp>
    </p:spTree>
    <p:extLst>
      <p:ext uri="{BB962C8B-B14F-4D97-AF65-F5344CB8AC3E}">
        <p14:creationId xmlns:p14="http://schemas.microsoft.com/office/powerpoint/2010/main" val="29750521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1295400"/>
          </a:xfrm>
        </p:spPr>
        <p:txBody>
          <a:bodyPr/>
          <a:lstStyle/>
          <a:p>
            <a:pPr algn="r"/>
            <a:r>
              <a:rPr lang="ar-IQ" sz="3200" dirty="0">
                <a:effectLst/>
                <a:latin typeface="Calibri"/>
                <a:ea typeface="Calibri"/>
                <a:cs typeface="Ali-A-Alwand"/>
              </a:rPr>
              <a:t>(1-1):تعريفات تخطيط الموارد البشرية:</a:t>
            </a:r>
            <a:endParaRPr lang="ar-IQ" sz="3200" dirty="0"/>
          </a:p>
        </p:txBody>
      </p:sp>
      <p:sp>
        <p:nvSpPr>
          <p:cNvPr id="3" name="Text Placeholder 2"/>
          <p:cNvSpPr>
            <a:spLocks noGrp="1"/>
          </p:cNvSpPr>
          <p:nvPr>
            <p:ph type="body" idx="1"/>
          </p:nvPr>
        </p:nvSpPr>
        <p:spPr>
          <a:xfrm>
            <a:off x="0" y="2286000"/>
            <a:ext cx="9144000" cy="4572000"/>
          </a:xfrm>
        </p:spPr>
        <p:txBody>
          <a:bodyPr/>
          <a:lstStyle/>
          <a:p>
            <a:pPr>
              <a:lnSpc>
                <a:spcPct val="115000"/>
              </a:lnSpc>
              <a:spcAft>
                <a:spcPts val="1000"/>
              </a:spcAft>
            </a:pPr>
            <a:r>
              <a:rPr lang="ar-IQ" sz="3200" dirty="0">
                <a:solidFill>
                  <a:srgbClr val="FFC000"/>
                </a:solidFill>
                <a:latin typeface="Calibri"/>
                <a:ea typeface="Calibri"/>
                <a:cs typeface="Ali-A-Alwand"/>
              </a:rPr>
              <a:t>1</a:t>
            </a:r>
            <a:r>
              <a:rPr lang="ar-IQ" sz="2800" b="1" dirty="0">
                <a:solidFill>
                  <a:srgbClr val="FFC000"/>
                </a:solidFill>
                <a:latin typeface="Calibri"/>
                <a:ea typeface="Calibri"/>
                <a:cs typeface="Ali-A-Alwand"/>
              </a:rPr>
              <a:t>.التخطيط الموارد البشرية</a:t>
            </a:r>
            <a:r>
              <a:rPr lang="ar-IQ" sz="2400" b="1" dirty="0">
                <a:solidFill>
                  <a:srgbClr val="FFC000"/>
                </a:solidFill>
                <a:latin typeface="Calibri"/>
                <a:ea typeface="Calibri"/>
                <a:cs typeface="Ali-A-Alwand"/>
              </a:rPr>
              <a:t>:</a:t>
            </a:r>
            <a:r>
              <a:rPr lang="ar-IQ" sz="2400" dirty="0">
                <a:solidFill>
                  <a:srgbClr val="FFC000"/>
                </a:solidFill>
                <a:latin typeface="Calibri"/>
                <a:ea typeface="Calibri"/>
                <a:cs typeface="Ali-A-Alwand"/>
              </a:rPr>
              <a:t> </a:t>
            </a:r>
            <a:r>
              <a:rPr lang="ar-IQ" sz="2400" dirty="0">
                <a:latin typeface="Calibri"/>
                <a:ea typeface="Calibri"/>
                <a:cs typeface="Ali-A-Alwand"/>
              </a:rPr>
              <a:t>هي تخطيط التي يقوم بتحديد إحتياجات المنظمة في الموارد البشرية من حيث الكمية و النوعية , وبعدها تغطية هذه الإحتياجات في المكان و الوقت المناسب .</a:t>
            </a:r>
            <a:endParaRPr lang="en-US" sz="1600" dirty="0">
              <a:latin typeface="Calibri"/>
              <a:ea typeface="Calibri"/>
              <a:cs typeface="Arial"/>
            </a:endParaRPr>
          </a:p>
          <a:p>
            <a:pPr>
              <a:lnSpc>
                <a:spcPct val="115000"/>
              </a:lnSpc>
              <a:spcAft>
                <a:spcPts val="1000"/>
              </a:spcAft>
            </a:pPr>
            <a:r>
              <a:rPr lang="ar-IQ" sz="3200" b="1" dirty="0">
                <a:solidFill>
                  <a:srgbClr val="FFC000"/>
                </a:solidFill>
                <a:latin typeface="Calibri"/>
                <a:ea typeface="Calibri"/>
                <a:cs typeface="Ali-A-Alwand"/>
              </a:rPr>
              <a:t>2</a:t>
            </a:r>
            <a:r>
              <a:rPr lang="ar-IQ" sz="2800" b="1" dirty="0">
                <a:solidFill>
                  <a:srgbClr val="FFC000"/>
                </a:solidFill>
                <a:latin typeface="Calibri"/>
                <a:ea typeface="Calibri"/>
                <a:cs typeface="Ali-A-Alwand"/>
              </a:rPr>
              <a:t>.تخطيط الموارد البشرية</a:t>
            </a:r>
            <a:r>
              <a:rPr lang="ar-IQ" sz="3200" b="1" dirty="0">
                <a:solidFill>
                  <a:srgbClr val="FFC000"/>
                </a:solidFill>
                <a:latin typeface="Calibri"/>
                <a:ea typeface="Calibri"/>
                <a:cs typeface="Ali-A-Alwand"/>
              </a:rPr>
              <a:t>: </a:t>
            </a:r>
            <a:r>
              <a:rPr lang="ar-IQ" sz="2800" dirty="0">
                <a:latin typeface="Calibri"/>
                <a:ea typeface="Calibri"/>
                <a:cs typeface="Ali-A-Alwand"/>
              </a:rPr>
              <a:t>هي </a:t>
            </a:r>
            <a:r>
              <a:rPr lang="ar-IQ" sz="2400" dirty="0">
                <a:latin typeface="Calibri"/>
                <a:ea typeface="Calibri"/>
                <a:cs typeface="Ali-A-Alwand"/>
              </a:rPr>
              <a:t>عملية الحصول على العدد الصحيح من الأفراد المؤهلين للوظائف المناسبة , وفي الوقت المناسب ,لاجل تحقيق أهداف المنظمة.</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31007025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990600"/>
          </a:xfrm>
        </p:spPr>
        <p:txBody>
          <a:bodyPr/>
          <a:lstStyle/>
          <a:p>
            <a:pPr algn="r"/>
            <a:r>
              <a:rPr lang="ar-IQ" sz="3200" dirty="0">
                <a:effectLst/>
                <a:latin typeface="Calibri"/>
                <a:ea typeface="Calibri"/>
                <a:cs typeface="Ali-A-Alwand"/>
              </a:rPr>
              <a:t>(1-2):أهمية تخطيط الموارد البشرية:</a:t>
            </a:r>
            <a:endParaRPr lang="ar-IQ" sz="3200" dirty="0"/>
          </a:p>
        </p:txBody>
      </p:sp>
      <p:sp>
        <p:nvSpPr>
          <p:cNvPr id="3" name="Text Placeholder 2"/>
          <p:cNvSpPr>
            <a:spLocks noGrp="1"/>
          </p:cNvSpPr>
          <p:nvPr>
            <p:ph type="body" idx="1"/>
          </p:nvPr>
        </p:nvSpPr>
        <p:spPr>
          <a:xfrm>
            <a:off x="0" y="1524000"/>
            <a:ext cx="9144000" cy="5334000"/>
          </a:xfrm>
        </p:spPr>
        <p:txBody>
          <a:bodyPr>
            <a:normAutofit fontScale="92500"/>
          </a:bodyPr>
          <a:lstStyle/>
          <a:p>
            <a:pPr>
              <a:lnSpc>
                <a:spcPct val="115000"/>
              </a:lnSpc>
              <a:spcAft>
                <a:spcPts val="1000"/>
              </a:spcAft>
            </a:pPr>
            <a:r>
              <a:rPr lang="ar-IQ" sz="2400" dirty="0">
                <a:latin typeface="Calibri"/>
                <a:ea typeface="Calibri"/>
                <a:cs typeface="Ali-A-Alwand"/>
              </a:rPr>
              <a:t>1.الحصول على أحسن الكفاءات البشرية من سوق العمل أو من مخزون المهارات  الداخلية في المنظمة.</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2.يساعد المنظمة على تخفيض التكلفة التي تنتج عن النقص أو الزيادة في تلك الموارد والتخلص من الانعكاسات السلبية الإدارية في تلك الحالة .</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3.يساعد على إظهار نقاظ القوة والضعف في نوعية اداء الموارد البشرية , وبالتالي في تحديد نوعية برنامج التدريب والتطوير المطلوبة لرفع مستويات أداء العاملين .</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4.يساعد على تحقيق التكامل و الترابط بين مختلف برامج إدارة الموارد البشرية .ذلك لإن تخطيط الإحتياجات لا يعمل بمعزل عن تخطيط التدريب مثلاً , أو تخطيط الإستقطاب و الإختيار .ولو أصبح كل نشاط يؤدي بمعزل عن النشاط الاخر لفقدت إدارة الموارد البشرية أهميتها , وفقدت القرارات فعاليتها</a:t>
            </a:r>
            <a:r>
              <a:rPr lang="ar-IQ" sz="2800" dirty="0">
                <a:latin typeface="Calibri"/>
                <a:ea typeface="Calibri"/>
                <a:cs typeface="Ali-A-Alwand"/>
              </a:rPr>
              <a:t> </a:t>
            </a:r>
            <a:r>
              <a:rPr lang="ar-IQ" sz="3200" dirty="0">
                <a:latin typeface="Calibri"/>
                <a:ea typeface="Calibri"/>
                <a:cs typeface="Ali-A-Alwand"/>
              </a:rPr>
              <a:t>. </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5</a:t>
            </a:r>
            <a:r>
              <a:rPr lang="ar-IQ" sz="2400" dirty="0">
                <a:latin typeface="Calibri"/>
                <a:ea typeface="Calibri"/>
                <a:cs typeface="Ali-A-Alwand"/>
              </a:rPr>
              <a:t>.يعتبر أن أحد أعماله المهمة هي , تحقيق الترابط والتكامل بين أهداف المنظمة و الأهداف إدارة الموارد البشرية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11070634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1143000"/>
          </a:xfrm>
        </p:spPr>
        <p:txBody>
          <a:bodyPr/>
          <a:lstStyle/>
          <a:p>
            <a:pPr algn="r" rtl="1">
              <a:lnSpc>
                <a:spcPct val="115000"/>
              </a:lnSpc>
              <a:spcAft>
                <a:spcPts val="1000"/>
              </a:spcAft>
            </a:pPr>
            <a:r>
              <a:rPr lang="ar-IQ" sz="3200" dirty="0">
                <a:effectLst/>
                <a:latin typeface="Calibri"/>
                <a:ea typeface="Calibri"/>
                <a:cs typeface="Ali-A-Alwand"/>
              </a:rPr>
              <a:t>(1-3):المراحل الرئيسية تخطيط الموارد البشرية:</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219200"/>
            <a:ext cx="9144000" cy="5638800"/>
          </a:xfrm>
        </p:spPr>
        <p:txBody>
          <a:bodyPr>
            <a:normAutofit fontScale="92500"/>
          </a:bodyPr>
          <a:lstStyle/>
          <a:p>
            <a:pPr>
              <a:lnSpc>
                <a:spcPct val="115000"/>
              </a:lnSpc>
              <a:spcAft>
                <a:spcPts val="1000"/>
              </a:spcAft>
              <a:tabLst>
                <a:tab pos="3027680" algn="l"/>
              </a:tabLst>
            </a:pPr>
            <a:r>
              <a:rPr lang="ar-IQ" sz="2800" b="1" dirty="0">
                <a:solidFill>
                  <a:srgbClr val="FFC000"/>
                </a:solidFill>
                <a:latin typeface="Calibri"/>
                <a:ea typeface="Calibri"/>
                <a:cs typeface="Ali-A-Alwand"/>
              </a:rPr>
              <a:t>المرحلة الأولى:تحديد الطلب لموارد البشرية:</a:t>
            </a:r>
            <a:r>
              <a:rPr lang="ar-IQ" sz="2800" b="1" dirty="0">
                <a:latin typeface="Calibri"/>
                <a:ea typeface="Calibri"/>
                <a:cs typeface="Ali-A-Alwand"/>
              </a:rPr>
              <a:t>	</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يعتمد تحديد الإحتياجات من الموارد البشرية على الأهداف التي تسعى المنظمة إلى تحقيقها </a:t>
            </a:r>
            <a:endParaRPr lang="en-US" sz="1600" dirty="0">
              <a:latin typeface="Calibri"/>
              <a:ea typeface="Calibri"/>
              <a:cs typeface="Arial"/>
            </a:endParaRPr>
          </a:p>
          <a:p>
            <a:pPr>
              <a:lnSpc>
                <a:spcPct val="115000"/>
              </a:lnSpc>
              <a:spcAft>
                <a:spcPts val="1000"/>
              </a:spcAft>
            </a:pPr>
            <a:r>
              <a:rPr lang="ar-IQ" sz="2800" b="1" dirty="0">
                <a:latin typeface="Calibri"/>
                <a:ea typeface="Calibri"/>
                <a:cs typeface="Ali-A-Alwand"/>
              </a:rPr>
              <a:t>من أجل ذلك يجب الإجابة على  الاسئلة التالية:</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1.ما هي عدد العاملين الذين تحتاجهم المنظمة ؟</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2.مواصفاتهم الشخصية؟</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3.ما هي الوقت المناسب لتعيينهم في المنظمة ؟</a:t>
            </a:r>
            <a:endParaRPr lang="en-US" sz="1600" dirty="0">
              <a:latin typeface="Calibri"/>
              <a:ea typeface="Calibri"/>
              <a:cs typeface="Arial"/>
            </a:endParaRPr>
          </a:p>
          <a:p>
            <a:pPr>
              <a:lnSpc>
                <a:spcPct val="115000"/>
              </a:lnSpc>
              <a:spcAft>
                <a:spcPts val="1000"/>
              </a:spcAft>
            </a:pPr>
            <a:r>
              <a:rPr lang="ar-IQ" sz="2800" b="1" dirty="0">
                <a:solidFill>
                  <a:srgbClr val="FFC000"/>
                </a:solidFill>
                <a:latin typeface="Calibri"/>
                <a:ea typeface="Calibri"/>
                <a:cs typeface="Ali-A-Alwand"/>
              </a:rPr>
              <a:t>المرحلة الثانية:تحليل العرض الداخلي والخارجي للموارد البشرية:</a:t>
            </a:r>
            <a:endParaRPr lang="en-US" sz="1600" dirty="0">
              <a:solidFill>
                <a:srgbClr val="FFC000"/>
              </a:solidFill>
              <a:latin typeface="Calibri"/>
              <a:ea typeface="Calibri"/>
              <a:cs typeface="Arial"/>
            </a:endParaRPr>
          </a:p>
          <a:p>
            <a:pPr>
              <a:lnSpc>
                <a:spcPct val="115000"/>
              </a:lnSpc>
              <a:spcAft>
                <a:spcPts val="1000"/>
              </a:spcAft>
            </a:pPr>
            <a:r>
              <a:rPr lang="ar-IQ" sz="2800" dirty="0">
                <a:latin typeface="Calibri"/>
                <a:ea typeface="Calibri"/>
                <a:cs typeface="Ali-A-Alwand"/>
              </a:rPr>
              <a:t>تتعلق هذه المرحلة بحصر الموارد البشرية العاملة حالياً في المنظمة وتحليلها و كذلك دراسة المتوافر منها في سوق العمل من المهارات في ضوء الإحتياجات التي تم تحديدها في المرحلة السابقة .</a:t>
            </a:r>
            <a:endParaRPr lang="en-US" sz="1600" dirty="0">
              <a:latin typeface="Calibri"/>
              <a:ea typeface="Calibri"/>
              <a:cs typeface="Arial"/>
            </a:endParaRPr>
          </a:p>
        </p:txBody>
      </p:sp>
    </p:spTree>
    <p:extLst>
      <p:ext uri="{BB962C8B-B14F-4D97-AF65-F5344CB8AC3E}">
        <p14:creationId xmlns:p14="http://schemas.microsoft.com/office/powerpoint/2010/main" val="11546458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85800"/>
            <a:ext cx="9144000" cy="6172200"/>
          </a:xfrm>
        </p:spPr>
        <p:txBody>
          <a:bodyPr/>
          <a:lstStyle/>
          <a:p>
            <a:pPr>
              <a:lnSpc>
                <a:spcPct val="115000"/>
              </a:lnSpc>
              <a:spcAft>
                <a:spcPts val="1000"/>
              </a:spcAft>
            </a:pPr>
            <a:r>
              <a:rPr lang="ar-IQ" sz="2800" b="1" dirty="0">
                <a:solidFill>
                  <a:srgbClr val="FFC000"/>
                </a:solidFill>
                <a:latin typeface="Calibri"/>
                <a:ea typeface="Calibri"/>
                <a:cs typeface="Ali-A-Alwand"/>
              </a:rPr>
              <a:t>المرحلة الثالثة: تغطية الطلب عن طريق العرض:</a:t>
            </a:r>
            <a:endParaRPr lang="en-US" sz="1600" dirty="0">
              <a:solidFill>
                <a:srgbClr val="FFC000"/>
              </a:solidFill>
              <a:latin typeface="Calibri"/>
              <a:ea typeface="Calibri"/>
              <a:cs typeface="Arial"/>
            </a:endParaRPr>
          </a:p>
          <a:p>
            <a:pPr>
              <a:lnSpc>
                <a:spcPct val="115000"/>
              </a:lnSpc>
              <a:spcAft>
                <a:spcPts val="1000"/>
              </a:spcAft>
            </a:pPr>
            <a:r>
              <a:rPr lang="ar-IQ" sz="2400" dirty="0">
                <a:latin typeface="Calibri"/>
                <a:ea typeface="Calibri"/>
                <a:cs typeface="Ali-A-Alwand"/>
              </a:rPr>
              <a:t>بعد إستكمال تحديد الطلب و تحديد العرض الداخلي  و الخارجي للقوى العملة , تبدأ المنشأة بمقابلة جوانب الطلب على القوى العاملة بالعرض الداخلي والخارجي للقوى العاملة , وهذه المقابلة تقودنا إلى ثلاث إحتمالات :</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أ.العرض الداخلي أقل من الطلب(العجز) .وهنا نلجأ للسوق الخارجية.</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ب.العرض الداخلي أكبر من الطلب(الفائظ) ,وهنا لا نلجأ للسوق الخارجية .</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ج.العرض الداخلي يساوي الطلب , وهنا لا نلجأ للسوق الخارجية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1583859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1371600"/>
          </a:xfrm>
        </p:spPr>
        <p:txBody>
          <a:bodyPr/>
          <a:lstStyle/>
          <a:p>
            <a:pPr algn="r" rtl="1">
              <a:lnSpc>
                <a:spcPct val="115000"/>
              </a:lnSpc>
              <a:spcAft>
                <a:spcPts val="1000"/>
              </a:spcAft>
            </a:pPr>
            <a:r>
              <a:rPr lang="ar-IQ" sz="3200" dirty="0">
                <a:effectLst/>
                <a:latin typeface="Calibri"/>
                <a:ea typeface="Calibri"/>
                <a:cs typeface="Ali-A-Alwand"/>
              </a:rPr>
              <a:t>(1-4):إسترتيجية التعامل مع الفائض و العجز من الوارد البشرية:</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524000"/>
            <a:ext cx="9144000" cy="5334000"/>
          </a:xfrm>
        </p:spPr>
        <p:txBody>
          <a:bodyPr>
            <a:normAutofit lnSpcReduction="10000"/>
          </a:bodyPr>
          <a:lstStyle/>
          <a:p>
            <a:pPr>
              <a:lnSpc>
                <a:spcPct val="115000"/>
              </a:lnSpc>
              <a:spcAft>
                <a:spcPts val="1000"/>
              </a:spcAft>
            </a:pPr>
            <a:r>
              <a:rPr lang="ar-IQ" sz="2400" dirty="0">
                <a:solidFill>
                  <a:srgbClr val="FFC000"/>
                </a:solidFill>
                <a:latin typeface="Calibri"/>
                <a:ea typeface="Calibri"/>
                <a:cs typeface="Ali-A-Alwand"/>
              </a:rPr>
              <a:t>أ.إستراتيجية التعامل مع العجز من الموارد البشرية:</a:t>
            </a:r>
            <a:endParaRPr lang="en-US" sz="1600" dirty="0">
              <a:solidFill>
                <a:srgbClr val="FFC000"/>
              </a:solidFill>
              <a:latin typeface="Calibri"/>
              <a:ea typeface="Calibri"/>
              <a:cs typeface="Arial"/>
            </a:endParaRPr>
          </a:p>
          <a:p>
            <a:pPr>
              <a:lnSpc>
                <a:spcPct val="115000"/>
              </a:lnSpc>
              <a:spcAft>
                <a:spcPts val="1000"/>
              </a:spcAft>
            </a:pPr>
            <a:r>
              <a:rPr lang="ar-IQ" sz="2400" dirty="0">
                <a:latin typeface="Calibri"/>
                <a:ea typeface="Calibri"/>
                <a:cs typeface="Ali-A-Alwand"/>
              </a:rPr>
              <a:t>1.للجوء إلى المصادر جديدة للتوظيف.</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2.تخفيض شروط الإلتحاق بالوظئف.</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3.إستخدام العمالة المؤقتة.</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4.زيادة ساعات العمل خارج أوقات الدوام .</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5.زيادة تدريب و تنمية العمالة الداخلية .</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6.زيادة الفترة الخدمة , أي إطالة سن التقاعد.</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7.زيادة الأجور و الرواتب والحوافز ...الخ .</a:t>
            </a:r>
            <a:endParaRPr lang="en-US" sz="1600" dirty="0">
              <a:latin typeface="Calibri"/>
              <a:ea typeface="Calibri"/>
              <a:cs typeface="Arial"/>
            </a:endParaRPr>
          </a:p>
          <a:p>
            <a:r>
              <a:rPr lang="ar-IQ" sz="2400" dirty="0">
                <a:latin typeface="Calibri"/>
                <a:ea typeface="Calibri"/>
                <a:cs typeface="Ali-A-Alwand"/>
              </a:rPr>
              <a:t>8.إحلال التكنلوجيا محل العمال .</a:t>
            </a:r>
            <a:endParaRPr lang="ar-IQ" dirty="0"/>
          </a:p>
        </p:txBody>
      </p:sp>
    </p:spTree>
    <p:extLst>
      <p:ext uri="{BB962C8B-B14F-4D97-AF65-F5344CB8AC3E}">
        <p14:creationId xmlns:p14="http://schemas.microsoft.com/office/powerpoint/2010/main" val="10659950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762000"/>
            <a:ext cx="9144000" cy="6248400"/>
          </a:xfrm>
        </p:spPr>
        <p:txBody>
          <a:bodyPr/>
          <a:lstStyle/>
          <a:p>
            <a:pPr>
              <a:lnSpc>
                <a:spcPct val="115000"/>
              </a:lnSpc>
              <a:spcAft>
                <a:spcPts val="1000"/>
              </a:spcAft>
            </a:pPr>
            <a:r>
              <a:rPr lang="ar-IQ" sz="2800" dirty="0">
                <a:solidFill>
                  <a:srgbClr val="FFC000"/>
                </a:solidFill>
                <a:latin typeface="Calibri"/>
                <a:ea typeface="Calibri"/>
                <a:cs typeface="Ali-A-Alwand"/>
              </a:rPr>
              <a:t>ب.إستراتيجية التعامل مع الفائض من الموارد البشرية:</a:t>
            </a:r>
            <a:endParaRPr lang="en-US" sz="1600" dirty="0">
              <a:solidFill>
                <a:srgbClr val="FFC000"/>
              </a:solidFill>
              <a:latin typeface="Calibri"/>
              <a:ea typeface="Calibri"/>
              <a:cs typeface="Arial"/>
            </a:endParaRPr>
          </a:p>
          <a:p>
            <a:pPr>
              <a:lnSpc>
                <a:spcPct val="115000"/>
              </a:lnSpc>
              <a:spcAft>
                <a:spcPts val="1000"/>
              </a:spcAft>
            </a:pPr>
            <a:r>
              <a:rPr lang="ar-IQ" sz="2400" dirty="0">
                <a:latin typeface="Calibri"/>
                <a:ea typeface="Calibri"/>
                <a:cs typeface="Ali-A-Alwand"/>
              </a:rPr>
              <a:t>1.تجميد عمليات التوظيف.</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2.الإستغناء النهائي لبعض الموارد البشرية .</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3.الإستغناء المؤقت لبعض الموارد البشرية .</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4.تخفيض ساعات العمل .</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5.تخفيض الأجور والرواتب والحوافز ...الخ.</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6.تشجيع التقاعد المبكر.</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7.توجيه الفائض لعلاج العجز في الأقسام الأخرى من الموارد البشرية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2784935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838200"/>
            <a:ext cx="8537448" cy="1219200"/>
          </a:xfrm>
        </p:spPr>
        <p:txBody>
          <a:bodyPr/>
          <a:lstStyle/>
          <a:p>
            <a:pPr algn="r" rtl="1">
              <a:lnSpc>
                <a:spcPct val="115000"/>
              </a:lnSpc>
              <a:spcAft>
                <a:spcPts val="1000"/>
              </a:spcAft>
            </a:pPr>
            <a:r>
              <a:rPr lang="ar-IQ" sz="3200" dirty="0">
                <a:effectLst/>
                <a:latin typeface="Calibri"/>
                <a:ea typeface="Calibri"/>
                <a:cs typeface="Ali-A-Alwand"/>
              </a:rPr>
              <a:t>ب.تعريفات ادارة الموارد البشرية:</a:t>
            </a:r>
            <a:r>
              <a:rPr lang="en-US" sz="1600" dirty="0">
                <a:effectLst/>
                <a:latin typeface="Calibri"/>
                <a:ea typeface="Calibri"/>
                <a:cs typeface="Arial"/>
              </a:rPr>
              <a:t/>
            </a:r>
            <a:br>
              <a:rPr lang="en-US" sz="1600" dirty="0">
                <a:effectLst/>
                <a:latin typeface="Calibri"/>
                <a:ea typeface="Calibri"/>
                <a:cs typeface="Arial"/>
              </a:rPr>
            </a:br>
            <a:endParaRPr lang="ar-IQ" sz="2800" dirty="0">
              <a:cs typeface="Ali-A-Alwand" pitchFamily="2" charset="-78"/>
            </a:endParaRPr>
          </a:p>
        </p:txBody>
      </p:sp>
      <p:sp>
        <p:nvSpPr>
          <p:cNvPr id="3" name="Text Placeholder 2"/>
          <p:cNvSpPr>
            <a:spLocks noGrp="1"/>
          </p:cNvSpPr>
          <p:nvPr>
            <p:ph type="body" idx="1"/>
          </p:nvPr>
        </p:nvSpPr>
        <p:spPr>
          <a:xfrm>
            <a:off x="152400" y="1752600"/>
            <a:ext cx="8839200" cy="5105400"/>
          </a:xfrm>
        </p:spPr>
        <p:txBody>
          <a:bodyPr/>
          <a:lstStyle/>
          <a:p>
            <a:pPr>
              <a:lnSpc>
                <a:spcPct val="115000"/>
              </a:lnSpc>
              <a:spcAft>
                <a:spcPts val="1000"/>
              </a:spcAft>
            </a:pPr>
            <a:r>
              <a:rPr lang="ar-IQ" sz="2800" dirty="0">
                <a:latin typeface="Calibri"/>
                <a:ea typeface="Calibri"/>
                <a:cs typeface="Ali-A-Alwand"/>
              </a:rPr>
              <a:t>التعريف الأول:</a:t>
            </a:r>
            <a:r>
              <a:rPr lang="ar-IQ" sz="2400" dirty="0">
                <a:latin typeface="Calibri"/>
                <a:ea typeface="Calibri"/>
                <a:cs typeface="Ali-A-Alwand"/>
              </a:rPr>
              <a:t> هي الأدارة التي تقوم باستخدام الموارد البشرية المتاحة بكفاءة وفعالية , من أجل تحقيق أهداف المنظمة و أهداف الأفراد  أيضا , وذلك من خلال مهام ادارية (التخطيط , التنطيم , القيادة و التوجيه , الرقابة) , و مع مهام تخصصية (الأستقطاب , الأختيار , التعيين , التدريب , تقييم الاداء , الصحة و السلامة المهنية...الخ)</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-احدى أهم التعريفات الشائعة لإدارة الموارد البشرية من قبل كتاب وباحثي هذا المجال , عبارة عن التعريف الاتي:</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التعريف الثاني: </a:t>
            </a:r>
            <a:r>
              <a:rPr lang="ar-IQ" sz="2400" dirty="0">
                <a:latin typeface="Calibri"/>
                <a:ea typeface="Calibri"/>
                <a:cs typeface="Ali-A-Alwand"/>
              </a:rPr>
              <a:t>هي الأدارة المسئولة عن توفير الأفراد و تدريبهم و تطويرهم و المحافظة عليهم , من أجل تحقيق أهداف المنظمة و أهدافهم .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16562747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371600"/>
          </a:xfrm>
        </p:spPr>
        <p:txBody>
          <a:bodyPr/>
          <a:lstStyle/>
          <a:p>
            <a:pPr algn="r" rtl="1">
              <a:lnSpc>
                <a:spcPct val="115000"/>
              </a:lnSpc>
              <a:spcAft>
                <a:spcPts val="1000"/>
              </a:spcAft>
            </a:pPr>
            <a:r>
              <a:rPr lang="ar-IQ" sz="3200" dirty="0">
                <a:effectLst/>
                <a:latin typeface="Calibri"/>
                <a:ea typeface="Calibri"/>
                <a:cs typeface="Ali-A-Alwand"/>
              </a:rPr>
              <a:t>(1-5):طرق تحديد الطلب والعرض من حيث الموارد البشرية:</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905000"/>
            <a:ext cx="9144000" cy="4953000"/>
          </a:xfrm>
        </p:spPr>
        <p:txBody>
          <a:bodyPr>
            <a:normAutofit lnSpcReduction="10000"/>
          </a:bodyPr>
          <a:lstStyle/>
          <a:p>
            <a:pPr>
              <a:lnSpc>
                <a:spcPct val="115000"/>
              </a:lnSpc>
              <a:spcAft>
                <a:spcPts val="1000"/>
              </a:spcAft>
            </a:pPr>
            <a:r>
              <a:rPr lang="ar-IQ" sz="2800" b="1" dirty="0">
                <a:solidFill>
                  <a:srgbClr val="FFC000"/>
                </a:solidFill>
                <a:latin typeface="Calibri"/>
                <a:ea typeface="Calibri"/>
                <a:cs typeface="Ali-A-Alwand"/>
              </a:rPr>
              <a:t>أ.طرق تحديد الطلب من حيث الموارد البشرية :</a:t>
            </a:r>
            <a:endParaRPr lang="en-US" sz="1600" dirty="0">
              <a:solidFill>
                <a:srgbClr val="FFC000"/>
              </a:solidFill>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1.طريقة التحليل الاتجاهات:</a:t>
            </a:r>
            <a:r>
              <a:rPr lang="ar-IQ" sz="2400" dirty="0">
                <a:latin typeface="Calibri"/>
                <a:ea typeface="Calibri"/>
                <a:cs typeface="Ali-A-Alwand"/>
              </a:rPr>
              <a:t>تعني هذه الطريقة دراسة مستويات التوظيف لفترة زمنية سابقة-خلال خمس سنوات مثلاً-ليتم على أساسه معرفة إتجاهات التوظيف لتلك السنوات الخمس , ومن ثم الإسترشاد بها لتقدير إحتياجات المنظمة من القوى العاملة لفترة قادمة . وتحليل الإتجاه يعتبر طريقة ثانوية, لإن مستويات توظيف لا تتوقف فقط على عامل الوقت , بل هناك عوامل الأخرى مثل تغير حجم الأنتاج و المبيعات , والتي تؤثر بشكل كبير على حجم التوظيف المستقبلي .</a:t>
            </a:r>
            <a:endParaRPr lang="en-US" sz="1600" dirty="0">
              <a:latin typeface="Calibri"/>
              <a:ea typeface="Calibri"/>
              <a:cs typeface="Arial"/>
            </a:endParaRPr>
          </a:p>
          <a:p>
            <a:pPr>
              <a:lnSpc>
                <a:spcPct val="115000"/>
              </a:lnSpc>
              <a:spcAft>
                <a:spcPts val="1000"/>
              </a:spcAft>
            </a:pPr>
            <a:r>
              <a:rPr lang="ar-IQ" sz="2800" dirty="0">
                <a:solidFill>
                  <a:srgbClr val="FFC000"/>
                </a:solidFill>
                <a:latin typeface="Calibri"/>
                <a:ea typeface="Calibri"/>
                <a:cs typeface="Ali-A-Alwand"/>
              </a:rPr>
              <a:t>2</a:t>
            </a:r>
            <a:r>
              <a:rPr lang="ar-IQ" sz="2800" dirty="0">
                <a:solidFill>
                  <a:srgbClr val="FFFF00"/>
                </a:solidFill>
                <a:latin typeface="Calibri"/>
                <a:ea typeface="Calibri"/>
                <a:cs typeface="Ali-A-Alwand"/>
              </a:rPr>
              <a:t>.طريقة تحليل حجم العمل</a:t>
            </a:r>
            <a:r>
              <a:rPr lang="ar-IQ" sz="2800" dirty="0">
                <a:latin typeface="Calibri"/>
                <a:ea typeface="Calibri"/>
                <a:cs typeface="Ali-A-Alwand"/>
              </a:rPr>
              <a:t>:</a:t>
            </a:r>
            <a:r>
              <a:rPr lang="ar-IQ" sz="2400" dirty="0">
                <a:latin typeface="Calibri"/>
                <a:ea typeface="Calibri"/>
                <a:cs typeface="Ali-A-Alwand"/>
              </a:rPr>
              <a:t>أن تحليل حجم العمل في منظمة معينة يبدأ من خلال تحديد معدل حجم المبيعات المتوقعة خلال الفترة القادمة , ويعبر عن هذا المعدل بالسلع والخدمات التي تنتجها الشركة , وعليه كلما كان تقدير المبيعات دقيقاً مكنا من التوصل إلى تحديد حجم القوى العاملة المستقبلية بشكل أدق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2721018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85800"/>
            <a:ext cx="9144000" cy="6172200"/>
          </a:xfrm>
        </p:spPr>
        <p:txBody>
          <a:bodyPr/>
          <a:lstStyle/>
          <a:p>
            <a:pPr>
              <a:lnSpc>
                <a:spcPct val="115000"/>
              </a:lnSpc>
              <a:spcAft>
                <a:spcPts val="1000"/>
              </a:spcAft>
            </a:pPr>
            <a:r>
              <a:rPr lang="ar-IQ" sz="2400" dirty="0">
                <a:solidFill>
                  <a:srgbClr val="FF0000"/>
                </a:solidFill>
                <a:latin typeface="Calibri"/>
                <a:ea typeface="Calibri"/>
                <a:cs typeface="Ali-A-Alwand"/>
              </a:rPr>
              <a:t>مثال/ تهدف الشركة الصناعات الإكترونية في بغداد إلى إنتاج (10000)جهاز تسجيل في العام القادم . ويحتاج كل جهاز تسجيل إلى:</a:t>
            </a:r>
            <a:endParaRPr lang="en-US" sz="1400" dirty="0">
              <a:solidFill>
                <a:srgbClr val="FF0000"/>
              </a:solidFill>
              <a:latin typeface="Calibri"/>
              <a:ea typeface="Calibri"/>
              <a:cs typeface="Arial"/>
            </a:endParaRPr>
          </a:p>
          <a:p>
            <a:pPr>
              <a:lnSpc>
                <a:spcPct val="115000"/>
              </a:lnSpc>
              <a:spcAft>
                <a:spcPts val="1000"/>
              </a:spcAft>
            </a:pPr>
            <a:r>
              <a:rPr lang="ar-IQ" sz="2400" dirty="0">
                <a:latin typeface="Calibri"/>
                <a:ea typeface="Calibri"/>
                <a:cs typeface="Ali-A-Alwand"/>
              </a:rPr>
              <a:t>1-عمل هندسي بواقع ساعتين للجهاز الواحد .</a:t>
            </a:r>
            <a:endParaRPr lang="en-US" sz="1400" dirty="0">
              <a:latin typeface="Calibri"/>
              <a:ea typeface="Calibri"/>
              <a:cs typeface="Arial"/>
            </a:endParaRPr>
          </a:p>
          <a:p>
            <a:pPr>
              <a:lnSpc>
                <a:spcPct val="115000"/>
              </a:lnSpc>
              <a:spcAft>
                <a:spcPts val="1000"/>
              </a:spcAft>
            </a:pPr>
            <a:r>
              <a:rPr lang="ar-IQ" sz="2400" dirty="0">
                <a:latin typeface="Calibri"/>
                <a:ea typeface="Calibri"/>
                <a:cs typeface="Ali-A-Alwand"/>
              </a:rPr>
              <a:t>2-عمل فني بواقع خمس ساعات للجهاز الواحد .</a:t>
            </a:r>
            <a:endParaRPr lang="en-US" sz="1400" dirty="0">
              <a:latin typeface="Calibri"/>
              <a:ea typeface="Calibri"/>
              <a:cs typeface="Arial"/>
            </a:endParaRPr>
          </a:p>
          <a:p>
            <a:pPr>
              <a:lnSpc>
                <a:spcPct val="115000"/>
              </a:lnSpc>
              <a:spcAft>
                <a:spcPts val="1000"/>
              </a:spcAft>
            </a:pPr>
            <a:r>
              <a:rPr lang="ar-IQ" sz="2400" dirty="0">
                <a:latin typeface="Calibri"/>
                <a:ea typeface="Calibri"/>
                <a:cs typeface="Ali-A-Alwand"/>
              </a:rPr>
              <a:t>3.عمل غير فني بواقع عشر ساعات للجهاز الواحد .</a:t>
            </a:r>
            <a:endParaRPr lang="en-US" sz="1400" dirty="0">
              <a:latin typeface="Calibri"/>
              <a:ea typeface="Calibri"/>
              <a:cs typeface="Arial"/>
            </a:endParaRPr>
          </a:p>
          <a:p>
            <a:pPr>
              <a:lnSpc>
                <a:spcPct val="115000"/>
              </a:lnSpc>
              <a:spcAft>
                <a:spcPts val="1000"/>
              </a:spcAft>
            </a:pPr>
            <a:r>
              <a:rPr lang="ar-IQ" sz="2400" dirty="0">
                <a:latin typeface="Calibri"/>
                <a:ea typeface="Calibri"/>
                <a:cs typeface="Ali-A-Alwand"/>
              </a:rPr>
              <a:t>4.عمل إداري بواقع ساعتين للجهاز الواحد.</a:t>
            </a:r>
            <a:endParaRPr lang="en-US" sz="1400" dirty="0">
              <a:latin typeface="Calibri"/>
              <a:ea typeface="Calibri"/>
              <a:cs typeface="Arial"/>
            </a:endParaRPr>
          </a:p>
          <a:p>
            <a:pPr>
              <a:lnSpc>
                <a:spcPct val="115000"/>
              </a:lnSpc>
              <a:spcAft>
                <a:spcPts val="1000"/>
              </a:spcAft>
            </a:pPr>
            <a:r>
              <a:rPr lang="ar-IQ" sz="2400" dirty="0">
                <a:latin typeface="Calibri"/>
                <a:ea typeface="Calibri"/>
                <a:cs typeface="Ali-A-Alwand"/>
              </a:rPr>
              <a:t>فإذا علمنا أن متوسط عدد ساعات العمل السنوي 2500 ساعة . </a:t>
            </a:r>
            <a:endParaRPr lang="en-US" sz="1400" dirty="0">
              <a:latin typeface="Calibri"/>
              <a:ea typeface="Calibri"/>
              <a:cs typeface="Arial"/>
            </a:endParaRPr>
          </a:p>
          <a:p>
            <a:pPr>
              <a:lnSpc>
                <a:spcPct val="115000"/>
              </a:lnSpc>
              <a:spcAft>
                <a:spcPts val="1000"/>
              </a:spcAft>
            </a:pPr>
            <a:r>
              <a:rPr lang="ar-IQ" sz="2400" dirty="0">
                <a:latin typeface="Calibri"/>
                <a:ea typeface="Calibri"/>
                <a:cs typeface="Ali-A-Alwand"/>
              </a:rPr>
              <a:t>فالمطلوب:تحديد حجم قوة العمل للعام القادم ؟</a:t>
            </a:r>
            <a:endParaRPr lang="en-US" sz="1400" dirty="0">
              <a:latin typeface="Calibri"/>
              <a:ea typeface="Calibri"/>
              <a:cs typeface="Arial"/>
            </a:endParaRPr>
          </a:p>
          <a:p>
            <a:endParaRPr lang="ar-IQ" dirty="0"/>
          </a:p>
        </p:txBody>
      </p:sp>
    </p:spTree>
    <p:extLst>
      <p:ext uri="{BB962C8B-B14F-4D97-AF65-F5344CB8AC3E}">
        <p14:creationId xmlns:p14="http://schemas.microsoft.com/office/powerpoint/2010/main" val="29952208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47" y="152400"/>
            <a:ext cx="9144000" cy="6858000"/>
          </a:xfrm>
        </p:spPr>
        <p:txBody>
          <a:bodyPr/>
          <a:lstStyle/>
          <a:p>
            <a:endParaRPr lang="ar-IQ" dirty="0"/>
          </a:p>
        </p:txBody>
      </p:sp>
      <p:graphicFrame>
        <p:nvGraphicFramePr>
          <p:cNvPr id="5" name="Table 4"/>
          <p:cNvGraphicFramePr>
            <a:graphicFrameLocks noGrp="1"/>
          </p:cNvGraphicFramePr>
          <p:nvPr>
            <p:extLst>
              <p:ext uri="{D42A27DB-BD31-4B8C-83A1-F6EECF244321}">
                <p14:modId xmlns:p14="http://schemas.microsoft.com/office/powerpoint/2010/main" val="691099318"/>
              </p:ext>
            </p:extLst>
          </p:nvPr>
        </p:nvGraphicFramePr>
        <p:xfrm>
          <a:off x="1600200" y="0"/>
          <a:ext cx="6096000" cy="7391400"/>
        </p:xfrm>
        <a:graphic>
          <a:graphicData uri="http://schemas.openxmlformats.org/drawingml/2006/table">
            <a:tbl>
              <a:tblPr rtl="1" firstRow="1" bandRow="1">
                <a:tableStyleId>{5C22544A-7EE6-4342-B048-85BDC9FD1C3A}</a:tableStyleId>
              </a:tblPr>
              <a:tblGrid>
                <a:gridCol w="1250576">
                  <a:extLst>
                    <a:ext uri="{9D8B030D-6E8A-4147-A177-3AD203B41FA5}">
                      <a16:colId xmlns:a16="http://schemas.microsoft.com/office/drawing/2014/main" xmlns="" val="20000"/>
                    </a:ext>
                  </a:extLst>
                </a:gridCol>
                <a:gridCol w="654424">
                  <a:extLst>
                    <a:ext uri="{9D8B030D-6E8A-4147-A177-3AD203B41FA5}">
                      <a16:colId xmlns:a16="http://schemas.microsoft.com/office/drawing/2014/main" xmlns="" val="20001"/>
                    </a:ext>
                  </a:extLst>
                </a:gridCol>
                <a:gridCol w="1752600">
                  <a:extLst>
                    <a:ext uri="{9D8B030D-6E8A-4147-A177-3AD203B41FA5}">
                      <a16:colId xmlns:a16="http://schemas.microsoft.com/office/drawing/2014/main" xmlns="" val="20002"/>
                    </a:ext>
                  </a:extLst>
                </a:gridCol>
                <a:gridCol w="560294">
                  <a:extLst>
                    <a:ext uri="{9D8B030D-6E8A-4147-A177-3AD203B41FA5}">
                      <a16:colId xmlns:a16="http://schemas.microsoft.com/office/drawing/2014/main" xmlns="" val="20003"/>
                    </a:ext>
                  </a:extLst>
                </a:gridCol>
                <a:gridCol w="1878106">
                  <a:extLst>
                    <a:ext uri="{9D8B030D-6E8A-4147-A177-3AD203B41FA5}">
                      <a16:colId xmlns:a16="http://schemas.microsoft.com/office/drawing/2014/main" xmlns="" val="20004"/>
                    </a:ext>
                  </a:extLst>
                </a:gridCol>
              </a:tblGrid>
              <a:tr h="1295400">
                <a:tc>
                  <a:txBody>
                    <a:bodyPr/>
                    <a:lstStyle/>
                    <a:p>
                      <a:pPr rtl="1"/>
                      <a:endParaRPr lang="ar-IQ" sz="1800" dirty="0">
                        <a:effectLst/>
                        <a:latin typeface="Calibri"/>
                        <a:ea typeface="Calibri"/>
                        <a:cs typeface="Ali-A-Alwand"/>
                      </a:endParaRPr>
                    </a:p>
                    <a:p>
                      <a:pPr rtl="1"/>
                      <a:r>
                        <a:rPr lang="ar-IQ" sz="2000" dirty="0">
                          <a:effectLst/>
                          <a:latin typeface="Calibri"/>
                          <a:ea typeface="Calibri"/>
                          <a:cs typeface="Ali-A-Alwand"/>
                        </a:rPr>
                        <a:t>حجم الإنتاج للعام القادم </a:t>
                      </a:r>
                      <a:endParaRPr lang="ar-IQ" sz="2000" dirty="0"/>
                    </a:p>
                  </a:txBody>
                  <a:tcPr/>
                </a:tc>
                <a:tc>
                  <a:txBody>
                    <a:bodyPr/>
                    <a:lstStyle/>
                    <a:p>
                      <a:pPr rtl="1"/>
                      <a:endParaRPr lang="ar-IQ" sz="1800" b="1" dirty="0">
                        <a:effectLst/>
                        <a:ea typeface="Calibri"/>
                        <a:cs typeface="+mn-cs"/>
                      </a:endParaRPr>
                    </a:p>
                    <a:p>
                      <a:pPr algn="ctr" rtl="1"/>
                      <a:r>
                        <a:rPr lang="ar-IQ" sz="4000" b="1" dirty="0">
                          <a:effectLst/>
                          <a:ea typeface="Calibri"/>
                          <a:cs typeface="+mn-cs"/>
                        </a:rPr>
                        <a:t>×</a:t>
                      </a:r>
                    </a:p>
                    <a:p>
                      <a:pPr rtl="1"/>
                      <a:endParaRPr lang="ar-IQ" dirty="0"/>
                    </a:p>
                  </a:txBody>
                  <a:tcPr/>
                </a:tc>
                <a:tc>
                  <a:txBody>
                    <a:bodyPr/>
                    <a:lstStyle/>
                    <a:p>
                      <a:pPr rtl="1"/>
                      <a:r>
                        <a:rPr lang="ar-IQ" sz="2000" dirty="0">
                          <a:effectLst/>
                          <a:latin typeface="Calibri"/>
                          <a:ea typeface="Calibri"/>
                          <a:cs typeface="Ali-A-Alwand"/>
                        </a:rPr>
                        <a:t>عدد الساعات التخصصية لإنتاج الوحدة</a:t>
                      </a:r>
                      <a:endParaRPr lang="ar-IQ" sz="2000" dirty="0"/>
                    </a:p>
                  </a:txBody>
                  <a:tcPr/>
                </a:tc>
                <a:tc>
                  <a:txBody>
                    <a:bodyPr/>
                    <a:lstStyle/>
                    <a:p>
                      <a:pPr rtl="1"/>
                      <a:endParaRPr lang="ar-IQ" dirty="0"/>
                    </a:p>
                    <a:p>
                      <a:pPr rtl="1"/>
                      <a:r>
                        <a:rPr lang="ar-SA" sz="3200" dirty="0">
                          <a:effectLst/>
                          <a:latin typeface="Calibri"/>
                          <a:ea typeface="Calibri"/>
                          <a:cs typeface="Arial"/>
                        </a:rPr>
                        <a:t>=</a:t>
                      </a:r>
                      <a:endParaRPr lang="ar-IQ" sz="3200" dirty="0"/>
                    </a:p>
                  </a:txBody>
                  <a:tcPr/>
                </a:tc>
                <a:tc>
                  <a:txBody>
                    <a:bodyPr/>
                    <a:lstStyle/>
                    <a:p>
                      <a:pPr rtl="1"/>
                      <a:r>
                        <a:rPr lang="ar-IQ" sz="2000" dirty="0">
                          <a:effectLst/>
                          <a:latin typeface="Calibri"/>
                          <a:ea typeface="Calibri"/>
                          <a:cs typeface="Ali-A-Alwand"/>
                        </a:rPr>
                        <a:t>مجموع الساعات المتوقعة للعام القادم من كل تخصص</a:t>
                      </a:r>
                      <a:endParaRPr lang="ar-IQ" sz="2000" dirty="0"/>
                    </a:p>
                  </a:txBody>
                  <a:tcPr/>
                </a:tc>
                <a:extLst>
                  <a:ext uri="{0D108BD9-81ED-4DB2-BD59-A6C34878D82A}">
                    <a16:rowId xmlns:a16="http://schemas.microsoft.com/office/drawing/2014/main" xmlns="" val="10000"/>
                  </a:ext>
                </a:extLst>
              </a:tr>
              <a:tr h="1447800">
                <a:tc>
                  <a:txBody>
                    <a:bodyPr/>
                    <a:lstStyle/>
                    <a:p>
                      <a:pPr algn="ctr" rtl="1"/>
                      <a:r>
                        <a:rPr lang="ar-IQ" sz="2400" dirty="0">
                          <a:effectLst/>
                          <a:latin typeface="Calibri"/>
                          <a:ea typeface="Calibri"/>
                          <a:cs typeface="Ali_K_Samik"/>
                        </a:rPr>
                        <a:t>10,000</a:t>
                      </a:r>
                    </a:p>
                    <a:p>
                      <a:pPr rtl="1"/>
                      <a:endParaRPr lang="ar-IQ" sz="2400" dirty="0">
                        <a:effectLst/>
                        <a:latin typeface="Calibri"/>
                        <a:ea typeface="Calibri"/>
                        <a:cs typeface="Ali_K_Samik"/>
                      </a:endParaRPr>
                    </a:p>
                    <a:p>
                      <a:pPr rtl="1"/>
                      <a:endParaRPr lang="ar-IQ" sz="2400" dirty="0">
                        <a:effectLst/>
                        <a:latin typeface="Calibri"/>
                        <a:ea typeface="Calibri"/>
                        <a:cs typeface="Ali_K_Samik"/>
                      </a:endParaRPr>
                    </a:p>
                    <a:p>
                      <a:pPr rtl="1"/>
                      <a:endParaRPr lang="ar-IQ" sz="24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IQ" sz="4000" b="1" i="0" u="none" strike="noStrike" kern="1200" cap="none" spc="0" normalizeH="0" baseline="0" noProof="0" dirty="0">
                        <a:ln>
                          <a:noFill/>
                        </a:ln>
                        <a:solidFill>
                          <a:prstClr val="white"/>
                        </a:solidFill>
                        <a:effectLst/>
                        <a:uLnTx/>
                        <a:uFillTx/>
                        <a:latin typeface="+mn-lt"/>
                        <a:ea typeface="Calibri"/>
                        <a:cs typeface="+mn-cs"/>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4000" b="1" i="0" u="none" strike="noStrike" kern="1200" cap="none" spc="0" normalizeH="0" baseline="0" noProof="0" dirty="0">
                          <a:ln>
                            <a:noFill/>
                          </a:ln>
                          <a:solidFill>
                            <a:prstClr val="white"/>
                          </a:solidFill>
                          <a:effectLst/>
                          <a:uLnTx/>
                          <a:uFillTx/>
                          <a:latin typeface="+mn-lt"/>
                          <a:ea typeface="Calibri"/>
                          <a:cs typeface="+mn-cs"/>
                        </a:rPr>
                        <a:t>×</a:t>
                      </a:r>
                    </a:p>
                    <a:p>
                      <a:pPr rtl="1"/>
                      <a:endParaRPr lang="ar-IQ" dirty="0"/>
                    </a:p>
                  </a:txBody>
                  <a:tcPr/>
                </a:tc>
                <a:tc>
                  <a:txBody>
                    <a:bodyPr/>
                    <a:lstStyle/>
                    <a:p>
                      <a:pPr rtl="1"/>
                      <a:endParaRPr lang="ar-IQ" sz="2000" dirty="0"/>
                    </a:p>
                    <a:p>
                      <a:pPr rtl="1"/>
                      <a:endParaRPr lang="ar-IQ" sz="2000" dirty="0"/>
                    </a:p>
                    <a:p>
                      <a:pPr algn="ctr" rtl="1"/>
                      <a:r>
                        <a:rPr lang="ar-IQ" sz="2800" dirty="0"/>
                        <a:t>2</a:t>
                      </a: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IQ" sz="3200" b="1" i="0" u="none" strike="noStrike" kern="1200" cap="none" spc="0" normalizeH="0" baseline="0" noProof="0" dirty="0">
                        <a:ln>
                          <a:noFill/>
                        </a:ln>
                        <a:solidFill>
                          <a:prstClr val="white"/>
                        </a:solidFill>
                        <a:effectLst/>
                        <a:uLnTx/>
                        <a:uFillTx/>
                        <a:latin typeface="Calibri"/>
                        <a:ea typeface="Calibri"/>
                        <a:cs typeface="Arial"/>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white"/>
                          </a:solidFill>
                          <a:effectLst/>
                          <a:uLnTx/>
                          <a:uFillTx/>
                          <a:latin typeface="Calibri"/>
                          <a:ea typeface="Calibri"/>
                          <a:cs typeface="Arial"/>
                        </a:rPr>
                        <a:t>=</a:t>
                      </a:r>
                      <a:endParaRPr kumimoji="0" lang="ar-IQ" sz="3200" b="1" i="0" u="none" strike="noStrike" kern="1200" cap="none" spc="0" normalizeH="0" baseline="0" noProof="0" dirty="0">
                        <a:ln>
                          <a:noFill/>
                        </a:ln>
                        <a:solidFill>
                          <a:prstClr val="white"/>
                        </a:solidFill>
                        <a:effectLst/>
                        <a:uLnTx/>
                        <a:uFillTx/>
                        <a:latin typeface="+mn-lt"/>
                        <a:ea typeface="+mn-ea"/>
                        <a:cs typeface="+mn-cs"/>
                      </a:endParaRPr>
                    </a:p>
                    <a:p>
                      <a:pPr rtl="1"/>
                      <a:endParaRPr lang="ar-IQ" dirty="0"/>
                    </a:p>
                  </a:txBody>
                  <a:tcPr/>
                </a:tc>
                <a:tc>
                  <a:txBody>
                    <a:bodyPr/>
                    <a:lstStyle/>
                    <a:p>
                      <a:pPr rtl="1"/>
                      <a:r>
                        <a:rPr lang="ar-IQ" sz="2000" dirty="0">
                          <a:effectLst/>
                          <a:latin typeface="Calibri"/>
                          <a:ea typeface="Calibri"/>
                          <a:cs typeface="Ali_K_Samik"/>
                        </a:rPr>
                        <a:t>20,000</a:t>
                      </a:r>
                    </a:p>
                    <a:p>
                      <a:pPr rtl="1"/>
                      <a:endParaRPr lang="ar-IQ" sz="2000" dirty="0">
                        <a:effectLst/>
                        <a:latin typeface="Calibri"/>
                        <a:ea typeface="Calibri"/>
                        <a:cs typeface="Ali_K_Samik"/>
                      </a:endParaRPr>
                    </a:p>
                    <a:p>
                      <a:pPr rtl="1"/>
                      <a:r>
                        <a:rPr lang="ar-IQ" sz="2000" dirty="0">
                          <a:effectLst/>
                          <a:latin typeface="Calibri"/>
                          <a:ea typeface="Calibri"/>
                          <a:cs typeface="Ali_K_Samik"/>
                        </a:rPr>
                        <a:t> ساعة لعمل هندسي</a:t>
                      </a:r>
                      <a:r>
                        <a:rPr lang="ar-IQ" sz="1800" dirty="0">
                          <a:effectLst/>
                          <a:latin typeface="Calibri"/>
                          <a:ea typeface="Calibri"/>
                          <a:cs typeface="Ali_K_Samik"/>
                        </a:rPr>
                        <a:t> </a:t>
                      </a:r>
                      <a:endParaRPr lang="ar-IQ" dirty="0"/>
                    </a:p>
                  </a:txBody>
                  <a:tcPr/>
                </a:tc>
                <a:extLst>
                  <a:ext uri="{0D108BD9-81ED-4DB2-BD59-A6C34878D82A}">
                    <a16:rowId xmlns:a16="http://schemas.microsoft.com/office/drawing/2014/main" xmlns="" val="10001"/>
                  </a:ext>
                </a:extLst>
              </a:tr>
              <a:tr h="14630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2400" b="0" i="0" u="none" strike="noStrike" kern="1200" cap="none" spc="0" normalizeH="0" baseline="0" noProof="0" dirty="0">
                          <a:ln>
                            <a:noFill/>
                          </a:ln>
                          <a:solidFill>
                            <a:prstClr val="black"/>
                          </a:solidFill>
                          <a:effectLst/>
                          <a:uLnTx/>
                          <a:uFillTx/>
                          <a:latin typeface="Calibri"/>
                          <a:ea typeface="Calibri"/>
                          <a:cs typeface="Ali_K_Samik"/>
                        </a:rPr>
                        <a:t>10,000</a:t>
                      </a:r>
                    </a:p>
                    <a:p>
                      <a:pPr rtl="1"/>
                      <a:endParaRPr lang="ar-IQ"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IQ" sz="4000" b="1" i="0" u="none" strike="noStrike" kern="1200" cap="none" spc="0" normalizeH="0" baseline="0" noProof="0" dirty="0">
                        <a:ln>
                          <a:noFill/>
                        </a:ln>
                        <a:solidFill>
                          <a:prstClr val="white"/>
                        </a:solidFill>
                        <a:effectLst/>
                        <a:uLnTx/>
                        <a:uFillTx/>
                        <a:latin typeface="+mn-lt"/>
                        <a:ea typeface="Calibri"/>
                        <a:cs typeface="+mn-cs"/>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4000" b="1" i="0" u="none" strike="noStrike" kern="1200" cap="none" spc="0" normalizeH="0" baseline="0" noProof="0" dirty="0">
                          <a:ln>
                            <a:noFill/>
                          </a:ln>
                          <a:solidFill>
                            <a:prstClr val="white"/>
                          </a:solidFill>
                          <a:effectLst/>
                          <a:uLnTx/>
                          <a:uFillTx/>
                          <a:latin typeface="+mn-lt"/>
                          <a:ea typeface="Calibri"/>
                          <a:cs typeface="+mn-cs"/>
                        </a:rPr>
                        <a:t>×</a:t>
                      </a:r>
                    </a:p>
                    <a:p>
                      <a:pPr rtl="1"/>
                      <a:endParaRPr lang="ar-IQ" dirty="0"/>
                    </a:p>
                  </a:txBody>
                  <a:tcPr/>
                </a:tc>
                <a:tc>
                  <a:txBody>
                    <a:bodyPr/>
                    <a:lstStyle/>
                    <a:p>
                      <a:pPr rtl="1"/>
                      <a:endParaRPr lang="ar-IQ" sz="1800" dirty="0">
                        <a:effectLst/>
                        <a:latin typeface="Calibri"/>
                        <a:ea typeface="Calibri"/>
                        <a:cs typeface="Ali_K_Samik"/>
                      </a:endParaRPr>
                    </a:p>
                    <a:p>
                      <a:pPr algn="ctr" rtl="1"/>
                      <a:endParaRPr lang="ar-IQ" sz="1800" dirty="0"/>
                    </a:p>
                    <a:p>
                      <a:pPr algn="ctr" rtl="1"/>
                      <a:r>
                        <a:rPr lang="ar-IQ" sz="2800" dirty="0"/>
                        <a:t>5</a:t>
                      </a: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IQ" sz="3200" b="1" i="0" u="none" strike="noStrike" kern="1200" cap="none" spc="0" normalizeH="0" baseline="0" noProof="0" dirty="0">
                        <a:ln>
                          <a:noFill/>
                        </a:ln>
                        <a:solidFill>
                          <a:prstClr val="white"/>
                        </a:solidFill>
                        <a:effectLst/>
                        <a:uLnTx/>
                        <a:uFillTx/>
                        <a:latin typeface="Calibri"/>
                        <a:ea typeface="Calibri"/>
                        <a:cs typeface="Arial"/>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white"/>
                          </a:solidFill>
                          <a:effectLst/>
                          <a:uLnTx/>
                          <a:uFillTx/>
                          <a:latin typeface="Calibri"/>
                          <a:ea typeface="Calibri"/>
                          <a:cs typeface="Arial"/>
                        </a:rPr>
                        <a:t>=</a:t>
                      </a:r>
                      <a:endParaRPr kumimoji="0" lang="ar-IQ" sz="3200" b="1" i="0" u="none" strike="noStrike" kern="1200" cap="none" spc="0" normalizeH="0" baseline="0" noProof="0" dirty="0">
                        <a:ln>
                          <a:noFill/>
                        </a:ln>
                        <a:solidFill>
                          <a:prstClr val="white"/>
                        </a:solidFill>
                        <a:effectLst/>
                        <a:uLnTx/>
                        <a:uFillTx/>
                        <a:latin typeface="+mn-lt"/>
                        <a:ea typeface="+mn-ea"/>
                        <a:cs typeface="+mn-cs"/>
                      </a:endParaRPr>
                    </a:p>
                    <a:p>
                      <a:pPr rtl="1"/>
                      <a:endParaRPr lang="ar-IQ" dirty="0"/>
                    </a:p>
                  </a:txBody>
                  <a:tcPr/>
                </a:tc>
                <a:tc>
                  <a:txBody>
                    <a:bodyPr/>
                    <a:lstStyle/>
                    <a:p>
                      <a:pPr rtl="1"/>
                      <a:r>
                        <a:rPr lang="ar-IQ" sz="2000" dirty="0">
                          <a:effectLst/>
                          <a:latin typeface="Calibri"/>
                          <a:ea typeface="Calibri"/>
                          <a:cs typeface="Ali_K_Samik"/>
                        </a:rPr>
                        <a:t>50,000 </a:t>
                      </a:r>
                    </a:p>
                    <a:p>
                      <a:pPr rtl="1"/>
                      <a:endParaRPr lang="ar-IQ" sz="2000" dirty="0">
                        <a:effectLst/>
                        <a:latin typeface="Calibri"/>
                        <a:ea typeface="Calibri"/>
                        <a:cs typeface="Ali_K_Samik"/>
                      </a:endParaRPr>
                    </a:p>
                    <a:p>
                      <a:pPr rtl="1"/>
                      <a:r>
                        <a:rPr lang="ar-IQ" sz="2000" dirty="0">
                          <a:effectLst/>
                          <a:latin typeface="Calibri"/>
                          <a:ea typeface="Calibri"/>
                          <a:cs typeface="Ali_K_Samik"/>
                        </a:rPr>
                        <a:t>ساعة لعمل فني</a:t>
                      </a:r>
                      <a:endParaRPr lang="ar-IQ" sz="2000" dirty="0"/>
                    </a:p>
                  </a:txBody>
                  <a:tcPr/>
                </a:tc>
                <a:extLst>
                  <a:ext uri="{0D108BD9-81ED-4DB2-BD59-A6C34878D82A}">
                    <a16:rowId xmlns:a16="http://schemas.microsoft.com/office/drawing/2014/main" xmlns="" val="10002"/>
                  </a:ext>
                </a:extLst>
              </a:tr>
              <a:tr h="12192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2400" b="0" i="0" u="none" strike="noStrike" kern="1200" cap="none" spc="0" normalizeH="0" baseline="0" noProof="0" dirty="0">
                          <a:ln>
                            <a:noFill/>
                          </a:ln>
                          <a:solidFill>
                            <a:prstClr val="black"/>
                          </a:solidFill>
                          <a:effectLst/>
                          <a:uLnTx/>
                          <a:uFillTx/>
                          <a:latin typeface="Calibri"/>
                          <a:ea typeface="Calibri"/>
                          <a:cs typeface="Ali_K_Samik"/>
                        </a:rPr>
                        <a:t>10,000</a:t>
                      </a:r>
                    </a:p>
                    <a:p>
                      <a:pPr rtl="1"/>
                      <a:endParaRPr lang="ar-IQ"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IQ" sz="4000" b="1" i="0" u="none" strike="noStrike" kern="1200" cap="none" spc="0" normalizeH="0" baseline="0" noProof="0" dirty="0">
                        <a:ln>
                          <a:noFill/>
                        </a:ln>
                        <a:solidFill>
                          <a:prstClr val="white"/>
                        </a:solidFill>
                        <a:effectLst/>
                        <a:uLnTx/>
                        <a:uFillTx/>
                        <a:latin typeface="+mn-lt"/>
                        <a:ea typeface="Calibri"/>
                        <a:cs typeface="+mn-cs"/>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4000" b="1" i="0" u="none" strike="noStrike" kern="1200" cap="none" spc="0" normalizeH="0" baseline="0" noProof="0" dirty="0">
                          <a:ln>
                            <a:noFill/>
                          </a:ln>
                          <a:solidFill>
                            <a:prstClr val="white"/>
                          </a:solidFill>
                          <a:effectLst/>
                          <a:uLnTx/>
                          <a:uFillTx/>
                          <a:latin typeface="+mn-lt"/>
                          <a:ea typeface="Calibri"/>
                          <a:cs typeface="+mn-cs"/>
                        </a:rPr>
                        <a:t>×</a:t>
                      </a:r>
                    </a:p>
                    <a:p>
                      <a:pPr rtl="1"/>
                      <a:endParaRPr lang="ar-IQ" dirty="0"/>
                    </a:p>
                  </a:txBody>
                  <a:tcPr/>
                </a:tc>
                <a:tc>
                  <a:txBody>
                    <a:bodyPr/>
                    <a:lstStyle/>
                    <a:p>
                      <a:pPr rtl="1"/>
                      <a:endParaRPr lang="ar-IQ" dirty="0"/>
                    </a:p>
                    <a:p>
                      <a:pPr rtl="1"/>
                      <a:endParaRPr lang="ar-IQ" dirty="0"/>
                    </a:p>
                    <a:p>
                      <a:pPr algn="ctr" rtl="1"/>
                      <a:r>
                        <a:rPr lang="ar-IQ" sz="2800" dirty="0"/>
                        <a:t>10</a:t>
                      </a: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IQ" sz="3200" b="1" i="0" u="none" strike="noStrike" kern="1200" cap="none" spc="0" normalizeH="0" baseline="0" noProof="0" dirty="0">
                        <a:ln>
                          <a:noFill/>
                        </a:ln>
                        <a:solidFill>
                          <a:prstClr val="white"/>
                        </a:solidFill>
                        <a:effectLst/>
                        <a:uLnTx/>
                        <a:uFillTx/>
                        <a:latin typeface="Calibri"/>
                        <a:ea typeface="Calibri"/>
                        <a:cs typeface="Arial"/>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white"/>
                          </a:solidFill>
                          <a:effectLst/>
                          <a:uLnTx/>
                          <a:uFillTx/>
                          <a:latin typeface="Calibri"/>
                          <a:ea typeface="Calibri"/>
                          <a:cs typeface="Arial"/>
                        </a:rPr>
                        <a:t>=</a:t>
                      </a:r>
                      <a:endParaRPr kumimoji="0" lang="ar-IQ" sz="3200" b="1" i="0" u="none" strike="noStrike" kern="1200" cap="none" spc="0" normalizeH="0" baseline="0" noProof="0" dirty="0">
                        <a:ln>
                          <a:noFill/>
                        </a:ln>
                        <a:solidFill>
                          <a:prstClr val="white"/>
                        </a:solidFill>
                        <a:effectLst/>
                        <a:uLnTx/>
                        <a:uFillTx/>
                        <a:latin typeface="+mn-lt"/>
                        <a:ea typeface="+mn-ea"/>
                        <a:cs typeface="+mn-cs"/>
                      </a:endParaRPr>
                    </a:p>
                    <a:p>
                      <a:pPr rtl="1"/>
                      <a:endParaRPr lang="ar-IQ" dirty="0"/>
                    </a:p>
                  </a:txBody>
                  <a:tcPr/>
                </a:tc>
                <a:tc>
                  <a:txBody>
                    <a:bodyPr/>
                    <a:lstStyle/>
                    <a:p>
                      <a:pPr rtl="1"/>
                      <a:r>
                        <a:rPr lang="ar-IQ" sz="1800" dirty="0">
                          <a:effectLst/>
                          <a:latin typeface="Calibri"/>
                          <a:ea typeface="Calibri"/>
                          <a:cs typeface="Ali_K_Samik"/>
                        </a:rPr>
                        <a:t>100,000</a:t>
                      </a:r>
                    </a:p>
                    <a:p>
                      <a:pPr rtl="1"/>
                      <a:endParaRPr lang="ar-IQ" sz="1800" dirty="0">
                        <a:effectLst/>
                        <a:latin typeface="Calibri"/>
                        <a:ea typeface="Calibri"/>
                        <a:cs typeface="Ali_K_Samik"/>
                      </a:endParaRPr>
                    </a:p>
                    <a:p>
                      <a:pPr rtl="1"/>
                      <a:r>
                        <a:rPr lang="ar-IQ" sz="2000" dirty="0">
                          <a:effectLst/>
                          <a:latin typeface="Calibri"/>
                          <a:ea typeface="Calibri"/>
                          <a:cs typeface="Ali_K_Samik"/>
                        </a:rPr>
                        <a:t>ساعة لعمل غير فني</a:t>
                      </a:r>
                      <a:endParaRPr lang="ar-IQ" sz="2000" dirty="0"/>
                    </a:p>
                  </a:txBody>
                  <a:tcPr/>
                </a:tc>
                <a:extLst>
                  <a:ext uri="{0D108BD9-81ED-4DB2-BD59-A6C34878D82A}">
                    <a16:rowId xmlns:a16="http://schemas.microsoft.com/office/drawing/2014/main" xmlns="" val="10003"/>
                  </a:ext>
                </a:extLst>
              </a:tr>
              <a:tr h="8534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2400" b="0" i="0" u="none" strike="noStrike" kern="1200" cap="none" spc="0" normalizeH="0" baseline="0" noProof="0" dirty="0">
                          <a:ln>
                            <a:noFill/>
                          </a:ln>
                          <a:solidFill>
                            <a:prstClr val="black"/>
                          </a:solidFill>
                          <a:effectLst/>
                          <a:uLnTx/>
                          <a:uFillTx/>
                          <a:latin typeface="Calibri"/>
                          <a:ea typeface="Calibri"/>
                          <a:cs typeface="Ali_K_Samik"/>
                        </a:rPr>
                        <a:t>10,000</a:t>
                      </a:r>
                    </a:p>
                    <a:p>
                      <a:pPr rtl="1"/>
                      <a:endParaRPr lang="ar-IQ"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4000" b="1" i="0" u="none" strike="noStrike" kern="1200" cap="none" spc="0" normalizeH="0" baseline="0" noProof="0" dirty="0">
                          <a:ln>
                            <a:noFill/>
                          </a:ln>
                          <a:solidFill>
                            <a:prstClr val="white"/>
                          </a:solidFill>
                          <a:effectLst/>
                          <a:uLnTx/>
                          <a:uFillTx/>
                          <a:latin typeface="+mn-lt"/>
                          <a:ea typeface="Calibri"/>
                          <a:cs typeface="+mn-cs"/>
                        </a:rPr>
                        <a:t>×</a:t>
                      </a:r>
                    </a:p>
                    <a:p>
                      <a:pPr rtl="1"/>
                      <a:endParaRPr lang="ar-IQ" dirty="0"/>
                    </a:p>
                  </a:txBody>
                  <a:tcPr/>
                </a:tc>
                <a:tc>
                  <a:txBody>
                    <a:bodyPr/>
                    <a:lstStyle/>
                    <a:p>
                      <a:pPr rtl="1"/>
                      <a:endParaRPr lang="ar-IQ" dirty="0"/>
                    </a:p>
                    <a:p>
                      <a:pPr algn="ctr" rtl="1"/>
                      <a:r>
                        <a:rPr lang="ar-IQ" sz="2800" dirty="0"/>
                        <a:t>2</a:t>
                      </a: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IQ" sz="3200" b="1" i="0" u="none" strike="noStrike" kern="1200" cap="none" spc="0" normalizeH="0" baseline="0" noProof="0" dirty="0">
                        <a:ln>
                          <a:noFill/>
                        </a:ln>
                        <a:solidFill>
                          <a:prstClr val="white"/>
                        </a:solidFill>
                        <a:effectLst/>
                        <a:uLnTx/>
                        <a:uFillTx/>
                        <a:latin typeface="Calibri"/>
                        <a:ea typeface="Calibri"/>
                        <a:cs typeface="Arial"/>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white"/>
                          </a:solidFill>
                          <a:effectLst/>
                          <a:uLnTx/>
                          <a:uFillTx/>
                          <a:latin typeface="Calibri"/>
                          <a:ea typeface="Calibri"/>
                          <a:cs typeface="Arial"/>
                        </a:rPr>
                        <a:t>=</a:t>
                      </a:r>
                      <a:endParaRPr kumimoji="0" lang="ar-IQ" sz="3200" b="1" i="0" u="none" strike="noStrike" kern="1200" cap="none" spc="0" normalizeH="0" baseline="0" noProof="0" dirty="0">
                        <a:ln>
                          <a:noFill/>
                        </a:ln>
                        <a:solidFill>
                          <a:prstClr val="white"/>
                        </a:solidFill>
                        <a:effectLst/>
                        <a:uLnTx/>
                        <a:uFillTx/>
                        <a:latin typeface="+mn-lt"/>
                        <a:ea typeface="+mn-ea"/>
                        <a:cs typeface="+mn-cs"/>
                      </a:endParaRPr>
                    </a:p>
                    <a:p>
                      <a:pPr rtl="1"/>
                      <a:endParaRPr lang="ar-IQ" dirty="0"/>
                    </a:p>
                  </a:txBody>
                  <a:tcPr/>
                </a:tc>
                <a:tc>
                  <a:txBody>
                    <a:bodyPr/>
                    <a:lstStyle/>
                    <a:p>
                      <a:pPr rtl="1"/>
                      <a:r>
                        <a:rPr lang="ar-IQ" sz="2000" dirty="0">
                          <a:effectLst/>
                          <a:latin typeface="Calibri"/>
                          <a:ea typeface="Calibri"/>
                          <a:cs typeface="Ali_K_Samik"/>
                        </a:rPr>
                        <a:t>20,000ساعة لعمل إداري</a:t>
                      </a:r>
                      <a:endParaRPr lang="ar-IQ" sz="2000" dirty="0"/>
                    </a:p>
                  </a:txBody>
                  <a:tcPr/>
                </a:tc>
                <a:extLst>
                  <a:ext uri="{0D108BD9-81ED-4DB2-BD59-A6C34878D82A}">
                    <a16:rowId xmlns:a16="http://schemas.microsoft.com/office/drawing/2014/main" xmlns="" val="10004"/>
                  </a:ext>
                </a:extLst>
              </a:tr>
            </a:tbl>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996172500"/>
              </p:ext>
            </p:extLst>
          </p:nvPr>
        </p:nvGraphicFramePr>
        <p:xfrm>
          <a:off x="3881438" y="3243263"/>
          <a:ext cx="1381125" cy="371475"/>
        </p:xfrm>
        <a:graphic>
          <a:graphicData uri="http://schemas.openxmlformats.org/presentationml/2006/ole">
            <mc:AlternateContent xmlns:mc="http://schemas.openxmlformats.org/markup-compatibility/2006">
              <mc:Choice xmlns:v="urn:schemas-microsoft-com:vml" Requires="v">
                <p:oleObj spid="_x0000_s1135" name="Worksheet" r:id="rId3" imgW="1381017" imgH="371429" progId="Excel.Sheet.12">
                  <p:embed/>
                </p:oleObj>
              </mc:Choice>
              <mc:Fallback>
                <p:oleObj name="Worksheet" r:id="rId3" imgW="1381017" imgH="371429" progId="Excel.Sheet.12">
                  <p:embed/>
                  <p:pic>
                    <p:nvPicPr>
                      <p:cNvPr id="0" name=""/>
                      <p:cNvPicPr/>
                      <p:nvPr/>
                    </p:nvPicPr>
                    <p:blipFill>
                      <a:blip r:embed="rId4"/>
                      <a:stretch>
                        <a:fillRect/>
                      </a:stretch>
                    </p:blipFill>
                    <p:spPr>
                      <a:xfrm>
                        <a:off x="3881438" y="3243263"/>
                        <a:ext cx="1381125" cy="371475"/>
                      </a:xfrm>
                      <a:prstGeom prst="rect">
                        <a:avLst/>
                      </a:prstGeom>
                    </p:spPr>
                  </p:pic>
                </p:oleObj>
              </mc:Fallback>
            </mc:AlternateContent>
          </a:graphicData>
        </a:graphic>
      </p:graphicFrame>
    </p:spTree>
    <p:extLst>
      <p:ext uri="{BB962C8B-B14F-4D97-AF65-F5344CB8AC3E}">
        <p14:creationId xmlns:p14="http://schemas.microsoft.com/office/powerpoint/2010/main" val="21674557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6858000"/>
          </a:xfrm>
        </p:spPr>
        <p:txBody>
          <a:bodyPr/>
          <a:lstStyle/>
          <a:p>
            <a:endParaRPr lang="ar-IQ" dirty="0"/>
          </a:p>
        </p:txBody>
      </p:sp>
      <p:sp>
        <p:nvSpPr>
          <p:cNvPr id="4" name="Rectangle 3"/>
          <p:cNvSpPr/>
          <p:nvPr/>
        </p:nvSpPr>
        <p:spPr>
          <a:xfrm>
            <a:off x="7297271" y="1143000"/>
            <a:ext cx="1828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15000"/>
              </a:lnSpc>
              <a:spcAft>
                <a:spcPts val="0"/>
              </a:spcAft>
            </a:pPr>
            <a:r>
              <a:rPr lang="ar-IQ" dirty="0">
                <a:latin typeface="Calibri"/>
                <a:ea typeface="Calibri"/>
                <a:cs typeface="Ali-A-Alwand"/>
              </a:rPr>
              <a:t>الموارد البشرية</a:t>
            </a:r>
            <a:endParaRPr lang="en-US" sz="1200" dirty="0">
              <a:effectLst/>
              <a:latin typeface="Calibri"/>
              <a:ea typeface="Calibri"/>
              <a:cs typeface="Arial"/>
            </a:endParaRPr>
          </a:p>
        </p:txBody>
      </p:sp>
      <p:cxnSp>
        <p:nvCxnSpPr>
          <p:cNvPr id="9" name="Straight Connector 8"/>
          <p:cNvCxnSpPr/>
          <p:nvPr/>
        </p:nvCxnSpPr>
        <p:spPr>
          <a:xfrm flipH="1">
            <a:off x="4191000" y="1524000"/>
            <a:ext cx="28194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343400" y="533400"/>
            <a:ext cx="25146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lnSpc>
                <a:spcPct val="115000"/>
              </a:lnSpc>
              <a:spcAft>
                <a:spcPts val="1000"/>
              </a:spcAft>
            </a:pPr>
            <a:r>
              <a:rPr lang="ar-IQ" dirty="0">
                <a:latin typeface="Calibri"/>
                <a:ea typeface="Calibri"/>
                <a:cs typeface="Ali-A-Alwand"/>
              </a:rPr>
              <a:t>عدد الساعات المتوقعة للعام القادم من التخصص</a:t>
            </a:r>
            <a:endParaRPr lang="en-US" sz="1200" dirty="0">
              <a:effectLst/>
              <a:latin typeface="Calibri"/>
              <a:ea typeface="Calibri"/>
              <a:cs typeface="Arial"/>
            </a:endParaRPr>
          </a:p>
        </p:txBody>
      </p:sp>
      <p:sp>
        <p:nvSpPr>
          <p:cNvPr id="13" name="Rectangle 12"/>
          <p:cNvSpPr/>
          <p:nvPr/>
        </p:nvSpPr>
        <p:spPr>
          <a:xfrm>
            <a:off x="4343400" y="1676400"/>
            <a:ext cx="2514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15000"/>
              </a:lnSpc>
              <a:spcAft>
                <a:spcPts val="1000"/>
              </a:spcAft>
            </a:pPr>
            <a:r>
              <a:rPr lang="ar-IQ" dirty="0">
                <a:latin typeface="Calibri"/>
                <a:ea typeface="Calibri"/>
                <a:cs typeface="Ali-A-Alwand"/>
              </a:rPr>
              <a:t>متوسط ساعات العمل للعامل</a:t>
            </a:r>
            <a:endParaRPr lang="en-US" sz="1200" dirty="0">
              <a:effectLst/>
              <a:latin typeface="Calibri"/>
              <a:ea typeface="Calibri"/>
              <a:cs typeface="Arial"/>
            </a:endParaRPr>
          </a:p>
        </p:txBody>
      </p:sp>
      <p:sp>
        <p:nvSpPr>
          <p:cNvPr id="14" name="Rectangle 13"/>
          <p:cNvSpPr/>
          <p:nvPr/>
        </p:nvSpPr>
        <p:spPr>
          <a:xfrm>
            <a:off x="3505200" y="1371600"/>
            <a:ext cx="533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a:t>=</a:t>
            </a:r>
          </a:p>
        </p:txBody>
      </p:sp>
      <p:sp>
        <p:nvSpPr>
          <p:cNvPr id="16" name="Rectangle 15"/>
          <p:cNvSpPr/>
          <p:nvPr/>
        </p:nvSpPr>
        <p:spPr>
          <a:xfrm>
            <a:off x="1371600" y="1066800"/>
            <a:ext cx="1905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a:latin typeface="Calibri"/>
                <a:ea typeface="Calibri"/>
                <a:cs typeface="Ali-A-Alwand"/>
              </a:rPr>
              <a:t>قوة العمل الطلوبة</a:t>
            </a:r>
            <a:endParaRPr lang="ar-IQ" dirty="0"/>
          </a:p>
        </p:txBody>
      </p:sp>
      <p:sp>
        <p:nvSpPr>
          <p:cNvPr id="17" name="Rectangle 16"/>
          <p:cNvSpPr/>
          <p:nvPr/>
        </p:nvSpPr>
        <p:spPr>
          <a:xfrm>
            <a:off x="7315200" y="3429000"/>
            <a:ext cx="1828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15000"/>
              </a:lnSpc>
              <a:spcAft>
                <a:spcPts val="0"/>
              </a:spcAft>
            </a:pPr>
            <a:r>
              <a:rPr lang="ar-IQ" sz="2400" dirty="0">
                <a:latin typeface="Calibri"/>
                <a:ea typeface="Calibri"/>
                <a:cs typeface="Ali-A-Alwand"/>
              </a:rPr>
              <a:t>المهندسون</a:t>
            </a:r>
            <a:endParaRPr lang="en-US" sz="2400" dirty="0">
              <a:effectLst/>
              <a:latin typeface="Calibri"/>
              <a:ea typeface="Calibri"/>
              <a:cs typeface="Arial"/>
            </a:endParaRPr>
          </a:p>
        </p:txBody>
      </p:sp>
      <p:cxnSp>
        <p:nvCxnSpPr>
          <p:cNvPr id="19" name="Straight Connector 18"/>
          <p:cNvCxnSpPr/>
          <p:nvPr/>
        </p:nvCxnSpPr>
        <p:spPr>
          <a:xfrm flipH="1">
            <a:off x="4648200" y="3886200"/>
            <a:ext cx="2362200"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724400" y="2819400"/>
            <a:ext cx="2286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15000"/>
              </a:lnSpc>
              <a:spcAft>
                <a:spcPts val="1000"/>
              </a:spcAft>
            </a:pPr>
            <a:r>
              <a:rPr lang="ar-IQ" sz="2400" dirty="0">
                <a:latin typeface="Calibri"/>
                <a:ea typeface="Calibri"/>
                <a:cs typeface="Ali_K_Samik"/>
              </a:rPr>
              <a:t>20,000</a:t>
            </a:r>
            <a:endParaRPr lang="en-US" sz="2400" dirty="0">
              <a:effectLst/>
              <a:latin typeface="Calibri"/>
              <a:ea typeface="Calibri"/>
              <a:cs typeface="Arial"/>
            </a:endParaRPr>
          </a:p>
        </p:txBody>
      </p:sp>
      <p:sp>
        <p:nvSpPr>
          <p:cNvPr id="21" name="Rectangle 20"/>
          <p:cNvSpPr/>
          <p:nvPr/>
        </p:nvSpPr>
        <p:spPr>
          <a:xfrm>
            <a:off x="4724400" y="4114800"/>
            <a:ext cx="2286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15000"/>
              </a:lnSpc>
              <a:spcAft>
                <a:spcPts val="1000"/>
              </a:spcAft>
            </a:pPr>
            <a:r>
              <a:rPr lang="ar-IQ" sz="2400" dirty="0">
                <a:latin typeface="Calibri"/>
                <a:ea typeface="Calibri"/>
                <a:cs typeface="Ali_K_Samik"/>
              </a:rPr>
              <a:t>2500</a:t>
            </a:r>
            <a:endParaRPr lang="en-US" sz="2400" dirty="0">
              <a:effectLst/>
              <a:latin typeface="Calibri"/>
              <a:ea typeface="Calibri"/>
              <a:cs typeface="Arial"/>
            </a:endParaRPr>
          </a:p>
        </p:txBody>
      </p:sp>
      <p:sp>
        <p:nvSpPr>
          <p:cNvPr id="22" name="Rectangle 21"/>
          <p:cNvSpPr/>
          <p:nvPr/>
        </p:nvSpPr>
        <p:spPr>
          <a:xfrm>
            <a:off x="3886200" y="3581400"/>
            <a:ext cx="609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a:t>=</a:t>
            </a:r>
          </a:p>
        </p:txBody>
      </p:sp>
      <p:sp>
        <p:nvSpPr>
          <p:cNvPr id="23" name="Rectangle 22"/>
          <p:cNvSpPr/>
          <p:nvPr/>
        </p:nvSpPr>
        <p:spPr>
          <a:xfrm>
            <a:off x="1371600" y="3429000"/>
            <a:ext cx="2133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15000"/>
              </a:lnSpc>
              <a:spcAft>
                <a:spcPts val="1000"/>
              </a:spcAft>
            </a:pPr>
            <a:r>
              <a:rPr lang="ar-IQ" sz="2400" dirty="0">
                <a:latin typeface="Calibri"/>
                <a:ea typeface="Calibri"/>
                <a:cs typeface="Ali-A-Alwand"/>
              </a:rPr>
              <a:t>8 مهندسين</a:t>
            </a:r>
            <a:endParaRPr lang="en-US" sz="2400" dirty="0">
              <a:effectLst/>
              <a:latin typeface="Calibri"/>
              <a:ea typeface="Calibri"/>
              <a:cs typeface="Arial"/>
            </a:endParaRPr>
          </a:p>
        </p:txBody>
      </p:sp>
      <p:sp>
        <p:nvSpPr>
          <p:cNvPr id="24" name="Rectangle 23"/>
          <p:cNvSpPr/>
          <p:nvPr/>
        </p:nvSpPr>
        <p:spPr>
          <a:xfrm>
            <a:off x="7315200" y="5638800"/>
            <a:ext cx="1810871"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a:t>الماهرون</a:t>
            </a:r>
          </a:p>
        </p:txBody>
      </p:sp>
      <p:cxnSp>
        <p:nvCxnSpPr>
          <p:cNvPr id="26" name="Straight Connector 25"/>
          <p:cNvCxnSpPr/>
          <p:nvPr/>
        </p:nvCxnSpPr>
        <p:spPr>
          <a:xfrm flipH="1">
            <a:off x="4724400" y="6019800"/>
            <a:ext cx="2286000"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4724400" y="5105400"/>
            <a:ext cx="2286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15000"/>
              </a:lnSpc>
              <a:spcAft>
                <a:spcPts val="1000"/>
              </a:spcAft>
            </a:pPr>
            <a:r>
              <a:rPr lang="ar-IQ" sz="2400" dirty="0">
                <a:latin typeface="Calibri"/>
                <a:ea typeface="Calibri"/>
                <a:cs typeface="Ali_K_Samik"/>
              </a:rPr>
              <a:t>50,000</a:t>
            </a:r>
            <a:endParaRPr lang="en-US" sz="2400" dirty="0">
              <a:effectLst/>
              <a:latin typeface="Calibri"/>
              <a:ea typeface="Calibri"/>
              <a:cs typeface="Arial"/>
            </a:endParaRPr>
          </a:p>
        </p:txBody>
      </p:sp>
      <p:sp>
        <p:nvSpPr>
          <p:cNvPr id="29" name="Rectangle 28"/>
          <p:cNvSpPr/>
          <p:nvPr/>
        </p:nvSpPr>
        <p:spPr>
          <a:xfrm>
            <a:off x="4800600" y="6172200"/>
            <a:ext cx="2209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15000"/>
              </a:lnSpc>
              <a:spcAft>
                <a:spcPts val="1000"/>
              </a:spcAft>
            </a:pPr>
            <a:r>
              <a:rPr lang="ar-IQ" sz="2400" dirty="0">
                <a:latin typeface="Calibri"/>
                <a:ea typeface="Calibri"/>
                <a:cs typeface="Ali_K_Samik"/>
              </a:rPr>
              <a:t>2500</a:t>
            </a:r>
            <a:endParaRPr lang="en-US" sz="2400" dirty="0">
              <a:effectLst/>
              <a:latin typeface="Calibri"/>
              <a:ea typeface="Calibri"/>
              <a:cs typeface="Arial"/>
            </a:endParaRPr>
          </a:p>
        </p:txBody>
      </p:sp>
      <p:sp>
        <p:nvSpPr>
          <p:cNvPr id="30" name="Rectangle 29"/>
          <p:cNvSpPr/>
          <p:nvPr/>
        </p:nvSpPr>
        <p:spPr>
          <a:xfrm>
            <a:off x="3771900" y="5715000"/>
            <a:ext cx="7239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a:t>=</a:t>
            </a:r>
          </a:p>
        </p:txBody>
      </p:sp>
      <p:sp>
        <p:nvSpPr>
          <p:cNvPr id="31" name="Rectangle 30"/>
          <p:cNvSpPr/>
          <p:nvPr/>
        </p:nvSpPr>
        <p:spPr>
          <a:xfrm>
            <a:off x="1371600" y="5448300"/>
            <a:ext cx="2133600" cy="952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15000"/>
              </a:lnSpc>
              <a:spcAft>
                <a:spcPts val="1000"/>
              </a:spcAft>
            </a:pPr>
            <a:r>
              <a:rPr lang="ar-IQ" sz="2400" dirty="0">
                <a:latin typeface="Calibri"/>
                <a:ea typeface="Calibri"/>
                <a:cs typeface="Ali-A-Alwand"/>
              </a:rPr>
              <a:t>20 عامل ماهر</a:t>
            </a:r>
            <a:endParaRPr lang="en-US" sz="2400" dirty="0">
              <a:effectLst/>
              <a:latin typeface="Calibri"/>
              <a:ea typeface="Calibri"/>
              <a:cs typeface="Arial"/>
            </a:endParaRPr>
          </a:p>
        </p:txBody>
      </p:sp>
    </p:spTree>
    <p:extLst>
      <p:ext uri="{BB962C8B-B14F-4D97-AF65-F5344CB8AC3E}">
        <p14:creationId xmlns:p14="http://schemas.microsoft.com/office/powerpoint/2010/main" val="17773371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533400"/>
            <a:ext cx="9144000" cy="6324600"/>
          </a:xfrm>
        </p:spPr>
        <p:txBody>
          <a:bodyPr/>
          <a:lstStyle/>
          <a:p>
            <a:endParaRPr lang="ar-IQ" dirty="0"/>
          </a:p>
        </p:txBody>
      </p:sp>
      <p:sp>
        <p:nvSpPr>
          <p:cNvPr id="4" name="Rectangle 3"/>
          <p:cNvSpPr/>
          <p:nvPr/>
        </p:nvSpPr>
        <p:spPr>
          <a:xfrm>
            <a:off x="7162800" y="1447800"/>
            <a:ext cx="1981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a:latin typeface="Calibri"/>
                <a:ea typeface="Calibri"/>
                <a:cs typeface="Ali-A-Alwand"/>
              </a:rPr>
              <a:t>غير الماهرين</a:t>
            </a:r>
            <a:endParaRPr lang="ar-IQ" sz="2400" dirty="0"/>
          </a:p>
        </p:txBody>
      </p:sp>
      <p:cxnSp>
        <p:nvCxnSpPr>
          <p:cNvPr id="8" name="Straight Connector 7"/>
          <p:cNvCxnSpPr/>
          <p:nvPr/>
        </p:nvCxnSpPr>
        <p:spPr>
          <a:xfrm flipH="1">
            <a:off x="4648200" y="1905000"/>
            <a:ext cx="23622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648200" y="914400"/>
            <a:ext cx="23622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15000"/>
              </a:lnSpc>
              <a:spcAft>
                <a:spcPts val="1000"/>
              </a:spcAft>
            </a:pPr>
            <a:r>
              <a:rPr lang="ar-IQ" sz="2400" dirty="0">
                <a:latin typeface="Calibri"/>
                <a:ea typeface="Calibri"/>
                <a:cs typeface="Ali_K_Samik"/>
              </a:rPr>
              <a:t>100,000</a:t>
            </a:r>
            <a:endParaRPr lang="en-US" sz="2400" dirty="0">
              <a:effectLst/>
              <a:latin typeface="Calibri"/>
              <a:ea typeface="Calibri"/>
              <a:cs typeface="Arial"/>
            </a:endParaRPr>
          </a:p>
        </p:txBody>
      </p:sp>
      <p:sp>
        <p:nvSpPr>
          <p:cNvPr id="10" name="Rectangle 9"/>
          <p:cNvSpPr/>
          <p:nvPr/>
        </p:nvSpPr>
        <p:spPr>
          <a:xfrm>
            <a:off x="4648200" y="2133600"/>
            <a:ext cx="2362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15000"/>
              </a:lnSpc>
              <a:spcAft>
                <a:spcPts val="1000"/>
              </a:spcAft>
            </a:pPr>
            <a:r>
              <a:rPr lang="ar-IQ" sz="2400" dirty="0">
                <a:latin typeface="Calibri"/>
                <a:ea typeface="Calibri"/>
                <a:cs typeface="Ali_K_Samik"/>
              </a:rPr>
              <a:t>2500</a:t>
            </a:r>
            <a:endParaRPr lang="en-US" sz="2400" dirty="0">
              <a:effectLst/>
              <a:latin typeface="Calibri"/>
              <a:ea typeface="Calibri"/>
              <a:cs typeface="Arial"/>
            </a:endParaRPr>
          </a:p>
        </p:txBody>
      </p:sp>
      <p:sp>
        <p:nvSpPr>
          <p:cNvPr id="11" name="Rectangle 10"/>
          <p:cNvSpPr/>
          <p:nvPr/>
        </p:nvSpPr>
        <p:spPr>
          <a:xfrm>
            <a:off x="3810000" y="1752600"/>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a:t>=</a:t>
            </a:r>
          </a:p>
        </p:txBody>
      </p:sp>
      <p:sp>
        <p:nvSpPr>
          <p:cNvPr id="12" name="Rectangle 11"/>
          <p:cNvSpPr/>
          <p:nvPr/>
        </p:nvSpPr>
        <p:spPr>
          <a:xfrm>
            <a:off x="1676400" y="1447800"/>
            <a:ext cx="1905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lnSpc>
                <a:spcPct val="115000"/>
              </a:lnSpc>
              <a:spcAft>
                <a:spcPts val="1000"/>
              </a:spcAft>
            </a:pPr>
            <a:r>
              <a:rPr lang="ar-IQ" sz="2400" dirty="0">
                <a:latin typeface="Calibri"/>
                <a:ea typeface="Calibri"/>
                <a:cs typeface="Ali-A-Alwand"/>
              </a:rPr>
              <a:t>40 عامل غير ماهر</a:t>
            </a:r>
            <a:endParaRPr lang="en-US" sz="2400" dirty="0">
              <a:effectLst/>
              <a:latin typeface="Calibri"/>
              <a:ea typeface="Calibri"/>
              <a:cs typeface="Arial"/>
            </a:endParaRPr>
          </a:p>
        </p:txBody>
      </p:sp>
      <p:sp>
        <p:nvSpPr>
          <p:cNvPr id="13" name="Rectangle 12"/>
          <p:cNvSpPr/>
          <p:nvPr/>
        </p:nvSpPr>
        <p:spPr>
          <a:xfrm>
            <a:off x="7162800" y="3962400"/>
            <a:ext cx="1981199"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15000"/>
              </a:lnSpc>
              <a:spcAft>
                <a:spcPts val="0"/>
              </a:spcAft>
            </a:pPr>
            <a:r>
              <a:rPr lang="ar-IQ" sz="2400" dirty="0">
                <a:latin typeface="Calibri"/>
                <a:ea typeface="Calibri"/>
                <a:cs typeface="Ali-A-Alwand"/>
              </a:rPr>
              <a:t>الإداريون</a:t>
            </a:r>
            <a:endParaRPr lang="en-US" sz="2400" dirty="0">
              <a:effectLst/>
              <a:latin typeface="Calibri"/>
              <a:ea typeface="Calibri"/>
              <a:cs typeface="Arial"/>
            </a:endParaRPr>
          </a:p>
        </p:txBody>
      </p:sp>
      <p:cxnSp>
        <p:nvCxnSpPr>
          <p:cNvPr id="15" name="Straight Connector 14"/>
          <p:cNvCxnSpPr/>
          <p:nvPr/>
        </p:nvCxnSpPr>
        <p:spPr>
          <a:xfrm flipH="1">
            <a:off x="4876800" y="4419600"/>
            <a:ext cx="21336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876800" y="3505200"/>
            <a:ext cx="2133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15000"/>
              </a:lnSpc>
              <a:spcAft>
                <a:spcPts val="1000"/>
              </a:spcAft>
            </a:pPr>
            <a:r>
              <a:rPr lang="ar-IQ" sz="2400" dirty="0">
                <a:latin typeface="Calibri"/>
                <a:ea typeface="Calibri"/>
                <a:cs typeface="Ali_K_Samik"/>
              </a:rPr>
              <a:t>20,000</a:t>
            </a:r>
            <a:endParaRPr lang="en-US" sz="2400" dirty="0">
              <a:effectLst/>
              <a:latin typeface="Calibri"/>
              <a:ea typeface="Calibri"/>
              <a:cs typeface="Arial"/>
            </a:endParaRPr>
          </a:p>
        </p:txBody>
      </p:sp>
      <p:sp>
        <p:nvSpPr>
          <p:cNvPr id="17" name="Rectangle 16"/>
          <p:cNvSpPr/>
          <p:nvPr/>
        </p:nvSpPr>
        <p:spPr>
          <a:xfrm>
            <a:off x="4876800" y="4648200"/>
            <a:ext cx="2133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15000"/>
              </a:lnSpc>
              <a:spcAft>
                <a:spcPts val="1000"/>
              </a:spcAft>
            </a:pPr>
            <a:r>
              <a:rPr lang="ar-IQ" sz="2400" dirty="0">
                <a:latin typeface="Calibri"/>
                <a:ea typeface="Calibri"/>
                <a:cs typeface="Ali_K_Samik"/>
              </a:rPr>
              <a:t>2500</a:t>
            </a:r>
            <a:endParaRPr lang="en-US" sz="2400" dirty="0">
              <a:effectLst/>
              <a:latin typeface="Calibri"/>
              <a:ea typeface="Calibri"/>
              <a:cs typeface="Arial"/>
            </a:endParaRPr>
          </a:p>
        </p:txBody>
      </p:sp>
      <p:sp>
        <p:nvSpPr>
          <p:cNvPr id="18" name="Rectangle 17"/>
          <p:cNvSpPr/>
          <p:nvPr/>
        </p:nvSpPr>
        <p:spPr>
          <a:xfrm>
            <a:off x="3810000" y="4114800"/>
            <a:ext cx="838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a:t>=</a:t>
            </a:r>
          </a:p>
        </p:txBody>
      </p:sp>
      <p:sp>
        <p:nvSpPr>
          <p:cNvPr id="19" name="Rectangle 18"/>
          <p:cNvSpPr/>
          <p:nvPr/>
        </p:nvSpPr>
        <p:spPr>
          <a:xfrm>
            <a:off x="1676400" y="3810000"/>
            <a:ext cx="19812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15000"/>
              </a:lnSpc>
              <a:spcAft>
                <a:spcPts val="1000"/>
              </a:spcAft>
            </a:pPr>
            <a:r>
              <a:rPr lang="ar-IQ" sz="2400" dirty="0">
                <a:latin typeface="Calibri"/>
                <a:ea typeface="Calibri"/>
                <a:cs typeface="Ali-A-Alwand"/>
              </a:rPr>
              <a:t>8 إداريين</a:t>
            </a:r>
            <a:endParaRPr lang="en-US" sz="2400" dirty="0">
              <a:effectLst/>
              <a:latin typeface="Calibri"/>
              <a:ea typeface="Calibri"/>
              <a:cs typeface="Arial"/>
            </a:endParaRPr>
          </a:p>
        </p:txBody>
      </p:sp>
      <p:sp>
        <p:nvSpPr>
          <p:cNvPr id="21" name="Rectangle 20"/>
          <p:cNvSpPr/>
          <p:nvPr/>
        </p:nvSpPr>
        <p:spPr>
          <a:xfrm>
            <a:off x="76200" y="5562600"/>
            <a:ext cx="99060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dirty="0">
                <a:latin typeface="Calibri"/>
                <a:ea typeface="Calibri"/>
                <a:cs typeface="Ali-A-Alwand"/>
              </a:rPr>
              <a:t>* قوة العمل المطلوبة للعام القادم = 8مهندسين + 20 عامل ماهر + 40 عامل غير ماهر+ 8 إداريين=76 شخص .</a:t>
            </a:r>
            <a:endParaRPr lang="ar-IQ" sz="2000" dirty="0"/>
          </a:p>
        </p:txBody>
      </p:sp>
    </p:spTree>
    <p:extLst>
      <p:ext uri="{BB962C8B-B14F-4D97-AF65-F5344CB8AC3E}">
        <p14:creationId xmlns:p14="http://schemas.microsoft.com/office/powerpoint/2010/main" val="12772402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533400"/>
            <a:ext cx="9144000" cy="6324600"/>
          </a:xfrm>
        </p:spPr>
        <p:txBody>
          <a:bodyPr/>
          <a:lstStyle/>
          <a:p>
            <a:pPr algn="justLow">
              <a:lnSpc>
                <a:spcPct val="115000"/>
              </a:lnSpc>
              <a:spcBef>
                <a:spcPts val="600"/>
              </a:spcBef>
            </a:pPr>
            <a:r>
              <a:rPr lang="ar-IQ" sz="2400" dirty="0">
                <a:solidFill>
                  <a:srgbClr val="FFFF00"/>
                </a:solidFill>
                <a:latin typeface="Calibri"/>
                <a:ea typeface="Calibri"/>
                <a:cs typeface="Ali-A-Alwand"/>
              </a:rPr>
              <a:t>3.طريقة تحليل قوة العمل</a:t>
            </a:r>
            <a:r>
              <a:rPr lang="ar-IQ" sz="2400" dirty="0">
                <a:solidFill>
                  <a:srgbClr val="FFC000"/>
                </a:solidFill>
                <a:latin typeface="Calibri"/>
                <a:ea typeface="Calibri"/>
                <a:cs typeface="Ali-A-Alwand"/>
              </a:rPr>
              <a:t>:</a:t>
            </a:r>
            <a:r>
              <a:rPr lang="ar-IQ" sz="2400" dirty="0">
                <a:latin typeface="Calibri"/>
                <a:ea typeface="Calibri"/>
                <a:cs typeface="Ali-A-Alwand"/>
              </a:rPr>
              <a:t>من الأرقام التي تم التوصل إليها من خلال تحليل عملية(حجم العمل) لابد من مقارنتها مع ما هو متوفر عند الشركة حالياً من العاملين ومن ثم طرحها من العدد الإجمالي التي توصلها إليه بواسطة تحليل حجم العمل . بهذا الشكل:</a:t>
            </a:r>
            <a:endParaRPr lang="en-US" sz="1400" dirty="0">
              <a:latin typeface="Calibri"/>
              <a:ea typeface="Calibri"/>
              <a:cs typeface="Arial"/>
            </a:endParaRPr>
          </a:p>
          <a:p>
            <a:pPr algn="justLow">
              <a:lnSpc>
                <a:spcPct val="115000"/>
              </a:lnSpc>
              <a:spcBef>
                <a:spcPts val="600"/>
              </a:spcBef>
            </a:pPr>
            <a:r>
              <a:rPr lang="ar-IQ" sz="2400" dirty="0">
                <a:latin typeface="Calibri"/>
                <a:ea typeface="Calibri"/>
                <a:cs typeface="Ali-A-Alwand"/>
              </a:rPr>
              <a:t> </a:t>
            </a:r>
            <a:endParaRPr lang="en-US" sz="1400" dirty="0">
              <a:latin typeface="Calibri"/>
              <a:ea typeface="Calibri"/>
              <a:cs typeface="Arial"/>
            </a:endParaRPr>
          </a:p>
          <a:p>
            <a:pPr algn="justLow">
              <a:lnSpc>
                <a:spcPct val="115000"/>
              </a:lnSpc>
              <a:spcBef>
                <a:spcPts val="600"/>
              </a:spcBef>
            </a:pPr>
            <a:r>
              <a:rPr lang="ar-IQ" sz="2400" b="1" dirty="0">
                <a:solidFill>
                  <a:srgbClr val="FF0000"/>
                </a:solidFill>
                <a:latin typeface="Calibri"/>
                <a:ea typeface="Calibri"/>
                <a:cs typeface="Ali-A-Alwand"/>
              </a:rPr>
              <a:t>مثال/ وبالعودة إلى المثال السابق وإذا عرفنا أن عدد العاملين في هذه الشركة هو الأن كما يلى:(5 مهندسين + 15 عامل ماهر + 8 عامل غير ماهر +12 إداري)</a:t>
            </a:r>
            <a:endParaRPr lang="en-US" sz="1400" dirty="0">
              <a:solidFill>
                <a:srgbClr val="FF0000"/>
              </a:solidFill>
              <a:latin typeface="Calibri"/>
              <a:ea typeface="Calibri"/>
              <a:cs typeface="Arial"/>
            </a:endParaRPr>
          </a:p>
          <a:p>
            <a:pPr algn="justLow">
              <a:lnSpc>
                <a:spcPct val="115000"/>
              </a:lnSpc>
              <a:spcBef>
                <a:spcPts val="600"/>
              </a:spcBef>
            </a:pPr>
            <a:r>
              <a:rPr lang="ar-IQ" sz="2400" dirty="0">
                <a:solidFill>
                  <a:srgbClr val="FFFF00"/>
                </a:solidFill>
                <a:latin typeface="Calibri"/>
                <a:ea typeface="Calibri"/>
                <a:cs typeface="Ali-A-Alwand"/>
              </a:rPr>
              <a:t>المطلوب/تحديد العجز أو الفائض المتوقع بالنسبة لكل إختصاص من الموارد البشرية؟</a:t>
            </a:r>
            <a:endParaRPr lang="en-US" sz="1400" dirty="0">
              <a:solidFill>
                <a:srgbClr val="FFFF00"/>
              </a:solidFill>
              <a:latin typeface="Calibri"/>
              <a:ea typeface="Calibri"/>
              <a:cs typeface="Arial"/>
            </a:endParaRPr>
          </a:p>
          <a:p>
            <a:endParaRPr lang="ar-IQ" dirty="0"/>
          </a:p>
        </p:txBody>
      </p:sp>
    </p:spTree>
    <p:extLst>
      <p:ext uri="{BB962C8B-B14F-4D97-AF65-F5344CB8AC3E}">
        <p14:creationId xmlns:p14="http://schemas.microsoft.com/office/powerpoint/2010/main" val="18155800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533400"/>
            <a:ext cx="9144000" cy="6324600"/>
          </a:xfrm>
        </p:spPr>
        <p:txBody>
          <a:bodyPr/>
          <a:lstStyle/>
          <a:p>
            <a:endParaRPr lang="ar-IQ" dirty="0"/>
          </a:p>
        </p:txBody>
      </p:sp>
      <p:graphicFrame>
        <p:nvGraphicFramePr>
          <p:cNvPr id="4" name="Table 3"/>
          <p:cNvGraphicFramePr>
            <a:graphicFrameLocks noGrp="1"/>
          </p:cNvGraphicFramePr>
          <p:nvPr>
            <p:extLst>
              <p:ext uri="{D42A27DB-BD31-4B8C-83A1-F6EECF244321}">
                <p14:modId xmlns:p14="http://schemas.microsoft.com/office/powerpoint/2010/main" val="434600736"/>
              </p:ext>
            </p:extLst>
          </p:nvPr>
        </p:nvGraphicFramePr>
        <p:xfrm>
          <a:off x="990600" y="1219201"/>
          <a:ext cx="6781800" cy="3759799"/>
        </p:xfrm>
        <a:graphic>
          <a:graphicData uri="http://schemas.openxmlformats.org/drawingml/2006/table">
            <a:tbl>
              <a:tblPr rtl="1" firstRow="1" bandRow="1">
                <a:tableStyleId>{93296810-A885-4BE3-A3E7-6D5BEEA58F35}</a:tableStyleId>
              </a:tblPr>
              <a:tblGrid>
                <a:gridCol w="2260600">
                  <a:extLst>
                    <a:ext uri="{9D8B030D-6E8A-4147-A177-3AD203B41FA5}">
                      <a16:colId xmlns:a16="http://schemas.microsoft.com/office/drawing/2014/main" xmlns="" val="20000"/>
                    </a:ext>
                  </a:extLst>
                </a:gridCol>
                <a:gridCol w="2260600">
                  <a:extLst>
                    <a:ext uri="{9D8B030D-6E8A-4147-A177-3AD203B41FA5}">
                      <a16:colId xmlns:a16="http://schemas.microsoft.com/office/drawing/2014/main" xmlns="" val="20001"/>
                    </a:ext>
                  </a:extLst>
                </a:gridCol>
                <a:gridCol w="2260600">
                  <a:extLst>
                    <a:ext uri="{9D8B030D-6E8A-4147-A177-3AD203B41FA5}">
                      <a16:colId xmlns:a16="http://schemas.microsoft.com/office/drawing/2014/main" xmlns="" val="20002"/>
                    </a:ext>
                  </a:extLst>
                </a:gridCol>
              </a:tblGrid>
              <a:tr h="697454">
                <a:tc>
                  <a:txBody>
                    <a:bodyPr/>
                    <a:lstStyle/>
                    <a:p>
                      <a:pPr rtl="1"/>
                      <a:r>
                        <a:rPr lang="ar-IQ" sz="2400" dirty="0">
                          <a:effectLst/>
                          <a:latin typeface="Calibri"/>
                          <a:ea typeface="Calibri"/>
                          <a:cs typeface="Ali-A-Alwand"/>
                        </a:rPr>
                        <a:t>قوة العمل الإجمالي المطلوبة</a:t>
                      </a:r>
                      <a:endParaRPr lang="ar-IQ" sz="2400" dirty="0"/>
                    </a:p>
                  </a:txBody>
                  <a:tcPr/>
                </a:tc>
                <a:tc>
                  <a:txBody>
                    <a:bodyPr/>
                    <a:lstStyle/>
                    <a:p>
                      <a:pPr algn="ctr" rtl="1"/>
                      <a:r>
                        <a:rPr lang="ar-IQ" sz="2400" dirty="0">
                          <a:effectLst/>
                          <a:latin typeface="Calibri"/>
                          <a:ea typeface="Calibri"/>
                          <a:cs typeface="Ali-A-Alwand"/>
                        </a:rPr>
                        <a:t>قوة العمل المطلوبة</a:t>
                      </a:r>
                      <a:endParaRPr lang="ar-IQ" sz="2400" dirty="0"/>
                    </a:p>
                  </a:txBody>
                  <a:tcPr/>
                </a:tc>
                <a:tc>
                  <a:txBody>
                    <a:bodyPr/>
                    <a:lstStyle/>
                    <a:p>
                      <a:pPr rtl="1"/>
                      <a:r>
                        <a:rPr lang="ar-IQ" sz="2400" dirty="0">
                          <a:effectLst/>
                          <a:latin typeface="Calibri"/>
                          <a:ea typeface="Calibri"/>
                          <a:cs typeface="Ali-A-Alwand"/>
                        </a:rPr>
                        <a:t>الفائض والعجز في قوة العمل </a:t>
                      </a:r>
                      <a:endParaRPr lang="ar-IQ" sz="2400" dirty="0"/>
                    </a:p>
                  </a:txBody>
                  <a:tcPr/>
                </a:tc>
                <a:extLst>
                  <a:ext uri="{0D108BD9-81ED-4DB2-BD59-A6C34878D82A}">
                    <a16:rowId xmlns:a16="http://schemas.microsoft.com/office/drawing/2014/main" xmlns="" val="10000"/>
                  </a:ext>
                </a:extLst>
              </a:tr>
              <a:tr h="521746">
                <a:tc>
                  <a:txBody>
                    <a:bodyPr/>
                    <a:lstStyle/>
                    <a:p>
                      <a:pPr algn="ctr" rtl="1"/>
                      <a:r>
                        <a:rPr lang="ar-IQ" sz="2400" dirty="0">
                          <a:effectLst/>
                          <a:latin typeface="Calibri"/>
                          <a:ea typeface="Calibri"/>
                          <a:cs typeface="Ali_K_Samik"/>
                        </a:rPr>
                        <a:t>8</a:t>
                      </a:r>
                      <a:r>
                        <a:rPr lang="ar-IQ" sz="2400" dirty="0">
                          <a:effectLst/>
                          <a:latin typeface="Calibri"/>
                          <a:ea typeface="Calibri"/>
                          <a:cs typeface="Ali_K_Alwand"/>
                        </a:rPr>
                        <a:t> </a:t>
                      </a:r>
                      <a:r>
                        <a:rPr lang="ar-IQ" sz="2400" dirty="0">
                          <a:effectLst/>
                          <a:latin typeface="Calibri"/>
                          <a:ea typeface="Calibri"/>
                          <a:cs typeface="Ali-A-Alwand"/>
                        </a:rPr>
                        <a:t>مهندسين</a:t>
                      </a:r>
                      <a:endParaRPr lang="ar-IQ" sz="2400" dirty="0"/>
                    </a:p>
                  </a:txBody>
                  <a:tcPr/>
                </a:tc>
                <a:tc>
                  <a:txBody>
                    <a:bodyPr/>
                    <a:lstStyle/>
                    <a:p>
                      <a:pPr algn="ctr" rtl="1"/>
                      <a:r>
                        <a:rPr lang="ar-IQ" sz="2400" dirty="0"/>
                        <a:t>5</a:t>
                      </a:r>
                    </a:p>
                  </a:txBody>
                  <a:tcPr/>
                </a:tc>
                <a:tc>
                  <a:txBody>
                    <a:bodyPr/>
                    <a:lstStyle/>
                    <a:p>
                      <a:pPr algn="ctr" rtl="1"/>
                      <a:r>
                        <a:rPr lang="ar-IQ" sz="2400" dirty="0"/>
                        <a:t>-3</a:t>
                      </a:r>
                    </a:p>
                  </a:txBody>
                  <a:tcPr/>
                </a:tc>
                <a:extLst>
                  <a:ext uri="{0D108BD9-81ED-4DB2-BD59-A6C34878D82A}">
                    <a16:rowId xmlns:a16="http://schemas.microsoft.com/office/drawing/2014/main" xmlns="" val="10001"/>
                  </a:ext>
                </a:extLst>
              </a:tr>
              <a:tr h="586291">
                <a:tc>
                  <a:txBody>
                    <a:bodyPr/>
                    <a:lstStyle/>
                    <a:p>
                      <a:pPr algn="ctr" rtl="1"/>
                      <a:r>
                        <a:rPr lang="ar-IQ" sz="2400" dirty="0">
                          <a:effectLst/>
                          <a:latin typeface="Calibri"/>
                          <a:ea typeface="Calibri"/>
                          <a:cs typeface="Ali_K_Samik"/>
                        </a:rPr>
                        <a:t>20</a:t>
                      </a:r>
                      <a:r>
                        <a:rPr lang="ar-IQ" sz="2400" dirty="0">
                          <a:effectLst/>
                          <a:latin typeface="Calibri"/>
                          <a:ea typeface="Calibri"/>
                          <a:cs typeface="Ali_K_Alwand"/>
                        </a:rPr>
                        <a:t> </a:t>
                      </a:r>
                      <a:r>
                        <a:rPr lang="ar-IQ" sz="2400" dirty="0">
                          <a:effectLst/>
                          <a:latin typeface="Calibri"/>
                          <a:ea typeface="Calibri"/>
                          <a:cs typeface="Ali-A-Alwand"/>
                        </a:rPr>
                        <a:t>عامل ماهر</a:t>
                      </a:r>
                      <a:endParaRPr lang="ar-IQ" sz="2400" dirty="0"/>
                    </a:p>
                  </a:txBody>
                  <a:tcPr/>
                </a:tc>
                <a:tc>
                  <a:txBody>
                    <a:bodyPr/>
                    <a:lstStyle/>
                    <a:p>
                      <a:pPr algn="ctr" rtl="1"/>
                      <a:r>
                        <a:rPr lang="ar-IQ" sz="2400" dirty="0"/>
                        <a:t>15</a:t>
                      </a:r>
                    </a:p>
                  </a:txBody>
                  <a:tcPr/>
                </a:tc>
                <a:tc>
                  <a:txBody>
                    <a:bodyPr/>
                    <a:lstStyle/>
                    <a:p>
                      <a:pPr algn="ctr" rtl="1"/>
                      <a:r>
                        <a:rPr lang="ar-IQ" sz="2400" dirty="0"/>
                        <a:t>-5</a:t>
                      </a:r>
                    </a:p>
                  </a:txBody>
                  <a:tcPr/>
                </a:tc>
                <a:extLst>
                  <a:ext uri="{0D108BD9-81ED-4DB2-BD59-A6C34878D82A}">
                    <a16:rowId xmlns:a16="http://schemas.microsoft.com/office/drawing/2014/main" xmlns="" val="10002"/>
                  </a:ext>
                </a:extLst>
              </a:tr>
              <a:tr h="585523">
                <a:tc>
                  <a:txBody>
                    <a:bodyPr/>
                    <a:lstStyle/>
                    <a:p>
                      <a:pPr algn="ctr" rtl="1"/>
                      <a:r>
                        <a:rPr lang="ar-IQ" sz="2400" dirty="0">
                          <a:effectLst/>
                          <a:latin typeface="Calibri"/>
                          <a:ea typeface="Calibri"/>
                          <a:cs typeface="Ali_K_Samik"/>
                        </a:rPr>
                        <a:t>40</a:t>
                      </a:r>
                      <a:r>
                        <a:rPr lang="ar-IQ" sz="2400" dirty="0">
                          <a:effectLst/>
                          <a:latin typeface="Calibri"/>
                          <a:ea typeface="Calibri"/>
                          <a:cs typeface="Ali_K_Alwand"/>
                        </a:rPr>
                        <a:t> </a:t>
                      </a:r>
                      <a:r>
                        <a:rPr lang="ar-IQ" sz="2400" dirty="0">
                          <a:effectLst/>
                          <a:latin typeface="Calibri"/>
                          <a:ea typeface="Calibri"/>
                          <a:cs typeface="Ali-A-Alwand"/>
                        </a:rPr>
                        <a:t>عامل غير ماهر</a:t>
                      </a:r>
                      <a:r>
                        <a:rPr lang="ar-IQ" sz="2400" dirty="0">
                          <a:effectLst/>
                          <a:latin typeface="Calibri"/>
                          <a:ea typeface="Calibri"/>
                          <a:cs typeface="Ali_K_Alwand"/>
                        </a:rPr>
                        <a:t> </a:t>
                      </a:r>
                      <a:endParaRPr lang="ar-IQ" sz="2400" dirty="0"/>
                    </a:p>
                  </a:txBody>
                  <a:tcPr/>
                </a:tc>
                <a:tc>
                  <a:txBody>
                    <a:bodyPr/>
                    <a:lstStyle/>
                    <a:p>
                      <a:pPr algn="ctr" rtl="1"/>
                      <a:r>
                        <a:rPr lang="ar-IQ" sz="2400" dirty="0"/>
                        <a:t>8</a:t>
                      </a:r>
                    </a:p>
                  </a:txBody>
                  <a:tcPr/>
                </a:tc>
                <a:tc>
                  <a:txBody>
                    <a:bodyPr/>
                    <a:lstStyle/>
                    <a:p>
                      <a:pPr algn="ctr" rtl="1"/>
                      <a:r>
                        <a:rPr lang="ar-IQ" sz="2400" dirty="0"/>
                        <a:t>-32</a:t>
                      </a:r>
                    </a:p>
                  </a:txBody>
                  <a:tcPr/>
                </a:tc>
                <a:extLst>
                  <a:ext uri="{0D108BD9-81ED-4DB2-BD59-A6C34878D82A}">
                    <a16:rowId xmlns:a16="http://schemas.microsoft.com/office/drawing/2014/main" xmlns="" val="10003"/>
                  </a:ext>
                </a:extLst>
              </a:tr>
              <a:tr h="1243279">
                <a:tc>
                  <a:txBody>
                    <a:bodyPr/>
                    <a:lstStyle/>
                    <a:p>
                      <a:pPr algn="ctr" rtl="1"/>
                      <a:r>
                        <a:rPr lang="ar-IQ" sz="2400" dirty="0">
                          <a:effectLst/>
                          <a:latin typeface="Calibri"/>
                          <a:ea typeface="Calibri"/>
                          <a:cs typeface="Ali_K_Samik"/>
                        </a:rPr>
                        <a:t>8</a:t>
                      </a:r>
                      <a:r>
                        <a:rPr lang="ar-IQ" sz="2400" dirty="0">
                          <a:effectLst/>
                          <a:latin typeface="Calibri"/>
                          <a:ea typeface="Calibri"/>
                          <a:cs typeface="Ali_K_Alwand"/>
                        </a:rPr>
                        <a:t> </a:t>
                      </a:r>
                      <a:r>
                        <a:rPr lang="ar-IQ" sz="2400" dirty="0">
                          <a:effectLst/>
                          <a:latin typeface="Calibri"/>
                          <a:ea typeface="Calibri"/>
                          <a:cs typeface="Ali-A-Alwand"/>
                        </a:rPr>
                        <a:t>إداريون</a:t>
                      </a:r>
                      <a:endParaRPr lang="ar-IQ" sz="2400" dirty="0"/>
                    </a:p>
                  </a:txBody>
                  <a:tcPr/>
                </a:tc>
                <a:tc>
                  <a:txBody>
                    <a:bodyPr/>
                    <a:lstStyle/>
                    <a:p>
                      <a:pPr algn="ctr" rtl="1"/>
                      <a:r>
                        <a:rPr lang="ar-IQ" sz="2400" dirty="0"/>
                        <a:t>12</a:t>
                      </a:r>
                    </a:p>
                  </a:txBody>
                  <a:tcPr/>
                </a:tc>
                <a:tc>
                  <a:txBody>
                    <a:bodyPr/>
                    <a:lstStyle/>
                    <a:p>
                      <a:pPr algn="ctr" rtl="1"/>
                      <a:r>
                        <a:rPr lang="ar-IQ" sz="2400" dirty="0"/>
                        <a:t>+4</a:t>
                      </a: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40750421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85800"/>
            <a:ext cx="9144000" cy="6172200"/>
          </a:xfrm>
        </p:spPr>
        <p:txBody>
          <a:bodyPr/>
          <a:lstStyle/>
          <a:p>
            <a:pPr>
              <a:lnSpc>
                <a:spcPct val="115000"/>
              </a:lnSpc>
              <a:spcAft>
                <a:spcPts val="1000"/>
              </a:spcAft>
            </a:pPr>
            <a:r>
              <a:rPr lang="ar-IQ" sz="2400" b="1" dirty="0">
                <a:solidFill>
                  <a:srgbClr val="FFC000"/>
                </a:solidFill>
                <a:latin typeface="Calibri"/>
                <a:ea typeface="Calibri"/>
                <a:cs typeface="Ali-A-Alwand"/>
              </a:rPr>
              <a:t>ب.طرق تحليل العرض الداخلي:</a:t>
            </a:r>
            <a:endParaRPr lang="en-US" sz="1400" dirty="0">
              <a:solidFill>
                <a:srgbClr val="FFC000"/>
              </a:solidFill>
              <a:latin typeface="Calibri"/>
              <a:ea typeface="Calibri"/>
              <a:cs typeface="Arial"/>
            </a:endParaRPr>
          </a:p>
          <a:p>
            <a:pPr>
              <a:lnSpc>
                <a:spcPct val="115000"/>
              </a:lnSpc>
              <a:spcAft>
                <a:spcPts val="1000"/>
              </a:spcAft>
            </a:pPr>
            <a:r>
              <a:rPr lang="ar-IQ" sz="2400" dirty="0">
                <a:solidFill>
                  <a:srgbClr val="FFFF00"/>
                </a:solidFill>
                <a:latin typeface="Calibri"/>
                <a:ea typeface="Calibri"/>
                <a:cs typeface="Ali-A-Alwand"/>
              </a:rPr>
              <a:t>1.طريقة مخزون المهارات</a:t>
            </a:r>
            <a:r>
              <a:rPr lang="ar-IQ" sz="2400" dirty="0">
                <a:latin typeface="Calibri"/>
                <a:ea typeface="Calibri"/>
                <a:cs typeface="Ali-A-Alwand"/>
              </a:rPr>
              <a:t>: يتكون من قائمة بإسماء الموظفين الحالين في المنظمة و معلومات تفصيلية عن كل موظف (مؤهلاته-خبراته-التدريب-المستوى التعليمي-الترقية...الخ). والجدير بالذكر هي , أن هذه الطريقة في المنظمات صغيرة الحجم يتم تنفيذها بالقلم والورقة , وذلك لأن عدد الموظفين قليل , ولكن في المنظمات الكبيرة يتم الاعتماد على الحاسب الآلي . </a:t>
            </a:r>
            <a:endParaRPr lang="en-US" sz="1400" dirty="0">
              <a:latin typeface="Calibri"/>
              <a:ea typeface="Calibri"/>
              <a:cs typeface="Arial"/>
            </a:endParaRPr>
          </a:p>
          <a:p>
            <a:pPr>
              <a:lnSpc>
                <a:spcPct val="115000"/>
              </a:lnSpc>
              <a:spcAft>
                <a:spcPts val="1000"/>
              </a:spcAft>
            </a:pPr>
            <a:r>
              <a:rPr lang="ar-IQ" sz="2400" dirty="0">
                <a:solidFill>
                  <a:srgbClr val="FFFF00"/>
                </a:solidFill>
                <a:latin typeface="Calibri"/>
                <a:ea typeface="Calibri"/>
                <a:cs typeface="Ali-A-Alwand"/>
              </a:rPr>
              <a:t>2.طريقة خرائط الإحلال</a:t>
            </a:r>
            <a:r>
              <a:rPr lang="ar-IQ" sz="2400" dirty="0">
                <a:latin typeface="Calibri"/>
                <a:ea typeface="Calibri"/>
                <a:cs typeface="Ali-A-Alwand"/>
              </a:rPr>
              <a:t>: </a:t>
            </a:r>
            <a:r>
              <a:rPr lang="ar-IQ" sz="2000" dirty="0">
                <a:latin typeface="Calibri"/>
                <a:ea typeface="Calibri"/>
                <a:cs typeface="Ali-A-Alwand"/>
              </a:rPr>
              <a:t>هذه الطريقة يقوم بتوضيح كل الوظائف في المنطمة . وتستخدم هذه الطريقة لتحديد الموظفين المتوقع إحلالهم فيها عند إنتهاء فترة القائمين عليها حالياً . </a:t>
            </a:r>
            <a:endParaRPr lang="en-US" sz="1400" dirty="0">
              <a:latin typeface="Calibri"/>
              <a:ea typeface="Calibri"/>
              <a:cs typeface="Arial"/>
            </a:endParaRPr>
          </a:p>
          <a:p>
            <a:pPr>
              <a:lnSpc>
                <a:spcPct val="115000"/>
              </a:lnSpc>
              <a:spcAft>
                <a:spcPts val="1000"/>
              </a:spcAft>
            </a:pPr>
            <a:r>
              <a:rPr lang="ar-IQ" sz="2000" dirty="0">
                <a:latin typeface="Calibri"/>
                <a:ea typeface="Calibri"/>
                <a:cs typeface="Ali-A-Alwand"/>
              </a:rPr>
              <a:t> </a:t>
            </a:r>
            <a:endParaRPr lang="en-US" sz="1400" dirty="0">
              <a:latin typeface="Calibri"/>
              <a:ea typeface="Calibri"/>
              <a:cs typeface="Arial"/>
            </a:endParaRPr>
          </a:p>
          <a:p>
            <a:endParaRPr lang="ar-IQ" dirty="0"/>
          </a:p>
        </p:txBody>
      </p:sp>
    </p:spTree>
    <p:extLst>
      <p:ext uri="{BB962C8B-B14F-4D97-AF65-F5344CB8AC3E}">
        <p14:creationId xmlns:p14="http://schemas.microsoft.com/office/powerpoint/2010/main" val="12992909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09600"/>
          </a:xfrm>
        </p:spPr>
        <p:txBody>
          <a:bodyPr/>
          <a:lstStyle/>
          <a:p>
            <a:pPr algn="r" rtl="1">
              <a:lnSpc>
                <a:spcPct val="115000"/>
              </a:lnSpc>
              <a:spcAft>
                <a:spcPts val="1000"/>
              </a:spcAft>
            </a:pPr>
            <a:r>
              <a:rPr lang="ar-IQ" sz="3200" dirty="0">
                <a:effectLst/>
                <a:latin typeface="Calibri"/>
                <a:ea typeface="Calibri"/>
                <a:cs typeface="Ali-A-Alwand"/>
              </a:rPr>
              <a:t>(1-6):العوامل التي تؤثر على تخطيط الموارد البشرية:</a:t>
            </a:r>
            <a:endParaRPr lang="en-US" sz="1600" dirty="0">
              <a:effectLst/>
              <a:latin typeface="Calibri"/>
              <a:ea typeface="Calibri"/>
              <a:cs typeface="Arial"/>
            </a:endParaRPr>
          </a:p>
        </p:txBody>
      </p:sp>
      <p:sp>
        <p:nvSpPr>
          <p:cNvPr id="3" name="Text Placeholder 2"/>
          <p:cNvSpPr>
            <a:spLocks noGrp="1"/>
          </p:cNvSpPr>
          <p:nvPr>
            <p:ph type="body" idx="1"/>
          </p:nvPr>
        </p:nvSpPr>
        <p:spPr>
          <a:xfrm>
            <a:off x="0" y="1295400"/>
            <a:ext cx="9144000" cy="5562600"/>
          </a:xfrm>
        </p:spPr>
        <p:txBody>
          <a:bodyPr>
            <a:normAutofit fontScale="77500" lnSpcReduction="20000"/>
          </a:bodyPr>
          <a:lstStyle/>
          <a:p>
            <a:pPr>
              <a:lnSpc>
                <a:spcPct val="115000"/>
              </a:lnSpc>
              <a:spcAft>
                <a:spcPts val="1000"/>
              </a:spcAft>
            </a:pPr>
            <a:r>
              <a:rPr lang="ar-IQ" sz="2800" b="1" dirty="0">
                <a:solidFill>
                  <a:srgbClr val="FFC000"/>
                </a:solidFill>
                <a:latin typeface="Calibri"/>
                <a:ea typeface="Calibri"/>
                <a:cs typeface="Ali-A-Alwand"/>
              </a:rPr>
              <a:t>أ.العوامل الخارجية:</a:t>
            </a:r>
            <a:endParaRPr lang="en-US" sz="1600" dirty="0">
              <a:solidFill>
                <a:srgbClr val="FFC000"/>
              </a:solidFill>
              <a:latin typeface="Calibri"/>
              <a:ea typeface="Calibri"/>
              <a:cs typeface="Arial"/>
            </a:endParaRPr>
          </a:p>
          <a:p>
            <a:pPr>
              <a:lnSpc>
                <a:spcPct val="115000"/>
              </a:lnSpc>
              <a:spcAft>
                <a:spcPts val="1000"/>
              </a:spcAft>
            </a:pPr>
            <a:r>
              <a:rPr lang="ar-IQ" sz="2800" dirty="0">
                <a:latin typeface="Calibri"/>
                <a:ea typeface="Calibri"/>
                <a:cs typeface="Ali-A-Alwand"/>
              </a:rPr>
              <a:t>1</a:t>
            </a:r>
            <a:r>
              <a:rPr lang="ar-IQ" sz="2800" b="1" dirty="0">
                <a:solidFill>
                  <a:srgbClr val="FFFF00"/>
                </a:solidFill>
                <a:latin typeface="Calibri"/>
                <a:ea typeface="Calibri"/>
                <a:cs typeface="Ali-A-Alwand"/>
              </a:rPr>
              <a:t>.العوامل الإقتصادية</a:t>
            </a:r>
            <a:r>
              <a:rPr lang="ar-IQ" sz="2800" dirty="0">
                <a:latin typeface="Calibri"/>
                <a:ea typeface="Calibri"/>
                <a:cs typeface="Ali-A-Alwand"/>
              </a:rPr>
              <a:t>:يشتمل هذا المتغير على حالة الرواج والكساد الإقتصادي , ومستوى الدخل الفردي السائدان في البيئة الخارجية , فإذا كانت الحالة الإقتصادية رواجاً , إذاً يتوقع المخطط زيادة الطلب على المنتجات المنظمة الذي ستواجهه بتوسيع حجم أعمالها ,وإذا كان الدخل مرتفعاً سيحدث نفس الأمر , والعكس من ذلك صحيح .</a:t>
            </a:r>
            <a:endParaRPr lang="en-US" sz="2800" dirty="0">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2</a:t>
            </a:r>
            <a:r>
              <a:rPr lang="ar-IQ" sz="2800" b="1" dirty="0">
                <a:solidFill>
                  <a:srgbClr val="FFFF00"/>
                </a:solidFill>
                <a:latin typeface="Calibri"/>
                <a:ea typeface="Calibri"/>
                <a:cs typeface="Ali-A-Alwand"/>
              </a:rPr>
              <a:t>.العوامل القانونية</a:t>
            </a:r>
            <a:r>
              <a:rPr lang="ar-IQ" sz="2800" dirty="0">
                <a:latin typeface="Calibri"/>
                <a:ea typeface="Calibri"/>
                <a:cs typeface="Ali-A-Alwand"/>
              </a:rPr>
              <a:t>:</a:t>
            </a:r>
            <a:r>
              <a:rPr lang="ar-IQ" sz="2400" dirty="0">
                <a:latin typeface="Calibri"/>
                <a:ea typeface="Calibri"/>
                <a:cs typeface="Ali-A-Alwand"/>
              </a:rPr>
              <a:t> </a:t>
            </a:r>
            <a:r>
              <a:rPr lang="ar-IQ" sz="2800" dirty="0">
                <a:latin typeface="Calibri"/>
                <a:ea typeface="Calibri"/>
                <a:cs typeface="Ali-A-Alwand"/>
              </a:rPr>
              <a:t>أن زيادة التدخل الحكومة في مجال الأعمال بشكل عام ومجال الموارد البشرية بشكل خاص في الاونة الاخيرة , يخلق تأثيراً على تخطيط الموارد البشرية , على السبيل المثال إذا قررت الحكومة زيادة أيام العمل في الأسبوع من خمسة أيام إلى ستة أيام , في مثل هذه الحلات تحتاج المنظمات إلى قوة عمل أكثر , وهذا يؤثر على خطة الموارد البشرية لكي يقوم بزيادة الموارد البشرية .</a:t>
            </a:r>
            <a:endParaRPr lang="en-US" sz="2800" dirty="0">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3</a:t>
            </a:r>
            <a:r>
              <a:rPr lang="ar-IQ" sz="2800" b="1" dirty="0">
                <a:solidFill>
                  <a:srgbClr val="FFFF00"/>
                </a:solidFill>
                <a:latin typeface="Calibri"/>
                <a:ea typeface="Calibri"/>
                <a:cs typeface="Ali-A-Alwand"/>
              </a:rPr>
              <a:t>.العوامل التكنولوجية</a:t>
            </a:r>
            <a:r>
              <a:rPr lang="ar-IQ" sz="2800" b="1" dirty="0">
                <a:latin typeface="Calibri"/>
                <a:ea typeface="Calibri"/>
                <a:cs typeface="Ali-A-Alwand"/>
              </a:rPr>
              <a:t>:</a:t>
            </a:r>
            <a:r>
              <a:rPr lang="ar-IQ" sz="2400" dirty="0">
                <a:latin typeface="Calibri"/>
                <a:ea typeface="Calibri"/>
                <a:cs typeface="Ali-A-Alwand"/>
              </a:rPr>
              <a:t> </a:t>
            </a:r>
            <a:r>
              <a:rPr lang="ar-IQ" sz="2800" dirty="0">
                <a:latin typeface="Calibri"/>
                <a:ea typeface="Calibri"/>
                <a:cs typeface="Ali-A-Alwand"/>
              </a:rPr>
              <a:t>ويقصد بها المستوى التقني المراد إستخدامه في تنفيذ العمل و الإنتاج , فإذا كان توجه المنظمة على الأستخدام الالية الكاملة في تنفيذ أعمالها وأتمت الإجراءات فيها , أي أن الالة ستحل محل الإنسان في تنفيذ العمل , على مخطط الموارد البشرية في هذه الحالة توقع حدوث فائض في اليد العاملة النصف ماهرة لدى المنظمة مستقبلاً بسبب عدم الحاجة  العمل إليها , وظهور حاجة جديدة للعمالة الماهرة ذات التأهيل العالي , القادرة على التعامل مع هذه التقنية الآلية . </a:t>
            </a:r>
            <a:endParaRPr lang="en-US" sz="2800" dirty="0">
              <a:latin typeface="Calibri"/>
              <a:ea typeface="Calibri"/>
              <a:cs typeface="Arial"/>
            </a:endParaRPr>
          </a:p>
          <a:p>
            <a:endParaRPr lang="ar-IQ" dirty="0"/>
          </a:p>
        </p:txBody>
      </p:sp>
    </p:spTree>
    <p:extLst>
      <p:ext uri="{BB962C8B-B14F-4D97-AF65-F5344CB8AC3E}">
        <p14:creationId xmlns:p14="http://schemas.microsoft.com/office/powerpoint/2010/main" val="23418326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85800"/>
            <a:ext cx="9144000" cy="6172200"/>
          </a:xfrm>
        </p:spPr>
        <p:txBody>
          <a:bodyPr>
            <a:normAutofit lnSpcReduction="10000"/>
          </a:bodyPr>
          <a:lstStyle/>
          <a:p>
            <a:pPr>
              <a:lnSpc>
                <a:spcPct val="115000"/>
              </a:lnSpc>
              <a:spcAft>
                <a:spcPts val="1000"/>
              </a:spcAft>
            </a:pPr>
            <a:r>
              <a:rPr lang="ar-IQ" sz="2800" b="1" dirty="0">
                <a:solidFill>
                  <a:srgbClr val="FFC000"/>
                </a:solidFill>
                <a:latin typeface="Calibri"/>
                <a:ea typeface="Calibri"/>
                <a:cs typeface="Ali-A-Alwand"/>
              </a:rPr>
              <a:t>ب.العوامل الداخلية:</a:t>
            </a:r>
            <a:endParaRPr lang="en-US" sz="1600" dirty="0">
              <a:solidFill>
                <a:srgbClr val="FFC000"/>
              </a:solidFill>
              <a:latin typeface="Calibri"/>
              <a:ea typeface="Calibri"/>
              <a:cs typeface="Arial"/>
            </a:endParaRPr>
          </a:p>
          <a:p>
            <a:pPr>
              <a:lnSpc>
                <a:spcPct val="115000"/>
              </a:lnSpc>
              <a:spcAft>
                <a:spcPts val="1000"/>
              </a:spcAft>
            </a:pPr>
            <a:r>
              <a:rPr lang="ar-IQ" sz="2800" dirty="0">
                <a:latin typeface="Calibri"/>
                <a:ea typeface="Calibri"/>
                <a:cs typeface="Ali-A-Alwand"/>
              </a:rPr>
              <a:t>1</a:t>
            </a:r>
            <a:r>
              <a:rPr lang="ar-IQ" sz="2800" b="1" dirty="0">
                <a:solidFill>
                  <a:srgbClr val="FFFF00"/>
                </a:solidFill>
                <a:latin typeface="Calibri"/>
                <a:ea typeface="Calibri"/>
                <a:cs typeface="Ali-A-Alwand"/>
              </a:rPr>
              <a:t>.الهيكل التنظيمي</a:t>
            </a:r>
            <a:r>
              <a:rPr lang="ar-IQ" sz="2800" dirty="0">
                <a:latin typeface="Calibri"/>
                <a:ea typeface="Calibri"/>
                <a:cs typeface="Ali-A-Alwand"/>
              </a:rPr>
              <a:t>:</a:t>
            </a:r>
            <a:r>
              <a:rPr lang="ar-IQ" sz="2400" dirty="0">
                <a:latin typeface="Calibri"/>
                <a:ea typeface="Calibri"/>
                <a:cs typeface="Ali-A-Alwand"/>
              </a:rPr>
              <a:t>هي إحدى العوامل الداخلية التي تؤثر على تخطيط الموارد البشرية . تؤدي إضافة بعض الأنشطة الجديدة أو إستبعاد بعضها إلى تغيير في عدد و نوعية الوظائف في المنظمة , ففي حالة الإضافة يعني ذلك أن هناك حاجة لموارد البشرية إضافية . وفي الحالة الثانية يعني ذلك بأنه سيكون لدى المنظمة فائظًا في مواردها البشرية وعليها مواجهتها بشكل موضوعي و رشيد .  </a:t>
            </a:r>
            <a:endParaRPr lang="en-US" sz="1600" dirty="0">
              <a:latin typeface="Calibri"/>
              <a:ea typeface="Calibri"/>
              <a:cs typeface="Arial"/>
            </a:endParaRPr>
          </a:p>
          <a:p>
            <a:pPr>
              <a:lnSpc>
                <a:spcPct val="115000"/>
              </a:lnSpc>
              <a:spcAft>
                <a:spcPts val="1000"/>
              </a:spcAft>
            </a:pPr>
            <a:r>
              <a:rPr lang="ar-IQ" sz="2400" dirty="0">
                <a:solidFill>
                  <a:srgbClr val="FFFF00"/>
                </a:solidFill>
                <a:latin typeface="Calibri"/>
                <a:ea typeface="Calibri"/>
                <a:cs typeface="Ali-A-Alwand"/>
              </a:rPr>
              <a:t>2</a:t>
            </a:r>
            <a:r>
              <a:rPr lang="ar-IQ" sz="2800" b="1" dirty="0">
                <a:solidFill>
                  <a:srgbClr val="FFFF00"/>
                </a:solidFill>
                <a:latin typeface="Calibri"/>
                <a:ea typeface="Calibri"/>
                <a:cs typeface="Ali-A-Alwand"/>
              </a:rPr>
              <a:t>.دوران العمل</a:t>
            </a:r>
            <a:r>
              <a:rPr lang="ar-IQ" sz="2800" b="1" dirty="0">
                <a:latin typeface="Calibri"/>
                <a:ea typeface="Calibri"/>
                <a:cs typeface="Ali-A-Alwand"/>
              </a:rPr>
              <a:t>:</a:t>
            </a:r>
            <a:r>
              <a:rPr lang="ar-IQ" sz="2400" dirty="0">
                <a:latin typeface="Calibri"/>
                <a:ea typeface="Calibri"/>
                <a:cs typeface="Ali-A-Alwand"/>
              </a:rPr>
              <a:t>هي إحدى أهم العوامل التي تؤثر على تخطيط الموارد البشرية , فإرتفاعه يعتبر مؤشر غلى الحاجة الموارد البشرية لتغطي معدل الخسارة فيها , والتي تحدث نتيجة عوامل متعددة أهمها الاستقالات , إصابات العجز , الوفاة , وحالات الفصل و التسريح من العمل . يمكن التنبؤ بإتجاهاتها من واقع سجلات إدارة الموارد البشرية في الماضي .   </a:t>
            </a:r>
            <a:endParaRPr lang="en-US" sz="1600" dirty="0">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3</a:t>
            </a:r>
            <a:r>
              <a:rPr lang="ar-IQ" sz="2800" b="1" dirty="0">
                <a:solidFill>
                  <a:srgbClr val="FFFF00"/>
                </a:solidFill>
                <a:latin typeface="Calibri"/>
                <a:ea typeface="Calibri"/>
                <a:cs typeface="Ali-A-Alwand"/>
              </a:rPr>
              <a:t>.العوامل الإنتاجية</a:t>
            </a:r>
            <a:r>
              <a:rPr lang="ar-IQ" sz="2800" b="1" dirty="0">
                <a:latin typeface="Calibri"/>
                <a:ea typeface="Calibri"/>
                <a:cs typeface="Ali-A-Alwand"/>
              </a:rPr>
              <a:t>:</a:t>
            </a:r>
            <a:r>
              <a:rPr lang="ar-IQ" sz="2400" dirty="0">
                <a:latin typeface="Calibri"/>
                <a:ea typeface="Calibri"/>
                <a:cs typeface="Ali-A-Alwand"/>
              </a:rPr>
              <a:t>الإنتاج أحد العوامل التي يؤثر بصورة مباشرة على تخطيط الموارد البشرية , لأنه في حالة زيادة نسبة الإنتاج من قبل إدارة الإنتاج , يحتاج المنظمة إلى قوة عاملة إضافية للإنتاج , وهذا السبب ذو تأثير على تخطيط الموارد البشرية , ولكن في حالة تخفيض نسبة الإنتاج تكون العلاقة عكسية.</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3279826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762000"/>
            <a:ext cx="8613648" cy="1143000"/>
          </a:xfrm>
        </p:spPr>
        <p:txBody>
          <a:bodyPr/>
          <a:lstStyle/>
          <a:p>
            <a:pPr algn="r" rtl="1">
              <a:lnSpc>
                <a:spcPct val="115000"/>
              </a:lnSpc>
              <a:spcAft>
                <a:spcPts val="1000"/>
              </a:spcAft>
            </a:pPr>
            <a:r>
              <a:rPr lang="ar-IQ" sz="3200" dirty="0">
                <a:effectLst/>
                <a:latin typeface="Calibri"/>
                <a:ea typeface="Calibri"/>
                <a:cs typeface="Ali-A-Alwand"/>
              </a:rPr>
              <a:t>(1-2): أهمية أدارة الموارد البشرية:</a:t>
            </a:r>
            <a:r>
              <a:rPr lang="en-US" sz="3200" dirty="0">
                <a:effectLst/>
                <a:latin typeface="Calibri"/>
                <a:ea typeface="Calibri"/>
                <a:cs typeface="Arial"/>
              </a:rPr>
              <a:t/>
            </a:r>
            <a:br>
              <a:rPr lang="en-US" sz="3200" dirty="0">
                <a:effectLst/>
                <a:latin typeface="Calibri"/>
                <a:ea typeface="Calibri"/>
                <a:cs typeface="Arial"/>
              </a:rPr>
            </a:br>
            <a:endParaRPr lang="ar-IQ" sz="3200" dirty="0"/>
          </a:p>
        </p:txBody>
      </p:sp>
      <p:sp>
        <p:nvSpPr>
          <p:cNvPr id="3" name="Text Placeholder 2"/>
          <p:cNvSpPr>
            <a:spLocks noGrp="1"/>
          </p:cNvSpPr>
          <p:nvPr>
            <p:ph type="body" idx="1"/>
          </p:nvPr>
        </p:nvSpPr>
        <p:spPr>
          <a:xfrm>
            <a:off x="228600" y="1371600"/>
            <a:ext cx="8915400" cy="5486400"/>
          </a:xfrm>
        </p:spPr>
        <p:txBody>
          <a:bodyPr>
            <a:normAutofit fontScale="92500" lnSpcReduction="20000"/>
          </a:bodyPr>
          <a:lstStyle/>
          <a:p>
            <a:pPr algn="just">
              <a:lnSpc>
                <a:spcPct val="115000"/>
              </a:lnSpc>
              <a:spcAft>
                <a:spcPts val="1000"/>
              </a:spcAft>
            </a:pPr>
            <a:r>
              <a:rPr lang="ar-IQ" sz="3200" dirty="0">
                <a:solidFill>
                  <a:schemeClr val="bg1"/>
                </a:solidFill>
                <a:latin typeface="Calibri"/>
                <a:ea typeface="Calibri"/>
                <a:cs typeface="Ali-A-Alwand"/>
              </a:rPr>
              <a:t>إدارة الموارد البشرية لها أهمية كبيرة في المنظمات , والسبب يعود إلى النقاط التالية:</a:t>
            </a:r>
            <a:endParaRPr lang="en-US" sz="1600" dirty="0">
              <a:solidFill>
                <a:schemeClr val="bg1"/>
              </a:solidFill>
              <a:latin typeface="Calibri"/>
              <a:ea typeface="Calibri"/>
              <a:cs typeface="Arial"/>
            </a:endParaRPr>
          </a:p>
          <a:p>
            <a:pPr algn="just">
              <a:lnSpc>
                <a:spcPct val="115000"/>
              </a:lnSpc>
              <a:spcAft>
                <a:spcPts val="1000"/>
              </a:spcAft>
            </a:pPr>
            <a:r>
              <a:rPr lang="ar-IQ" sz="2400" dirty="0">
                <a:solidFill>
                  <a:schemeClr val="bg1"/>
                </a:solidFill>
                <a:latin typeface="Calibri"/>
                <a:ea typeface="Calibri"/>
                <a:cs typeface="Ali-A-Alwand"/>
              </a:rPr>
              <a:t>1..علاقتها المباشرة بالعنصر البشري , الذي يمثل أحد أهم عناصر الأنتاج و عوامل الابداع و تطوير و الابتكار ...الخ .</a:t>
            </a:r>
            <a:endParaRPr lang="en-US" sz="1600" dirty="0">
              <a:solidFill>
                <a:schemeClr val="bg1"/>
              </a:solidFill>
              <a:latin typeface="Calibri"/>
              <a:ea typeface="Calibri"/>
              <a:cs typeface="Arial"/>
            </a:endParaRPr>
          </a:p>
          <a:p>
            <a:pPr algn="just">
              <a:lnSpc>
                <a:spcPct val="115000"/>
              </a:lnSpc>
              <a:spcAft>
                <a:spcPts val="1000"/>
              </a:spcAft>
            </a:pPr>
            <a:r>
              <a:rPr lang="ar-IQ" sz="2400" dirty="0">
                <a:solidFill>
                  <a:schemeClr val="bg1"/>
                </a:solidFill>
                <a:latin typeface="Calibri"/>
                <a:ea typeface="Calibri"/>
                <a:cs typeface="Ali-A-Alwand"/>
              </a:rPr>
              <a:t>2.التوسع الكبير في حجم المنظمات , الذي ترتب عليه زيادة حجم العمالة فيها , و هذا أدى الى زيادة مشاكل قوى عاملة , مما ترتب عليه ضرورة وجود وحدة أدارية متخصصة تهتم بمعالجة مشاكل العمال وترعى شؤنهم .  </a:t>
            </a:r>
            <a:endParaRPr lang="en-US" sz="1600" dirty="0">
              <a:solidFill>
                <a:schemeClr val="bg1"/>
              </a:solidFill>
              <a:latin typeface="Calibri"/>
              <a:ea typeface="Calibri"/>
              <a:cs typeface="Arial"/>
            </a:endParaRPr>
          </a:p>
          <a:p>
            <a:pPr algn="just">
              <a:lnSpc>
                <a:spcPct val="115000"/>
              </a:lnSpc>
              <a:spcAft>
                <a:spcPts val="1000"/>
              </a:spcAft>
            </a:pPr>
            <a:r>
              <a:rPr lang="ar-IQ" sz="2400" dirty="0">
                <a:solidFill>
                  <a:schemeClr val="bg1"/>
                </a:solidFill>
                <a:latin typeface="Calibri"/>
                <a:ea typeface="Calibri"/>
                <a:cs typeface="Ali-A-Alwand"/>
              </a:rPr>
              <a:t>3.زيادة وعي و ثقافة العاملين , والذي ترتب عليه زيادة رغبة و طموح العاملين في تحسين أوضاعهم و ظروفهم , وجعل من الأهمية بمكان أيجاد أدارة متخصصة تضم مجموعة من الخبراء و التخصصين , تقوم بدراسة سلوك الأفراد , ورسم السياسات التي تتعامل مع قضايا و شئون الأفراد .</a:t>
            </a:r>
            <a:endParaRPr lang="en-US" sz="1600" dirty="0">
              <a:solidFill>
                <a:schemeClr val="bg1"/>
              </a:solidFill>
              <a:latin typeface="Calibri"/>
              <a:ea typeface="Calibri"/>
              <a:cs typeface="Arial"/>
            </a:endParaRPr>
          </a:p>
          <a:p>
            <a:pPr algn="just">
              <a:lnSpc>
                <a:spcPct val="115000"/>
              </a:lnSpc>
              <a:spcAft>
                <a:spcPts val="1000"/>
              </a:spcAft>
            </a:pPr>
            <a:r>
              <a:rPr lang="ar-IQ" sz="2400" dirty="0">
                <a:solidFill>
                  <a:schemeClr val="bg1"/>
                </a:solidFill>
                <a:latin typeface="Calibri"/>
                <a:ea typeface="Calibri"/>
                <a:cs typeface="Ali-A-Alwand"/>
              </a:rPr>
              <a:t>4.ظهور نقابات عمالية كجهة تتبنى المطالب بتحسين ظروف العمال الأقتصادية و الأجتماعية أعطى ادارة الموارد البشرية أهمية كبيرة , باعتبارها الجهة التي تمثل المنظمة في الحوار و التفاوض مع النقابات و خلق جو تعاوني و فعال معها .</a:t>
            </a:r>
            <a:endParaRPr lang="en-US" sz="1600" dirty="0">
              <a:solidFill>
                <a:schemeClr val="bg1"/>
              </a:solidFill>
              <a:latin typeface="Calibri"/>
              <a:ea typeface="Calibri"/>
              <a:cs typeface="Arial"/>
            </a:endParaRPr>
          </a:p>
          <a:p>
            <a:pPr algn="just">
              <a:lnSpc>
                <a:spcPct val="115000"/>
              </a:lnSpc>
              <a:spcAft>
                <a:spcPts val="1000"/>
              </a:spcAft>
            </a:pPr>
            <a:r>
              <a:rPr lang="ar-IQ" sz="2400" dirty="0">
                <a:solidFill>
                  <a:schemeClr val="bg1"/>
                </a:solidFill>
                <a:latin typeface="Calibri"/>
                <a:ea typeface="Calibri"/>
                <a:cs typeface="Ali-A-Alwand"/>
              </a:rPr>
              <a:t>5.تنمية و تقوية روح الفريق و العلاقات الانسانية بين العاملين و بين مديريهم و محاولة حل أي مشكلات .</a:t>
            </a:r>
            <a:endParaRPr lang="en-US" sz="1600" dirty="0">
              <a:solidFill>
                <a:schemeClr val="bg1"/>
              </a:solidFill>
              <a:latin typeface="Calibri"/>
              <a:ea typeface="Calibri"/>
              <a:cs typeface="Arial"/>
            </a:endParaRPr>
          </a:p>
          <a:p>
            <a:pPr algn="just">
              <a:lnSpc>
                <a:spcPct val="115000"/>
              </a:lnSpc>
              <a:spcAft>
                <a:spcPts val="1000"/>
              </a:spcAft>
            </a:pPr>
            <a:endParaRPr lang="en-US" sz="1600" dirty="0">
              <a:solidFill>
                <a:schemeClr val="bg1"/>
              </a:solidFill>
              <a:latin typeface="Calibri"/>
              <a:ea typeface="Calibri"/>
              <a:cs typeface="Arial"/>
            </a:endParaRPr>
          </a:p>
          <a:p>
            <a:pPr algn="just"/>
            <a:endParaRPr lang="ar-IQ" dirty="0">
              <a:solidFill>
                <a:schemeClr val="bg1"/>
              </a:solidFill>
            </a:endParaRPr>
          </a:p>
        </p:txBody>
      </p:sp>
    </p:spTree>
    <p:extLst>
      <p:ext uri="{BB962C8B-B14F-4D97-AF65-F5344CB8AC3E}">
        <p14:creationId xmlns:p14="http://schemas.microsoft.com/office/powerpoint/2010/main" val="424174459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762000"/>
          </a:xfrm>
        </p:spPr>
        <p:txBody>
          <a:bodyPr/>
          <a:lstStyle/>
          <a:p>
            <a:pPr algn="r"/>
            <a:r>
              <a:rPr lang="ar-IQ" sz="3200" dirty="0">
                <a:effectLst/>
                <a:latin typeface="Calibri"/>
                <a:ea typeface="Calibri"/>
                <a:cs typeface="Ali-A-Alwand"/>
              </a:rPr>
              <a:t>(1-7):مسئولية تخطيط الموارد البشرية:</a:t>
            </a:r>
            <a:endParaRPr lang="ar-IQ" sz="3200" dirty="0"/>
          </a:p>
        </p:txBody>
      </p:sp>
      <p:sp>
        <p:nvSpPr>
          <p:cNvPr id="3" name="Text Placeholder 2"/>
          <p:cNvSpPr>
            <a:spLocks noGrp="1"/>
          </p:cNvSpPr>
          <p:nvPr>
            <p:ph type="body" idx="1"/>
          </p:nvPr>
        </p:nvSpPr>
        <p:spPr>
          <a:xfrm>
            <a:off x="0" y="1371600"/>
            <a:ext cx="9144000" cy="5486400"/>
          </a:xfrm>
        </p:spPr>
        <p:txBody>
          <a:bodyPr/>
          <a:lstStyle/>
          <a:p>
            <a:pPr>
              <a:lnSpc>
                <a:spcPct val="115000"/>
              </a:lnSpc>
              <a:spcAft>
                <a:spcPts val="1000"/>
              </a:spcAft>
            </a:pPr>
            <a:r>
              <a:rPr lang="ar-IQ" sz="2800" dirty="0">
                <a:solidFill>
                  <a:srgbClr val="FFC000"/>
                </a:solidFill>
                <a:latin typeface="Calibri"/>
                <a:ea typeface="Calibri"/>
                <a:cs typeface="Ali-A-Alwand"/>
              </a:rPr>
              <a:t>1.المسئولية المباشرة</a:t>
            </a:r>
            <a:r>
              <a:rPr lang="ar-IQ" sz="2800" dirty="0">
                <a:latin typeface="Calibri"/>
                <a:ea typeface="Calibri"/>
                <a:cs typeface="Ali-A-Alwand"/>
              </a:rPr>
              <a:t>: </a:t>
            </a:r>
            <a:r>
              <a:rPr lang="ar-IQ" sz="2400" dirty="0">
                <a:latin typeface="Calibri"/>
                <a:ea typeface="Calibri"/>
                <a:cs typeface="Ali-A-Alwand"/>
              </a:rPr>
              <a:t>تقع على عاتق إدارة الموارد البشرية التي عليها جمع المعلومات عن حجم العمل المستقبلي في إدارات المنظمة , وقوة العمل وإمكانيات الموارد البشرية التي ستكون متاحة لديها في المستقبل , وإجراء المقارنات بينهما لتحديد فيما إذا كان لدى كل منها فائض أو نقص , للعمل على معالجته وتحقيق توازن بين حجم أعمالها وقوة العمل فيها , وبشكل يخدم تحقيق أهداف المنظمة الإستراتيجية . ولا تقتصر مسئولية إدارة الموارد البشرية على هذا الحد , بل تمتد تقييم خطة الموارد البشرية لتحديد مدى فاعليتها </a:t>
            </a:r>
            <a:r>
              <a:rPr lang="ar-IQ" sz="2800" dirty="0">
                <a:latin typeface="Calibri"/>
                <a:ea typeface="Calibri"/>
                <a:cs typeface="Ali-A-Alwand"/>
              </a:rPr>
              <a:t>.</a:t>
            </a:r>
            <a:endParaRPr lang="en-US" sz="1600" dirty="0">
              <a:latin typeface="Calibri"/>
              <a:ea typeface="Calibri"/>
              <a:cs typeface="Arial"/>
            </a:endParaRPr>
          </a:p>
          <a:p>
            <a:pPr>
              <a:lnSpc>
                <a:spcPct val="115000"/>
              </a:lnSpc>
              <a:spcAft>
                <a:spcPts val="1000"/>
              </a:spcAft>
            </a:pPr>
            <a:r>
              <a:rPr lang="ar-IQ" sz="2800" dirty="0">
                <a:solidFill>
                  <a:srgbClr val="FFC000"/>
                </a:solidFill>
                <a:latin typeface="Calibri"/>
                <a:ea typeface="Calibri"/>
                <a:cs typeface="Ali-A-Alwand"/>
              </a:rPr>
              <a:t>2.المسئولية غير المباشرة: </a:t>
            </a:r>
            <a:r>
              <a:rPr lang="ar-IQ" sz="2400" dirty="0">
                <a:latin typeface="Calibri"/>
                <a:ea typeface="Calibri"/>
                <a:cs typeface="Ali-A-Alwand"/>
              </a:rPr>
              <a:t>تقع هذه المسئولية على جميع المديرين و رؤساء الوحدات الإدارية في المنظمة , الذين عليهم أن يزودوا إدارة الموارد البشرية بالمعلومات الكافية عن حجم العمل لديهم , وإمكانات الموارد البشرية المتاحة في وحداتهم الإدارية , التي على أساسها يضع تخطيط موارد البشرية خطته لتوفير الوارد اللازمة للمنظمة .</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4045096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2286000"/>
          </a:xfrm>
        </p:spPr>
        <p:txBody>
          <a:bodyPr/>
          <a:lstStyle/>
          <a:p>
            <a:pPr algn="ctr">
              <a:lnSpc>
                <a:spcPct val="115000"/>
              </a:lnSpc>
              <a:spcAft>
                <a:spcPts val="1000"/>
              </a:spcAft>
            </a:pPr>
            <a:r>
              <a:rPr lang="ar-IQ" sz="4400" dirty="0">
                <a:effectLst/>
                <a:latin typeface="Calibri"/>
                <a:ea typeface="Calibri"/>
                <a:cs typeface="Ali-A-Alwand"/>
              </a:rPr>
              <a:t>الفصل الرابع</a:t>
            </a:r>
            <a:r>
              <a:rPr lang="en-US" sz="2400" dirty="0">
                <a:effectLst/>
                <a:latin typeface="Calibri"/>
                <a:ea typeface="Calibri"/>
                <a:cs typeface="Arial"/>
              </a:rPr>
              <a:t/>
            </a:r>
            <a:br>
              <a:rPr lang="en-US" sz="2400" dirty="0">
                <a:effectLst/>
                <a:latin typeface="Calibri"/>
                <a:ea typeface="Calibri"/>
                <a:cs typeface="Arial"/>
              </a:rPr>
            </a:br>
            <a:r>
              <a:rPr lang="ar-IQ" sz="4400" dirty="0">
                <a:effectLst/>
                <a:latin typeface="Calibri"/>
                <a:ea typeface="Calibri"/>
                <a:cs typeface="Ali-A-Alwand"/>
              </a:rPr>
              <a:t>الإستقطاب</a:t>
            </a:r>
            <a:endParaRPr lang="ar-IQ" dirty="0"/>
          </a:p>
        </p:txBody>
      </p:sp>
    </p:spTree>
    <p:extLst>
      <p:ext uri="{BB962C8B-B14F-4D97-AF65-F5344CB8AC3E}">
        <p14:creationId xmlns:p14="http://schemas.microsoft.com/office/powerpoint/2010/main" val="76475266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600200"/>
          </a:xfrm>
        </p:spPr>
        <p:txBody>
          <a:bodyPr/>
          <a:lstStyle/>
          <a:p>
            <a:pPr algn="r" rtl="1">
              <a:lnSpc>
                <a:spcPct val="115000"/>
              </a:lnSpc>
              <a:spcAft>
                <a:spcPts val="1000"/>
              </a:spcAft>
            </a:pPr>
            <a:r>
              <a:rPr lang="ar-IQ" sz="6000" dirty="0">
                <a:effectLst/>
                <a:latin typeface="Calibri"/>
                <a:ea typeface="Calibri"/>
                <a:cs typeface="Ali-A-Alwand"/>
              </a:rPr>
              <a:t>(1-1): تعريف الإستقطاب:</a:t>
            </a:r>
            <a:r>
              <a:rPr lang="en-US" sz="3600" dirty="0">
                <a:effectLst/>
                <a:latin typeface="Calibri"/>
                <a:ea typeface="Calibri"/>
                <a:cs typeface="Arial"/>
              </a:rPr>
              <a:t/>
            </a:r>
            <a:br>
              <a:rPr lang="en-US" sz="3600" dirty="0">
                <a:effectLst/>
                <a:latin typeface="Calibri"/>
                <a:ea typeface="Calibri"/>
                <a:cs typeface="Arial"/>
              </a:rPr>
            </a:br>
            <a:endParaRPr lang="ar-IQ" dirty="0"/>
          </a:p>
        </p:txBody>
      </p:sp>
      <p:sp>
        <p:nvSpPr>
          <p:cNvPr id="3" name="Text Placeholder 2"/>
          <p:cNvSpPr>
            <a:spLocks noGrp="1"/>
          </p:cNvSpPr>
          <p:nvPr>
            <p:ph type="body" idx="1"/>
          </p:nvPr>
        </p:nvSpPr>
        <p:spPr>
          <a:xfrm>
            <a:off x="0" y="2209800"/>
            <a:ext cx="9144000" cy="4495800"/>
          </a:xfrm>
        </p:spPr>
        <p:txBody>
          <a:bodyPr/>
          <a:lstStyle/>
          <a:p>
            <a:pPr>
              <a:lnSpc>
                <a:spcPct val="115000"/>
              </a:lnSpc>
              <a:spcAft>
                <a:spcPts val="1000"/>
              </a:spcAft>
            </a:pPr>
            <a:r>
              <a:rPr lang="ar-IQ" sz="2400" b="1" dirty="0">
                <a:latin typeface="Calibri"/>
                <a:ea typeface="Calibri"/>
                <a:cs typeface="Ali-A-Alwand"/>
              </a:rPr>
              <a:t>ا</a:t>
            </a:r>
            <a:r>
              <a:rPr lang="ar-IQ" sz="2400" b="1" dirty="0">
                <a:solidFill>
                  <a:srgbClr val="FFC000"/>
                </a:solidFill>
                <a:latin typeface="Calibri"/>
                <a:ea typeface="Calibri"/>
                <a:cs typeface="Ali-A-Alwand"/>
              </a:rPr>
              <a:t>لإستقطاب:</a:t>
            </a:r>
            <a:r>
              <a:rPr lang="ar-IQ" sz="2400" dirty="0">
                <a:latin typeface="Calibri"/>
                <a:ea typeface="Calibri"/>
                <a:cs typeface="Ali-A-Alwand"/>
              </a:rPr>
              <a:t>هي</a:t>
            </a:r>
            <a:r>
              <a:rPr lang="ar-IQ" sz="2800" dirty="0">
                <a:latin typeface="Calibri"/>
                <a:ea typeface="Calibri"/>
                <a:cs typeface="Ali-A-Alwand"/>
              </a:rPr>
              <a:t> عملية البحث و الجذب و الترغيب عن الموارد البشرية التي تحتاجها المنظمة لتحقيق أهدافها .</a:t>
            </a:r>
            <a:endParaRPr lang="en-US" sz="2800" dirty="0">
              <a:latin typeface="Calibri"/>
              <a:ea typeface="Calibri"/>
              <a:cs typeface="Arial"/>
            </a:endParaRPr>
          </a:p>
          <a:p>
            <a:endParaRPr lang="ar-IQ" dirty="0"/>
          </a:p>
        </p:txBody>
      </p:sp>
    </p:spTree>
    <p:extLst>
      <p:ext uri="{BB962C8B-B14F-4D97-AF65-F5344CB8AC3E}">
        <p14:creationId xmlns:p14="http://schemas.microsoft.com/office/powerpoint/2010/main" val="403000295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219200"/>
          </a:xfrm>
        </p:spPr>
        <p:txBody>
          <a:bodyPr/>
          <a:lstStyle/>
          <a:p>
            <a:pPr algn="r" rtl="1">
              <a:lnSpc>
                <a:spcPct val="115000"/>
              </a:lnSpc>
              <a:spcAft>
                <a:spcPts val="1000"/>
              </a:spcAft>
            </a:pPr>
            <a:r>
              <a:rPr lang="ar-IQ" sz="3200" dirty="0">
                <a:effectLst/>
                <a:latin typeface="Calibri"/>
                <a:ea typeface="Calibri"/>
                <a:cs typeface="Ali-A-Alwand"/>
              </a:rPr>
              <a:t>(1-2):أهمية الإستقطاب:</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447800"/>
            <a:ext cx="9144000" cy="5410200"/>
          </a:xfrm>
        </p:spPr>
        <p:txBody>
          <a:bodyPr/>
          <a:lstStyle/>
          <a:p>
            <a:pPr>
              <a:lnSpc>
                <a:spcPct val="115000"/>
              </a:lnSpc>
              <a:spcAft>
                <a:spcPts val="1000"/>
              </a:spcAft>
            </a:pPr>
            <a:r>
              <a:rPr lang="ar-IQ" sz="2400" dirty="0">
                <a:latin typeface="Calibri"/>
                <a:ea typeface="Calibri"/>
                <a:cs typeface="Ali-A-Alwand"/>
              </a:rPr>
              <a:t>1.من خلال الإستقطاب تستطيع المنظمة توصيل رسالتها إلى المرشحين بأنها المكان المناسب لهم للعمل ولبناء وتطوير حياتهم الوظيفية .</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2.أن عملية الإستقطاب هو الخطوة الأولى في بناء قوة العمل الفعالة .</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3.إستبعاد المرشحين غير المؤهلين لشغل وظائف المنظمة , وهذا يؤدى إلى تخفيض تكاليف عملية الإختيار من حيث (المالية , الجهد , الوقت) .</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4.من خلال الإستقطاب الفعال , تستطيع المنظمة الحصول على الموارد البشرية التي تعمل في المنظمات الاخرى , وجذبها إلى داخل المنظمة .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28867941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1295400"/>
          </a:xfrm>
        </p:spPr>
        <p:txBody>
          <a:bodyPr/>
          <a:lstStyle/>
          <a:p>
            <a:pPr algn="r" rtl="1">
              <a:lnSpc>
                <a:spcPct val="115000"/>
              </a:lnSpc>
              <a:spcAft>
                <a:spcPts val="1000"/>
              </a:spcAft>
            </a:pPr>
            <a:r>
              <a:rPr lang="ar-IQ" sz="3200" dirty="0">
                <a:effectLst/>
                <a:latin typeface="Calibri"/>
                <a:ea typeface="Calibri"/>
                <a:cs typeface="Ali-A-Alwand"/>
              </a:rPr>
              <a:t>(1-3):المصادر الإستقطاب:</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371600"/>
            <a:ext cx="9067800" cy="5486400"/>
          </a:xfrm>
        </p:spPr>
        <p:txBody>
          <a:bodyPr>
            <a:normAutofit fontScale="92500"/>
          </a:bodyPr>
          <a:lstStyle/>
          <a:p>
            <a:pPr>
              <a:lnSpc>
                <a:spcPct val="115000"/>
              </a:lnSpc>
              <a:spcAft>
                <a:spcPts val="1000"/>
              </a:spcAft>
            </a:pPr>
            <a:r>
              <a:rPr lang="ar-IQ" sz="2800" dirty="0">
                <a:solidFill>
                  <a:srgbClr val="FFC000"/>
                </a:solidFill>
                <a:latin typeface="Calibri"/>
                <a:ea typeface="Calibri"/>
                <a:cs typeface="Ali-A-Alwand"/>
              </a:rPr>
              <a:t>الأول:المصدر الداخلي</a:t>
            </a:r>
            <a:r>
              <a:rPr lang="ar-IQ" sz="2800" dirty="0">
                <a:latin typeface="Calibri"/>
                <a:ea typeface="Calibri"/>
                <a:cs typeface="Ali-A-Alwand"/>
              </a:rPr>
              <a:t>:</a:t>
            </a:r>
            <a:r>
              <a:rPr lang="ar-IQ" sz="2400" dirty="0">
                <a:latin typeface="Calibri"/>
                <a:ea typeface="Calibri"/>
                <a:cs typeface="Ali-A-Alwand"/>
              </a:rPr>
              <a:t>قبل التوجه إلى السوق الخارجي للبحث عن العاملين لشغل الوظائف الشاغرة , تلجأ العديد من المنظمات إلى البحث في الداخل عن الكفاءات المطلوبة , وبذلك فإن العاملين الحاليين في المنظمة يشكلون مصدراً للقوى العاملة , تفضله العديد من المنظمات , من إجل تلبية إحتياجاتها من الموارد البشرية . </a:t>
            </a:r>
            <a:endParaRPr lang="en-US" sz="1600" dirty="0">
              <a:latin typeface="Calibri"/>
              <a:ea typeface="Calibri"/>
              <a:cs typeface="Arial"/>
            </a:endParaRPr>
          </a:p>
          <a:p>
            <a:pPr>
              <a:lnSpc>
                <a:spcPct val="115000"/>
              </a:lnSpc>
              <a:spcAft>
                <a:spcPts val="1000"/>
              </a:spcAft>
            </a:pPr>
            <a:r>
              <a:rPr lang="ar-IQ" sz="2800" b="1" dirty="0">
                <a:solidFill>
                  <a:srgbClr val="FF0000"/>
                </a:solidFill>
                <a:latin typeface="Calibri"/>
                <a:ea typeface="Calibri"/>
                <a:cs typeface="Ali-A-Alwand"/>
              </a:rPr>
              <a:t>*طريقة ومصادر الإستقطاب الداخلي:</a:t>
            </a:r>
            <a:endParaRPr lang="en-US" sz="1600" dirty="0">
              <a:solidFill>
                <a:srgbClr val="FF0000"/>
              </a:solidFill>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1.يجب أن تتوافر لدى المنظمة معلومات كافية عن كافة العاملين في المنظمة والمهارات والخبرات التي يمتلكونها , بحيث يتم تحديد إحتياجات كل الوظيفة من الوظائف في المنظمة من الخبرات والقدرات والمهارات , ومن ثم الرجوع إلى مخزون مهارات للبحث عن العاملين الذين تتوافر فيهم تلك الخبرات والمهارات والقدرات , ثم يتم النقل أو الترقية لهذه الوظيفة من العاملين المؤهلين .</a:t>
            </a:r>
            <a:endParaRPr lang="en-US" sz="1600" dirty="0">
              <a:solidFill>
                <a:srgbClr val="FFFF00"/>
              </a:solidFill>
              <a:latin typeface="Calibri"/>
              <a:ea typeface="Calibri"/>
              <a:cs typeface="Arial"/>
            </a:endParaRPr>
          </a:p>
          <a:p>
            <a:r>
              <a:rPr lang="ar-IQ" sz="2800" dirty="0">
                <a:solidFill>
                  <a:srgbClr val="FFFF00"/>
                </a:solidFill>
                <a:latin typeface="Calibri"/>
                <a:ea typeface="Calibri"/>
                <a:cs typeface="Ali-A-Alwand"/>
              </a:rPr>
              <a:t>2.الإعلان الداخلي: </a:t>
            </a:r>
            <a:r>
              <a:rPr lang="ar-IQ" sz="2400" dirty="0">
                <a:latin typeface="Calibri"/>
                <a:ea typeface="Calibri"/>
                <a:cs typeface="Ali-A-Alwand"/>
              </a:rPr>
              <a:t>يستخدم هذا النوع من الإعلان عند رغبة المنظمة إلى شغل بعض الوظائف من خلال العاملين بالمنظمة والذين يتوقع أن يحثوا معارفهم وأصدقائهم الذين تتوافر فيهم شروط شغل الوظيفة على التقدم للمنظمة , وغالباً يستخدم هذا الأسلوب في وظائف المستويات الدنيا في المنظمة . </a:t>
            </a:r>
            <a:endParaRPr lang="ar-IQ" dirty="0"/>
          </a:p>
        </p:txBody>
      </p:sp>
    </p:spTree>
    <p:extLst>
      <p:ext uri="{BB962C8B-B14F-4D97-AF65-F5344CB8AC3E}">
        <p14:creationId xmlns:p14="http://schemas.microsoft.com/office/powerpoint/2010/main" val="133976098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09600"/>
            <a:ext cx="9067800" cy="6248400"/>
          </a:xfrm>
        </p:spPr>
        <p:txBody>
          <a:bodyPr/>
          <a:lstStyle/>
          <a:p>
            <a:pPr>
              <a:lnSpc>
                <a:spcPct val="115000"/>
              </a:lnSpc>
              <a:spcAft>
                <a:spcPts val="1000"/>
              </a:spcAft>
            </a:pPr>
            <a:r>
              <a:rPr lang="ar-IQ" sz="2800" dirty="0">
                <a:solidFill>
                  <a:srgbClr val="FFFF00"/>
                </a:solidFill>
                <a:latin typeface="Calibri"/>
                <a:ea typeface="Calibri"/>
                <a:cs typeface="Ali-A-Alwand"/>
              </a:rPr>
              <a:t>3.الموظفون السابقون</a:t>
            </a:r>
            <a:r>
              <a:rPr lang="ar-IQ" sz="2800" dirty="0">
                <a:latin typeface="Calibri"/>
                <a:ea typeface="Calibri"/>
                <a:cs typeface="Ali-A-Alwand"/>
              </a:rPr>
              <a:t>:</a:t>
            </a:r>
            <a:r>
              <a:rPr lang="ar-IQ" sz="2400" dirty="0">
                <a:latin typeface="Calibri"/>
                <a:ea typeface="Calibri"/>
                <a:cs typeface="Ali-A-Alwand"/>
              </a:rPr>
              <a:t> تلجأ بعض المنظمات إلى إتباع سياسة إعادة توظيف الموظفين السابقين من المنظمة والراغبين منهم بالعودة إلى العمل , على أساس أنهم ذو دراية أفضل بالمنظمة , والجدير بالذكر هنا لا يمكن الاعتماد على هذا المصدر بشكل رئيسي , ولكن يمكن إستخدامه مع الطرق والوسائل الأخرى.</a:t>
            </a:r>
            <a:r>
              <a:rPr lang="ar-IQ" sz="1600" b="1" dirty="0">
                <a:latin typeface="Calibri"/>
                <a:ea typeface="Calibri"/>
                <a:cs typeface="Ali-A-Alwand"/>
              </a:rPr>
              <a:t> </a:t>
            </a:r>
          </a:p>
          <a:p>
            <a:pPr algn="ctr">
              <a:lnSpc>
                <a:spcPct val="115000"/>
              </a:lnSpc>
              <a:spcAft>
                <a:spcPts val="1000"/>
              </a:spcAft>
            </a:pPr>
            <a:r>
              <a:rPr lang="ar-IQ" sz="2800" b="1" dirty="0">
                <a:solidFill>
                  <a:srgbClr val="FF0000"/>
                </a:solidFill>
                <a:latin typeface="Calibri"/>
                <a:ea typeface="Calibri"/>
                <a:cs typeface="Ali-A-Alwand"/>
              </a:rPr>
              <a:t>*المزايا واسلبيات المصادر الإستقطاب الداخلي:</a:t>
            </a:r>
          </a:p>
          <a:p>
            <a:pPr algn="ctr">
              <a:lnSpc>
                <a:spcPct val="115000"/>
              </a:lnSpc>
              <a:spcAft>
                <a:spcPts val="1000"/>
              </a:spcAft>
            </a:pPr>
            <a:endParaRPr lang="ar-IQ" sz="2800" b="1" dirty="0">
              <a:solidFill>
                <a:srgbClr val="FF0000"/>
              </a:solidFill>
              <a:latin typeface="Calibri"/>
              <a:ea typeface="Calibri"/>
              <a:cs typeface="Ali-A-Alwand"/>
            </a:endParaRPr>
          </a:p>
          <a:p>
            <a:pPr algn="ctr">
              <a:lnSpc>
                <a:spcPct val="115000"/>
              </a:lnSpc>
              <a:spcAft>
                <a:spcPts val="1000"/>
              </a:spcAft>
            </a:pPr>
            <a:endParaRPr lang="ar-IQ" sz="2800" b="1" dirty="0">
              <a:solidFill>
                <a:srgbClr val="FF0000"/>
              </a:solidFill>
              <a:latin typeface="Calibri"/>
              <a:ea typeface="Calibri"/>
              <a:cs typeface="Ali-A-Alwand"/>
            </a:endParaRPr>
          </a:p>
          <a:p>
            <a:pPr algn="ctr">
              <a:lnSpc>
                <a:spcPct val="115000"/>
              </a:lnSpc>
              <a:spcAft>
                <a:spcPts val="1000"/>
              </a:spcAft>
            </a:pPr>
            <a:endParaRPr lang="ar-IQ" sz="2800" b="1" dirty="0">
              <a:solidFill>
                <a:srgbClr val="FF0000"/>
              </a:solidFill>
              <a:latin typeface="Calibri"/>
              <a:ea typeface="Calibri"/>
              <a:cs typeface="Ali-A-Alwand"/>
            </a:endParaRPr>
          </a:p>
          <a:p>
            <a:pPr algn="ctr">
              <a:lnSpc>
                <a:spcPct val="115000"/>
              </a:lnSpc>
              <a:spcAft>
                <a:spcPts val="1000"/>
              </a:spcAft>
            </a:pPr>
            <a:endParaRPr lang="en-US" sz="2800" dirty="0">
              <a:solidFill>
                <a:srgbClr val="FF0000"/>
              </a:solidFill>
              <a:latin typeface="Calibri"/>
              <a:ea typeface="Calibri"/>
              <a:cs typeface="Arial"/>
            </a:endParaRPr>
          </a:p>
          <a:p>
            <a:pPr>
              <a:lnSpc>
                <a:spcPct val="115000"/>
              </a:lnSpc>
              <a:spcAft>
                <a:spcPts val="1000"/>
              </a:spcAft>
            </a:pPr>
            <a:endParaRPr lang="en-US" sz="2800" dirty="0">
              <a:latin typeface="Calibri"/>
              <a:ea typeface="Calibri"/>
              <a:cs typeface="Arial"/>
            </a:endParaRPr>
          </a:p>
          <a:p>
            <a:endParaRPr lang="ar-IQ" dirty="0"/>
          </a:p>
        </p:txBody>
      </p:sp>
      <p:graphicFrame>
        <p:nvGraphicFramePr>
          <p:cNvPr id="4" name="Table 3"/>
          <p:cNvGraphicFramePr>
            <a:graphicFrameLocks noGrp="1"/>
          </p:cNvGraphicFramePr>
          <p:nvPr>
            <p:extLst>
              <p:ext uri="{D42A27DB-BD31-4B8C-83A1-F6EECF244321}">
                <p14:modId xmlns:p14="http://schemas.microsoft.com/office/powerpoint/2010/main" val="3320605654"/>
              </p:ext>
            </p:extLst>
          </p:nvPr>
        </p:nvGraphicFramePr>
        <p:xfrm>
          <a:off x="1676400" y="3276600"/>
          <a:ext cx="6096000" cy="3759200"/>
        </p:xfrm>
        <a:graphic>
          <a:graphicData uri="http://schemas.openxmlformats.org/drawingml/2006/table">
            <a:tbl>
              <a:tblPr rtl="1" firstRow="1" bandRow="1">
                <a:tableStyleId>{5C22544A-7EE6-4342-B048-85BDC9FD1C3A}</a:tableStyleId>
              </a:tblPr>
              <a:tblGrid>
                <a:gridCol w="3048000">
                  <a:extLst>
                    <a:ext uri="{9D8B030D-6E8A-4147-A177-3AD203B41FA5}">
                      <a16:colId xmlns:a16="http://schemas.microsoft.com/office/drawing/2014/main" xmlns="" val="20000"/>
                    </a:ext>
                  </a:extLst>
                </a:gridCol>
                <a:gridCol w="3048000">
                  <a:extLst>
                    <a:ext uri="{9D8B030D-6E8A-4147-A177-3AD203B41FA5}">
                      <a16:colId xmlns:a16="http://schemas.microsoft.com/office/drawing/2014/main" xmlns="" val="20001"/>
                    </a:ext>
                  </a:extLst>
                </a:gridCol>
              </a:tblGrid>
              <a:tr h="370840">
                <a:tc>
                  <a:txBody>
                    <a:bodyPr/>
                    <a:lstStyle/>
                    <a:p>
                      <a:pPr algn="ctr" rtl="1"/>
                      <a:r>
                        <a:rPr lang="ar-IQ" sz="2000" dirty="0">
                          <a:effectLst/>
                          <a:latin typeface="Calibri"/>
                          <a:ea typeface="Calibri"/>
                          <a:cs typeface="Ali-A-Alwand"/>
                        </a:rPr>
                        <a:t>المزايا</a:t>
                      </a:r>
                      <a:endParaRPr lang="ar-IQ" sz="2000" dirty="0"/>
                    </a:p>
                  </a:txBody>
                  <a:tcPr/>
                </a:tc>
                <a:tc>
                  <a:txBody>
                    <a:bodyPr/>
                    <a:lstStyle/>
                    <a:p>
                      <a:pPr algn="ctr" rtl="1"/>
                      <a:r>
                        <a:rPr lang="ar-IQ" sz="2000" dirty="0">
                          <a:effectLst/>
                          <a:latin typeface="Calibri"/>
                          <a:ea typeface="Calibri"/>
                          <a:cs typeface="Ali-A-Alwand"/>
                        </a:rPr>
                        <a:t>السلبيات</a:t>
                      </a:r>
                      <a:endParaRPr lang="ar-IQ" sz="2000" dirty="0"/>
                    </a:p>
                  </a:txBody>
                  <a:tcPr/>
                </a:tc>
                <a:extLst>
                  <a:ext uri="{0D108BD9-81ED-4DB2-BD59-A6C34878D82A}">
                    <a16:rowId xmlns:a16="http://schemas.microsoft.com/office/drawing/2014/main" xmlns="" val="10000"/>
                  </a:ext>
                </a:extLst>
              </a:tr>
              <a:tr h="3058160">
                <a:tc>
                  <a:txBody>
                    <a:bodyPr/>
                    <a:lstStyle/>
                    <a:p>
                      <a:pPr algn="r" rtl="1">
                        <a:lnSpc>
                          <a:spcPct val="115000"/>
                        </a:lnSpc>
                        <a:spcAft>
                          <a:spcPts val="1000"/>
                        </a:spcAft>
                      </a:pPr>
                      <a:r>
                        <a:rPr lang="ar-IQ" sz="2000" dirty="0">
                          <a:effectLst/>
                          <a:latin typeface="Calibri"/>
                          <a:ea typeface="Calibri"/>
                          <a:cs typeface="Ali-A-Alwand"/>
                        </a:rPr>
                        <a:t>1.رفع معنويات العاملين و الرضا الوظيفي .</a:t>
                      </a:r>
                      <a:endParaRPr lang="en-US" sz="2000" dirty="0">
                        <a:effectLst/>
                        <a:latin typeface="Calibri"/>
                        <a:ea typeface="Calibri"/>
                        <a:cs typeface="Arial"/>
                      </a:endParaRPr>
                    </a:p>
                    <a:p>
                      <a:pPr algn="r" rtl="1">
                        <a:lnSpc>
                          <a:spcPct val="115000"/>
                        </a:lnSpc>
                        <a:spcAft>
                          <a:spcPts val="1000"/>
                        </a:spcAft>
                      </a:pPr>
                      <a:r>
                        <a:rPr lang="ar-IQ" sz="2000" dirty="0">
                          <a:effectLst/>
                          <a:latin typeface="Calibri"/>
                          <a:ea typeface="Calibri"/>
                          <a:cs typeface="Ali-A-Alwand"/>
                        </a:rPr>
                        <a:t>2.أن المنظمة بإمكانه إجراء تقييم أدق لمهارات المرشحين للوظيفة لأنه على سابق معرفة بهم .</a:t>
                      </a:r>
                      <a:endParaRPr lang="en-US" sz="2000" dirty="0">
                        <a:effectLst/>
                        <a:latin typeface="Calibri"/>
                        <a:ea typeface="Calibri"/>
                        <a:cs typeface="Arial"/>
                      </a:endParaRPr>
                    </a:p>
                    <a:p>
                      <a:r>
                        <a:rPr lang="ar-IQ" sz="2000" dirty="0">
                          <a:effectLst/>
                          <a:latin typeface="Calibri"/>
                          <a:ea typeface="Calibri"/>
                          <a:cs typeface="Ali-A-Alwand"/>
                        </a:rPr>
                        <a:t>3.موظف المنظمة أكثر معرفة بسياسات وأهداف والقوانين و إجراءات المنظمة. </a:t>
                      </a:r>
                      <a:endParaRPr lang="ar-IQ" sz="2000" dirty="0"/>
                    </a:p>
                  </a:txBody>
                  <a:tcPr/>
                </a:tc>
                <a:tc>
                  <a:txBody>
                    <a:bodyPr/>
                    <a:lstStyle/>
                    <a:p>
                      <a:pPr algn="r" rtl="1">
                        <a:lnSpc>
                          <a:spcPct val="115000"/>
                        </a:lnSpc>
                        <a:spcAft>
                          <a:spcPts val="1000"/>
                        </a:spcAft>
                      </a:pPr>
                      <a:r>
                        <a:rPr lang="ar-IQ" sz="2000" dirty="0">
                          <a:effectLst/>
                          <a:latin typeface="Calibri"/>
                          <a:ea typeface="Calibri"/>
                          <a:cs typeface="Ali-A-Alwand"/>
                        </a:rPr>
                        <a:t>1.أن العاملين من الداخل الذين يتقدمون لشغل الوظائف المعلن عنها , ثم لايحصلون عليها , قد يصابوا بالإحباط .</a:t>
                      </a:r>
                      <a:endParaRPr lang="en-US" sz="2000" dirty="0">
                        <a:effectLst/>
                        <a:latin typeface="Calibri"/>
                        <a:ea typeface="Calibri"/>
                        <a:cs typeface="Arial"/>
                      </a:endParaRPr>
                    </a:p>
                    <a:p>
                      <a:pPr algn="r" rtl="1">
                        <a:lnSpc>
                          <a:spcPct val="115000"/>
                        </a:lnSpc>
                        <a:spcAft>
                          <a:spcPts val="1000"/>
                        </a:spcAft>
                      </a:pPr>
                      <a:r>
                        <a:rPr lang="ar-IQ" sz="2000" dirty="0">
                          <a:effectLst/>
                          <a:latin typeface="Calibri"/>
                          <a:ea typeface="Calibri"/>
                          <a:cs typeface="Ali-A-Alwand"/>
                        </a:rPr>
                        <a:t>2.هناك احتماية لتولد الصراع السلبي بهدف الترقية بين العاملين في المنظمة .</a:t>
                      </a:r>
                      <a:endParaRPr lang="en-US" sz="2000" dirty="0">
                        <a:effectLst/>
                        <a:latin typeface="Calibri"/>
                        <a:ea typeface="Calibri"/>
                        <a:cs typeface="Arial"/>
                      </a:endParaRPr>
                    </a:p>
                    <a:p>
                      <a:r>
                        <a:rPr lang="ar-IQ" sz="2000" dirty="0">
                          <a:effectLst/>
                          <a:latin typeface="Calibri"/>
                          <a:ea typeface="Calibri"/>
                          <a:cs typeface="Ali-A-Alwand"/>
                        </a:rPr>
                        <a:t>3.عدم ضخ دماء جديدة في المنظمة , وبالتالي جمود الأفكار و قلة الإبتكارات . </a:t>
                      </a:r>
                      <a:endParaRPr lang="ar-IQ" sz="20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46115582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0" y="762000"/>
            <a:ext cx="9144000" cy="6096000"/>
          </a:xfrm>
        </p:spPr>
        <p:txBody>
          <a:bodyPr/>
          <a:lstStyle/>
          <a:p>
            <a:pPr>
              <a:lnSpc>
                <a:spcPct val="115000"/>
              </a:lnSpc>
              <a:spcAft>
                <a:spcPts val="1000"/>
              </a:spcAft>
            </a:pPr>
            <a:r>
              <a:rPr lang="ar-IQ" sz="2800" b="1" dirty="0">
                <a:solidFill>
                  <a:srgbClr val="FFC000"/>
                </a:solidFill>
                <a:latin typeface="Calibri"/>
                <a:ea typeface="Calibri"/>
                <a:cs typeface="Ali-A-Alwand"/>
              </a:rPr>
              <a:t>الثاني:المصدر الخارجي</a:t>
            </a:r>
            <a:r>
              <a:rPr lang="ar-IQ" sz="2400" b="1" dirty="0">
                <a:solidFill>
                  <a:srgbClr val="FFC000"/>
                </a:solidFill>
                <a:latin typeface="Calibri"/>
                <a:ea typeface="Calibri"/>
                <a:cs typeface="Ali-A-Alwand"/>
              </a:rPr>
              <a:t>:</a:t>
            </a:r>
            <a:r>
              <a:rPr lang="ar-IQ" sz="2400" dirty="0">
                <a:solidFill>
                  <a:srgbClr val="FFC000"/>
                </a:solidFill>
                <a:latin typeface="Calibri"/>
                <a:ea typeface="Calibri"/>
                <a:cs typeface="Ali-A-Alwand"/>
              </a:rPr>
              <a:t>تلجأ </a:t>
            </a:r>
            <a:r>
              <a:rPr lang="ar-IQ" sz="2400" dirty="0">
                <a:latin typeface="Calibri"/>
                <a:ea typeface="Calibri"/>
                <a:cs typeface="Ali-A-Alwand"/>
              </a:rPr>
              <a:t>الشركة إلى المصادر الخارجية عند عدم وفاء المصادر الداخلية بحاجتها من العاملين المطلوبين للعمل أو عندما ترغب في إضافة وتنويع الكفاءات فيها .</a:t>
            </a:r>
            <a:endParaRPr lang="en-US" sz="1600" dirty="0">
              <a:latin typeface="Calibri"/>
              <a:ea typeface="Calibri"/>
              <a:cs typeface="Arial"/>
            </a:endParaRPr>
          </a:p>
          <a:p>
            <a:pPr>
              <a:lnSpc>
                <a:spcPct val="115000"/>
              </a:lnSpc>
              <a:spcAft>
                <a:spcPts val="1000"/>
              </a:spcAft>
            </a:pPr>
            <a:r>
              <a:rPr lang="ar-IQ" sz="2800" dirty="0">
                <a:solidFill>
                  <a:srgbClr val="FF0000"/>
                </a:solidFill>
                <a:latin typeface="Calibri"/>
                <a:ea typeface="Calibri"/>
                <a:cs typeface="Ali-A-Alwand"/>
              </a:rPr>
              <a:t>*طريقة ومصادر الإستقطاب الخارجي:</a:t>
            </a:r>
            <a:endParaRPr lang="en-US" sz="1600" dirty="0">
              <a:solidFill>
                <a:srgbClr val="FF0000"/>
              </a:solidFill>
              <a:latin typeface="Calibri"/>
              <a:ea typeface="Calibri"/>
              <a:cs typeface="Arial"/>
            </a:endParaRPr>
          </a:p>
          <a:p>
            <a:pPr>
              <a:lnSpc>
                <a:spcPct val="115000"/>
              </a:lnSpc>
              <a:spcAft>
                <a:spcPts val="1000"/>
              </a:spcAft>
            </a:pPr>
            <a:r>
              <a:rPr lang="ar-IQ" sz="2800" dirty="0">
                <a:latin typeface="Calibri"/>
                <a:ea typeface="Calibri"/>
                <a:cs typeface="Ali-A-Alwand"/>
              </a:rPr>
              <a:t>1</a:t>
            </a:r>
            <a:r>
              <a:rPr lang="ar-IQ" sz="2800" dirty="0">
                <a:solidFill>
                  <a:srgbClr val="FFFF00"/>
                </a:solidFill>
                <a:latin typeface="Calibri"/>
                <a:ea typeface="Calibri"/>
                <a:cs typeface="Ali-A-Alwand"/>
              </a:rPr>
              <a:t>.الإعلان الخارجي</a:t>
            </a:r>
            <a:r>
              <a:rPr lang="ar-IQ" sz="2800" dirty="0">
                <a:latin typeface="Calibri"/>
                <a:ea typeface="Calibri"/>
                <a:cs typeface="Ali-A-Alwand"/>
              </a:rPr>
              <a:t>:</a:t>
            </a:r>
            <a:r>
              <a:rPr lang="ar-IQ" sz="2400" dirty="0">
                <a:latin typeface="Calibri"/>
                <a:ea typeface="Calibri"/>
                <a:cs typeface="Ali-A-Alwand"/>
              </a:rPr>
              <a:t>يعتبر الإعلان عن الوظائف الشاغرة من أكثر الوسائل الشائعة بإستقطاب العاملين للمنظمات المعاصرة , ولإجل تحقيق الأهداف الإعلان يجب مراعاة بعدين أساسيين:</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331542994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85800"/>
            <a:ext cx="9067800" cy="6172200"/>
          </a:xfrm>
        </p:spPr>
        <p:txBody>
          <a:bodyPr/>
          <a:lstStyle/>
          <a:p>
            <a:pPr>
              <a:lnSpc>
                <a:spcPct val="115000"/>
              </a:lnSpc>
              <a:spcAft>
                <a:spcPts val="1000"/>
              </a:spcAft>
            </a:pPr>
            <a:r>
              <a:rPr lang="ar-IQ" sz="2400" dirty="0">
                <a:latin typeface="Calibri"/>
                <a:ea typeface="Calibri"/>
                <a:cs typeface="Ali-A-Alwand"/>
              </a:rPr>
              <a:t>أولاً:وسيلة الإعلان:</a:t>
            </a:r>
            <a:endParaRPr lang="en-US" sz="1400" dirty="0">
              <a:latin typeface="Calibri"/>
              <a:ea typeface="Calibri"/>
              <a:cs typeface="Arial"/>
            </a:endParaRPr>
          </a:p>
          <a:p>
            <a:pPr>
              <a:lnSpc>
                <a:spcPct val="115000"/>
              </a:lnSpc>
              <a:spcAft>
                <a:spcPts val="1000"/>
              </a:spcAft>
            </a:pPr>
            <a:r>
              <a:rPr lang="en-US" sz="2000" dirty="0">
                <a:latin typeface="Calibri"/>
                <a:ea typeface="Calibri"/>
                <a:cs typeface="Ali-A-Alwand"/>
              </a:rPr>
              <a:t>*</a:t>
            </a:r>
            <a:r>
              <a:rPr lang="ar-IQ" sz="2000" dirty="0">
                <a:latin typeface="Calibri"/>
                <a:ea typeface="Calibri"/>
                <a:cs typeface="Ali-A-Alwand"/>
              </a:rPr>
              <a:t>الجريدة اليومية .</a:t>
            </a:r>
            <a:endParaRPr lang="en-US" sz="1400" dirty="0">
              <a:latin typeface="Calibri"/>
              <a:ea typeface="Calibri"/>
              <a:cs typeface="Arial"/>
            </a:endParaRPr>
          </a:p>
          <a:p>
            <a:pPr>
              <a:lnSpc>
                <a:spcPct val="115000"/>
              </a:lnSpc>
              <a:spcAft>
                <a:spcPts val="1000"/>
              </a:spcAft>
            </a:pPr>
            <a:r>
              <a:rPr lang="en-US" sz="2000" dirty="0">
                <a:latin typeface="Calibri"/>
                <a:ea typeface="Calibri"/>
                <a:cs typeface="Ali-A-Alwand"/>
              </a:rPr>
              <a:t>*</a:t>
            </a:r>
            <a:r>
              <a:rPr lang="ar-IQ" sz="2000" dirty="0">
                <a:latin typeface="Calibri"/>
                <a:ea typeface="Calibri"/>
                <a:cs typeface="Ali-A-Alwand"/>
              </a:rPr>
              <a:t>جريدة متخصصة.</a:t>
            </a:r>
            <a:endParaRPr lang="en-US" sz="1400" dirty="0">
              <a:latin typeface="Calibri"/>
              <a:ea typeface="Calibri"/>
              <a:cs typeface="Arial"/>
            </a:endParaRPr>
          </a:p>
          <a:p>
            <a:pPr>
              <a:lnSpc>
                <a:spcPct val="115000"/>
              </a:lnSpc>
              <a:spcAft>
                <a:spcPts val="1000"/>
              </a:spcAft>
            </a:pPr>
            <a:r>
              <a:rPr lang="en-US" sz="2000" dirty="0">
                <a:latin typeface="Calibri"/>
                <a:ea typeface="Calibri"/>
                <a:cs typeface="Ali-A-Alwand"/>
              </a:rPr>
              <a:t>*</a:t>
            </a:r>
            <a:r>
              <a:rPr lang="ar-IQ" sz="2000" dirty="0">
                <a:latin typeface="Calibri"/>
                <a:ea typeface="Calibri"/>
                <a:cs typeface="Ali-A-Alwand"/>
              </a:rPr>
              <a:t>التليفزيون.</a:t>
            </a:r>
            <a:endParaRPr lang="en-US" sz="1400" dirty="0">
              <a:latin typeface="Calibri"/>
              <a:ea typeface="Calibri"/>
              <a:cs typeface="Arial"/>
            </a:endParaRPr>
          </a:p>
          <a:p>
            <a:pPr>
              <a:lnSpc>
                <a:spcPct val="115000"/>
              </a:lnSpc>
              <a:spcAft>
                <a:spcPts val="1000"/>
              </a:spcAft>
            </a:pPr>
            <a:r>
              <a:rPr lang="en-US" sz="2000" dirty="0">
                <a:latin typeface="Calibri"/>
                <a:ea typeface="Calibri"/>
                <a:cs typeface="Ali-A-Alwand"/>
              </a:rPr>
              <a:t>*</a:t>
            </a:r>
            <a:r>
              <a:rPr lang="ar-IQ" sz="2000" dirty="0">
                <a:latin typeface="Calibri"/>
                <a:ea typeface="Calibri"/>
                <a:cs typeface="Ali-A-Alwand"/>
              </a:rPr>
              <a:t>الراديو.</a:t>
            </a:r>
            <a:endParaRPr lang="en-US" sz="1400" dirty="0">
              <a:latin typeface="Calibri"/>
              <a:ea typeface="Calibri"/>
              <a:cs typeface="Arial"/>
            </a:endParaRPr>
          </a:p>
          <a:p>
            <a:pPr>
              <a:lnSpc>
                <a:spcPct val="115000"/>
              </a:lnSpc>
              <a:spcAft>
                <a:spcPts val="1000"/>
              </a:spcAft>
            </a:pPr>
            <a:r>
              <a:rPr lang="ar-IQ" sz="2400" dirty="0">
                <a:latin typeface="Calibri"/>
                <a:ea typeface="Calibri"/>
                <a:cs typeface="Ali-A-Alwand"/>
              </a:rPr>
              <a:t>ثانياً:أسلوب الإعلان:</a:t>
            </a:r>
            <a:endParaRPr lang="en-US" sz="1400" dirty="0">
              <a:latin typeface="Calibri"/>
              <a:ea typeface="Calibri"/>
              <a:cs typeface="Arial"/>
            </a:endParaRPr>
          </a:p>
          <a:p>
            <a:pPr>
              <a:lnSpc>
                <a:spcPct val="115000"/>
              </a:lnSpc>
              <a:spcAft>
                <a:spcPts val="1000"/>
              </a:spcAft>
            </a:pPr>
            <a:r>
              <a:rPr lang="en-US" sz="2400" dirty="0">
                <a:latin typeface="Calibri"/>
                <a:ea typeface="Calibri"/>
                <a:cs typeface="Ali-A-Alwand"/>
              </a:rPr>
              <a:t>*</a:t>
            </a:r>
            <a:r>
              <a:rPr lang="ar-IQ" sz="2400" dirty="0">
                <a:latin typeface="Calibri"/>
                <a:ea typeface="Calibri"/>
                <a:cs typeface="Ali-A-Alwand"/>
              </a:rPr>
              <a:t>الإنتباه </a:t>
            </a:r>
            <a:r>
              <a:rPr lang="en-US" sz="2400" dirty="0">
                <a:latin typeface="Calibri"/>
                <a:ea typeface="Calibri"/>
                <a:cs typeface="Ali-A-Alwand"/>
              </a:rPr>
              <a:t>Attention</a:t>
            </a:r>
            <a:endParaRPr lang="en-US" sz="1400" dirty="0">
              <a:latin typeface="Calibri"/>
              <a:ea typeface="Calibri"/>
              <a:cs typeface="Arial"/>
            </a:endParaRPr>
          </a:p>
          <a:p>
            <a:pPr>
              <a:lnSpc>
                <a:spcPct val="115000"/>
              </a:lnSpc>
              <a:spcAft>
                <a:spcPts val="1000"/>
              </a:spcAft>
            </a:pPr>
            <a:r>
              <a:rPr lang="en-US" sz="2400" dirty="0">
                <a:latin typeface="Calibri"/>
                <a:ea typeface="Calibri"/>
                <a:cs typeface="Ali-A-Alwand"/>
              </a:rPr>
              <a:t>*</a:t>
            </a:r>
            <a:r>
              <a:rPr lang="ar-IQ" sz="2400" dirty="0">
                <a:latin typeface="Calibri"/>
                <a:ea typeface="Calibri"/>
                <a:cs typeface="Ali-A-Alwand"/>
              </a:rPr>
              <a:t>الإهتمام</a:t>
            </a:r>
            <a:r>
              <a:rPr lang="en-US" sz="2400" dirty="0">
                <a:latin typeface="Calibri"/>
                <a:ea typeface="Calibri"/>
                <a:cs typeface="Ali-A-Alwand"/>
              </a:rPr>
              <a:t>Interest</a:t>
            </a:r>
            <a:endParaRPr lang="en-US" sz="1400" dirty="0">
              <a:latin typeface="Calibri"/>
              <a:ea typeface="Calibri"/>
              <a:cs typeface="Arial"/>
            </a:endParaRPr>
          </a:p>
          <a:p>
            <a:pPr>
              <a:lnSpc>
                <a:spcPct val="115000"/>
              </a:lnSpc>
              <a:spcAft>
                <a:spcPts val="1000"/>
              </a:spcAft>
            </a:pPr>
            <a:r>
              <a:rPr lang="en-US" sz="2400" dirty="0">
                <a:latin typeface="Calibri"/>
                <a:ea typeface="Calibri"/>
                <a:cs typeface="Ali-A-Alwand"/>
              </a:rPr>
              <a:t>*</a:t>
            </a:r>
            <a:r>
              <a:rPr lang="ar-IQ" sz="2400" dirty="0">
                <a:latin typeface="Calibri"/>
                <a:ea typeface="Calibri"/>
                <a:cs typeface="Ali-A-Alwand"/>
              </a:rPr>
              <a:t>الرغبة</a:t>
            </a:r>
            <a:r>
              <a:rPr lang="en-US" sz="2400" dirty="0">
                <a:latin typeface="Calibri"/>
                <a:ea typeface="Calibri"/>
                <a:cs typeface="Ali-A-Alwand"/>
              </a:rPr>
              <a:t>Desire</a:t>
            </a:r>
            <a:endParaRPr lang="en-US" sz="1400" dirty="0">
              <a:latin typeface="Calibri"/>
              <a:ea typeface="Calibri"/>
              <a:cs typeface="Arial"/>
            </a:endParaRPr>
          </a:p>
          <a:p>
            <a:pPr>
              <a:lnSpc>
                <a:spcPct val="115000"/>
              </a:lnSpc>
              <a:spcAft>
                <a:spcPts val="1000"/>
              </a:spcAft>
            </a:pPr>
            <a:r>
              <a:rPr lang="en-US" sz="2400" dirty="0">
                <a:latin typeface="Calibri"/>
                <a:ea typeface="Calibri"/>
                <a:cs typeface="Ali-A-Alwand"/>
              </a:rPr>
              <a:t>*</a:t>
            </a:r>
            <a:r>
              <a:rPr lang="ar-IQ" sz="2400" dirty="0">
                <a:latin typeface="Calibri"/>
                <a:ea typeface="Calibri"/>
                <a:cs typeface="Ali-A-Alwand"/>
              </a:rPr>
              <a:t>الفعل</a:t>
            </a:r>
            <a:r>
              <a:rPr lang="en-US" sz="2400" dirty="0">
                <a:latin typeface="Calibri"/>
                <a:ea typeface="Calibri"/>
                <a:cs typeface="Ali-A-Alwand"/>
              </a:rPr>
              <a:t>Action</a:t>
            </a:r>
            <a:endParaRPr lang="en-US" sz="1400" dirty="0">
              <a:latin typeface="Calibri"/>
              <a:ea typeface="Calibri"/>
              <a:cs typeface="Arial"/>
            </a:endParaRPr>
          </a:p>
          <a:p>
            <a:endParaRPr lang="ar-IQ" dirty="0"/>
          </a:p>
        </p:txBody>
      </p:sp>
    </p:spTree>
    <p:extLst>
      <p:ext uri="{BB962C8B-B14F-4D97-AF65-F5344CB8AC3E}">
        <p14:creationId xmlns:p14="http://schemas.microsoft.com/office/powerpoint/2010/main" val="149807263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09600"/>
            <a:ext cx="9144000" cy="6248400"/>
          </a:xfrm>
        </p:spPr>
        <p:txBody>
          <a:bodyPr/>
          <a:lstStyle/>
          <a:p>
            <a:pPr>
              <a:lnSpc>
                <a:spcPct val="115000"/>
              </a:lnSpc>
              <a:spcAft>
                <a:spcPts val="1000"/>
              </a:spcAft>
            </a:pPr>
            <a:r>
              <a:rPr lang="ar-IQ" sz="2800" dirty="0">
                <a:solidFill>
                  <a:srgbClr val="FFFF00"/>
                </a:solidFill>
                <a:latin typeface="Calibri"/>
                <a:ea typeface="Calibri"/>
                <a:cs typeface="Ali-A-Alwand"/>
              </a:rPr>
              <a:t>2</a:t>
            </a:r>
            <a:r>
              <a:rPr lang="ar-IQ" sz="2800" b="1" dirty="0">
                <a:solidFill>
                  <a:srgbClr val="FFFF00"/>
                </a:solidFill>
                <a:latin typeface="Calibri"/>
                <a:ea typeface="Calibri"/>
                <a:cs typeface="Ali-A-Alwand"/>
              </a:rPr>
              <a:t>.الجامعات والمعاهد:</a:t>
            </a:r>
            <a:r>
              <a:rPr lang="ar-IQ" sz="2400" dirty="0">
                <a:latin typeface="Calibri"/>
                <a:ea typeface="Calibri"/>
                <a:cs typeface="Ali-A-Alwand"/>
              </a:rPr>
              <a:t>تعتبر الجامعات والمعاهد من المصادر الخارجية الهامة للحصول على الموارد البشرية , حيث تلجأ المنظمات إلى إقامة علاقات مع الجامعات وأساتذتها لأخذ أراهم وتوصياتهم بشأن بعض الطلبة المميزين في هذه الجامعات , وتستغل الكثير من المنظمات فترة التدريب الميداني والمفروضة على الطلبة في بعض الجامعات لإقامة هذه العلاقات مع المشرفين الأكاديميين في الجامعات والتواصل مع الطلبة على أرض الواقع لاستقطاب الأفضل والأنسب بينهم للوظائف الشاغرة في المنظمة . </a:t>
            </a:r>
            <a:endParaRPr lang="en-US" sz="1600" dirty="0">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3</a:t>
            </a:r>
            <a:r>
              <a:rPr lang="ar-IQ" sz="2800" b="1" dirty="0">
                <a:solidFill>
                  <a:srgbClr val="FFFF00"/>
                </a:solidFill>
                <a:latin typeface="Calibri"/>
                <a:ea typeface="Calibri"/>
                <a:cs typeface="Ali-A-Alwand"/>
              </a:rPr>
              <a:t>.مكاتب العمل(التوظيف):</a:t>
            </a:r>
            <a:r>
              <a:rPr lang="ar-IQ" sz="2400" dirty="0">
                <a:latin typeface="Calibri"/>
                <a:ea typeface="Calibri"/>
                <a:cs typeface="Ali-A-Alwand"/>
              </a:rPr>
              <a:t>تقوم هذه المكاتب بدور الوسيط بين الباحثين عن العمل والمنظمات التي تبحث عن العاملين في التخصصات المختلفة , حيث تعتبر المكان الذي يلتقي فيه العرض والطلب على العمل , وهذه المكاتب تحصل عادة على مبالغ مالية لقاء تقديم هذه الخدمة للطرفين من أصحاب العمل ومن طالبي الوظائف.</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191305111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09600"/>
            <a:ext cx="9144000" cy="6248400"/>
          </a:xfrm>
        </p:spPr>
        <p:txBody>
          <a:bodyPr/>
          <a:lstStyle/>
          <a:p>
            <a:pPr>
              <a:lnSpc>
                <a:spcPct val="115000"/>
              </a:lnSpc>
              <a:spcAft>
                <a:spcPts val="1000"/>
              </a:spcAft>
            </a:pPr>
            <a:r>
              <a:rPr lang="ar-IQ" sz="2800" dirty="0">
                <a:solidFill>
                  <a:srgbClr val="FFFF00"/>
                </a:solidFill>
                <a:latin typeface="Calibri"/>
                <a:ea typeface="Calibri"/>
                <a:cs typeface="Ali-A-Alwand"/>
              </a:rPr>
              <a:t>4</a:t>
            </a:r>
            <a:r>
              <a:rPr lang="ar-IQ" sz="2800" b="1" dirty="0">
                <a:solidFill>
                  <a:srgbClr val="FFFF00"/>
                </a:solidFill>
                <a:latin typeface="Calibri"/>
                <a:ea typeface="Calibri"/>
                <a:cs typeface="Ali-A-Alwand"/>
              </a:rPr>
              <a:t>.مكاتب العمل(التوظيف)الحكومية:</a:t>
            </a:r>
            <a:r>
              <a:rPr lang="ar-IQ" sz="2400" dirty="0">
                <a:latin typeface="Calibri"/>
                <a:ea typeface="Calibri"/>
                <a:cs typeface="Ali-A-Alwand"/>
              </a:rPr>
              <a:t>تقوم هذه المكاتب بنفس الدور السابق الذي يقوم فيه المكاتب العمل , والإختلاف بينهما و بين النوع السابق هو هدفها إلى تحقيق المصلحة العامة و مواجهة البطالة . وتشرف على هذا المكاتب وزارة العمل .</a:t>
            </a:r>
            <a:endParaRPr lang="en-US" sz="1600" dirty="0">
              <a:latin typeface="Calibri"/>
              <a:ea typeface="Calibri"/>
              <a:cs typeface="Arial"/>
            </a:endParaRPr>
          </a:p>
          <a:p>
            <a:pPr>
              <a:lnSpc>
                <a:spcPct val="115000"/>
              </a:lnSpc>
              <a:spcAft>
                <a:spcPts val="1000"/>
              </a:spcAft>
            </a:pPr>
            <a:r>
              <a:rPr lang="ar-IQ" sz="2400" dirty="0">
                <a:solidFill>
                  <a:srgbClr val="FFFF00"/>
                </a:solidFill>
                <a:latin typeface="Calibri"/>
                <a:ea typeface="Calibri"/>
                <a:cs typeface="Ali-A-Alwand"/>
              </a:rPr>
              <a:t>5</a:t>
            </a:r>
            <a:r>
              <a:rPr lang="ar-IQ" sz="2800" b="1" dirty="0">
                <a:solidFill>
                  <a:srgbClr val="FFFF00"/>
                </a:solidFill>
                <a:latin typeface="Calibri"/>
                <a:ea typeface="Calibri"/>
                <a:cs typeface="Ali-A-Alwand"/>
              </a:rPr>
              <a:t>.الراغب في العمل</a:t>
            </a:r>
            <a:r>
              <a:rPr lang="ar-IQ" sz="2800" b="1" dirty="0">
                <a:latin typeface="Calibri"/>
                <a:ea typeface="Calibri"/>
                <a:cs typeface="Ali-A-Alwand"/>
              </a:rPr>
              <a:t>:</a:t>
            </a:r>
            <a:r>
              <a:rPr lang="ar-IQ" sz="2400" dirty="0">
                <a:latin typeface="Calibri"/>
                <a:ea typeface="Calibri"/>
                <a:cs typeface="Ali-A-Alwand"/>
              </a:rPr>
              <a:t>تسلم إدارة الموارد البشرية في المنظمة بين الحين والآخر طلبات يتقدم بها أفراد من خارجها مباشرة تدعى بطلبات العمل المباشرة يرغبون ويطلبون العمل فيها , دون أن تكون المنظمة قد قامت بالاتصال بهم وإستقطابهم مسبقاً , هذه الطلبات يجب الا تهمل ولا يقلل من أهميتها , لذلك يجب حسن المعاملة معهم و تمكينهم من ملأ استمارة طلب اتويظف ومن ثم تخزين هذه البيانات وللجوء إليها عند فتح باب التعيينات بالمنظمة . </a:t>
            </a:r>
            <a:endParaRPr lang="en-US" sz="1600" dirty="0">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6</a:t>
            </a:r>
            <a:r>
              <a:rPr lang="ar-IQ" sz="2800" b="1" dirty="0">
                <a:solidFill>
                  <a:srgbClr val="FFFF00"/>
                </a:solidFill>
                <a:latin typeface="Calibri"/>
                <a:ea typeface="Calibri"/>
                <a:cs typeface="Ali-A-Alwand"/>
              </a:rPr>
              <a:t>.الإستقطاب من قبل العاملين بالمنظمة</a:t>
            </a:r>
            <a:r>
              <a:rPr lang="ar-IQ" sz="2800" b="1" dirty="0">
                <a:latin typeface="Calibri"/>
                <a:ea typeface="Calibri"/>
                <a:cs typeface="Ali-A-Alwand"/>
              </a:rPr>
              <a:t>:</a:t>
            </a:r>
            <a:r>
              <a:rPr lang="ar-IQ" sz="2400" dirty="0">
                <a:latin typeface="Calibri"/>
                <a:ea typeface="Calibri"/>
                <a:cs typeface="Ali-A-Alwand"/>
              </a:rPr>
              <a:t>تشترك كثير من المنظمات أفرادها في عملية الإستقطاب , من خلال إستخدام وإتباع توجيهات محددة . وأحياناً قد يمنح الفرد الذي رشح فرد نادر و كفوء , حوافز أو علاوات .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2503339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530352" y="76200"/>
            <a:ext cx="7772400" cy="533400"/>
          </a:xfrm>
        </p:spPr>
        <p:txBody>
          <a:bodyPr/>
          <a:lstStyle/>
          <a:p>
            <a:r>
              <a:rPr lang="ar-IQ" dirty="0">
                <a:solidFill>
                  <a:schemeClr val="bg1"/>
                </a:solidFill>
              </a:rPr>
              <a:t>-</a:t>
            </a:r>
          </a:p>
        </p:txBody>
      </p:sp>
      <p:sp>
        <p:nvSpPr>
          <p:cNvPr id="3" name="Text Placeholder 2"/>
          <p:cNvSpPr>
            <a:spLocks noGrp="1"/>
          </p:cNvSpPr>
          <p:nvPr>
            <p:ph type="body" idx="1"/>
          </p:nvPr>
        </p:nvSpPr>
        <p:spPr>
          <a:xfrm>
            <a:off x="152400" y="838200"/>
            <a:ext cx="8839200" cy="6172200"/>
          </a:xfrm>
        </p:spPr>
        <p:txBody>
          <a:bodyPr>
            <a:normAutofit/>
          </a:bodyPr>
          <a:lstStyle/>
          <a:p>
            <a:pPr algn="just">
              <a:lnSpc>
                <a:spcPct val="115000"/>
              </a:lnSpc>
              <a:spcAft>
                <a:spcPts val="1000"/>
              </a:spcAft>
            </a:pPr>
            <a:r>
              <a:rPr lang="ar-IQ" sz="2400" dirty="0">
                <a:solidFill>
                  <a:schemeClr val="bg1"/>
                </a:solidFill>
                <a:latin typeface="Calibri"/>
                <a:ea typeface="Calibri"/>
                <a:cs typeface="Ali-A-Alwand"/>
              </a:rPr>
              <a:t>6.تتأثر المنظمات بالقوانين التي تصدرها الدولة , والتي تنظم علاقة المنظمات بالعاملين , وهذا بدوره يتطلب استيعابا وفهما كاملا لهذه القوانين واللوائح و كيفية تطبيقها , والجهة المؤهله للقيام بهذا الدور نيابة عن المنظمة , هي ادارة الموارد البشرية .</a:t>
            </a:r>
            <a:endParaRPr lang="en-US" sz="1600" dirty="0">
              <a:solidFill>
                <a:schemeClr val="bg1"/>
              </a:solidFill>
              <a:latin typeface="Calibri"/>
              <a:ea typeface="Calibri"/>
              <a:cs typeface="Arial"/>
            </a:endParaRPr>
          </a:p>
          <a:p>
            <a:pPr algn="just">
              <a:lnSpc>
                <a:spcPct val="115000"/>
              </a:lnSpc>
              <a:spcAft>
                <a:spcPts val="1000"/>
              </a:spcAft>
            </a:pPr>
            <a:r>
              <a:rPr lang="ar-IQ" sz="2400" dirty="0">
                <a:solidFill>
                  <a:schemeClr val="bg1"/>
                </a:solidFill>
                <a:latin typeface="Calibri"/>
                <a:ea typeface="Calibri"/>
                <a:cs typeface="Ali-A-Alwand"/>
              </a:rPr>
              <a:t>7.أحد أهم المهام التي تقوم بها ادارة الموارد البشرية , هي مبدأ (الشخص المناسب في المكان المناسب ) , والذي هو سبب بقاء و استمرار كل المنظمات .</a:t>
            </a:r>
            <a:endParaRPr lang="en-US" sz="1600" dirty="0">
              <a:solidFill>
                <a:schemeClr val="bg1"/>
              </a:solidFill>
              <a:latin typeface="Calibri"/>
              <a:ea typeface="Calibri"/>
              <a:cs typeface="Arial"/>
            </a:endParaRPr>
          </a:p>
          <a:p>
            <a:pPr algn="just">
              <a:lnSpc>
                <a:spcPct val="115000"/>
              </a:lnSpc>
              <a:spcAft>
                <a:spcPts val="1000"/>
              </a:spcAft>
            </a:pPr>
            <a:r>
              <a:rPr lang="ar-IQ" sz="2800" dirty="0">
                <a:solidFill>
                  <a:schemeClr val="bg1"/>
                </a:solidFill>
                <a:latin typeface="Calibri"/>
                <a:ea typeface="Calibri"/>
                <a:cs typeface="Ali-A-Alwand"/>
              </a:rPr>
              <a:t>*و هذه الأهمية التي تتمتع بها ادارة الموارد البشرية تقتضي ضرورة تنظيم ادارة الموارد البشرية بشكل يجعلها قادرة على القيام بوظائفها , وتحقيق أهدافها بسلاسة ويسر , وبناء عليه فان موضوعنا التالي هو تنظيم ادارة الموارد البشرية.</a:t>
            </a:r>
            <a:endParaRPr lang="en-US" sz="1600" dirty="0">
              <a:solidFill>
                <a:schemeClr val="bg1"/>
              </a:solidFill>
              <a:latin typeface="Calibri"/>
              <a:ea typeface="Calibri"/>
              <a:cs typeface="Arial"/>
            </a:endParaRPr>
          </a:p>
          <a:p>
            <a:pPr algn="just"/>
            <a:endParaRPr lang="ar-IQ" dirty="0">
              <a:solidFill>
                <a:schemeClr val="bg1"/>
              </a:solidFill>
            </a:endParaRPr>
          </a:p>
        </p:txBody>
      </p:sp>
    </p:spTree>
    <p:extLst>
      <p:ext uri="{BB962C8B-B14F-4D97-AF65-F5344CB8AC3E}">
        <p14:creationId xmlns:p14="http://schemas.microsoft.com/office/powerpoint/2010/main" val="181278076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6858000"/>
          </a:xfrm>
        </p:spPr>
        <p:txBody>
          <a:bodyPr/>
          <a:lstStyle/>
          <a:p>
            <a:pPr>
              <a:lnSpc>
                <a:spcPct val="115000"/>
              </a:lnSpc>
              <a:spcAft>
                <a:spcPts val="1000"/>
              </a:spcAft>
            </a:pPr>
            <a:r>
              <a:rPr lang="ar-IQ" sz="2000" dirty="0">
                <a:solidFill>
                  <a:srgbClr val="FFFF00"/>
                </a:solidFill>
                <a:latin typeface="Calibri"/>
                <a:ea typeface="Calibri"/>
                <a:cs typeface="Ali-A-Alwand"/>
              </a:rPr>
              <a:t>7</a:t>
            </a:r>
            <a:r>
              <a:rPr lang="ar-IQ" sz="2000" b="1" dirty="0">
                <a:solidFill>
                  <a:srgbClr val="FFFF00"/>
                </a:solidFill>
                <a:latin typeface="Calibri"/>
                <a:ea typeface="Calibri"/>
                <a:cs typeface="Ali-A-Alwand"/>
              </a:rPr>
              <a:t>.الإنترنت</a:t>
            </a:r>
            <a:r>
              <a:rPr lang="ar-IQ" sz="2000" dirty="0">
                <a:solidFill>
                  <a:srgbClr val="FFFF00"/>
                </a:solidFill>
                <a:latin typeface="Calibri"/>
                <a:ea typeface="Calibri"/>
                <a:cs typeface="Ali-A-Alwand"/>
              </a:rPr>
              <a:t>:</a:t>
            </a:r>
            <a:r>
              <a:rPr lang="ar-IQ" sz="2000" dirty="0">
                <a:latin typeface="Calibri"/>
                <a:ea typeface="Calibri"/>
                <a:cs typeface="Ali-A-Alwand"/>
              </a:rPr>
              <a:t>تعتبر يستخدم كثير من المظمات في الاونة الأخيرة هذه الطريقة لإستقطاب العاملين , ويتضمن الكثير من المزايا و السلبيات , والمزاياها : الإعلان الوظائف على الشبكة قد يستمر في جذب طالبي الوظيفة لمدة زمنية ممتدة , و توليد رد فعل أسرع , فطالب الوظيفة بإستطاعته ملء إستمارة التقدم للوظيفة وإرسالها إلكترونياً فور ظهور الإعلان على الشبكة , والمزايا الأخرى هي تحقيق وفر في النفقات مقارنة بإسعار الجرائد والتلفزيون ...الخ. و سلبياتها : أن المنظمة قد تواجه بفيض من الطلبات للتوظف أكثر من إحتياجها الفعلى وذلك لأن السهولة النسبية للرد على الإعلانات التوظف من خلال الشبكة قد تشجع الأشخاص المؤهلين وغير المؤهلين للتقدم بطلبات إلى المنظمة , و السلبية الاخرى هي قد تصل إلى المنظمة طلبات للتوظف من أماكن جغرافية بعيدة وغير واقعية </a:t>
            </a:r>
            <a:r>
              <a:rPr lang="ar-IQ" sz="2400" dirty="0">
                <a:latin typeface="Calibri"/>
                <a:ea typeface="Calibri"/>
                <a:cs typeface="Ali-A-Alwand"/>
              </a:rPr>
              <a:t>. </a:t>
            </a:r>
          </a:p>
          <a:p>
            <a:pPr algn="ctr">
              <a:lnSpc>
                <a:spcPct val="115000"/>
              </a:lnSpc>
              <a:spcAft>
                <a:spcPts val="1000"/>
              </a:spcAft>
            </a:pPr>
            <a:r>
              <a:rPr lang="ar-IQ" sz="2400" b="1" dirty="0">
                <a:solidFill>
                  <a:srgbClr val="FF0000"/>
                </a:solidFill>
                <a:latin typeface="Calibri"/>
                <a:ea typeface="Calibri"/>
                <a:cs typeface="Ali-A-Alwand"/>
              </a:rPr>
              <a:t>*مزايا وسلبيات المصادر الإستقطاب الخارجي:</a:t>
            </a:r>
          </a:p>
          <a:p>
            <a:pPr algn="ctr">
              <a:lnSpc>
                <a:spcPct val="115000"/>
              </a:lnSpc>
              <a:spcAft>
                <a:spcPts val="1000"/>
              </a:spcAft>
            </a:pPr>
            <a:endParaRPr lang="ar-IQ" sz="2400" b="1" dirty="0">
              <a:solidFill>
                <a:srgbClr val="FF0000"/>
              </a:solidFill>
              <a:latin typeface="Calibri"/>
              <a:ea typeface="Calibri"/>
              <a:cs typeface="Ali-A-Alwand"/>
            </a:endParaRPr>
          </a:p>
          <a:p>
            <a:pPr algn="ctr">
              <a:lnSpc>
                <a:spcPct val="115000"/>
              </a:lnSpc>
              <a:spcAft>
                <a:spcPts val="1000"/>
              </a:spcAft>
            </a:pPr>
            <a:endParaRPr lang="en-US" sz="1400" dirty="0">
              <a:solidFill>
                <a:srgbClr val="FF0000"/>
              </a:solidFill>
              <a:latin typeface="Calibri"/>
              <a:ea typeface="Calibri"/>
              <a:cs typeface="Arial"/>
            </a:endParaRPr>
          </a:p>
          <a:p>
            <a:pPr>
              <a:lnSpc>
                <a:spcPct val="115000"/>
              </a:lnSpc>
              <a:spcAft>
                <a:spcPts val="1000"/>
              </a:spcAft>
            </a:pPr>
            <a:endParaRPr lang="ar-IQ" sz="2400" dirty="0">
              <a:latin typeface="Calibri"/>
              <a:ea typeface="Calibri"/>
              <a:cs typeface="Ali-A-Alwand"/>
            </a:endParaRPr>
          </a:p>
          <a:p>
            <a:pPr>
              <a:lnSpc>
                <a:spcPct val="115000"/>
              </a:lnSpc>
              <a:spcAft>
                <a:spcPts val="1000"/>
              </a:spcAft>
            </a:pPr>
            <a:endParaRPr lang="en-US" sz="1600" dirty="0">
              <a:latin typeface="Calibri"/>
              <a:ea typeface="Calibri"/>
              <a:cs typeface="Arial"/>
            </a:endParaRPr>
          </a:p>
          <a:p>
            <a:endParaRPr lang="ar-IQ" dirty="0"/>
          </a:p>
        </p:txBody>
      </p:sp>
      <p:graphicFrame>
        <p:nvGraphicFramePr>
          <p:cNvPr id="5" name="Table 4"/>
          <p:cNvGraphicFramePr>
            <a:graphicFrameLocks noGrp="1"/>
          </p:cNvGraphicFramePr>
          <p:nvPr>
            <p:extLst>
              <p:ext uri="{D42A27DB-BD31-4B8C-83A1-F6EECF244321}">
                <p14:modId xmlns:p14="http://schemas.microsoft.com/office/powerpoint/2010/main" val="3804856182"/>
              </p:ext>
            </p:extLst>
          </p:nvPr>
        </p:nvGraphicFramePr>
        <p:xfrm>
          <a:off x="116542" y="3352800"/>
          <a:ext cx="9027458" cy="3320288"/>
        </p:xfrm>
        <a:graphic>
          <a:graphicData uri="http://schemas.openxmlformats.org/drawingml/2006/table">
            <a:tbl>
              <a:tblPr rtl="1" firstRow="1" bandRow="1">
                <a:tableStyleId>{5C22544A-7EE6-4342-B048-85BDC9FD1C3A}</a:tableStyleId>
              </a:tblPr>
              <a:tblGrid>
                <a:gridCol w="3944470">
                  <a:extLst>
                    <a:ext uri="{9D8B030D-6E8A-4147-A177-3AD203B41FA5}">
                      <a16:colId xmlns:a16="http://schemas.microsoft.com/office/drawing/2014/main" xmlns="" val="20000"/>
                    </a:ext>
                  </a:extLst>
                </a:gridCol>
                <a:gridCol w="5082988">
                  <a:extLst>
                    <a:ext uri="{9D8B030D-6E8A-4147-A177-3AD203B41FA5}">
                      <a16:colId xmlns:a16="http://schemas.microsoft.com/office/drawing/2014/main" xmlns="" val="20001"/>
                    </a:ext>
                  </a:extLst>
                </a:gridCol>
              </a:tblGrid>
              <a:tr h="533400">
                <a:tc>
                  <a:txBody>
                    <a:bodyPr/>
                    <a:lstStyle/>
                    <a:p>
                      <a:pPr algn="ctr" rtl="1"/>
                      <a:r>
                        <a:rPr lang="ar-IQ" sz="1800" dirty="0">
                          <a:effectLst/>
                          <a:latin typeface="Calibri"/>
                          <a:ea typeface="Calibri"/>
                          <a:cs typeface="Ali-A-Alwand"/>
                        </a:rPr>
                        <a:t>المزايا</a:t>
                      </a:r>
                      <a:endParaRPr lang="ar-IQ" sz="1800" dirty="0"/>
                    </a:p>
                  </a:txBody>
                  <a:tcPr/>
                </a:tc>
                <a:tc>
                  <a:txBody>
                    <a:bodyPr/>
                    <a:lstStyle/>
                    <a:p>
                      <a:pPr algn="ctr" rtl="1"/>
                      <a:r>
                        <a:rPr lang="ar-IQ" sz="1800" dirty="0">
                          <a:effectLst/>
                          <a:latin typeface="Calibri"/>
                          <a:ea typeface="Calibri"/>
                          <a:cs typeface="Ali-A-Alwand"/>
                        </a:rPr>
                        <a:t>السلبيات</a:t>
                      </a:r>
                      <a:endParaRPr lang="ar-IQ" sz="1800" dirty="0"/>
                    </a:p>
                  </a:txBody>
                  <a:tcPr/>
                </a:tc>
                <a:extLst>
                  <a:ext uri="{0D108BD9-81ED-4DB2-BD59-A6C34878D82A}">
                    <a16:rowId xmlns:a16="http://schemas.microsoft.com/office/drawing/2014/main" xmlns="" val="10000"/>
                  </a:ext>
                </a:extLst>
              </a:tr>
              <a:tr h="2209800">
                <a:tc>
                  <a:txBody>
                    <a:bodyPr/>
                    <a:lstStyle/>
                    <a:p>
                      <a:pPr algn="r" rtl="1">
                        <a:lnSpc>
                          <a:spcPct val="115000"/>
                        </a:lnSpc>
                        <a:spcAft>
                          <a:spcPts val="1000"/>
                        </a:spcAft>
                      </a:pPr>
                      <a:r>
                        <a:rPr lang="ar-IQ" sz="1800">
                          <a:effectLst/>
                          <a:latin typeface="Calibri"/>
                          <a:ea typeface="Calibri"/>
                          <a:cs typeface="Ali-A-Alwand"/>
                        </a:rPr>
                        <a:t>1.جلب أفكار ورؤى ووجهات نظر جديدة , وهذا يؤدي إلى الإبتكار والإبداع .</a:t>
                      </a:r>
                      <a:endParaRPr lang="en-US" sz="1800">
                        <a:effectLst/>
                        <a:latin typeface="Calibri"/>
                        <a:ea typeface="Calibri"/>
                        <a:cs typeface="Arial"/>
                      </a:endParaRPr>
                    </a:p>
                    <a:p>
                      <a:pPr algn="r" rtl="1">
                        <a:lnSpc>
                          <a:spcPct val="115000"/>
                        </a:lnSpc>
                        <a:spcAft>
                          <a:spcPts val="1000"/>
                        </a:spcAft>
                      </a:pPr>
                      <a:r>
                        <a:rPr lang="ar-IQ" sz="1800">
                          <a:effectLst/>
                          <a:latin typeface="Calibri"/>
                          <a:ea typeface="Calibri"/>
                          <a:cs typeface="Ali-A-Alwand"/>
                        </a:rPr>
                        <a:t>2.عدم الحاجة إلى التوسع في برامج التدريب والتطوير , وذلك لأن الاستقطاب الخارجي يمكن المنطمة من الحصول على الموارد البشرية المدربة التدريب الكافي , والتي يتوفر لديها مهارات وقدرات ومعاريف كافية .</a:t>
                      </a:r>
                      <a:endParaRPr lang="en-US" sz="1800">
                        <a:effectLst/>
                        <a:latin typeface="Calibri"/>
                        <a:ea typeface="Calibri"/>
                        <a:cs typeface="Arial"/>
                      </a:endParaRPr>
                    </a:p>
                    <a:p>
                      <a:r>
                        <a:rPr lang="ar-IQ" sz="1800">
                          <a:effectLst/>
                          <a:latin typeface="Calibri"/>
                          <a:ea typeface="Calibri"/>
                          <a:cs typeface="Ali-A-Alwand"/>
                        </a:rPr>
                        <a:t>3.يمكن المنظمة من خلال المصادر الخارجية تحصل الموارد البشرية المؤقتة .</a:t>
                      </a:r>
                      <a:endParaRPr lang="ar-IQ" sz="1800" dirty="0"/>
                    </a:p>
                  </a:txBody>
                  <a:tcPr/>
                </a:tc>
                <a:tc>
                  <a:txBody>
                    <a:bodyPr/>
                    <a:lstStyle/>
                    <a:p>
                      <a:pPr algn="r" rtl="1">
                        <a:lnSpc>
                          <a:spcPct val="115000"/>
                        </a:lnSpc>
                        <a:spcAft>
                          <a:spcPts val="1000"/>
                        </a:spcAft>
                      </a:pPr>
                      <a:r>
                        <a:rPr lang="ar-IQ" sz="1800" dirty="0">
                          <a:effectLst/>
                          <a:latin typeface="Calibri"/>
                          <a:ea typeface="Calibri"/>
                          <a:cs typeface="Ali-A-Alwand"/>
                        </a:rPr>
                        <a:t>1.تؤدي إلى خفض معنوية العاملين .</a:t>
                      </a:r>
                      <a:endParaRPr lang="en-US" sz="1800" dirty="0">
                        <a:effectLst/>
                        <a:latin typeface="Calibri"/>
                        <a:ea typeface="Calibri"/>
                        <a:cs typeface="Arial"/>
                      </a:endParaRPr>
                    </a:p>
                    <a:p>
                      <a:pPr algn="r" rtl="1">
                        <a:lnSpc>
                          <a:spcPct val="115000"/>
                        </a:lnSpc>
                        <a:spcAft>
                          <a:spcPts val="1000"/>
                        </a:spcAft>
                      </a:pPr>
                      <a:r>
                        <a:rPr lang="ar-IQ" sz="1800" dirty="0">
                          <a:effectLst/>
                          <a:latin typeface="Calibri"/>
                          <a:ea typeface="Calibri"/>
                          <a:cs typeface="Ali-A-Alwand"/>
                        </a:rPr>
                        <a:t> </a:t>
                      </a:r>
                      <a:endParaRPr lang="en-US" sz="1800" dirty="0">
                        <a:effectLst/>
                        <a:latin typeface="Calibri"/>
                        <a:ea typeface="Calibri"/>
                        <a:cs typeface="Arial"/>
                      </a:endParaRPr>
                    </a:p>
                    <a:p>
                      <a:pPr algn="r" rtl="1">
                        <a:lnSpc>
                          <a:spcPct val="115000"/>
                        </a:lnSpc>
                        <a:spcAft>
                          <a:spcPts val="1000"/>
                        </a:spcAft>
                      </a:pPr>
                      <a:r>
                        <a:rPr lang="ar-IQ" sz="1800" dirty="0">
                          <a:effectLst/>
                          <a:latin typeface="Calibri"/>
                          <a:ea typeface="Calibri"/>
                          <a:cs typeface="Ali-A-Alwand"/>
                        </a:rPr>
                        <a:t>2.طول فترة تكيف الفرد مع المنظمة .</a:t>
                      </a:r>
                      <a:endParaRPr lang="en-US" sz="1800" dirty="0">
                        <a:effectLst/>
                        <a:latin typeface="Calibri"/>
                        <a:ea typeface="Calibri"/>
                        <a:cs typeface="Arial"/>
                      </a:endParaRPr>
                    </a:p>
                    <a:p>
                      <a:pPr algn="r" rtl="1">
                        <a:lnSpc>
                          <a:spcPct val="115000"/>
                        </a:lnSpc>
                        <a:spcAft>
                          <a:spcPts val="1000"/>
                        </a:spcAft>
                      </a:pPr>
                      <a:r>
                        <a:rPr lang="ar-IQ" sz="1800" dirty="0">
                          <a:effectLst/>
                          <a:latin typeface="Calibri"/>
                          <a:ea typeface="Calibri"/>
                          <a:cs typeface="Ali-A-Alwand"/>
                        </a:rPr>
                        <a:t> </a:t>
                      </a:r>
                      <a:endParaRPr lang="en-US" sz="1800" dirty="0">
                        <a:effectLst/>
                        <a:latin typeface="Calibri"/>
                        <a:ea typeface="Calibri"/>
                        <a:cs typeface="Arial"/>
                      </a:endParaRPr>
                    </a:p>
                    <a:p>
                      <a:r>
                        <a:rPr lang="ar-IQ" sz="1800" dirty="0">
                          <a:effectLst/>
                          <a:latin typeface="Calibri"/>
                          <a:ea typeface="Calibri"/>
                          <a:cs typeface="Ali-A-Alwand"/>
                        </a:rPr>
                        <a:t>3.إحتمالية عدم تعاون العاملين في المنظمة مع من يترشح للوظيفة الشاغرة من الخارج , ومقاومة قراراته .</a:t>
                      </a:r>
                      <a:endParaRPr lang="ar-IQ" sz="18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57742906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143000"/>
          </a:xfrm>
        </p:spPr>
        <p:txBody>
          <a:bodyPr/>
          <a:lstStyle/>
          <a:p>
            <a:pPr algn="r" rtl="1">
              <a:lnSpc>
                <a:spcPct val="115000"/>
              </a:lnSpc>
              <a:spcAft>
                <a:spcPts val="1000"/>
              </a:spcAft>
            </a:pPr>
            <a:r>
              <a:rPr lang="ar-IQ" sz="3200" dirty="0">
                <a:effectLst/>
                <a:latin typeface="Calibri"/>
                <a:ea typeface="Calibri"/>
                <a:cs typeface="Ali-A-Alwand"/>
              </a:rPr>
              <a:t>(1-4):العوامل المؤثرة على عملية الإستقطاب:</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219200"/>
            <a:ext cx="9144000" cy="5638800"/>
          </a:xfrm>
        </p:spPr>
        <p:txBody>
          <a:bodyPr>
            <a:normAutofit fontScale="92500" lnSpcReduction="10000"/>
          </a:bodyPr>
          <a:lstStyle/>
          <a:p>
            <a:pPr>
              <a:lnSpc>
                <a:spcPct val="115000"/>
              </a:lnSpc>
              <a:spcAft>
                <a:spcPts val="1000"/>
              </a:spcAft>
            </a:pPr>
            <a:r>
              <a:rPr lang="ar-IQ" sz="2800" dirty="0">
                <a:solidFill>
                  <a:srgbClr val="FFC000"/>
                </a:solidFill>
                <a:latin typeface="Calibri"/>
                <a:ea typeface="Calibri"/>
                <a:cs typeface="Ali-A-Alwand"/>
              </a:rPr>
              <a:t>1</a:t>
            </a:r>
            <a:r>
              <a:rPr lang="ar-IQ" sz="2800" b="1" dirty="0">
                <a:solidFill>
                  <a:srgbClr val="FFC000"/>
                </a:solidFill>
                <a:latin typeface="Calibri"/>
                <a:ea typeface="Calibri"/>
                <a:cs typeface="Ali-A-Alwand"/>
              </a:rPr>
              <a:t>.رسالة المنظمة وسياساتها و ستراتيجياتها</a:t>
            </a:r>
            <a:r>
              <a:rPr lang="ar-IQ" sz="2800" dirty="0">
                <a:latin typeface="Calibri"/>
                <a:ea typeface="Calibri"/>
                <a:cs typeface="Ali-A-Alwand"/>
              </a:rPr>
              <a:t>:يجب على عملية الإستقطاب الرد على الأسئلة التالية قبل الشروع في نشاطاته.</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أ.هل حاجة المنظمة ووظائفها الشاغرة بما يتعلق بتوظيف أفراد ذو كفاءات علمية عالية أم متوسطة المستوى أم عادية.</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ب.هل سياسات التوظيف في المنظمة بما يتعلق بتوظيف موارد البشرية لفترات قصيرة الأجل(موارد مؤقتة) أم لفترات طويلة الأجل(موارد دائمة)</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ج..هل إعتماد المنظمة في تأمين إحتياجاتها من الوظائف على الموارد الداخلية أم الخارجية؟</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د.هل رغبة المنظمة بتوظيف النساء أم الرجال للشواغر المتوفرة؟</a:t>
            </a:r>
            <a:endParaRPr lang="en-US" sz="1600" dirty="0">
              <a:latin typeface="Calibri"/>
              <a:ea typeface="Calibri"/>
              <a:cs typeface="Arial"/>
            </a:endParaRPr>
          </a:p>
          <a:p>
            <a:pPr>
              <a:lnSpc>
                <a:spcPct val="115000"/>
              </a:lnSpc>
              <a:spcAft>
                <a:spcPts val="1000"/>
              </a:spcAft>
            </a:pPr>
            <a:r>
              <a:rPr lang="ar-IQ" sz="2800" dirty="0">
                <a:solidFill>
                  <a:srgbClr val="FFC000"/>
                </a:solidFill>
                <a:latin typeface="Calibri"/>
                <a:ea typeface="Calibri"/>
                <a:cs typeface="Ali-A-Alwand"/>
              </a:rPr>
              <a:t>2</a:t>
            </a:r>
            <a:r>
              <a:rPr lang="ar-IQ" sz="2800" b="1" dirty="0">
                <a:solidFill>
                  <a:srgbClr val="FFC000"/>
                </a:solidFill>
                <a:latin typeface="Calibri"/>
                <a:ea typeface="Calibri"/>
                <a:cs typeface="Ali-A-Alwand"/>
              </a:rPr>
              <a:t>.العوامل التكنولوجية:</a:t>
            </a:r>
            <a:r>
              <a:rPr lang="ar-IQ" sz="2400" dirty="0">
                <a:solidFill>
                  <a:srgbClr val="FFC000"/>
                </a:solidFill>
                <a:latin typeface="Calibri"/>
                <a:ea typeface="Calibri"/>
                <a:cs typeface="Ali-A-Alwand"/>
              </a:rPr>
              <a:t> </a:t>
            </a:r>
            <a:r>
              <a:rPr lang="ar-IQ" sz="2400" dirty="0">
                <a:latin typeface="Calibri"/>
                <a:ea typeface="Calibri"/>
                <a:cs typeface="Ali-A-Alwand"/>
              </a:rPr>
              <a:t>أن إنجاز العمل بشكل آني من قبل المنظمة سيهدد بقاء الموارد البشرية فيها وبالطبع كلما تطورت التكنلوجيا كلما أدى ذلك إلى انحسار الموارد البشرية التي تعتمد على قوتها العضلية , وزيادة الحاجة إلى الموارد البشرية ذات مهارة عالية وقادرة على التكيف مع هذا التطور , وهذا العامل يكون له ضغوطاً كبيرة على عملية الإستقطاب لكي يكتسب و يجذب تلك الموارد البشرية في المصادر الخارجية.</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294779810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381000"/>
            <a:ext cx="9144000" cy="6477000"/>
          </a:xfrm>
        </p:spPr>
        <p:txBody>
          <a:bodyPr/>
          <a:lstStyle/>
          <a:p>
            <a:pPr>
              <a:lnSpc>
                <a:spcPct val="115000"/>
              </a:lnSpc>
              <a:spcAft>
                <a:spcPts val="1000"/>
              </a:spcAft>
            </a:pPr>
            <a:r>
              <a:rPr lang="ar-IQ" sz="2800" b="1" dirty="0">
                <a:solidFill>
                  <a:srgbClr val="FFC000"/>
                </a:solidFill>
                <a:latin typeface="Calibri"/>
                <a:ea typeface="Calibri"/>
                <a:cs typeface="Ali-A-Alwand"/>
              </a:rPr>
              <a:t>3.العوامل الإجتماعية:</a:t>
            </a:r>
            <a:r>
              <a:rPr lang="ar-IQ" sz="2400" dirty="0">
                <a:solidFill>
                  <a:srgbClr val="FFC000"/>
                </a:solidFill>
                <a:latin typeface="Calibri"/>
                <a:ea typeface="Calibri"/>
                <a:cs typeface="Ali-A-Alwand"/>
              </a:rPr>
              <a:t> </a:t>
            </a:r>
            <a:r>
              <a:rPr lang="ar-IQ" sz="2400" dirty="0">
                <a:latin typeface="Calibri"/>
                <a:ea typeface="Calibri"/>
                <a:cs typeface="Ali-A-Alwand"/>
              </a:rPr>
              <a:t>إذا كان معدل الولادات أكبر من الوفيات , غذاً سنتوقع زيادة سكانية في الفترة الزمنية القادمة , وهذه الزيادة سترفع من حجم الموارد البشرية المتاحة في سوق العمل بشكل عام , أي سيرتفع العرض ويكون هناك وفرة في قوة العمل فيه مستقبلاُ . </a:t>
            </a:r>
          </a:p>
          <a:p>
            <a:pPr>
              <a:lnSpc>
                <a:spcPct val="115000"/>
              </a:lnSpc>
              <a:spcAft>
                <a:spcPts val="1000"/>
              </a:spcAft>
            </a:pPr>
            <a:r>
              <a:rPr lang="ar-IQ" sz="2400" b="1" dirty="0">
                <a:solidFill>
                  <a:schemeClr val="accent4">
                    <a:lumMod val="60000"/>
                    <a:lumOff val="40000"/>
                  </a:schemeClr>
                </a:solidFill>
                <a:latin typeface="Calibri"/>
                <a:ea typeface="Calibri"/>
                <a:cs typeface="Ali-A-Alwand"/>
              </a:rPr>
              <a:t>(1-5):عوامل نجاح عملية الإستقطاب:</a:t>
            </a:r>
            <a:endParaRPr lang="en-US" sz="2400" dirty="0">
              <a:solidFill>
                <a:schemeClr val="accent4">
                  <a:lumMod val="60000"/>
                  <a:lumOff val="40000"/>
                </a:schemeClr>
              </a:solidFill>
              <a:latin typeface="Calibri"/>
              <a:ea typeface="Calibri"/>
              <a:cs typeface="Arial"/>
            </a:endParaRPr>
          </a:p>
          <a:p>
            <a:pPr>
              <a:lnSpc>
                <a:spcPct val="115000"/>
              </a:lnSpc>
              <a:spcAft>
                <a:spcPts val="1000"/>
              </a:spcAft>
            </a:pPr>
            <a:r>
              <a:rPr lang="ar-IQ" sz="2400" dirty="0">
                <a:latin typeface="Calibri"/>
                <a:ea typeface="Calibri"/>
                <a:cs typeface="Ali-A-Alwand"/>
              </a:rPr>
              <a:t>-الأفراد يرغبون العمل في المنظمات التي يتضمن هذه النقاط:</a:t>
            </a:r>
            <a:endParaRPr lang="en-US" sz="2400" dirty="0">
              <a:latin typeface="Calibri"/>
              <a:ea typeface="Calibri"/>
              <a:cs typeface="Arial"/>
            </a:endParaRPr>
          </a:p>
          <a:p>
            <a:pPr>
              <a:lnSpc>
                <a:spcPct val="115000"/>
              </a:lnSpc>
              <a:spcAft>
                <a:spcPts val="1000"/>
              </a:spcAft>
            </a:pPr>
            <a:r>
              <a:rPr lang="ar-IQ" sz="2400" dirty="0">
                <a:latin typeface="Calibri"/>
                <a:ea typeface="Calibri"/>
                <a:cs typeface="Ali-A-Alwand"/>
              </a:rPr>
              <a:t>1:ضمان إستمرارية العمل للعاملين وعدم تهديدهم بالفصل و التسريح .</a:t>
            </a:r>
            <a:endParaRPr lang="en-US" sz="2400" dirty="0">
              <a:latin typeface="Calibri"/>
              <a:ea typeface="Calibri"/>
              <a:cs typeface="Arial"/>
            </a:endParaRPr>
          </a:p>
          <a:p>
            <a:pPr>
              <a:lnSpc>
                <a:spcPct val="115000"/>
              </a:lnSpc>
              <a:spcAft>
                <a:spcPts val="1000"/>
              </a:spcAft>
            </a:pPr>
            <a:r>
              <a:rPr lang="ar-IQ" sz="2400" dirty="0">
                <a:latin typeface="Calibri"/>
                <a:ea typeface="Calibri"/>
                <a:cs typeface="Ali-A-Alwand"/>
              </a:rPr>
              <a:t>2.السعي من أجل إشباع الحاجات المادية والمعنوية لدى العاملين , وتوفير فرص النمو والتقدم أمامهم.</a:t>
            </a:r>
            <a:endParaRPr lang="en-US" sz="2400" dirty="0">
              <a:latin typeface="Calibri"/>
              <a:ea typeface="Calibri"/>
              <a:cs typeface="Arial"/>
            </a:endParaRPr>
          </a:p>
          <a:p>
            <a:pPr>
              <a:lnSpc>
                <a:spcPct val="115000"/>
              </a:lnSpc>
              <a:spcAft>
                <a:spcPts val="1000"/>
              </a:spcAft>
            </a:pPr>
            <a:r>
              <a:rPr lang="ar-IQ" sz="2400" dirty="0">
                <a:latin typeface="Calibri"/>
                <a:ea typeface="Calibri"/>
                <a:cs typeface="Ali-A-Alwand"/>
              </a:rPr>
              <a:t>3.حجم المنظمة وعدد فروعها ووضعها المالي بين منافسيها .</a:t>
            </a:r>
            <a:endParaRPr lang="en-US" sz="2400" dirty="0">
              <a:latin typeface="Calibri"/>
              <a:ea typeface="Calibri"/>
              <a:cs typeface="Arial"/>
            </a:endParaRPr>
          </a:p>
          <a:p>
            <a:pPr>
              <a:lnSpc>
                <a:spcPct val="115000"/>
              </a:lnSpc>
              <a:spcAft>
                <a:spcPts val="1000"/>
              </a:spcAft>
            </a:pPr>
            <a:r>
              <a:rPr lang="ar-IQ" sz="2400" dirty="0">
                <a:latin typeface="Calibri"/>
                <a:ea typeface="Calibri"/>
                <a:cs typeface="Ali-A-Alwand"/>
              </a:rPr>
              <a:t>4.سمعة المنظمة من حيث جودة المنتجات والخدمات التي تقدمها .</a:t>
            </a:r>
            <a:endParaRPr lang="en-US" sz="2400" dirty="0">
              <a:latin typeface="Calibri"/>
              <a:ea typeface="Calibri"/>
              <a:cs typeface="Arial"/>
            </a:endParaRPr>
          </a:p>
          <a:p>
            <a:pPr>
              <a:lnSpc>
                <a:spcPct val="115000"/>
              </a:lnSpc>
              <a:spcAft>
                <a:spcPts val="1000"/>
              </a:spcAft>
            </a:pPr>
            <a:r>
              <a:rPr lang="ar-IQ" sz="2400" dirty="0">
                <a:latin typeface="Calibri"/>
                <a:ea typeface="Calibri"/>
                <a:cs typeface="Ali-A-Alwand"/>
              </a:rPr>
              <a:t>5.(الأجور والرواتب) إحدى أهم العوامل لجذب الموارد البشرية .  </a:t>
            </a:r>
            <a:endParaRPr lang="en-US" sz="2400" dirty="0">
              <a:latin typeface="Calibri"/>
              <a:ea typeface="Calibri"/>
              <a:cs typeface="Arial"/>
            </a:endParaRPr>
          </a:p>
          <a:p>
            <a:endParaRPr lang="ar-IQ" dirty="0"/>
          </a:p>
        </p:txBody>
      </p:sp>
    </p:spTree>
    <p:extLst>
      <p:ext uri="{BB962C8B-B14F-4D97-AF65-F5344CB8AC3E}">
        <p14:creationId xmlns:p14="http://schemas.microsoft.com/office/powerpoint/2010/main" val="64855917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981200"/>
          </a:xfrm>
        </p:spPr>
        <p:txBody>
          <a:bodyPr/>
          <a:lstStyle/>
          <a:p>
            <a:pPr algn="ctr">
              <a:lnSpc>
                <a:spcPct val="115000"/>
              </a:lnSpc>
              <a:spcAft>
                <a:spcPts val="1000"/>
              </a:spcAft>
            </a:pPr>
            <a:r>
              <a:rPr lang="ar-IQ" sz="4400" dirty="0">
                <a:effectLst/>
                <a:latin typeface="Calibri"/>
                <a:ea typeface="Calibri"/>
                <a:cs typeface="Ali-A-Alwand"/>
              </a:rPr>
              <a:t>الفصل الخامس</a:t>
            </a:r>
            <a:r>
              <a:rPr lang="en-US" sz="2400" dirty="0">
                <a:effectLst/>
                <a:latin typeface="Calibri"/>
                <a:ea typeface="Calibri"/>
                <a:cs typeface="Arial"/>
              </a:rPr>
              <a:t/>
            </a:r>
            <a:br>
              <a:rPr lang="en-US" sz="2400" dirty="0">
                <a:effectLst/>
                <a:latin typeface="Calibri"/>
                <a:ea typeface="Calibri"/>
                <a:cs typeface="Arial"/>
              </a:rPr>
            </a:br>
            <a:r>
              <a:rPr lang="ar-IQ" sz="4400" dirty="0">
                <a:effectLst/>
                <a:latin typeface="Calibri"/>
                <a:ea typeface="Calibri"/>
                <a:cs typeface="Ali-A-Alwand"/>
              </a:rPr>
              <a:t>الإختيار والتعيين</a:t>
            </a:r>
            <a:endParaRPr lang="en-US" sz="2400" dirty="0">
              <a:effectLst/>
              <a:latin typeface="Calibri"/>
              <a:ea typeface="Calibri"/>
              <a:cs typeface="Arial"/>
            </a:endParaRPr>
          </a:p>
        </p:txBody>
      </p:sp>
    </p:spTree>
    <p:extLst>
      <p:ext uri="{BB962C8B-B14F-4D97-AF65-F5344CB8AC3E}">
        <p14:creationId xmlns:p14="http://schemas.microsoft.com/office/powerpoint/2010/main" val="242806729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600200"/>
          </a:xfrm>
        </p:spPr>
        <p:txBody>
          <a:bodyPr/>
          <a:lstStyle/>
          <a:p>
            <a:pPr algn="r" rtl="1">
              <a:lnSpc>
                <a:spcPct val="115000"/>
              </a:lnSpc>
              <a:spcAft>
                <a:spcPts val="1000"/>
              </a:spcAft>
            </a:pPr>
            <a:r>
              <a:rPr lang="ar-IQ" sz="3200" dirty="0">
                <a:effectLst/>
                <a:latin typeface="Calibri"/>
                <a:ea typeface="Calibri"/>
                <a:cs typeface="Ali-A-Alwand"/>
              </a:rPr>
              <a:t>(1-1):تعريف الإختيار:</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600200"/>
            <a:ext cx="9144000" cy="4343400"/>
          </a:xfrm>
        </p:spPr>
        <p:txBody>
          <a:bodyPr/>
          <a:lstStyle/>
          <a:p>
            <a:pPr>
              <a:lnSpc>
                <a:spcPct val="115000"/>
              </a:lnSpc>
              <a:spcAft>
                <a:spcPts val="1000"/>
              </a:spcAft>
            </a:pPr>
            <a:r>
              <a:rPr lang="ar-IQ" sz="2400" b="1" dirty="0">
                <a:solidFill>
                  <a:srgbClr val="FFC000"/>
                </a:solidFill>
                <a:latin typeface="Calibri"/>
                <a:ea typeface="Calibri"/>
                <a:cs typeface="Ali-A-Alwand"/>
              </a:rPr>
              <a:t>الإختيار:</a:t>
            </a:r>
            <a:r>
              <a:rPr lang="ar-IQ" sz="2400" dirty="0">
                <a:solidFill>
                  <a:srgbClr val="FFC000"/>
                </a:solidFill>
                <a:latin typeface="Calibri"/>
                <a:ea typeface="Calibri"/>
                <a:cs typeface="Ali-A-Alwand"/>
              </a:rPr>
              <a:t> </a:t>
            </a:r>
            <a:r>
              <a:rPr lang="ar-IQ" sz="2400" dirty="0">
                <a:latin typeface="Calibri"/>
                <a:ea typeface="Calibri"/>
                <a:cs typeface="Ali-A-Alwand"/>
              </a:rPr>
              <a:t>يمكن النظر إلى وظيفة الإختيار على أنها عملية تتكون من سلسلة من الخطوات المرتبة , التي تقوم بها المنظمة لإنتقاء أفضل المرشحين </a:t>
            </a:r>
            <a:endParaRPr lang="en-US" sz="1400" dirty="0">
              <a:latin typeface="Calibri"/>
              <a:ea typeface="Calibri"/>
              <a:cs typeface="Arial"/>
            </a:endParaRPr>
          </a:p>
          <a:p>
            <a:endParaRPr lang="ar-IQ" dirty="0"/>
          </a:p>
        </p:txBody>
      </p:sp>
    </p:spTree>
    <p:extLst>
      <p:ext uri="{BB962C8B-B14F-4D97-AF65-F5344CB8AC3E}">
        <p14:creationId xmlns:p14="http://schemas.microsoft.com/office/powerpoint/2010/main" val="12777545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219200"/>
          </a:xfrm>
        </p:spPr>
        <p:txBody>
          <a:bodyPr/>
          <a:lstStyle/>
          <a:p>
            <a:pPr algn="r" rtl="1">
              <a:lnSpc>
                <a:spcPct val="115000"/>
              </a:lnSpc>
              <a:spcAft>
                <a:spcPts val="1000"/>
              </a:spcAft>
            </a:pPr>
            <a:r>
              <a:rPr lang="ar-IQ" sz="3200" dirty="0">
                <a:effectLst/>
                <a:latin typeface="Calibri"/>
                <a:ea typeface="Calibri"/>
                <a:cs typeface="Ali-A-Alwand"/>
              </a:rPr>
              <a:t>(1-2):أهمية عملية الإختيار:</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295400"/>
            <a:ext cx="9144000" cy="5562600"/>
          </a:xfrm>
        </p:spPr>
        <p:txBody>
          <a:bodyPr/>
          <a:lstStyle/>
          <a:p>
            <a:pPr>
              <a:lnSpc>
                <a:spcPct val="115000"/>
              </a:lnSpc>
              <a:spcAft>
                <a:spcPts val="1000"/>
              </a:spcAft>
            </a:pPr>
            <a:r>
              <a:rPr lang="ar-IQ" sz="2400" dirty="0">
                <a:latin typeface="Calibri"/>
                <a:ea typeface="Calibri"/>
                <a:cs typeface="Ali-A-Alwand"/>
              </a:rPr>
              <a:t>1.تحقيق مبدأ(الشخص المناسب في المكان المناسب).</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2.زيادة المستوى الإنتاجي للمنظمة , من خلال تكوين قوة عمل فعالة .</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3.تخفيض نسبة (دوران العمل).</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4.تشبع عملية الإختيار الفعالة الحد الادنى من الحاجات الإنسانية للأفراد , حيث توفر لهم أجوراً عادلة , تناسب مع مؤهلاتهم وقدراتهم ومهاراتهم...الخ .</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5.تخفيض التكلفة التدريب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387177918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143000"/>
          </a:xfrm>
        </p:spPr>
        <p:txBody>
          <a:bodyPr/>
          <a:lstStyle/>
          <a:p>
            <a:pPr algn="r" rtl="1">
              <a:lnSpc>
                <a:spcPct val="115000"/>
              </a:lnSpc>
              <a:spcAft>
                <a:spcPts val="1000"/>
              </a:spcAft>
            </a:pPr>
            <a:r>
              <a:rPr lang="ar-IQ" sz="3200" dirty="0">
                <a:effectLst/>
                <a:latin typeface="Calibri"/>
                <a:ea typeface="Calibri"/>
                <a:cs typeface="Ali-A-Alwand"/>
              </a:rPr>
              <a:t>(1-3):خطوات عملية الإختيار:</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143000"/>
            <a:ext cx="9144000" cy="5715000"/>
          </a:xfrm>
        </p:spPr>
        <p:txBody>
          <a:bodyPr/>
          <a:lstStyle/>
          <a:p>
            <a:pPr>
              <a:lnSpc>
                <a:spcPct val="115000"/>
              </a:lnSpc>
              <a:spcAft>
                <a:spcPts val="1000"/>
              </a:spcAft>
            </a:pPr>
            <a:r>
              <a:rPr lang="ar-IQ" sz="2400" dirty="0">
                <a:latin typeface="Calibri"/>
                <a:ea typeface="Calibri"/>
                <a:cs typeface="Ali-A-Alwand"/>
              </a:rPr>
              <a:t>إن خطوات الإختيار عبارة عن مراحل أو حواجز يلزم طالب العمل أن يجتازها بنجاح مرحلة تلو أخرى حتى ينال الوظيفة.</a:t>
            </a:r>
            <a:endParaRPr lang="en-US" sz="1400" dirty="0">
              <a:latin typeface="Calibri"/>
              <a:ea typeface="Calibri"/>
              <a:cs typeface="Arial"/>
            </a:endParaRPr>
          </a:p>
          <a:p>
            <a:pPr>
              <a:lnSpc>
                <a:spcPct val="115000"/>
              </a:lnSpc>
              <a:spcAft>
                <a:spcPts val="1000"/>
              </a:spcAft>
            </a:pPr>
            <a:r>
              <a:rPr lang="ar-IQ" sz="2400" b="1" dirty="0">
                <a:solidFill>
                  <a:srgbClr val="FFC000"/>
                </a:solidFill>
                <a:latin typeface="Calibri"/>
                <a:ea typeface="Calibri"/>
                <a:cs typeface="Ali-A-Alwand"/>
              </a:rPr>
              <a:t>خطوة الأولى:إستقبال طالب العمل وإجراء المقابلة المبدئية معه:</a:t>
            </a:r>
            <a:r>
              <a:rPr lang="ar-IQ" sz="2400" dirty="0">
                <a:solidFill>
                  <a:srgbClr val="FFC000"/>
                </a:solidFill>
                <a:latin typeface="Calibri"/>
                <a:ea typeface="Calibri"/>
                <a:cs typeface="Ali-A-Alwand"/>
              </a:rPr>
              <a:t> </a:t>
            </a:r>
            <a:r>
              <a:rPr lang="ar-IQ" sz="2400" dirty="0">
                <a:latin typeface="Calibri"/>
                <a:ea typeface="Calibri"/>
                <a:cs typeface="Ali-A-Alwand"/>
              </a:rPr>
              <a:t>يتم في هذه المرحلة تخصيص بعض الأفراد من قبل إدارة الموارد البشرية لإستقبال المتقدمين لطلب العمل , وتزويدهم بالمعلومات التفصيلية التي اطلعوا على ملخص عنها في إعلان المنظمة , وفائدة هذة المرحلة أنها تعطي المتقدمين لطلب العمل فكرة أكثر وضوحاً عن البيانات التي أجملت في الأعلان إضافة إلى هذا تطرح بعض الأسئلة الهامة لطالب العمل , مثل مستوى التحصيل العلمي , والخبرة , وبذلك ومن خلال الرد على هذة الأسئلة , ومن خلال الفكرة التي يحصل عليها المتقدم عن المنشأة , يكتشف المتقدمون مدى قدرتهم ورغبتهم في العمل , وبذلك يتقلص عدد الأفراد الذين سينقلون إلى الخطوة التالية بسبب إنسحاب بعضهم . </a:t>
            </a:r>
            <a:endParaRPr lang="en-US" sz="1400" dirty="0">
              <a:latin typeface="Calibri"/>
              <a:ea typeface="Calibri"/>
              <a:cs typeface="Arial"/>
            </a:endParaRPr>
          </a:p>
          <a:p>
            <a:endParaRPr lang="ar-IQ" dirty="0"/>
          </a:p>
        </p:txBody>
      </p:sp>
    </p:spTree>
    <p:extLst>
      <p:ext uri="{BB962C8B-B14F-4D97-AF65-F5344CB8AC3E}">
        <p14:creationId xmlns:p14="http://schemas.microsoft.com/office/powerpoint/2010/main" val="321713662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09600"/>
            <a:ext cx="9144000" cy="6248400"/>
          </a:xfrm>
        </p:spPr>
        <p:txBody>
          <a:bodyPr>
            <a:normAutofit fontScale="77500" lnSpcReduction="20000"/>
          </a:bodyPr>
          <a:lstStyle/>
          <a:p>
            <a:pPr>
              <a:lnSpc>
                <a:spcPct val="115000"/>
              </a:lnSpc>
              <a:spcAft>
                <a:spcPts val="1000"/>
              </a:spcAft>
            </a:pPr>
            <a:r>
              <a:rPr lang="ar-IQ" sz="2800" b="1" dirty="0">
                <a:solidFill>
                  <a:srgbClr val="FFC000"/>
                </a:solidFill>
                <a:latin typeface="Calibri"/>
                <a:ea typeface="Calibri"/>
                <a:cs typeface="Ali-A-Alwand"/>
              </a:rPr>
              <a:t>الخطوة الثانية: </a:t>
            </a:r>
            <a:r>
              <a:rPr lang="ar-IQ" sz="2400" b="1" dirty="0">
                <a:solidFill>
                  <a:srgbClr val="FFC000"/>
                </a:solidFill>
                <a:latin typeface="Calibri"/>
                <a:ea typeface="Calibri"/>
                <a:cs typeface="Ali-A-Alwand"/>
              </a:rPr>
              <a:t>ملء إستمارة الطلب(</a:t>
            </a:r>
            <a:r>
              <a:rPr lang="en-US" sz="2400" b="1" dirty="0" err="1">
                <a:solidFill>
                  <a:srgbClr val="FFC000"/>
                </a:solidFill>
                <a:latin typeface="Calibri"/>
                <a:ea typeface="Calibri"/>
                <a:cs typeface="Ali-A-Alwand"/>
              </a:rPr>
              <a:t>c.v</a:t>
            </a:r>
            <a:r>
              <a:rPr lang="ar-IQ" sz="2400" b="1" dirty="0">
                <a:solidFill>
                  <a:srgbClr val="FFC000"/>
                </a:solidFill>
                <a:latin typeface="Calibri"/>
                <a:ea typeface="Calibri"/>
                <a:cs typeface="Ali-A-Alwand"/>
              </a:rPr>
              <a:t>):</a:t>
            </a:r>
            <a:r>
              <a:rPr lang="ar-IQ" sz="2400" dirty="0">
                <a:solidFill>
                  <a:srgbClr val="FFC000"/>
                </a:solidFill>
                <a:latin typeface="Calibri"/>
                <a:ea typeface="Calibri"/>
                <a:cs typeface="Ali-A-Alwand"/>
              </a:rPr>
              <a:t> </a:t>
            </a:r>
            <a:r>
              <a:rPr lang="ar-IQ" sz="2400" dirty="0">
                <a:latin typeface="Calibri"/>
                <a:ea typeface="Calibri"/>
                <a:cs typeface="Ali-A-Alwand"/>
              </a:rPr>
              <a:t>بعد إقتتاع طالب العمل بالتوظف في المنشأة خلال زيارته الأولى لها , وحصوله على المعلومات الكافية عنها , وبعد إجتيازه للمقابلة المبدئية , يعطى استمارة تسمى استمارة"طلب الإلتحاق بالعمل", يقوم المتقدم بملئها .</a:t>
            </a:r>
            <a:endParaRPr lang="en-US" sz="1600" dirty="0">
              <a:latin typeface="Calibri"/>
              <a:ea typeface="Calibri"/>
              <a:cs typeface="Arial"/>
            </a:endParaRPr>
          </a:p>
          <a:p>
            <a:pPr>
              <a:lnSpc>
                <a:spcPct val="115000"/>
              </a:lnSpc>
              <a:spcAft>
                <a:spcPts val="1000"/>
              </a:spcAft>
            </a:pPr>
            <a:r>
              <a:rPr lang="ar-IQ" sz="2800" b="1" dirty="0">
                <a:latin typeface="Calibri"/>
                <a:ea typeface="Calibri"/>
                <a:cs typeface="Ali-A-Alwand"/>
              </a:rPr>
              <a:t>الخطوة الثالثة:الإختبارات:</a:t>
            </a:r>
            <a:r>
              <a:rPr lang="ar-IQ" sz="2800" dirty="0">
                <a:latin typeface="Calibri"/>
                <a:ea typeface="Calibri"/>
                <a:cs typeface="Ali-A-Alwand"/>
              </a:rPr>
              <a:t>بعد أن يتم تحديد المستوى العام لطالب العمل من خلال إجراءات الإختيار السابقة , يأتي دور الأختبارات.</a:t>
            </a:r>
            <a:endParaRPr lang="en-US" sz="1600" dirty="0">
              <a:latin typeface="Calibri"/>
              <a:ea typeface="Calibri"/>
              <a:cs typeface="Arial"/>
            </a:endParaRPr>
          </a:p>
          <a:p>
            <a:pPr>
              <a:lnSpc>
                <a:spcPct val="115000"/>
              </a:lnSpc>
              <a:spcAft>
                <a:spcPts val="1000"/>
              </a:spcAft>
            </a:pPr>
            <a:r>
              <a:rPr lang="ar-IQ" sz="2800" b="1" dirty="0">
                <a:solidFill>
                  <a:srgbClr val="FF0000"/>
                </a:solidFill>
                <a:latin typeface="Calibri"/>
                <a:ea typeface="Calibri"/>
                <a:cs typeface="Ali-A-Alwand"/>
              </a:rPr>
              <a:t>*تعريف الإختبار:</a:t>
            </a:r>
            <a:r>
              <a:rPr lang="ar-IQ" sz="2800" dirty="0">
                <a:solidFill>
                  <a:srgbClr val="FF0000"/>
                </a:solidFill>
                <a:latin typeface="Calibri"/>
                <a:ea typeface="Calibri"/>
                <a:cs typeface="Ali-A-Alwand"/>
              </a:rPr>
              <a:t> </a:t>
            </a:r>
            <a:r>
              <a:rPr lang="ar-IQ" sz="2800" dirty="0">
                <a:latin typeface="Calibri"/>
                <a:ea typeface="Calibri"/>
                <a:cs typeface="Ali-A-Alwand"/>
              </a:rPr>
              <a:t>هي الوسيلة التي تهدف إلى تقييم المرشحين على كيفية اداء العمل.</a:t>
            </a:r>
            <a:endParaRPr lang="en-US" sz="1600" dirty="0">
              <a:latin typeface="Calibri"/>
              <a:ea typeface="Calibri"/>
              <a:cs typeface="Arial"/>
            </a:endParaRPr>
          </a:p>
          <a:p>
            <a:pPr>
              <a:lnSpc>
                <a:spcPct val="115000"/>
              </a:lnSpc>
              <a:spcAft>
                <a:spcPts val="1000"/>
              </a:spcAft>
            </a:pPr>
            <a:r>
              <a:rPr lang="en-US" sz="2800" dirty="0">
                <a:solidFill>
                  <a:srgbClr val="FF0000"/>
                </a:solidFill>
                <a:latin typeface="Calibri"/>
                <a:ea typeface="Calibri"/>
                <a:cs typeface="Ali-A-Alwand"/>
              </a:rPr>
              <a:t>*</a:t>
            </a:r>
            <a:r>
              <a:rPr lang="ar-IQ" sz="2800" b="1" dirty="0">
                <a:solidFill>
                  <a:srgbClr val="FF0000"/>
                </a:solidFill>
                <a:latin typeface="Calibri"/>
                <a:ea typeface="Calibri"/>
                <a:cs typeface="Ali-A-Alwand"/>
              </a:rPr>
              <a:t>أنواع الإختبارات:</a:t>
            </a:r>
            <a:endParaRPr lang="en-US" sz="1600" dirty="0">
              <a:solidFill>
                <a:srgbClr val="FF0000"/>
              </a:solidFill>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1</a:t>
            </a:r>
            <a:r>
              <a:rPr lang="ar-IQ" sz="2800" b="1" dirty="0">
                <a:solidFill>
                  <a:srgbClr val="FFFF00"/>
                </a:solidFill>
                <a:latin typeface="Calibri"/>
                <a:ea typeface="Calibri"/>
                <a:cs typeface="Ali-A-Alwand"/>
              </a:rPr>
              <a:t>.إختبار الذكاء:</a:t>
            </a:r>
            <a:r>
              <a:rPr lang="ar-IQ" sz="2800" dirty="0">
                <a:solidFill>
                  <a:srgbClr val="FFFF00"/>
                </a:solidFill>
                <a:latin typeface="Calibri"/>
                <a:ea typeface="Calibri"/>
                <a:cs typeface="Ali-A-Alwand"/>
              </a:rPr>
              <a:t> </a:t>
            </a:r>
            <a:r>
              <a:rPr lang="ar-IQ" sz="2800" dirty="0">
                <a:latin typeface="Calibri"/>
                <a:ea typeface="Calibri"/>
                <a:cs typeface="Ali-A-Alwand"/>
              </a:rPr>
              <a:t>تعتبر إختبارات الذكاء أكثر الإختبارات إستخداماً. وبطبيعة الحال هناك إختلافات فيها بين الباحثين حول مفهوم الذكاء , وبالتالي حول العناصر الواجب قياسها , وإتخاذها كمؤشر على توافر درجة عالية من الذكاء , فالبعض يركز على قدرة الشخص على التعبير عن أفكاره و تفسير الأسباب الكامنة وراء الظواهر العامة , والبعض الاخر أضاف قوة الذاكرة وسرعة البديهية وغيرها من العناصر. ولاشك أن هناك إختلافاً كبيراً في درجة الذكاء بين فرد وآخر . ولاشك أيضاً أن كل عمل أو وظيفة يطلب درجة معينة من الذكاء فكلما أرتفع مستوى الوظيفة في الهياكل التنظيمية , كلما كبرت درجة الذكاء المطلوبة . وعلى كل الحال تعتبر إختبارات الذكاء وحدها غير كافية للحكم على صلاحية الفرد , إذ يتوقف نجاح الفرد في المنشأة على عدة عوامل منها الذكاء . أضف إلى ذلك أن نتيجة الإختبار السيئة لا تعني حتماً غباء المتقدم للوظيفة , قد يرجع السبب إلى إضطراب ذهني أو عصبي وقت إنعقاد الاخ</a:t>
            </a:r>
            <a:r>
              <a:rPr lang="ar-IQ" sz="2400" dirty="0">
                <a:latin typeface="Calibri"/>
                <a:ea typeface="Calibri"/>
                <a:cs typeface="Ali-A-Alwand"/>
              </a:rPr>
              <a:t>تبار .</a:t>
            </a:r>
            <a:endParaRPr lang="en-US" sz="1600" dirty="0">
              <a:effectLst/>
              <a:latin typeface="Calibri"/>
              <a:ea typeface="Calibri"/>
              <a:cs typeface="Arial"/>
            </a:endParaRPr>
          </a:p>
        </p:txBody>
      </p:sp>
    </p:spTree>
    <p:extLst>
      <p:ext uri="{BB962C8B-B14F-4D97-AF65-F5344CB8AC3E}">
        <p14:creationId xmlns:p14="http://schemas.microsoft.com/office/powerpoint/2010/main" val="9968936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09600"/>
            <a:ext cx="9144000" cy="6248400"/>
          </a:xfrm>
        </p:spPr>
        <p:txBody>
          <a:bodyPr>
            <a:normAutofit fontScale="92500" lnSpcReduction="10000"/>
          </a:bodyPr>
          <a:lstStyle/>
          <a:p>
            <a:pPr>
              <a:lnSpc>
                <a:spcPct val="115000"/>
              </a:lnSpc>
              <a:spcAft>
                <a:spcPts val="1000"/>
              </a:spcAft>
            </a:pPr>
            <a:r>
              <a:rPr lang="ar-IQ" sz="2800" dirty="0">
                <a:latin typeface="Calibri"/>
                <a:ea typeface="Calibri"/>
                <a:cs typeface="Ali-A-Alwand"/>
              </a:rPr>
              <a:t>2</a:t>
            </a:r>
            <a:r>
              <a:rPr lang="ar-IQ" sz="2800" b="1" dirty="0">
                <a:solidFill>
                  <a:srgbClr val="FFFF00"/>
                </a:solidFill>
                <a:latin typeface="Calibri"/>
                <a:ea typeface="Calibri"/>
                <a:cs typeface="Ali-A-Alwand"/>
              </a:rPr>
              <a:t>.إختبار القدرات والإستعداد:</a:t>
            </a:r>
            <a:r>
              <a:rPr lang="ar-IQ" sz="2800" dirty="0">
                <a:latin typeface="Calibri"/>
                <a:ea typeface="Calibri"/>
                <a:cs typeface="Ali-A-Alwand"/>
              </a:rPr>
              <a:t>أن توفر القدرات اللازمة للعمل لدى الفرد , تشكل الإستعداد والقابلية للتعلم والتدريب , والتنبؤ بإمكانياته على إكتساب المهارات الجديدة واداء الأعمال التي توكل إليه في الحاضر والمستقبل .</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3</a:t>
            </a:r>
            <a:r>
              <a:rPr lang="ar-IQ" sz="2800" b="1" dirty="0">
                <a:solidFill>
                  <a:srgbClr val="FFFF00"/>
                </a:solidFill>
                <a:latin typeface="Calibri"/>
                <a:ea typeface="Calibri"/>
                <a:cs typeface="Ali-A-Alwand"/>
              </a:rPr>
              <a:t>.إختبار الاداء</a:t>
            </a:r>
            <a:r>
              <a:rPr lang="ar-IQ" sz="2800" b="1" dirty="0">
                <a:latin typeface="Calibri"/>
                <a:ea typeface="Calibri"/>
                <a:cs typeface="Ali-A-Alwand"/>
              </a:rPr>
              <a:t>:</a:t>
            </a:r>
            <a:r>
              <a:rPr lang="ar-IQ" sz="2400" dirty="0">
                <a:latin typeface="Calibri"/>
                <a:ea typeface="Calibri"/>
                <a:cs typeface="Ali-A-Alwand"/>
              </a:rPr>
              <a:t>بموجبها يطلب من المتقدم للعمل , أداء نفس الأعمال التي سيكلف بها في حالة تعيينه في المنظمة , وبالتالي يهدف الإختبار هنا إلى التنبؤ بإداء الفرد مستقبلاً , ومدى إمكانية نجاحه في عمله في حالة تعيينه . إن إختبار الاداء يتطلب وضع معايير لقياس وتقييم مدى النجاح أو فشل طالب العمل في أدائه للاعمال التي سيكلف بها , ولا شك أن وضع معايير الاداء بالنسبة للأعمال ذات الأنتاجية الملموسة يكون أسهل بكثير من وضع معايير اداء للوظائف الأشرافية والاعمال ذات الطابع الذهني والإنتاجية غير الملموسة . ,وعليه يمكن القول إن الأفرادالذين لديهم خبرة علمية في مجال الأعمال المطلوب شغلها في المنظمة , ستكون فرصتهم في النجاح أكثر من نظرائهم الذين لا يمتلكون هذه الخبرة .</a:t>
            </a:r>
            <a:endParaRPr lang="en-US" sz="1600" dirty="0">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4</a:t>
            </a:r>
            <a:r>
              <a:rPr lang="ar-IQ" sz="2800" b="1" dirty="0">
                <a:solidFill>
                  <a:srgbClr val="FFFF00"/>
                </a:solidFill>
                <a:latin typeface="Calibri"/>
                <a:ea typeface="Calibri"/>
                <a:cs typeface="Ali-A-Alwand"/>
              </a:rPr>
              <a:t>.إختبار الرغبة للعمل:</a:t>
            </a:r>
            <a:r>
              <a:rPr lang="ar-IQ" sz="2800" dirty="0">
                <a:solidFill>
                  <a:srgbClr val="FFFF00"/>
                </a:solidFill>
                <a:latin typeface="Calibri"/>
                <a:ea typeface="Calibri"/>
                <a:cs typeface="Ali-A-Alwand"/>
              </a:rPr>
              <a:t> </a:t>
            </a:r>
            <a:r>
              <a:rPr lang="ar-IQ" sz="2400" dirty="0">
                <a:latin typeface="Calibri"/>
                <a:ea typeface="Calibri"/>
                <a:cs typeface="Ali-A-Alwand"/>
              </a:rPr>
              <a:t>الغاية من ذلك معرفة هل رغبته متوافقة مع طبيعة هذه الأعمال المحتمل تكليفه بها فيما إذا جرى تعيينه في المنظمة أم لا . فنحن نجد الكثيرين من الناس ليس لديهم الرغبة لممارسة هذا التخصص في الواقع . فقد تكون هناك ظروف خارجة عن نطاق إرادتهم دفعتهم لدراسة هذا التخصص. لذلك الميل أو الرغبة نحو مهنة أو عمل ما عامل أساسي لنجاح الإنسان فيه , وهذا الاختبار له درجة كبيرة من الأهمية . </a:t>
            </a:r>
            <a:r>
              <a:rPr lang="ar-IQ" sz="2000" dirty="0">
                <a:latin typeface="Calibri"/>
                <a:ea typeface="Calibri"/>
                <a:cs typeface="Ali-A-Alwand"/>
              </a:rPr>
              <a:t>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7910878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6858000"/>
          </a:xfrm>
        </p:spPr>
        <p:txBody>
          <a:bodyPr>
            <a:noAutofit/>
          </a:bodyPr>
          <a:lstStyle/>
          <a:p>
            <a:pPr>
              <a:lnSpc>
                <a:spcPct val="115000"/>
              </a:lnSpc>
              <a:spcAft>
                <a:spcPts val="1000"/>
              </a:spcAft>
            </a:pPr>
            <a:r>
              <a:rPr lang="ar-IQ" sz="2400" dirty="0">
                <a:solidFill>
                  <a:srgbClr val="FFFF00"/>
                </a:solidFill>
                <a:latin typeface="Calibri"/>
                <a:ea typeface="Calibri"/>
                <a:cs typeface="Ali-A-Alwand"/>
              </a:rPr>
              <a:t>5</a:t>
            </a:r>
            <a:r>
              <a:rPr lang="ar-IQ" sz="2400" b="1" dirty="0">
                <a:solidFill>
                  <a:srgbClr val="FFFF00"/>
                </a:solidFill>
                <a:latin typeface="Calibri"/>
                <a:ea typeface="Calibri"/>
                <a:cs typeface="Ali-A-Alwand"/>
              </a:rPr>
              <a:t>.إختبار الشخصية</a:t>
            </a:r>
            <a:r>
              <a:rPr lang="ar-IQ" sz="2400" b="1" dirty="0">
                <a:latin typeface="Calibri"/>
                <a:ea typeface="Calibri"/>
                <a:cs typeface="Ali-A-Alwand"/>
              </a:rPr>
              <a:t>:</a:t>
            </a:r>
            <a:r>
              <a:rPr lang="ar-IQ" sz="2400" dirty="0">
                <a:latin typeface="Calibri"/>
                <a:ea typeface="Calibri"/>
                <a:cs typeface="Ali-A-Alwand"/>
              </a:rPr>
              <a:t>تهدف هذه الإختبارات على قياس مدى توافر خصائص معينة من خصائص الشخصية التي تحتاج إليها الوظيفة في الشخص المتقدم لها , حيث كما نعلم لكل وظيفة أو عمل خصائص شخصية معينة تتناسب معها , ومن أهم هذه الخصائص , (الاعتماد على الذات , الاتزان النفسي , الثقة بالنفس , التكيف الاجتماعي , التكيف العاطفي , قدرة القيادة و التوجيه ...الخ) , فلا يعقل على السبيل المثال أن تكون شخصية فرد ما إنطوائية , ويرشح لتعين وظيفة لها إحتكاك مع الجمهور , كموظف علاقات عامة أو مندوب مبيعات مثلاً .</a:t>
            </a:r>
            <a:endParaRPr lang="en-US" sz="2400" dirty="0">
              <a:latin typeface="Calibri"/>
              <a:ea typeface="Calibri"/>
              <a:cs typeface="Arial"/>
            </a:endParaRPr>
          </a:p>
          <a:p>
            <a:pPr>
              <a:lnSpc>
                <a:spcPct val="115000"/>
              </a:lnSpc>
              <a:spcAft>
                <a:spcPts val="1000"/>
              </a:spcAft>
            </a:pPr>
            <a:r>
              <a:rPr lang="ar-IQ" sz="2400" dirty="0">
                <a:solidFill>
                  <a:srgbClr val="FFFF00"/>
                </a:solidFill>
                <a:latin typeface="Calibri"/>
                <a:ea typeface="Calibri"/>
                <a:cs typeface="Ali-A-Alwand"/>
              </a:rPr>
              <a:t>6</a:t>
            </a:r>
            <a:r>
              <a:rPr lang="ar-IQ" sz="2400" b="1" dirty="0">
                <a:solidFill>
                  <a:srgbClr val="FFFF00"/>
                </a:solidFill>
                <a:latin typeface="Calibri"/>
                <a:ea typeface="Calibri"/>
                <a:cs typeface="Ali-A-Alwand"/>
              </a:rPr>
              <a:t>.إختبارات الثقة والصدق </a:t>
            </a:r>
            <a:r>
              <a:rPr lang="ar-IQ" sz="2400" dirty="0">
                <a:latin typeface="Calibri"/>
                <a:ea typeface="Calibri"/>
                <a:cs typeface="Ali-A-Alwand"/>
              </a:rPr>
              <a:t>: هذه الإختبارات تسعى إلى قياس درجة الثقة والصدق لدى طالب العمل , وذلك للحكم على مدى أهليتهم لشغل بعض الوظائف التي تتطلب توفر درجة كبيرة من الثقة لدى شاغليها , ومن هذه الوظائف , وظائف البنوك والمحاسبة و والأعمال المالية . </a:t>
            </a:r>
            <a:endParaRPr lang="en-US" sz="2400" dirty="0">
              <a:latin typeface="Calibri"/>
              <a:ea typeface="Calibri"/>
              <a:cs typeface="Arial"/>
            </a:endParaRPr>
          </a:p>
          <a:p>
            <a:endParaRPr lang="ar-IQ" sz="2400" dirty="0"/>
          </a:p>
        </p:txBody>
      </p:sp>
    </p:spTree>
    <p:extLst>
      <p:ext uri="{BB962C8B-B14F-4D97-AF65-F5344CB8AC3E}">
        <p14:creationId xmlns:p14="http://schemas.microsoft.com/office/powerpoint/2010/main" val="115759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228600"/>
            <a:ext cx="8385048" cy="685800"/>
          </a:xfrm>
        </p:spPr>
        <p:txBody>
          <a:bodyPr/>
          <a:lstStyle/>
          <a:p>
            <a:pPr algn="r"/>
            <a:r>
              <a:rPr lang="ar-IQ" sz="4400" dirty="0">
                <a:solidFill>
                  <a:srgbClr val="FF0000"/>
                </a:solidFill>
                <a:effectLst/>
                <a:latin typeface="Calibri"/>
                <a:ea typeface="Calibri"/>
                <a:cs typeface="Ali-A-Alwand"/>
              </a:rPr>
              <a:t>(1-3)تنظيم ادارة الموارد البشرية: </a:t>
            </a:r>
            <a:endParaRPr lang="ar-IQ" sz="4400" dirty="0">
              <a:solidFill>
                <a:srgbClr val="FF0000"/>
              </a:solidFill>
            </a:endParaRPr>
          </a:p>
        </p:txBody>
      </p:sp>
      <p:sp>
        <p:nvSpPr>
          <p:cNvPr id="3" name="Text Placeholder 2"/>
          <p:cNvSpPr>
            <a:spLocks noGrp="1"/>
          </p:cNvSpPr>
          <p:nvPr>
            <p:ph type="body" idx="1"/>
          </p:nvPr>
        </p:nvSpPr>
        <p:spPr>
          <a:xfrm>
            <a:off x="152400" y="1066800"/>
            <a:ext cx="8915400" cy="5791200"/>
          </a:xfrm>
        </p:spPr>
        <p:txBody>
          <a:bodyPr>
            <a:normAutofit/>
          </a:bodyPr>
          <a:lstStyle/>
          <a:p>
            <a:pPr algn="just">
              <a:lnSpc>
                <a:spcPct val="115000"/>
              </a:lnSpc>
              <a:spcAft>
                <a:spcPts val="1000"/>
              </a:spcAft>
            </a:pPr>
            <a:r>
              <a:rPr lang="ar-IQ" sz="2400" dirty="0">
                <a:solidFill>
                  <a:schemeClr val="bg1"/>
                </a:solidFill>
                <a:latin typeface="Calibri"/>
                <a:ea typeface="Calibri"/>
                <a:cs typeface="Ali-A-Alwand"/>
              </a:rPr>
              <a:t>يقصد بتنظيم ادارة الموارد البشرية تحديد و تجميع الأعمال و الأنشطة (الوظائف) المتعلقة بالموارد البشرية المعينة في وحدة ادارية معنية والتي تسمى ب (ادارة الموارد البشرية) , ثم تحديد المسئوليات و سلطات والعلاقات هذه الأدارة , لأجل تحقيق أهدافهم و بعدها أهداف المنظمة .</a:t>
            </a:r>
            <a:endParaRPr lang="en-US" sz="1400" dirty="0">
              <a:solidFill>
                <a:schemeClr val="bg1"/>
              </a:solidFill>
              <a:latin typeface="Calibri"/>
              <a:ea typeface="Calibri"/>
              <a:cs typeface="Arial"/>
            </a:endParaRPr>
          </a:p>
          <a:p>
            <a:pPr algn="just">
              <a:lnSpc>
                <a:spcPct val="115000"/>
              </a:lnSpc>
              <a:spcAft>
                <a:spcPts val="1000"/>
              </a:spcAft>
            </a:pPr>
            <a:r>
              <a:rPr lang="ar-IQ" sz="2400" dirty="0">
                <a:solidFill>
                  <a:srgbClr val="FF0000"/>
                </a:solidFill>
                <a:latin typeface="Calibri"/>
                <a:ea typeface="Calibri"/>
                <a:cs typeface="Ali-A-Alwand"/>
              </a:rPr>
              <a:t>-أهم خطوات تنظيم ادارة الموارد البشرية هي :</a:t>
            </a:r>
            <a:endParaRPr lang="en-US" sz="1400" dirty="0">
              <a:solidFill>
                <a:srgbClr val="FF0000"/>
              </a:solidFill>
              <a:latin typeface="Calibri"/>
              <a:ea typeface="Calibri"/>
              <a:cs typeface="Arial"/>
            </a:endParaRPr>
          </a:p>
          <a:p>
            <a:pPr algn="just">
              <a:lnSpc>
                <a:spcPct val="115000"/>
              </a:lnSpc>
              <a:spcAft>
                <a:spcPts val="1000"/>
              </a:spcAft>
            </a:pPr>
            <a:r>
              <a:rPr lang="ar-IQ" sz="2400" dirty="0">
                <a:solidFill>
                  <a:schemeClr val="bg1"/>
                </a:solidFill>
                <a:latin typeface="Calibri"/>
                <a:ea typeface="Calibri"/>
                <a:cs typeface="Ali-A-Alwand"/>
              </a:rPr>
              <a:t>أولا:تحديد أهداف ادارة الموارد البشرية</a:t>
            </a:r>
            <a:endParaRPr lang="en-US" sz="1400" dirty="0">
              <a:solidFill>
                <a:schemeClr val="bg1"/>
              </a:solidFill>
              <a:latin typeface="Calibri"/>
              <a:ea typeface="Calibri"/>
              <a:cs typeface="Arial"/>
            </a:endParaRPr>
          </a:p>
          <a:p>
            <a:pPr algn="just">
              <a:lnSpc>
                <a:spcPct val="115000"/>
              </a:lnSpc>
              <a:spcAft>
                <a:spcPts val="1000"/>
              </a:spcAft>
            </a:pPr>
            <a:r>
              <a:rPr lang="ar-IQ" sz="2400" dirty="0">
                <a:solidFill>
                  <a:schemeClr val="bg1"/>
                </a:solidFill>
                <a:latin typeface="Calibri"/>
                <a:ea typeface="Calibri"/>
                <a:cs typeface="Ali-A-Alwand"/>
              </a:rPr>
              <a:t>ثانيا:تحديد الوظائف التي تحقق الأهداف</a:t>
            </a:r>
            <a:endParaRPr lang="en-US" sz="1400" dirty="0">
              <a:solidFill>
                <a:schemeClr val="bg1"/>
              </a:solidFill>
              <a:latin typeface="Calibri"/>
              <a:ea typeface="Calibri"/>
              <a:cs typeface="Arial"/>
            </a:endParaRPr>
          </a:p>
          <a:p>
            <a:pPr algn="just">
              <a:lnSpc>
                <a:spcPct val="115000"/>
              </a:lnSpc>
              <a:spcAft>
                <a:spcPts val="1000"/>
              </a:spcAft>
            </a:pPr>
            <a:r>
              <a:rPr lang="ar-IQ" sz="2400" dirty="0">
                <a:solidFill>
                  <a:schemeClr val="bg1"/>
                </a:solidFill>
                <a:latin typeface="Calibri"/>
                <a:ea typeface="Calibri"/>
                <a:cs typeface="Ali-A-Alwand"/>
              </a:rPr>
              <a:t>ثالثا:تحديد سلطات ادارة الموارد البشرية</a:t>
            </a:r>
            <a:endParaRPr lang="en-US" sz="1400" dirty="0">
              <a:solidFill>
                <a:schemeClr val="bg1"/>
              </a:solidFill>
              <a:latin typeface="Calibri"/>
              <a:ea typeface="Calibri"/>
              <a:cs typeface="Arial"/>
            </a:endParaRPr>
          </a:p>
          <a:p>
            <a:pPr algn="just">
              <a:lnSpc>
                <a:spcPct val="115000"/>
              </a:lnSpc>
              <a:spcAft>
                <a:spcPts val="1000"/>
              </a:spcAft>
            </a:pPr>
            <a:r>
              <a:rPr lang="ar-IQ" sz="2400" dirty="0">
                <a:solidFill>
                  <a:schemeClr val="bg1"/>
                </a:solidFill>
                <a:latin typeface="Calibri"/>
                <a:ea typeface="Calibri"/>
                <a:cs typeface="Ali-A-Alwand"/>
              </a:rPr>
              <a:t>رابعا:تحديد علاقات ادارة الموارد البشرية</a:t>
            </a:r>
            <a:endParaRPr lang="en-US" sz="1400" dirty="0">
              <a:solidFill>
                <a:schemeClr val="bg1"/>
              </a:solidFill>
              <a:latin typeface="Calibri"/>
              <a:ea typeface="Calibri"/>
              <a:cs typeface="Arial"/>
            </a:endParaRPr>
          </a:p>
          <a:p>
            <a:pPr algn="just"/>
            <a:r>
              <a:rPr lang="ar-IQ" sz="2800" dirty="0">
                <a:solidFill>
                  <a:schemeClr val="bg1"/>
                </a:solidFill>
                <a:latin typeface="Calibri"/>
                <a:ea typeface="Calibri"/>
                <a:cs typeface="Ali-A-Alwand"/>
              </a:rPr>
              <a:t>-وفيما يلى شرح مفصل لهذه الخطوات:</a:t>
            </a:r>
            <a:endParaRPr lang="ar-IQ" dirty="0">
              <a:solidFill>
                <a:schemeClr val="bg1"/>
              </a:solidFill>
            </a:endParaRPr>
          </a:p>
        </p:txBody>
      </p:sp>
    </p:spTree>
    <p:extLst>
      <p:ext uri="{BB962C8B-B14F-4D97-AF65-F5344CB8AC3E}">
        <p14:creationId xmlns:p14="http://schemas.microsoft.com/office/powerpoint/2010/main" val="267171767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85800"/>
            <a:ext cx="9144000" cy="6172200"/>
          </a:xfrm>
        </p:spPr>
        <p:txBody>
          <a:bodyPr/>
          <a:lstStyle/>
          <a:p>
            <a:pPr>
              <a:lnSpc>
                <a:spcPct val="115000"/>
              </a:lnSpc>
              <a:spcAft>
                <a:spcPts val="1000"/>
              </a:spcAft>
            </a:pPr>
            <a:r>
              <a:rPr lang="ar-IQ" sz="2800" b="1" dirty="0">
                <a:solidFill>
                  <a:srgbClr val="FF0000"/>
                </a:solidFill>
                <a:latin typeface="Calibri"/>
                <a:ea typeface="Calibri"/>
                <a:cs typeface="Ali-A-Alwand"/>
              </a:rPr>
              <a:t>*شروط إختبار الناجح:</a:t>
            </a:r>
            <a:endParaRPr lang="en-US" sz="1600" dirty="0">
              <a:solidFill>
                <a:srgbClr val="FF0000"/>
              </a:solidFill>
              <a:latin typeface="Calibri"/>
              <a:ea typeface="Calibri"/>
              <a:cs typeface="Arial"/>
            </a:endParaRPr>
          </a:p>
          <a:p>
            <a:pPr>
              <a:lnSpc>
                <a:spcPct val="115000"/>
              </a:lnSpc>
              <a:spcAft>
                <a:spcPts val="1000"/>
              </a:spcAft>
            </a:pPr>
            <a:r>
              <a:rPr lang="ar-IQ" sz="2400" dirty="0">
                <a:latin typeface="Calibri"/>
                <a:ea typeface="Calibri"/>
                <a:cs typeface="Ali-A-Alwand"/>
              </a:rPr>
              <a:t>1</a:t>
            </a:r>
            <a:r>
              <a:rPr lang="ar-IQ" sz="2800" b="1" dirty="0">
                <a:latin typeface="Calibri"/>
                <a:ea typeface="Calibri"/>
                <a:cs typeface="Ali-A-Alwand"/>
              </a:rPr>
              <a:t>.المصداقية</a:t>
            </a:r>
            <a:r>
              <a:rPr lang="ar-IQ" sz="2400" dirty="0">
                <a:latin typeface="Calibri"/>
                <a:ea typeface="Calibri"/>
                <a:cs typeface="Ali-A-Alwand"/>
              </a:rPr>
              <a:t>:يجب أن تكون التناسب بين مضمون الاختبار ومضمون الوظيفة , بحيث يكشف الاختبار عن مدى الكفاءة الفرد وقدرته لشغل الوظيفة التي يتم التنافس عليها .</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2</a:t>
            </a:r>
            <a:r>
              <a:rPr lang="ar-IQ" sz="2800" b="1" dirty="0">
                <a:latin typeface="Calibri"/>
                <a:ea typeface="Calibri"/>
                <a:cs typeface="Ali-A-Alwand"/>
              </a:rPr>
              <a:t>.الثبات:</a:t>
            </a:r>
            <a:r>
              <a:rPr lang="ar-IQ" sz="2800" dirty="0">
                <a:latin typeface="Calibri"/>
                <a:ea typeface="Calibri"/>
                <a:cs typeface="Ali-A-Alwand"/>
              </a:rPr>
              <a:t> </a:t>
            </a:r>
            <a:r>
              <a:rPr lang="ar-IQ" sz="2400" dirty="0">
                <a:latin typeface="Calibri"/>
                <a:ea typeface="Calibri"/>
                <a:cs typeface="Ali-A-Alwand"/>
              </a:rPr>
              <a:t>أي يمكن الاعتماد عليه في قياس الظاهرة التي صمم لقياسها وإعطاء نفس النتائج تحت النفس الظروف التي طبق فيها وفي أوقات مختلفة , وكذلك يتصف الإختبار بالثبات إذا طبق عدة مرات على الفرد وأعطى نفس النتائج .</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3</a:t>
            </a:r>
            <a:r>
              <a:rPr lang="ar-IQ" sz="2800" b="1" dirty="0">
                <a:latin typeface="Calibri"/>
                <a:ea typeface="Calibri"/>
                <a:cs typeface="Ali-A-Alwand"/>
              </a:rPr>
              <a:t>.الموضوعية:</a:t>
            </a:r>
            <a:r>
              <a:rPr lang="ar-IQ" sz="2800" dirty="0">
                <a:latin typeface="Calibri"/>
                <a:ea typeface="Calibri"/>
                <a:cs typeface="Ali-A-Alwand"/>
              </a:rPr>
              <a:t> </a:t>
            </a:r>
            <a:r>
              <a:rPr lang="ar-IQ" sz="2400" dirty="0">
                <a:latin typeface="Calibri"/>
                <a:ea typeface="Calibri"/>
                <a:cs typeface="Ali-A-Alwand"/>
              </a:rPr>
              <a:t>أي أنه مفهوم بطريقة واحدة من جميع الأفراد , بحيث لا يترك مجالاً للإلتباس سواء بالنسبة لإفراد محل الاختبار أو بالنسبة لمنفذ الاختبار.</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4</a:t>
            </a:r>
            <a:r>
              <a:rPr lang="ar-IQ" sz="2800" b="1" dirty="0">
                <a:latin typeface="Calibri"/>
                <a:ea typeface="Calibri"/>
                <a:cs typeface="Ali-A-Alwand"/>
              </a:rPr>
              <a:t>.مستوى قوة الإختبار:</a:t>
            </a:r>
            <a:r>
              <a:rPr lang="ar-IQ" sz="2400" dirty="0">
                <a:latin typeface="Calibri"/>
                <a:ea typeface="Calibri"/>
                <a:cs typeface="Ali-A-Alwand"/>
              </a:rPr>
              <a:t> يجب أن يكون مستوى القوة الإختبار معقولاً بالنسبة لجميع المختبرين , فلا يكون صعباً للغاية ولا يكون سهلاً للغاية , بحيث لا يمكنه التمييز بين الافراد المختبرين , ويمكن التأكد من مستوى السهولة والصعوبة من خلال تجربته على عينة من الافراد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153220350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09600"/>
            <a:ext cx="9144000" cy="6248400"/>
          </a:xfrm>
        </p:spPr>
        <p:txBody>
          <a:bodyPr/>
          <a:lstStyle/>
          <a:p>
            <a:pPr>
              <a:lnSpc>
                <a:spcPct val="115000"/>
              </a:lnSpc>
              <a:spcAft>
                <a:spcPts val="1000"/>
              </a:spcAft>
            </a:pPr>
            <a:r>
              <a:rPr lang="ar-IQ" sz="2400" b="1" dirty="0">
                <a:solidFill>
                  <a:srgbClr val="FFC000"/>
                </a:solidFill>
                <a:latin typeface="Calibri"/>
                <a:ea typeface="Calibri"/>
                <a:cs typeface="Ali-A-Alwand"/>
              </a:rPr>
              <a:t>الخطوة الرابعة:مقابلة الإختيار:</a:t>
            </a:r>
            <a:r>
              <a:rPr lang="ar-IQ" sz="2400" dirty="0">
                <a:solidFill>
                  <a:srgbClr val="FFC000"/>
                </a:solidFill>
                <a:latin typeface="Calibri"/>
                <a:ea typeface="Calibri"/>
                <a:cs typeface="Ali-A-Alwand"/>
              </a:rPr>
              <a:t> </a:t>
            </a:r>
            <a:r>
              <a:rPr lang="ar-IQ" sz="2400" dirty="0">
                <a:latin typeface="Calibri"/>
                <a:ea typeface="Calibri"/>
                <a:cs typeface="Ali-A-Alwand"/>
              </a:rPr>
              <a:t>تعتبر المقابلة نوعاً من الإختبار , ولكن شفوياً.</a:t>
            </a:r>
            <a:endParaRPr lang="en-US" sz="1400" dirty="0">
              <a:latin typeface="Calibri"/>
              <a:ea typeface="Calibri"/>
              <a:cs typeface="Arial"/>
            </a:endParaRPr>
          </a:p>
          <a:p>
            <a:pPr>
              <a:lnSpc>
                <a:spcPct val="115000"/>
              </a:lnSpc>
              <a:spcAft>
                <a:spcPts val="1000"/>
              </a:spcAft>
            </a:pPr>
            <a:r>
              <a:rPr lang="ar-IQ" sz="2400" b="1" dirty="0">
                <a:latin typeface="Calibri"/>
                <a:ea typeface="Calibri"/>
                <a:cs typeface="Ali-A-Alwand"/>
              </a:rPr>
              <a:t>-</a:t>
            </a:r>
            <a:r>
              <a:rPr lang="ar-IQ" sz="2400" b="1" dirty="0">
                <a:solidFill>
                  <a:srgbClr val="FF0000"/>
                </a:solidFill>
                <a:latin typeface="Calibri"/>
                <a:ea typeface="Calibri"/>
                <a:cs typeface="Ali-A-Alwand"/>
              </a:rPr>
              <a:t>تعريف مقابلة الإختيار</a:t>
            </a:r>
            <a:r>
              <a:rPr lang="ar-IQ" sz="2400" b="1" dirty="0">
                <a:latin typeface="Calibri"/>
                <a:ea typeface="Calibri"/>
                <a:cs typeface="Ali-A-Alwand"/>
              </a:rPr>
              <a:t>:</a:t>
            </a:r>
            <a:r>
              <a:rPr lang="ar-IQ" sz="2400" dirty="0">
                <a:latin typeface="Calibri"/>
                <a:ea typeface="Calibri"/>
                <a:cs typeface="Ali-A-Alwand"/>
              </a:rPr>
              <a:t>تعتبر المقابلة وجه لوجه , التي تهدف إلى تقييم العلومات والمهارات وقدرات و شخصية المتقدم , على ضوء مواصفات الوظيفة المطلوب شغلها. </a:t>
            </a:r>
            <a:endParaRPr lang="en-US" sz="1400" dirty="0">
              <a:latin typeface="Calibri"/>
              <a:ea typeface="Calibri"/>
              <a:cs typeface="Arial"/>
            </a:endParaRPr>
          </a:p>
          <a:p>
            <a:pPr>
              <a:lnSpc>
                <a:spcPct val="115000"/>
              </a:lnSpc>
              <a:spcAft>
                <a:spcPts val="1000"/>
              </a:spcAft>
            </a:pPr>
            <a:r>
              <a:rPr lang="ar-IQ" sz="2400" dirty="0">
                <a:latin typeface="Calibri"/>
                <a:ea typeface="Calibri"/>
                <a:cs typeface="Ali-A-Alwand"/>
              </a:rPr>
              <a:t>*تصنيف مقابلة الإختيار:</a:t>
            </a:r>
            <a:endParaRPr lang="en-US" sz="1400" dirty="0">
              <a:latin typeface="Calibri"/>
              <a:ea typeface="Calibri"/>
              <a:cs typeface="Arial"/>
            </a:endParaRPr>
          </a:p>
          <a:p>
            <a:pPr>
              <a:lnSpc>
                <a:spcPct val="115000"/>
              </a:lnSpc>
              <a:spcAft>
                <a:spcPts val="1000"/>
              </a:spcAft>
            </a:pPr>
            <a:r>
              <a:rPr lang="ar-IQ" sz="2000" dirty="0">
                <a:latin typeface="Calibri"/>
                <a:ea typeface="Calibri"/>
                <a:cs typeface="Ali-A-Alwand"/>
              </a:rPr>
              <a:t>أ.أنواع التنظيم و إعداد المقابلة .</a:t>
            </a:r>
            <a:endParaRPr lang="en-US" sz="1400" dirty="0">
              <a:latin typeface="Calibri"/>
              <a:ea typeface="Calibri"/>
              <a:cs typeface="Arial"/>
            </a:endParaRPr>
          </a:p>
          <a:p>
            <a:pPr>
              <a:lnSpc>
                <a:spcPct val="115000"/>
              </a:lnSpc>
              <a:spcAft>
                <a:spcPts val="1000"/>
              </a:spcAft>
            </a:pPr>
            <a:r>
              <a:rPr lang="ar-IQ" sz="2000" dirty="0">
                <a:latin typeface="Calibri"/>
                <a:ea typeface="Calibri"/>
                <a:cs typeface="Ali-A-Alwand"/>
              </a:rPr>
              <a:t>ب.أنواع محتوى المقابلة .</a:t>
            </a:r>
            <a:endParaRPr lang="en-US" sz="1400" dirty="0">
              <a:latin typeface="Calibri"/>
              <a:ea typeface="Calibri"/>
              <a:cs typeface="Arial"/>
            </a:endParaRPr>
          </a:p>
          <a:p>
            <a:pPr>
              <a:lnSpc>
                <a:spcPct val="115000"/>
              </a:lnSpc>
              <a:spcAft>
                <a:spcPts val="1000"/>
              </a:spcAft>
            </a:pPr>
            <a:r>
              <a:rPr lang="ar-IQ" sz="2000" dirty="0">
                <a:latin typeface="Calibri"/>
                <a:ea typeface="Calibri"/>
                <a:cs typeface="Ali-A-Alwand"/>
              </a:rPr>
              <a:t>ج.أنواع إدارة المقابلة .</a:t>
            </a:r>
            <a:endParaRPr lang="en-US" sz="1400" dirty="0">
              <a:latin typeface="Calibri"/>
              <a:ea typeface="Calibri"/>
              <a:cs typeface="Arial"/>
            </a:endParaRPr>
          </a:p>
          <a:p>
            <a:pPr>
              <a:lnSpc>
                <a:spcPct val="115000"/>
              </a:lnSpc>
              <a:spcAft>
                <a:spcPts val="1000"/>
              </a:spcAft>
            </a:pPr>
            <a:r>
              <a:rPr lang="ar-IQ" sz="2400" b="1" dirty="0">
                <a:solidFill>
                  <a:srgbClr val="FFFF00"/>
                </a:solidFill>
                <a:latin typeface="Calibri"/>
                <a:ea typeface="Calibri"/>
                <a:cs typeface="Ali-A-Alwand"/>
              </a:rPr>
              <a:t>أ.أنواع التنظيم وإعداد المقابلة:</a:t>
            </a:r>
            <a:endParaRPr lang="en-US" sz="1400" dirty="0">
              <a:solidFill>
                <a:srgbClr val="FFFF00"/>
              </a:solidFill>
              <a:latin typeface="Calibri"/>
              <a:ea typeface="Calibri"/>
              <a:cs typeface="Arial"/>
            </a:endParaRPr>
          </a:p>
          <a:p>
            <a:pPr>
              <a:lnSpc>
                <a:spcPct val="115000"/>
              </a:lnSpc>
              <a:spcAft>
                <a:spcPts val="1000"/>
              </a:spcAft>
            </a:pPr>
            <a:r>
              <a:rPr lang="ar-IQ" sz="2400" dirty="0">
                <a:solidFill>
                  <a:schemeClr val="bg1">
                    <a:lumMod val="95000"/>
                    <a:lumOff val="5000"/>
                  </a:schemeClr>
                </a:solidFill>
                <a:latin typeface="Calibri"/>
                <a:ea typeface="Calibri"/>
                <a:cs typeface="Ali-A-Alwand"/>
              </a:rPr>
              <a:t>1.المقابلة المهيكلة</a:t>
            </a:r>
            <a:r>
              <a:rPr lang="ar-IQ" sz="2400" dirty="0">
                <a:latin typeface="Calibri"/>
                <a:ea typeface="Calibri"/>
                <a:cs typeface="Ali-A-Alwand"/>
              </a:rPr>
              <a:t>:بموجبها يتم وضع الأسئلة التي يراد طرحها على طالب العمل بشكل مسبق , وأن هذا النوع من المقابلة لا يتيح لمنفذها أن يطرح أسئلة إضافية , ولكنها يطلب الإلتزام بالأسئلة التي إعدادها مسبقاً .</a:t>
            </a:r>
            <a:endParaRPr lang="en-US" sz="1400" dirty="0">
              <a:latin typeface="Calibri"/>
              <a:ea typeface="Calibri"/>
              <a:cs typeface="Arial"/>
            </a:endParaRPr>
          </a:p>
          <a:p>
            <a:endParaRPr lang="ar-IQ" dirty="0"/>
          </a:p>
        </p:txBody>
      </p:sp>
    </p:spTree>
    <p:extLst>
      <p:ext uri="{BB962C8B-B14F-4D97-AF65-F5344CB8AC3E}">
        <p14:creationId xmlns:p14="http://schemas.microsoft.com/office/powerpoint/2010/main" val="115657167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457200"/>
            <a:ext cx="9144000" cy="6400800"/>
          </a:xfrm>
        </p:spPr>
        <p:txBody>
          <a:bodyPr>
            <a:normAutofit lnSpcReduction="10000"/>
          </a:bodyPr>
          <a:lstStyle/>
          <a:p>
            <a:pPr>
              <a:lnSpc>
                <a:spcPct val="115000"/>
              </a:lnSpc>
              <a:spcAft>
                <a:spcPts val="1000"/>
              </a:spcAft>
            </a:pPr>
            <a:r>
              <a:rPr lang="ar-IQ" sz="2800" dirty="0">
                <a:solidFill>
                  <a:schemeClr val="bg1">
                    <a:lumMod val="95000"/>
                    <a:lumOff val="5000"/>
                  </a:schemeClr>
                </a:solidFill>
                <a:latin typeface="Calibri"/>
                <a:ea typeface="Calibri"/>
                <a:cs typeface="Ali-A-Alwand"/>
              </a:rPr>
              <a:t>3.المقابلة غير المهيكلة(الحرة): </a:t>
            </a:r>
            <a:r>
              <a:rPr lang="ar-IQ" sz="2400" dirty="0">
                <a:latin typeface="Calibri"/>
                <a:ea typeface="Calibri"/>
                <a:cs typeface="Ali-A-Alwand"/>
              </a:rPr>
              <a:t>يمنح هذا الأسلوب القائم أو القائمين بعملية المقابلة حرية طرح الأسئلة والأستفسارات على المتقدمين لشغل الوظائف , وتستطيع الحصول على أكبر قدر من المعلومات من المتقدمين لشغل الوظائف , ولكن حكم القائمين بعملية المقابلة غير الموجهة على المتقدمين لشغل الوظائف يكون حكماً شخصياً .</a:t>
            </a:r>
            <a:endParaRPr lang="en-US" sz="1600" dirty="0">
              <a:latin typeface="Calibri"/>
              <a:ea typeface="Calibri"/>
              <a:cs typeface="Arial"/>
            </a:endParaRPr>
          </a:p>
          <a:p>
            <a:pPr>
              <a:lnSpc>
                <a:spcPct val="115000"/>
              </a:lnSpc>
              <a:spcAft>
                <a:spcPts val="1000"/>
              </a:spcAft>
            </a:pPr>
            <a:r>
              <a:rPr lang="ar-IQ" sz="2400" dirty="0">
                <a:solidFill>
                  <a:schemeClr val="bg1">
                    <a:lumMod val="95000"/>
                    <a:lumOff val="5000"/>
                  </a:schemeClr>
                </a:solidFill>
                <a:latin typeface="Calibri"/>
                <a:ea typeface="Calibri"/>
                <a:cs typeface="Ali-A-Alwand"/>
              </a:rPr>
              <a:t>3.المقابلة المختلطة: </a:t>
            </a:r>
            <a:r>
              <a:rPr lang="ar-IQ" sz="2400" dirty="0">
                <a:latin typeface="Calibri"/>
                <a:ea typeface="Calibri"/>
                <a:cs typeface="Ali-A-Alwand"/>
              </a:rPr>
              <a:t>بموجب هذا الأسلوب توضع أسئلة مسبقة يستشرد ويتقيد بها القائمون بعملية المقابلة , الذين يمكنهم إضافة أسئلة أخرى لهذه الأسئلة طبقاً للحاجة , وبما يخدم الهدف وهو الحصول على أكبر قدر ممكن من المعلومات واكتشاف خلفيات المتقدمين لشغل الوظائف , بما يتيح للقائمين بعملية المقابلة الحكم السليم على هؤلاء المتقدمين . </a:t>
            </a:r>
            <a:endParaRPr lang="en-US" sz="1600" dirty="0">
              <a:latin typeface="Calibri"/>
              <a:ea typeface="Calibri"/>
              <a:cs typeface="Arial"/>
            </a:endParaRPr>
          </a:p>
          <a:p>
            <a:pPr>
              <a:lnSpc>
                <a:spcPct val="115000"/>
              </a:lnSpc>
              <a:spcAft>
                <a:spcPts val="1000"/>
              </a:spcAft>
            </a:pPr>
            <a:r>
              <a:rPr lang="ar-IQ" sz="2800" b="1" dirty="0">
                <a:solidFill>
                  <a:srgbClr val="FFFF00"/>
                </a:solidFill>
                <a:latin typeface="Calibri"/>
                <a:ea typeface="Calibri"/>
                <a:cs typeface="Ali-A-Alwand"/>
              </a:rPr>
              <a:t>ب.أنواع محتوى المقابلة:</a:t>
            </a:r>
            <a:endParaRPr lang="en-US" sz="1600" dirty="0">
              <a:solidFill>
                <a:srgbClr val="FFFF00"/>
              </a:solidFill>
              <a:latin typeface="Calibri"/>
              <a:ea typeface="Calibri"/>
              <a:cs typeface="Arial"/>
            </a:endParaRPr>
          </a:p>
          <a:p>
            <a:pPr>
              <a:lnSpc>
                <a:spcPct val="115000"/>
              </a:lnSpc>
              <a:spcAft>
                <a:spcPts val="1000"/>
              </a:spcAft>
            </a:pPr>
            <a:r>
              <a:rPr lang="ar-IQ" sz="2800" dirty="0">
                <a:solidFill>
                  <a:schemeClr val="bg1"/>
                </a:solidFill>
                <a:latin typeface="Calibri"/>
                <a:ea typeface="Calibri"/>
                <a:cs typeface="Ali-A-Alwand"/>
              </a:rPr>
              <a:t>1.المقابلة الضاغطة(</a:t>
            </a:r>
            <a:r>
              <a:rPr lang="en-US" sz="2800" dirty="0">
                <a:solidFill>
                  <a:schemeClr val="bg1"/>
                </a:solidFill>
                <a:latin typeface="Calibri"/>
                <a:ea typeface="Calibri"/>
                <a:cs typeface="Ali-A-Alwand"/>
              </a:rPr>
              <a:t>stress</a:t>
            </a:r>
            <a:r>
              <a:rPr lang="ar-IQ" sz="2800" dirty="0">
                <a:solidFill>
                  <a:schemeClr val="bg1"/>
                </a:solidFill>
                <a:latin typeface="Calibri"/>
                <a:ea typeface="Calibri"/>
                <a:cs typeface="Ali-A-Alwand"/>
              </a:rPr>
              <a:t>): </a:t>
            </a:r>
            <a:r>
              <a:rPr lang="ar-IQ" sz="2400" dirty="0">
                <a:latin typeface="Calibri"/>
                <a:ea typeface="Calibri"/>
                <a:cs typeface="Ali-A-Alwand"/>
              </a:rPr>
              <a:t>وفي هذا الأسلوب تتبع اللجنة القائمة بعملية المقابلة أسلوب الضغط المستمر على المتقدم لشغل الوظيفة , فتطرح عليه أسئلة بشكل مثير لإعصابه , ويجعله تحت ضغط نفسي , لكي تستطيع اللجنة من تقييم مدى قدرة هذا الفرد على تحمل , وهذا يعد مؤشراً هاماً لمدى قدرته على التحمل ضغوظ العمل إذا تم إختياره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317656954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09600"/>
            <a:ext cx="9144000" cy="6248400"/>
          </a:xfrm>
        </p:spPr>
        <p:txBody>
          <a:bodyPr/>
          <a:lstStyle/>
          <a:p>
            <a:pPr>
              <a:lnSpc>
                <a:spcPct val="115000"/>
              </a:lnSpc>
              <a:spcAft>
                <a:spcPts val="1000"/>
              </a:spcAft>
            </a:pPr>
            <a:r>
              <a:rPr lang="ar-IQ" sz="2800" dirty="0">
                <a:solidFill>
                  <a:schemeClr val="bg1"/>
                </a:solidFill>
                <a:latin typeface="Calibri"/>
                <a:ea typeface="Calibri"/>
                <a:cs typeface="Ali-A-Alwand"/>
              </a:rPr>
              <a:t>2.المقابلة الموقفية</a:t>
            </a:r>
            <a:r>
              <a:rPr lang="ar-IQ" sz="2800" dirty="0">
                <a:latin typeface="Calibri"/>
                <a:ea typeface="Calibri"/>
                <a:cs typeface="Ali-A-Alwand"/>
              </a:rPr>
              <a:t>:</a:t>
            </a:r>
            <a:r>
              <a:rPr lang="ar-IQ" sz="2400" dirty="0">
                <a:latin typeface="Calibri"/>
                <a:ea typeface="Calibri"/>
                <a:cs typeface="Ali-A-Alwand"/>
              </a:rPr>
              <a:t>طبقاً لهذا النوع من مقابلات الاختيار تطرح اللجنة القائمة بعملية الإختيار على المتقدمين لشغل الوظائف , مجموعة من الاسئلة يشكل مجملها موقفاً محرجاً عليه الإجابة عنه , وتعبر إجابة كل متقدم لشغل الوظائف عن أسلوب معالجته للموقف المحرج الذي قد يتعرض له أثناء شغله الوظيفة , وبذلك تستطيع اللجنة التقييم والتنبؤ بمدى نجاح المتقدمين لشغل الوظائف أو عدمه في مواجهة المواقف المحرجة أثناء العمل .  </a:t>
            </a:r>
            <a:endParaRPr lang="en-US" sz="1600" dirty="0">
              <a:latin typeface="Calibri"/>
              <a:ea typeface="Calibri"/>
              <a:cs typeface="Arial"/>
            </a:endParaRPr>
          </a:p>
          <a:p>
            <a:pPr>
              <a:lnSpc>
                <a:spcPct val="115000"/>
              </a:lnSpc>
              <a:spcAft>
                <a:spcPts val="1000"/>
              </a:spcAft>
            </a:pPr>
            <a:r>
              <a:rPr lang="ar-IQ" sz="2800" dirty="0">
                <a:solidFill>
                  <a:schemeClr val="bg1"/>
                </a:solidFill>
                <a:latin typeface="Calibri"/>
                <a:ea typeface="Calibri"/>
                <a:cs typeface="Ali-A-Alwand"/>
              </a:rPr>
              <a:t>3.المقابلة المرتبطة بالوظيفة: </a:t>
            </a:r>
            <a:r>
              <a:rPr lang="ar-IQ" sz="2400" dirty="0">
                <a:latin typeface="Calibri"/>
                <a:ea typeface="Calibri"/>
                <a:cs typeface="Ali-A-Alwand"/>
              </a:rPr>
              <a:t>كل ما فيها يرتبط بكل الجوانب الوظيفة حيث نريد شخصاً مدرباً جاهزاً لانجاز المهام ولا يحتاج إلى تدريب على الاقل لمدة معينة. </a:t>
            </a:r>
            <a:endParaRPr lang="en-US" sz="1600" dirty="0">
              <a:latin typeface="Calibri"/>
              <a:ea typeface="Calibri"/>
              <a:cs typeface="Arial"/>
            </a:endParaRPr>
          </a:p>
          <a:p>
            <a:pPr>
              <a:lnSpc>
                <a:spcPct val="115000"/>
              </a:lnSpc>
              <a:spcAft>
                <a:spcPts val="1000"/>
              </a:spcAft>
            </a:pPr>
            <a:r>
              <a:rPr lang="ar-IQ" sz="2800" b="1" dirty="0">
                <a:solidFill>
                  <a:srgbClr val="FFFF00"/>
                </a:solidFill>
                <a:latin typeface="Calibri"/>
                <a:ea typeface="Calibri"/>
                <a:cs typeface="Ali-A-Alwand"/>
              </a:rPr>
              <a:t>ج.أنواع إدارة المقابلة:</a:t>
            </a:r>
            <a:endParaRPr lang="en-US" sz="1600" dirty="0">
              <a:solidFill>
                <a:srgbClr val="FFFF00"/>
              </a:solidFill>
              <a:latin typeface="Calibri"/>
              <a:ea typeface="Calibri"/>
              <a:cs typeface="Arial"/>
            </a:endParaRPr>
          </a:p>
          <a:p>
            <a:pPr>
              <a:lnSpc>
                <a:spcPct val="115000"/>
              </a:lnSpc>
              <a:spcAft>
                <a:spcPts val="1000"/>
              </a:spcAft>
            </a:pPr>
            <a:r>
              <a:rPr lang="ar-IQ" sz="2800" dirty="0">
                <a:solidFill>
                  <a:schemeClr val="bg1"/>
                </a:solidFill>
                <a:latin typeface="Calibri"/>
                <a:ea typeface="Calibri"/>
                <a:cs typeface="Ali-A-Alwand"/>
              </a:rPr>
              <a:t>1</a:t>
            </a:r>
            <a:r>
              <a:rPr lang="ar-IQ" sz="2800" b="1" dirty="0">
                <a:solidFill>
                  <a:schemeClr val="bg1"/>
                </a:solidFill>
                <a:latin typeface="Calibri"/>
                <a:ea typeface="Calibri"/>
                <a:cs typeface="Ali-A-Alwand"/>
              </a:rPr>
              <a:t>.المقابلة الفردية</a:t>
            </a:r>
            <a:r>
              <a:rPr lang="ar-IQ" sz="2800" dirty="0">
                <a:latin typeface="Calibri"/>
                <a:ea typeface="Calibri"/>
                <a:cs typeface="Ali-A-Alwand"/>
              </a:rPr>
              <a:t>:</a:t>
            </a:r>
            <a:r>
              <a:rPr lang="ar-IQ" sz="2400" dirty="0">
                <a:latin typeface="Calibri"/>
                <a:ea typeface="Calibri"/>
                <a:cs typeface="Ali-A-Alwand"/>
              </a:rPr>
              <a:t>في هذا النوع المختص المقابلة هو فقط من يقوم بإدارة المقابلة , سواء كان مع مرشح واحد أو مجموعة مرشحين ,</a:t>
            </a:r>
            <a:r>
              <a:rPr lang="ar-IQ" sz="2800" dirty="0">
                <a:latin typeface="Calibri"/>
                <a:ea typeface="Calibri"/>
                <a:cs typeface="Ali-A-Alwand"/>
              </a:rPr>
              <a:t> </a:t>
            </a:r>
            <a:r>
              <a:rPr lang="ar-IQ" sz="2400" dirty="0">
                <a:latin typeface="Calibri"/>
                <a:ea typeface="Calibri"/>
                <a:cs typeface="Ali-A-Alwand"/>
              </a:rPr>
              <a:t>وهذه الطريقة يوفر جواً مناسباً بعيداً عن الارتباك للمتقدم لشغل الوظيفة , يساعده في طرح إجابات سديدة على الاسئلة المطروحة.</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2383435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09600"/>
            <a:ext cx="9144000" cy="6248400"/>
          </a:xfrm>
        </p:spPr>
        <p:txBody>
          <a:bodyPr/>
          <a:lstStyle/>
          <a:p>
            <a:pPr>
              <a:lnSpc>
                <a:spcPct val="115000"/>
              </a:lnSpc>
              <a:spcAft>
                <a:spcPts val="1000"/>
              </a:spcAft>
            </a:pPr>
            <a:r>
              <a:rPr lang="ar-IQ" sz="2800" dirty="0">
                <a:solidFill>
                  <a:schemeClr val="bg1"/>
                </a:solidFill>
                <a:latin typeface="Calibri"/>
                <a:ea typeface="Calibri"/>
                <a:cs typeface="Ali-A-Alwand"/>
              </a:rPr>
              <a:t>2</a:t>
            </a:r>
            <a:r>
              <a:rPr lang="ar-IQ" sz="2800" b="1" dirty="0">
                <a:solidFill>
                  <a:schemeClr val="bg1"/>
                </a:solidFill>
                <a:latin typeface="Calibri"/>
                <a:ea typeface="Calibri"/>
                <a:cs typeface="Ali-A-Alwand"/>
              </a:rPr>
              <a:t>.المقابلة الجماعية</a:t>
            </a:r>
            <a:r>
              <a:rPr lang="ar-IQ" sz="2800" dirty="0">
                <a:latin typeface="Calibri"/>
                <a:ea typeface="Calibri"/>
                <a:cs typeface="Ali-A-Alwand"/>
              </a:rPr>
              <a:t>:</a:t>
            </a:r>
            <a:r>
              <a:rPr lang="ar-IQ" sz="2400" dirty="0">
                <a:latin typeface="Calibri"/>
                <a:ea typeface="Calibri"/>
                <a:cs typeface="Ali-A-Alwand"/>
              </a:rPr>
              <a:t>طبقاً لهذا الأسلوب تقابل اللجنة القائمة بعملية المقابلة الفرد المتقدم للتعيين مجتمعة , ويؤخذ على هذا الأسلوب عدم توفير الجو المناسب لكل من عضو اللجنة والمتقدم لشغل الوظيفة , وتعرض كلاهما للضغط النفسي الذي يؤدي بدوره إلى زيادة الارتباك , ومن ثم يتأثر عضو اللجنة ولا يستطيع حكم المرشح بالشكل المطلوب , ويتأثر المرشح ولا يستطيع الإجابة عن الأسئلة كما يتمنى.</a:t>
            </a:r>
            <a:endParaRPr lang="en-US" sz="1600" dirty="0">
              <a:latin typeface="Calibri"/>
              <a:ea typeface="Calibri"/>
              <a:cs typeface="Arial"/>
            </a:endParaRPr>
          </a:p>
          <a:p>
            <a:pPr>
              <a:lnSpc>
                <a:spcPct val="115000"/>
              </a:lnSpc>
              <a:spcAft>
                <a:spcPts val="1000"/>
              </a:spcAft>
            </a:pPr>
            <a:r>
              <a:rPr lang="ar-IQ" sz="2800" dirty="0">
                <a:solidFill>
                  <a:schemeClr val="bg1"/>
                </a:solidFill>
                <a:latin typeface="Calibri"/>
                <a:ea typeface="Calibri"/>
                <a:cs typeface="Ali-A-Alwand"/>
              </a:rPr>
              <a:t>3</a:t>
            </a:r>
            <a:r>
              <a:rPr lang="ar-IQ" sz="2800" b="1" dirty="0">
                <a:solidFill>
                  <a:schemeClr val="bg1"/>
                </a:solidFill>
                <a:latin typeface="Calibri"/>
                <a:ea typeface="Calibri"/>
                <a:cs typeface="Ali-A-Alwand"/>
              </a:rPr>
              <a:t>.المقابلة عن طريق الحاسب الآلي</a:t>
            </a:r>
            <a:r>
              <a:rPr lang="ar-IQ" sz="2800" dirty="0">
                <a:latin typeface="Calibri"/>
                <a:ea typeface="Calibri"/>
                <a:cs typeface="Ali-A-Alwand"/>
              </a:rPr>
              <a:t>:</a:t>
            </a:r>
            <a:r>
              <a:rPr lang="ar-IQ" sz="2400" dirty="0">
                <a:latin typeface="Calibri"/>
                <a:ea typeface="Calibri"/>
                <a:cs typeface="Ali-A-Alwand"/>
              </a:rPr>
              <a:t>تلجأ بعض منظمات الأعمال المعاصرة إلى إستخدام أسلوب مقابلة الحاسب الآلي لإختيار الموارد البشرية , عن طريق طرح الأسئلة من خلال برنامج خاص يطرح على موقع المنظمة على الشبكة المعلومات الدولية(</a:t>
            </a:r>
            <a:r>
              <a:rPr lang="en-US" sz="2400" dirty="0">
                <a:latin typeface="Calibri"/>
                <a:ea typeface="Calibri"/>
                <a:cs typeface="Ali-A-Alwand"/>
              </a:rPr>
              <a:t>internet</a:t>
            </a:r>
            <a:r>
              <a:rPr lang="ar-IQ" sz="2400" dirty="0">
                <a:latin typeface="Calibri"/>
                <a:ea typeface="Calibri"/>
                <a:cs typeface="Ali-A-Alwand"/>
              </a:rPr>
              <a:t>):على الراغبين في العمل في المنظمة , وتجمع اجابات المتقدمين للعمل, ويتم تغذية البرنامج بهذه الإجابات , ومن ثم مقارنتها مع الإجابات النموذجية المخزنة بالبرنامج , وإصدار الحكم بمطابقة الإجابات للإجابات النموذجية أم لا , وبناء عليه يتم القبول أو رفض المتقدم الراغب في الشغل الوظيفة في المنظمة . ويتميز هذا الأسلوب بتقريب المسافات بين المنظمة والراغبين في العمل لديها , ويؤخذ هذا الأسلوب عدم تحقيقه أهم ميزة في المقابلة وهي تجميع المعلومات من المرشحين بأسلوب المباشر الذي يوفر إحتكاكاً مباشراً ما بين اللجنة القائمة بعملية الإختيار والمرشحين .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138271309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533400"/>
            <a:ext cx="9144000" cy="6324600"/>
          </a:xfrm>
        </p:spPr>
        <p:txBody>
          <a:bodyPr/>
          <a:lstStyle/>
          <a:p>
            <a:pPr>
              <a:lnSpc>
                <a:spcPct val="115000"/>
              </a:lnSpc>
              <a:spcAft>
                <a:spcPts val="1000"/>
              </a:spcAft>
            </a:pPr>
            <a:r>
              <a:rPr lang="ar-IQ" sz="2800" b="1" dirty="0">
                <a:solidFill>
                  <a:srgbClr val="FF0000"/>
                </a:solidFill>
                <a:latin typeface="Calibri"/>
                <a:ea typeface="Calibri"/>
                <a:cs typeface="Ali-A-Alwand"/>
              </a:rPr>
              <a:t>*الأخطاء السائدة في المقابلات:</a:t>
            </a:r>
            <a:endParaRPr lang="en-US" sz="1600" dirty="0">
              <a:solidFill>
                <a:srgbClr val="FF0000"/>
              </a:solidFill>
              <a:latin typeface="Calibri"/>
              <a:ea typeface="Calibri"/>
              <a:cs typeface="Arial"/>
            </a:endParaRPr>
          </a:p>
          <a:p>
            <a:pPr>
              <a:lnSpc>
                <a:spcPct val="115000"/>
              </a:lnSpc>
              <a:spcAft>
                <a:spcPts val="1000"/>
              </a:spcAft>
            </a:pPr>
            <a:r>
              <a:rPr lang="ar-IQ" sz="2800" dirty="0">
                <a:latin typeface="Calibri"/>
                <a:ea typeface="Calibri"/>
                <a:cs typeface="Ali-A-Alwand"/>
              </a:rPr>
              <a:t>1</a:t>
            </a:r>
            <a:r>
              <a:rPr lang="ar-IQ" sz="2800" b="1" dirty="0">
                <a:solidFill>
                  <a:srgbClr val="FF0000"/>
                </a:solidFill>
                <a:latin typeface="Calibri"/>
                <a:ea typeface="Calibri"/>
                <a:cs typeface="Ali-A-Alwand"/>
              </a:rPr>
              <a:t>.خطأ تأثر الهالة</a:t>
            </a:r>
            <a:r>
              <a:rPr lang="ar-IQ" sz="2800" dirty="0">
                <a:latin typeface="Calibri"/>
                <a:ea typeface="Calibri"/>
                <a:cs typeface="Ali-A-Alwand"/>
              </a:rPr>
              <a:t>:</a:t>
            </a:r>
            <a:r>
              <a:rPr lang="ar-IQ" sz="2400" dirty="0">
                <a:latin typeface="Calibri"/>
                <a:ea typeface="Calibri"/>
                <a:cs typeface="Ali-A-Alwand"/>
              </a:rPr>
              <a:t>ويقصد به أن يطغى تقييم منفذ المقابلة لصفة معينة سواء كانت أيجابية أو سلبية لدى طالب العمل على تقييمه لباقي الصفات الاخرى الموجود لديه , بحيث يأتي تقييمه لطالب العمل متأثراً بهذه الصفة . ومن الصفات التي قد يتأثر بها منفذ المقابلة لدى طالب العمل المرح , جاذبية الحديث , حسن المظهر ...الخ . </a:t>
            </a:r>
            <a:endParaRPr lang="en-US" sz="1600" dirty="0">
              <a:latin typeface="Calibri"/>
              <a:ea typeface="Calibri"/>
              <a:cs typeface="Arial"/>
            </a:endParaRPr>
          </a:p>
          <a:p>
            <a:pPr>
              <a:lnSpc>
                <a:spcPct val="115000"/>
              </a:lnSpc>
              <a:spcAft>
                <a:spcPts val="1000"/>
              </a:spcAft>
            </a:pPr>
            <a:r>
              <a:rPr lang="ar-IQ" sz="2800" dirty="0">
                <a:solidFill>
                  <a:srgbClr val="FF0000"/>
                </a:solidFill>
                <a:latin typeface="Calibri"/>
                <a:ea typeface="Calibri"/>
                <a:cs typeface="Ali-A-Alwand"/>
              </a:rPr>
              <a:t>2</a:t>
            </a:r>
            <a:r>
              <a:rPr lang="ar-IQ" sz="2800" b="1" dirty="0">
                <a:solidFill>
                  <a:srgbClr val="FF0000"/>
                </a:solidFill>
                <a:latin typeface="Calibri"/>
                <a:ea typeface="Calibri"/>
                <a:cs typeface="Ali-A-Alwand"/>
              </a:rPr>
              <a:t>.التماثل</a:t>
            </a:r>
            <a:r>
              <a:rPr lang="ar-IQ" sz="2800" b="1" dirty="0">
                <a:latin typeface="Calibri"/>
                <a:ea typeface="Calibri"/>
                <a:cs typeface="Ali-A-Alwand"/>
              </a:rPr>
              <a:t>:</a:t>
            </a:r>
            <a:r>
              <a:rPr lang="ar-IQ" sz="2400" dirty="0">
                <a:latin typeface="Calibri"/>
                <a:ea typeface="Calibri"/>
                <a:cs typeface="Ali-A-Alwand"/>
              </a:rPr>
              <a:t>قد يقع أحد أفراد اللجنة تحت تأثير التماثل مع المرشح , كأن يكون من نفس القرية , أو أحد خريجي الجامعة التي تخرج فيها , أو تجمعهما هوايات مشتركة ...الخ . فهذا الخطأ يؤثر في تقييم العضو القائم بعملية الاختيار , ويجعل حكمه على المرشحين حكماً غير موضوعي أو غير دقيق .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115528637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09600"/>
            <a:ext cx="9144000" cy="6248400"/>
          </a:xfrm>
        </p:spPr>
        <p:txBody>
          <a:bodyPr/>
          <a:lstStyle/>
          <a:p>
            <a:pPr>
              <a:lnSpc>
                <a:spcPct val="115000"/>
              </a:lnSpc>
              <a:spcAft>
                <a:spcPts val="1000"/>
              </a:spcAft>
            </a:pPr>
            <a:r>
              <a:rPr lang="ar-IQ" sz="2800" b="1" dirty="0">
                <a:solidFill>
                  <a:srgbClr val="FF0000"/>
                </a:solidFill>
                <a:latin typeface="Calibri"/>
                <a:ea typeface="Calibri"/>
                <a:cs typeface="Ali-A-Alwand"/>
              </a:rPr>
              <a:t>3.خطأ المقارنة</a:t>
            </a:r>
            <a:r>
              <a:rPr lang="ar-IQ" sz="2800" dirty="0">
                <a:latin typeface="Calibri"/>
                <a:ea typeface="Calibri"/>
                <a:cs typeface="Ali-A-Alwand"/>
              </a:rPr>
              <a:t>:</a:t>
            </a:r>
            <a:r>
              <a:rPr lang="ar-IQ" sz="2400" dirty="0">
                <a:latin typeface="Calibri"/>
                <a:ea typeface="Calibri"/>
                <a:cs typeface="Ali-A-Alwand"/>
              </a:rPr>
              <a:t>حيث تقع اللجنة القائمة بعملية المقابلة في هذا الخطأ عندما تضع الصفات المرشحين في مقارنة مع صفات المرشحين الآخرين , وتظهر آثار هذا الخطأ في حال كان مستوى المتقدم جيداً ومستوى الاخرين مقبولاً , أو العكس , فاختيار المتقدم على هذا الأساس ليس إختياراً سليماً , فالمتقدم المتوسط أو الجيد ليس هدفاً للتعين في المنظمة دون شك. </a:t>
            </a:r>
            <a:endParaRPr lang="en-US" sz="1600" dirty="0">
              <a:latin typeface="Calibri"/>
              <a:ea typeface="Calibri"/>
              <a:cs typeface="Arial"/>
            </a:endParaRPr>
          </a:p>
          <a:p>
            <a:pPr>
              <a:lnSpc>
                <a:spcPct val="115000"/>
              </a:lnSpc>
              <a:spcAft>
                <a:spcPts val="1000"/>
              </a:spcAft>
            </a:pPr>
            <a:r>
              <a:rPr lang="ar-IQ" sz="2800" dirty="0">
                <a:solidFill>
                  <a:srgbClr val="FF0000"/>
                </a:solidFill>
                <a:latin typeface="Calibri"/>
                <a:ea typeface="Calibri"/>
                <a:cs typeface="Ali-A-Alwand"/>
              </a:rPr>
              <a:t>4</a:t>
            </a:r>
            <a:r>
              <a:rPr lang="ar-IQ" sz="2800" b="1" dirty="0">
                <a:solidFill>
                  <a:srgbClr val="FF0000"/>
                </a:solidFill>
                <a:latin typeface="Calibri"/>
                <a:ea typeface="Calibri"/>
                <a:cs typeface="Ali-A-Alwand"/>
              </a:rPr>
              <a:t>.خطأ الأسئلة الحارجة</a:t>
            </a:r>
            <a:r>
              <a:rPr lang="ar-IQ" sz="2800" b="1" dirty="0">
                <a:latin typeface="Calibri"/>
                <a:ea typeface="Calibri"/>
                <a:cs typeface="Ali-A-Alwand"/>
              </a:rPr>
              <a:t>:</a:t>
            </a:r>
            <a:r>
              <a:rPr lang="ar-IQ" sz="2400" dirty="0">
                <a:latin typeface="Calibri"/>
                <a:ea typeface="Calibri"/>
                <a:cs typeface="Ali-A-Alwand"/>
              </a:rPr>
              <a:t>يجب على أفراد اللجنة القائمة بعملية المقابلة أن تتجنب توجيه أسئلة حارجة للمرشحين ,وإذا رأي عضو اللجنة أن هناك سؤالاً ملحاً وضرورياً لجمع بيانات ذات طابع خاص فعليه أن يتجمل في السؤال , فإحراج المرشح يؤدي إنفعاله , ومن ثم تتأثر إجاباته , مما يؤثر على عملية الحكم الصحيح على مدة صلاحيته أو عدم صلاحيته للعمل داخل المنظمة . </a:t>
            </a:r>
            <a:endParaRPr lang="en-US" sz="1600" dirty="0">
              <a:latin typeface="Calibri"/>
              <a:ea typeface="Calibri"/>
              <a:cs typeface="Arial"/>
            </a:endParaRPr>
          </a:p>
        </p:txBody>
      </p:sp>
    </p:spTree>
    <p:extLst>
      <p:ext uri="{BB962C8B-B14F-4D97-AF65-F5344CB8AC3E}">
        <p14:creationId xmlns:p14="http://schemas.microsoft.com/office/powerpoint/2010/main" val="228162780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457200"/>
            <a:ext cx="9144000" cy="6400800"/>
          </a:xfrm>
        </p:spPr>
        <p:txBody>
          <a:bodyPr>
            <a:normAutofit fontScale="92500" lnSpcReduction="10000"/>
          </a:bodyPr>
          <a:lstStyle/>
          <a:p>
            <a:pPr>
              <a:lnSpc>
                <a:spcPct val="115000"/>
              </a:lnSpc>
              <a:spcAft>
                <a:spcPts val="1000"/>
              </a:spcAft>
            </a:pPr>
            <a:r>
              <a:rPr lang="ar-IQ" sz="2800" b="1" dirty="0">
                <a:solidFill>
                  <a:srgbClr val="FFC000"/>
                </a:solidFill>
                <a:latin typeface="Calibri"/>
                <a:ea typeface="Calibri"/>
                <a:cs typeface="Ali-A-Alwand"/>
              </a:rPr>
              <a:t>الخطوة الخامسة: فحص خلفية المرشح:</a:t>
            </a:r>
            <a:r>
              <a:rPr lang="ar-IQ" sz="2800" dirty="0">
                <a:solidFill>
                  <a:srgbClr val="FFC000"/>
                </a:solidFill>
                <a:latin typeface="Calibri"/>
                <a:ea typeface="Calibri"/>
                <a:cs typeface="Ali-A-Alwand"/>
              </a:rPr>
              <a:t> </a:t>
            </a:r>
            <a:r>
              <a:rPr lang="ar-IQ" sz="2400" dirty="0">
                <a:latin typeface="Calibri"/>
                <a:ea typeface="Calibri"/>
                <a:cs typeface="Ali-A-Alwand"/>
              </a:rPr>
              <a:t>تعتمد الإدارة في التحقق من صحة البيانات والمعلومات التي أعطاها المتقدم على أراء أصحاب الأعمال الذين عمل معهم سابقاً , وكذلك أصدقائه وأساتذته , فبحكم الاتصال الطويل به يعتبرون في موقف أفضل لإعطاء فكرة صحيحة  عن أخلاق وقدرة المتقدم , ولا شك أن رأيهم في هذا الشأن يكون كبير القيمة , إذا لم يكون فيه تحيز . </a:t>
            </a:r>
            <a:endParaRPr lang="en-US" sz="1600" dirty="0">
              <a:latin typeface="Calibri"/>
              <a:ea typeface="Calibri"/>
              <a:cs typeface="Arial"/>
            </a:endParaRPr>
          </a:p>
          <a:p>
            <a:pPr>
              <a:lnSpc>
                <a:spcPct val="115000"/>
              </a:lnSpc>
              <a:spcAft>
                <a:spcPts val="1000"/>
              </a:spcAft>
            </a:pPr>
            <a:r>
              <a:rPr lang="ar-IQ" sz="2800" dirty="0">
                <a:solidFill>
                  <a:srgbClr val="FFFF00"/>
                </a:solidFill>
                <a:latin typeface="Calibri"/>
                <a:ea typeface="Calibri"/>
                <a:cs typeface="Ali-A-Alwand"/>
              </a:rPr>
              <a:t>*وهذه بعض الأسئلة التي يوجهها المنظمة إلى المنظمة التي كان يعمل فيها المرشح , سواء كان عن طريق الاتصال الهاتفي أو عن طريق الاستبيان.</a:t>
            </a:r>
            <a:endParaRPr lang="en-US" sz="1600" dirty="0">
              <a:solidFill>
                <a:srgbClr val="FFFF00"/>
              </a:solidFill>
              <a:latin typeface="Calibri"/>
              <a:ea typeface="Calibri"/>
              <a:cs typeface="Arial"/>
            </a:endParaRPr>
          </a:p>
          <a:p>
            <a:pPr>
              <a:lnSpc>
                <a:spcPct val="115000"/>
              </a:lnSpc>
              <a:spcAft>
                <a:spcPts val="1000"/>
              </a:spcAft>
            </a:pPr>
            <a:r>
              <a:rPr lang="ar-IQ" sz="2400" dirty="0">
                <a:latin typeface="Calibri"/>
                <a:ea typeface="Calibri"/>
                <a:cs typeface="Ali-A-Alwand"/>
              </a:rPr>
              <a:t>1.ما هي الوظيفة التي شغلها في منظمتكم ؟</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2.هل ضبط في الدوام .</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3.هل مستعد للتعاون مع زملائه؟</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4.ما هو سبب تركه للخدمة بالمنشأة؟</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5.الرأي في توظيفه مرة أخرى .</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6. سلوكه الوظيفي خلال فترة عمله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226306757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533400"/>
            <a:ext cx="9144000" cy="6324600"/>
          </a:xfrm>
        </p:spPr>
        <p:txBody>
          <a:bodyPr/>
          <a:lstStyle/>
          <a:p>
            <a:pPr>
              <a:lnSpc>
                <a:spcPct val="115000"/>
              </a:lnSpc>
              <a:spcAft>
                <a:spcPts val="1000"/>
              </a:spcAft>
            </a:pPr>
            <a:r>
              <a:rPr lang="ar-IQ" sz="2800" b="1" dirty="0">
                <a:solidFill>
                  <a:srgbClr val="FFC000"/>
                </a:solidFill>
                <a:latin typeface="Calibri"/>
                <a:ea typeface="Calibri"/>
                <a:cs typeface="Ali-A-Alwand"/>
              </a:rPr>
              <a:t>الخطوة السادسة:الفحص الطبي:</a:t>
            </a:r>
            <a:endParaRPr lang="en-US" sz="1600" dirty="0">
              <a:solidFill>
                <a:srgbClr val="FFC000"/>
              </a:solidFill>
              <a:latin typeface="Calibri"/>
              <a:ea typeface="Calibri"/>
              <a:cs typeface="Arial"/>
            </a:endParaRPr>
          </a:p>
          <a:p>
            <a:pPr>
              <a:lnSpc>
                <a:spcPct val="115000"/>
              </a:lnSpc>
              <a:spcAft>
                <a:spcPts val="1000"/>
              </a:spcAft>
            </a:pPr>
            <a:r>
              <a:rPr lang="ar-IQ" sz="2400" dirty="0">
                <a:latin typeface="Calibri"/>
                <a:ea typeface="Calibri"/>
                <a:cs typeface="Ali-A-Alwand"/>
              </a:rPr>
              <a:t>يمثل الكشف أو الفحص الطبي الإختبار الاخير الذي يجب على طالب الوظيفة إجتيازه حتى يتم تعيينه بصفة نهائية , لإن عملية وضع الشخص المناسب في المكان المناسب تتطلب , إلى جانب المعلومات عن خبرة المتقدم للوظيفة , وقدراته ومهاراته , ومؤهلاته وشخصيته , وملومات عن حالته الصحية .  </a:t>
            </a:r>
            <a:endParaRPr lang="en-US" sz="1600" dirty="0">
              <a:latin typeface="Calibri"/>
              <a:ea typeface="Calibri"/>
              <a:cs typeface="Arial"/>
            </a:endParaRPr>
          </a:p>
          <a:p>
            <a:pPr>
              <a:lnSpc>
                <a:spcPct val="115000"/>
              </a:lnSpc>
              <a:spcAft>
                <a:spcPts val="1000"/>
              </a:spcAft>
            </a:pPr>
            <a:r>
              <a:rPr lang="ar-IQ" sz="2400" dirty="0">
                <a:solidFill>
                  <a:srgbClr val="FFFF00"/>
                </a:solidFill>
                <a:latin typeface="Calibri"/>
                <a:ea typeface="Calibri"/>
                <a:cs typeface="Ali-A-Alwand"/>
              </a:rPr>
              <a:t>*ويهدف الفحص الطبي إلى إلى تحقيق ثلاث أهداف رئيسية:</a:t>
            </a:r>
            <a:endParaRPr lang="en-US" sz="1600" dirty="0">
              <a:solidFill>
                <a:srgbClr val="FFFF00"/>
              </a:solidFill>
              <a:latin typeface="Calibri"/>
              <a:ea typeface="Calibri"/>
              <a:cs typeface="Arial"/>
            </a:endParaRPr>
          </a:p>
          <a:p>
            <a:pPr>
              <a:lnSpc>
                <a:spcPct val="115000"/>
              </a:lnSpc>
              <a:spcAft>
                <a:spcPts val="1000"/>
              </a:spcAft>
            </a:pPr>
            <a:r>
              <a:rPr lang="ar-IQ" sz="2800" dirty="0">
                <a:latin typeface="Calibri"/>
                <a:ea typeface="Calibri"/>
                <a:cs typeface="Ali-A-Alwand"/>
              </a:rPr>
              <a:t>1.حماية الموظف.</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2.حماية باقي الموظفين.</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3.حماية المواد والأجهزة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61876318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838200"/>
          </a:xfrm>
        </p:spPr>
        <p:txBody>
          <a:bodyPr/>
          <a:lstStyle/>
          <a:p>
            <a:pPr algn="r"/>
            <a:r>
              <a:rPr lang="ar-IQ" sz="3200" dirty="0">
                <a:effectLst/>
                <a:latin typeface="Calibri"/>
                <a:ea typeface="Calibri"/>
                <a:cs typeface="Ali-A-Alwand"/>
              </a:rPr>
              <a:t>(1-5):التعيين:</a:t>
            </a:r>
            <a:endParaRPr lang="ar-IQ" sz="3200" dirty="0"/>
          </a:p>
        </p:txBody>
      </p:sp>
      <p:sp>
        <p:nvSpPr>
          <p:cNvPr id="3" name="Text Placeholder 2"/>
          <p:cNvSpPr>
            <a:spLocks noGrp="1"/>
          </p:cNvSpPr>
          <p:nvPr>
            <p:ph type="body" idx="1"/>
          </p:nvPr>
        </p:nvSpPr>
        <p:spPr>
          <a:xfrm>
            <a:off x="0" y="1371600"/>
            <a:ext cx="9144000" cy="5486400"/>
          </a:xfrm>
        </p:spPr>
        <p:txBody>
          <a:bodyPr>
            <a:normAutofit/>
          </a:bodyPr>
          <a:lstStyle/>
          <a:p>
            <a:pPr>
              <a:lnSpc>
                <a:spcPct val="115000"/>
              </a:lnSpc>
              <a:spcAft>
                <a:spcPts val="1000"/>
              </a:spcAft>
            </a:pPr>
            <a:r>
              <a:rPr lang="ar-IQ" sz="2800" dirty="0">
                <a:latin typeface="Calibri"/>
                <a:ea typeface="Calibri"/>
                <a:cs typeface="Ali-A-Alwand"/>
              </a:rPr>
              <a:t>إذا كانت نتائج الفحص الطبي جيدة, تصل إلى المرحلة الاخيرة من مراحل التوظيف , ويتضمن هذا العنصر مجموعة من المراحل:</a:t>
            </a:r>
            <a:endParaRPr lang="en-US" sz="1600" dirty="0">
              <a:latin typeface="Calibri"/>
              <a:ea typeface="Calibri"/>
              <a:cs typeface="Arial"/>
            </a:endParaRPr>
          </a:p>
          <a:p>
            <a:pPr>
              <a:lnSpc>
                <a:spcPct val="115000"/>
              </a:lnSpc>
              <a:spcAft>
                <a:spcPts val="1000"/>
              </a:spcAft>
            </a:pPr>
            <a:r>
              <a:rPr lang="ar-IQ" sz="2800" b="1" dirty="0">
                <a:solidFill>
                  <a:srgbClr val="FFC000"/>
                </a:solidFill>
                <a:latin typeface="Calibri"/>
                <a:ea typeface="Calibri"/>
                <a:cs typeface="Ali-A-Alwand"/>
              </a:rPr>
              <a:t>أ.إصدار قرار التعيين تحت التجربة:</a:t>
            </a:r>
            <a:r>
              <a:rPr lang="ar-IQ" sz="2400" dirty="0">
                <a:latin typeface="Calibri"/>
                <a:ea typeface="Calibri"/>
                <a:cs typeface="Ali-A-Alwand"/>
              </a:rPr>
              <a:t>كثير من المنشأة تعيين الأفراد لفترة محدودة (3-6أشهر), تحت التجربة حتى تتأكد من كفاءتهم وصلاحيتهم للقيام بإعباء الوظيفة التي تقدموا إليها , والتعيين تحت التجربة هو حقيقة الأمر جزء مكمل لعملية الإختيار . </a:t>
            </a:r>
            <a:endParaRPr lang="en-US" sz="1600" dirty="0">
              <a:latin typeface="Calibri"/>
              <a:ea typeface="Calibri"/>
              <a:cs typeface="Arial"/>
            </a:endParaRPr>
          </a:p>
          <a:p>
            <a:pPr>
              <a:lnSpc>
                <a:spcPct val="115000"/>
              </a:lnSpc>
              <a:spcAft>
                <a:spcPts val="1000"/>
              </a:spcAft>
            </a:pPr>
            <a:r>
              <a:rPr lang="ar-IQ" sz="2800" b="1" dirty="0">
                <a:solidFill>
                  <a:srgbClr val="FFC000"/>
                </a:solidFill>
                <a:latin typeface="Calibri"/>
                <a:ea typeface="Calibri"/>
                <a:cs typeface="Ali-A-Alwand"/>
              </a:rPr>
              <a:t>ب.تقديم الطالب العمل لرئيسه</a:t>
            </a:r>
            <a:r>
              <a:rPr lang="ar-IQ" sz="2800" b="1" dirty="0">
                <a:latin typeface="Calibri"/>
                <a:ea typeface="Calibri"/>
                <a:cs typeface="Ali-A-Alwand"/>
              </a:rPr>
              <a:t>:</a:t>
            </a:r>
            <a:r>
              <a:rPr lang="ar-IQ" sz="2400" dirty="0">
                <a:latin typeface="Calibri"/>
                <a:ea typeface="Calibri"/>
                <a:cs typeface="Ali-A-Alwand"/>
              </a:rPr>
              <a:t>بعد صدور قرار التعيين تحت التجربة , يتولى مندوب عن إدارة الموارد البشرية تقديم الموظف إلى رئيسه المباشر الذي بدوره يقوم بتقديمه إلى زملائه .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4047334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457200"/>
            <a:ext cx="8537448" cy="685800"/>
          </a:xfrm>
        </p:spPr>
        <p:txBody>
          <a:bodyPr/>
          <a:lstStyle/>
          <a:p>
            <a:pPr algn="r"/>
            <a:r>
              <a:rPr lang="ar-IQ" sz="4400" dirty="0">
                <a:solidFill>
                  <a:srgbClr val="FFC000"/>
                </a:solidFill>
                <a:effectLst/>
                <a:latin typeface="Calibri"/>
                <a:ea typeface="Calibri"/>
                <a:cs typeface="Ali-A-Alwand"/>
              </a:rPr>
              <a:t>أولا:</a:t>
            </a:r>
            <a:r>
              <a:rPr lang="ar-IQ" sz="4800" dirty="0">
                <a:solidFill>
                  <a:srgbClr val="FFC000"/>
                </a:solidFill>
                <a:effectLst/>
                <a:latin typeface="Calibri"/>
                <a:ea typeface="Calibri"/>
                <a:cs typeface="Ali-A-Alwand"/>
              </a:rPr>
              <a:t> </a:t>
            </a:r>
            <a:r>
              <a:rPr lang="ar-IQ" sz="4400" dirty="0">
                <a:solidFill>
                  <a:srgbClr val="FFC000"/>
                </a:solidFill>
                <a:effectLst/>
                <a:latin typeface="Calibri"/>
                <a:ea typeface="Calibri"/>
                <a:cs typeface="Ali-A-Alwand"/>
              </a:rPr>
              <a:t>تحديد أهداف ادارة الموارد البشرية:</a:t>
            </a:r>
            <a:endParaRPr lang="ar-IQ" sz="4400" dirty="0">
              <a:solidFill>
                <a:srgbClr val="FFC000"/>
              </a:solidFill>
            </a:endParaRPr>
          </a:p>
        </p:txBody>
      </p:sp>
      <p:sp>
        <p:nvSpPr>
          <p:cNvPr id="3" name="Text Placeholder 2"/>
          <p:cNvSpPr>
            <a:spLocks noGrp="1"/>
          </p:cNvSpPr>
          <p:nvPr>
            <p:ph type="body" idx="1"/>
          </p:nvPr>
        </p:nvSpPr>
        <p:spPr>
          <a:xfrm>
            <a:off x="152400" y="1295400"/>
            <a:ext cx="8991600" cy="5638800"/>
          </a:xfrm>
        </p:spPr>
        <p:txBody>
          <a:bodyPr>
            <a:normAutofit/>
          </a:bodyPr>
          <a:lstStyle/>
          <a:p>
            <a:pPr>
              <a:lnSpc>
                <a:spcPct val="115000"/>
              </a:lnSpc>
              <a:spcAft>
                <a:spcPts val="1000"/>
              </a:spcAft>
            </a:pPr>
            <a:r>
              <a:rPr lang="ar-IQ" sz="2400" dirty="0">
                <a:solidFill>
                  <a:schemeClr val="bg1"/>
                </a:solidFill>
                <a:latin typeface="Calibri"/>
                <a:ea typeface="Calibri"/>
                <a:cs typeface="Ali-A-Alwand"/>
              </a:rPr>
              <a:t>1.استقطاب و تعيين الموارد البشرية ذات الكفاءة و القدرة على انجاز المهام و الواجبات الموكلة اليها .</a:t>
            </a:r>
            <a:endParaRPr lang="en-US" sz="1600" dirty="0">
              <a:solidFill>
                <a:schemeClr val="bg1"/>
              </a:solidFill>
              <a:latin typeface="Calibri"/>
              <a:ea typeface="Calibri"/>
              <a:cs typeface="Arial"/>
            </a:endParaRPr>
          </a:p>
          <a:p>
            <a:pPr>
              <a:lnSpc>
                <a:spcPct val="115000"/>
              </a:lnSpc>
              <a:spcAft>
                <a:spcPts val="1000"/>
              </a:spcAft>
            </a:pPr>
            <a:r>
              <a:rPr lang="ar-IQ" sz="2400" dirty="0">
                <a:solidFill>
                  <a:schemeClr val="bg1"/>
                </a:solidFill>
                <a:latin typeface="Calibri"/>
                <a:ea typeface="Calibri"/>
                <a:cs typeface="Ali-A-Alwand"/>
              </a:rPr>
              <a:t>2.الاستخدام الكفؤ و الفعال للعنصر البشري , بغرض زيادة الأنتاج و تحسين الجودة , و ذلك من خلال المزيد من التدريب و التنمية والتحفيز .</a:t>
            </a:r>
            <a:endParaRPr lang="en-US" sz="1600" dirty="0">
              <a:solidFill>
                <a:schemeClr val="bg1"/>
              </a:solidFill>
              <a:latin typeface="Calibri"/>
              <a:ea typeface="Calibri"/>
              <a:cs typeface="Arial"/>
            </a:endParaRPr>
          </a:p>
          <a:p>
            <a:pPr>
              <a:lnSpc>
                <a:spcPct val="115000"/>
              </a:lnSpc>
              <a:spcAft>
                <a:spcPts val="1000"/>
              </a:spcAft>
            </a:pPr>
            <a:r>
              <a:rPr lang="ar-IQ" sz="2400" dirty="0">
                <a:solidFill>
                  <a:schemeClr val="bg1"/>
                </a:solidFill>
                <a:latin typeface="Calibri"/>
                <a:ea typeface="Calibri"/>
                <a:cs typeface="Ali-A-Alwand"/>
              </a:rPr>
              <a:t>3.العمل على ايجاد التوافق بين أهداف الفرد و أهداف المنظمة , من خلال دراسة و فهم احتياجات كل طرف .</a:t>
            </a:r>
            <a:endParaRPr lang="en-US" sz="1600" dirty="0">
              <a:solidFill>
                <a:schemeClr val="bg1"/>
              </a:solidFill>
              <a:latin typeface="Calibri"/>
              <a:ea typeface="Calibri"/>
              <a:cs typeface="Arial"/>
            </a:endParaRPr>
          </a:p>
          <a:p>
            <a:pPr>
              <a:lnSpc>
                <a:spcPct val="115000"/>
              </a:lnSpc>
              <a:spcAft>
                <a:spcPts val="1000"/>
              </a:spcAft>
            </a:pPr>
            <a:r>
              <a:rPr lang="ar-IQ" sz="2400" dirty="0">
                <a:solidFill>
                  <a:schemeClr val="bg1"/>
                </a:solidFill>
                <a:latin typeface="Calibri"/>
                <a:ea typeface="Calibri"/>
                <a:cs typeface="Ali-A-Alwand"/>
              </a:rPr>
              <a:t>4.أيجاد فرص مناسبة للتقدم الوظيفي للعاملين , من خلال وضع تخطيط المسار الوظيفي .</a:t>
            </a:r>
            <a:endParaRPr lang="en-US" sz="1600" dirty="0">
              <a:solidFill>
                <a:schemeClr val="bg1"/>
              </a:solidFill>
              <a:latin typeface="Calibri"/>
              <a:ea typeface="Calibri"/>
              <a:cs typeface="Arial"/>
            </a:endParaRPr>
          </a:p>
          <a:p>
            <a:pPr>
              <a:lnSpc>
                <a:spcPct val="115000"/>
              </a:lnSpc>
              <a:spcAft>
                <a:spcPts val="1000"/>
              </a:spcAft>
            </a:pPr>
            <a:r>
              <a:rPr lang="ar-IQ" sz="2400" dirty="0">
                <a:solidFill>
                  <a:schemeClr val="bg1"/>
                </a:solidFill>
                <a:latin typeface="Calibri"/>
                <a:ea typeface="Calibri"/>
                <a:cs typeface="Ali-A-Alwand"/>
              </a:rPr>
              <a:t>5.احداث التطوير المستمر في المنظمة من حيث القوى العاملة , و ذلك لمواكبة التغيرات التي تحدث في البيئة .</a:t>
            </a:r>
            <a:endParaRPr lang="en-US" sz="1600" dirty="0">
              <a:solidFill>
                <a:schemeClr val="bg1"/>
              </a:solidFill>
              <a:latin typeface="Calibri"/>
              <a:ea typeface="Calibri"/>
              <a:cs typeface="Arial"/>
            </a:endParaRPr>
          </a:p>
          <a:p>
            <a:pPr>
              <a:lnSpc>
                <a:spcPct val="115000"/>
              </a:lnSpc>
              <a:spcAft>
                <a:spcPts val="1000"/>
              </a:spcAft>
            </a:pPr>
            <a:r>
              <a:rPr lang="ar-IQ" sz="2400" dirty="0">
                <a:solidFill>
                  <a:schemeClr val="bg1"/>
                </a:solidFill>
                <a:latin typeface="Calibri"/>
                <a:ea typeface="Calibri"/>
                <a:cs typeface="Ali-A-Alwand"/>
              </a:rPr>
              <a:t>6.رفع الروح المعنوية للعاملين , و تنمية مشاعر الولاء والأنتماء لديهم , ويتم ذلك من خلال اتاحة الفرص أمام العاملين للمشاركة , ومنحهم الحوافز المجزية .</a:t>
            </a:r>
            <a:endParaRPr lang="en-US" sz="1600" dirty="0">
              <a:solidFill>
                <a:schemeClr val="bg1"/>
              </a:solidFill>
              <a:latin typeface="Calibri"/>
              <a:ea typeface="Calibri"/>
              <a:cs typeface="Arial"/>
            </a:endParaRPr>
          </a:p>
          <a:p>
            <a:endParaRPr lang="ar-IQ" dirty="0">
              <a:solidFill>
                <a:schemeClr val="bg1"/>
              </a:solidFill>
            </a:endParaRPr>
          </a:p>
        </p:txBody>
      </p:sp>
    </p:spTree>
    <p:extLst>
      <p:ext uri="{BB962C8B-B14F-4D97-AF65-F5344CB8AC3E}">
        <p14:creationId xmlns:p14="http://schemas.microsoft.com/office/powerpoint/2010/main" val="68832400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304800"/>
            <a:ext cx="9144000" cy="6553200"/>
          </a:xfrm>
        </p:spPr>
        <p:txBody>
          <a:bodyPr>
            <a:normAutofit/>
          </a:bodyPr>
          <a:lstStyle/>
          <a:p>
            <a:pPr>
              <a:lnSpc>
                <a:spcPct val="115000"/>
              </a:lnSpc>
              <a:spcBef>
                <a:spcPts val="0"/>
              </a:spcBef>
              <a:spcAft>
                <a:spcPts val="1000"/>
              </a:spcAft>
            </a:pPr>
            <a:r>
              <a:rPr lang="ar-IQ" sz="2800" b="1" dirty="0">
                <a:solidFill>
                  <a:srgbClr val="FFC000"/>
                </a:solidFill>
                <a:latin typeface="Calibri"/>
                <a:ea typeface="Calibri"/>
                <a:cs typeface="Ali-A-Alwand"/>
              </a:rPr>
              <a:t>ج.التهيئة المبدئية:</a:t>
            </a:r>
            <a:r>
              <a:rPr lang="ar-IQ" sz="2400" dirty="0">
                <a:solidFill>
                  <a:srgbClr val="FFC000"/>
                </a:solidFill>
                <a:latin typeface="Calibri"/>
                <a:ea typeface="Calibri"/>
                <a:cs typeface="Ali-A-Alwand"/>
              </a:rPr>
              <a:t>هي </a:t>
            </a:r>
            <a:r>
              <a:rPr lang="ar-IQ" sz="2400" dirty="0">
                <a:latin typeface="Calibri"/>
                <a:ea typeface="Calibri"/>
                <a:cs typeface="Ali-A-Alwand"/>
              </a:rPr>
              <a:t>العملية التي يتم بموجبها تعريف الموظف الجديد بواجباته ومسئولياته , وبإهداف المنظمة وسياسات المنشأة , والهيكل التنظيمي و الأجور والرواتب ...الخ . وذلك من خلال عدة طرق , هي :</a:t>
            </a:r>
            <a:endParaRPr lang="en-US" sz="1600" dirty="0">
              <a:latin typeface="Calibri"/>
              <a:ea typeface="Calibri"/>
              <a:cs typeface="Arial"/>
            </a:endParaRPr>
          </a:p>
          <a:p>
            <a:pPr>
              <a:lnSpc>
                <a:spcPct val="115000"/>
              </a:lnSpc>
              <a:spcBef>
                <a:spcPts val="0"/>
              </a:spcBef>
              <a:spcAft>
                <a:spcPts val="1000"/>
              </a:spcAft>
            </a:pPr>
            <a:r>
              <a:rPr lang="ar-IQ" sz="2400" dirty="0">
                <a:latin typeface="Calibri"/>
                <a:ea typeface="Calibri"/>
                <a:cs typeface="Ali-A-Alwand"/>
              </a:rPr>
              <a:t>1.الكتب والأدلة والنشرات .</a:t>
            </a:r>
            <a:endParaRPr lang="en-US" sz="1600" dirty="0">
              <a:latin typeface="Calibri"/>
              <a:ea typeface="Calibri"/>
              <a:cs typeface="Arial"/>
            </a:endParaRPr>
          </a:p>
          <a:p>
            <a:pPr>
              <a:lnSpc>
                <a:spcPct val="115000"/>
              </a:lnSpc>
              <a:spcBef>
                <a:spcPts val="0"/>
              </a:spcBef>
              <a:spcAft>
                <a:spcPts val="1000"/>
              </a:spcAft>
            </a:pPr>
            <a:r>
              <a:rPr lang="ar-IQ" sz="2400" dirty="0">
                <a:latin typeface="Calibri"/>
                <a:ea typeface="Calibri"/>
                <a:cs typeface="Ali-A-Alwand"/>
              </a:rPr>
              <a:t>2.جولة ميدانية على المباني .</a:t>
            </a:r>
            <a:endParaRPr lang="en-US" sz="1600" dirty="0">
              <a:latin typeface="Calibri"/>
              <a:ea typeface="Calibri"/>
              <a:cs typeface="Arial"/>
            </a:endParaRPr>
          </a:p>
          <a:p>
            <a:pPr>
              <a:lnSpc>
                <a:spcPct val="115000"/>
              </a:lnSpc>
              <a:spcBef>
                <a:spcPts val="0"/>
              </a:spcBef>
              <a:spcAft>
                <a:spcPts val="1000"/>
              </a:spcAft>
            </a:pPr>
            <a:r>
              <a:rPr lang="ar-IQ" sz="2400" dirty="0">
                <a:latin typeface="Calibri"/>
                <a:ea typeface="Calibri"/>
                <a:cs typeface="Ali-A-Alwand"/>
              </a:rPr>
              <a:t>3.الأفلام التسجيلية , إن وجدت .</a:t>
            </a:r>
            <a:endParaRPr lang="en-US" sz="1600" dirty="0">
              <a:latin typeface="Calibri"/>
              <a:ea typeface="Calibri"/>
              <a:cs typeface="Arial"/>
            </a:endParaRPr>
          </a:p>
          <a:p>
            <a:pPr>
              <a:lnSpc>
                <a:spcPct val="115000"/>
              </a:lnSpc>
              <a:spcAft>
                <a:spcPts val="1000"/>
              </a:spcAft>
            </a:pPr>
            <a:r>
              <a:rPr lang="ar-IQ" sz="2400" b="1" dirty="0" smtClean="0">
                <a:solidFill>
                  <a:srgbClr val="FFC000"/>
                </a:solidFill>
                <a:latin typeface="Calibri"/>
                <a:ea typeface="Calibri"/>
                <a:cs typeface="Ali-A-Alwand"/>
              </a:rPr>
              <a:t>د.متابعة </a:t>
            </a:r>
            <a:r>
              <a:rPr lang="ar-IQ" sz="2400" b="1" dirty="0">
                <a:solidFill>
                  <a:srgbClr val="FFC000"/>
                </a:solidFill>
                <a:latin typeface="Calibri"/>
                <a:ea typeface="Calibri"/>
                <a:cs typeface="Ali-A-Alwand"/>
              </a:rPr>
              <a:t>وتقييم الفرد خلال فترة التجربة:</a:t>
            </a:r>
            <a:r>
              <a:rPr lang="ar-IQ" sz="2400" dirty="0">
                <a:latin typeface="Calibri"/>
                <a:ea typeface="Calibri"/>
                <a:cs typeface="Ali-A-Alwand"/>
              </a:rPr>
              <a:t>يعين الفرد تحت التجربة لمدة تتراوح بين(3-6أشهر) , يقوم خلالها المسئول المباشر بمراقبة وملاحظة الموظف , ومن ثم إعداد تقرير بذلك , يوصي فيه إما بثبيته , أو نقله إلى الوظيفة أخرى , أو الإستغناء عنه.</a:t>
            </a:r>
            <a:endParaRPr lang="en-US" sz="1400" dirty="0">
              <a:latin typeface="Calibri"/>
              <a:ea typeface="Calibri"/>
              <a:cs typeface="Arial"/>
            </a:endParaRPr>
          </a:p>
          <a:p>
            <a:pPr>
              <a:lnSpc>
                <a:spcPct val="115000"/>
              </a:lnSpc>
              <a:spcAft>
                <a:spcPts val="1000"/>
              </a:spcAft>
            </a:pPr>
            <a:r>
              <a:rPr lang="ar-IQ" sz="2400" b="1" dirty="0">
                <a:solidFill>
                  <a:srgbClr val="FFC000"/>
                </a:solidFill>
                <a:latin typeface="Calibri"/>
                <a:ea typeface="Calibri"/>
                <a:cs typeface="Ali-A-Alwand"/>
              </a:rPr>
              <a:t>و.تثبيت الموظف:</a:t>
            </a:r>
            <a:r>
              <a:rPr lang="ar-IQ" sz="2400" dirty="0">
                <a:solidFill>
                  <a:srgbClr val="FFC000"/>
                </a:solidFill>
                <a:latin typeface="Calibri"/>
                <a:ea typeface="Calibri"/>
                <a:cs typeface="Ali-A-Alwand"/>
              </a:rPr>
              <a:t> </a:t>
            </a:r>
            <a:r>
              <a:rPr lang="ar-IQ" sz="2400" dirty="0">
                <a:latin typeface="Calibri"/>
                <a:ea typeface="Calibri"/>
                <a:cs typeface="Ali-A-Alwand"/>
              </a:rPr>
              <a:t>ويمثل التثبيت أخر خطوة في عملية التوظيف , ويبنى هذا القرار على جميع المعطيات السابقة . </a:t>
            </a:r>
            <a:endParaRPr lang="en-US" sz="1400" dirty="0">
              <a:latin typeface="Calibri"/>
              <a:ea typeface="Calibri"/>
              <a:cs typeface="Arial"/>
            </a:endParaRPr>
          </a:p>
          <a:p>
            <a:pPr>
              <a:lnSpc>
                <a:spcPct val="115000"/>
              </a:lnSpc>
              <a:spcAft>
                <a:spcPts val="1000"/>
              </a:spcAft>
            </a:pPr>
            <a:r>
              <a:rPr lang="ar-IQ" sz="2000" dirty="0">
                <a:latin typeface="Calibri"/>
                <a:ea typeface="Calibri"/>
                <a:cs typeface="Ali-A-Alwand"/>
              </a:rPr>
              <a:t> </a:t>
            </a:r>
            <a:endParaRPr lang="en-US" sz="1400" dirty="0">
              <a:latin typeface="Calibri"/>
              <a:ea typeface="Calibri"/>
              <a:cs typeface="Arial"/>
            </a:endParaRPr>
          </a:p>
          <a:p>
            <a:endParaRPr lang="ar-IQ" dirty="0"/>
          </a:p>
        </p:txBody>
      </p:sp>
    </p:spTree>
    <p:extLst>
      <p:ext uri="{BB962C8B-B14F-4D97-AF65-F5344CB8AC3E}">
        <p14:creationId xmlns:p14="http://schemas.microsoft.com/office/powerpoint/2010/main" val="242766591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6858000"/>
          </a:xfrm>
        </p:spPr>
        <p:txBody>
          <a:bodyPr>
            <a:normAutofit lnSpcReduction="10000"/>
          </a:bodyPr>
          <a:lstStyle/>
          <a:p>
            <a:r>
              <a:rPr lang="ar-IQ" dirty="0"/>
              <a:t>          </a:t>
            </a:r>
          </a:p>
          <a:p>
            <a:r>
              <a:rPr lang="ar-IQ" dirty="0"/>
              <a:t>            المرشح</a:t>
            </a:r>
          </a:p>
          <a:p>
            <a:endParaRPr lang="ar-IQ" dirty="0"/>
          </a:p>
          <a:p>
            <a:r>
              <a:rPr lang="ar-IQ" dirty="0"/>
              <a:t>            المرشح</a:t>
            </a:r>
          </a:p>
          <a:p>
            <a:endParaRPr lang="ar-IQ" dirty="0"/>
          </a:p>
          <a:p>
            <a:r>
              <a:rPr lang="ar-IQ" dirty="0"/>
              <a:t>           </a:t>
            </a:r>
          </a:p>
          <a:p>
            <a:r>
              <a:rPr lang="ar-IQ" dirty="0"/>
              <a:t>            المرشح</a:t>
            </a:r>
          </a:p>
          <a:p>
            <a:endParaRPr lang="ar-IQ" dirty="0"/>
          </a:p>
          <a:p>
            <a:r>
              <a:rPr lang="ar-IQ" dirty="0"/>
              <a:t>           </a:t>
            </a:r>
          </a:p>
          <a:p>
            <a:r>
              <a:rPr lang="ar-IQ" dirty="0"/>
              <a:t>            المرشح  </a:t>
            </a:r>
          </a:p>
          <a:p>
            <a:endParaRPr lang="ar-IQ" dirty="0"/>
          </a:p>
          <a:p>
            <a:r>
              <a:rPr lang="ar-IQ" dirty="0"/>
              <a:t>           </a:t>
            </a:r>
          </a:p>
          <a:p>
            <a:r>
              <a:rPr lang="ar-IQ" dirty="0"/>
              <a:t>           المرشح  </a:t>
            </a:r>
          </a:p>
          <a:p>
            <a:endParaRPr lang="ar-IQ" dirty="0"/>
          </a:p>
          <a:p>
            <a:r>
              <a:rPr lang="ar-IQ" dirty="0"/>
              <a:t>           المرشح </a:t>
            </a:r>
          </a:p>
          <a:p>
            <a:endParaRPr lang="ar-IQ" dirty="0"/>
          </a:p>
          <a:p>
            <a:endParaRPr lang="ar-IQ" dirty="0"/>
          </a:p>
          <a:p>
            <a:r>
              <a:rPr lang="ar-IQ" dirty="0"/>
              <a:t>            التعيين</a:t>
            </a:r>
          </a:p>
          <a:p>
            <a:endParaRPr lang="ar-IQ" dirty="0"/>
          </a:p>
        </p:txBody>
      </p:sp>
      <p:sp>
        <p:nvSpPr>
          <p:cNvPr id="4" name="Rectangle 3"/>
          <p:cNvSpPr/>
          <p:nvPr/>
        </p:nvSpPr>
        <p:spPr>
          <a:xfrm>
            <a:off x="2971800" y="152400"/>
            <a:ext cx="2841812"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a:latin typeface="Calibri"/>
                <a:ea typeface="Calibri"/>
                <a:cs typeface="Ali-A-Alwand"/>
              </a:rPr>
              <a:t>ا</a:t>
            </a:r>
            <a:r>
              <a:rPr lang="ar-IQ" sz="2400" dirty="0">
                <a:latin typeface="Calibri"/>
                <a:ea typeface="Calibri"/>
                <a:cs typeface="Ali-A-Alwand"/>
              </a:rPr>
              <a:t>لإسقبال و القابلة المبدئية</a:t>
            </a:r>
            <a:endParaRPr lang="ar-IQ" sz="2400" dirty="0"/>
          </a:p>
        </p:txBody>
      </p:sp>
      <p:sp>
        <p:nvSpPr>
          <p:cNvPr id="5" name="Rectangle 4"/>
          <p:cNvSpPr/>
          <p:nvPr/>
        </p:nvSpPr>
        <p:spPr>
          <a:xfrm>
            <a:off x="2944906" y="1219200"/>
            <a:ext cx="2841812"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15000"/>
              </a:lnSpc>
              <a:spcAft>
                <a:spcPts val="1000"/>
              </a:spcAft>
            </a:pPr>
            <a:r>
              <a:rPr lang="ar-IQ" sz="2400" dirty="0">
                <a:latin typeface="Calibri"/>
                <a:ea typeface="Calibri"/>
                <a:cs typeface="Ali-A-Alwand"/>
              </a:rPr>
              <a:t>إستمارة الطلب</a:t>
            </a:r>
            <a:endParaRPr lang="en-US" sz="2400" dirty="0">
              <a:effectLst/>
              <a:latin typeface="Calibri"/>
              <a:ea typeface="Calibri"/>
              <a:cs typeface="Arial"/>
            </a:endParaRPr>
          </a:p>
        </p:txBody>
      </p:sp>
      <p:sp>
        <p:nvSpPr>
          <p:cNvPr id="6" name="Rectangle 5"/>
          <p:cNvSpPr/>
          <p:nvPr/>
        </p:nvSpPr>
        <p:spPr>
          <a:xfrm>
            <a:off x="2971800" y="2133600"/>
            <a:ext cx="2841812"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15000"/>
              </a:lnSpc>
              <a:spcAft>
                <a:spcPts val="1000"/>
              </a:spcAft>
            </a:pPr>
            <a:r>
              <a:rPr lang="ar-IQ" sz="2400" dirty="0">
                <a:latin typeface="Calibri"/>
                <a:ea typeface="Calibri"/>
                <a:cs typeface="Ali-A-Alwand"/>
              </a:rPr>
              <a:t>الإختبا</a:t>
            </a:r>
            <a:r>
              <a:rPr lang="ar-IQ" dirty="0">
                <a:latin typeface="Calibri"/>
                <a:ea typeface="Calibri"/>
                <a:cs typeface="Ali-A-Alwand"/>
              </a:rPr>
              <a:t>ر</a:t>
            </a:r>
            <a:endParaRPr lang="en-US" sz="1200" dirty="0">
              <a:effectLst/>
              <a:latin typeface="Calibri"/>
              <a:ea typeface="Calibri"/>
              <a:cs typeface="Arial"/>
            </a:endParaRPr>
          </a:p>
        </p:txBody>
      </p:sp>
      <p:sp>
        <p:nvSpPr>
          <p:cNvPr id="7" name="Rectangle 6"/>
          <p:cNvSpPr/>
          <p:nvPr/>
        </p:nvSpPr>
        <p:spPr>
          <a:xfrm>
            <a:off x="2958353" y="3124200"/>
            <a:ext cx="2855259"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15000"/>
              </a:lnSpc>
              <a:spcAft>
                <a:spcPts val="1000"/>
              </a:spcAft>
            </a:pPr>
            <a:r>
              <a:rPr lang="ar-IQ" sz="2400" dirty="0">
                <a:latin typeface="Calibri"/>
                <a:ea typeface="Calibri"/>
                <a:cs typeface="Ali-A-Alwand"/>
              </a:rPr>
              <a:t>المقابلة الإختيار</a:t>
            </a:r>
            <a:endParaRPr lang="en-US" sz="2400" dirty="0">
              <a:effectLst/>
              <a:latin typeface="Calibri"/>
              <a:ea typeface="Calibri"/>
              <a:cs typeface="Arial"/>
            </a:endParaRPr>
          </a:p>
        </p:txBody>
      </p:sp>
      <p:sp>
        <p:nvSpPr>
          <p:cNvPr id="8" name="Rectangle 7"/>
          <p:cNvSpPr/>
          <p:nvPr/>
        </p:nvSpPr>
        <p:spPr>
          <a:xfrm>
            <a:off x="2971800" y="4267200"/>
            <a:ext cx="2855259"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15000"/>
              </a:lnSpc>
              <a:spcAft>
                <a:spcPts val="1000"/>
              </a:spcAft>
            </a:pPr>
            <a:r>
              <a:rPr lang="ar-IQ" sz="2400" dirty="0">
                <a:latin typeface="Calibri"/>
                <a:ea typeface="Calibri"/>
                <a:cs typeface="Ali-A-Alwand"/>
              </a:rPr>
              <a:t>الفحص خلفية المرشح </a:t>
            </a:r>
            <a:endParaRPr lang="en-US" sz="2400" dirty="0">
              <a:effectLst/>
              <a:latin typeface="Calibri"/>
              <a:ea typeface="Calibri"/>
              <a:cs typeface="Arial"/>
            </a:endParaRPr>
          </a:p>
        </p:txBody>
      </p:sp>
      <p:sp>
        <p:nvSpPr>
          <p:cNvPr id="9" name="Rectangle 8"/>
          <p:cNvSpPr/>
          <p:nvPr/>
        </p:nvSpPr>
        <p:spPr>
          <a:xfrm>
            <a:off x="2958353" y="5181600"/>
            <a:ext cx="2868706"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15000"/>
              </a:lnSpc>
              <a:spcAft>
                <a:spcPts val="1000"/>
              </a:spcAft>
            </a:pPr>
            <a:r>
              <a:rPr lang="ar-IQ" sz="2400" dirty="0">
                <a:latin typeface="Calibri"/>
                <a:ea typeface="Calibri"/>
                <a:cs typeface="Ali-A-Alwand"/>
              </a:rPr>
              <a:t>فحص الطبي</a:t>
            </a:r>
            <a:endParaRPr lang="en-US" sz="2400" dirty="0">
              <a:effectLst/>
              <a:latin typeface="Calibri"/>
              <a:ea typeface="Calibri"/>
              <a:cs typeface="Arial"/>
            </a:endParaRPr>
          </a:p>
        </p:txBody>
      </p:sp>
      <p:sp>
        <p:nvSpPr>
          <p:cNvPr id="10" name="Rectangle 9"/>
          <p:cNvSpPr/>
          <p:nvPr/>
        </p:nvSpPr>
        <p:spPr>
          <a:xfrm>
            <a:off x="2906806" y="6096000"/>
            <a:ext cx="2920253"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a:latin typeface="Calibri"/>
                <a:ea typeface="Calibri"/>
                <a:cs typeface="Ali-A-Alwand"/>
              </a:rPr>
              <a:t>التعيين</a:t>
            </a:r>
            <a:endParaRPr lang="ar-IQ" sz="2400" dirty="0"/>
          </a:p>
        </p:txBody>
      </p:sp>
      <p:sp>
        <p:nvSpPr>
          <p:cNvPr id="12" name="Rounded Rectangle 11"/>
          <p:cNvSpPr/>
          <p:nvPr/>
        </p:nvSpPr>
        <p:spPr>
          <a:xfrm>
            <a:off x="0" y="2552700"/>
            <a:ext cx="1752600" cy="1181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a:t>الرفض</a:t>
            </a:r>
          </a:p>
        </p:txBody>
      </p:sp>
      <p:cxnSp>
        <p:nvCxnSpPr>
          <p:cNvPr id="14" name="Straight Arrow Connector 13"/>
          <p:cNvCxnSpPr>
            <a:stCxn id="4" idx="1"/>
          </p:cNvCxnSpPr>
          <p:nvPr/>
        </p:nvCxnSpPr>
        <p:spPr>
          <a:xfrm flipH="1">
            <a:off x="533400" y="533400"/>
            <a:ext cx="2438400" cy="1905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5" idx="1"/>
          </p:cNvCxnSpPr>
          <p:nvPr/>
        </p:nvCxnSpPr>
        <p:spPr>
          <a:xfrm flipH="1">
            <a:off x="1497106" y="1600200"/>
            <a:ext cx="14478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6" idx="1"/>
          </p:cNvCxnSpPr>
          <p:nvPr/>
        </p:nvCxnSpPr>
        <p:spPr>
          <a:xfrm flipH="1">
            <a:off x="1905000" y="2552700"/>
            <a:ext cx="10668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7" idx="1"/>
          </p:cNvCxnSpPr>
          <p:nvPr/>
        </p:nvCxnSpPr>
        <p:spPr>
          <a:xfrm flipH="1" flipV="1">
            <a:off x="1905000" y="3352800"/>
            <a:ext cx="1053353"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8" idx="1"/>
          </p:cNvCxnSpPr>
          <p:nvPr/>
        </p:nvCxnSpPr>
        <p:spPr>
          <a:xfrm flipH="1" flipV="1">
            <a:off x="1752600" y="3733800"/>
            <a:ext cx="12192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9" idx="1"/>
          </p:cNvCxnSpPr>
          <p:nvPr/>
        </p:nvCxnSpPr>
        <p:spPr>
          <a:xfrm flipH="1" flipV="1">
            <a:off x="1524000" y="4038600"/>
            <a:ext cx="1434353" cy="1485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462095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09600"/>
            <a:ext cx="9144000" cy="6248400"/>
          </a:xfrm>
        </p:spPr>
        <p:txBody>
          <a:bodyPr/>
          <a:lstStyle/>
          <a:p>
            <a:pPr>
              <a:lnSpc>
                <a:spcPct val="115000"/>
              </a:lnSpc>
              <a:spcAft>
                <a:spcPts val="1000"/>
              </a:spcAft>
            </a:pPr>
            <a:r>
              <a:rPr lang="ar-IQ" sz="2800" b="1" dirty="0">
                <a:solidFill>
                  <a:srgbClr val="FFC000"/>
                </a:solidFill>
                <a:latin typeface="Calibri"/>
                <a:ea typeface="Calibri"/>
                <a:cs typeface="Ali-A-Alwand"/>
              </a:rPr>
              <a:t>(1-5):تقييم عملية الإختيار والتعيين:</a:t>
            </a:r>
            <a:endParaRPr lang="en-US" sz="1400" dirty="0">
              <a:solidFill>
                <a:srgbClr val="FFC000"/>
              </a:solidFill>
              <a:latin typeface="Calibri"/>
              <a:ea typeface="Calibri"/>
              <a:cs typeface="Arial"/>
            </a:endParaRPr>
          </a:p>
          <a:p>
            <a:pPr>
              <a:lnSpc>
                <a:spcPct val="115000"/>
              </a:lnSpc>
              <a:spcAft>
                <a:spcPts val="1000"/>
              </a:spcAft>
            </a:pPr>
            <a:r>
              <a:rPr lang="ar-IQ" sz="2400" dirty="0">
                <a:latin typeface="Calibri"/>
                <a:ea typeface="Calibri"/>
                <a:cs typeface="Ali-A-Alwand"/>
              </a:rPr>
              <a:t>1.مدى نجاح الفرد في التأقلم مع ظروف وبيئة العمل.</a:t>
            </a:r>
            <a:endParaRPr lang="en-US" sz="1400" dirty="0">
              <a:latin typeface="Calibri"/>
              <a:ea typeface="Calibri"/>
              <a:cs typeface="Arial"/>
            </a:endParaRPr>
          </a:p>
          <a:p>
            <a:pPr>
              <a:lnSpc>
                <a:spcPct val="115000"/>
              </a:lnSpc>
              <a:spcAft>
                <a:spcPts val="1000"/>
              </a:spcAft>
            </a:pPr>
            <a:r>
              <a:rPr lang="ar-IQ" sz="2400" dirty="0">
                <a:latin typeface="Calibri"/>
                <a:ea typeface="Calibri"/>
                <a:cs typeface="Ali-A-Alwand"/>
              </a:rPr>
              <a:t>2.مدى كفاءة الفرد في أداء عمله .</a:t>
            </a:r>
            <a:endParaRPr lang="en-US" sz="1400" dirty="0">
              <a:latin typeface="Calibri"/>
              <a:ea typeface="Calibri"/>
              <a:cs typeface="Arial"/>
            </a:endParaRPr>
          </a:p>
          <a:p>
            <a:pPr>
              <a:lnSpc>
                <a:spcPct val="115000"/>
              </a:lnSpc>
              <a:spcAft>
                <a:spcPts val="1000"/>
              </a:spcAft>
            </a:pPr>
            <a:r>
              <a:rPr lang="ar-IQ" sz="2400" dirty="0">
                <a:latin typeface="Calibri"/>
                <a:ea typeface="Calibri"/>
                <a:cs typeface="Ali-A-Alwand"/>
              </a:rPr>
              <a:t>3.دوران العمل بالنسبة للعاملين الجدد.</a:t>
            </a:r>
            <a:endParaRPr lang="en-US" sz="1400" dirty="0">
              <a:latin typeface="Calibri"/>
              <a:ea typeface="Calibri"/>
              <a:cs typeface="Arial"/>
            </a:endParaRPr>
          </a:p>
          <a:p>
            <a:pPr>
              <a:lnSpc>
                <a:spcPct val="115000"/>
              </a:lnSpc>
              <a:spcAft>
                <a:spcPts val="1000"/>
              </a:spcAft>
            </a:pPr>
            <a:r>
              <a:rPr lang="ar-IQ" sz="2400" dirty="0">
                <a:latin typeface="Calibri"/>
                <a:ea typeface="Calibri"/>
                <a:cs typeface="Ali-A-Alwand"/>
              </a:rPr>
              <a:t>4.مدى تكيف الموظف مع باقي الموظفين .</a:t>
            </a:r>
            <a:endParaRPr lang="en-US" sz="1400" dirty="0">
              <a:latin typeface="Calibri"/>
              <a:ea typeface="Calibri"/>
              <a:cs typeface="Arial"/>
            </a:endParaRPr>
          </a:p>
          <a:p>
            <a:endParaRPr lang="ar-IQ" dirty="0"/>
          </a:p>
        </p:txBody>
      </p:sp>
    </p:spTree>
    <p:extLst>
      <p:ext uri="{BB962C8B-B14F-4D97-AF65-F5344CB8AC3E}">
        <p14:creationId xmlns:p14="http://schemas.microsoft.com/office/powerpoint/2010/main" val="139933224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62200"/>
            <a:ext cx="9144000" cy="1905000"/>
          </a:xfrm>
        </p:spPr>
        <p:txBody>
          <a:bodyPr>
            <a:normAutofit fontScale="90000"/>
          </a:bodyPr>
          <a:lstStyle/>
          <a:p>
            <a:pPr algn="ctr">
              <a:lnSpc>
                <a:spcPct val="115000"/>
              </a:lnSpc>
              <a:spcAft>
                <a:spcPts val="1000"/>
              </a:spcAft>
            </a:pPr>
            <a:r>
              <a:rPr lang="ar-IQ" sz="4000" dirty="0">
                <a:effectLst/>
                <a:latin typeface="Calibri"/>
                <a:ea typeface="Calibri"/>
                <a:cs typeface="Ali-A-Alwand"/>
              </a:rPr>
              <a:t>الفصل السادس</a:t>
            </a:r>
            <a:r>
              <a:rPr lang="en-US" sz="4000" dirty="0">
                <a:effectLst/>
                <a:latin typeface="Calibri"/>
                <a:ea typeface="Calibri"/>
                <a:cs typeface="Arial"/>
              </a:rPr>
              <a:t/>
            </a:r>
            <a:br>
              <a:rPr lang="en-US" sz="4000" dirty="0">
                <a:effectLst/>
                <a:latin typeface="Calibri"/>
                <a:ea typeface="Calibri"/>
                <a:cs typeface="Arial"/>
              </a:rPr>
            </a:br>
            <a:r>
              <a:rPr lang="ar-IQ" sz="4000" dirty="0">
                <a:effectLst/>
                <a:latin typeface="Calibri"/>
                <a:ea typeface="Calibri"/>
                <a:cs typeface="Ali-A-Alwand"/>
              </a:rPr>
              <a:t>تقييم اداء العاملين</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Tree>
    <p:extLst>
      <p:ext uri="{BB962C8B-B14F-4D97-AF65-F5344CB8AC3E}">
        <p14:creationId xmlns:p14="http://schemas.microsoft.com/office/powerpoint/2010/main" val="82629954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219200"/>
          </a:xfrm>
        </p:spPr>
        <p:txBody>
          <a:bodyPr/>
          <a:lstStyle/>
          <a:p>
            <a:pPr algn="r" rtl="1">
              <a:lnSpc>
                <a:spcPct val="115000"/>
              </a:lnSpc>
              <a:spcAft>
                <a:spcPts val="1000"/>
              </a:spcAft>
            </a:pPr>
            <a:r>
              <a:rPr lang="ar-IQ" sz="3200" dirty="0">
                <a:effectLst/>
                <a:latin typeface="Calibri"/>
                <a:ea typeface="Calibri"/>
                <a:cs typeface="Ali-A-Alwand"/>
              </a:rPr>
              <a:t>(1-1):تعريف تقييم أداء العاملين:</a:t>
            </a:r>
            <a:endParaRPr lang="en-US" sz="1600" dirty="0">
              <a:effectLst/>
              <a:latin typeface="Calibri"/>
              <a:ea typeface="Calibri"/>
              <a:cs typeface="Arial"/>
            </a:endParaRPr>
          </a:p>
        </p:txBody>
      </p:sp>
      <p:sp>
        <p:nvSpPr>
          <p:cNvPr id="3" name="Text Placeholder 2"/>
          <p:cNvSpPr>
            <a:spLocks noGrp="1"/>
          </p:cNvSpPr>
          <p:nvPr>
            <p:ph type="body" idx="1"/>
          </p:nvPr>
        </p:nvSpPr>
        <p:spPr>
          <a:xfrm>
            <a:off x="0" y="1752600"/>
            <a:ext cx="9144000" cy="5105400"/>
          </a:xfrm>
        </p:spPr>
        <p:txBody>
          <a:bodyPr>
            <a:normAutofit/>
          </a:bodyPr>
          <a:lstStyle/>
          <a:p>
            <a:r>
              <a:rPr lang="ar-IQ" sz="2800" b="1" dirty="0">
                <a:solidFill>
                  <a:srgbClr val="FFC000"/>
                </a:solidFill>
                <a:latin typeface="Calibri"/>
                <a:ea typeface="Calibri"/>
                <a:cs typeface="Ali-A-Alwand"/>
              </a:rPr>
              <a:t>تقييم أداء العاملين:</a:t>
            </a:r>
            <a:r>
              <a:rPr lang="ar-IQ" sz="2800" dirty="0">
                <a:solidFill>
                  <a:srgbClr val="FFC000"/>
                </a:solidFill>
                <a:latin typeface="Calibri"/>
                <a:ea typeface="Calibri"/>
                <a:cs typeface="Ali-A-Alwand"/>
              </a:rPr>
              <a:t> </a:t>
            </a:r>
            <a:r>
              <a:rPr lang="ar-IQ" sz="2800" dirty="0">
                <a:latin typeface="Calibri"/>
                <a:ea typeface="Calibri"/>
                <a:cs typeface="Ali-A-Alwand"/>
              </a:rPr>
              <a:t>عبارة عن نظام يتم من خلاله تحديد مدى كفاءة العاملين في أداء أعمالهم ومدى إلتزامهم وإحترامهم لسلوكيات العمل ونظمه وقوانينه , وذلك بهدف تحديد نقاط القوة والضعف , والعمل على تعزيز الأولى ومعالجة الثانية.</a:t>
            </a:r>
            <a:endParaRPr lang="ar-IQ" sz="2800" dirty="0"/>
          </a:p>
        </p:txBody>
      </p:sp>
    </p:spTree>
    <p:extLst>
      <p:ext uri="{BB962C8B-B14F-4D97-AF65-F5344CB8AC3E}">
        <p14:creationId xmlns:p14="http://schemas.microsoft.com/office/powerpoint/2010/main" val="63182315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143000"/>
          </a:xfrm>
        </p:spPr>
        <p:txBody>
          <a:bodyPr/>
          <a:lstStyle/>
          <a:p>
            <a:pPr algn="r" rtl="1">
              <a:lnSpc>
                <a:spcPct val="115000"/>
              </a:lnSpc>
              <a:spcAft>
                <a:spcPts val="1000"/>
              </a:spcAft>
            </a:pPr>
            <a:r>
              <a:rPr lang="ar-IQ" sz="3200" dirty="0">
                <a:effectLst/>
                <a:latin typeface="Calibri"/>
                <a:ea typeface="Calibri"/>
                <a:cs typeface="Ali-A-Alwand"/>
              </a:rPr>
              <a:t>(1-2):أهداف تقييم أداء العاملين:</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143000"/>
            <a:ext cx="9144000" cy="5715000"/>
          </a:xfrm>
        </p:spPr>
        <p:txBody>
          <a:bodyPr>
            <a:normAutofit fontScale="92500"/>
          </a:bodyPr>
          <a:lstStyle/>
          <a:p>
            <a:pPr>
              <a:lnSpc>
                <a:spcPct val="115000"/>
              </a:lnSpc>
              <a:spcAft>
                <a:spcPts val="1000"/>
              </a:spcAft>
            </a:pPr>
            <a:r>
              <a:rPr lang="ar-IQ" sz="2800" dirty="0">
                <a:latin typeface="Calibri"/>
                <a:ea typeface="Calibri"/>
                <a:cs typeface="Ali-A-Alwand"/>
              </a:rPr>
              <a:t>1</a:t>
            </a:r>
            <a:r>
              <a:rPr lang="ar-IQ" sz="2400" dirty="0">
                <a:latin typeface="Calibri"/>
                <a:ea typeface="Calibri"/>
                <a:cs typeface="Ali-A-Alwand"/>
              </a:rPr>
              <a:t>.تقديم المعلومات للعاملين بالنسبة لنتائج أعمالهم.</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2.تحديد أوجه القصور في أداء الفرد , وإحتياجه إلى التطوير والتنمية , وذلك خلال جهود التدريب.</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3.نتائج تقييم الاداء يترتب عليه قرارات عدة متعلقة بالموظف مثل الترقية أو النقل أو زيادة الأجور والرواتب.</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4.تحديد زيادة الأجر والمكافآت والعلاوات التي يمكن أن يحصل عليها الفرد , وذلك كنوع من مقابل الاداء.</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5.تنمية المنافسة بين الأفراد , وتشجيعهم على بذل مجهود أكبر حتى يستفيدوا من فرص التقدم المفتوحة أمامهم.</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6.الارتفاع بمستوى العلاقات مع الموظفين من خلال تهيئة الفرصة الكاملة لمناقشة مشاكل العمل مع أي منهم , الأمر الذي يقود في النهاية إلى أن تكون عملية التقويم وسيلة جيدة لزيادة التعارف بين المدير والموظفين.</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7.لتقييم الوظائف الأخرى في إدارة الموارد البشرية , كالإستقطاب و الإختيار والتدريب...الخ.</a:t>
            </a:r>
            <a:endParaRPr lang="en-US" sz="1600" dirty="0">
              <a:latin typeface="Calibri"/>
              <a:ea typeface="Calibri"/>
              <a:cs typeface="Arial"/>
            </a:endParaRPr>
          </a:p>
          <a:p>
            <a:pPr>
              <a:lnSpc>
                <a:spcPct val="115000"/>
              </a:lnSpc>
              <a:spcAft>
                <a:spcPts val="1000"/>
              </a:spcAft>
            </a:pPr>
            <a:r>
              <a:rPr lang="ar-IQ" sz="2400" dirty="0">
                <a:latin typeface="Calibri"/>
                <a:ea typeface="Calibri"/>
                <a:cs typeface="Ali-A-Alwand"/>
              </a:rPr>
              <a:t> </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193487966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143000"/>
          </a:xfrm>
        </p:spPr>
        <p:txBody>
          <a:bodyPr/>
          <a:lstStyle/>
          <a:p>
            <a:pPr algn="r" rtl="1">
              <a:lnSpc>
                <a:spcPct val="115000"/>
              </a:lnSpc>
              <a:spcAft>
                <a:spcPts val="1000"/>
              </a:spcAft>
            </a:pPr>
            <a:r>
              <a:rPr lang="ar-IQ" sz="3200" dirty="0">
                <a:effectLst/>
                <a:latin typeface="Calibri"/>
                <a:ea typeface="Calibri"/>
                <a:cs typeface="Ali-A-Alwand"/>
              </a:rPr>
              <a:t>(1-3):معايير تقييم أداء العاملين:</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143000"/>
            <a:ext cx="9144000" cy="5715000"/>
          </a:xfrm>
        </p:spPr>
        <p:txBody>
          <a:bodyPr>
            <a:normAutofit lnSpcReduction="10000"/>
          </a:bodyPr>
          <a:lstStyle/>
          <a:p>
            <a:pPr>
              <a:lnSpc>
                <a:spcPct val="115000"/>
              </a:lnSpc>
              <a:spcAft>
                <a:spcPts val="1000"/>
              </a:spcAft>
            </a:pPr>
            <a:r>
              <a:rPr lang="ar-IQ" sz="2800" dirty="0">
                <a:latin typeface="Calibri"/>
                <a:ea typeface="Calibri"/>
                <a:cs typeface="Ali-A-Alwand"/>
              </a:rPr>
              <a:t>توجد هناك ثلاث أنواع من المعايير:</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أ.معايير مستوى الاداء.</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ب.المعايير السلوكية.</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ج.معايير الصفات الشخصية.</a:t>
            </a:r>
            <a:endParaRPr lang="en-US" sz="1600" dirty="0">
              <a:latin typeface="Calibri"/>
              <a:ea typeface="Calibri"/>
              <a:cs typeface="Arial"/>
            </a:endParaRPr>
          </a:p>
          <a:p>
            <a:pPr>
              <a:lnSpc>
                <a:spcPct val="115000"/>
              </a:lnSpc>
              <a:spcAft>
                <a:spcPts val="1000"/>
              </a:spcAft>
            </a:pPr>
            <a:r>
              <a:rPr lang="ar-IQ" sz="2800" b="1" dirty="0">
                <a:solidFill>
                  <a:srgbClr val="FFC000"/>
                </a:solidFill>
                <a:latin typeface="Calibri"/>
                <a:ea typeface="Calibri"/>
                <a:cs typeface="Ali-A-Alwand"/>
              </a:rPr>
              <a:t>أ.معايير مستوى الاداء:</a:t>
            </a:r>
            <a:endParaRPr lang="en-US" sz="1600" dirty="0">
              <a:solidFill>
                <a:srgbClr val="FFC000"/>
              </a:solidFill>
              <a:latin typeface="Calibri"/>
              <a:ea typeface="Calibri"/>
              <a:cs typeface="Arial"/>
            </a:endParaRPr>
          </a:p>
          <a:p>
            <a:pPr>
              <a:lnSpc>
                <a:spcPct val="115000"/>
              </a:lnSpc>
              <a:spcAft>
                <a:spcPts val="1000"/>
              </a:spcAft>
            </a:pPr>
            <a:r>
              <a:rPr lang="ar-IQ" sz="2800" dirty="0">
                <a:latin typeface="Calibri"/>
                <a:ea typeface="Calibri"/>
                <a:cs typeface="Ali-A-Alwand"/>
              </a:rPr>
              <a:t>1.كمية الإنتاج:</a:t>
            </a:r>
            <a:r>
              <a:rPr lang="ar-IQ" sz="2400" dirty="0">
                <a:latin typeface="Calibri"/>
                <a:ea typeface="Calibri"/>
                <a:cs typeface="Ali-A-Alwand"/>
              </a:rPr>
              <a:t>وتستخدم أساساً للحكم على أداء العامل , ويمكن قياسها بحجم  وعدد الإنتاج , أو حجم المبيعات ...الخ .</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2.نوعية الإنتاج:</a:t>
            </a:r>
            <a:r>
              <a:rPr lang="ar-IQ" sz="2400" dirty="0">
                <a:latin typeface="Calibri"/>
                <a:ea typeface="Calibri"/>
                <a:cs typeface="Ali-A-Alwand"/>
              </a:rPr>
              <a:t>ويحدد مستوى الجودة للوحدة المنتجة الذي يجب على العامل الإلتزام به , وكذلك تحديد نسبة معينة من المعيب(التالف).</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128473747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381000"/>
            <a:ext cx="9144000" cy="6477000"/>
          </a:xfrm>
        </p:spPr>
        <p:txBody>
          <a:bodyPr>
            <a:normAutofit fontScale="92500" lnSpcReduction="20000"/>
          </a:bodyPr>
          <a:lstStyle/>
          <a:p>
            <a:pPr>
              <a:lnSpc>
                <a:spcPct val="115000"/>
              </a:lnSpc>
              <a:spcAft>
                <a:spcPts val="1000"/>
              </a:spcAft>
            </a:pPr>
            <a:r>
              <a:rPr lang="ar-IQ" sz="2800" b="1" dirty="0">
                <a:solidFill>
                  <a:srgbClr val="FFC000"/>
                </a:solidFill>
                <a:latin typeface="Calibri"/>
                <a:ea typeface="Calibri"/>
                <a:cs typeface="Ali-A-Alwand"/>
              </a:rPr>
              <a:t>ب.المعايير السلوكية:</a:t>
            </a:r>
            <a:endParaRPr lang="en-US" sz="1600" dirty="0">
              <a:solidFill>
                <a:srgbClr val="FFC000"/>
              </a:solidFill>
              <a:latin typeface="Calibri"/>
              <a:ea typeface="Calibri"/>
              <a:cs typeface="Arial"/>
            </a:endParaRPr>
          </a:p>
          <a:p>
            <a:pPr>
              <a:lnSpc>
                <a:spcPct val="115000"/>
              </a:lnSpc>
              <a:spcAft>
                <a:spcPts val="1000"/>
              </a:spcAft>
            </a:pPr>
            <a:r>
              <a:rPr lang="ar-IQ" sz="3200" dirty="0">
                <a:latin typeface="Calibri"/>
                <a:ea typeface="Calibri"/>
                <a:cs typeface="Ali-A-Alwand"/>
              </a:rPr>
              <a:t>1.</a:t>
            </a:r>
            <a:r>
              <a:rPr lang="ar-IQ" sz="2800" dirty="0">
                <a:latin typeface="Calibri"/>
                <a:ea typeface="Calibri"/>
                <a:cs typeface="Ali-A-Alwand"/>
              </a:rPr>
              <a:t>الإلتزام بمواعيد العمل:</a:t>
            </a:r>
            <a:r>
              <a:rPr lang="ar-IQ" sz="2400" dirty="0">
                <a:latin typeface="Calibri"/>
                <a:ea typeface="Calibri"/>
                <a:cs typeface="Ali-A-Alwand"/>
              </a:rPr>
              <a:t>ويقيس هذا المعيار قيمة الوقت لدى الفرد العامل , ويشمل مدى إحترام مواعيد الحضور والإنصراف , والإلتزام بالبقاء في موقع العمل ...الخ.</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2.التعاون مع الزملاء:</a:t>
            </a:r>
            <a:r>
              <a:rPr lang="ar-IQ" sz="2400" dirty="0">
                <a:latin typeface="Calibri"/>
                <a:ea typeface="Calibri"/>
                <a:cs typeface="Ali-A-Alwand"/>
              </a:rPr>
              <a:t>ويقيس مدى التعاون والإحترام مع الزملاء.</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3.القيادة:</a:t>
            </a:r>
            <a:r>
              <a:rPr lang="ar-IQ" sz="2400" dirty="0">
                <a:latin typeface="Calibri"/>
                <a:ea typeface="Calibri"/>
                <a:cs typeface="Ali-A-Alwand"/>
              </a:rPr>
              <a:t>ويقيس سلوك المدير في تعامله مع مرؤوسيه , من حيث مدى كونه متسلطاً(دكتاتورياً) أو ديموقراطياً يمنحهم فرصة المشاركة في إتخاذ القرار.</a:t>
            </a:r>
            <a:endParaRPr lang="en-US" sz="1600" dirty="0">
              <a:latin typeface="Calibri"/>
              <a:ea typeface="Calibri"/>
              <a:cs typeface="Arial"/>
            </a:endParaRPr>
          </a:p>
          <a:p>
            <a:pPr>
              <a:lnSpc>
                <a:spcPct val="115000"/>
              </a:lnSpc>
              <a:spcAft>
                <a:spcPts val="1000"/>
              </a:spcAft>
            </a:pPr>
            <a:r>
              <a:rPr lang="ar-IQ" sz="2800" b="1" dirty="0">
                <a:latin typeface="Calibri"/>
                <a:ea typeface="Calibri"/>
                <a:cs typeface="Ali-A-Alwand"/>
              </a:rPr>
              <a:t> </a:t>
            </a:r>
            <a:r>
              <a:rPr lang="ar-IQ" sz="2800" b="1" dirty="0">
                <a:solidFill>
                  <a:srgbClr val="FFC000"/>
                </a:solidFill>
                <a:latin typeface="Calibri"/>
                <a:ea typeface="Calibri"/>
                <a:cs typeface="Ali-A-Alwand"/>
              </a:rPr>
              <a:t>ج.معايير الصفات الشخصية:</a:t>
            </a:r>
            <a:endParaRPr lang="en-US" sz="1600" dirty="0">
              <a:solidFill>
                <a:srgbClr val="FFC000"/>
              </a:solidFill>
              <a:latin typeface="Calibri"/>
              <a:ea typeface="Calibri"/>
              <a:cs typeface="Arial"/>
            </a:endParaRPr>
          </a:p>
          <a:p>
            <a:pPr>
              <a:lnSpc>
                <a:spcPct val="115000"/>
              </a:lnSpc>
              <a:spcAft>
                <a:spcPts val="1000"/>
              </a:spcAft>
            </a:pPr>
            <a:r>
              <a:rPr lang="ar-IQ" sz="2800" dirty="0">
                <a:latin typeface="Calibri"/>
                <a:ea typeface="Calibri"/>
                <a:cs typeface="Ali-A-Alwand"/>
              </a:rPr>
              <a:t>1.الصدق في مجال العمل:</a:t>
            </a:r>
            <a:r>
              <a:rPr lang="ar-IQ" sz="2400" dirty="0">
                <a:latin typeface="Calibri"/>
                <a:ea typeface="Calibri"/>
                <a:cs typeface="Ali-A-Alwand"/>
              </a:rPr>
              <a:t>ويقصد به الصدق مع الرؤساء والمرؤسين والزملاء داخل العمل, والصدق مع العملاء , سواء في نقل المعلومات , أو مواصفات المنتجات , أو مواعيد تسليم الطلبات.</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2.الإبتكار والإبداع:</a:t>
            </a:r>
            <a:r>
              <a:rPr lang="ar-IQ" sz="2400" dirty="0">
                <a:latin typeface="Calibri"/>
                <a:ea typeface="Calibri"/>
                <a:cs typeface="Ali-A-Alwand"/>
              </a:rPr>
              <a:t>ويقيس قدرة العامل على طرح مقترحات تساهم في تطوير أو تخفيض التكلفة الإنتاج , سواءاَ إما يتعلق الأمر بإساليب الأنتاج . أو نوع المواد الخام المستخدم...الخ.</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3,الموضوعية:</a:t>
            </a:r>
            <a:r>
              <a:rPr lang="ar-IQ" sz="2400" dirty="0">
                <a:latin typeface="Calibri"/>
                <a:ea typeface="Calibri"/>
                <a:cs typeface="Ali-A-Alwand"/>
              </a:rPr>
              <a:t>ويقصد بها عدم التأثر بالإعتبارات الشخصية عند إتخاذ القرار , أو التأثر بالضغوط التي قد يتعرض لها عند إتخاذ القرار.</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386181215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219200"/>
          </a:xfrm>
        </p:spPr>
        <p:txBody>
          <a:bodyPr/>
          <a:lstStyle/>
          <a:p>
            <a:pPr algn="r" rtl="1">
              <a:lnSpc>
                <a:spcPct val="115000"/>
              </a:lnSpc>
              <a:spcAft>
                <a:spcPts val="1000"/>
              </a:spcAft>
            </a:pPr>
            <a:r>
              <a:rPr lang="ar-IQ" sz="3200" dirty="0">
                <a:effectLst/>
                <a:latin typeface="Calibri"/>
                <a:ea typeface="Calibri"/>
                <a:cs typeface="Ali-A-Alwand"/>
              </a:rPr>
              <a:t>(1-4):الخطوات تقييم أداء العاملين:</a:t>
            </a:r>
            <a:r>
              <a:rPr lang="en-US" sz="1600" dirty="0">
                <a:effectLst/>
                <a:latin typeface="Calibri"/>
                <a:ea typeface="Calibri"/>
                <a:cs typeface="Arial"/>
              </a:rPr>
              <a:t/>
            </a:r>
            <a:br>
              <a:rPr lang="en-US" sz="1600" dirty="0">
                <a:effectLst/>
                <a:latin typeface="Calibri"/>
                <a:ea typeface="Calibri"/>
                <a:cs typeface="Arial"/>
              </a:rPr>
            </a:br>
            <a:endParaRPr lang="ar-IQ" sz="3200" dirty="0"/>
          </a:p>
        </p:txBody>
      </p:sp>
      <p:sp>
        <p:nvSpPr>
          <p:cNvPr id="3" name="Text Placeholder 2"/>
          <p:cNvSpPr>
            <a:spLocks noGrp="1"/>
          </p:cNvSpPr>
          <p:nvPr>
            <p:ph type="body" idx="1"/>
          </p:nvPr>
        </p:nvSpPr>
        <p:spPr>
          <a:xfrm>
            <a:off x="0" y="1143000"/>
            <a:ext cx="9144000" cy="5715000"/>
          </a:xfrm>
        </p:spPr>
        <p:txBody>
          <a:bodyPr/>
          <a:lstStyle/>
          <a:p>
            <a:pPr>
              <a:lnSpc>
                <a:spcPct val="115000"/>
              </a:lnSpc>
              <a:spcAft>
                <a:spcPts val="1000"/>
              </a:spcAft>
            </a:pPr>
            <a:r>
              <a:rPr lang="ar-IQ" sz="2800" b="1" dirty="0">
                <a:latin typeface="Calibri"/>
                <a:ea typeface="Calibri"/>
                <a:cs typeface="Ali-A-Alwand"/>
              </a:rPr>
              <a:t>1</a:t>
            </a:r>
            <a:r>
              <a:rPr lang="ar-IQ" sz="2800" b="1" dirty="0">
                <a:solidFill>
                  <a:srgbClr val="FFC000"/>
                </a:solidFill>
                <a:latin typeface="Calibri"/>
                <a:ea typeface="Calibri"/>
                <a:cs typeface="Ali-A-Alwand"/>
              </a:rPr>
              <a:t>.خطوة الأولى</a:t>
            </a:r>
            <a:r>
              <a:rPr lang="ar-IQ" sz="2800" dirty="0">
                <a:solidFill>
                  <a:srgbClr val="FFC000"/>
                </a:solidFill>
                <a:latin typeface="Calibri"/>
                <a:ea typeface="Calibri"/>
                <a:cs typeface="Ali-A-Alwand"/>
              </a:rPr>
              <a:t>:تحديد معايير التقييم:</a:t>
            </a:r>
            <a:r>
              <a:rPr lang="ar-IQ" sz="2400" dirty="0">
                <a:solidFill>
                  <a:srgbClr val="FFC000"/>
                </a:solidFill>
                <a:latin typeface="Calibri"/>
                <a:ea typeface="Calibri"/>
                <a:cs typeface="Ali-A-Alwand"/>
              </a:rPr>
              <a:t> </a:t>
            </a:r>
            <a:r>
              <a:rPr lang="ar-IQ" sz="2400" dirty="0">
                <a:latin typeface="Calibri"/>
                <a:ea typeface="Calibri"/>
                <a:cs typeface="Ali-A-Alwand"/>
              </a:rPr>
              <a:t>يجب أن تجيب إدارة الموارد البشرية على السؤال الآتي: ما الذي نريد أن نقيمه في أداء الموظف؟ للإجابة على هذا السؤال يجب العودة إلى النقطة(1-4)و إختيار بعض المعايير لتقييم مستوى الأشخاص مثل التعاون و درجة الإبتكار والإبداع و الصدق...الخ.</a:t>
            </a:r>
            <a:endParaRPr lang="en-US" sz="1600" dirty="0">
              <a:latin typeface="Calibri"/>
              <a:ea typeface="Calibri"/>
              <a:cs typeface="Arial"/>
            </a:endParaRPr>
          </a:p>
          <a:p>
            <a:pPr>
              <a:lnSpc>
                <a:spcPct val="115000"/>
              </a:lnSpc>
              <a:spcAft>
                <a:spcPts val="1000"/>
              </a:spcAft>
            </a:pPr>
            <a:r>
              <a:rPr lang="ar-IQ" sz="2400" dirty="0">
                <a:solidFill>
                  <a:srgbClr val="FFC000"/>
                </a:solidFill>
                <a:latin typeface="Calibri"/>
                <a:ea typeface="Calibri"/>
                <a:cs typeface="Ali-A-Alwand"/>
              </a:rPr>
              <a:t>2</a:t>
            </a:r>
            <a:r>
              <a:rPr lang="ar-IQ" sz="2800" b="1" dirty="0">
                <a:solidFill>
                  <a:srgbClr val="FFC000"/>
                </a:solidFill>
                <a:latin typeface="Calibri"/>
                <a:ea typeface="Calibri"/>
                <a:cs typeface="Ali-A-Alwand"/>
              </a:rPr>
              <a:t>.الخطوة الثانية</a:t>
            </a:r>
            <a:r>
              <a:rPr lang="ar-IQ" sz="2800" dirty="0">
                <a:solidFill>
                  <a:srgbClr val="FFC000"/>
                </a:solidFill>
                <a:latin typeface="Calibri"/>
                <a:ea typeface="Calibri"/>
                <a:cs typeface="Ali-A-Alwand"/>
              </a:rPr>
              <a:t>:إختيار الطريقة المناسبة للتقييم</a:t>
            </a:r>
            <a:r>
              <a:rPr lang="ar-IQ" sz="2800" dirty="0">
                <a:latin typeface="Calibri"/>
                <a:ea typeface="Calibri"/>
                <a:cs typeface="Ali-A-Alwand"/>
              </a:rPr>
              <a:t>:</a:t>
            </a:r>
            <a:r>
              <a:rPr lang="ar-IQ" sz="2400" dirty="0">
                <a:latin typeface="Calibri"/>
                <a:ea typeface="Calibri"/>
                <a:cs typeface="Ali-A-Alwand"/>
              </a:rPr>
              <a:t>بالرغم من وجود أكثر من طريقة واحدة لتقييم أداء العاملين إلا أن إختار طريقة المناسبة أمر جدير بالإهتمام , لذلك أن يكون الطريقة المختارة  يتناسب مع حجم وطبيعة المنظمة وعدد العاملين فيها.</a:t>
            </a:r>
            <a:endParaRPr lang="en-US" sz="1600" dirty="0">
              <a:latin typeface="Calibri"/>
              <a:ea typeface="Calibri"/>
              <a:cs typeface="Arial"/>
            </a:endParaRPr>
          </a:p>
          <a:p>
            <a:r>
              <a:rPr lang="ar-IQ" sz="2800" dirty="0">
                <a:latin typeface="Calibri"/>
                <a:ea typeface="Calibri"/>
                <a:cs typeface="Ali-A-Alwand"/>
              </a:rPr>
              <a:t>3</a:t>
            </a:r>
            <a:r>
              <a:rPr lang="ar-IQ" sz="2800" b="1" dirty="0">
                <a:solidFill>
                  <a:srgbClr val="FFC000"/>
                </a:solidFill>
                <a:latin typeface="Calibri"/>
                <a:ea typeface="Calibri"/>
                <a:cs typeface="Ali-A-Alwand"/>
              </a:rPr>
              <a:t>.الخطوة الثالثة:</a:t>
            </a:r>
            <a:r>
              <a:rPr lang="ar-IQ" sz="2800" dirty="0">
                <a:solidFill>
                  <a:srgbClr val="FFC000"/>
                </a:solidFill>
                <a:latin typeface="Calibri"/>
                <a:ea typeface="Calibri"/>
                <a:cs typeface="Ali-A-Alwand"/>
              </a:rPr>
              <a:t>تدريب الرئيس المباشر</a:t>
            </a:r>
            <a:r>
              <a:rPr lang="ar-IQ" sz="2800" dirty="0">
                <a:latin typeface="Calibri"/>
                <a:ea typeface="Calibri"/>
                <a:cs typeface="Ali-A-Alwand"/>
              </a:rPr>
              <a:t>:</a:t>
            </a:r>
            <a:r>
              <a:rPr lang="ar-IQ" sz="2400" dirty="0">
                <a:latin typeface="Calibri"/>
                <a:ea typeface="Calibri"/>
                <a:cs typeface="Ali-A-Alwand"/>
              </a:rPr>
              <a:t>يجب تدريب الرؤساء أو المشرفين على كيفية تقييم الاداء بطريقة دقيقة وعادلة وكيفية مناقشة نتائج التقويم مع مرؤسيهم ,وذلك لإن أي خلل في هذه العملية الحساسة جداُ , سينعكس على الروح المعنوية للمرؤسين , وعلى إنتاجيتهم</a:t>
            </a:r>
            <a:endParaRPr lang="ar-IQ" dirty="0"/>
          </a:p>
        </p:txBody>
      </p:sp>
    </p:spTree>
    <p:extLst>
      <p:ext uri="{BB962C8B-B14F-4D97-AF65-F5344CB8AC3E}">
        <p14:creationId xmlns:p14="http://schemas.microsoft.com/office/powerpoint/2010/main" val="292771258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533400"/>
            <a:ext cx="9144000" cy="6324600"/>
          </a:xfrm>
        </p:spPr>
        <p:txBody>
          <a:bodyPr/>
          <a:lstStyle/>
          <a:p>
            <a:pPr>
              <a:lnSpc>
                <a:spcPct val="115000"/>
              </a:lnSpc>
              <a:spcAft>
                <a:spcPts val="1000"/>
              </a:spcAft>
            </a:pPr>
            <a:r>
              <a:rPr lang="ar-IQ" sz="2800" b="1" dirty="0">
                <a:solidFill>
                  <a:srgbClr val="FFC000"/>
                </a:solidFill>
                <a:latin typeface="Calibri"/>
                <a:ea typeface="Calibri"/>
                <a:cs typeface="Ali-A-Alwand"/>
              </a:rPr>
              <a:t>4.الخطوة الرابعة:</a:t>
            </a:r>
            <a:r>
              <a:rPr lang="ar-IQ" sz="2800" dirty="0">
                <a:latin typeface="Calibri"/>
                <a:ea typeface="Calibri"/>
                <a:cs typeface="Ali-A-Alwand"/>
              </a:rPr>
              <a:t>مناقشة طرق التقويم مع المرؤسين:</a:t>
            </a:r>
            <a:r>
              <a:rPr lang="ar-IQ" sz="2400" dirty="0">
                <a:latin typeface="Calibri"/>
                <a:ea typeface="Calibri"/>
                <a:cs typeface="Ali-A-Alwand"/>
              </a:rPr>
              <a:t> قبل تنفيذ عملية التقويم يجب أن يناقش الرئيس مع المرؤس الطريقة المستخدمة في التقييم واهداف هذا التقويم ,وما هي العناصر التي سيركز عليها التقويم والفوائد المتوقع الحصول عليها , وإنعكاسه على مستقبل الموظف.</a:t>
            </a:r>
            <a:endParaRPr lang="en-US" sz="1600" dirty="0">
              <a:latin typeface="Calibri"/>
              <a:ea typeface="Calibri"/>
              <a:cs typeface="Arial"/>
            </a:endParaRPr>
          </a:p>
          <a:p>
            <a:pPr>
              <a:lnSpc>
                <a:spcPct val="115000"/>
              </a:lnSpc>
              <a:spcAft>
                <a:spcPts val="1000"/>
              </a:spcAft>
            </a:pPr>
            <a:r>
              <a:rPr lang="ar-IQ" sz="2800" dirty="0">
                <a:latin typeface="Calibri"/>
                <a:ea typeface="Calibri"/>
                <a:cs typeface="Ali-A-Alwand"/>
              </a:rPr>
              <a:t>5</a:t>
            </a:r>
            <a:r>
              <a:rPr lang="ar-IQ" sz="2800" b="1" dirty="0">
                <a:solidFill>
                  <a:srgbClr val="FFC000"/>
                </a:solidFill>
                <a:latin typeface="Calibri"/>
                <a:ea typeface="Calibri"/>
                <a:cs typeface="Ali-A-Alwand"/>
              </a:rPr>
              <a:t>.الخطوة الخامسة</a:t>
            </a:r>
            <a:r>
              <a:rPr lang="ar-IQ" sz="2400" b="1" dirty="0">
                <a:solidFill>
                  <a:srgbClr val="FFC000"/>
                </a:solidFill>
                <a:latin typeface="Calibri"/>
                <a:ea typeface="Calibri"/>
                <a:cs typeface="Ali-A-Alwand"/>
              </a:rPr>
              <a:t>:</a:t>
            </a:r>
            <a:r>
              <a:rPr lang="ar-IQ" sz="2400" dirty="0">
                <a:solidFill>
                  <a:srgbClr val="FFC000"/>
                </a:solidFill>
                <a:latin typeface="Calibri"/>
                <a:ea typeface="Calibri"/>
                <a:cs typeface="Ali-A-Alwand"/>
              </a:rPr>
              <a:t> </a:t>
            </a:r>
            <a:r>
              <a:rPr lang="ar-IQ" sz="2400" dirty="0">
                <a:latin typeface="Calibri"/>
                <a:ea typeface="Calibri"/>
                <a:cs typeface="Ali-A-Alwand"/>
              </a:rPr>
              <a:t>مناقشة نتائج التقييم مع المرؤسين:فمن حق الموظف أن يعرف نتائج التقييم وأن يعرف جوانب القوة والضعف في أدائه وأن يناقشها بحرية تامة ويحدد للموظف الخطوات المطلوبة منه لتحسين جوانب الضعف و تقوية جوانب القوة.</a:t>
            </a:r>
            <a:endParaRPr lang="en-US" sz="1600" dirty="0">
              <a:latin typeface="Calibri"/>
              <a:ea typeface="Calibri"/>
              <a:cs typeface="Arial"/>
            </a:endParaRPr>
          </a:p>
          <a:p>
            <a:pPr>
              <a:lnSpc>
                <a:spcPct val="115000"/>
              </a:lnSpc>
              <a:spcAft>
                <a:spcPts val="1000"/>
              </a:spcAft>
            </a:pPr>
            <a:r>
              <a:rPr lang="ar-IQ" sz="2800" dirty="0">
                <a:solidFill>
                  <a:srgbClr val="FFC000"/>
                </a:solidFill>
                <a:latin typeface="Calibri"/>
                <a:ea typeface="Calibri"/>
                <a:cs typeface="Ali-A-Alwand"/>
              </a:rPr>
              <a:t>6</a:t>
            </a:r>
            <a:r>
              <a:rPr lang="ar-IQ" sz="2800" b="1" dirty="0">
                <a:solidFill>
                  <a:srgbClr val="FFC000"/>
                </a:solidFill>
                <a:latin typeface="Calibri"/>
                <a:ea typeface="Calibri"/>
                <a:cs typeface="Ali-A-Alwand"/>
              </a:rPr>
              <a:t>.الخطوة السادسة:</a:t>
            </a:r>
            <a:r>
              <a:rPr lang="ar-IQ" sz="2400" dirty="0">
                <a:solidFill>
                  <a:srgbClr val="FFC000"/>
                </a:solidFill>
                <a:latin typeface="Calibri"/>
                <a:ea typeface="Calibri"/>
                <a:cs typeface="Ali-A-Alwand"/>
              </a:rPr>
              <a:t>إ</a:t>
            </a:r>
            <a:r>
              <a:rPr lang="ar-IQ" sz="2400" dirty="0">
                <a:latin typeface="Calibri"/>
                <a:ea typeface="Calibri"/>
                <a:cs typeface="Ali-A-Alwand"/>
              </a:rPr>
              <a:t>تخاذ القرارات الإدارية:وتتمثل هذه القرارات بنواحي عديدة مثل النقل , أو إعادة التحليل الوظيفي , أو الترقية أو تنزيل الدرجة , أو الفصل , أو التدريب...الخ.</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28365048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1080</TotalTime>
  <Words>18249</Words>
  <Application>Microsoft Office PowerPoint</Application>
  <PresentationFormat>On-screen Show (4:3)</PresentationFormat>
  <Paragraphs>1308</Paragraphs>
  <Slides>185</Slides>
  <Notes>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185</vt:i4>
      </vt:variant>
    </vt:vector>
  </HeadingPairs>
  <TitlesOfParts>
    <vt:vector size="188" baseType="lpstr">
      <vt:lpstr>Concourse</vt:lpstr>
      <vt:lpstr>Flow</vt:lpstr>
      <vt:lpstr>Worksheet</vt:lpstr>
      <vt:lpstr>إدارة الموارد البشرية</vt:lpstr>
      <vt:lpstr>المحتويات</vt:lpstr>
      <vt:lpstr> الفصل الأول مدخل لمفهوم إدارة الموارد البشرية (الأهمية وتنظيم , التطور التاريخي , الإستراتيجية)</vt:lpstr>
      <vt:lpstr>(1-1):مفهوم ادارة الموارد البشرية و تعريفها: </vt:lpstr>
      <vt:lpstr>ب.تعريفات ادارة الموارد البشرية: </vt:lpstr>
      <vt:lpstr>(1-2): أهمية أدارة الموارد البشرية: </vt:lpstr>
      <vt:lpstr>-</vt:lpstr>
      <vt:lpstr>(1-3)تنظيم ادارة الموارد البشرية: </vt:lpstr>
      <vt:lpstr>أولا: تحديد أهداف ادارة الموارد البشرية:</vt:lpstr>
      <vt:lpstr>ثانياً:تحديد الوظائف التي تحقق الأهداف: لابد لادارة الموارد البشرية من  ممارسة العديد من الوظائف , التي من خلالها يتم تحقيق أهداف ادارة الموارد البشرية             </vt:lpstr>
      <vt:lpstr>PowerPoint Presentation</vt:lpstr>
      <vt:lpstr>ثالثاً:تحديد سلطات ادارة الموارد البشرية: </vt:lpstr>
      <vt:lpstr>PowerPoint Presentation</vt:lpstr>
      <vt:lpstr> رابعاً:تحديد علاقات إدارة الموارد البشرية: </vt:lpstr>
      <vt:lpstr>PowerPoint Presentation</vt:lpstr>
      <vt:lpstr>(1-4):التطور التاريخي لإدارة الموارد البشرية: </vt:lpstr>
      <vt:lpstr>PowerPoint Presentation</vt:lpstr>
      <vt:lpstr>PowerPoint Presentation</vt:lpstr>
      <vt:lpstr>PowerPoint Presentation</vt:lpstr>
      <vt:lpstr>PowerPoint Presentation</vt:lpstr>
      <vt:lpstr>(5-1):إدارة الموارد البشرية علم , أم فن؟</vt:lpstr>
      <vt:lpstr>(6-1):أهم خصائص و صفات مدير إدارة الموارد البشرية: </vt:lpstr>
      <vt:lpstr>(1-5):إستراتيجية إدارة الموارد البشرية:</vt:lpstr>
      <vt:lpstr>PowerPoint Presentation</vt:lpstr>
      <vt:lpstr>PowerPoint Presentation</vt:lpstr>
      <vt:lpstr>*وهذه مجموعة من الإستراتيجيات التي تقوم إدارة الموارد البشرية بإنشائها أو بصياغتها و تجسدها لخدمة الهدف الإستراتيجي للمنظمة: </vt:lpstr>
      <vt:lpstr>PowerPoint Presentation</vt:lpstr>
      <vt:lpstr>الفصل الثاني تحليل و تصميم الوظائف</vt:lpstr>
      <vt:lpstr>(1-1):تعريف تحليل الوظائف:</vt:lpstr>
      <vt:lpstr>(1-2)الأسلوب العلمي لتحليل الوظائف:</vt:lpstr>
      <vt:lpstr>PowerPoint Presentation</vt:lpstr>
      <vt:lpstr>(1-3):أهمية تحليل الوظائف: </vt:lpstr>
      <vt:lpstr>PowerPoint Presentation</vt:lpstr>
      <vt:lpstr>PowerPoint Presentation</vt:lpstr>
      <vt:lpstr>(1-4):حالات إجراء التحليل الوظيفي:</vt:lpstr>
      <vt:lpstr>(1-5):مراحل تحليل الوظائف: </vt:lpstr>
      <vt:lpstr>PowerPoint Presentation</vt:lpstr>
      <vt:lpstr>PowerPoint Presentation</vt:lpstr>
      <vt:lpstr>PowerPoint Presentation</vt:lpstr>
      <vt:lpstr>(1-6):مسئوليات التحليل الوظائف </vt:lpstr>
      <vt:lpstr>(1-7)التعريف (تصميم الوظائف): </vt:lpstr>
      <vt:lpstr>(1-9):أساليب تصميم الوظائف: </vt:lpstr>
      <vt:lpstr>الفصل الثالث تخطيط الموارد البشرية </vt:lpstr>
      <vt:lpstr>(1-1):تعريفات تخطيط الموارد البشرية:</vt:lpstr>
      <vt:lpstr>(1-2):أهمية تخطيط الموارد البشرية:</vt:lpstr>
      <vt:lpstr>(1-3):المراحل الرئيسية تخطيط الموارد البشرية: </vt:lpstr>
      <vt:lpstr>PowerPoint Presentation</vt:lpstr>
      <vt:lpstr>(1-4):إسترتيجية التعامل مع الفائض و العجز من الوارد البشرية: </vt:lpstr>
      <vt:lpstr>PowerPoint Presentation</vt:lpstr>
      <vt:lpstr>(1-5):طرق تحديد الطلب والعرض من حيث الموارد البشرية: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(1-6):العوامل التي تؤثر على تخطيط الموارد البشرية:</vt:lpstr>
      <vt:lpstr>PowerPoint Presentation</vt:lpstr>
      <vt:lpstr>(1-7):مسئولية تخطيط الموارد البشرية:</vt:lpstr>
      <vt:lpstr>الفصل الرابع الإستقطاب</vt:lpstr>
      <vt:lpstr>(1-1): تعريف الإستقطاب: </vt:lpstr>
      <vt:lpstr>(1-2):أهمية الإستقطاب: </vt:lpstr>
      <vt:lpstr>(1-3):المصادر الإستقطاب: </vt:lpstr>
      <vt:lpstr>PowerPoint Presentation</vt:lpstr>
      <vt:lpstr>PowerPoint Presentation</vt:lpstr>
      <vt:lpstr>PowerPoint Presentation</vt:lpstr>
      <vt:lpstr>PowerPoint Presentation</vt:lpstr>
      <vt:lpstr>PowerPoint Presentation</vt:lpstr>
      <vt:lpstr>PowerPoint Presentation</vt:lpstr>
      <vt:lpstr>(1-4):العوامل المؤثرة على عملية الإستقطاب: </vt:lpstr>
      <vt:lpstr>PowerPoint Presentation</vt:lpstr>
      <vt:lpstr>الفصل الخامس الإختيار والتعيين</vt:lpstr>
      <vt:lpstr>(1-1):تعريف الإختيار: </vt:lpstr>
      <vt:lpstr>(1-2):أهمية عملية الإختيار: </vt:lpstr>
      <vt:lpstr>(1-3):خطوات عملية الإختيار: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(1-5):التعيين:</vt:lpstr>
      <vt:lpstr>PowerPoint Presentation</vt:lpstr>
      <vt:lpstr>PowerPoint Presentation</vt:lpstr>
      <vt:lpstr>PowerPoint Presentation</vt:lpstr>
      <vt:lpstr>الفصل السادس تقييم اداء العاملين </vt:lpstr>
      <vt:lpstr>(1-1):تعريف تقييم أداء العاملين:</vt:lpstr>
      <vt:lpstr>(1-2):أهداف تقييم أداء العاملين: </vt:lpstr>
      <vt:lpstr>(1-3):معايير تقييم أداء العاملين: </vt:lpstr>
      <vt:lpstr>PowerPoint Presentation</vt:lpstr>
      <vt:lpstr>(1-4):الخطوات تقييم أداء العاملين: </vt:lpstr>
      <vt:lpstr>PowerPoint Presentation</vt:lpstr>
      <vt:lpstr>(1-5):دور ادارة الموارد البشرية والرئيس المباشر في تقييم أداء العاملين: </vt:lpstr>
      <vt:lpstr>(1-6):أساليب تقييم أداء العاملين: </vt:lpstr>
      <vt:lpstr>PowerPoint Presentation</vt:lpstr>
      <vt:lpstr>PowerPoint Presentation</vt:lpstr>
      <vt:lpstr>PowerPoint Presentation</vt:lpstr>
      <vt:lpstr>(1-7):من يقيم أداء الموظف؟: </vt:lpstr>
      <vt:lpstr>(1-8):الأخطاء السائدة في عملية التقييم: </vt:lpstr>
      <vt:lpstr>PowerPoint Presentation</vt:lpstr>
      <vt:lpstr>(1-9):المقابلة التقييم: </vt:lpstr>
      <vt:lpstr>PowerPoint Presentation</vt:lpstr>
      <vt:lpstr>الفصل السابع التدريب   </vt:lpstr>
      <vt:lpstr>(1-1):تعريف التدريب: </vt:lpstr>
      <vt:lpstr>(1-2):أهداف التدريب:</vt:lpstr>
      <vt:lpstr>PowerPoint Presentation</vt:lpstr>
      <vt:lpstr>(1-3):أنواع التدريب: </vt:lpstr>
      <vt:lpstr>PowerPoint Presentation</vt:lpstr>
      <vt:lpstr>PowerPoint Presentation</vt:lpstr>
      <vt:lpstr>PowerPoint Presentation</vt:lpstr>
      <vt:lpstr>PowerPoint Presentation</vt:lpstr>
      <vt:lpstr>(1-4):تحديد الإحتياجات التدريبية: </vt:lpstr>
      <vt:lpstr>PowerPoint Presentation</vt:lpstr>
      <vt:lpstr>PowerPoint Presentation</vt:lpstr>
      <vt:lpstr>(1-5):أساليب التدريب: </vt:lpstr>
      <vt:lpstr>PowerPoint Presentation</vt:lpstr>
      <vt:lpstr>PowerPoint Presentation</vt:lpstr>
      <vt:lpstr>PowerPoint Presentation</vt:lpstr>
      <vt:lpstr>(1-7):مسئوليات عملية التدريب: </vt:lpstr>
      <vt:lpstr>(1-8):معايير تقييم عملية التدريب: </vt:lpstr>
      <vt:lpstr>PowerPoint Presentation</vt:lpstr>
      <vt:lpstr>(1-9):إستراتيجية تقييم عملية التدريب: </vt:lpstr>
      <vt:lpstr>PowerPoint Presentation</vt:lpstr>
      <vt:lpstr>PowerPoint Presentation</vt:lpstr>
      <vt:lpstr>الفصل الثامن التحفيز</vt:lpstr>
      <vt:lpstr>(1-1):تعريف التحفيز: </vt:lpstr>
      <vt:lpstr>(1-2):الفوائد التحفيز: </vt:lpstr>
      <vt:lpstr>(1-3):التشابه والفرق بين الدوافع والحوافز: </vt:lpstr>
      <vt:lpstr>(1-4):نظرية ماسلو للحوافز: </vt:lpstr>
      <vt:lpstr>PowerPoint Presentation</vt:lpstr>
      <vt:lpstr>PowerPoint Presentation</vt:lpstr>
      <vt:lpstr>(1-5):أنواع التحفيز: </vt:lpstr>
      <vt:lpstr>PowerPoint Presentation</vt:lpstr>
      <vt:lpstr>PowerPoint Presentation</vt:lpstr>
      <vt:lpstr>PowerPoint Presentation</vt:lpstr>
      <vt:lpstr>PowerPoint Presentation</vt:lpstr>
      <vt:lpstr>PowerPoint Presentation</vt:lpstr>
      <vt:lpstr>(1-6)مبادئ نظام الحوافز:</vt:lpstr>
      <vt:lpstr>الفصل التاسع الأجور والرواتب (تقييم الوظائف) </vt:lpstr>
      <vt:lpstr>(1-1):تعريف تقييم الوظائف: </vt:lpstr>
      <vt:lpstr>(1-2):أهمية تقييم الوظائف:</vt:lpstr>
      <vt:lpstr>(1-3):طرق تقييم الوظائف: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(1-4):تعريف الأجور والرواتب: </vt:lpstr>
      <vt:lpstr>(1-5):أهمية الأجور والرواتب: </vt:lpstr>
      <vt:lpstr>(1-6):أنواع الأجور والرواتب: </vt:lpstr>
      <vt:lpstr>PowerPoint Presentation</vt:lpstr>
      <vt:lpstr>(1-7):العوامل المؤثرة على تحديد الأجور والرواتب: </vt:lpstr>
      <vt:lpstr>(1-8):أسس نظام المرتبات والأجور: </vt:lpstr>
      <vt:lpstr>الفصل العاشر  المسار الوظيفي (الحركة الوظيفية) </vt:lpstr>
      <vt:lpstr>(1-1):تعريف المسار الوظيفي: </vt:lpstr>
      <vt:lpstr>(1-2):أهمية المسار الوظيفي: </vt:lpstr>
      <vt:lpstr>(1-3):المسار التدريبي: </vt:lpstr>
      <vt:lpstr>(1-4):مراحل المسار الوظيفي:</vt:lpstr>
      <vt:lpstr>PowerPoint Presentation</vt:lpstr>
      <vt:lpstr>(1-5):دور و مسئولة المسار الوظيفي: </vt:lpstr>
      <vt:lpstr>PowerPoint Presentation</vt:lpstr>
      <vt:lpstr>(1-6):مشكلة تخطيط المسار الوظيفي وعلاجها: </vt:lpstr>
      <vt:lpstr>(1-7):الحركة الوظيفية: </vt:lpstr>
      <vt:lpstr>PowerPoint Presentation</vt:lpstr>
      <vt:lpstr>PowerPoint Presentation</vt:lpstr>
      <vt:lpstr>الفصل الحادي عشر الصحة والسلامة المهنية (إنظباط الأفراد و والنظام التأديبي)</vt:lpstr>
      <vt:lpstr>(1-1):تعريف الصحة والسلامة المهنية: </vt:lpstr>
      <vt:lpstr>(1-2):أسباب الإهتمام بالصحة والسلامة المهنية: </vt:lpstr>
      <vt:lpstr>(1-3):أهمية الصحة والسلامة المهنية:</vt:lpstr>
      <vt:lpstr>(1-4):نفقات وتكاليف العمل: </vt:lpstr>
      <vt:lpstr>(1-5)أنواع مخاطر العمل:</vt:lpstr>
      <vt:lpstr>(1-6):كيفية علاج مخاطر العمل:</vt:lpstr>
      <vt:lpstr>PowerPoint Presentation</vt:lpstr>
      <vt:lpstr>PowerPoint Presentation</vt:lpstr>
      <vt:lpstr>(1-7)إنظباط الأفراد والنظام التأديبي: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الموارد البشرية</dc:title>
  <dc:creator>HogirIT</dc:creator>
  <cp:lastModifiedBy>paytekht</cp:lastModifiedBy>
  <cp:revision>156</cp:revision>
  <dcterms:created xsi:type="dcterms:W3CDTF">2006-08-16T00:00:00Z</dcterms:created>
  <dcterms:modified xsi:type="dcterms:W3CDTF">2019-06-07T18:38:17Z</dcterms:modified>
</cp:coreProperties>
</file>