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9" r:id="rId2"/>
    <p:sldId id="320" r:id="rId3"/>
    <p:sldId id="321"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322" r:id="rId23"/>
    <p:sldId id="274" r:id="rId24"/>
    <p:sldId id="275" r:id="rId25"/>
    <p:sldId id="276" r:id="rId26"/>
    <p:sldId id="277" r:id="rId27"/>
    <p:sldId id="278" r:id="rId28"/>
    <p:sldId id="279" r:id="rId29"/>
    <p:sldId id="280" r:id="rId30"/>
    <p:sldId id="281" r:id="rId31"/>
    <p:sldId id="282" r:id="rId32"/>
    <p:sldId id="283" r:id="rId33"/>
    <p:sldId id="287" r:id="rId34"/>
    <p:sldId id="284" r:id="rId35"/>
    <p:sldId id="285" r:id="rId36"/>
    <p:sldId id="288" r:id="rId37"/>
    <p:sldId id="289" r:id="rId38"/>
    <p:sldId id="290" r:id="rId39"/>
    <p:sldId id="291" r:id="rId40"/>
    <p:sldId id="292" r:id="rId41"/>
    <p:sldId id="293" r:id="rId42"/>
    <p:sldId id="294" r:id="rId43"/>
    <p:sldId id="295" r:id="rId4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936" autoAdjust="0"/>
    <p:restoredTop sz="87500" autoAdjust="0"/>
  </p:normalViewPr>
  <p:slideViewPr>
    <p:cSldViewPr snapToGrid="0">
      <p:cViewPr varScale="1">
        <p:scale>
          <a:sx n="63" d="100"/>
          <a:sy n="63" d="100"/>
        </p:scale>
        <p:origin x="8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A319C-B64A-4739-83D7-C1F34F3F9299}"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7990C834-55AD-4682-9DB4-731FE58988CB}">
      <dgm:prSet/>
      <dgm:spPr/>
      <dgm:t>
        <a:bodyPr/>
        <a:lstStyle/>
        <a:p>
          <a:r>
            <a:rPr lang="ar-SA" dirty="0"/>
            <a:t>د. نامق إسماعيل مصطفى</a:t>
          </a:r>
          <a:endParaRPr lang="en-US" dirty="0"/>
        </a:p>
      </dgm:t>
    </dgm:pt>
    <dgm:pt modelId="{B65AC48F-30DD-42F7-82D9-5DC97C60ADB0}" type="parTrans" cxnId="{A041653D-D326-45F3-97F9-533CCD3B24C5}">
      <dgm:prSet/>
      <dgm:spPr/>
      <dgm:t>
        <a:bodyPr/>
        <a:lstStyle/>
        <a:p>
          <a:endParaRPr lang="en-US"/>
        </a:p>
      </dgm:t>
    </dgm:pt>
    <dgm:pt modelId="{C67BA90A-4CBD-4EED-8AC5-EBF640F50AF9}" type="sibTrans" cxnId="{A041653D-D326-45F3-97F9-533CCD3B24C5}">
      <dgm:prSet/>
      <dgm:spPr/>
      <dgm:t>
        <a:bodyPr/>
        <a:lstStyle/>
        <a:p>
          <a:endParaRPr lang="en-US"/>
        </a:p>
      </dgm:t>
    </dgm:pt>
    <dgm:pt modelId="{E249A03F-9FBF-48F8-A7CB-E5DEA6E395E2}">
      <dgm:prSet/>
      <dgm:spPr/>
      <dgm:t>
        <a:bodyPr/>
        <a:lstStyle/>
        <a:p>
          <a:r>
            <a:rPr lang="ar-SA" dirty="0"/>
            <a:t>الاختصاص: دكتوراه في أصول الفقه</a:t>
          </a:r>
          <a:endParaRPr lang="en-US" dirty="0"/>
        </a:p>
      </dgm:t>
    </dgm:pt>
    <dgm:pt modelId="{7585AF1F-D21F-4A6D-BD59-8799335D3CAA}" type="parTrans" cxnId="{479C211A-1816-48C2-B5E8-E4497CF9588C}">
      <dgm:prSet/>
      <dgm:spPr/>
      <dgm:t>
        <a:bodyPr/>
        <a:lstStyle/>
        <a:p>
          <a:endParaRPr lang="en-US"/>
        </a:p>
      </dgm:t>
    </dgm:pt>
    <dgm:pt modelId="{40CDB2C2-383D-48FE-BDED-58C8D9981360}" type="sibTrans" cxnId="{479C211A-1816-48C2-B5E8-E4497CF9588C}">
      <dgm:prSet/>
      <dgm:spPr/>
      <dgm:t>
        <a:bodyPr/>
        <a:lstStyle/>
        <a:p>
          <a:endParaRPr lang="en-US"/>
        </a:p>
      </dgm:t>
    </dgm:pt>
    <dgm:pt modelId="{9F830C19-6BAD-4956-96F2-B6AF5F7E3824}">
      <dgm:prSet/>
      <dgm:spPr/>
      <dgm:t>
        <a:bodyPr/>
        <a:lstStyle/>
        <a:p>
          <a:r>
            <a:rPr lang="ar-SA" dirty="0"/>
            <a:t>مدرس مادة النحو للمرحلة الثانية</a:t>
          </a:r>
          <a:endParaRPr lang="en-US" dirty="0"/>
        </a:p>
      </dgm:t>
    </dgm:pt>
    <dgm:pt modelId="{16963E3D-7172-48B1-8380-0444DEF4B80F}" type="parTrans" cxnId="{07B3A701-D392-41B5-8AAC-A1A61E9D9508}">
      <dgm:prSet/>
      <dgm:spPr/>
      <dgm:t>
        <a:bodyPr/>
        <a:lstStyle/>
        <a:p>
          <a:endParaRPr lang="en-US"/>
        </a:p>
      </dgm:t>
    </dgm:pt>
    <dgm:pt modelId="{C9713090-F6F3-4CBC-80B7-622DDE830E87}" type="sibTrans" cxnId="{07B3A701-D392-41B5-8AAC-A1A61E9D9508}">
      <dgm:prSet/>
      <dgm:spPr/>
      <dgm:t>
        <a:bodyPr/>
        <a:lstStyle/>
        <a:p>
          <a:endParaRPr lang="en-US"/>
        </a:p>
      </dgm:t>
    </dgm:pt>
    <dgm:pt modelId="{D901859B-0ABD-4053-8891-28219DC2101B}" type="pres">
      <dgm:prSet presAssocID="{F74A319C-B64A-4739-83D7-C1F34F3F9299}" presName="linear" presStyleCnt="0">
        <dgm:presLayoutVars>
          <dgm:animLvl val="lvl"/>
          <dgm:resizeHandles val="exact"/>
        </dgm:presLayoutVars>
      </dgm:prSet>
      <dgm:spPr/>
    </dgm:pt>
    <dgm:pt modelId="{1560510B-51A9-419D-9844-EA5581F6D734}" type="pres">
      <dgm:prSet presAssocID="{7990C834-55AD-4682-9DB4-731FE58988CB}" presName="parentText" presStyleLbl="node1" presStyleIdx="0" presStyleCnt="3">
        <dgm:presLayoutVars>
          <dgm:chMax val="0"/>
          <dgm:bulletEnabled val="1"/>
        </dgm:presLayoutVars>
      </dgm:prSet>
      <dgm:spPr/>
    </dgm:pt>
    <dgm:pt modelId="{1804FC9F-76DB-4E59-97CD-126DEC085C2F}" type="pres">
      <dgm:prSet presAssocID="{C67BA90A-4CBD-4EED-8AC5-EBF640F50AF9}" presName="spacer" presStyleCnt="0"/>
      <dgm:spPr/>
    </dgm:pt>
    <dgm:pt modelId="{6BFCF4C5-474D-45E1-873B-884E0FCB63B0}" type="pres">
      <dgm:prSet presAssocID="{E249A03F-9FBF-48F8-A7CB-E5DEA6E395E2}" presName="parentText" presStyleLbl="node1" presStyleIdx="1" presStyleCnt="3">
        <dgm:presLayoutVars>
          <dgm:chMax val="0"/>
          <dgm:bulletEnabled val="1"/>
        </dgm:presLayoutVars>
      </dgm:prSet>
      <dgm:spPr/>
    </dgm:pt>
    <dgm:pt modelId="{874764B8-A5B2-47ED-810F-712E17E62E6E}" type="pres">
      <dgm:prSet presAssocID="{40CDB2C2-383D-48FE-BDED-58C8D9981360}" presName="spacer" presStyleCnt="0"/>
      <dgm:spPr/>
    </dgm:pt>
    <dgm:pt modelId="{16255B5B-9183-4426-9464-5300597C7883}" type="pres">
      <dgm:prSet presAssocID="{9F830C19-6BAD-4956-96F2-B6AF5F7E3824}" presName="parentText" presStyleLbl="node1" presStyleIdx="2" presStyleCnt="3" custLinFactY="21378" custLinFactNeighborX="297" custLinFactNeighborY="100000">
        <dgm:presLayoutVars>
          <dgm:chMax val="0"/>
          <dgm:bulletEnabled val="1"/>
        </dgm:presLayoutVars>
      </dgm:prSet>
      <dgm:spPr/>
    </dgm:pt>
  </dgm:ptLst>
  <dgm:cxnLst>
    <dgm:cxn modelId="{07B3A701-D392-41B5-8AAC-A1A61E9D9508}" srcId="{F74A319C-B64A-4739-83D7-C1F34F3F9299}" destId="{9F830C19-6BAD-4956-96F2-B6AF5F7E3824}" srcOrd="2" destOrd="0" parTransId="{16963E3D-7172-48B1-8380-0444DEF4B80F}" sibTransId="{C9713090-F6F3-4CBC-80B7-622DDE830E87}"/>
    <dgm:cxn modelId="{81E76A19-A546-4C2E-AE8C-736AAC67CDBA}" type="presOf" srcId="{9F830C19-6BAD-4956-96F2-B6AF5F7E3824}" destId="{16255B5B-9183-4426-9464-5300597C7883}" srcOrd="0" destOrd="0" presId="urn:microsoft.com/office/officeart/2005/8/layout/vList2"/>
    <dgm:cxn modelId="{479C211A-1816-48C2-B5E8-E4497CF9588C}" srcId="{F74A319C-B64A-4739-83D7-C1F34F3F9299}" destId="{E249A03F-9FBF-48F8-A7CB-E5DEA6E395E2}" srcOrd="1" destOrd="0" parTransId="{7585AF1F-D21F-4A6D-BD59-8799335D3CAA}" sibTransId="{40CDB2C2-383D-48FE-BDED-58C8D9981360}"/>
    <dgm:cxn modelId="{CC7E2E38-55F2-4C12-AF18-ACC2695AAED1}" type="presOf" srcId="{7990C834-55AD-4682-9DB4-731FE58988CB}" destId="{1560510B-51A9-419D-9844-EA5581F6D734}" srcOrd="0" destOrd="0" presId="urn:microsoft.com/office/officeart/2005/8/layout/vList2"/>
    <dgm:cxn modelId="{A041653D-D326-45F3-97F9-533CCD3B24C5}" srcId="{F74A319C-B64A-4739-83D7-C1F34F3F9299}" destId="{7990C834-55AD-4682-9DB4-731FE58988CB}" srcOrd="0" destOrd="0" parTransId="{B65AC48F-30DD-42F7-82D9-5DC97C60ADB0}" sibTransId="{C67BA90A-4CBD-4EED-8AC5-EBF640F50AF9}"/>
    <dgm:cxn modelId="{FDB5A7AC-F33D-4016-A898-4406BBA57D98}" type="presOf" srcId="{E249A03F-9FBF-48F8-A7CB-E5DEA6E395E2}" destId="{6BFCF4C5-474D-45E1-873B-884E0FCB63B0}" srcOrd="0" destOrd="0" presId="urn:microsoft.com/office/officeart/2005/8/layout/vList2"/>
    <dgm:cxn modelId="{AF5CE0EF-113D-4412-84BE-282B93CFC12C}" type="presOf" srcId="{F74A319C-B64A-4739-83D7-C1F34F3F9299}" destId="{D901859B-0ABD-4053-8891-28219DC2101B}" srcOrd="0" destOrd="0" presId="urn:microsoft.com/office/officeart/2005/8/layout/vList2"/>
    <dgm:cxn modelId="{4DEDF90E-304A-4409-9C28-A26C1B592D1C}" type="presParOf" srcId="{D901859B-0ABD-4053-8891-28219DC2101B}" destId="{1560510B-51A9-419D-9844-EA5581F6D734}" srcOrd="0" destOrd="0" presId="urn:microsoft.com/office/officeart/2005/8/layout/vList2"/>
    <dgm:cxn modelId="{14A85B55-CC32-43C2-ABA8-E13351ED04ED}" type="presParOf" srcId="{D901859B-0ABD-4053-8891-28219DC2101B}" destId="{1804FC9F-76DB-4E59-97CD-126DEC085C2F}" srcOrd="1" destOrd="0" presId="urn:microsoft.com/office/officeart/2005/8/layout/vList2"/>
    <dgm:cxn modelId="{82B8B4C2-9249-42CE-A9F8-62A49EDFDC8C}" type="presParOf" srcId="{D901859B-0ABD-4053-8891-28219DC2101B}" destId="{6BFCF4C5-474D-45E1-873B-884E0FCB63B0}" srcOrd="2" destOrd="0" presId="urn:microsoft.com/office/officeart/2005/8/layout/vList2"/>
    <dgm:cxn modelId="{DB9F9410-4F0B-4F2C-9DB8-93A26F335730}" type="presParOf" srcId="{D901859B-0ABD-4053-8891-28219DC2101B}" destId="{874764B8-A5B2-47ED-810F-712E17E62E6E}" srcOrd="3" destOrd="0" presId="urn:microsoft.com/office/officeart/2005/8/layout/vList2"/>
    <dgm:cxn modelId="{4E0188D9-9116-46FA-87B8-AF6C9FF1B0B0}" type="presParOf" srcId="{D901859B-0ABD-4053-8891-28219DC2101B}" destId="{16255B5B-9183-4426-9464-5300597C788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0510B-51A9-419D-9844-EA5581F6D734}">
      <dsp:nvSpPr>
        <dsp:cNvPr id="0" name=""/>
        <dsp:cNvSpPr/>
      </dsp:nvSpPr>
      <dsp:spPr>
        <a:xfrm>
          <a:off x="0" y="28968"/>
          <a:ext cx="10265786" cy="141511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د. نامق إسماعيل مصطفى</a:t>
          </a:r>
          <a:endParaRPr lang="en-US" sz="5900" kern="1200" dirty="0"/>
        </a:p>
      </dsp:txBody>
      <dsp:txXfrm>
        <a:off x="69080" y="98048"/>
        <a:ext cx="10127626" cy="1276954"/>
      </dsp:txXfrm>
    </dsp:sp>
    <dsp:sp modelId="{6BFCF4C5-474D-45E1-873B-884E0FCB63B0}">
      <dsp:nvSpPr>
        <dsp:cNvPr id="0" name=""/>
        <dsp:cNvSpPr/>
      </dsp:nvSpPr>
      <dsp:spPr>
        <a:xfrm>
          <a:off x="0" y="1614003"/>
          <a:ext cx="10265786" cy="141511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الاختصاص: دكتوراه في أصول الفقه</a:t>
          </a:r>
          <a:endParaRPr lang="en-US" sz="5900" kern="1200" dirty="0"/>
        </a:p>
      </dsp:txBody>
      <dsp:txXfrm>
        <a:off x="69080" y="1683083"/>
        <a:ext cx="10127626" cy="1276954"/>
      </dsp:txXfrm>
    </dsp:sp>
    <dsp:sp modelId="{16255B5B-9183-4426-9464-5300597C7883}">
      <dsp:nvSpPr>
        <dsp:cNvPr id="0" name=""/>
        <dsp:cNvSpPr/>
      </dsp:nvSpPr>
      <dsp:spPr>
        <a:xfrm>
          <a:off x="0" y="3228006"/>
          <a:ext cx="10265786" cy="141511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ar-SA" sz="5900" kern="1200" dirty="0"/>
            <a:t>مدرس مادة النحو للمرحلة الثانية</a:t>
          </a:r>
          <a:endParaRPr lang="en-US" sz="5900" kern="1200" dirty="0"/>
        </a:p>
      </dsp:txBody>
      <dsp:txXfrm>
        <a:off x="69080" y="3297086"/>
        <a:ext cx="10127626" cy="12769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EA11F9-6273-414A-9772-0369D78117A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3A268F7B-A8D8-4390-BEC2-281ADC077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C72318E4-2082-4ABA-80E3-59EA20D2C1BE}"/>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DDAE11A2-458A-4679-83B8-AB499EE17BB4}"/>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F32930BE-A57D-4BBB-BE6B-2F23CE986FEC}"/>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3214543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8A61DA-48B1-4C16-B754-7ADEE31D29B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18CD758C-71E9-4848-9F95-4729A0A4D1EC}"/>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3A95F29-9EFD-4A48-8FED-BA31B27207A5}"/>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FBCA4CBB-E925-466A-B6AE-24ABC4845F7C}"/>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E1C633B-1789-472E-91CD-A161DD01C0DE}"/>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69510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1B6334FC-922D-4C51-BD0D-41E45B9154A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D410D7B0-9B74-4A0C-B570-3B3B53066B22}"/>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2A03D8B1-917E-43EF-98AA-E01348C77862}"/>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26D72AB1-CC5F-4D9A-8F05-D7433B68FD3A}"/>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B742F417-7787-4B38-8077-69336CA11027}"/>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7893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63AB3F-CAA0-4DDB-9964-BF60883E795B}"/>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EBC889E0-69B0-4D4E-A3DD-1176E75A4FFA}"/>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B7613EB-9D68-48AD-A7B1-941CC6E451A7}"/>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3C907E04-23DC-4F09-BBDA-3BCDFBA9D75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4E33DA37-AB9F-4FF0-9A3D-B6205F38C1A0}"/>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391977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790363-F1F4-4C6E-B4DF-E46C94A616E1}"/>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F9565B1E-697A-4700-ACEA-B6D89F8C15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C7C0D3E0-D93F-4638-B43C-ED4D0A6F85FF}"/>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A1ABC334-CB3E-4CBB-9D75-FAF11B606807}"/>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1AFD2DF-4D88-48B7-86B0-A19327468FB8}"/>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54002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C1308F-0902-4C25-90A8-D602B874752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8D5E9273-704A-459B-9C3E-77B360A41C80}"/>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8EF60D9A-B247-47C9-9EC3-08EECDEDDD3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58C4EAAE-9309-4311-98C4-B360C5B1D07E}"/>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D4EC4016-7B4A-4E76-8949-7DE795E4D3BD}"/>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FE5FBA6-0440-4B41-A837-65697961DE2D}"/>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1551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8D6C35-B3D8-40A6-B308-9C39DBCD5B75}"/>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0FD8B33-3E81-493F-B2B9-B83A0A9BA8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CA019667-23D9-4EB1-9B62-23EED776C0C5}"/>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E985757C-E407-4D9D-9D0C-A26986689C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3F9E0AD-BD45-4F27-91A9-B065B1C906D6}"/>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A6F7ADE-3D38-4696-9EAF-89FCA5B903B1}"/>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8" name="عنصر نائب للتذييل 7">
            <a:extLst>
              <a:ext uri="{FF2B5EF4-FFF2-40B4-BE49-F238E27FC236}">
                <a16:creationId xmlns:a16="http://schemas.microsoft.com/office/drawing/2014/main" id="{263463E0-4C59-4DE4-ACE6-1ABC0316C4C2}"/>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51955DC1-87EE-4844-8290-68BC0AB091E4}"/>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174004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713C1D8-C6A1-43DA-99AA-85D51AC5D606}"/>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2284871A-24ED-4AC2-A51B-20B336DDB660}"/>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4" name="عنصر نائب للتذييل 3">
            <a:extLst>
              <a:ext uri="{FF2B5EF4-FFF2-40B4-BE49-F238E27FC236}">
                <a16:creationId xmlns:a16="http://schemas.microsoft.com/office/drawing/2014/main" id="{E1032C0E-B736-4D30-BE00-B0E24F92658A}"/>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A393F131-D614-4994-B96E-92C5E8152D7B}"/>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65339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6B74DAFD-BA4F-4FE8-8170-82F69B7393B9}"/>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3" name="عنصر نائب للتذييل 2">
            <a:extLst>
              <a:ext uri="{FF2B5EF4-FFF2-40B4-BE49-F238E27FC236}">
                <a16:creationId xmlns:a16="http://schemas.microsoft.com/office/drawing/2014/main" id="{DE014C69-0171-4A75-BE99-637C2346E905}"/>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5273E817-648E-4977-A3CB-EE14EE0F8891}"/>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79585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ACF9726-9877-452A-AE81-E733576C681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3066F77-3465-4A80-84EE-8C4B2BC6FE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7381DAB5-C3BD-4682-BD6C-0C72E9F31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88065E3-D7B3-4F8B-9C00-14B9181C018F}"/>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BA28D364-45D7-426B-A0E7-94C93B2ACE4C}"/>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CB75707B-586E-4E37-A014-9F413A3CE7D1}"/>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205566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743EDC-6505-4B9E-9FBB-0E0340DC880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D0AB2126-300C-48BD-B990-287A575FA3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FA86887F-8D29-47DE-8C19-D0A2CE774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23753C3-1356-4663-9873-BED63D5F8F72}"/>
              </a:ext>
            </a:extLst>
          </p:cNvPr>
          <p:cNvSpPr>
            <a:spLocks noGrp="1"/>
          </p:cNvSpPr>
          <p:nvPr>
            <p:ph type="dt" sz="half" idx="10"/>
          </p:nvPr>
        </p:nvSpPr>
        <p:spPr/>
        <p:txBody>
          <a:bodyPr/>
          <a:lstStyle/>
          <a:p>
            <a:fld id="{722991A1-2B74-4731-A2FD-9B50B76D291E}" type="datetimeFigureOut">
              <a:rPr lang="ar-IQ" smtClean="0"/>
              <a:t>28/11/1445</a:t>
            </a:fld>
            <a:endParaRPr lang="ar-IQ"/>
          </a:p>
        </p:txBody>
      </p:sp>
      <p:sp>
        <p:nvSpPr>
          <p:cNvPr id="6" name="عنصر نائب للتذييل 5">
            <a:extLst>
              <a:ext uri="{FF2B5EF4-FFF2-40B4-BE49-F238E27FC236}">
                <a16:creationId xmlns:a16="http://schemas.microsoft.com/office/drawing/2014/main" id="{D0CB5D24-2E2E-4951-9627-B23B36A5083D}"/>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A59FADE6-E18E-43A7-A132-EFFD4F1594D9}"/>
              </a:ext>
            </a:extLst>
          </p:cNvPr>
          <p:cNvSpPr>
            <a:spLocks noGrp="1"/>
          </p:cNvSpPr>
          <p:nvPr>
            <p:ph type="sldNum" sz="quarter" idx="12"/>
          </p:nvPr>
        </p:nvSpPr>
        <p:spPr/>
        <p:txBody>
          <a:bodyPr/>
          <a:lstStyle/>
          <a:p>
            <a:fld id="{B1134D3C-A1B0-41E3-AFA0-1DCDCE5B51FC}" type="slidenum">
              <a:rPr lang="ar-IQ" smtClean="0"/>
              <a:t>‹#›</a:t>
            </a:fld>
            <a:endParaRPr lang="ar-IQ"/>
          </a:p>
        </p:txBody>
      </p:sp>
    </p:spTree>
    <p:extLst>
      <p:ext uri="{BB962C8B-B14F-4D97-AF65-F5344CB8AC3E}">
        <p14:creationId xmlns:p14="http://schemas.microsoft.com/office/powerpoint/2010/main" val="8746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7206CC93-1D51-4174-9858-C150616BD04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3959654-4C6F-402D-9084-B33F88208A7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6C901B7E-477E-4DCF-AB34-E856B621F00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2991A1-2B74-4731-A2FD-9B50B76D291E}" type="datetimeFigureOut">
              <a:rPr lang="ar-IQ" smtClean="0"/>
              <a:t>28/11/1445</a:t>
            </a:fld>
            <a:endParaRPr lang="ar-IQ"/>
          </a:p>
        </p:txBody>
      </p:sp>
      <p:sp>
        <p:nvSpPr>
          <p:cNvPr id="5" name="عنصر نائب للتذييل 4">
            <a:extLst>
              <a:ext uri="{FF2B5EF4-FFF2-40B4-BE49-F238E27FC236}">
                <a16:creationId xmlns:a16="http://schemas.microsoft.com/office/drawing/2014/main" id="{1FFECE7A-EF99-4417-9DEA-7D2FB2CD32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653AA98B-178A-4755-AFB2-FDF06B052D7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134D3C-A1B0-41E3-AFA0-1DCDCE5B51FC}" type="slidenum">
              <a:rPr lang="ar-IQ" smtClean="0"/>
              <a:t>‹#›</a:t>
            </a:fld>
            <a:endParaRPr lang="ar-IQ"/>
          </a:p>
        </p:txBody>
      </p:sp>
    </p:spTree>
    <p:extLst>
      <p:ext uri="{BB962C8B-B14F-4D97-AF65-F5344CB8AC3E}">
        <p14:creationId xmlns:p14="http://schemas.microsoft.com/office/powerpoint/2010/main" val="206585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nalbahr.com/%D8%AA%D8%B9%D8%B1%D9%8A%D9%81-%D8%AC%D9%85%D8%B9-%D8%A7%D9%84%D9%85%D8%B0%D9%83%D8%B1-%D8%A7%D9%84%D8%B3%D8%A7%D9%84%D9%85-%D8%B9%D9%84%D8%A7%D9%85%D8%A7%D8%AA-%D8%A5%D8%B9%D8%B1%D8%A7%D8%A8%D9%8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61CB0-BFBE-4FE4-8646-6E8FF411ED97}"/>
              </a:ext>
            </a:extLst>
          </p:cNvPr>
          <p:cNvSpPr>
            <a:spLocks noGrp="1"/>
          </p:cNvSpPr>
          <p:nvPr>
            <p:ph type="title"/>
          </p:nvPr>
        </p:nvSpPr>
        <p:spPr>
          <a:xfrm flipV="1">
            <a:off x="1843391" y="0"/>
            <a:ext cx="9383408" cy="205740"/>
          </a:xfrm>
        </p:spPr>
        <p:txBody>
          <a:bodyPr>
            <a:normAutofit fontScale="90000"/>
          </a:bodyPr>
          <a:lstStyle/>
          <a:p>
            <a:pPr algn="ctr"/>
            <a:endParaRPr lang="ar-IQ">
              <a:solidFill>
                <a:schemeClr val="bg1"/>
              </a:solidFill>
            </a:endParaRPr>
          </a:p>
        </p:txBody>
      </p:sp>
      <p:graphicFrame>
        <p:nvGraphicFramePr>
          <p:cNvPr id="5" name="Content Placeholder 2">
            <a:extLst>
              <a:ext uri="{FF2B5EF4-FFF2-40B4-BE49-F238E27FC236}">
                <a16:creationId xmlns:a16="http://schemas.microsoft.com/office/drawing/2014/main" id="{A0D556A4-EC1F-4821-A8C6-ECD479612854}"/>
              </a:ext>
            </a:extLst>
          </p:cNvPr>
          <p:cNvGraphicFramePr>
            <a:graphicFrameLocks noGrp="1"/>
          </p:cNvGraphicFramePr>
          <p:nvPr>
            <p:ph idx="1"/>
            <p:extLst>
              <p:ext uri="{D42A27DB-BD31-4B8C-83A1-F6EECF244321}">
                <p14:modId xmlns:p14="http://schemas.microsoft.com/office/powerpoint/2010/main" val="372437780"/>
              </p:ext>
            </p:extLst>
          </p:nvPr>
        </p:nvGraphicFramePr>
        <p:xfrm>
          <a:off x="961012" y="1249680"/>
          <a:ext cx="10265786" cy="4643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3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B14A37-FDF2-4EE9-9FFD-0CB7538973C4}"/>
              </a:ext>
            </a:extLst>
          </p:cNvPr>
          <p:cNvSpPr>
            <a:spLocks noGrp="1"/>
          </p:cNvSpPr>
          <p:nvPr>
            <p:ph type="title"/>
          </p:nvPr>
        </p:nvSpPr>
        <p:spPr>
          <a:xfrm>
            <a:off x="838200" y="365125"/>
            <a:ext cx="10515600" cy="730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C32A4C7-89B6-49F0-BA3D-F7586AD44BB8}"/>
              </a:ext>
            </a:extLst>
          </p:cNvPr>
          <p:cNvSpPr>
            <a:spLocks noGrp="1"/>
          </p:cNvSpPr>
          <p:nvPr>
            <p:ph idx="1"/>
          </p:nvPr>
        </p:nvSpPr>
        <p:spPr>
          <a:xfrm>
            <a:off x="133350" y="647700"/>
            <a:ext cx="11887200" cy="6210300"/>
          </a:xfrm>
        </p:spPr>
        <p:txBody>
          <a:bodyPr/>
          <a:lstStyle/>
          <a:p>
            <a:r>
              <a:rPr lang="ar-SA" sz="3600" b="1" dirty="0">
                <a:solidFill>
                  <a:schemeClr val="accent2"/>
                </a:solidFill>
              </a:rPr>
              <a:t>(تلزم مطابقة الخبر المبتدأ إفراداً وتثنية وجمعاً وتذكيراً وتأنيثاً إذا تحمل الخبر   ضميره)</a:t>
            </a:r>
          </a:p>
          <a:p>
            <a:r>
              <a:rPr lang="ar-SA" sz="3600" b="1" dirty="0"/>
              <a:t>نحو: (علي </a:t>
            </a:r>
            <a:r>
              <a:rPr lang="ar-SA" sz="3600" b="1" dirty="0" err="1"/>
              <a:t>مجتهد,فاطمة</a:t>
            </a:r>
            <a:r>
              <a:rPr lang="ar-SA" sz="3600" b="1" dirty="0"/>
              <a:t> </a:t>
            </a:r>
            <a:r>
              <a:rPr lang="ar-SA" sz="3600" b="1" dirty="0" err="1"/>
              <a:t>مجتهدة,التلميذان</a:t>
            </a:r>
            <a:r>
              <a:rPr lang="ar-SA" sz="3600" b="1" dirty="0"/>
              <a:t> </a:t>
            </a:r>
            <a:r>
              <a:rPr lang="ar-SA" sz="3600" b="1" dirty="0" err="1"/>
              <a:t>مجتهدان,التلميذتان</a:t>
            </a:r>
            <a:r>
              <a:rPr lang="ar-SA" sz="3600" b="1" dirty="0"/>
              <a:t> مجتهدتان, التلاميذ أو الطالبون </a:t>
            </a:r>
            <a:r>
              <a:rPr lang="ar-SA" sz="3600" b="1" dirty="0" err="1"/>
              <a:t>مجتهدون,التلميذات</a:t>
            </a:r>
            <a:r>
              <a:rPr lang="ar-SA" sz="3600" b="1" dirty="0"/>
              <a:t> مجتهدات).</a:t>
            </a:r>
          </a:p>
          <a:p>
            <a:r>
              <a:rPr lang="ar-SA" sz="3600" b="1" dirty="0">
                <a:solidFill>
                  <a:schemeClr val="accent2"/>
                </a:solidFill>
              </a:rPr>
              <a:t>النوع </a:t>
            </a:r>
            <a:r>
              <a:rPr lang="ar-SA" sz="3600" b="1" dirty="0" err="1">
                <a:solidFill>
                  <a:schemeClr val="accent2"/>
                </a:solidFill>
              </a:rPr>
              <a:t>الثاني:الخبر</a:t>
            </a:r>
            <a:r>
              <a:rPr lang="ar-SA" sz="3600" b="1" dirty="0">
                <a:solidFill>
                  <a:schemeClr val="accent2"/>
                </a:solidFill>
              </a:rPr>
              <a:t> الجملة</a:t>
            </a:r>
          </a:p>
          <a:p>
            <a:r>
              <a:rPr lang="ar-SA" sz="3600" b="1" dirty="0"/>
              <a:t>يقع الخبر جملة فعلية وجملة اسمية فيكون في محل رفع.</a:t>
            </a:r>
          </a:p>
          <a:p>
            <a:r>
              <a:rPr lang="ar-SA" sz="3600" b="1" dirty="0"/>
              <a:t>مثال الجملة الفعلية: (الصيف يشتد حره)و (الشتاء يقسو برده),فجملة (يشتد حره) و جملة (يقسو برده) في محل رع خبر المبتدأ.</a:t>
            </a:r>
          </a:p>
          <a:p>
            <a:r>
              <a:rPr lang="ar-SA" sz="3600" b="1" dirty="0"/>
              <a:t>ومثال الجملة الإسمية: الربيع جوُّه معتدل)و(الخريف جوه متقلب),فجملة (جوه معتدل)و (جوه متقلب) في محل رفع خبر.</a:t>
            </a:r>
            <a:endParaRPr lang="ar-IQ" sz="3600" b="1" dirty="0"/>
          </a:p>
        </p:txBody>
      </p:sp>
    </p:spTree>
    <p:extLst>
      <p:ext uri="{BB962C8B-B14F-4D97-AF65-F5344CB8AC3E}">
        <p14:creationId xmlns:p14="http://schemas.microsoft.com/office/powerpoint/2010/main" val="3354693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FE9F53-2B6D-4FC2-A9B3-3C622277B1E5}"/>
              </a:ext>
            </a:extLst>
          </p:cNvPr>
          <p:cNvSpPr>
            <a:spLocks noGrp="1"/>
          </p:cNvSpPr>
          <p:nvPr>
            <p:ph type="title"/>
          </p:nvPr>
        </p:nvSpPr>
        <p:spPr>
          <a:xfrm>
            <a:off x="838200" y="365125"/>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6AD7C34E-48F5-4C80-9C0A-2558E0396AE4}"/>
              </a:ext>
            </a:extLst>
          </p:cNvPr>
          <p:cNvSpPr>
            <a:spLocks noGrp="1"/>
          </p:cNvSpPr>
          <p:nvPr>
            <p:ph idx="1"/>
          </p:nvPr>
        </p:nvSpPr>
        <p:spPr>
          <a:xfrm>
            <a:off x="110359" y="685158"/>
            <a:ext cx="11855669" cy="6016764"/>
          </a:xfrm>
        </p:spPr>
        <p:txBody>
          <a:bodyPr/>
          <a:lstStyle/>
          <a:p>
            <a:r>
              <a:rPr lang="ar-SA" sz="3600" dirty="0">
                <a:solidFill>
                  <a:srgbClr val="FF0000"/>
                </a:solidFill>
              </a:rPr>
              <a:t>يشترط في الجملة الواقعة خبراً أن تشتمل على رابط يربطها بالمبتدأ</a:t>
            </a:r>
            <a:r>
              <a:rPr lang="ar-SA" dirty="0"/>
              <a:t>.</a:t>
            </a:r>
          </a:p>
          <a:p>
            <a:r>
              <a:rPr lang="ar-SA" sz="3600" b="1" dirty="0"/>
              <a:t>وأنواع الروابط هي:</a:t>
            </a:r>
          </a:p>
          <a:p>
            <a:r>
              <a:rPr lang="ar-SA" sz="3600" b="1" dirty="0"/>
              <a:t>1- الضمير الراجع إلى المبتدأ سواء أكان ظاهراً أم مستتراً أم مقدراً:</a:t>
            </a:r>
          </a:p>
          <a:p>
            <a:r>
              <a:rPr lang="ar-SA" sz="3600" b="1" dirty="0"/>
              <a:t>فالظاهر نحو: محمد فضله كبير).</a:t>
            </a:r>
          </a:p>
          <a:p>
            <a:r>
              <a:rPr lang="ar-SA" sz="3600" b="1" dirty="0"/>
              <a:t>والمستتر نحو: (الحق يعلو).</a:t>
            </a:r>
          </a:p>
          <a:p>
            <a:r>
              <a:rPr lang="ar-SA" sz="3600" b="1" dirty="0"/>
              <a:t>والمقدر نحو: (التفاح كيلوان بألفين) أي منه.</a:t>
            </a:r>
          </a:p>
          <a:p>
            <a:r>
              <a:rPr lang="ar-SA" sz="3600" b="1" dirty="0"/>
              <a:t>2-الإشارة إلى </a:t>
            </a:r>
            <a:r>
              <a:rPr lang="ar-SA" sz="3600" b="1" dirty="0" err="1"/>
              <a:t>المبتدأ,نحو</a:t>
            </a:r>
            <a:r>
              <a:rPr lang="ar-SA" sz="3600" b="1" dirty="0"/>
              <a:t>: (التواضع ذلك الخلق العظيم).</a:t>
            </a:r>
          </a:p>
          <a:p>
            <a:r>
              <a:rPr lang="ar-SA" sz="3600" b="1" dirty="0"/>
              <a:t>3-تكرار المبتدأ بلفظه بقصد التفخيم </a:t>
            </a:r>
            <a:r>
              <a:rPr lang="ar-SA" sz="3600" b="1" dirty="0" err="1"/>
              <a:t>والتهويل,نحو</a:t>
            </a:r>
            <a:r>
              <a:rPr lang="ar-SA" sz="3600" b="1" dirty="0"/>
              <a:t>: قال تعالى ((الحاقة ما الحاقة)).</a:t>
            </a:r>
            <a:endParaRPr lang="ar-IQ" sz="3600" b="1" dirty="0"/>
          </a:p>
        </p:txBody>
      </p:sp>
    </p:spTree>
    <p:extLst>
      <p:ext uri="{BB962C8B-B14F-4D97-AF65-F5344CB8AC3E}">
        <p14:creationId xmlns:p14="http://schemas.microsoft.com/office/powerpoint/2010/main" val="1431094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AB8018-62AC-41DC-BE2C-137E3227774F}"/>
              </a:ext>
            </a:extLst>
          </p:cNvPr>
          <p:cNvSpPr>
            <a:spLocks noGrp="1"/>
          </p:cNvSpPr>
          <p:nvPr>
            <p:ph type="title"/>
          </p:nvPr>
        </p:nvSpPr>
        <p:spPr>
          <a:xfrm>
            <a:off x="838200" y="365125"/>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D24017E-5087-447E-9842-3D0B9815B785}"/>
              </a:ext>
            </a:extLst>
          </p:cNvPr>
          <p:cNvSpPr>
            <a:spLocks noGrp="1"/>
          </p:cNvSpPr>
          <p:nvPr>
            <p:ph idx="1"/>
          </p:nvPr>
        </p:nvSpPr>
        <p:spPr>
          <a:xfrm>
            <a:off x="157655" y="660574"/>
            <a:ext cx="11871435" cy="6249455"/>
          </a:xfrm>
        </p:spPr>
        <p:txBody>
          <a:bodyPr>
            <a:normAutofit/>
          </a:bodyPr>
          <a:lstStyle/>
          <a:p>
            <a:r>
              <a:rPr lang="ar-SA" sz="3600" b="1" dirty="0"/>
              <a:t>4-العموم في </a:t>
            </a:r>
            <a:r>
              <a:rPr lang="ar-SA" sz="3600" b="1" dirty="0" err="1"/>
              <a:t>الخبر:ومعنى</a:t>
            </a:r>
            <a:r>
              <a:rPr lang="ar-SA" sz="3600" b="1" dirty="0"/>
              <a:t> العموم أن يكون الخبر عاماً يدخل فيه المبتدأ نحو: (خالد نعم الرجل)</a:t>
            </a:r>
          </a:p>
          <a:p>
            <a:r>
              <a:rPr lang="ar-SA" sz="3600" b="1" dirty="0">
                <a:solidFill>
                  <a:srgbClr val="FF0000"/>
                </a:solidFill>
              </a:rPr>
              <a:t>ملحوظة:</a:t>
            </a:r>
          </a:p>
          <a:p>
            <a:r>
              <a:rPr lang="ar-SA" sz="3600" b="1" dirty="0"/>
              <a:t>وقد تكون الجملة الواقعة خبراً نفس المبتدأ في المعنى فلا تحتاج إلى رابط لأنها ليست أجنبية عنه فتحتاج إلى ما يربطها به نحو قوله سبحانه: (( قل هو الله أحد)) ونحو: (نطقي الله حسبي)). </a:t>
            </a:r>
            <a:endParaRPr lang="ar-IQ" sz="3600" b="1" dirty="0"/>
          </a:p>
        </p:txBody>
      </p:sp>
    </p:spTree>
    <p:extLst>
      <p:ext uri="{BB962C8B-B14F-4D97-AF65-F5344CB8AC3E}">
        <p14:creationId xmlns:p14="http://schemas.microsoft.com/office/powerpoint/2010/main" val="357887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1D4EACA-56C8-4EED-AE73-6BF889BE533B}"/>
              </a:ext>
            </a:extLst>
          </p:cNvPr>
          <p:cNvSpPr>
            <a:spLocks noGrp="1"/>
          </p:cNvSpPr>
          <p:nvPr>
            <p:ph type="title"/>
          </p:nvPr>
        </p:nvSpPr>
        <p:spPr>
          <a:xfrm flipV="1">
            <a:off x="838200" y="266700"/>
            <a:ext cx="10515600" cy="984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5AA6DB8-A6AB-4F55-8443-5A6A9239F800}"/>
              </a:ext>
            </a:extLst>
          </p:cNvPr>
          <p:cNvSpPr>
            <a:spLocks noGrp="1"/>
          </p:cNvSpPr>
          <p:nvPr>
            <p:ph idx="1"/>
          </p:nvPr>
        </p:nvSpPr>
        <p:spPr>
          <a:xfrm>
            <a:off x="88900" y="495300"/>
            <a:ext cx="11963400" cy="6273800"/>
          </a:xfrm>
        </p:spPr>
        <p:txBody>
          <a:bodyPr>
            <a:normAutofit/>
          </a:bodyPr>
          <a:lstStyle/>
          <a:p>
            <a:pPr algn="ctr"/>
            <a:r>
              <a:rPr lang="ar-SA" sz="4000" b="1" dirty="0">
                <a:solidFill>
                  <a:srgbClr val="FF0000"/>
                </a:solidFill>
              </a:rPr>
              <a:t>((جريان الخبر على من هو له وعلى</a:t>
            </a:r>
          </a:p>
          <a:p>
            <a:pPr algn="ctr"/>
            <a:r>
              <a:rPr lang="ar-SA" sz="4000" b="1" dirty="0">
                <a:solidFill>
                  <a:srgbClr val="FF0000"/>
                </a:solidFill>
              </a:rPr>
              <a:t> غير من هو له))</a:t>
            </a:r>
          </a:p>
          <a:p>
            <a:r>
              <a:rPr lang="ar-SA" sz="4000" b="1" dirty="0"/>
              <a:t>إذا جرى الخبر المشتق على من هو </a:t>
            </a:r>
            <a:r>
              <a:rPr lang="ar-SA" sz="4000" b="1" dirty="0" err="1"/>
              <a:t>له,أي</a:t>
            </a:r>
            <a:r>
              <a:rPr lang="ar-SA" sz="4000" b="1" dirty="0"/>
              <a:t> كان وصفاً لمبتدئه, استتر الضمير فيه نحو: (زيد نائم) أي هو.</a:t>
            </a:r>
          </a:p>
          <a:p>
            <a:r>
              <a:rPr lang="ar-SA" sz="4000" b="1" dirty="0"/>
              <a:t>فلو أتيت بعد المشتق بـ(هو) وأبرزته فقلت : (زيد نائم هو)فقد جوز سيبويه فيه وجهين:</a:t>
            </a:r>
          </a:p>
          <a:p>
            <a:r>
              <a:rPr lang="ar-SA" sz="4000" b="1" dirty="0" err="1"/>
              <a:t>أحدهما:أن</a:t>
            </a:r>
            <a:r>
              <a:rPr lang="ar-SA" sz="4000" b="1" dirty="0"/>
              <a:t> يكون (هو) تأكيداً للضمير المستتر في (نائم).</a:t>
            </a:r>
          </a:p>
          <a:p>
            <a:r>
              <a:rPr lang="ar-SA" sz="4000" b="1" dirty="0" err="1"/>
              <a:t>والثاني:أن</a:t>
            </a:r>
            <a:r>
              <a:rPr lang="ar-SA" sz="4000" b="1" dirty="0"/>
              <a:t> يكون فاعلاً لــ(نائم).</a:t>
            </a:r>
          </a:p>
          <a:p>
            <a:r>
              <a:rPr lang="ar-SA" sz="4000" b="1" dirty="0"/>
              <a:t>هذا إذا جرى على من هو له.</a:t>
            </a:r>
          </a:p>
          <a:p>
            <a:endParaRPr lang="ar-IQ" sz="4000" b="1" dirty="0">
              <a:solidFill>
                <a:srgbClr val="FF0000"/>
              </a:solidFill>
            </a:endParaRPr>
          </a:p>
        </p:txBody>
      </p:sp>
    </p:spTree>
    <p:extLst>
      <p:ext uri="{BB962C8B-B14F-4D97-AF65-F5344CB8AC3E}">
        <p14:creationId xmlns:p14="http://schemas.microsoft.com/office/powerpoint/2010/main" val="1950714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7B2870B-5B58-46B9-8A18-BFE844C2623A}"/>
              </a:ext>
            </a:extLst>
          </p:cNvPr>
          <p:cNvSpPr>
            <a:spLocks noGrp="1"/>
          </p:cNvSpPr>
          <p:nvPr>
            <p:ph type="title"/>
          </p:nvPr>
        </p:nvSpPr>
        <p:spPr>
          <a:xfrm flipV="1">
            <a:off x="838200" y="165100"/>
            <a:ext cx="10515600" cy="508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71E88D7-EA3A-424F-B5E3-633AE0F1A975}"/>
              </a:ext>
            </a:extLst>
          </p:cNvPr>
          <p:cNvSpPr>
            <a:spLocks noGrp="1"/>
          </p:cNvSpPr>
          <p:nvPr>
            <p:ph idx="1"/>
          </p:nvPr>
        </p:nvSpPr>
        <p:spPr>
          <a:xfrm>
            <a:off x="114300" y="215900"/>
            <a:ext cx="11976100" cy="6578600"/>
          </a:xfrm>
        </p:spPr>
        <p:txBody>
          <a:bodyPr>
            <a:normAutofit/>
          </a:bodyPr>
          <a:lstStyle/>
          <a:p>
            <a:r>
              <a:rPr lang="ar-SA" sz="3600" b="1" dirty="0"/>
              <a:t>-فإن جرى على غير من هو </a:t>
            </a:r>
            <a:r>
              <a:rPr lang="ar-SA" sz="3600" b="1" dirty="0" err="1"/>
              <a:t>له,أي</a:t>
            </a:r>
            <a:r>
              <a:rPr lang="ar-SA" sz="3600" b="1" dirty="0"/>
              <a:t> كان وصفاً لغير </a:t>
            </a:r>
            <a:r>
              <a:rPr lang="ar-SA" sz="3600" b="1" dirty="0" err="1"/>
              <a:t>مبتدئه,وجب</a:t>
            </a:r>
            <a:r>
              <a:rPr lang="ar-SA" sz="3600" b="1" dirty="0"/>
              <a:t> إبراز الضمير سواء أُمن اللبس أم لم يؤمن.</a:t>
            </a:r>
          </a:p>
          <a:p>
            <a:r>
              <a:rPr lang="ar-SA" sz="3600" b="1" dirty="0"/>
              <a:t>فمثال ما أمن فيه اللبس (زيد هند خاطبها هو) فخاطبها خبر (هند)لكنه يعود على (زيد) لأنه هو الخاطب ولا لبس فيه لتذكيره فيعلم أنه لزيد.</a:t>
            </a:r>
          </a:p>
          <a:p>
            <a:r>
              <a:rPr lang="ar-SA" sz="3600" b="1" dirty="0"/>
              <a:t>ومعنى هذا أن من المشتق (الوصف) ما يعرب على حسب الظاهر خبراً للمبتدأ مع أن معناه في الواقع لا ينصب على ذلك المبتدأ ولا ينسب إليه مباشرة.</a:t>
            </a:r>
          </a:p>
          <a:p>
            <a:r>
              <a:rPr lang="ar-SA" sz="3600" b="1" dirty="0"/>
              <a:t>ويعرب (هو) فاعلاً أو تأكيداً.</a:t>
            </a:r>
          </a:p>
          <a:p>
            <a:r>
              <a:rPr lang="ar-SA" sz="3600" b="1" dirty="0"/>
              <a:t>-ومثال ما لم يؤمن فيه اللبس لولا الضمير (زيد عمرو ضاربه هو) فيجب إبراز الضمير ,ويعرب فاعلاً لا غير.  </a:t>
            </a:r>
            <a:endParaRPr lang="ar-IQ" sz="3600" b="1" dirty="0"/>
          </a:p>
        </p:txBody>
      </p:sp>
    </p:spTree>
    <p:extLst>
      <p:ext uri="{BB962C8B-B14F-4D97-AF65-F5344CB8AC3E}">
        <p14:creationId xmlns:p14="http://schemas.microsoft.com/office/powerpoint/2010/main" val="98333073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810B9B-E9C3-4BC1-B5FE-7D7B9B4B427D}"/>
              </a:ext>
            </a:extLst>
          </p:cNvPr>
          <p:cNvSpPr>
            <a:spLocks noGrp="1"/>
          </p:cNvSpPr>
          <p:nvPr>
            <p:ph type="title"/>
          </p:nvPr>
        </p:nvSpPr>
        <p:spPr>
          <a:xfrm flipV="1">
            <a:off x="838200" y="1015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62996AFE-F5C0-470E-B6B9-8815B8F92750}"/>
              </a:ext>
            </a:extLst>
          </p:cNvPr>
          <p:cNvSpPr>
            <a:spLocks noGrp="1"/>
          </p:cNvSpPr>
          <p:nvPr>
            <p:ph idx="1"/>
          </p:nvPr>
        </p:nvSpPr>
        <p:spPr>
          <a:xfrm>
            <a:off x="101600" y="287019"/>
            <a:ext cx="12001500" cy="6469382"/>
          </a:xfrm>
        </p:spPr>
        <p:txBody>
          <a:bodyPr>
            <a:normAutofit/>
          </a:bodyPr>
          <a:lstStyle/>
          <a:p>
            <a:r>
              <a:rPr lang="ar-SA" sz="3600" b="1" dirty="0">
                <a:solidFill>
                  <a:srgbClr val="FF0000"/>
                </a:solidFill>
              </a:rPr>
              <a:t>النوع الثالث: الخبر شبه الجملة:</a:t>
            </a:r>
          </a:p>
          <a:p>
            <a:r>
              <a:rPr lang="ar-SA" sz="3600" b="1" dirty="0"/>
              <a:t>المقصود بشبه الجملة الجار والمجرور والظرف بنوعيه الزماني </a:t>
            </a:r>
            <a:r>
              <a:rPr lang="ar-SA" sz="3600" b="1" dirty="0" err="1"/>
              <a:t>والمكاني,فمثال</a:t>
            </a:r>
            <a:r>
              <a:rPr lang="ar-SA" sz="3600" b="1" dirty="0"/>
              <a:t> الجار والمجرور : (سالم في الدار) فالجار والمجرور في محل رفع خبر المبتدأ.</a:t>
            </a:r>
          </a:p>
          <a:p>
            <a:r>
              <a:rPr lang="ar-SA" sz="3600" b="1" dirty="0"/>
              <a:t>ومثال ظرف الزمان: (السفر</a:t>
            </a:r>
            <a:r>
              <a:rPr lang="ar-SA" sz="3600" b="1" dirty="0">
                <a:solidFill>
                  <a:srgbClr val="FF0000"/>
                </a:solidFill>
                <a:highlight>
                  <a:srgbClr val="FF0000"/>
                </a:highlight>
              </a:rPr>
              <a:t>ُ</a:t>
            </a:r>
            <a:r>
              <a:rPr lang="ar-SA" sz="3600" b="1" dirty="0"/>
              <a:t> يوم الخميس والرجوع ليلة السبت)</a:t>
            </a:r>
          </a:p>
          <a:p>
            <a:r>
              <a:rPr lang="ar-SA" sz="3600" b="1" dirty="0"/>
              <a:t>ومثال ظرف المكان : (الحديقة أمام البيت والنهر وراءه).</a:t>
            </a:r>
          </a:p>
          <a:p>
            <a:r>
              <a:rPr lang="ar-SA" sz="3600" b="1" dirty="0"/>
              <a:t>فالكلمتان (يوم) و(ليلة) وما يشبههما ظرف زمان منصوب في محل رفع خبر المبتدأ.</a:t>
            </a:r>
          </a:p>
          <a:p>
            <a:r>
              <a:rPr lang="ar-SA" sz="3600" b="1" dirty="0"/>
              <a:t>والكلمتان (أمام) و(وراء) وما يشبههما ظرف مكان منصوب في محل رفع خبر المبتدأ.</a:t>
            </a:r>
            <a:endParaRPr lang="ar-IQ" sz="3600" b="1" dirty="0"/>
          </a:p>
        </p:txBody>
      </p:sp>
    </p:spTree>
    <p:extLst>
      <p:ext uri="{BB962C8B-B14F-4D97-AF65-F5344CB8AC3E}">
        <p14:creationId xmlns:p14="http://schemas.microsoft.com/office/powerpoint/2010/main" val="676832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4541AE8-4F35-4372-8EF6-CFD63352710B}"/>
              </a:ext>
            </a:extLst>
          </p:cNvPr>
          <p:cNvSpPr>
            <a:spLocks noGrp="1"/>
          </p:cNvSpPr>
          <p:nvPr>
            <p:ph type="title"/>
          </p:nvPr>
        </p:nvSpPr>
        <p:spPr>
          <a:xfrm flipV="1">
            <a:off x="838200" y="297712"/>
            <a:ext cx="10515600" cy="67413"/>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E416495-04DD-4497-958E-11071F905040}"/>
              </a:ext>
            </a:extLst>
          </p:cNvPr>
          <p:cNvSpPr>
            <a:spLocks noGrp="1"/>
          </p:cNvSpPr>
          <p:nvPr>
            <p:ph idx="1"/>
          </p:nvPr>
        </p:nvSpPr>
        <p:spPr>
          <a:xfrm>
            <a:off x="170121" y="432537"/>
            <a:ext cx="11865935" cy="6290635"/>
          </a:xfrm>
        </p:spPr>
        <p:txBody>
          <a:bodyPr>
            <a:normAutofit/>
          </a:bodyPr>
          <a:lstStyle/>
          <a:p>
            <a:r>
              <a:rPr lang="ar-SA" sz="4000" b="1" dirty="0">
                <a:solidFill>
                  <a:srgbClr val="FF0000"/>
                </a:solidFill>
              </a:rPr>
              <a:t>                                              (التعليق)</a:t>
            </a:r>
          </a:p>
          <a:p>
            <a:r>
              <a:rPr lang="ar-SA" sz="3600" b="1" dirty="0"/>
              <a:t>يقدر النحويون للجار والجرور والظرف محذوفاً واجب الحذف يتعلقان </a:t>
            </a:r>
            <a:r>
              <a:rPr lang="ar-SA" sz="3600" b="1" dirty="0" err="1"/>
              <a:t>به,وهو</a:t>
            </a:r>
            <a:r>
              <a:rPr lang="ar-SA" sz="3600" b="1" dirty="0"/>
              <a:t> عند قسم من النحويين فعل تقديره (استقر) أو(كان),وعند القسم الآخر اسم تقديره (كائن) أو (مستقر),فإذا قلت : (سالم في الدار) قدروا له : استقر في </a:t>
            </a:r>
            <a:r>
              <a:rPr lang="ar-SA" sz="3600" b="1" dirty="0" err="1"/>
              <a:t>الدار,أو</a:t>
            </a:r>
            <a:r>
              <a:rPr lang="ar-SA" sz="3600" b="1" dirty="0"/>
              <a:t> :كائن في الدار.</a:t>
            </a:r>
          </a:p>
          <a:p>
            <a:r>
              <a:rPr lang="ar-SA" sz="3600" b="1" dirty="0"/>
              <a:t>والخبر في الحقيقة عندهم إنما هو متعلق الظرف وحرف الجر.</a:t>
            </a:r>
          </a:p>
          <a:p>
            <a:r>
              <a:rPr lang="ar-SA" sz="3600" b="1" dirty="0"/>
              <a:t>ويقول ابن مالك في هذا:</a:t>
            </a:r>
          </a:p>
          <a:p>
            <a:r>
              <a:rPr lang="ar-SA" sz="3600" b="1" dirty="0"/>
              <a:t>وأخبروا بظرف او بحرف جر         ناوين معنى كائن أو استقر </a:t>
            </a:r>
          </a:p>
          <a:p>
            <a:endParaRPr lang="ar-IQ" sz="3600" b="1" dirty="0"/>
          </a:p>
        </p:txBody>
      </p:sp>
    </p:spTree>
    <p:extLst>
      <p:ext uri="{BB962C8B-B14F-4D97-AF65-F5344CB8AC3E}">
        <p14:creationId xmlns:p14="http://schemas.microsoft.com/office/powerpoint/2010/main" val="69416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2EB5BF-3CBA-4BBF-8808-D2058E852F16}"/>
              </a:ext>
            </a:extLst>
          </p:cNvPr>
          <p:cNvSpPr>
            <a:spLocks noGrp="1"/>
          </p:cNvSpPr>
          <p:nvPr>
            <p:ph type="title"/>
          </p:nvPr>
        </p:nvSpPr>
        <p:spPr>
          <a:xfrm flipV="1">
            <a:off x="838200" y="255182"/>
            <a:ext cx="10515600" cy="109944"/>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DCCAACF-583B-41F0-863B-CE3B7B8DA712}"/>
              </a:ext>
            </a:extLst>
          </p:cNvPr>
          <p:cNvSpPr>
            <a:spLocks noGrp="1"/>
          </p:cNvSpPr>
          <p:nvPr>
            <p:ph idx="1"/>
          </p:nvPr>
        </p:nvSpPr>
        <p:spPr>
          <a:xfrm>
            <a:off x="233916" y="475070"/>
            <a:ext cx="11802140" cy="6127747"/>
          </a:xfrm>
        </p:spPr>
        <p:txBody>
          <a:bodyPr>
            <a:normAutofit lnSpcReduction="10000"/>
          </a:bodyPr>
          <a:lstStyle/>
          <a:p>
            <a:r>
              <a:rPr lang="ar-SA" sz="4000" b="1" dirty="0">
                <a:solidFill>
                  <a:srgbClr val="FF0000"/>
                </a:solidFill>
              </a:rPr>
              <a:t>                                   ( فائدتان )</a:t>
            </a:r>
          </a:p>
          <a:p>
            <a:r>
              <a:rPr lang="ar-SA" sz="4000" b="1" dirty="0" err="1"/>
              <a:t>الأولى:ذهب</a:t>
            </a:r>
            <a:r>
              <a:rPr lang="ar-SA" sz="4000" b="1" dirty="0"/>
              <a:t> بعضهم إلى أن الراجح في التقدير أنه إذا أريد الحدوث قدر فعل بحسب </a:t>
            </a:r>
            <a:r>
              <a:rPr lang="ar-SA" sz="4000" b="1" dirty="0" err="1"/>
              <a:t>الزمن,وإذا</a:t>
            </a:r>
            <a:r>
              <a:rPr lang="ar-SA" sz="4000" b="1" dirty="0"/>
              <a:t> أريد الثبوت قدر اسم.</a:t>
            </a:r>
          </a:p>
          <a:p>
            <a:r>
              <a:rPr lang="ar-SA" sz="4000" b="1" dirty="0"/>
              <a:t>فإذا قلت : (القط كالنمر؟)قدرت اسماً (كائن) ولا تقدر فعلاً.</a:t>
            </a:r>
          </a:p>
          <a:p>
            <a:r>
              <a:rPr lang="ar-SA" sz="4000" b="1" dirty="0"/>
              <a:t>وتقول : (الجنة تحت أقدام الأمهات) فذهبوا إلى أنه لا يصح تقدير فعل </a:t>
            </a:r>
            <a:r>
              <a:rPr lang="ar-SA" sz="4000" b="1" dirty="0" err="1"/>
              <a:t>هنا.فتقدير</a:t>
            </a:r>
            <a:r>
              <a:rPr lang="ar-SA" sz="4000" b="1" dirty="0"/>
              <a:t> الفعل (استقرت) يعني أنها كانت على غير ذاك فاستقرت الآن على هذا.</a:t>
            </a:r>
          </a:p>
          <a:p>
            <a:r>
              <a:rPr lang="ar-SA" sz="4000" b="1" dirty="0"/>
              <a:t>ولا يحسن تقدير (تكون أو تستقر) لما فيه من معنى الحدوث </a:t>
            </a:r>
            <a:r>
              <a:rPr lang="ar-SA" sz="4000" b="1" dirty="0" err="1"/>
              <a:t>والتجدد,وإنما</a:t>
            </a:r>
            <a:r>
              <a:rPr lang="ar-SA" sz="4000" b="1" dirty="0"/>
              <a:t> هو أمر ثابت فتقدر كائنة.</a:t>
            </a:r>
          </a:p>
          <a:p>
            <a:r>
              <a:rPr lang="ar-SA" sz="4000" b="1" dirty="0"/>
              <a:t>ومثله (الحمد لله) فإنه لا يحسن تقدير (استقر) بل الأولى أن يقدر (كائن).</a:t>
            </a:r>
          </a:p>
          <a:p>
            <a:endParaRPr lang="ar-IQ" sz="4000" b="1" dirty="0">
              <a:solidFill>
                <a:srgbClr val="FF0000"/>
              </a:solidFill>
            </a:endParaRPr>
          </a:p>
        </p:txBody>
      </p:sp>
    </p:spTree>
    <p:extLst>
      <p:ext uri="{BB962C8B-B14F-4D97-AF65-F5344CB8AC3E}">
        <p14:creationId xmlns:p14="http://schemas.microsoft.com/office/powerpoint/2010/main" val="1876404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DB0E584-3677-49C1-8581-B0D5F41042BD}"/>
              </a:ext>
            </a:extLst>
          </p:cNvPr>
          <p:cNvSpPr>
            <a:spLocks noGrp="1"/>
          </p:cNvSpPr>
          <p:nvPr>
            <p:ph type="title"/>
          </p:nvPr>
        </p:nvSpPr>
        <p:spPr>
          <a:xfrm>
            <a:off x="838200" y="365125"/>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39C4D10-F7E3-49A1-8CD7-6E48E63BDCAC}"/>
              </a:ext>
            </a:extLst>
          </p:cNvPr>
          <p:cNvSpPr>
            <a:spLocks noGrp="1"/>
          </p:cNvSpPr>
          <p:nvPr>
            <p:ph idx="1"/>
          </p:nvPr>
        </p:nvSpPr>
        <p:spPr>
          <a:xfrm>
            <a:off x="212651" y="502284"/>
            <a:ext cx="11823405" cy="6264276"/>
          </a:xfrm>
        </p:spPr>
        <p:txBody>
          <a:bodyPr>
            <a:normAutofit/>
          </a:bodyPr>
          <a:lstStyle/>
          <a:p>
            <a:r>
              <a:rPr lang="ar-SA" sz="3600" b="1" dirty="0"/>
              <a:t>-وإذا قلنا: (السفر غداً) صح فيه تقدير (يكون) وهو </a:t>
            </a:r>
            <a:r>
              <a:rPr lang="ar-SA" sz="3600" b="1" dirty="0" err="1"/>
              <a:t>الأولى,أو</a:t>
            </a:r>
            <a:r>
              <a:rPr lang="ar-SA" sz="3600" b="1" dirty="0"/>
              <a:t> (كائن) إذا نويت </a:t>
            </a:r>
            <a:r>
              <a:rPr lang="ar-SA" sz="3600" b="1" dirty="0" err="1"/>
              <a:t>ثبوته,أي</a:t>
            </a:r>
            <a:r>
              <a:rPr lang="ar-SA" sz="3600" b="1" dirty="0"/>
              <a:t> كأن هذا أمر منته ومفروغ منه.</a:t>
            </a:r>
          </a:p>
          <a:p>
            <a:r>
              <a:rPr lang="ar-SA" sz="3600" b="1" dirty="0" err="1"/>
              <a:t>والثانية:إنما</a:t>
            </a:r>
            <a:r>
              <a:rPr lang="ar-SA" sz="3600" b="1" dirty="0"/>
              <a:t> قدروا هذا التعليق ؛لأن المعنى لا يتضح إلا بهذا التعليق.</a:t>
            </a:r>
          </a:p>
          <a:p>
            <a:r>
              <a:rPr lang="ar-SA" sz="3600" b="1" dirty="0"/>
              <a:t>إذا قلت : (زيد في الدار) فماذا يفهم من هذا الكلام؟</a:t>
            </a:r>
          </a:p>
          <a:p>
            <a:r>
              <a:rPr lang="ar-SA" sz="3600" b="1" dirty="0"/>
              <a:t>أيفهم أنه قائم في الدار أو جالس أو </a:t>
            </a:r>
            <a:r>
              <a:rPr lang="ar-SA" sz="3600" b="1" dirty="0" err="1"/>
              <a:t>نائم,أم</a:t>
            </a:r>
            <a:r>
              <a:rPr lang="ar-SA" sz="3600" b="1" dirty="0"/>
              <a:t> يفهم مجرد الوجود في الدار بلا تخصيص لحالة؟</a:t>
            </a:r>
          </a:p>
          <a:p>
            <a:r>
              <a:rPr lang="ar-SA" sz="3600" b="1" dirty="0"/>
              <a:t>لا شك أن السامع يفهم مجرد </a:t>
            </a:r>
            <a:r>
              <a:rPr lang="ar-SA" sz="3600" b="1" dirty="0" err="1"/>
              <a:t>الوجود,فإذا</a:t>
            </a:r>
            <a:r>
              <a:rPr lang="ar-SA" sz="3600" b="1" dirty="0"/>
              <a:t> أردت أمراً بعينه فلا بد أن تذكر المتعلق ولا يجوز أن تحذفه إلا لقرينة فتقول: (زيد جالس في الدار) أو عامل في الدار أو نحو ذلك.</a:t>
            </a:r>
          </a:p>
          <a:p>
            <a:r>
              <a:rPr lang="ar-SA" sz="3600" b="1" dirty="0"/>
              <a:t>فإذا قلت : (زيد في الدار) قصدت الوجود المطلق </a:t>
            </a:r>
            <a:r>
              <a:rPr lang="ar-SA" sz="3600" b="1" dirty="0" err="1"/>
              <a:t>فيه,ولولا</a:t>
            </a:r>
            <a:r>
              <a:rPr lang="ar-SA" sz="3600" b="1" dirty="0"/>
              <a:t> هذا التقدير لم يصح </a:t>
            </a:r>
            <a:r>
              <a:rPr lang="ar-SA" sz="3600" b="1" dirty="0" err="1"/>
              <a:t>الكلام,وإلا</a:t>
            </a:r>
            <a:r>
              <a:rPr lang="ar-SA" sz="3600" b="1" dirty="0"/>
              <a:t> فما معنى (زيد في الدار)؟؟</a:t>
            </a:r>
            <a:endParaRPr lang="ar-IQ" sz="3600" b="1" dirty="0"/>
          </a:p>
        </p:txBody>
      </p:sp>
    </p:spTree>
    <p:extLst>
      <p:ext uri="{BB962C8B-B14F-4D97-AF65-F5344CB8AC3E}">
        <p14:creationId xmlns:p14="http://schemas.microsoft.com/office/powerpoint/2010/main" val="3449517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0" end="0"/>
                                            </p:txEl>
                                          </p:spTgt>
                                        </p:tgtEl>
                                        <p:attrNameLst>
                                          <p:attrName>style.visibility</p:attrName>
                                        </p:attrNameLst>
                                      </p:cBhvr>
                                      <p:to>
                                        <p:strVal val="visible"/>
                                      </p:to>
                                    </p:set>
                                    <p:animEffect transition="in" filter="wipe(down)">
                                      <p:cBhvr>
                                        <p:cTn id="115" dur="580">
                                          <p:stCondLst>
                                            <p:cond delay="0"/>
                                          </p:stCondLst>
                                        </p:cTn>
                                        <p:tgtEl>
                                          <p:spTgt spid="3">
                                            <p:txEl>
                                              <p:pRg st="0" end="0"/>
                                            </p:txEl>
                                          </p:spTgt>
                                        </p:tgtEl>
                                      </p:cBhvr>
                                    </p:animEffect>
                                    <p:anim calcmode="lin" valueType="num">
                                      <p:cBhvr>
                                        <p:cTn id="1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0" end="0"/>
                                            </p:txEl>
                                          </p:spTgt>
                                        </p:tgtEl>
                                      </p:cBhvr>
                                      <p:to x="100000" y="60000"/>
                                    </p:animScale>
                                    <p:animScale>
                                      <p:cBhvr>
                                        <p:cTn id="122" dur="166" decel="50000">
                                          <p:stCondLst>
                                            <p:cond delay="676"/>
                                          </p:stCondLst>
                                        </p:cTn>
                                        <p:tgtEl>
                                          <p:spTgt spid="3">
                                            <p:txEl>
                                              <p:pRg st="0" end="0"/>
                                            </p:txEl>
                                          </p:spTgt>
                                        </p:tgtEl>
                                      </p:cBhvr>
                                      <p:to x="100000" y="100000"/>
                                    </p:animScale>
                                    <p:animScale>
                                      <p:cBhvr>
                                        <p:cTn id="123" dur="26">
                                          <p:stCondLst>
                                            <p:cond delay="1312"/>
                                          </p:stCondLst>
                                        </p:cTn>
                                        <p:tgtEl>
                                          <p:spTgt spid="3">
                                            <p:txEl>
                                              <p:pRg st="0" end="0"/>
                                            </p:txEl>
                                          </p:spTgt>
                                        </p:tgtEl>
                                      </p:cBhvr>
                                      <p:to x="100000" y="80000"/>
                                    </p:animScale>
                                    <p:animScale>
                                      <p:cBhvr>
                                        <p:cTn id="124" dur="166" decel="50000">
                                          <p:stCondLst>
                                            <p:cond delay="1338"/>
                                          </p:stCondLst>
                                        </p:cTn>
                                        <p:tgtEl>
                                          <p:spTgt spid="3">
                                            <p:txEl>
                                              <p:pRg st="0" end="0"/>
                                            </p:txEl>
                                          </p:spTgt>
                                        </p:tgtEl>
                                      </p:cBhvr>
                                      <p:to x="100000" y="100000"/>
                                    </p:animScale>
                                    <p:animScale>
                                      <p:cBhvr>
                                        <p:cTn id="125" dur="26">
                                          <p:stCondLst>
                                            <p:cond delay="1642"/>
                                          </p:stCondLst>
                                        </p:cTn>
                                        <p:tgtEl>
                                          <p:spTgt spid="3">
                                            <p:txEl>
                                              <p:pRg st="0" end="0"/>
                                            </p:txEl>
                                          </p:spTgt>
                                        </p:tgtEl>
                                      </p:cBhvr>
                                      <p:to x="100000" y="90000"/>
                                    </p:animScale>
                                    <p:animScale>
                                      <p:cBhvr>
                                        <p:cTn id="126" dur="166" decel="50000">
                                          <p:stCondLst>
                                            <p:cond delay="1668"/>
                                          </p:stCondLst>
                                        </p:cTn>
                                        <p:tgtEl>
                                          <p:spTgt spid="3">
                                            <p:txEl>
                                              <p:pRg st="0" end="0"/>
                                            </p:txEl>
                                          </p:spTgt>
                                        </p:tgtEl>
                                      </p:cBhvr>
                                      <p:to x="100000" y="100000"/>
                                    </p:animScale>
                                    <p:animScale>
                                      <p:cBhvr>
                                        <p:cTn id="127" dur="26">
                                          <p:stCondLst>
                                            <p:cond delay="1808"/>
                                          </p:stCondLst>
                                        </p:cTn>
                                        <p:tgtEl>
                                          <p:spTgt spid="3">
                                            <p:txEl>
                                              <p:pRg st="0" end="0"/>
                                            </p:txEl>
                                          </p:spTgt>
                                        </p:tgtEl>
                                      </p:cBhvr>
                                      <p:to x="100000" y="95000"/>
                                    </p:animScale>
                                    <p:animScale>
                                      <p:cBhvr>
                                        <p:cTn id="128" dur="166" decel="50000">
                                          <p:stCondLst>
                                            <p:cond delay="1834"/>
                                          </p:stCondLst>
                                        </p:cTn>
                                        <p:tgtEl>
                                          <p:spTgt spid="3">
                                            <p:txEl>
                                              <p:pRg st="0" end="0"/>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1" end="1"/>
                                            </p:txEl>
                                          </p:spTgt>
                                        </p:tgtEl>
                                        <p:attrNameLst>
                                          <p:attrName>style.visibility</p:attrName>
                                        </p:attrNameLst>
                                      </p:cBhvr>
                                      <p:to>
                                        <p:strVal val="visible"/>
                                      </p:to>
                                    </p:set>
                                    <p:animEffect transition="in" filter="wipe(down)">
                                      <p:cBhvr>
                                        <p:cTn id="133" dur="580">
                                          <p:stCondLst>
                                            <p:cond delay="0"/>
                                          </p:stCondLst>
                                        </p:cTn>
                                        <p:tgtEl>
                                          <p:spTgt spid="3">
                                            <p:txEl>
                                              <p:pRg st="1" end="1"/>
                                            </p:txEl>
                                          </p:spTgt>
                                        </p:tgtEl>
                                      </p:cBhvr>
                                    </p:animEffect>
                                    <p:anim calcmode="lin" valueType="num">
                                      <p:cBhvr>
                                        <p:cTn id="1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 end="1"/>
                                            </p:txEl>
                                          </p:spTgt>
                                        </p:tgtEl>
                                      </p:cBhvr>
                                      <p:to x="100000" y="60000"/>
                                    </p:animScale>
                                    <p:animScale>
                                      <p:cBhvr>
                                        <p:cTn id="140" dur="166" decel="50000">
                                          <p:stCondLst>
                                            <p:cond delay="676"/>
                                          </p:stCondLst>
                                        </p:cTn>
                                        <p:tgtEl>
                                          <p:spTgt spid="3">
                                            <p:txEl>
                                              <p:pRg st="1" end="1"/>
                                            </p:txEl>
                                          </p:spTgt>
                                        </p:tgtEl>
                                      </p:cBhvr>
                                      <p:to x="100000" y="100000"/>
                                    </p:animScale>
                                    <p:animScale>
                                      <p:cBhvr>
                                        <p:cTn id="141" dur="26">
                                          <p:stCondLst>
                                            <p:cond delay="1312"/>
                                          </p:stCondLst>
                                        </p:cTn>
                                        <p:tgtEl>
                                          <p:spTgt spid="3">
                                            <p:txEl>
                                              <p:pRg st="1" end="1"/>
                                            </p:txEl>
                                          </p:spTgt>
                                        </p:tgtEl>
                                      </p:cBhvr>
                                      <p:to x="100000" y="80000"/>
                                    </p:animScale>
                                    <p:animScale>
                                      <p:cBhvr>
                                        <p:cTn id="142" dur="166" decel="50000">
                                          <p:stCondLst>
                                            <p:cond delay="1338"/>
                                          </p:stCondLst>
                                        </p:cTn>
                                        <p:tgtEl>
                                          <p:spTgt spid="3">
                                            <p:txEl>
                                              <p:pRg st="1" end="1"/>
                                            </p:txEl>
                                          </p:spTgt>
                                        </p:tgtEl>
                                      </p:cBhvr>
                                      <p:to x="100000" y="100000"/>
                                    </p:animScale>
                                    <p:animScale>
                                      <p:cBhvr>
                                        <p:cTn id="143" dur="26">
                                          <p:stCondLst>
                                            <p:cond delay="1642"/>
                                          </p:stCondLst>
                                        </p:cTn>
                                        <p:tgtEl>
                                          <p:spTgt spid="3">
                                            <p:txEl>
                                              <p:pRg st="1" end="1"/>
                                            </p:txEl>
                                          </p:spTgt>
                                        </p:tgtEl>
                                      </p:cBhvr>
                                      <p:to x="100000" y="90000"/>
                                    </p:animScale>
                                    <p:animScale>
                                      <p:cBhvr>
                                        <p:cTn id="144" dur="166" decel="50000">
                                          <p:stCondLst>
                                            <p:cond delay="1668"/>
                                          </p:stCondLst>
                                        </p:cTn>
                                        <p:tgtEl>
                                          <p:spTgt spid="3">
                                            <p:txEl>
                                              <p:pRg st="1" end="1"/>
                                            </p:txEl>
                                          </p:spTgt>
                                        </p:tgtEl>
                                      </p:cBhvr>
                                      <p:to x="100000" y="100000"/>
                                    </p:animScale>
                                    <p:animScale>
                                      <p:cBhvr>
                                        <p:cTn id="145" dur="26">
                                          <p:stCondLst>
                                            <p:cond delay="1808"/>
                                          </p:stCondLst>
                                        </p:cTn>
                                        <p:tgtEl>
                                          <p:spTgt spid="3">
                                            <p:txEl>
                                              <p:pRg st="1" end="1"/>
                                            </p:txEl>
                                          </p:spTgt>
                                        </p:tgtEl>
                                      </p:cBhvr>
                                      <p:to x="100000" y="95000"/>
                                    </p:animScale>
                                    <p:animScale>
                                      <p:cBhvr>
                                        <p:cTn id="146" dur="166" decel="50000">
                                          <p:stCondLst>
                                            <p:cond delay="1834"/>
                                          </p:stCondLst>
                                        </p:cTn>
                                        <p:tgtEl>
                                          <p:spTgt spid="3">
                                            <p:txEl>
                                              <p:pRg st="1" end="1"/>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1" nodeType="clickEffect">
                                  <p:stCondLst>
                                    <p:cond delay="0"/>
                                  </p:stCondLst>
                                  <p:childTnLst>
                                    <p:set>
                                      <p:cBhvr>
                                        <p:cTn id="150" dur="1" fill="hold">
                                          <p:stCondLst>
                                            <p:cond delay="0"/>
                                          </p:stCondLst>
                                        </p:cTn>
                                        <p:tgtEl>
                                          <p:spTgt spid="3">
                                            <p:txEl>
                                              <p:pRg st="2" end="2"/>
                                            </p:txEl>
                                          </p:spTgt>
                                        </p:tgtEl>
                                        <p:attrNameLst>
                                          <p:attrName>style.visibility</p:attrName>
                                        </p:attrNameLst>
                                      </p:cBhvr>
                                      <p:to>
                                        <p:strVal val="visible"/>
                                      </p:to>
                                    </p:set>
                                    <p:animEffect transition="in" filter="wipe(down)">
                                      <p:cBhvr>
                                        <p:cTn id="151" dur="580">
                                          <p:stCondLst>
                                            <p:cond delay="0"/>
                                          </p:stCondLst>
                                        </p:cTn>
                                        <p:tgtEl>
                                          <p:spTgt spid="3">
                                            <p:txEl>
                                              <p:pRg st="2" end="2"/>
                                            </p:txEl>
                                          </p:spTgt>
                                        </p:tgtEl>
                                      </p:cBhvr>
                                    </p:animEffect>
                                    <p:anim calcmode="lin" valueType="num">
                                      <p:cBhvr>
                                        <p:cTn id="1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2" end="2"/>
                                            </p:txEl>
                                          </p:spTgt>
                                        </p:tgtEl>
                                      </p:cBhvr>
                                      <p:to x="100000" y="60000"/>
                                    </p:animScale>
                                    <p:animScale>
                                      <p:cBhvr>
                                        <p:cTn id="158" dur="166" decel="50000">
                                          <p:stCondLst>
                                            <p:cond delay="676"/>
                                          </p:stCondLst>
                                        </p:cTn>
                                        <p:tgtEl>
                                          <p:spTgt spid="3">
                                            <p:txEl>
                                              <p:pRg st="2" end="2"/>
                                            </p:txEl>
                                          </p:spTgt>
                                        </p:tgtEl>
                                      </p:cBhvr>
                                      <p:to x="100000" y="100000"/>
                                    </p:animScale>
                                    <p:animScale>
                                      <p:cBhvr>
                                        <p:cTn id="159" dur="26">
                                          <p:stCondLst>
                                            <p:cond delay="1312"/>
                                          </p:stCondLst>
                                        </p:cTn>
                                        <p:tgtEl>
                                          <p:spTgt spid="3">
                                            <p:txEl>
                                              <p:pRg st="2" end="2"/>
                                            </p:txEl>
                                          </p:spTgt>
                                        </p:tgtEl>
                                      </p:cBhvr>
                                      <p:to x="100000" y="80000"/>
                                    </p:animScale>
                                    <p:animScale>
                                      <p:cBhvr>
                                        <p:cTn id="160" dur="166" decel="50000">
                                          <p:stCondLst>
                                            <p:cond delay="1338"/>
                                          </p:stCondLst>
                                        </p:cTn>
                                        <p:tgtEl>
                                          <p:spTgt spid="3">
                                            <p:txEl>
                                              <p:pRg st="2" end="2"/>
                                            </p:txEl>
                                          </p:spTgt>
                                        </p:tgtEl>
                                      </p:cBhvr>
                                      <p:to x="100000" y="100000"/>
                                    </p:animScale>
                                    <p:animScale>
                                      <p:cBhvr>
                                        <p:cTn id="161" dur="26">
                                          <p:stCondLst>
                                            <p:cond delay="1642"/>
                                          </p:stCondLst>
                                        </p:cTn>
                                        <p:tgtEl>
                                          <p:spTgt spid="3">
                                            <p:txEl>
                                              <p:pRg st="2" end="2"/>
                                            </p:txEl>
                                          </p:spTgt>
                                        </p:tgtEl>
                                      </p:cBhvr>
                                      <p:to x="100000" y="90000"/>
                                    </p:animScale>
                                    <p:animScale>
                                      <p:cBhvr>
                                        <p:cTn id="162" dur="166" decel="50000">
                                          <p:stCondLst>
                                            <p:cond delay="1668"/>
                                          </p:stCondLst>
                                        </p:cTn>
                                        <p:tgtEl>
                                          <p:spTgt spid="3">
                                            <p:txEl>
                                              <p:pRg st="2" end="2"/>
                                            </p:txEl>
                                          </p:spTgt>
                                        </p:tgtEl>
                                      </p:cBhvr>
                                      <p:to x="100000" y="100000"/>
                                    </p:animScale>
                                    <p:animScale>
                                      <p:cBhvr>
                                        <p:cTn id="163" dur="26">
                                          <p:stCondLst>
                                            <p:cond delay="1808"/>
                                          </p:stCondLst>
                                        </p:cTn>
                                        <p:tgtEl>
                                          <p:spTgt spid="3">
                                            <p:txEl>
                                              <p:pRg st="2" end="2"/>
                                            </p:txEl>
                                          </p:spTgt>
                                        </p:tgtEl>
                                      </p:cBhvr>
                                      <p:to x="100000" y="95000"/>
                                    </p:animScale>
                                    <p:animScale>
                                      <p:cBhvr>
                                        <p:cTn id="164" dur="166" decel="50000">
                                          <p:stCondLst>
                                            <p:cond delay="1834"/>
                                          </p:stCondLst>
                                        </p:cTn>
                                        <p:tgtEl>
                                          <p:spTgt spid="3">
                                            <p:txEl>
                                              <p:pRg st="2" end="2"/>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1" nodeType="clickEffect">
                                  <p:stCondLst>
                                    <p:cond delay="0"/>
                                  </p:stCondLst>
                                  <p:childTnLst>
                                    <p:set>
                                      <p:cBhvr>
                                        <p:cTn id="168" dur="1" fill="hold">
                                          <p:stCondLst>
                                            <p:cond delay="0"/>
                                          </p:stCondLst>
                                        </p:cTn>
                                        <p:tgtEl>
                                          <p:spTgt spid="3">
                                            <p:txEl>
                                              <p:pRg st="3" end="3"/>
                                            </p:txEl>
                                          </p:spTgt>
                                        </p:tgtEl>
                                        <p:attrNameLst>
                                          <p:attrName>style.visibility</p:attrName>
                                        </p:attrNameLst>
                                      </p:cBhvr>
                                      <p:to>
                                        <p:strVal val="visible"/>
                                      </p:to>
                                    </p:set>
                                    <p:animEffect transition="in" filter="wipe(down)">
                                      <p:cBhvr>
                                        <p:cTn id="169" dur="580">
                                          <p:stCondLst>
                                            <p:cond delay="0"/>
                                          </p:stCondLst>
                                        </p:cTn>
                                        <p:tgtEl>
                                          <p:spTgt spid="3">
                                            <p:txEl>
                                              <p:pRg st="3" end="3"/>
                                            </p:txEl>
                                          </p:spTgt>
                                        </p:tgtEl>
                                      </p:cBhvr>
                                    </p:animEffect>
                                    <p:anim calcmode="lin" valueType="num">
                                      <p:cBhvr>
                                        <p:cTn id="1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3" end="3"/>
                                            </p:txEl>
                                          </p:spTgt>
                                        </p:tgtEl>
                                      </p:cBhvr>
                                      <p:to x="100000" y="60000"/>
                                    </p:animScale>
                                    <p:animScale>
                                      <p:cBhvr>
                                        <p:cTn id="176" dur="166" decel="50000">
                                          <p:stCondLst>
                                            <p:cond delay="676"/>
                                          </p:stCondLst>
                                        </p:cTn>
                                        <p:tgtEl>
                                          <p:spTgt spid="3">
                                            <p:txEl>
                                              <p:pRg st="3" end="3"/>
                                            </p:txEl>
                                          </p:spTgt>
                                        </p:tgtEl>
                                      </p:cBhvr>
                                      <p:to x="100000" y="100000"/>
                                    </p:animScale>
                                    <p:animScale>
                                      <p:cBhvr>
                                        <p:cTn id="177" dur="26">
                                          <p:stCondLst>
                                            <p:cond delay="1312"/>
                                          </p:stCondLst>
                                        </p:cTn>
                                        <p:tgtEl>
                                          <p:spTgt spid="3">
                                            <p:txEl>
                                              <p:pRg st="3" end="3"/>
                                            </p:txEl>
                                          </p:spTgt>
                                        </p:tgtEl>
                                      </p:cBhvr>
                                      <p:to x="100000" y="80000"/>
                                    </p:animScale>
                                    <p:animScale>
                                      <p:cBhvr>
                                        <p:cTn id="178" dur="166" decel="50000">
                                          <p:stCondLst>
                                            <p:cond delay="1338"/>
                                          </p:stCondLst>
                                        </p:cTn>
                                        <p:tgtEl>
                                          <p:spTgt spid="3">
                                            <p:txEl>
                                              <p:pRg st="3" end="3"/>
                                            </p:txEl>
                                          </p:spTgt>
                                        </p:tgtEl>
                                      </p:cBhvr>
                                      <p:to x="100000" y="100000"/>
                                    </p:animScale>
                                    <p:animScale>
                                      <p:cBhvr>
                                        <p:cTn id="179" dur="26">
                                          <p:stCondLst>
                                            <p:cond delay="1642"/>
                                          </p:stCondLst>
                                        </p:cTn>
                                        <p:tgtEl>
                                          <p:spTgt spid="3">
                                            <p:txEl>
                                              <p:pRg st="3" end="3"/>
                                            </p:txEl>
                                          </p:spTgt>
                                        </p:tgtEl>
                                      </p:cBhvr>
                                      <p:to x="100000" y="90000"/>
                                    </p:animScale>
                                    <p:animScale>
                                      <p:cBhvr>
                                        <p:cTn id="180" dur="166" decel="50000">
                                          <p:stCondLst>
                                            <p:cond delay="1668"/>
                                          </p:stCondLst>
                                        </p:cTn>
                                        <p:tgtEl>
                                          <p:spTgt spid="3">
                                            <p:txEl>
                                              <p:pRg st="3" end="3"/>
                                            </p:txEl>
                                          </p:spTgt>
                                        </p:tgtEl>
                                      </p:cBhvr>
                                      <p:to x="100000" y="100000"/>
                                    </p:animScale>
                                    <p:animScale>
                                      <p:cBhvr>
                                        <p:cTn id="181" dur="26">
                                          <p:stCondLst>
                                            <p:cond delay="1808"/>
                                          </p:stCondLst>
                                        </p:cTn>
                                        <p:tgtEl>
                                          <p:spTgt spid="3">
                                            <p:txEl>
                                              <p:pRg st="3" end="3"/>
                                            </p:txEl>
                                          </p:spTgt>
                                        </p:tgtEl>
                                      </p:cBhvr>
                                      <p:to x="100000" y="95000"/>
                                    </p:animScale>
                                    <p:animScale>
                                      <p:cBhvr>
                                        <p:cTn id="182" dur="166" decel="50000">
                                          <p:stCondLst>
                                            <p:cond delay="1834"/>
                                          </p:stCondLst>
                                        </p:cTn>
                                        <p:tgtEl>
                                          <p:spTgt spid="3">
                                            <p:txEl>
                                              <p:pRg st="3" end="3"/>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1" nodeType="clickEffect">
                                  <p:stCondLst>
                                    <p:cond delay="0"/>
                                  </p:stCondLst>
                                  <p:childTnLst>
                                    <p:set>
                                      <p:cBhvr>
                                        <p:cTn id="186" dur="1" fill="hold">
                                          <p:stCondLst>
                                            <p:cond delay="0"/>
                                          </p:stCondLst>
                                        </p:cTn>
                                        <p:tgtEl>
                                          <p:spTgt spid="3">
                                            <p:txEl>
                                              <p:pRg st="4" end="4"/>
                                            </p:txEl>
                                          </p:spTgt>
                                        </p:tgtEl>
                                        <p:attrNameLst>
                                          <p:attrName>style.visibility</p:attrName>
                                        </p:attrNameLst>
                                      </p:cBhvr>
                                      <p:to>
                                        <p:strVal val="visible"/>
                                      </p:to>
                                    </p:set>
                                    <p:animEffect transition="in" filter="wipe(down)">
                                      <p:cBhvr>
                                        <p:cTn id="187" dur="580">
                                          <p:stCondLst>
                                            <p:cond delay="0"/>
                                          </p:stCondLst>
                                        </p:cTn>
                                        <p:tgtEl>
                                          <p:spTgt spid="3">
                                            <p:txEl>
                                              <p:pRg st="4" end="4"/>
                                            </p:txEl>
                                          </p:spTgt>
                                        </p:tgtEl>
                                      </p:cBhvr>
                                    </p:animEffect>
                                    <p:anim calcmode="lin" valueType="num">
                                      <p:cBhvr>
                                        <p:cTn id="1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4" end="4"/>
                                            </p:txEl>
                                          </p:spTgt>
                                        </p:tgtEl>
                                      </p:cBhvr>
                                      <p:to x="100000" y="60000"/>
                                    </p:animScale>
                                    <p:animScale>
                                      <p:cBhvr>
                                        <p:cTn id="194" dur="166" decel="50000">
                                          <p:stCondLst>
                                            <p:cond delay="676"/>
                                          </p:stCondLst>
                                        </p:cTn>
                                        <p:tgtEl>
                                          <p:spTgt spid="3">
                                            <p:txEl>
                                              <p:pRg st="4" end="4"/>
                                            </p:txEl>
                                          </p:spTgt>
                                        </p:tgtEl>
                                      </p:cBhvr>
                                      <p:to x="100000" y="100000"/>
                                    </p:animScale>
                                    <p:animScale>
                                      <p:cBhvr>
                                        <p:cTn id="195" dur="26">
                                          <p:stCondLst>
                                            <p:cond delay="1312"/>
                                          </p:stCondLst>
                                        </p:cTn>
                                        <p:tgtEl>
                                          <p:spTgt spid="3">
                                            <p:txEl>
                                              <p:pRg st="4" end="4"/>
                                            </p:txEl>
                                          </p:spTgt>
                                        </p:tgtEl>
                                      </p:cBhvr>
                                      <p:to x="100000" y="80000"/>
                                    </p:animScale>
                                    <p:animScale>
                                      <p:cBhvr>
                                        <p:cTn id="196" dur="166" decel="50000">
                                          <p:stCondLst>
                                            <p:cond delay="1338"/>
                                          </p:stCondLst>
                                        </p:cTn>
                                        <p:tgtEl>
                                          <p:spTgt spid="3">
                                            <p:txEl>
                                              <p:pRg st="4" end="4"/>
                                            </p:txEl>
                                          </p:spTgt>
                                        </p:tgtEl>
                                      </p:cBhvr>
                                      <p:to x="100000" y="100000"/>
                                    </p:animScale>
                                    <p:animScale>
                                      <p:cBhvr>
                                        <p:cTn id="197" dur="26">
                                          <p:stCondLst>
                                            <p:cond delay="1642"/>
                                          </p:stCondLst>
                                        </p:cTn>
                                        <p:tgtEl>
                                          <p:spTgt spid="3">
                                            <p:txEl>
                                              <p:pRg st="4" end="4"/>
                                            </p:txEl>
                                          </p:spTgt>
                                        </p:tgtEl>
                                      </p:cBhvr>
                                      <p:to x="100000" y="90000"/>
                                    </p:animScale>
                                    <p:animScale>
                                      <p:cBhvr>
                                        <p:cTn id="198" dur="166" decel="50000">
                                          <p:stCondLst>
                                            <p:cond delay="1668"/>
                                          </p:stCondLst>
                                        </p:cTn>
                                        <p:tgtEl>
                                          <p:spTgt spid="3">
                                            <p:txEl>
                                              <p:pRg st="4" end="4"/>
                                            </p:txEl>
                                          </p:spTgt>
                                        </p:tgtEl>
                                      </p:cBhvr>
                                      <p:to x="100000" y="100000"/>
                                    </p:animScale>
                                    <p:animScale>
                                      <p:cBhvr>
                                        <p:cTn id="199" dur="26">
                                          <p:stCondLst>
                                            <p:cond delay="1808"/>
                                          </p:stCondLst>
                                        </p:cTn>
                                        <p:tgtEl>
                                          <p:spTgt spid="3">
                                            <p:txEl>
                                              <p:pRg st="4" end="4"/>
                                            </p:txEl>
                                          </p:spTgt>
                                        </p:tgtEl>
                                      </p:cBhvr>
                                      <p:to x="100000" y="95000"/>
                                    </p:animScale>
                                    <p:animScale>
                                      <p:cBhvr>
                                        <p:cTn id="200" dur="166" decel="50000">
                                          <p:stCondLst>
                                            <p:cond delay="1834"/>
                                          </p:stCondLst>
                                        </p:cTn>
                                        <p:tgtEl>
                                          <p:spTgt spid="3">
                                            <p:txEl>
                                              <p:pRg st="4" end="4"/>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1" nodeType="clickEffect">
                                  <p:stCondLst>
                                    <p:cond delay="0"/>
                                  </p:stCondLst>
                                  <p:childTnLst>
                                    <p:set>
                                      <p:cBhvr>
                                        <p:cTn id="204" dur="1" fill="hold">
                                          <p:stCondLst>
                                            <p:cond delay="0"/>
                                          </p:stCondLst>
                                        </p:cTn>
                                        <p:tgtEl>
                                          <p:spTgt spid="3">
                                            <p:txEl>
                                              <p:pRg st="5" end="5"/>
                                            </p:txEl>
                                          </p:spTgt>
                                        </p:tgtEl>
                                        <p:attrNameLst>
                                          <p:attrName>style.visibility</p:attrName>
                                        </p:attrNameLst>
                                      </p:cBhvr>
                                      <p:to>
                                        <p:strVal val="visible"/>
                                      </p:to>
                                    </p:set>
                                    <p:animEffect transition="in" filter="wipe(down)">
                                      <p:cBhvr>
                                        <p:cTn id="205" dur="580">
                                          <p:stCondLst>
                                            <p:cond delay="0"/>
                                          </p:stCondLst>
                                        </p:cTn>
                                        <p:tgtEl>
                                          <p:spTgt spid="3">
                                            <p:txEl>
                                              <p:pRg st="5" end="5"/>
                                            </p:txEl>
                                          </p:spTgt>
                                        </p:tgtEl>
                                      </p:cBhvr>
                                    </p:animEffect>
                                    <p:anim calcmode="lin" valueType="num">
                                      <p:cBhvr>
                                        <p:cTn id="2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11" dur="26">
                                          <p:stCondLst>
                                            <p:cond delay="650"/>
                                          </p:stCondLst>
                                        </p:cTn>
                                        <p:tgtEl>
                                          <p:spTgt spid="3">
                                            <p:txEl>
                                              <p:pRg st="5" end="5"/>
                                            </p:txEl>
                                          </p:spTgt>
                                        </p:tgtEl>
                                      </p:cBhvr>
                                      <p:to x="100000" y="60000"/>
                                    </p:animScale>
                                    <p:animScale>
                                      <p:cBhvr>
                                        <p:cTn id="212" dur="166" decel="50000">
                                          <p:stCondLst>
                                            <p:cond delay="676"/>
                                          </p:stCondLst>
                                        </p:cTn>
                                        <p:tgtEl>
                                          <p:spTgt spid="3">
                                            <p:txEl>
                                              <p:pRg st="5" end="5"/>
                                            </p:txEl>
                                          </p:spTgt>
                                        </p:tgtEl>
                                      </p:cBhvr>
                                      <p:to x="100000" y="100000"/>
                                    </p:animScale>
                                    <p:animScale>
                                      <p:cBhvr>
                                        <p:cTn id="213" dur="26">
                                          <p:stCondLst>
                                            <p:cond delay="1312"/>
                                          </p:stCondLst>
                                        </p:cTn>
                                        <p:tgtEl>
                                          <p:spTgt spid="3">
                                            <p:txEl>
                                              <p:pRg st="5" end="5"/>
                                            </p:txEl>
                                          </p:spTgt>
                                        </p:tgtEl>
                                      </p:cBhvr>
                                      <p:to x="100000" y="80000"/>
                                    </p:animScale>
                                    <p:animScale>
                                      <p:cBhvr>
                                        <p:cTn id="214" dur="166" decel="50000">
                                          <p:stCondLst>
                                            <p:cond delay="1338"/>
                                          </p:stCondLst>
                                        </p:cTn>
                                        <p:tgtEl>
                                          <p:spTgt spid="3">
                                            <p:txEl>
                                              <p:pRg st="5" end="5"/>
                                            </p:txEl>
                                          </p:spTgt>
                                        </p:tgtEl>
                                      </p:cBhvr>
                                      <p:to x="100000" y="100000"/>
                                    </p:animScale>
                                    <p:animScale>
                                      <p:cBhvr>
                                        <p:cTn id="215" dur="26">
                                          <p:stCondLst>
                                            <p:cond delay="1642"/>
                                          </p:stCondLst>
                                        </p:cTn>
                                        <p:tgtEl>
                                          <p:spTgt spid="3">
                                            <p:txEl>
                                              <p:pRg st="5" end="5"/>
                                            </p:txEl>
                                          </p:spTgt>
                                        </p:tgtEl>
                                      </p:cBhvr>
                                      <p:to x="100000" y="90000"/>
                                    </p:animScale>
                                    <p:animScale>
                                      <p:cBhvr>
                                        <p:cTn id="216" dur="166" decel="50000">
                                          <p:stCondLst>
                                            <p:cond delay="1668"/>
                                          </p:stCondLst>
                                        </p:cTn>
                                        <p:tgtEl>
                                          <p:spTgt spid="3">
                                            <p:txEl>
                                              <p:pRg st="5" end="5"/>
                                            </p:txEl>
                                          </p:spTgt>
                                        </p:tgtEl>
                                      </p:cBhvr>
                                      <p:to x="100000" y="100000"/>
                                    </p:animScale>
                                    <p:animScale>
                                      <p:cBhvr>
                                        <p:cTn id="217" dur="26">
                                          <p:stCondLst>
                                            <p:cond delay="1808"/>
                                          </p:stCondLst>
                                        </p:cTn>
                                        <p:tgtEl>
                                          <p:spTgt spid="3">
                                            <p:txEl>
                                              <p:pRg st="5" end="5"/>
                                            </p:txEl>
                                          </p:spTgt>
                                        </p:tgtEl>
                                      </p:cBhvr>
                                      <p:to x="100000" y="95000"/>
                                    </p:animScale>
                                    <p:animScale>
                                      <p:cBhvr>
                                        <p:cTn id="21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73216F-C318-440F-BAF0-4FB2684CDB80}"/>
              </a:ext>
            </a:extLst>
          </p:cNvPr>
          <p:cNvSpPr>
            <a:spLocks noGrp="1"/>
          </p:cNvSpPr>
          <p:nvPr>
            <p:ph type="title"/>
          </p:nvPr>
        </p:nvSpPr>
        <p:spPr>
          <a:xfrm>
            <a:off x="838200" y="365126"/>
            <a:ext cx="10515600" cy="81442"/>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CC22829-B1AC-49DC-9E42-FACCB2847401}"/>
              </a:ext>
            </a:extLst>
          </p:cNvPr>
          <p:cNvSpPr>
            <a:spLocks noGrp="1"/>
          </p:cNvSpPr>
          <p:nvPr>
            <p:ph idx="1"/>
          </p:nvPr>
        </p:nvSpPr>
        <p:spPr>
          <a:xfrm>
            <a:off x="276447" y="609452"/>
            <a:ext cx="11738343" cy="6248548"/>
          </a:xfrm>
        </p:spPr>
        <p:txBody>
          <a:bodyPr>
            <a:normAutofit/>
          </a:bodyPr>
          <a:lstStyle/>
          <a:p>
            <a:r>
              <a:rPr lang="ar-SA" sz="3600" b="1" dirty="0"/>
              <a:t>معنى (في الدار) داخل الدار أو </a:t>
            </a:r>
            <a:r>
              <a:rPr lang="ar-SA" sz="3600" b="1" dirty="0" err="1"/>
              <a:t>باطنه,فهل</a:t>
            </a:r>
            <a:r>
              <a:rPr lang="ar-SA" sz="3600" b="1" dirty="0"/>
              <a:t> زيد هو باطن الدار ,أي فناؤه ورحبته؟</a:t>
            </a:r>
          </a:p>
          <a:p>
            <a:r>
              <a:rPr lang="ar-SA" sz="3600" b="1" dirty="0"/>
              <a:t>وتقول: (زيد على السطح) فما معنى هذا </a:t>
            </a:r>
            <a:r>
              <a:rPr lang="ar-SA" sz="3600" b="1" dirty="0" err="1"/>
              <a:t>الكلام؟معناه</a:t>
            </a:r>
            <a:r>
              <a:rPr lang="ar-SA" sz="3600" b="1" dirty="0"/>
              <a:t> أنه موجود على السطح ولا بد من هذا </a:t>
            </a:r>
            <a:r>
              <a:rPr lang="ar-SA" sz="3600" b="1" dirty="0" err="1"/>
              <a:t>القصد,ولولا</a:t>
            </a:r>
            <a:r>
              <a:rPr lang="ar-SA" sz="3600" b="1" dirty="0"/>
              <a:t> هذا القصد لكان المعنى أن زيداً هو (على السطح) أي هو الفوق والعلو.</a:t>
            </a:r>
          </a:p>
          <a:p>
            <a:r>
              <a:rPr lang="ar-SA" sz="3600" b="1" dirty="0"/>
              <a:t>وهذا القصد لا يمكن أن يكون.</a:t>
            </a:r>
          </a:p>
          <a:p>
            <a:r>
              <a:rPr lang="ar-SA" sz="3600" b="1" dirty="0"/>
              <a:t>وكذلك </a:t>
            </a:r>
            <a:r>
              <a:rPr lang="ar-SA" sz="3600" b="1" dirty="0" err="1"/>
              <a:t>الظرف,تقول</a:t>
            </a:r>
            <a:r>
              <a:rPr lang="ar-SA" sz="3600" b="1" dirty="0"/>
              <a:t>: (أسفلَ الجبل محمد) وتقول : (أسفلُ الجبل وعر)فالجملة الأولى على نية الوجود ,وليست الثانية كذلك.</a:t>
            </a:r>
            <a:endParaRPr lang="ar-IQ" sz="3600" b="1" dirty="0"/>
          </a:p>
        </p:txBody>
      </p:sp>
    </p:spTree>
    <p:extLst>
      <p:ext uri="{BB962C8B-B14F-4D97-AF65-F5344CB8AC3E}">
        <p14:creationId xmlns:p14="http://schemas.microsoft.com/office/powerpoint/2010/main" val="1561143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3CF5-FE7A-4E19-83E5-3B383006B044}"/>
              </a:ext>
            </a:extLst>
          </p:cNvPr>
          <p:cNvSpPr>
            <a:spLocks noGrp="1"/>
          </p:cNvSpPr>
          <p:nvPr>
            <p:ph type="title"/>
          </p:nvPr>
        </p:nvSpPr>
        <p:spPr>
          <a:xfrm>
            <a:off x="2592925" y="0"/>
            <a:ext cx="8911687" cy="134471"/>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BE37AC16-D8BB-4654-999E-B20336C86734}"/>
              </a:ext>
            </a:extLst>
          </p:cNvPr>
          <p:cNvSpPr>
            <a:spLocks noGrp="1"/>
          </p:cNvSpPr>
          <p:nvPr>
            <p:ph idx="1"/>
          </p:nvPr>
        </p:nvSpPr>
        <p:spPr>
          <a:xfrm>
            <a:off x="591671" y="282388"/>
            <a:ext cx="11600329" cy="6575612"/>
          </a:xfrm>
        </p:spPr>
        <p:txBody>
          <a:bodyPr>
            <a:normAutofit/>
          </a:bodyPr>
          <a:lstStyle/>
          <a:p>
            <a:pPr marL="0" indent="0" algn="ctr">
              <a:lnSpc>
                <a:spcPct val="90000"/>
              </a:lnSpc>
              <a:buNone/>
            </a:pPr>
            <a:r>
              <a:rPr lang="ar-IQ" sz="3600" b="1" dirty="0">
                <a:solidFill>
                  <a:srgbClr val="FF0000"/>
                </a:solidFill>
              </a:rPr>
              <a:t>المبتدأ والخبر</a:t>
            </a:r>
          </a:p>
          <a:p>
            <a:pPr marL="0" indent="0">
              <a:lnSpc>
                <a:spcPct val="90000"/>
              </a:lnSpc>
              <a:buNone/>
            </a:pPr>
            <a:r>
              <a:rPr lang="ar-IQ" sz="3600" b="1" dirty="0">
                <a:solidFill>
                  <a:schemeClr val="tx1">
                    <a:lumMod val="65000"/>
                    <a:lumOff val="35000"/>
                  </a:schemeClr>
                </a:solidFill>
              </a:rPr>
              <a:t>تتكون الجملة الاسمية من مبتدأ وخبر فالمبتدأ هو الذي يأتي ببداية الجملة ولابد أن يكون له خبر ليخبر المبتدأ عنه، كما أنه يكون هناك مبتدأ ثاني وخبر ثاني أيضاً.</a:t>
            </a:r>
          </a:p>
          <a:p>
            <a:r>
              <a:rPr lang="ar-IQ" sz="3600" b="1" dirty="0">
                <a:solidFill>
                  <a:schemeClr val="tx1">
                    <a:lumMod val="65000"/>
                    <a:lumOff val="35000"/>
                  </a:schemeClr>
                </a:solidFill>
              </a:rPr>
              <a:t>تعريف المبتدأ</a:t>
            </a:r>
          </a:p>
          <a:p>
            <a:r>
              <a:rPr lang="ar-IQ" sz="3600" b="1" dirty="0">
                <a:solidFill>
                  <a:schemeClr val="tx1">
                    <a:lumMod val="65000"/>
                    <a:lumOff val="35000"/>
                  </a:schemeClr>
                </a:solidFill>
              </a:rPr>
              <a:t> المبتدأ : هو اسم مرفوع يقع أول الجملة غالبا .</a:t>
            </a:r>
          </a:p>
          <a:p>
            <a:r>
              <a:rPr lang="ar-IQ" sz="3600" b="1" dirty="0">
                <a:solidFill>
                  <a:schemeClr val="tx1">
                    <a:lumMod val="65000"/>
                    <a:lumOff val="35000"/>
                  </a:schemeClr>
                </a:solidFill>
              </a:rPr>
              <a:t>الخبر : هو الجزء الذي يكمل الجملة مع المبتدأ ويتمم معناها ويحصل به مع المبتدأ تمام الفائدة .</a:t>
            </a:r>
          </a:p>
          <a:p>
            <a:pPr marL="0" indent="0">
              <a:lnSpc>
                <a:spcPct val="90000"/>
              </a:lnSpc>
              <a:buNone/>
            </a:pPr>
            <a:br>
              <a:rPr lang="ar-IQ" sz="3600" b="1" dirty="0">
                <a:solidFill>
                  <a:schemeClr val="tx1">
                    <a:lumMod val="65000"/>
                    <a:lumOff val="35000"/>
                  </a:schemeClr>
                </a:solidFill>
              </a:rPr>
            </a:br>
            <a:endParaRPr lang="ar-IQ" sz="3600" b="1" dirty="0">
              <a:solidFill>
                <a:schemeClr val="tx1">
                  <a:lumMod val="65000"/>
                  <a:lumOff val="35000"/>
                </a:schemeClr>
              </a:solidFill>
            </a:endParaRPr>
          </a:p>
        </p:txBody>
      </p:sp>
    </p:spTree>
    <p:extLst>
      <p:ext uri="{BB962C8B-B14F-4D97-AF65-F5344CB8AC3E}">
        <p14:creationId xmlns:p14="http://schemas.microsoft.com/office/powerpoint/2010/main" val="371297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2F6261D-DC23-45D5-954E-53BAD7CDD4F1}"/>
              </a:ext>
            </a:extLst>
          </p:cNvPr>
          <p:cNvSpPr>
            <a:spLocks noGrp="1"/>
          </p:cNvSpPr>
          <p:nvPr>
            <p:ph type="title"/>
          </p:nvPr>
        </p:nvSpPr>
        <p:spPr>
          <a:xfrm flipV="1">
            <a:off x="838200" y="1396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33BB1DE-C149-4958-820B-507ACB872723}"/>
              </a:ext>
            </a:extLst>
          </p:cNvPr>
          <p:cNvSpPr>
            <a:spLocks noGrp="1"/>
          </p:cNvSpPr>
          <p:nvPr>
            <p:ph idx="1"/>
          </p:nvPr>
        </p:nvSpPr>
        <p:spPr>
          <a:xfrm>
            <a:off x="101600" y="276856"/>
            <a:ext cx="11950700" cy="6535425"/>
          </a:xfrm>
        </p:spPr>
        <p:txBody>
          <a:bodyPr>
            <a:normAutofit/>
          </a:bodyPr>
          <a:lstStyle/>
          <a:p>
            <a:pPr algn="ctr"/>
            <a:r>
              <a:rPr lang="ar-SA" sz="4000" b="1" dirty="0">
                <a:solidFill>
                  <a:srgbClr val="FF0000"/>
                </a:solidFill>
              </a:rPr>
              <a:t>الإخبار بظرف الزمان عن الجثة (اسم الذات)</a:t>
            </a:r>
          </a:p>
          <a:p>
            <a:r>
              <a:rPr lang="ar-SA" sz="3600" b="1" dirty="0"/>
              <a:t>يقع ظرف المكان خبراً عن المبتدأ </a:t>
            </a:r>
            <a:r>
              <a:rPr lang="ar-SA" sz="3600" b="1" dirty="0" err="1"/>
              <a:t>الجثة,أي</a:t>
            </a:r>
            <a:r>
              <a:rPr lang="ar-SA" sz="3600" b="1" dirty="0"/>
              <a:t> </a:t>
            </a:r>
            <a:r>
              <a:rPr lang="ar-SA" sz="3600" b="1" dirty="0" err="1"/>
              <a:t>الذات,نحو</a:t>
            </a:r>
            <a:r>
              <a:rPr lang="ar-SA" sz="3600" b="1" dirty="0"/>
              <a:t>: (خالد عندك),وعن المبتدأ المعنى نحو : (العلم عندك) و (الخير أمامك).</a:t>
            </a:r>
          </a:p>
          <a:p>
            <a:r>
              <a:rPr lang="ar-SA" sz="3600" b="1" dirty="0"/>
              <a:t>-أما ظرف الزمان فلا يقع إلا خبراً عن المبتدأ المعنى نحو : (السفر يومَ الجمعة).</a:t>
            </a:r>
          </a:p>
          <a:p>
            <a:r>
              <a:rPr lang="ar-SA" sz="3600" b="1" dirty="0"/>
              <a:t>-ولا يقع خبراً عن </a:t>
            </a:r>
            <a:r>
              <a:rPr lang="ar-SA" sz="3600" b="1" dirty="0" err="1"/>
              <a:t>الجثة,فلا</a:t>
            </a:r>
            <a:r>
              <a:rPr lang="ar-SA" sz="3600" b="1" dirty="0"/>
              <a:t> يقال: (زيد اليوم)؛لعدم الفائدة.</a:t>
            </a:r>
          </a:p>
          <a:p>
            <a:r>
              <a:rPr lang="ar-SA" sz="3600" b="1" dirty="0"/>
              <a:t>-ولكن إذا أفاد جاز الإخبار به نحو : (القطن صيفاً),إذ المراد : (ظهور القطن صيفاً)</a:t>
            </a:r>
          </a:p>
          <a:p>
            <a:r>
              <a:rPr lang="ar-SA" sz="3600" b="1" dirty="0"/>
              <a:t>يقول ابن مالك: </a:t>
            </a:r>
          </a:p>
          <a:p>
            <a:r>
              <a:rPr lang="ar-SA" sz="3600" b="1" dirty="0"/>
              <a:t>ولا يكون اسم الزمان خبرا                     عن جثة وإن يفد فأخبرا</a:t>
            </a:r>
            <a:endParaRPr lang="ar-IQ" sz="3600" b="1" dirty="0"/>
          </a:p>
        </p:txBody>
      </p:sp>
    </p:spTree>
    <p:extLst>
      <p:ext uri="{BB962C8B-B14F-4D97-AF65-F5344CB8AC3E}">
        <p14:creationId xmlns:p14="http://schemas.microsoft.com/office/powerpoint/2010/main" val="276633688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673B0E-E13A-4603-A07D-556A49981796}"/>
              </a:ext>
            </a:extLst>
          </p:cNvPr>
          <p:cNvSpPr>
            <a:spLocks noGrp="1"/>
          </p:cNvSpPr>
          <p:nvPr>
            <p:ph type="title"/>
          </p:nvPr>
        </p:nvSpPr>
        <p:spPr>
          <a:xfrm flipV="1">
            <a:off x="838200" y="319406"/>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F6E9B97F-BBC7-4B05-BF4A-9EA0D605FF38}"/>
              </a:ext>
            </a:extLst>
          </p:cNvPr>
          <p:cNvSpPr>
            <a:spLocks noGrp="1"/>
          </p:cNvSpPr>
          <p:nvPr>
            <p:ph idx="1"/>
          </p:nvPr>
        </p:nvSpPr>
        <p:spPr>
          <a:xfrm>
            <a:off x="0" y="548000"/>
            <a:ext cx="12192000" cy="6309999"/>
          </a:xfrm>
        </p:spPr>
        <p:txBody>
          <a:bodyPr>
            <a:normAutofit lnSpcReduction="10000"/>
          </a:bodyPr>
          <a:lstStyle/>
          <a:p>
            <a:pPr algn="ctr"/>
            <a:r>
              <a:rPr lang="ar-SA" sz="4000" b="1" dirty="0">
                <a:solidFill>
                  <a:srgbClr val="FF0000"/>
                </a:solidFill>
              </a:rPr>
              <a:t>الابتداء بالنكرة</a:t>
            </a:r>
          </a:p>
          <a:p>
            <a:r>
              <a:rPr lang="ar-SA" sz="4000" b="1" dirty="0"/>
              <a:t>الأصل في المبتدأ أن يكون </a:t>
            </a:r>
            <a:r>
              <a:rPr lang="ar-SA" sz="4000" b="1" dirty="0" err="1"/>
              <a:t>معرفة,لأن</a:t>
            </a:r>
            <a:r>
              <a:rPr lang="ar-SA" sz="4000" b="1" dirty="0"/>
              <a:t> المحكوم عليه لا بد أن يكون معلوماً ولو إلى حد </a:t>
            </a:r>
            <a:r>
              <a:rPr lang="ar-SA" sz="4000" b="1" dirty="0" err="1"/>
              <a:t>ما.نحو</a:t>
            </a:r>
            <a:r>
              <a:rPr lang="ar-SA" sz="4000" b="1" dirty="0"/>
              <a:t>: (الزارع في القرية)،لكن إن لم تكن معرفة مثل : (زارع في القرية) صارت الجملة غير </a:t>
            </a:r>
            <a:r>
              <a:rPr lang="ar-SA" sz="4000" b="1" dirty="0" err="1"/>
              <a:t>مفيدة؛لصدور</a:t>
            </a:r>
            <a:r>
              <a:rPr lang="ar-SA" sz="4000" b="1" dirty="0"/>
              <a:t> الحكم على مجهول.</a:t>
            </a:r>
          </a:p>
          <a:p>
            <a:r>
              <a:rPr lang="ar-SA" sz="4000" b="1" dirty="0"/>
              <a:t>-لكن إذا أفادت النكرة الفائدة المطلوبة صح وقوعها مبتدأ.</a:t>
            </a:r>
          </a:p>
          <a:p>
            <a:r>
              <a:rPr lang="ar-SA" sz="4000" b="1" dirty="0"/>
              <a:t>وتحصل الإفادة بأمور عديدة منها:</a:t>
            </a:r>
          </a:p>
          <a:p>
            <a:r>
              <a:rPr lang="ar-SA" sz="4000" b="1" dirty="0"/>
              <a:t>1-أن يتقدم الخبر عليها وهو ظرف أو جار ومجرور, نحو قوله سبحانه : ((وعلى أبصارهم غشاوة)) القرة:7.</a:t>
            </a:r>
          </a:p>
          <a:p>
            <a:r>
              <a:rPr lang="ar-SA" sz="4000" b="1" dirty="0"/>
              <a:t>2-أن يتقدم على النكرة استفهام نحو : (هل طالب فيكم؟)؛لأن النكرة في حيز الاستفهام تفيد العموم.</a:t>
            </a:r>
            <a:endParaRPr lang="ar-IQ" sz="4000" b="1" dirty="0"/>
          </a:p>
        </p:txBody>
      </p:sp>
    </p:spTree>
    <p:extLst>
      <p:ext uri="{BB962C8B-B14F-4D97-AF65-F5344CB8AC3E}">
        <p14:creationId xmlns:p14="http://schemas.microsoft.com/office/powerpoint/2010/main" val="79940123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161E-73D5-4154-9C11-7861CBEE04A9}"/>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87CD5EA1-B1BE-4E24-8B30-7E63F0883670}"/>
              </a:ext>
            </a:extLst>
          </p:cNvPr>
          <p:cNvSpPr>
            <a:spLocks noGrp="1"/>
          </p:cNvSpPr>
          <p:nvPr>
            <p:ph idx="1"/>
          </p:nvPr>
        </p:nvSpPr>
        <p:spPr>
          <a:xfrm>
            <a:off x="0" y="137157"/>
            <a:ext cx="12192000" cy="6479774"/>
          </a:xfrm>
        </p:spPr>
        <p:txBody>
          <a:bodyPr>
            <a:normAutofit/>
          </a:bodyPr>
          <a:lstStyle/>
          <a:p>
            <a:r>
              <a:rPr lang="ar-IQ" sz="3200" b="1" dirty="0"/>
              <a:t>اشترط جماعة من النحويين - منهم ابن الحاجب - لجواز الابتداء بالنكرة بعد الاستفهام شرطين، الاول: أن يكون حرف الاستفهام الهمزة، والثاني: أن يكون بعده " أم " نحو أن تقول: أرجل عندك أم امرأة؟ وهذا الاشتراط غير صحيح، فلهذا بادر الناظم والشارح بإظهار خلافه بالمثال الذي ذكراه، فإن قلت: فلماذا كان تقدم الاستفهام على النكرة مسوغا للابتداء بها؟ فالجواب: أن نذكرك بأن الاستفهام إما إنكاري وإما حقيقي، أما الاستفهام الانكاري فهو بمعنى حرف النفي، وتقدم حرف النفي على النكرة يجعلها عامة، وعموم النكرة عند التحقيق هو المسوغ للابتداء بها، إذ الممنوع إنما هو الحكم على فرد مبهم غير معين، فأما الحكم على جميع الافراد فلا مانع منه، وأما الاستفهام الحقيقي فوجه تسويغه أن المقصود به السؤال عن فرد غير معين بطلب بالسؤال تعيينه، وهذا الفرد غير المعين شائع في جميع الافراد، فكأن السؤال في الحقيقة عن الافراد كلهم، فأشبه العموم، فالمسوغ إما العموم الحقيقي وإما العموم الشبيه به.</a:t>
            </a:r>
          </a:p>
          <a:p>
            <a:r>
              <a:rPr lang="ar-SA" sz="3200" b="1" dirty="0"/>
              <a:t>شرح ابن </a:t>
            </a:r>
            <a:r>
              <a:rPr lang="ar-SA" sz="3200" b="1" dirty="0" err="1"/>
              <a:t>عقيل،من</a:t>
            </a:r>
            <a:r>
              <a:rPr lang="ar-SA" sz="3200" b="1" dirty="0"/>
              <a:t> تعليقات الشيخ المرحوم محمد محي الدين عبد الحميد</a:t>
            </a:r>
            <a:endParaRPr lang="ar-IQ" sz="3200" b="1" dirty="0"/>
          </a:p>
        </p:txBody>
      </p:sp>
    </p:spTree>
    <p:extLst>
      <p:ext uri="{BB962C8B-B14F-4D97-AF65-F5344CB8AC3E}">
        <p14:creationId xmlns:p14="http://schemas.microsoft.com/office/powerpoint/2010/main" val="3096807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2857E1E-3FDC-4AE4-9953-380BF050095D}"/>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3384F804-2DBC-4A94-ACF5-7399161AB5CC}"/>
              </a:ext>
            </a:extLst>
          </p:cNvPr>
          <p:cNvSpPr>
            <a:spLocks noGrp="1"/>
          </p:cNvSpPr>
          <p:nvPr>
            <p:ph idx="1"/>
          </p:nvPr>
        </p:nvSpPr>
        <p:spPr>
          <a:xfrm>
            <a:off x="0" y="365124"/>
            <a:ext cx="12192000" cy="6492875"/>
          </a:xfrm>
        </p:spPr>
        <p:txBody>
          <a:bodyPr>
            <a:normAutofit/>
          </a:bodyPr>
          <a:lstStyle/>
          <a:p>
            <a:r>
              <a:rPr lang="ar-SA" sz="3600" b="1" dirty="0"/>
              <a:t>3-أن يتقدم عليها نفي نحو : (ما طالب في القاعة) لأن النكرة في حيز النفي تفيد العموم.</a:t>
            </a:r>
          </a:p>
          <a:p>
            <a:r>
              <a:rPr lang="ar-SA" sz="3600" b="1" dirty="0"/>
              <a:t>4- أن تكون مضافة نحو: إنفاق درهم في سبيل الله خير لك).</a:t>
            </a:r>
          </a:p>
          <a:p>
            <a:r>
              <a:rPr lang="ar-SA" sz="3600" b="1" dirty="0"/>
              <a:t>5-أن تكون عاملة نحو الحديث : (أمر بمعروف </a:t>
            </a:r>
            <a:r>
              <a:rPr lang="ar-SA" sz="3600" b="1" dirty="0" err="1"/>
              <a:t>صدقة,ونهي</a:t>
            </a:r>
            <a:r>
              <a:rPr lang="ar-SA" sz="3600" b="1" dirty="0"/>
              <a:t> عن منكر صدقة).</a:t>
            </a:r>
          </a:p>
          <a:p>
            <a:r>
              <a:rPr lang="ar-SA" sz="3600" b="1" dirty="0"/>
              <a:t>6-أن تكون النكرة موصوفة نحو: (رجل كريم عندنا)؛لأن النكرة إذا وصفت قربت من المعرفة.</a:t>
            </a:r>
          </a:p>
          <a:p>
            <a:r>
              <a:rPr lang="ar-SA" sz="3600" b="1" dirty="0"/>
              <a:t>7-أن تكون </a:t>
            </a:r>
            <a:r>
              <a:rPr lang="ar-SA" sz="3600" b="1" dirty="0" err="1"/>
              <a:t>جواباً,نحو</a:t>
            </a:r>
            <a:r>
              <a:rPr lang="ar-SA" sz="3600" b="1" dirty="0"/>
              <a:t>: أن يقال : (من عندك؟) فتجيب : (رجل). والتقدير: (عندي رجل)</a:t>
            </a:r>
          </a:p>
          <a:p>
            <a:r>
              <a:rPr lang="ar-SA" sz="3600" b="1" dirty="0"/>
              <a:t>8-أن تكون مفيدة للدعاء بخير أو </a:t>
            </a:r>
            <a:r>
              <a:rPr lang="ar-SA" sz="3600" b="1" dirty="0" err="1"/>
              <a:t>شر,فالأول</a:t>
            </a:r>
            <a:r>
              <a:rPr lang="ar-SA" sz="3600" b="1" dirty="0"/>
              <a:t> نحو قوله تعالى : (سلام عليكم) والثاني نحو قوله تعالى : (ويل للمطففين).</a:t>
            </a:r>
            <a:endParaRPr lang="ar-IQ" sz="3600" b="1" dirty="0"/>
          </a:p>
        </p:txBody>
      </p:sp>
    </p:spTree>
    <p:extLst>
      <p:ext uri="{BB962C8B-B14F-4D97-AF65-F5344CB8AC3E}">
        <p14:creationId xmlns:p14="http://schemas.microsoft.com/office/powerpoint/2010/main" val="2182876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2F1DC4-2ED5-46AE-B3EB-B70BD7C2272B}"/>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020F5958-E7C3-489E-BE7D-235809AA2189}"/>
              </a:ext>
            </a:extLst>
          </p:cNvPr>
          <p:cNvSpPr>
            <a:spLocks noGrp="1"/>
          </p:cNvSpPr>
          <p:nvPr>
            <p:ph idx="1"/>
          </p:nvPr>
        </p:nvSpPr>
        <p:spPr>
          <a:xfrm>
            <a:off x="197709" y="0"/>
            <a:ext cx="11763632" cy="6857999"/>
          </a:xfrm>
        </p:spPr>
        <p:txBody>
          <a:bodyPr>
            <a:normAutofit/>
          </a:bodyPr>
          <a:lstStyle/>
          <a:p>
            <a:r>
              <a:rPr lang="ar-SA" sz="3600" b="1" dirty="0"/>
              <a:t>ويقول ابن مالك :</a:t>
            </a:r>
          </a:p>
          <a:p>
            <a:r>
              <a:rPr lang="ar-IQ" sz="4000" b="1" dirty="0">
                <a:solidFill>
                  <a:srgbClr val="000000"/>
                </a:solidFill>
                <a:latin typeface="Traditional Arabic" panose="02020603050405020304" pitchFamily="18" charset="-78"/>
                <a:cs typeface="Traditional Arabic" panose="02020603050405020304" pitchFamily="18" charset="-78"/>
              </a:rPr>
              <a:t>ولا يجوز </a:t>
            </a:r>
            <a:r>
              <a:rPr lang="ar-IQ" sz="4000" b="1" dirty="0" err="1">
                <a:solidFill>
                  <a:srgbClr val="000000"/>
                </a:solidFill>
                <a:latin typeface="Traditional Arabic" panose="02020603050405020304" pitchFamily="18" charset="-78"/>
                <a:cs typeface="Traditional Arabic" panose="02020603050405020304" pitchFamily="18" charset="-78"/>
              </a:rPr>
              <a:t>الابتدا</a:t>
            </a:r>
            <a:r>
              <a:rPr lang="ar-IQ" sz="4000" b="1" dirty="0">
                <a:solidFill>
                  <a:srgbClr val="000000"/>
                </a:solidFill>
                <a:latin typeface="Traditional Arabic" panose="02020603050405020304" pitchFamily="18" charset="-78"/>
                <a:cs typeface="Traditional Arabic" panose="02020603050405020304" pitchFamily="18" charset="-78"/>
              </a:rPr>
              <a:t> بالنكرة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ما لم تفد: كعند زيد نمره</a:t>
            </a:r>
          </a:p>
          <a:p>
            <a:r>
              <a:rPr lang="ar-IQ" sz="4000" b="1" dirty="0">
                <a:solidFill>
                  <a:srgbClr val="000000"/>
                </a:solidFill>
                <a:latin typeface="Traditional Arabic" panose="02020603050405020304" pitchFamily="18" charset="-78"/>
                <a:cs typeface="Traditional Arabic" panose="02020603050405020304" pitchFamily="18" charset="-78"/>
              </a:rPr>
              <a:t>وهل فتى فيكم؟ فما خل لنا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ورجل من الكرام عندنا</a:t>
            </a:r>
          </a:p>
          <a:p>
            <a:r>
              <a:rPr lang="ar-IQ" sz="4000" b="1" dirty="0">
                <a:solidFill>
                  <a:srgbClr val="000000"/>
                </a:solidFill>
                <a:latin typeface="Traditional Arabic" panose="02020603050405020304" pitchFamily="18" charset="-78"/>
                <a:cs typeface="Traditional Arabic" panose="02020603050405020304" pitchFamily="18" charset="-78"/>
              </a:rPr>
              <a:t>ورغبة في الخير خير وعمل </a:t>
            </a:r>
            <a:r>
              <a:rPr lang="ar-IQ" sz="4000" b="1" dirty="0">
                <a:solidFill>
                  <a:srgbClr val="FF0000"/>
                </a:solidFill>
                <a:latin typeface="Traditional Arabic" panose="02020603050405020304" pitchFamily="18" charset="-78"/>
                <a:cs typeface="Traditional Arabic" panose="02020603050405020304" pitchFamily="18" charset="-78"/>
              </a:rPr>
              <a:t>...</a:t>
            </a:r>
            <a:r>
              <a:rPr lang="ar-IQ" sz="4000" b="1" dirty="0">
                <a:solidFill>
                  <a:srgbClr val="000000"/>
                </a:solidFill>
                <a:latin typeface="Traditional Arabic" panose="02020603050405020304" pitchFamily="18" charset="-78"/>
                <a:cs typeface="Traditional Arabic" panose="02020603050405020304" pitchFamily="18" charset="-78"/>
              </a:rPr>
              <a:t> بر يزين وليقس ما لم يقل</a:t>
            </a:r>
          </a:p>
          <a:p>
            <a:endParaRPr lang="ar-IQ" sz="3600" b="1" dirty="0"/>
          </a:p>
          <a:p>
            <a:r>
              <a:rPr lang="ar-IQ" sz="3600" b="1" dirty="0"/>
              <a:t>                               </a:t>
            </a:r>
            <a:r>
              <a:rPr lang="ar-IQ" sz="3600" b="1" dirty="0">
                <a:solidFill>
                  <a:srgbClr val="FF0000"/>
                </a:solidFill>
              </a:rPr>
              <a:t>التقديم والتأخير</a:t>
            </a:r>
          </a:p>
          <a:p>
            <a:r>
              <a:rPr lang="ar-IQ" sz="3600" b="1" dirty="0">
                <a:solidFill>
                  <a:srgbClr val="FF0000"/>
                </a:solidFill>
              </a:rPr>
              <a:t>تقديم الخبر جوازاً:</a:t>
            </a:r>
          </a:p>
          <a:p>
            <a:r>
              <a:rPr lang="ar-IQ" sz="3600" b="1" dirty="0"/>
              <a:t>أ:تقديم الخبر المفرد على المبتدأ:</a:t>
            </a:r>
          </a:p>
          <a:p>
            <a:r>
              <a:rPr lang="ar-IQ" sz="3600" b="1" dirty="0"/>
              <a:t>الأصل تقديم المبتدأ وتأخير </a:t>
            </a:r>
            <a:r>
              <a:rPr lang="ar-IQ" sz="3600" b="1" dirty="0" err="1"/>
              <a:t>الخبر,وذلك</a:t>
            </a:r>
            <a:r>
              <a:rPr lang="ar-IQ" sz="3600" b="1" dirty="0"/>
              <a:t> لأن الخبر وصف له في </a:t>
            </a:r>
            <a:r>
              <a:rPr lang="ar-IQ" sz="3600" b="1" dirty="0" err="1"/>
              <a:t>المعنى,فاستحق</a:t>
            </a:r>
            <a:r>
              <a:rPr lang="ar-IQ" sz="3600" b="1" dirty="0"/>
              <a:t> التأخير </a:t>
            </a:r>
            <a:r>
              <a:rPr lang="ar-IQ" sz="3600" b="1" dirty="0" err="1"/>
              <a:t>كالوصف,ويجوز</a:t>
            </a:r>
            <a:r>
              <a:rPr lang="ar-IQ" sz="3600" b="1" dirty="0"/>
              <a:t> تقديمه على المبتدأ إذا لم يجب تأخيره أو </a:t>
            </a:r>
            <a:r>
              <a:rPr lang="ar-IQ" sz="3600" b="1" dirty="0" err="1"/>
              <a:t>تقديمه,فتقول</a:t>
            </a:r>
            <a:r>
              <a:rPr lang="ar-IQ" sz="3600" b="1" dirty="0"/>
              <a:t> : (نائم محمد).</a:t>
            </a:r>
          </a:p>
        </p:txBody>
      </p:sp>
    </p:spTree>
    <p:extLst>
      <p:ext uri="{BB962C8B-B14F-4D97-AF65-F5344CB8AC3E}">
        <p14:creationId xmlns:p14="http://schemas.microsoft.com/office/powerpoint/2010/main" val="1211903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animEffect transition="in" filter="wipe(down)">
                                      <p:cBhvr>
                                        <p:cTn id="133" dur="580">
                                          <p:stCondLst>
                                            <p:cond delay="0"/>
                                          </p:stCondLst>
                                        </p:cTn>
                                        <p:tgtEl>
                                          <p:spTgt spid="3">
                                            <p:txEl>
                                              <p:pRg st="8" end="8"/>
                                            </p:txEl>
                                          </p:spTgt>
                                        </p:tgtEl>
                                      </p:cBhvr>
                                    </p:animEffect>
                                    <p:anim calcmode="lin" valueType="num">
                                      <p:cBhvr>
                                        <p:cTn id="1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8" end="8"/>
                                            </p:txEl>
                                          </p:spTgt>
                                        </p:tgtEl>
                                      </p:cBhvr>
                                      <p:to x="100000" y="60000"/>
                                    </p:animScale>
                                    <p:animScale>
                                      <p:cBhvr>
                                        <p:cTn id="140" dur="166" decel="50000">
                                          <p:stCondLst>
                                            <p:cond delay="676"/>
                                          </p:stCondLst>
                                        </p:cTn>
                                        <p:tgtEl>
                                          <p:spTgt spid="3">
                                            <p:txEl>
                                              <p:pRg st="8" end="8"/>
                                            </p:txEl>
                                          </p:spTgt>
                                        </p:tgtEl>
                                      </p:cBhvr>
                                      <p:to x="100000" y="100000"/>
                                    </p:animScale>
                                    <p:animScale>
                                      <p:cBhvr>
                                        <p:cTn id="141" dur="26">
                                          <p:stCondLst>
                                            <p:cond delay="1312"/>
                                          </p:stCondLst>
                                        </p:cTn>
                                        <p:tgtEl>
                                          <p:spTgt spid="3">
                                            <p:txEl>
                                              <p:pRg st="8" end="8"/>
                                            </p:txEl>
                                          </p:spTgt>
                                        </p:tgtEl>
                                      </p:cBhvr>
                                      <p:to x="100000" y="80000"/>
                                    </p:animScale>
                                    <p:animScale>
                                      <p:cBhvr>
                                        <p:cTn id="142" dur="166" decel="50000">
                                          <p:stCondLst>
                                            <p:cond delay="1338"/>
                                          </p:stCondLst>
                                        </p:cTn>
                                        <p:tgtEl>
                                          <p:spTgt spid="3">
                                            <p:txEl>
                                              <p:pRg st="8" end="8"/>
                                            </p:txEl>
                                          </p:spTgt>
                                        </p:tgtEl>
                                      </p:cBhvr>
                                      <p:to x="100000" y="100000"/>
                                    </p:animScale>
                                    <p:animScale>
                                      <p:cBhvr>
                                        <p:cTn id="143" dur="26">
                                          <p:stCondLst>
                                            <p:cond delay="1642"/>
                                          </p:stCondLst>
                                        </p:cTn>
                                        <p:tgtEl>
                                          <p:spTgt spid="3">
                                            <p:txEl>
                                              <p:pRg st="8" end="8"/>
                                            </p:txEl>
                                          </p:spTgt>
                                        </p:tgtEl>
                                      </p:cBhvr>
                                      <p:to x="100000" y="90000"/>
                                    </p:animScale>
                                    <p:animScale>
                                      <p:cBhvr>
                                        <p:cTn id="144" dur="166" decel="50000">
                                          <p:stCondLst>
                                            <p:cond delay="1668"/>
                                          </p:stCondLst>
                                        </p:cTn>
                                        <p:tgtEl>
                                          <p:spTgt spid="3">
                                            <p:txEl>
                                              <p:pRg st="8" end="8"/>
                                            </p:txEl>
                                          </p:spTgt>
                                        </p:tgtEl>
                                      </p:cBhvr>
                                      <p:to x="100000" y="100000"/>
                                    </p:animScale>
                                    <p:animScale>
                                      <p:cBhvr>
                                        <p:cTn id="145" dur="26">
                                          <p:stCondLst>
                                            <p:cond delay="1808"/>
                                          </p:stCondLst>
                                        </p:cTn>
                                        <p:tgtEl>
                                          <p:spTgt spid="3">
                                            <p:txEl>
                                              <p:pRg st="8" end="8"/>
                                            </p:txEl>
                                          </p:spTgt>
                                        </p:tgtEl>
                                      </p:cBhvr>
                                      <p:to x="100000" y="95000"/>
                                    </p:animScale>
                                    <p:animScale>
                                      <p:cBhvr>
                                        <p:cTn id="146"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00AD5A-61DD-4976-A53D-4D484A811B4D}"/>
              </a:ext>
            </a:extLst>
          </p:cNvPr>
          <p:cNvSpPr>
            <a:spLocks noGrp="1"/>
          </p:cNvSpPr>
          <p:nvPr>
            <p:ph type="title"/>
          </p:nvPr>
        </p:nvSpPr>
        <p:spPr>
          <a:xfrm>
            <a:off x="838200" y="365125"/>
            <a:ext cx="10515600" cy="5500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03EA5F92-2ED7-432D-82AD-D4F1BBB17DC2}"/>
              </a:ext>
            </a:extLst>
          </p:cNvPr>
          <p:cNvSpPr>
            <a:spLocks noGrp="1"/>
          </p:cNvSpPr>
          <p:nvPr>
            <p:ph idx="1"/>
          </p:nvPr>
        </p:nvSpPr>
        <p:spPr>
          <a:xfrm>
            <a:off x="0" y="640150"/>
            <a:ext cx="12010768" cy="6052835"/>
          </a:xfrm>
        </p:spPr>
        <p:txBody>
          <a:bodyPr>
            <a:normAutofit/>
          </a:bodyPr>
          <a:lstStyle/>
          <a:p>
            <a:r>
              <a:rPr lang="ar-IQ" sz="4000" b="1" dirty="0"/>
              <a:t>والأصل في الأخبار أن تؤخرا        وجوزوا التقديم إذ لا ضررا</a:t>
            </a:r>
          </a:p>
          <a:p>
            <a:pPr algn="ctr"/>
            <a:r>
              <a:rPr lang="ar-IQ" sz="4000" b="1" dirty="0">
                <a:solidFill>
                  <a:srgbClr val="FF0000"/>
                </a:solidFill>
              </a:rPr>
              <a:t>أغراض تقديم الخبر على المبتدأ:</a:t>
            </a:r>
          </a:p>
          <a:p>
            <a:r>
              <a:rPr lang="ar-IQ" sz="4000" b="1" dirty="0"/>
              <a:t>1-التخصيص:إذا كان المخاطب خالي الذهن مما ستخبره قدمت له المبتدأ فتقول : (زيد قائم) فهذا إخبار أولي لا يعلمه السامع.</a:t>
            </a:r>
          </a:p>
          <a:p>
            <a:r>
              <a:rPr lang="ar-IQ" sz="4000" b="1" dirty="0"/>
              <a:t>ولكن إذا كان السامع يظن أن زيداً قاعد لا قائم ينبغي أن تقدم له الخبر لإزالة الوهم من ذهنه فتقول له : (قائم زيد).</a:t>
            </a:r>
          </a:p>
          <a:p>
            <a:r>
              <a:rPr lang="ar-IQ" sz="4000" b="1" dirty="0"/>
              <a:t>فجملة (زيد قائم) إخبار </a:t>
            </a:r>
            <a:r>
              <a:rPr lang="ar-IQ" sz="4000" b="1" dirty="0" err="1"/>
              <a:t>أولي,ولكن</a:t>
            </a:r>
            <a:r>
              <a:rPr lang="ar-IQ" sz="4000" b="1" dirty="0"/>
              <a:t> جملة (قائم زيد) تصحيح للوهم الذي في ذهن </a:t>
            </a:r>
            <a:r>
              <a:rPr lang="ar-IQ" sz="4000" b="1" dirty="0" err="1"/>
              <a:t>المخاطب,إذ</a:t>
            </a:r>
            <a:r>
              <a:rPr lang="ar-IQ" sz="4000" b="1" dirty="0"/>
              <a:t> كان يظن أن زيداً قاعد فتقول له : (قائم زيد) أي لا قاعد.</a:t>
            </a:r>
          </a:p>
        </p:txBody>
      </p:sp>
    </p:spTree>
    <p:extLst>
      <p:ext uri="{BB962C8B-B14F-4D97-AF65-F5344CB8AC3E}">
        <p14:creationId xmlns:p14="http://schemas.microsoft.com/office/powerpoint/2010/main" val="2639224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35E94C9-3B3C-40D4-9757-E07F1B0C5C4F}"/>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DD2A9B0-E2BF-4400-8F57-DA09490900FE}"/>
              </a:ext>
            </a:extLst>
          </p:cNvPr>
          <p:cNvSpPr>
            <a:spLocks noGrp="1"/>
          </p:cNvSpPr>
          <p:nvPr>
            <p:ph idx="1"/>
          </p:nvPr>
        </p:nvSpPr>
        <p:spPr>
          <a:xfrm>
            <a:off x="0" y="365124"/>
            <a:ext cx="12192000" cy="6492875"/>
          </a:xfrm>
        </p:spPr>
        <p:txBody>
          <a:bodyPr>
            <a:normAutofit/>
          </a:bodyPr>
          <a:lstStyle/>
          <a:p>
            <a:r>
              <a:rPr lang="ar-IQ" sz="3600" b="1" dirty="0"/>
              <a:t>ومن هذا الباب أيضاً قوله تعالى : (واقترب الوعد فإذا هي شاخصة أبصار الذين كفروا):الأنبياء.</a:t>
            </a:r>
          </a:p>
          <a:p>
            <a:r>
              <a:rPr lang="ar-IQ" sz="3600" b="1" dirty="0"/>
              <a:t>فقدم الخبر (شاخصة) على المبتدأ (أبصار) لقصد التخصيص, بمعنى أن الأبصار مختصة بالشخوص من بين سائر صفاتها من كونها حائرة أو مطموسة أو مزورة إلى غير ذلك من صفات العذاب.</a:t>
            </a:r>
          </a:p>
          <a:p>
            <a:r>
              <a:rPr lang="ar-IQ" sz="3600" b="1" dirty="0"/>
              <a:t>2-الافتخار:كقولهم : (تميمي أنا) فثمة فرق بين قولهم : (أنا تميمي )و(تميمي أنا) فالأولى إخبار عن نفسه, وأما الثانية فللفخر بنفسه و بقبيلته.</a:t>
            </a:r>
          </a:p>
          <a:p>
            <a:r>
              <a:rPr lang="ar-IQ" sz="3600" b="1" dirty="0"/>
              <a:t>3-التفاؤل أو </a:t>
            </a:r>
            <a:r>
              <a:rPr lang="ar-IQ" sz="3600" b="1" dirty="0" err="1"/>
              <a:t>التشاؤم:كقولك</a:t>
            </a:r>
            <a:r>
              <a:rPr lang="ar-IQ" sz="3600" b="1" dirty="0"/>
              <a:t>: (ناجح محمد) و(مقتول إبراهيم).</a:t>
            </a:r>
          </a:p>
          <a:p>
            <a:endParaRPr lang="ar-IQ" sz="3600" b="1" dirty="0"/>
          </a:p>
        </p:txBody>
      </p:sp>
    </p:spTree>
    <p:extLst>
      <p:ext uri="{BB962C8B-B14F-4D97-AF65-F5344CB8AC3E}">
        <p14:creationId xmlns:p14="http://schemas.microsoft.com/office/powerpoint/2010/main" val="76044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1"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animEffect transition="in" filter="wipe(down)">
                                      <p:cBhvr>
                                        <p:cTn id="79" dur="580">
                                          <p:stCondLst>
                                            <p:cond delay="0"/>
                                          </p:stCondLst>
                                        </p:cTn>
                                        <p:tgtEl>
                                          <p:spTgt spid="3">
                                            <p:txEl>
                                              <p:pRg st="0" end="0"/>
                                            </p:txEl>
                                          </p:spTgt>
                                        </p:tgtEl>
                                      </p:cBhvr>
                                    </p:animEffect>
                                    <p:anim calcmode="lin" valueType="num">
                                      <p:cBhvr>
                                        <p:cTn id="8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0" end="0"/>
                                            </p:txEl>
                                          </p:spTgt>
                                        </p:tgtEl>
                                      </p:cBhvr>
                                      <p:to x="100000" y="60000"/>
                                    </p:animScale>
                                    <p:animScale>
                                      <p:cBhvr>
                                        <p:cTn id="86" dur="166" decel="50000">
                                          <p:stCondLst>
                                            <p:cond delay="676"/>
                                          </p:stCondLst>
                                        </p:cTn>
                                        <p:tgtEl>
                                          <p:spTgt spid="3">
                                            <p:txEl>
                                              <p:pRg st="0" end="0"/>
                                            </p:txEl>
                                          </p:spTgt>
                                        </p:tgtEl>
                                      </p:cBhvr>
                                      <p:to x="100000" y="100000"/>
                                    </p:animScale>
                                    <p:animScale>
                                      <p:cBhvr>
                                        <p:cTn id="87" dur="26">
                                          <p:stCondLst>
                                            <p:cond delay="1312"/>
                                          </p:stCondLst>
                                        </p:cTn>
                                        <p:tgtEl>
                                          <p:spTgt spid="3">
                                            <p:txEl>
                                              <p:pRg st="0" end="0"/>
                                            </p:txEl>
                                          </p:spTgt>
                                        </p:tgtEl>
                                      </p:cBhvr>
                                      <p:to x="100000" y="80000"/>
                                    </p:animScale>
                                    <p:animScale>
                                      <p:cBhvr>
                                        <p:cTn id="88" dur="166" decel="50000">
                                          <p:stCondLst>
                                            <p:cond delay="1338"/>
                                          </p:stCondLst>
                                        </p:cTn>
                                        <p:tgtEl>
                                          <p:spTgt spid="3">
                                            <p:txEl>
                                              <p:pRg st="0" end="0"/>
                                            </p:txEl>
                                          </p:spTgt>
                                        </p:tgtEl>
                                      </p:cBhvr>
                                      <p:to x="100000" y="100000"/>
                                    </p:animScale>
                                    <p:animScale>
                                      <p:cBhvr>
                                        <p:cTn id="89" dur="26">
                                          <p:stCondLst>
                                            <p:cond delay="1642"/>
                                          </p:stCondLst>
                                        </p:cTn>
                                        <p:tgtEl>
                                          <p:spTgt spid="3">
                                            <p:txEl>
                                              <p:pRg st="0" end="0"/>
                                            </p:txEl>
                                          </p:spTgt>
                                        </p:tgtEl>
                                      </p:cBhvr>
                                      <p:to x="100000" y="90000"/>
                                    </p:animScale>
                                    <p:animScale>
                                      <p:cBhvr>
                                        <p:cTn id="90" dur="166" decel="50000">
                                          <p:stCondLst>
                                            <p:cond delay="1668"/>
                                          </p:stCondLst>
                                        </p:cTn>
                                        <p:tgtEl>
                                          <p:spTgt spid="3">
                                            <p:txEl>
                                              <p:pRg st="0" end="0"/>
                                            </p:txEl>
                                          </p:spTgt>
                                        </p:tgtEl>
                                      </p:cBhvr>
                                      <p:to x="100000" y="100000"/>
                                    </p:animScale>
                                    <p:animScale>
                                      <p:cBhvr>
                                        <p:cTn id="91" dur="26">
                                          <p:stCondLst>
                                            <p:cond delay="1808"/>
                                          </p:stCondLst>
                                        </p:cTn>
                                        <p:tgtEl>
                                          <p:spTgt spid="3">
                                            <p:txEl>
                                              <p:pRg st="0" end="0"/>
                                            </p:txEl>
                                          </p:spTgt>
                                        </p:tgtEl>
                                      </p:cBhvr>
                                      <p:to x="100000" y="95000"/>
                                    </p:animScale>
                                    <p:animScale>
                                      <p:cBhvr>
                                        <p:cTn id="92" dur="166" decel="50000">
                                          <p:stCondLst>
                                            <p:cond delay="1834"/>
                                          </p:stCondLst>
                                        </p:cTn>
                                        <p:tgtEl>
                                          <p:spTgt spid="3">
                                            <p:txEl>
                                              <p:pRg st="0" end="0"/>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1" nodeType="clickEffect">
                                  <p:stCondLst>
                                    <p:cond delay="0"/>
                                  </p:stCondLst>
                                  <p:childTnLst>
                                    <p:set>
                                      <p:cBhvr>
                                        <p:cTn id="96" dur="1" fill="hold">
                                          <p:stCondLst>
                                            <p:cond delay="0"/>
                                          </p:stCondLst>
                                        </p:cTn>
                                        <p:tgtEl>
                                          <p:spTgt spid="3">
                                            <p:txEl>
                                              <p:pRg st="1" end="1"/>
                                            </p:txEl>
                                          </p:spTgt>
                                        </p:tgtEl>
                                        <p:attrNameLst>
                                          <p:attrName>style.visibility</p:attrName>
                                        </p:attrNameLst>
                                      </p:cBhvr>
                                      <p:to>
                                        <p:strVal val="visible"/>
                                      </p:to>
                                    </p:set>
                                    <p:animEffect transition="in" filter="wipe(down)">
                                      <p:cBhvr>
                                        <p:cTn id="97" dur="580">
                                          <p:stCondLst>
                                            <p:cond delay="0"/>
                                          </p:stCondLst>
                                        </p:cTn>
                                        <p:tgtEl>
                                          <p:spTgt spid="3">
                                            <p:txEl>
                                              <p:pRg st="1" end="1"/>
                                            </p:txEl>
                                          </p:spTgt>
                                        </p:tgtEl>
                                      </p:cBhvr>
                                    </p:animEffect>
                                    <p:anim calcmode="lin" valueType="num">
                                      <p:cBhvr>
                                        <p:cTn id="9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1" end="1"/>
                                            </p:txEl>
                                          </p:spTgt>
                                        </p:tgtEl>
                                      </p:cBhvr>
                                      <p:to x="100000" y="60000"/>
                                    </p:animScale>
                                    <p:animScale>
                                      <p:cBhvr>
                                        <p:cTn id="104" dur="166" decel="50000">
                                          <p:stCondLst>
                                            <p:cond delay="676"/>
                                          </p:stCondLst>
                                        </p:cTn>
                                        <p:tgtEl>
                                          <p:spTgt spid="3">
                                            <p:txEl>
                                              <p:pRg st="1" end="1"/>
                                            </p:txEl>
                                          </p:spTgt>
                                        </p:tgtEl>
                                      </p:cBhvr>
                                      <p:to x="100000" y="100000"/>
                                    </p:animScale>
                                    <p:animScale>
                                      <p:cBhvr>
                                        <p:cTn id="105" dur="26">
                                          <p:stCondLst>
                                            <p:cond delay="1312"/>
                                          </p:stCondLst>
                                        </p:cTn>
                                        <p:tgtEl>
                                          <p:spTgt spid="3">
                                            <p:txEl>
                                              <p:pRg st="1" end="1"/>
                                            </p:txEl>
                                          </p:spTgt>
                                        </p:tgtEl>
                                      </p:cBhvr>
                                      <p:to x="100000" y="80000"/>
                                    </p:animScale>
                                    <p:animScale>
                                      <p:cBhvr>
                                        <p:cTn id="106" dur="166" decel="50000">
                                          <p:stCondLst>
                                            <p:cond delay="1338"/>
                                          </p:stCondLst>
                                        </p:cTn>
                                        <p:tgtEl>
                                          <p:spTgt spid="3">
                                            <p:txEl>
                                              <p:pRg st="1" end="1"/>
                                            </p:txEl>
                                          </p:spTgt>
                                        </p:tgtEl>
                                      </p:cBhvr>
                                      <p:to x="100000" y="100000"/>
                                    </p:animScale>
                                    <p:animScale>
                                      <p:cBhvr>
                                        <p:cTn id="107" dur="26">
                                          <p:stCondLst>
                                            <p:cond delay="1642"/>
                                          </p:stCondLst>
                                        </p:cTn>
                                        <p:tgtEl>
                                          <p:spTgt spid="3">
                                            <p:txEl>
                                              <p:pRg st="1" end="1"/>
                                            </p:txEl>
                                          </p:spTgt>
                                        </p:tgtEl>
                                      </p:cBhvr>
                                      <p:to x="100000" y="90000"/>
                                    </p:animScale>
                                    <p:animScale>
                                      <p:cBhvr>
                                        <p:cTn id="108" dur="166" decel="50000">
                                          <p:stCondLst>
                                            <p:cond delay="1668"/>
                                          </p:stCondLst>
                                        </p:cTn>
                                        <p:tgtEl>
                                          <p:spTgt spid="3">
                                            <p:txEl>
                                              <p:pRg st="1" end="1"/>
                                            </p:txEl>
                                          </p:spTgt>
                                        </p:tgtEl>
                                      </p:cBhvr>
                                      <p:to x="100000" y="100000"/>
                                    </p:animScale>
                                    <p:animScale>
                                      <p:cBhvr>
                                        <p:cTn id="109" dur="26">
                                          <p:stCondLst>
                                            <p:cond delay="1808"/>
                                          </p:stCondLst>
                                        </p:cTn>
                                        <p:tgtEl>
                                          <p:spTgt spid="3">
                                            <p:txEl>
                                              <p:pRg st="1" end="1"/>
                                            </p:txEl>
                                          </p:spTgt>
                                        </p:tgtEl>
                                      </p:cBhvr>
                                      <p:to x="100000" y="95000"/>
                                    </p:animScale>
                                    <p:animScale>
                                      <p:cBhvr>
                                        <p:cTn id="110" dur="166" decel="50000">
                                          <p:stCondLst>
                                            <p:cond delay="1834"/>
                                          </p:stCondLst>
                                        </p:cTn>
                                        <p:tgtEl>
                                          <p:spTgt spid="3">
                                            <p:txEl>
                                              <p:pRg st="1" end="1"/>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1" nodeType="clickEffect">
                                  <p:stCondLst>
                                    <p:cond delay="0"/>
                                  </p:stCondLst>
                                  <p:childTnLst>
                                    <p:set>
                                      <p:cBhvr>
                                        <p:cTn id="114" dur="1" fill="hold">
                                          <p:stCondLst>
                                            <p:cond delay="0"/>
                                          </p:stCondLst>
                                        </p:cTn>
                                        <p:tgtEl>
                                          <p:spTgt spid="3">
                                            <p:txEl>
                                              <p:pRg st="2" end="2"/>
                                            </p:txEl>
                                          </p:spTgt>
                                        </p:tgtEl>
                                        <p:attrNameLst>
                                          <p:attrName>style.visibility</p:attrName>
                                        </p:attrNameLst>
                                      </p:cBhvr>
                                      <p:to>
                                        <p:strVal val="visible"/>
                                      </p:to>
                                    </p:set>
                                    <p:animEffect transition="in" filter="wipe(down)">
                                      <p:cBhvr>
                                        <p:cTn id="115" dur="580">
                                          <p:stCondLst>
                                            <p:cond delay="0"/>
                                          </p:stCondLst>
                                        </p:cTn>
                                        <p:tgtEl>
                                          <p:spTgt spid="3">
                                            <p:txEl>
                                              <p:pRg st="2" end="2"/>
                                            </p:txEl>
                                          </p:spTgt>
                                        </p:tgtEl>
                                      </p:cBhvr>
                                    </p:animEffect>
                                    <p:anim calcmode="lin" valueType="num">
                                      <p:cBhvr>
                                        <p:cTn id="11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2" end="2"/>
                                            </p:txEl>
                                          </p:spTgt>
                                        </p:tgtEl>
                                      </p:cBhvr>
                                      <p:to x="100000" y="60000"/>
                                    </p:animScale>
                                    <p:animScale>
                                      <p:cBhvr>
                                        <p:cTn id="122" dur="166" decel="50000">
                                          <p:stCondLst>
                                            <p:cond delay="676"/>
                                          </p:stCondLst>
                                        </p:cTn>
                                        <p:tgtEl>
                                          <p:spTgt spid="3">
                                            <p:txEl>
                                              <p:pRg st="2" end="2"/>
                                            </p:txEl>
                                          </p:spTgt>
                                        </p:tgtEl>
                                      </p:cBhvr>
                                      <p:to x="100000" y="100000"/>
                                    </p:animScale>
                                    <p:animScale>
                                      <p:cBhvr>
                                        <p:cTn id="123" dur="26">
                                          <p:stCondLst>
                                            <p:cond delay="1312"/>
                                          </p:stCondLst>
                                        </p:cTn>
                                        <p:tgtEl>
                                          <p:spTgt spid="3">
                                            <p:txEl>
                                              <p:pRg st="2" end="2"/>
                                            </p:txEl>
                                          </p:spTgt>
                                        </p:tgtEl>
                                      </p:cBhvr>
                                      <p:to x="100000" y="80000"/>
                                    </p:animScale>
                                    <p:animScale>
                                      <p:cBhvr>
                                        <p:cTn id="124" dur="166" decel="50000">
                                          <p:stCondLst>
                                            <p:cond delay="1338"/>
                                          </p:stCondLst>
                                        </p:cTn>
                                        <p:tgtEl>
                                          <p:spTgt spid="3">
                                            <p:txEl>
                                              <p:pRg st="2" end="2"/>
                                            </p:txEl>
                                          </p:spTgt>
                                        </p:tgtEl>
                                      </p:cBhvr>
                                      <p:to x="100000" y="100000"/>
                                    </p:animScale>
                                    <p:animScale>
                                      <p:cBhvr>
                                        <p:cTn id="125" dur="26">
                                          <p:stCondLst>
                                            <p:cond delay="1642"/>
                                          </p:stCondLst>
                                        </p:cTn>
                                        <p:tgtEl>
                                          <p:spTgt spid="3">
                                            <p:txEl>
                                              <p:pRg st="2" end="2"/>
                                            </p:txEl>
                                          </p:spTgt>
                                        </p:tgtEl>
                                      </p:cBhvr>
                                      <p:to x="100000" y="90000"/>
                                    </p:animScale>
                                    <p:animScale>
                                      <p:cBhvr>
                                        <p:cTn id="126" dur="166" decel="50000">
                                          <p:stCondLst>
                                            <p:cond delay="1668"/>
                                          </p:stCondLst>
                                        </p:cTn>
                                        <p:tgtEl>
                                          <p:spTgt spid="3">
                                            <p:txEl>
                                              <p:pRg st="2" end="2"/>
                                            </p:txEl>
                                          </p:spTgt>
                                        </p:tgtEl>
                                      </p:cBhvr>
                                      <p:to x="100000" y="100000"/>
                                    </p:animScale>
                                    <p:animScale>
                                      <p:cBhvr>
                                        <p:cTn id="127" dur="26">
                                          <p:stCondLst>
                                            <p:cond delay="1808"/>
                                          </p:stCondLst>
                                        </p:cTn>
                                        <p:tgtEl>
                                          <p:spTgt spid="3">
                                            <p:txEl>
                                              <p:pRg st="2" end="2"/>
                                            </p:txEl>
                                          </p:spTgt>
                                        </p:tgtEl>
                                      </p:cBhvr>
                                      <p:to x="100000" y="95000"/>
                                    </p:animScale>
                                    <p:animScale>
                                      <p:cBhvr>
                                        <p:cTn id="128" dur="166" decel="50000">
                                          <p:stCondLst>
                                            <p:cond delay="1834"/>
                                          </p:stCondLst>
                                        </p:cTn>
                                        <p:tgtEl>
                                          <p:spTgt spid="3">
                                            <p:txEl>
                                              <p:pRg st="2" end="2"/>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1" nodeType="clickEffect">
                                  <p:stCondLst>
                                    <p:cond delay="0"/>
                                  </p:stCondLst>
                                  <p:childTnLst>
                                    <p:set>
                                      <p:cBhvr>
                                        <p:cTn id="132" dur="1" fill="hold">
                                          <p:stCondLst>
                                            <p:cond delay="0"/>
                                          </p:stCondLst>
                                        </p:cTn>
                                        <p:tgtEl>
                                          <p:spTgt spid="3">
                                            <p:txEl>
                                              <p:pRg st="3" end="3"/>
                                            </p:txEl>
                                          </p:spTgt>
                                        </p:tgtEl>
                                        <p:attrNameLst>
                                          <p:attrName>style.visibility</p:attrName>
                                        </p:attrNameLst>
                                      </p:cBhvr>
                                      <p:to>
                                        <p:strVal val="visible"/>
                                      </p:to>
                                    </p:set>
                                    <p:animEffect transition="in" filter="wipe(down)">
                                      <p:cBhvr>
                                        <p:cTn id="133" dur="580">
                                          <p:stCondLst>
                                            <p:cond delay="0"/>
                                          </p:stCondLst>
                                        </p:cTn>
                                        <p:tgtEl>
                                          <p:spTgt spid="3">
                                            <p:txEl>
                                              <p:pRg st="3" end="3"/>
                                            </p:txEl>
                                          </p:spTgt>
                                        </p:tgtEl>
                                      </p:cBhvr>
                                    </p:animEffect>
                                    <p:anim calcmode="lin" valueType="num">
                                      <p:cBhvr>
                                        <p:cTn id="13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3" end="3"/>
                                            </p:txEl>
                                          </p:spTgt>
                                        </p:tgtEl>
                                      </p:cBhvr>
                                      <p:to x="100000" y="60000"/>
                                    </p:animScale>
                                    <p:animScale>
                                      <p:cBhvr>
                                        <p:cTn id="140" dur="166" decel="50000">
                                          <p:stCondLst>
                                            <p:cond delay="676"/>
                                          </p:stCondLst>
                                        </p:cTn>
                                        <p:tgtEl>
                                          <p:spTgt spid="3">
                                            <p:txEl>
                                              <p:pRg st="3" end="3"/>
                                            </p:txEl>
                                          </p:spTgt>
                                        </p:tgtEl>
                                      </p:cBhvr>
                                      <p:to x="100000" y="100000"/>
                                    </p:animScale>
                                    <p:animScale>
                                      <p:cBhvr>
                                        <p:cTn id="141" dur="26">
                                          <p:stCondLst>
                                            <p:cond delay="1312"/>
                                          </p:stCondLst>
                                        </p:cTn>
                                        <p:tgtEl>
                                          <p:spTgt spid="3">
                                            <p:txEl>
                                              <p:pRg st="3" end="3"/>
                                            </p:txEl>
                                          </p:spTgt>
                                        </p:tgtEl>
                                      </p:cBhvr>
                                      <p:to x="100000" y="80000"/>
                                    </p:animScale>
                                    <p:animScale>
                                      <p:cBhvr>
                                        <p:cTn id="142" dur="166" decel="50000">
                                          <p:stCondLst>
                                            <p:cond delay="1338"/>
                                          </p:stCondLst>
                                        </p:cTn>
                                        <p:tgtEl>
                                          <p:spTgt spid="3">
                                            <p:txEl>
                                              <p:pRg st="3" end="3"/>
                                            </p:txEl>
                                          </p:spTgt>
                                        </p:tgtEl>
                                      </p:cBhvr>
                                      <p:to x="100000" y="100000"/>
                                    </p:animScale>
                                    <p:animScale>
                                      <p:cBhvr>
                                        <p:cTn id="143" dur="26">
                                          <p:stCondLst>
                                            <p:cond delay="1642"/>
                                          </p:stCondLst>
                                        </p:cTn>
                                        <p:tgtEl>
                                          <p:spTgt spid="3">
                                            <p:txEl>
                                              <p:pRg st="3" end="3"/>
                                            </p:txEl>
                                          </p:spTgt>
                                        </p:tgtEl>
                                      </p:cBhvr>
                                      <p:to x="100000" y="90000"/>
                                    </p:animScale>
                                    <p:animScale>
                                      <p:cBhvr>
                                        <p:cTn id="144" dur="166" decel="50000">
                                          <p:stCondLst>
                                            <p:cond delay="1668"/>
                                          </p:stCondLst>
                                        </p:cTn>
                                        <p:tgtEl>
                                          <p:spTgt spid="3">
                                            <p:txEl>
                                              <p:pRg st="3" end="3"/>
                                            </p:txEl>
                                          </p:spTgt>
                                        </p:tgtEl>
                                      </p:cBhvr>
                                      <p:to x="100000" y="100000"/>
                                    </p:animScale>
                                    <p:animScale>
                                      <p:cBhvr>
                                        <p:cTn id="145" dur="26">
                                          <p:stCondLst>
                                            <p:cond delay="1808"/>
                                          </p:stCondLst>
                                        </p:cTn>
                                        <p:tgtEl>
                                          <p:spTgt spid="3">
                                            <p:txEl>
                                              <p:pRg st="3" end="3"/>
                                            </p:txEl>
                                          </p:spTgt>
                                        </p:tgtEl>
                                      </p:cBhvr>
                                      <p:to x="100000" y="95000"/>
                                    </p:animScale>
                                    <p:animScale>
                                      <p:cBhvr>
                                        <p:cTn id="14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7949C0-97FF-4B07-9C7D-0101388C2C75}"/>
              </a:ext>
            </a:extLst>
          </p:cNvPr>
          <p:cNvSpPr>
            <a:spLocks noGrp="1"/>
          </p:cNvSpPr>
          <p:nvPr>
            <p:ph type="title"/>
          </p:nvPr>
        </p:nvSpPr>
        <p:spPr>
          <a:xfrm>
            <a:off x="838200" y="365125"/>
            <a:ext cx="10515600" cy="66675"/>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3E794C60-21B3-4674-905F-BC8A60C16D8F}"/>
              </a:ext>
            </a:extLst>
          </p:cNvPr>
          <p:cNvSpPr>
            <a:spLocks noGrp="1"/>
          </p:cNvSpPr>
          <p:nvPr>
            <p:ph idx="1"/>
          </p:nvPr>
        </p:nvSpPr>
        <p:spPr>
          <a:xfrm>
            <a:off x="0" y="498474"/>
            <a:ext cx="12192000" cy="6359526"/>
          </a:xfrm>
        </p:spPr>
        <p:txBody>
          <a:bodyPr>
            <a:normAutofit/>
          </a:bodyPr>
          <a:lstStyle/>
          <a:p>
            <a:r>
              <a:rPr lang="ar-IQ" sz="4400" b="1" dirty="0">
                <a:solidFill>
                  <a:srgbClr val="FF0000"/>
                </a:solidFill>
              </a:rPr>
              <a:t>ب:تقديم الخبر(شبه الجملة) على المبتدأ:</a:t>
            </a:r>
          </a:p>
          <a:p>
            <a:r>
              <a:rPr lang="ar-IQ" sz="3600" b="1" dirty="0"/>
              <a:t>قد يتقدم الخبر الظرف </a:t>
            </a:r>
            <a:r>
              <a:rPr lang="ar-IQ" sz="3600" b="1" dirty="0" err="1"/>
              <a:t>الظرف</a:t>
            </a:r>
            <a:r>
              <a:rPr lang="ar-IQ" sz="3600" b="1" dirty="0"/>
              <a:t> والجار والمجرور نحو: (في المزرعة محمد),و (عندك حسين) و (يوم الجمعة السفر).</a:t>
            </a:r>
          </a:p>
          <a:p>
            <a:r>
              <a:rPr lang="ar-IQ" sz="3600" b="1" dirty="0"/>
              <a:t>والمبتدأ إذا كان نكرة ليس لها مسوغ في الابتداء وجب تقديم الخبر الظرف أو الجار </a:t>
            </a:r>
            <a:r>
              <a:rPr lang="ar-IQ" sz="3600" b="1" dirty="0" err="1"/>
              <a:t>والمجرور,فتقول</a:t>
            </a:r>
            <a:r>
              <a:rPr lang="ar-IQ" sz="3600" b="1" dirty="0"/>
              <a:t>: (في الدار رجل)فتقديم الخبر هنا واجب وليس لأمر </a:t>
            </a:r>
            <a:r>
              <a:rPr lang="ar-IQ" sz="3600" b="1" dirty="0" err="1"/>
              <a:t>بلاغي,ولا</a:t>
            </a:r>
            <a:r>
              <a:rPr lang="ar-IQ" sz="3600" b="1" dirty="0"/>
              <a:t> يسأل عن الغرض من هذا التقديم.</a:t>
            </a:r>
          </a:p>
          <a:p>
            <a:r>
              <a:rPr lang="ar-IQ" sz="3600" b="1" dirty="0"/>
              <a:t>((إن رجل) في : (في الدار رجل) تخصص بتقديم </a:t>
            </a:r>
            <a:r>
              <a:rPr lang="ar-IQ" sz="3600" b="1" dirty="0" err="1"/>
              <a:t>الخبر؛لأنه</a:t>
            </a:r>
            <a:r>
              <a:rPr lang="ar-IQ" sz="3600" b="1" dirty="0"/>
              <a:t> إذا قيل : في الدار علم أن ما يذكر بعده موصوف بصحة استقراره في الدار فهو في قوة التخصيص بالصفة.</a:t>
            </a:r>
          </a:p>
          <a:p>
            <a:r>
              <a:rPr lang="ar-IQ" sz="3600" b="1" dirty="0"/>
              <a:t>وإنما يسأل عن سبب تقديمه إذا كان المبتدأ صالحاً لأن يبتدأ به نحو : في الدار أخوك).</a:t>
            </a:r>
          </a:p>
        </p:txBody>
      </p:sp>
    </p:spTree>
    <p:extLst>
      <p:ext uri="{BB962C8B-B14F-4D97-AF65-F5344CB8AC3E}">
        <p14:creationId xmlns:p14="http://schemas.microsoft.com/office/powerpoint/2010/main" val="354805161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EEE362-A82A-4CD8-91C7-D76ED834D0EA}"/>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604002B9-E8D1-47D3-B982-92C3F4475F55}"/>
              </a:ext>
            </a:extLst>
          </p:cNvPr>
          <p:cNvSpPr>
            <a:spLocks noGrp="1"/>
          </p:cNvSpPr>
          <p:nvPr>
            <p:ph idx="1"/>
          </p:nvPr>
        </p:nvSpPr>
        <p:spPr>
          <a:xfrm>
            <a:off x="0" y="185418"/>
            <a:ext cx="12192000" cy="6626861"/>
          </a:xfrm>
        </p:spPr>
        <p:txBody>
          <a:bodyPr>
            <a:normAutofit/>
          </a:bodyPr>
          <a:lstStyle/>
          <a:p>
            <a:r>
              <a:rPr lang="ar-IQ" sz="3600" b="1" dirty="0"/>
              <a:t>إن التعبير الطبيعي أن تقدم المبتدأ على الخبر فتقول: (زيد في الدار) فهذا إخبار أولي والمخاطب خالي </a:t>
            </a:r>
            <a:r>
              <a:rPr lang="ar-IQ" sz="3600" b="1" dirty="0" err="1"/>
              <a:t>الذهن.فإذا</a:t>
            </a:r>
            <a:r>
              <a:rPr lang="ar-IQ" sz="3600" b="1" dirty="0"/>
              <a:t> قلت : (في الدار زيد) كان المعنى أن المخاطب ينكر أن يكون في زيد في </a:t>
            </a:r>
            <a:r>
              <a:rPr lang="ar-IQ" sz="3600" b="1" dirty="0" err="1"/>
              <a:t>الدار,أو</a:t>
            </a:r>
            <a:r>
              <a:rPr lang="ar-IQ" sz="3600" b="1" dirty="0"/>
              <a:t> يظن أنه في المكتب مثلاً فتقول له : (في الدار زيد) أي لا في المكتب .لإزالة هذا الوهم.</a:t>
            </a:r>
          </a:p>
          <a:p>
            <a:r>
              <a:rPr lang="ar-IQ" sz="3600" b="1" dirty="0"/>
              <a:t>-</a:t>
            </a:r>
            <a:r>
              <a:rPr lang="ar-IQ" sz="4000" b="1" dirty="0">
                <a:solidFill>
                  <a:srgbClr val="FF0000"/>
                </a:solidFill>
              </a:rPr>
              <a:t>إن أهم غرض</a:t>
            </a:r>
            <a:r>
              <a:rPr lang="ar-IQ" sz="3600" b="1" dirty="0"/>
              <a:t> من أغراض تقديم الظرف هو الاختصاص والحصر نحو قوله تعالى : </a:t>
            </a:r>
            <a:r>
              <a:rPr lang="ar-IQ" sz="3600" b="1" dirty="0">
                <a:solidFill>
                  <a:srgbClr val="00B050"/>
                </a:solidFill>
              </a:rPr>
              <a:t>((له الملك وله الحمد)) التغابن:1,</a:t>
            </a:r>
            <a:r>
              <a:rPr lang="ar-IQ" sz="3600" b="1" dirty="0"/>
              <a:t>قدم الظرفان ليدل بتقديمهما على معنى اختصاص الملك والحمد بالله </a:t>
            </a:r>
            <a:r>
              <a:rPr lang="ar-IQ" sz="3600" b="1" dirty="0" err="1"/>
              <a:t>عزوجل</a:t>
            </a:r>
            <a:r>
              <a:rPr lang="ar-IQ" sz="3600" b="1" dirty="0"/>
              <a:t> لا بغيره. ولو قال: (الملك له) لكان إخباراً بأن الملك له دون نفيه عن غيره. فتقديم الظرف أفاد حصره عليه واختصاصه به دون غيره.</a:t>
            </a:r>
          </a:p>
          <a:p>
            <a:r>
              <a:rPr lang="ar-IQ" sz="3600" b="1" dirty="0"/>
              <a:t>-</a:t>
            </a:r>
            <a:r>
              <a:rPr lang="ar-IQ" sz="3600" b="1" dirty="0">
                <a:solidFill>
                  <a:srgbClr val="002060"/>
                </a:solidFill>
              </a:rPr>
              <a:t>وقد يكون تقديمه لأمر يقتضيه المقام </a:t>
            </a:r>
            <a:r>
              <a:rPr lang="ar-IQ" sz="3600" b="1" dirty="0"/>
              <a:t>كقولك: زيد في الدار) جواباً عن سؤال (أين زيد)؟ و (في الدار زيد) جواباً عن سؤال : (من في الدار؟),فهذا ليس من باب الاختصاص أو </a:t>
            </a:r>
            <a:r>
              <a:rPr lang="ar-IQ" sz="3600" b="1" dirty="0" err="1"/>
              <a:t>غيره,وإنما</a:t>
            </a:r>
            <a:r>
              <a:rPr lang="ar-IQ" sz="3600" b="1" dirty="0"/>
              <a:t> قدمت الذي يعلمه المخاطب وأخرت الذي يجهله.</a:t>
            </a:r>
          </a:p>
        </p:txBody>
      </p:sp>
    </p:spTree>
    <p:extLst>
      <p:ext uri="{BB962C8B-B14F-4D97-AF65-F5344CB8AC3E}">
        <p14:creationId xmlns:p14="http://schemas.microsoft.com/office/powerpoint/2010/main" val="6210415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83A192-18B4-46A8-B693-A3079463DA46}"/>
              </a:ext>
            </a:extLst>
          </p:cNvPr>
          <p:cNvSpPr>
            <a:spLocks noGrp="1"/>
          </p:cNvSpPr>
          <p:nvPr>
            <p:ph type="title"/>
          </p:nvPr>
        </p:nvSpPr>
        <p:spPr>
          <a:xfrm flipV="1">
            <a:off x="838200" y="101599"/>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6E7373F-EC20-4D54-8F63-0FCF37506095}"/>
              </a:ext>
            </a:extLst>
          </p:cNvPr>
          <p:cNvSpPr>
            <a:spLocks noGrp="1"/>
          </p:cNvSpPr>
          <p:nvPr>
            <p:ph idx="1"/>
          </p:nvPr>
        </p:nvSpPr>
        <p:spPr>
          <a:xfrm>
            <a:off x="0" y="238756"/>
            <a:ext cx="12192000" cy="6619244"/>
          </a:xfrm>
        </p:spPr>
        <p:txBody>
          <a:bodyPr>
            <a:normAutofit/>
          </a:bodyPr>
          <a:lstStyle/>
          <a:p>
            <a:r>
              <a:rPr lang="ar-IQ" sz="3600" b="1" dirty="0"/>
              <a:t>ففي الجملة الأولى يجهل مكان زيد فأخبرت </a:t>
            </a:r>
            <a:r>
              <a:rPr lang="ar-IQ" sz="3600" b="1" dirty="0" err="1"/>
              <a:t>به,وفي</a:t>
            </a:r>
            <a:r>
              <a:rPr lang="ar-IQ" sz="3600" b="1" dirty="0"/>
              <a:t> الثانية يعلم أن في الدار أحداً ولكنه يجهل من فيها فأخبرت بالذي يجهله وابتدأت بما يعلم.</a:t>
            </a:r>
          </a:p>
          <a:p>
            <a:r>
              <a:rPr lang="ar-IQ" sz="3600" b="1" dirty="0"/>
              <a:t>-</a:t>
            </a:r>
            <a:r>
              <a:rPr lang="ar-IQ" sz="4000" b="1" dirty="0">
                <a:solidFill>
                  <a:srgbClr val="00B0F0"/>
                </a:solidFill>
              </a:rPr>
              <a:t>فإن كان الكلام منفياً </a:t>
            </a:r>
            <a:r>
              <a:rPr lang="ar-IQ" sz="3600" b="1" dirty="0"/>
              <a:t>نحو : (لا ريب فيه ) و (لا فيه ريب) كان تأخير الظرف يفيد نفي الشيء عن المذكور من دون إثبات النفي لغير القرآن كالإنجيل. فقوله تعالى : (ذلك الكتاب لا ريب فيه ) البقرة:2 يفيد نفي الريب عن </a:t>
            </a:r>
            <a:r>
              <a:rPr lang="ar-IQ" sz="3600" b="1" dirty="0" err="1"/>
              <a:t>القرآن,وأما</a:t>
            </a:r>
            <a:r>
              <a:rPr lang="ar-IQ" sz="3600" b="1" dirty="0"/>
              <a:t> تقديم الظرف فهو يفيد النفي عن المذكور وإثباته </a:t>
            </a:r>
            <a:r>
              <a:rPr lang="ar-IQ" sz="3600" b="1" dirty="0" err="1"/>
              <a:t>لغيره.فلو</a:t>
            </a:r>
            <a:r>
              <a:rPr lang="ar-IQ" sz="3600" b="1" dirty="0"/>
              <a:t> قال : (لا فيه ريب) لنفى الريب عن القرآن وأثبته في غيره فيكون تعريضاً بالكتب الأخرى.</a:t>
            </a:r>
          </a:p>
          <a:p>
            <a:endParaRPr lang="ar-IQ" sz="3600" b="1" dirty="0"/>
          </a:p>
        </p:txBody>
      </p:sp>
    </p:spTree>
    <p:extLst>
      <p:ext uri="{BB962C8B-B14F-4D97-AF65-F5344CB8AC3E}">
        <p14:creationId xmlns:p14="http://schemas.microsoft.com/office/powerpoint/2010/main" val="2334525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A1833-BAA1-4F61-AF60-F9DE51DB0D3F}"/>
              </a:ext>
            </a:extLst>
          </p:cNvPr>
          <p:cNvSpPr>
            <a:spLocks noGrp="1"/>
          </p:cNvSpPr>
          <p:nvPr>
            <p:ph type="title"/>
          </p:nvPr>
        </p:nvSpPr>
        <p:spPr>
          <a:xfrm>
            <a:off x="2592925" y="100013"/>
            <a:ext cx="8911687" cy="85725"/>
          </a:xfrm>
        </p:spPr>
        <p:txBody>
          <a:bodyPr>
            <a:normAutofit fontScale="90000"/>
          </a:bodyPr>
          <a:lstStyle/>
          <a:p>
            <a:endParaRPr lang="ar-IQ" dirty="0"/>
          </a:p>
        </p:txBody>
      </p:sp>
      <p:sp>
        <p:nvSpPr>
          <p:cNvPr id="3" name="Content Placeholder 2">
            <a:extLst>
              <a:ext uri="{FF2B5EF4-FFF2-40B4-BE49-F238E27FC236}">
                <a16:creationId xmlns:a16="http://schemas.microsoft.com/office/drawing/2014/main" id="{F31F7A45-3C18-421B-BBA0-A3B08E8A19A1}"/>
              </a:ext>
            </a:extLst>
          </p:cNvPr>
          <p:cNvSpPr>
            <a:spLocks noGrp="1"/>
          </p:cNvSpPr>
          <p:nvPr>
            <p:ph idx="1"/>
          </p:nvPr>
        </p:nvSpPr>
        <p:spPr>
          <a:xfrm>
            <a:off x="228600" y="300038"/>
            <a:ext cx="11963400" cy="6557962"/>
          </a:xfrm>
        </p:spPr>
        <p:txBody>
          <a:bodyPr>
            <a:normAutofit/>
          </a:bodyPr>
          <a:lstStyle/>
          <a:p>
            <a:r>
              <a:rPr lang="ar-IQ" sz="3600" b="1" dirty="0">
                <a:solidFill>
                  <a:schemeClr val="tx1">
                    <a:lumMod val="65000"/>
                    <a:lumOff val="35000"/>
                  </a:schemeClr>
                </a:solidFill>
              </a:rPr>
              <a:t>إعراب المبتدأ والخبر</a:t>
            </a:r>
          </a:p>
          <a:p>
            <a:r>
              <a:rPr lang="ar-IQ" sz="3600" b="1" dirty="0">
                <a:solidFill>
                  <a:schemeClr val="tx1">
                    <a:lumMod val="65000"/>
                    <a:lumOff val="35000"/>
                  </a:schemeClr>
                </a:solidFill>
              </a:rPr>
              <a:t> المبتدأ والخبر حكمها الرفع ، كالتالي :</a:t>
            </a:r>
          </a:p>
          <a:p>
            <a:r>
              <a:rPr lang="ar-IQ" sz="3600" b="1" dirty="0">
                <a:solidFill>
                  <a:schemeClr val="tx1">
                    <a:lumMod val="65000"/>
                    <a:lumOff val="35000"/>
                  </a:schemeClr>
                </a:solidFill>
              </a:rPr>
              <a:t>1 – إذا كانا صحيحي </a:t>
            </a:r>
            <a:r>
              <a:rPr lang="ar-IQ" sz="3600" b="1" dirty="0" err="1">
                <a:solidFill>
                  <a:schemeClr val="tx1">
                    <a:lumMod val="65000"/>
                    <a:lumOff val="35000"/>
                  </a:schemeClr>
                </a:solidFill>
              </a:rPr>
              <a:t>الآخر،وكانا</a:t>
            </a:r>
            <a:r>
              <a:rPr lang="ar-IQ" sz="3600" b="1" dirty="0">
                <a:solidFill>
                  <a:schemeClr val="tx1">
                    <a:lumMod val="65000"/>
                    <a:lumOff val="35000"/>
                  </a:schemeClr>
                </a:solidFill>
              </a:rPr>
              <a:t> مفردين أو جمع </a:t>
            </a:r>
            <a:r>
              <a:rPr lang="ar-IQ" sz="3600" b="1" dirty="0" err="1">
                <a:solidFill>
                  <a:schemeClr val="tx1">
                    <a:lumMod val="65000"/>
                    <a:lumOff val="35000"/>
                  </a:schemeClr>
                </a:solidFill>
              </a:rPr>
              <a:t>تكسير،أو</a:t>
            </a:r>
            <a:r>
              <a:rPr lang="ar-IQ" sz="3600" b="1" dirty="0">
                <a:solidFill>
                  <a:schemeClr val="tx1">
                    <a:lumMod val="65000"/>
                    <a:lumOff val="35000"/>
                  </a:schemeClr>
                </a:solidFill>
              </a:rPr>
              <a:t> جمع مؤنث سالم فيرفعان بالضمة الظاهرة نحو: العلمُ </a:t>
            </a:r>
            <a:r>
              <a:rPr lang="ar-IQ" sz="3600" b="1" dirty="0" err="1">
                <a:solidFill>
                  <a:schemeClr val="tx1">
                    <a:lumMod val="65000"/>
                    <a:lumOff val="35000"/>
                  </a:schemeClr>
                </a:solidFill>
              </a:rPr>
              <a:t>نورٌ،الكتبُ</a:t>
            </a:r>
            <a:r>
              <a:rPr lang="ar-IQ" sz="3600" b="1" dirty="0">
                <a:solidFill>
                  <a:schemeClr val="tx1">
                    <a:lumMod val="65000"/>
                    <a:lumOff val="35000"/>
                  </a:schemeClr>
                </a:solidFill>
              </a:rPr>
              <a:t> </a:t>
            </a:r>
            <a:r>
              <a:rPr lang="ar-IQ" sz="3600" b="1" dirty="0" err="1">
                <a:solidFill>
                  <a:schemeClr val="tx1">
                    <a:lumMod val="65000"/>
                    <a:lumOff val="35000"/>
                  </a:schemeClr>
                </a:solidFill>
              </a:rPr>
              <a:t>مفيدةٌ،الطالباتُ</a:t>
            </a:r>
            <a:r>
              <a:rPr lang="ar-IQ" sz="3600" b="1" dirty="0">
                <a:solidFill>
                  <a:schemeClr val="tx1">
                    <a:lumMod val="65000"/>
                    <a:lumOff val="35000"/>
                  </a:schemeClr>
                </a:solidFill>
              </a:rPr>
              <a:t> متفوقاتٌ.</a:t>
            </a:r>
          </a:p>
          <a:p>
            <a:r>
              <a:rPr lang="ar-IQ" sz="3600" b="1" dirty="0">
                <a:solidFill>
                  <a:schemeClr val="tx1">
                    <a:lumMod val="65000"/>
                    <a:lumOff val="35000"/>
                  </a:schemeClr>
                </a:solidFill>
              </a:rPr>
              <a:t>2 – إذا كانا معتلي الآخر فيرفعان بالضمة المقدرة </a:t>
            </a:r>
            <a:r>
              <a:rPr lang="ar-IQ" sz="3600" b="1" dirty="0" err="1">
                <a:solidFill>
                  <a:schemeClr val="tx1">
                    <a:lumMod val="65000"/>
                    <a:lumOff val="35000"/>
                  </a:schemeClr>
                </a:solidFill>
              </a:rPr>
              <a:t>نحو:المدعو</a:t>
            </a:r>
            <a:r>
              <a:rPr lang="ar-IQ" sz="3600" b="1" dirty="0">
                <a:solidFill>
                  <a:schemeClr val="tx1">
                    <a:lumMod val="65000"/>
                    <a:lumOff val="35000"/>
                  </a:schemeClr>
                </a:solidFill>
              </a:rPr>
              <a:t> المحامي موسى.</a:t>
            </a:r>
          </a:p>
          <a:p>
            <a:r>
              <a:rPr lang="ar-IQ" sz="3600" b="1" dirty="0">
                <a:solidFill>
                  <a:schemeClr val="tx1">
                    <a:lumMod val="65000"/>
                    <a:lumOff val="35000"/>
                  </a:schemeClr>
                </a:solidFill>
              </a:rPr>
              <a:t>3 – إذا كانا مثنيين فيرفعان بالألف </a:t>
            </a:r>
            <a:r>
              <a:rPr lang="ar-IQ" sz="3600" b="1" dirty="0" err="1">
                <a:solidFill>
                  <a:schemeClr val="tx1">
                    <a:lumMod val="65000"/>
                    <a:lumOff val="35000"/>
                  </a:schemeClr>
                </a:solidFill>
              </a:rPr>
              <a:t>نحو:التلميذان</a:t>
            </a:r>
            <a:r>
              <a:rPr lang="ar-IQ" sz="3600" b="1" dirty="0">
                <a:solidFill>
                  <a:schemeClr val="tx1">
                    <a:lumMod val="65000"/>
                    <a:lumOff val="35000"/>
                  </a:schemeClr>
                </a:solidFill>
              </a:rPr>
              <a:t> مجدّان</a:t>
            </a:r>
          </a:p>
          <a:p>
            <a:r>
              <a:rPr lang="ar-IQ" sz="3600" b="1" dirty="0">
                <a:solidFill>
                  <a:schemeClr val="tx1">
                    <a:lumMod val="65000"/>
                    <a:lumOff val="35000"/>
                  </a:schemeClr>
                </a:solidFill>
              </a:rPr>
              <a:t>4 – إذا كانا </a:t>
            </a:r>
            <a:r>
              <a:rPr lang="ar-IQ" sz="3600" b="1" dirty="0">
                <a:solidFill>
                  <a:schemeClr val="tx1">
                    <a:lumMod val="65000"/>
                    <a:lumOff val="35000"/>
                  </a:schemeClr>
                </a:solidFill>
                <a:hlinkClick r:id="rId2">
                  <a:extLst>
                    <a:ext uri="{A12FA001-AC4F-418D-AE19-62706E023703}">
                      <ahyp:hlinkClr xmlns:ahyp="http://schemas.microsoft.com/office/drawing/2018/hyperlinkcolor" val="tx"/>
                    </a:ext>
                  </a:extLst>
                </a:hlinkClick>
              </a:rPr>
              <a:t>جمع مذكر سالم</a:t>
            </a:r>
            <a:r>
              <a:rPr lang="ar-IQ" sz="3600" b="1" dirty="0">
                <a:solidFill>
                  <a:schemeClr val="tx1">
                    <a:lumMod val="65000"/>
                    <a:lumOff val="35000"/>
                  </a:schemeClr>
                </a:solidFill>
              </a:rPr>
              <a:t> فيرفعان بالواو </a:t>
            </a:r>
            <a:r>
              <a:rPr lang="ar-IQ" sz="3600" b="1" dirty="0" err="1">
                <a:solidFill>
                  <a:schemeClr val="tx1">
                    <a:lumMod val="65000"/>
                    <a:lumOff val="35000"/>
                  </a:schemeClr>
                </a:solidFill>
              </a:rPr>
              <a:t>نحو:المدربون</a:t>
            </a:r>
            <a:r>
              <a:rPr lang="ar-IQ" sz="3600" b="1" dirty="0">
                <a:solidFill>
                  <a:schemeClr val="tx1">
                    <a:lumMod val="65000"/>
                    <a:lumOff val="35000"/>
                  </a:schemeClr>
                </a:solidFill>
              </a:rPr>
              <a:t> صارمون.</a:t>
            </a:r>
          </a:p>
          <a:p>
            <a:r>
              <a:rPr lang="ar-IQ" sz="3600" b="1" dirty="0">
                <a:solidFill>
                  <a:schemeClr val="tx1">
                    <a:lumMod val="65000"/>
                    <a:lumOff val="35000"/>
                  </a:schemeClr>
                </a:solidFill>
              </a:rPr>
              <a:t>5 – إذا كانا من الأسماء الخمسة فيرفعان بالواو </a:t>
            </a:r>
            <a:r>
              <a:rPr lang="ar-IQ" sz="3600" b="1" dirty="0" err="1">
                <a:solidFill>
                  <a:schemeClr val="tx1">
                    <a:lumMod val="65000"/>
                    <a:lumOff val="35000"/>
                  </a:schemeClr>
                </a:solidFill>
              </a:rPr>
              <a:t>نحو:أبوك</a:t>
            </a:r>
            <a:r>
              <a:rPr lang="ar-IQ" sz="3600" b="1" dirty="0">
                <a:solidFill>
                  <a:schemeClr val="tx1">
                    <a:lumMod val="65000"/>
                    <a:lumOff val="35000"/>
                  </a:schemeClr>
                </a:solidFill>
              </a:rPr>
              <a:t> ذو علم.</a:t>
            </a:r>
          </a:p>
          <a:p>
            <a:endParaRPr lang="ar-IQ" sz="3600" dirty="0"/>
          </a:p>
        </p:txBody>
      </p:sp>
    </p:spTree>
    <p:extLst>
      <p:ext uri="{BB962C8B-B14F-4D97-AF65-F5344CB8AC3E}">
        <p14:creationId xmlns:p14="http://schemas.microsoft.com/office/powerpoint/2010/main" val="3702630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350697-4282-4A3B-A606-0E0FD098D060}"/>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87BFF7C8-144C-473B-B32D-DBC575FAB843}"/>
              </a:ext>
            </a:extLst>
          </p:cNvPr>
          <p:cNvSpPr>
            <a:spLocks noGrp="1"/>
          </p:cNvSpPr>
          <p:nvPr>
            <p:ph idx="1"/>
          </p:nvPr>
        </p:nvSpPr>
        <p:spPr>
          <a:xfrm>
            <a:off x="0" y="91438"/>
            <a:ext cx="12192000" cy="6766562"/>
          </a:xfrm>
        </p:spPr>
        <p:txBody>
          <a:bodyPr>
            <a:normAutofit/>
          </a:bodyPr>
          <a:lstStyle/>
          <a:p>
            <a:r>
              <a:rPr lang="ar-SA" sz="4000" b="1" dirty="0">
                <a:solidFill>
                  <a:srgbClr val="FF0000"/>
                </a:solidFill>
              </a:rPr>
              <a:t>تقديم المبتدأ وجوباً:</a:t>
            </a:r>
          </a:p>
          <a:p>
            <a:r>
              <a:rPr lang="ar-SA" sz="3600" b="1" dirty="0"/>
              <a:t>الأصل في المبتدأ أن </a:t>
            </a:r>
            <a:r>
              <a:rPr lang="ar-SA" sz="3600" b="1" dirty="0" err="1"/>
              <a:t>يتقدم,والأصل</a:t>
            </a:r>
            <a:r>
              <a:rPr lang="ar-SA" sz="3600" b="1" dirty="0"/>
              <a:t> في الخبر أن </a:t>
            </a:r>
            <a:r>
              <a:rPr lang="ar-SA" sz="3600" b="1" dirty="0" err="1"/>
              <a:t>يتأخر,وقد</a:t>
            </a:r>
            <a:r>
              <a:rPr lang="ar-SA" sz="3600" b="1" dirty="0"/>
              <a:t> يتقدم أحدهما وجوباً فيتأخر الآخر وجوباً.</a:t>
            </a:r>
          </a:p>
          <a:p>
            <a:r>
              <a:rPr lang="ar-SA" sz="3600" b="1" dirty="0"/>
              <a:t>يجب تقديم المبتدأ وتأخير الخبر في ستة مواضع:</a:t>
            </a:r>
          </a:p>
          <a:p>
            <a:r>
              <a:rPr lang="ar-SA" sz="3600" b="1" dirty="0"/>
              <a:t>1-أن يكون كل من المبتدأ والخبر معرفة أو نكرة صالحة لجعلها </a:t>
            </a:r>
            <a:r>
              <a:rPr lang="ar-SA" sz="3600" b="1" dirty="0" err="1"/>
              <a:t>مبتدأ,وليس</a:t>
            </a:r>
            <a:r>
              <a:rPr lang="ar-SA" sz="3600" b="1" dirty="0"/>
              <a:t> هناك قرينة تعين </a:t>
            </a:r>
            <a:r>
              <a:rPr lang="ar-SA" sz="3600" b="1" dirty="0" err="1"/>
              <a:t>أحدهما,فيتقدم</a:t>
            </a:r>
            <a:r>
              <a:rPr lang="ar-SA" sz="3600" b="1" dirty="0"/>
              <a:t> المبتدأ خشية التباس المسند بالمسند إليه, نحو: (عادل صديقك).</a:t>
            </a:r>
          </a:p>
          <a:p>
            <a:r>
              <a:rPr lang="ar-SA" sz="3600" b="1" dirty="0"/>
              <a:t>فتقول : (عادل صديقك) إن أردت الإخبار عن (عادل) بأنه </a:t>
            </a:r>
            <a:r>
              <a:rPr lang="ar-SA" sz="3600" b="1" dirty="0" err="1"/>
              <a:t>صديقك؛لان</a:t>
            </a:r>
            <a:r>
              <a:rPr lang="ar-SA" sz="3600" b="1" dirty="0"/>
              <a:t>، السامع يعرف عادلاً ويجهل أنه </a:t>
            </a:r>
            <a:r>
              <a:rPr lang="ar-SA" sz="3600" b="1" dirty="0" err="1"/>
              <a:t>صديقك,وإذا</a:t>
            </a:r>
            <a:r>
              <a:rPr lang="ar-SA" sz="3600" b="1" dirty="0"/>
              <a:t> كان كذلك لم يجز تقديم الخبر عليه.</a:t>
            </a:r>
          </a:p>
          <a:p>
            <a:r>
              <a:rPr lang="ar-SA" sz="3600" b="1" dirty="0"/>
              <a:t>وتقول : (صديقك عادل) إن أردت الإخبار عن صديقك بأن اسمه </a:t>
            </a:r>
            <a:r>
              <a:rPr lang="ar-SA" sz="3600" b="1" dirty="0" err="1"/>
              <a:t>عادل,إذ</a:t>
            </a:r>
            <a:r>
              <a:rPr lang="ar-SA" sz="3600" b="1" dirty="0"/>
              <a:t> إن السامع يعرف أن لك صديقاً ولكن لا يعرف من </a:t>
            </a:r>
            <a:r>
              <a:rPr lang="ar-SA" sz="3600" b="1" dirty="0" err="1"/>
              <a:t>هو؟أو</a:t>
            </a:r>
            <a:r>
              <a:rPr lang="ar-SA" sz="3600" b="1" dirty="0"/>
              <a:t> يظن أنه خالد مثلاً فتقول له : (صديقك عادل),وعلى هذا الاعتبار لا يجوز تقديم عادل.</a:t>
            </a:r>
          </a:p>
          <a:p>
            <a:endParaRPr lang="ar-IQ" sz="4000" dirty="0"/>
          </a:p>
        </p:txBody>
      </p:sp>
    </p:spTree>
    <p:extLst>
      <p:ext uri="{BB962C8B-B14F-4D97-AF65-F5344CB8AC3E}">
        <p14:creationId xmlns:p14="http://schemas.microsoft.com/office/powerpoint/2010/main" val="2972429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wipe(down)">
                                      <p:cBhvr>
                                        <p:cTn id="39" dur="580">
                                          <p:stCondLst>
                                            <p:cond delay="0"/>
                                          </p:stCondLst>
                                        </p:cTn>
                                        <p:tgtEl>
                                          <p:spTgt spid="3">
                                            <p:txEl>
                                              <p:pRg st="3" end="3"/>
                                            </p:txEl>
                                          </p:spTgt>
                                        </p:tgtEl>
                                      </p:cBhvr>
                                    </p:animEffect>
                                    <p:anim calcmode="lin" valueType="num">
                                      <p:cBhvr>
                                        <p:cTn id="4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3" end="3"/>
                                            </p:txEl>
                                          </p:spTgt>
                                        </p:tgtEl>
                                      </p:cBhvr>
                                      <p:to x="100000" y="60000"/>
                                    </p:animScale>
                                    <p:animScale>
                                      <p:cBhvr>
                                        <p:cTn id="46" dur="166" decel="50000">
                                          <p:stCondLst>
                                            <p:cond delay="676"/>
                                          </p:stCondLst>
                                        </p:cTn>
                                        <p:tgtEl>
                                          <p:spTgt spid="3">
                                            <p:txEl>
                                              <p:pRg st="3" end="3"/>
                                            </p:txEl>
                                          </p:spTgt>
                                        </p:tgtEl>
                                      </p:cBhvr>
                                      <p:to x="100000" y="100000"/>
                                    </p:animScale>
                                    <p:animScale>
                                      <p:cBhvr>
                                        <p:cTn id="47" dur="26">
                                          <p:stCondLst>
                                            <p:cond delay="1312"/>
                                          </p:stCondLst>
                                        </p:cTn>
                                        <p:tgtEl>
                                          <p:spTgt spid="3">
                                            <p:txEl>
                                              <p:pRg st="3" end="3"/>
                                            </p:txEl>
                                          </p:spTgt>
                                        </p:tgtEl>
                                      </p:cBhvr>
                                      <p:to x="100000" y="80000"/>
                                    </p:animScale>
                                    <p:animScale>
                                      <p:cBhvr>
                                        <p:cTn id="48" dur="166" decel="50000">
                                          <p:stCondLst>
                                            <p:cond delay="1338"/>
                                          </p:stCondLst>
                                        </p:cTn>
                                        <p:tgtEl>
                                          <p:spTgt spid="3">
                                            <p:txEl>
                                              <p:pRg st="3" end="3"/>
                                            </p:txEl>
                                          </p:spTgt>
                                        </p:tgtEl>
                                      </p:cBhvr>
                                      <p:to x="100000" y="100000"/>
                                    </p:animScale>
                                    <p:animScale>
                                      <p:cBhvr>
                                        <p:cTn id="49" dur="26">
                                          <p:stCondLst>
                                            <p:cond delay="1642"/>
                                          </p:stCondLst>
                                        </p:cTn>
                                        <p:tgtEl>
                                          <p:spTgt spid="3">
                                            <p:txEl>
                                              <p:pRg st="3" end="3"/>
                                            </p:txEl>
                                          </p:spTgt>
                                        </p:tgtEl>
                                      </p:cBhvr>
                                      <p:to x="100000" y="90000"/>
                                    </p:animScale>
                                    <p:animScale>
                                      <p:cBhvr>
                                        <p:cTn id="50" dur="166" decel="50000">
                                          <p:stCondLst>
                                            <p:cond delay="1668"/>
                                          </p:stCondLst>
                                        </p:cTn>
                                        <p:tgtEl>
                                          <p:spTgt spid="3">
                                            <p:txEl>
                                              <p:pRg st="3" end="3"/>
                                            </p:txEl>
                                          </p:spTgt>
                                        </p:tgtEl>
                                      </p:cBhvr>
                                      <p:to x="100000" y="100000"/>
                                    </p:animScale>
                                    <p:animScale>
                                      <p:cBhvr>
                                        <p:cTn id="51" dur="26">
                                          <p:stCondLst>
                                            <p:cond delay="1808"/>
                                          </p:stCondLst>
                                        </p:cTn>
                                        <p:tgtEl>
                                          <p:spTgt spid="3">
                                            <p:txEl>
                                              <p:pRg st="3" end="3"/>
                                            </p:txEl>
                                          </p:spTgt>
                                        </p:tgtEl>
                                      </p:cBhvr>
                                      <p:to x="100000" y="95000"/>
                                    </p:animScale>
                                    <p:animScale>
                                      <p:cBhvr>
                                        <p:cTn id="52" dur="166" decel="50000">
                                          <p:stCondLst>
                                            <p:cond delay="1834"/>
                                          </p:stCondLst>
                                        </p:cTn>
                                        <p:tgtEl>
                                          <p:spTgt spid="3">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D796A0-9E8A-4167-B87D-F9DA66B7C041}"/>
              </a:ext>
            </a:extLst>
          </p:cNvPr>
          <p:cNvSpPr>
            <a:spLocks noGrp="1"/>
          </p:cNvSpPr>
          <p:nvPr>
            <p:ph type="title"/>
          </p:nvPr>
        </p:nvSpPr>
        <p:spPr>
          <a:xfrm flipV="1">
            <a:off x="838200" y="0"/>
            <a:ext cx="10515600" cy="1016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45DA92FF-E7C5-41AA-98AC-C93CB444BCB5}"/>
              </a:ext>
            </a:extLst>
          </p:cNvPr>
          <p:cNvSpPr>
            <a:spLocks noGrp="1"/>
          </p:cNvSpPr>
          <p:nvPr>
            <p:ph idx="1"/>
          </p:nvPr>
        </p:nvSpPr>
        <p:spPr>
          <a:xfrm>
            <a:off x="0" y="101600"/>
            <a:ext cx="12192000" cy="6756400"/>
          </a:xfrm>
        </p:spPr>
        <p:txBody>
          <a:bodyPr>
            <a:normAutofit lnSpcReduction="10000"/>
          </a:bodyPr>
          <a:lstStyle/>
          <a:p>
            <a:r>
              <a:rPr lang="ar-SA" sz="4000" b="1" dirty="0">
                <a:solidFill>
                  <a:srgbClr val="FF0000"/>
                </a:solidFill>
              </a:rPr>
              <a:t>-فإن كان هناك قرينة </a:t>
            </a:r>
            <a:r>
              <a:rPr lang="ar-SA" sz="4000" b="1" dirty="0"/>
              <a:t>تميز المبتدأ والخبر جاز التقديم والتأخير, ومن ذلك قولك: (أبي أخي في الشفقة والحنان)فهذه الجملة أصلها أخي أبي في الشفقة والحنان) أي أنه كأبيه في شفقته </a:t>
            </a:r>
            <a:r>
              <a:rPr lang="ar-SA" sz="4000" b="1" dirty="0" err="1"/>
              <a:t>وحنانه,فالمشبه</a:t>
            </a:r>
            <a:r>
              <a:rPr lang="ar-SA" sz="4000" b="1" dirty="0"/>
              <a:t> (أخ)</a:t>
            </a:r>
            <a:r>
              <a:rPr lang="ar-SA" sz="4000" b="1" dirty="0" err="1"/>
              <a:t>مبتدأ,والمشبه</a:t>
            </a:r>
            <a:r>
              <a:rPr lang="ar-SA" sz="4000" b="1" dirty="0"/>
              <a:t> به (أب)</a:t>
            </a:r>
            <a:r>
              <a:rPr lang="ar-SA" sz="4000" b="1" dirty="0" err="1"/>
              <a:t>خبر,سواء</a:t>
            </a:r>
            <a:r>
              <a:rPr lang="ar-SA" sz="4000" b="1" dirty="0"/>
              <a:t> تقدم أم تأخر.</a:t>
            </a:r>
          </a:p>
          <a:p>
            <a:endParaRPr lang="ar-SA" sz="4000" b="1" dirty="0"/>
          </a:p>
          <a:p>
            <a:pPr algn="ctr"/>
            <a:r>
              <a:rPr lang="ar-SA" sz="4000" b="1" dirty="0">
                <a:solidFill>
                  <a:srgbClr val="FF0000"/>
                </a:solidFill>
              </a:rPr>
              <a:t>الفرق بين (زيد منطلق) و(زيد المنطلق)</a:t>
            </a:r>
          </a:p>
          <a:p>
            <a:pPr algn="ctr"/>
            <a:r>
              <a:rPr lang="ar-SA" sz="4000" b="1" dirty="0"/>
              <a:t>(دلالة التعريف)</a:t>
            </a:r>
          </a:p>
          <a:p>
            <a:r>
              <a:rPr lang="ar-SA" sz="4000" b="1" dirty="0"/>
              <a:t>1-القصر</a:t>
            </a:r>
          </a:p>
          <a:p>
            <a:r>
              <a:rPr lang="ar-SA" sz="4000" b="1" dirty="0"/>
              <a:t>-</a:t>
            </a:r>
            <a:r>
              <a:rPr lang="ar-SA" sz="4000" b="1" dirty="0" err="1"/>
              <a:t>فالتعبيرالأول</a:t>
            </a:r>
            <a:r>
              <a:rPr lang="ar-SA" sz="4000" b="1" dirty="0"/>
              <a:t> يفيد ثبوت الانطلاق لزيد من دون نفيه عن </a:t>
            </a:r>
            <a:r>
              <a:rPr lang="ar-SA" sz="4000" b="1" dirty="0" err="1"/>
              <a:t>غيره,وأما</a:t>
            </a:r>
            <a:r>
              <a:rPr lang="ar-SA" sz="4000" b="1" dirty="0"/>
              <a:t> التعبير الثاني فإنه يفيد قصر الانطلاق على زيد دون غيره.</a:t>
            </a:r>
          </a:p>
          <a:p>
            <a:r>
              <a:rPr lang="ar-SA" sz="4000" b="1" dirty="0"/>
              <a:t>وقد يفيد القصر مبالغة وذلك كأن تقول: (محمد الأديب) فكأنك قصرت الأدب على محمد.</a:t>
            </a:r>
            <a:endParaRPr lang="ar-IQ" sz="4000" b="1" dirty="0"/>
          </a:p>
        </p:txBody>
      </p:sp>
    </p:spTree>
    <p:extLst>
      <p:ext uri="{BB962C8B-B14F-4D97-AF65-F5344CB8AC3E}">
        <p14:creationId xmlns:p14="http://schemas.microsoft.com/office/powerpoint/2010/main" val="238661848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A6559A-29AA-432F-8DC4-CB76D7EF685D}"/>
              </a:ext>
            </a:extLst>
          </p:cNvPr>
          <p:cNvSpPr>
            <a:spLocks noGrp="1"/>
          </p:cNvSpPr>
          <p:nvPr>
            <p:ph type="title"/>
          </p:nvPr>
        </p:nvSpPr>
        <p:spPr>
          <a:xfrm>
            <a:off x="838200" y="0"/>
            <a:ext cx="10515600" cy="889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4EE2C41-1DC9-40A3-BF8D-967C38784ACD}"/>
              </a:ext>
            </a:extLst>
          </p:cNvPr>
          <p:cNvSpPr>
            <a:spLocks noGrp="1"/>
          </p:cNvSpPr>
          <p:nvPr>
            <p:ph idx="1"/>
          </p:nvPr>
        </p:nvSpPr>
        <p:spPr>
          <a:xfrm>
            <a:off x="0" y="177800"/>
            <a:ext cx="12192000" cy="6680200"/>
          </a:xfrm>
        </p:spPr>
        <p:txBody>
          <a:bodyPr>
            <a:normAutofit lnSpcReduction="10000"/>
          </a:bodyPr>
          <a:lstStyle/>
          <a:p>
            <a:r>
              <a:rPr lang="ar-SA" sz="4000" b="1" dirty="0"/>
              <a:t>2-الكمال</a:t>
            </a:r>
          </a:p>
          <a:p>
            <a:r>
              <a:rPr lang="ar-SA" sz="4000" b="1" dirty="0"/>
              <a:t>ويدل تعريفهما على الكمال وذلك كقوله تعالى : ((ذلك الكتاب لا ريب فيه)) البقرة:2 </a:t>
            </a:r>
            <a:r>
              <a:rPr lang="ar-SA" sz="4000" b="1" dirty="0" err="1"/>
              <a:t>أي:الكتاب</a:t>
            </a:r>
            <a:r>
              <a:rPr lang="ar-SA" sz="4000" b="1" dirty="0"/>
              <a:t> الكامل. </a:t>
            </a:r>
          </a:p>
          <a:p>
            <a:r>
              <a:rPr lang="ar-SA" sz="4000" b="1" dirty="0"/>
              <a:t>2-أن يكون الخبر جملة فعلية فاعلها ضمير مستتر يعود على المبتدأ نحو : (الكواكب تتحرك),فـ(تتحرك) وفاعله المقدر خبر عن (الكواكب).</a:t>
            </a:r>
          </a:p>
          <a:p>
            <a:r>
              <a:rPr lang="ar-SA" sz="4000" b="1" dirty="0"/>
              <a:t>ولا يجوز </a:t>
            </a:r>
            <a:r>
              <a:rPr lang="ar-SA" sz="4000" b="1" dirty="0" err="1"/>
              <a:t>التقديم,فلا</a:t>
            </a:r>
            <a:r>
              <a:rPr lang="ar-SA" sz="4000" b="1" dirty="0"/>
              <a:t> يقال: (تتحرك الكواكب) على أن الكواكب </a:t>
            </a:r>
            <a:r>
              <a:rPr lang="ar-SA" sz="4000" b="1" dirty="0" err="1"/>
              <a:t>مبتدأ,والفعل</a:t>
            </a:r>
            <a:r>
              <a:rPr lang="ar-SA" sz="4000" b="1" dirty="0"/>
              <a:t> خبر </a:t>
            </a:r>
            <a:r>
              <a:rPr lang="ar-SA" sz="4000" b="1" dirty="0" err="1"/>
              <a:t>مقدم,بل</a:t>
            </a:r>
            <a:r>
              <a:rPr lang="ar-SA" sz="4000" b="1" dirty="0"/>
              <a:t> يكون (الكواكب) فاعلاً لــ(تتحرك) فتكون الجملة فعلية.</a:t>
            </a:r>
          </a:p>
          <a:p>
            <a:r>
              <a:rPr lang="ar-SA" sz="4000" b="1" dirty="0"/>
              <a:t>بخلاف ما لو كان الفاعل اسماً ظاهراً أو ضميراً بارزاً فإنه يجوز التقديم.</a:t>
            </a:r>
          </a:p>
          <a:p>
            <a:r>
              <a:rPr lang="ar-SA" sz="4000" b="1" dirty="0"/>
              <a:t>فمثال كونه اسماً ظاهراً قولك: (السماء تتحرك كواكبها) فإنه يجوز تقديم الجملة الفعلية (تتحرك كواكبها) خبراً مقدماً, و (السماء) مبتدأ مؤخراً</a:t>
            </a:r>
            <a:endParaRPr lang="ar-IQ" sz="4000" b="1" dirty="0"/>
          </a:p>
        </p:txBody>
      </p:sp>
    </p:spTree>
    <p:extLst>
      <p:ext uri="{BB962C8B-B14F-4D97-AF65-F5344CB8AC3E}">
        <p14:creationId xmlns:p14="http://schemas.microsoft.com/office/powerpoint/2010/main" val="452712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A3CC3C-649A-4DCE-A98A-4A202699E507}"/>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407356F-6BB6-4320-81DA-508C7147DD94}"/>
              </a:ext>
            </a:extLst>
          </p:cNvPr>
          <p:cNvSpPr>
            <a:spLocks noGrp="1"/>
          </p:cNvSpPr>
          <p:nvPr>
            <p:ph idx="1"/>
          </p:nvPr>
        </p:nvSpPr>
        <p:spPr>
          <a:xfrm>
            <a:off x="0" y="45718"/>
            <a:ext cx="12192000" cy="6812281"/>
          </a:xfrm>
        </p:spPr>
        <p:txBody>
          <a:bodyPr/>
          <a:lstStyle/>
          <a:p>
            <a:pPr lvl="0"/>
            <a:r>
              <a:rPr lang="ar-SA" sz="3600" b="1" dirty="0">
                <a:solidFill>
                  <a:prstClr val="black"/>
                </a:solidFill>
              </a:rPr>
              <a:t>3-أن يكون الخبر محصوراً فيه </a:t>
            </a:r>
            <a:r>
              <a:rPr lang="ar-SA" sz="3600" b="1" dirty="0" err="1">
                <a:solidFill>
                  <a:prstClr val="black"/>
                </a:solidFill>
              </a:rPr>
              <a:t>المبتدأ,وذلك</a:t>
            </a:r>
            <a:r>
              <a:rPr lang="ar-SA" sz="3600" b="1" dirty="0">
                <a:solidFill>
                  <a:prstClr val="black"/>
                </a:solidFill>
              </a:rPr>
              <a:t> بأن يقترن الخبر بــ(إلا)أو (إنما) كقوله تعالى: (وما محمد إلا رسول):آل عمران: 14,</a:t>
            </a:r>
          </a:p>
          <a:p>
            <a:pPr lvl="0"/>
            <a:r>
              <a:rPr lang="ar-SA" sz="3600" b="1" dirty="0">
                <a:solidFill>
                  <a:prstClr val="black"/>
                </a:solidFill>
              </a:rPr>
              <a:t>ومعنى الحصر هنا أن المبتدأ (وهو محمد) منحصر في صفة </a:t>
            </a:r>
            <a:r>
              <a:rPr lang="ar-SA" sz="3600" b="1" dirty="0" err="1">
                <a:solidFill>
                  <a:prstClr val="black"/>
                </a:solidFill>
              </a:rPr>
              <a:t>الرسالة,فلو</a:t>
            </a:r>
            <a:r>
              <a:rPr lang="ar-SA" sz="3600" b="1" dirty="0">
                <a:solidFill>
                  <a:prstClr val="black"/>
                </a:solidFill>
              </a:rPr>
              <a:t> قيل : (ما رسول إلا محمد) بتقديم </a:t>
            </a:r>
            <a:r>
              <a:rPr lang="ar-SA" sz="3600" b="1" dirty="0" err="1">
                <a:solidFill>
                  <a:prstClr val="black"/>
                </a:solidFill>
              </a:rPr>
              <a:t>الخبر,لفسد</a:t>
            </a:r>
            <a:r>
              <a:rPr lang="ar-SA" sz="3600" b="1" dirty="0">
                <a:solidFill>
                  <a:prstClr val="black"/>
                </a:solidFill>
              </a:rPr>
              <a:t> </a:t>
            </a:r>
            <a:r>
              <a:rPr lang="ar-SA" sz="3600" b="1" dirty="0" err="1">
                <a:solidFill>
                  <a:prstClr val="black"/>
                </a:solidFill>
              </a:rPr>
              <a:t>المعنى؛لأن</a:t>
            </a:r>
            <a:r>
              <a:rPr lang="ar-SA" sz="3600" b="1" dirty="0">
                <a:solidFill>
                  <a:prstClr val="black"/>
                </a:solidFill>
              </a:rPr>
              <a:t> المعنى يكون حينئذ: إن صفة الرسالة منحصرة في محمد مع أنها ليست منحصرة </a:t>
            </a:r>
            <a:r>
              <a:rPr lang="ar-SA" sz="3600" b="1" dirty="0" err="1">
                <a:solidFill>
                  <a:prstClr val="black"/>
                </a:solidFill>
              </a:rPr>
              <a:t>فيه,بل</a:t>
            </a:r>
            <a:r>
              <a:rPr lang="ar-SA" sz="3600" b="1" dirty="0">
                <a:solidFill>
                  <a:prstClr val="black"/>
                </a:solidFill>
              </a:rPr>
              <a:t> هي شاملة له ولغيره من الرسل –صلوات الله وسلامه عليهم أجمعين-.</a:t>
            </a:r>
          </a:p>
          <a:p>
            <a:pPr lvl="0"/>
            <a:r>
              <a:rPr lang="ar-SA" sz="3600" b="1" dirty="0">
                <a:solidFill>
                  <a:prstClr val="black"/>
                </a:solidFill>
              </a:rPr>
              <a:t>4-أن يكون المبتدأ مقترناً بلام التأكيد(لام الابتداء) نحو (لزيد قائم),فلا يجوز تقديم الخبر على </a:t>
            </a:r>
            <a:r>
              <a:rPr lang="ar-SA" sz="3600" b="1" dirty="0" err="1">
                <a:solidFill>
                  <a:prstClr val="black"/>
                </a:solidFill>
              </a:rPr>
              <a:t>اللام,فلا</a:t>
            </a:r>
            <a:r>
              <a:rPr lang="ar-SA" sz="3600" b="1" dirty="0">
                <a:solidFill>
                  <a:prstClr val="black"/>
                </a:solidFill>
              </a:rPr>
              <a:t> تقول : (قائم لزيد)؛لأن لام الابتداء لها الصدارة في الكلام.</a:t>
            </a:r>
          </a:p>
          <a:p>
            <a:pPr lvl="0"/>
            <a:r>
              <a:rPr lang="ar-SA" sz="3600" b="1" dirty="0">
                <a:solidFill>
                  <a:prstClr val="black"/>
                </a:solidFill>
              </a:rPr>
              <a:t>5-أن يكون المبتدأ من الأسماء التي لها الصدارة في الكلام كأسماء الاستفهام نحو: (من القادم؟),وأسماء الشرط نحو: (من تصاحبه أصاحبه)و (ما) التعجبية نحو: (ما أحسن الفضيلة),و (كم) الخبرية نحو (كم طفل مهمل في الطرقات)</a:t>
            </a:r>
            <a:endParaRPr lang="ar-IQ" sz="3600" b="1" dirty="0">
              <a:solidFill>
                <a:prstClr val="black"/>
              </a:solidFill>
            </a:endParaRPr>
          </a:p>
          <a:p>
            <a:endParaRPr lang="ar-IQ" dirty="0"/>
          </a:p>
        </p:txBody>
      </p:sp>
    </p:spTree>
    <p:extLst>
      <p:ext uri="{BB962C8B-B14F-4D97-AF65-F5344CB8AC3E}">
        <p14:creationId xmlns:p14="http://schemas.microsoft.com/office/powerpoint/2010/main" val="720088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E730EA-6968-4896-881D-F6F733E518FC}"/>
              </a:ext>
            </a:extLst>
          </p:cNvPr>
          <p:cNvSpPr>
            <a:spLocks noGrp="1"/>
          </p:cNvSpPr>
          <p:nvPr>
            <p:ph type="title"/>
          </p:nvPr>
        </p:nvSpPr>
        <p:spPr>
          <a:xfrm flipV="1">
            <a:off x="838200" y="-45718"/>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976C11D-D526-4A61-A265-99760647B3DF}"/>
              </a:ext>
            </a:extLst>
          </p:cNvPr>
          <p:cNvSpPr>
            <a:spLocks noGrp="1"/>
          </p:cNvSpPr>
          <p:nvPr>
            <p:ph idx="1"/>
          </p:nvPr>
        </p:nvSpPr>
        <p:spPr>
          <a:xfrm>
            <a:off x="0" y="45718"/>
            <a:ext cx="12192000" cy="6812281"/>
          </a:xfrm>
        </p:spPr>
        <p:txBody>
          <a:bodyPr>
            <a:normAutofit lnSpcReduction="10000"/>
          </a:bodyPr>
          <a:lstStyle/>
          <a:p>
            <a:r>
              <a:rPr lang="ar-SA" sz="3600" b="1" dirty="0"/>
              <a:t>وكذلك يجوز التقديم إذا رفع الفعل ضميراً بارزاً نحو قولك : (أكلا الولدان) فتعرب الجملة الفعلية خبراً مقدماً , و (الولدان) مبتدأ </a:t>
            </a:r>
            <a:r>
              <a:rPr lang="ar-SA" sz="3600" b="1" dirty="0" err="1"/>
              <a:t>مؤخراً,وأصل</a:t>
            </a:r>
            <a:r>
              <a:rPr lang="ar-SA" sz="3600" b="1" dirty="0"/>
              <a:t> الجملة : (الولدان أكلا).</a:t>
            </a:r>
          </a:p>
          <a:p>
            <a:r>
              <a:rPr lang="ar-SA" sz="3600" b="1" dirty="0">
                <a:solidFill>
                  <a:srgbClr val="FF0000"/>
                </a:solidFill>
              </a:rPr>
              <a:t>يذكر البلاغيون أغراضاً لتقديم المسند إليه على الفعل أهمها:</a:t>
            </a:r>
          </a:p>
          <a:p>
            <a:r>
              <a:rPr lang="ar-SA" sz="3600" b="1" dirty="0">
                <a:solidFill>
                  <a:srgbClr val="0070C0"/>
                </a:solidFill>
              </a:rPr>
              <a:t>1-التخصيص أو </a:t>
            </a:r>
            <a:r>
              <a:rPr lang="ar-SA" sz="3600" b="1" dirty="0" err="1">
                <a:solidFill>
                  <a:srgbClr val="0070C0"/>
                </a:solidFill>
              </a:rPr>
              <a:t>الحصر</a:t>
            </a:r>
            <a:r>
              <a:rPr lang="ar-SA" sz="3600" b="1" dirty="0" err="1"/>
              <a:t>:إذا</a:t>
            </a:r>
            <a:r>
              <a:rPr lang="ar-SA" sz="3600" b="1" dirty="0"/>
              <a:t> قلت : (أعانني سعيد) كان إخباراً ابتدائياً والمخاطب خالي </a:t>
            </a:r>
            <a:r>
              <a:rPr lang="ar-SA" sz="3600" b="1" dirty="0" err="1"/>
              <a:t>الذهن,فإذا</a:t>
            </a:r>
            <a:r>
              <a:rPr lang="ar-SA" sz="3600" b="1" dirty="0"/>
              <a:t> قلت : (سعيد أعانني) فقد خصصت سعيداً بالإعانة وقصرتها </a:t>
            </a:r>
            <a:r>
              <a:rPr lang="ar-SA" sz="3600" b="1" dirty="0" err="1"/>
              <a:t>عليه,وذلك</a:t>
            </a:r>
            <a:r>
              <a:rPr lang="ar-SA" sz="3600" b="1" dirty="0"/>
              <a:t> بأن كان المخاطب يظن أن الذي أعانك خالد مثلاً فترد عليه بهذا القول.</a:t>
            </a:r>
          </a:p>
          <a:p>
            <a:r>
              <a:rPr lang="ar-SA" sz="3600" b="1" dirty="0">
                <a:solidFill>
                  <a:srgbClr val="0070C0"/>
                </a:solidFill>
              </a:rPr>
              <a:t>2-تحقيق الأمر وإزالة الشك من ذهن السامع </a:t>
            </a:r>
            <a:r>
              <a:rPr lang="ar-SA" sz="3600" b="1" dirty="0"/>
              <a:t>,كقولك: (هو يغيث الملهوف) لمن يظن أنه لا يفعل </a:t>
            </a:r>
            <a:r>
              <a:rPr lang="ar-SA" sz="3600" b="1" dirty="0" err="1"/>
              <a:t>ذاك,فأنت</a:t>
            </a:r>
            <a:r>
              <a:rPr lang="ar-SA" sz="3600" b="1" dirty="0"/>
              <a:t> لا تريد أن تقصر إغاثة الملهوف عليه وتحصرها فيه, ولكنك أردت أن تزيل الشك من ذهن السامع.</a:t>
            </a:r>
          </a:p>
          <a:p>
            <a:r>
              <a:rPr lang="ar-SA" sz="3600" b="1" dirty="0">
                <a:solidFill>
                  <a:srgbClr val="0070C0"/>
                </a:solidFill>
              </a:rPr>
              <a:t>3-لتعجيل المسرة أو المساءة نحو </a:t>
            </a:r>
            <a:r>
              <a:rPr lang="ar-SA" sz="3600" b="1" dirty="0"/>
              <a:t>: (أبوك عاد) لمن كان أبوه </a:t>
            </a:r>
            <a:r>
              <a:rPr lang="ar-SA" sz="3600" b="1" dirty="0" err="1"/>
              <a:t>غائباً,وقولك</a:t>
            </a:r>
            <a:r>
              <a:rPr lang="ar-SA" sz="3600" b="1" dirty="0"/>
              <a:t>: (السفاح حضر).</a:t>
            </a:r>
            <a:endParaRPr lang="ar-IQ" sz="3600" b="1" dirty="0"/>
          </a:p>
        </p:txBody>
      </p:sp>
    </p:spTree>
    <p:extLst>
      <p:ext uri="{BB962C8B-B14F-4D97-AF65-F5344CB8AC3E}">
        <p14:creationId xmlns:p14="http://schemas.microsoft.com/office/powerpoint/2010/main" val="296840030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8E2F05-1C6E-4F65-9E3A-419F2286925C}"/>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329482D6-E97D-44B5-B228-F069D87E38AF}"/>
              </a:ext>
            </a:extLst>
          </p:cNvPr>
          <p:cNvSpPr>
            <a:spLocks noGrp="1"/>
          </p:cNvSpPr>
          <p:nvPr>
            <p:ph idx="1"/>
          </p:nvPr>
        </p:nvSpPr>
        <p:spPr>
          <a:xfrm>
            <a:off x="0" y="0"/>
            <a:ext cx="12192000" cy="6858000"/>
          </a:xfrm>
        </p:spPr>
        <p:txBody>
          <a:bodyPr>
            <a:normAutofit fontScale="92500"/>
          </a:bodyPr>
          <a:lstStyle/>
          <a:p>
            <a:r>
              <a:rPr lang="ar-SA" sz="3900" b="1" dirty="0">
                <a:solidFill>
                  <a:srgbClr val="0070C0"/>
                </a:solidFill>
              </a:rPr>
              <a:t>4-لإظهار تعظيمه أو تحقيره </a:t>
            </a:r>
            <a:r>
              <a:rPr lang="ar-SA" sz="3600" b="1" dirty="0"/>
              <a:t>نحو : (السلطان حضر) و (الغبي جاء)</a:t>
            </a:r>
          </a:p>
          <a:p>
            <a:r>
              <a:rPr lang="ar-SA" sz="3900" b="1" dirty="0">
                <a:solidFill>
                  <a:srgbClr val="0070C0"/>
                </a:solidFill>
              </a:rPr>
              <a:t>5-لغرابته</a:t>
            </a:r>
            <a:r>
              <a:rPr lang="ar-SA" sz="3600" b="1" dirty="0"/>
              <a:t> نحو: (المقعد مشى) , و(الأخرس نطق).</a:t>
            </a:r>
          </a:p>
          <a:p>
            <a:r>
              <a:rPr lang="ar-SA" sz="3600" b="1" dirty="0"/>
              <a:t>-فإن كان المسند إليه نكرة وتقدم على </a:t>
            </a:r>
            <a:r>
              <a:rPr lang="ar-SA" sz="3900" b="1" dirty="0">
                <a:solidFill>
                  <a:srgbClr val="0070C0"/>
                </a:solidFill>
              </a:rPr>
              <a:t>الفعل</a:t>
            </a:r>
            <a:r>
              <a:rPr lang="ar-SA" sz="3600" b="1" dirty="0"/>
              <a:t> كان الغرض تخصيص الجنس أو </a:t>
            </a:r>
            <a:r>
              <a:rPr lang="ar-SA" sz="3600" b="1" dirty="0" err="1"/>
              <a:t>الواحد,تقول</a:t>
            </a:r>
            <a:r>
              <a:rPr lang="ar-SA" sz="3600" b="1" dirty="0"/>
              <a:t> : (حضر رجل) إذا كان المخاطب خالي </a:t>
            </a:r>
            <a:r>
              <a:rPr lang="ar-SA" sz="3600" b="1" dirty="0" err="1"/>
              <a:t>الذهن,فإن</a:t>
            </a:r>
            <a:r>
              <a:rPr lang="ar-SA" sz="3600" b="1" dirty="0"/>
              <a:t> قلت : (رجل حضر) كان السامع يعلم أن حضوراً حصل ولكنه يجهل جنس </a:t>
            </a:r>
            <a:r>
              <a:rPr lang="ar-SA" sz="3600" b="1" dirty="0" err="1"/>
              <a:t>الحاضر,أو</a:t>
            </a:r>
            <a:r>
              <a:rPr lang="ar-SA" sz="3600" b="1" dirty="0"/>
              <a:t> كان يظن أنه امرأة فيقال له : (رجل حضر) أي لا </a:t>
            </a:r>
            <a:r>
              <a:rPr lang="ar-SA" sz="3600" b="1" dirty="0" err="1"/>
              <a:t>امرأة,أو</a:t>
            </a:r>
            <a:r>
              <a:rPr lang="ar-SA" sz="3600" b="1" dirty="0"/>
              <a:t> كان يظن أنه رجلان فيقال له : (رجل حضر) أي لا رجلان.</a:t>
            </a:r>
          </a:p>
          <a:p>
            <a:r>
              <a:rPr lang="ar-SA" sz="3600" b="1" dirty="0"/>
              <a:t>                        </a:t>
            </a:r>
            <a:r>
              <a:rPr lang="ar-SA" sz="3600" b="1" dirty="0">
                <a:solidFill>
                  <a:srgbClr val="FF0000"/>
                </a:solidFill>
              </a:rPr>
              <a:t>ما الفرق بين (ما تكلمت)و(ما أنا تكلمت)؟</a:t>
            </a:r>
          </a:p>
          <a:p>
            <a:r>
              <a:rPr lang="ar-SA" sz="3600" b="1" dirty="0"/>
              <a:t>في مثال (ما أنا تكلمت) سبق المسند إليه حرف نفي فكان المراد نفي الحدث عن المسند إليه وإثباته </a:t>
            </a:r>
            <a:r>
              <a:rPr lang="ar-SA" sz="3600" b="1" dirty="0" err="1"/>
              <a:t>لغيره,أي</a:t>
            </a:r>
            <a:r>
              <a:rPr lang="ar-SA" sz="3600" b="1" dirty="0"/>
              <a:t> :نفيت التكلم عن نفسك وأثبته </a:t>
            </a:r>
            <a:r>
              <a:rPr lang="ar-SA" sz="3600" b="1" dirty="0" err="1"/>
              <a:t>لغيرك,فإن</a:t>
            </a:r>
            <a:r>
              <a:rPr lang="ar-SA" sz="3600" b="1" dirty="0"/>
              <a:t> المخاطب يعلم أن شخصاً ما قد تكلم فكان يظنك أنت فقلت له : (ما أنا تكلمت )أي : أن المتكلم غيري.</a:t>
            </a:r>
          </a:p>
          <a:p>
            <a:r>
              <a:rPr lang="ar-SA" sz="3600" b="1" dirty="0"/>
              <a:t> وفي مثال (ما تكلمت) فأنت نفيت التكلم عن نفسك ولم تثبته </a:t>
            </a:r>
            <a:r>
              <a:rPr lang="ar-SA" sz="3600" b="1" dirty="0" err="1"/>
              <a:t>لغيرك,أي</a:t>
            </a:r>
            <a:r>
              <a:rPr lang="ar-SA" sz="3600" b="1" dirty="0"/>
              <a:t> أنت لم تتعرض لغيرك بسلب أو إيجاب.</a:t>
            </a:r>
            <a:endParaRPr lang="ar-IQ" sz="3600" b="1" dirty="0"/>
          </a:p>
        </p:txBody>
      </p:sp>
    </p:spTree>
    <p:extLst>
      <p:ext uri="{BB962C8B-B14F-4D97-AF65-F5344CB8AC3E}">
        <p14:creationId xmlns:p14="http://schemas.microsoft.com/office/powerpoint/2010/main" val="3474647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80">
                                          <p:stCondLst>
                                            <p:cond delay="0"/>
                                          </p:stCondLst>
                                        </p:cTn>
                                        <p:tgtEl>
                                          <p:spTgt spid="3">
                                            <p:txEl>
                                              <p:pRg st="5" end="5"/>
                                            </p:txEl>
                                          </p:spTgt>
                                        </p:tgtEl>
                                      </p:cBhvr>
                                    </p:animEffect>
                                    <p:anim calcmode="lin" valueType="num">
                                      <p:cBhvr>
                                        <p:cTn id="2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5" end="5"/>
                                            </p:txEl>
                                          </p:spTgt>
                                        </p:tgtEl>
                                      </p:cBhvr>
                                      <p:to x="100000" y="60000"/>
                                    </p:animScale>
                                    <p:animScale>
                                      <p:cBhvr>
                                        <p:cTn id="30" dur="166" decel="50000">
                                          <p:stCondLst>
                                            <p:cond delay="676"/>
                                          </p:stCondLst>
                                        </p:cTn>
                                        <p:tgtEl>
                                          <p:spTgt spid="3">
                                            <p:txEl>
                                              <p:pRg st="5" end="5"/>
                                            </p:txEl>
                                          </p:spTgt>
                                        </p:tgtEl>
                                      </p:cBhvr>
                                      <p:to x="100000" y="100000"/>
                                    </p:animScale>
                                    <p:animScale>
                                      <p:cBhvr>
                                        <p:cTn id="31" dur="26">
                                          <p:stCondLst>
                                            <p:cond delay="1312"/>
                                          </p:stCondLst>
                                        </p:cTn>
                                        <p:tgtEl>
                                          <p:spTgt spid="3">
                                            <p:txEl>
                                              <p:pRg st="5" end="5"/>
                                            </p:txEl>
                                          </p:spTgt>
                                        </p:tgtEl>
                                      </p:cBhvr>
                                      <p:to x="100000" y="80000"/>
                                    </p:animScale>
                                    <p:animScale>
                                      <p:cBhvr>
                                        <p:cTn id="32" dur="166" decel="50000">
                                          <p:stCondLst>
                                            <p:cond delay="1338"/>
                                          </p:stCondLst>
                                        </p:cTn>
                                        <p:tgtEl>
                                          <p:spTgt spid="3">
                                            <p:txEl>
                                              <p:pRg st="5" end="5"/>
                                            </p:txEl>
                                          </p:spTgt>
                                        </p:tgtEl>
                                      </p:cBhvr>
                                      <p:to x="100000" y="100000"/>
                                    </p:animScale>
                                    <p:animScale>
                                      <p:cBhvr>
                                        <p:cTn id="33" dur="26">
                                          <p:stCondLst>
                                            <p:cond delay="1642"/>
                                          </p:stCondLst>
                                        </p:cTn>
                                        <p:tgtEl>
                                          <p:spTgt spid="3">
                                            <p:txEl>
                                              <p:pRg st="5" end="5"/>
                                            </p:txEl>
                                          </p:spTgt>
                                        </p:tgtEl>
                                      </p:cBhvr>
                                      <p:to x="100000" y="90000"/>
                                    </p:animScale>
                                    <p:animScale>
                                      <p:cBhvr>
                                        <p:cTn id="34" dur="166" decel="50000">
                                          <p:stCondLst>
                                            <p:cond delay="1668"/>
                                          </p:stCondLst>
                                        </p:cTn>
                                        <p:tgtEl>
                                          <p:spTgt spid="3">
                                            <p:txEl>
                                              <p:pRg st="5" end="5"/>
                                            </p:txEl>
                                          </p:spTgt>
                                        </p:tgtEl>
                                      </p:cBhvr>
                                      <p:to x="100000" y="100000"/>
                                    </p:animScale>
                                    <p:animScale>
                                      <p:cBhvr>
                                        <p:cTn id="35" dur="26">
                                          <p:stCondLst>
                                            <p:cond delay="1808"/>
                                          </p:stCondLst>
                                        </p:cTn>
                                        <p:tgtEl>
                                          <p:spTgt spid="3">
                                            <p:txEl>
                                              <p:pRg st="5" end="5"/>
                                            </p:txEl>
                                          </p:spTgt>
                                        </p:tgtEl>
                                      </p:cBhvr>
                                      <p:to x="100000" y="95000"/>
                                    </p:animScale>
                                    <p:animScale>
                                      <p:cBhvr>
                                        <p:cTn id="3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AAEFAA6-3574-4AA1-969B-D9C20C72582A}"/>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26DE6B90-8FF1-4241-9A91-B87FED5F22B8}"/>
              </a:ext>
            </a:extLst>
          </p:cNvPr>
          <p:cNvSpPr>
            <a:spLocks noGrp="1"/>
          </p:cNvSpPr>
          <p:nvPr>
            <p:ph idx="1"/>
          </p:nvPr>
        </p:nvSpPr>
        <p:spPr>
          <a:xfrm>
            <a:off x="0" y="45718"/>
            <a:ext cx="12192000" cy="6720841"/>
          </a:xfrm>
        </p:spPr>
        <p:txBody>
          <a:bodyPr>
            <a:normAutofit/>
          </a:bodyPr>
          <a:lstStyle/>
          <a:p>
            <a:r>
              <a:rPr lang="ar-SA" sz="4000" b="1" dirty="0">
                <a:solidFill>
                  <a:srgbClr val="FF0000"/>
                </a:solidFill>
              </a:rPr>
              <a:t>تقديم الخبر وجوباً:</a:t>
            </a:r>
          </a:p>
          <a:p>
            <a:r>
              <a:rPr lang="ar-SA" sz="3600" b="1" dirty="0"/>
              <a:t>يجب تقديم الخبر على المبتدأ في أربعة مواضع:</a:t>
            </a:r>
          </a:p>
          <a:p>
            <a:r>
              <a:rPr lang="ar-SA" sz="3600" b="1" dirty="0"/>
              <a:t>1-أن يكون المبتدأ نكرة ليس لها مسوغ إلا تقدم الخبر وهو ظرف أو جار </a:t>
            </a:r>
            <a:r>
              <a:rPr lang="ar-SA" sz="3600" b="1" dirty="0" err="1"/>
              <a:t>ومجرور,نحو</a:t>
            </a:r>
            <a:r>
              <a:rPr lang="ar-SA" sz="3600" b="1" dirty="0"/>
              <a:t>: (في الدار رجل) و (عندك ضيف).</a:t>
            </a:r>
          </a:p>
          <a:p>
            <a:r>
              <a:rPr lang="ar-SA" sz="3600" b="1" dirty="0"/>
              <a:t>فلا يجوز تقديم المبتدأ على الخبر, فلا تقول: (رجل في الدار) ولا (ضيف عندك)؛لأن تقديمه يوهم أنه صفة وأن الخبر </a:t>
            </a:r>
            <a:r>
              <a:rPr lang="ar-SA" sz="3600" b="1" dirty="0" err="1"/>
              <a:t>منتظر؛لأن</a:t>
            </a:r>
            <a:r>
              <a:rPr lang="ar-SA" sz="3600" b="1" dirty="0"/>
              <a:t> النكرة أحوج إلى الصفة منها إلى الخبر.</a:t>
            </a:r>
          </a:p>
          <a:p>
            <a:r>
              <a:rPr lang="ar-SA" sz="3600" b="1" dirty="0"/>
              <a:t>--فإن كان للنكرة مسوغ جاز تقديم الخبر وتأخيره نحو: (عندي رجل ظريف-رجل ظريف عندي).</a:t>
            </a:r>
          </a:p>
          <a:p>
            <a:r>
              <a:rPr lang="ar-SA" sz="3600" b="1" dirty="0"/>
              <a:t>2-أن يكون المبتدأ مشتملاً على ضمير يعود على جزء من الخبر نحو : ( في الحديقة صاحبها)ففي المبتدأ (صاحبها)ضمير يعود إلى الحديقة التي هي جزء من الخبر.  </a:t>
            </a:r>
            <a:endParaRPr lang="ar-IQ" sz="3600" b="1" dirty="0"/>
          </a:p>
        </p:txBody>
      </p:sp>
    </p:spTree>
    <p:extLst>
      <p:ext uri="{BB962C8B-B14F-4D97-AF65-F5344CB8AC3E}">
        <p14:creationId xmlns:p14="http://schemas.microsoft.com/office/powerpoint/2010/main" val="658936726"/>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E2DA13-14E4-4279-BE0B-29B572FFEE46}"/>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597CF826-330F-45E7-8468-563A1D9F2038}"/>
              </a:ext>
            </a:extLst>
          </p:cNvPr>
          <p:cNvSpPr>
            <a:spLocks noGrp="1"/>
          </p:cNvSpPr>
          <p:nvPr>
            <p:ph idx="1"/>
          </p:nvPr>
        </p:nvSpPr>
        <p:spPr>
          <a:xfrm>
            <a:off x="0" y="0"/>
            <a:ext cx="12192000" cy="6858000"/>
          </a:xfrm>
        </p:spPr>
        <p:txBody>
          <a:bodyPr>
            <a:normAutofit/>
          </a:bodyPr>
          <a:lstStyle/>
          <a:p>
            <a:r>
              <a:rPr lang="ar-SA" sz="3600" b="1" dirty="0"/>
              <a:t>ولهذا وجب تقديم الخبر فلا يصح (صاحبها في الحديقة) لئلا يعود الضمير على متأخر لفظاً ورتبة.</a:t>
            </a:r>
          </a:p>
          <a:p>
            <a:pPr rtl="0"/>
            <a:r>
              <a:rPr lang="ar-SA" sz="3600" b="1" dirty="0"/>
              <a:t>3-أن يكون الخبر له الصدارة في </a:t>
            </a:r>
            <a:r>
              <a:rPr lang="ar-SA" sz="3600" b="1" dirty="0" err="1"/>
              <a:t>الجملة,كأن</a:t>
            </a:r>
            <a:r>
              <a:rPr lang="ar-SA" sz="3600" b="1" dirty="0"/>
              <a:t> يكون اسم </a:t>
            </a:r>
            <a:r>
              <a:rPr lang="ar-SA" sz="3600" b="1" dirty="0" err="1"/>
              <a:t>استفهام,أو</a:t>
            </a:r>
            <a:r>
              <a:rPr lang="ar-SA" sz="3600" b="1" dirty="0"/>
              <a:t> مضافاً إلى استفهام فالأول</a:t>
            </a:r>
            <a:r>
              <a:rPr lang="ar-IQ" sz="3600" b="1" dirty="0"/>
              <a:t> نحو : (أين محمد؟) والثاني نحو: (ابن من أنت؟).</a:t>
            </a:r>
          </a:p>
          <a:p>
            <a:pPr rtl="0"/>
            <a:r>
              <a:rPr lang="ar-IQ" sz="3600" b="1" dirty="0"/>
              <a:t>4-أن يكون الخبر محصوراً في المبتدأ (مقصوراً على المبتدأ),وذلك بأن يقترن المبتدأ بــ(إلا) أو (إنما) نحو: (ما خالق إلا الله).</a:t>
            </a:r>
          </a:p>
          <a:p>
            <a:pPr rtl="0"/>
            <a:r>
              <a:rPr lang="ar-IQ" sz="3600" b="1" dirty="0"/>
              <a:t>ومعنى الحصر هنا أن الخبر وهو (خالق) في المثال الأول منحصر في الله.</a:t>
            </a:r>
          </a:p>
          <a:p>
            <a:pPr rtl="0"/>
            <a:r>
              <a:rPr lang="ar-IQ" sz="3600" b="1" dirty="0"/>
              <a:t>فليست صفة الخلق إلا له </a:t>
            </a:r>
            <a:r>
              <a:rPr lang="ar-IQ" sz="3600" b="1" dirty="0" err="1"/>
              <a:t>سبحانه,فلو</a:t>
            </a:r>
            <a:r>
              <a:rPr lang="ar-IQ" sz="3600" b="1" dirty="0"/>
              <a:t> قيل: (ما الله إلا خالق) بتقديم المبتدأ لفسد </a:t>
            </a:r>
            <a:r>
              <a:rPr lang="ar-IQ" sz="3600" b="1" dirty="0" err="1"/>
              <a:t>المعنى,لأنه</a:t>
            </a:r>
            <a:r>
              <a:rPr lang="ar-IQ" sz="3600" b="1" dirty="0"/>
              <a:t> يقتضي أن لا صفة لله إلا </a:t>
            </a:r>
            <a:r>
              <a:rPr lang="ar-IQ" sz="3600" b="1" dirty="0" err="1"/>
              <a:t>الخلق,وهو</a:t>
            </a:r>
            <a:r>
              <a:rPr lang="ar-IQ" sz="3600" b="1" dirty="0"/>
              <a:t> ظاهر الفساد.</a:t>
            </a:r>
          </a:p>
        </p:txBody>
      </p:sp>
    </p:spTree>
    <p:extLst>
      <p:ext uri="{BB962C8B-B14F-4D97-AF65-F5344CB8AC3E}">
        <p14:creationId xmlns:p14="http://schemas.microsoft.com/office/powerpoint/2010/main" val="1074967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BE55B0-C014-40BA-B220-7AB45E6506F1}"/>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0E29825B-86FB-463F-8026-B2492CC50B55}"/>
              </a:ext>
            </a:extLst>
          </p:cNvPr>
          <p:cNvSpPr>
            <a:spLocks noGrp="1"/>
          </p:cNvSpPr>
          <p:nvPr>
            <p:ph idx="1"/>
          </p:nvPr>
        </p:nvSpPr>
        <p:spPr>
          <a:xfrm>
            <a:off x="0" y="0"/>
            <a:ext cx="12192000" cy="6858000"/>
          </a:xfrm>
        </p:spPr>
        <p:txBody>
          <a:bodyPr>
            <a:normAutofit lnSpcReduction="10000"/>
          </a:bodyPr>
          <a:lstStyle/>
          <a:p>
            <a:r>
              <a:rPr lang="ar-SA" sz="4000" b="1" dirty="0">
                <a:solidFill>
                  <a:srgbClr val="FF0000"/>
                </a:solidFill>
              </a:rPr>
              <a:t>حذف المبتدأ والخبر :</a:t>
            </a:r>
          </a:p>
          <a:p>
            <a:r>
              <a:rPr lang="ar-SA" sz="3600" b="1" dirty="0" err="1"/>
              <a:t>أولاً:الحذف</a:t>
            </a:r>
            <a:r>
              <a:rPr lang="ar-SA" sz="3600" b="1" dirty="0"/>
              <a:t> جوازاً:</a:t>
            </a:r>
          </a:p>
          <a:p>
            <a:r>
              <a:rPr lang="ar-SA" sz="3600" b="1" dirty="0">
                <a:solidFill>
                  <a:srgbClr val="002060"/>
                </a:solidFill>
              </a:rPr>
              <a:t>1- حذف المبتدأ جوازاً:</a:t>
            </a:r>
          </a:p>
          <a:p>
            <a:r>
              <a:rPr lang="ar-SA" sz="3600" b="1" dirty="0"/>
              <a:t>يحذف المبتدأ جوازاً إذا دل عليه دليل نحو أن يقال: (كيف زيد)؟فتقول : (مريض) أي :زيد مريض.</a:t>
            </a:r>
          </a:p>
          <a:p>
            <a:r>
              <a:rPr lang="ar-SA" sz="3600" b="1" dirty="0"/>
              <a:t>-وقد اجتمع حذف كل منهما وبقاء الآخر في قوله تعالى : (سلام قوم منكرون) الذاريات:25.</a:t>
            </a:r>
          </a:p>
          <a:p>
            <a:r>
              <a:rPr lang="ar-SA" sz="3600" b="1" dirty="0"/>
              <a:t>فسلام مبتدأ حذف </a:t>
            </a:r>
            <a:r>
              <a:rPr lang="ar-SA" sz="3600" b="1" dirty="0" err="1"/>
              <a:t>خبره,أي</a:t>
            </a:r>
            <a:r>
              <a:rPr lang="ar-SA" sz="3600" b="1" dirty="0"/>
              <a:t> سلام </a:t>
            </a:r>
            <a:r>
              <a:rPr lang="ar-SA" sz="3600" b="1" dirty="0" err="1"/>
              <a:t>عليكم,و</a:t>
            </a:r>
            <a:r>
              <a:rPr lang="ar-SA" sz="3600" b="1" dirty="0"/>
              <a:t> (قوم): خبر حذف </a:t>
            </a:r>
            <a:r>
              <a:rPr lang="ar-SA" sz="3600" b="1" dirty="0" err="1"/>
              <a:t>مبتدؤه,أي:أنتم</a:t>
            </a:r>
            <a:r>
              <a:rPr lang="ar-SA" sz="3600" b="1" dirty="0"/>
              <a:t> قوم.</a:t>
            </a:r>
          </a:p>
          <a:p>
            <a:r>
              <a:rPr lang="ar-SA" sz="3600" b="1" dirty="0">
                <a:solidFill>
                  <a:srgbClr val="002060"/>
                </a:solidFill>
              </a:rPr>
              <a:t>2-حذف الخبر جوازاً:</a:t>
            </a:r>
          </a:p>
          <a:p>
            <a:r>
              <a:rPr lang="ar-SA" sz="3600" b="1" dirty="0"/>
              <a:t>يحذف الخبر جوازاً إذا دل عليه دليل نحو أن يقال : (من مجتهد؟)</a:t>
            </a:r>
          </a:p>
          <a:p>
            <a:r>
              <a:rPr lang="ar-SA" sz="3600" b="1" dirty="0"/>
              <a:t>فيجاب : (علي) فكلمة (علي) مبتدأ خبره محذوف تقديره : (مجتهد).</a:t>
            </a:r>
          </a:p>
          <a:p>
            <a:r>
              <a:rPr lang="ar-SA" sz="3600" b="1" dirty="0"/>
              <a:t>وأصل الكلام: (علي مجتهد) فحذف الخبر جوازاً لوجود ما يدل عليه.</a:t>
            </a:r>
            <a:endParaRPr lang="ar-IQ" sz="3600" b="1" dirty="0"/>
          </a:p>
        </p:txBody>
      </p:sp>
    </p:spTree>
    <p:extLst>
      <p:ext uri="{BB962C8B-B14F-4D97-AF65-F5344CB8AC3E}">
        <p14:creationId xmlns:p14="http://schemas.microsoft.com/office/powerpoint/2010/main" val="1280229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40B412-1D27-4125-819B-CAE26595F4F3}"/>
              </a:ext>
            </a:extLst>
          </p:cNvPr>
          <p:cNvSpPr>
            <a:spLocks noGrp="1"/>
          </p:cNvSpPr>
          <p:nvPr>
            <p:ph type="title"/>
          </p:nvPr>
        </p:nvSpPr>
        <p:spPr>
          <a:xfrm flipV="1">
            <a:off x="838200" y="-1"/>
            <a:ext cx="10515600" cy="96253"/>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1E20A44-F3F9-4FEB-A4A4-AF6FFC4700A9}"/>
              </a:ext>
            </a:extLst>
          </p:cNvPr>
          <p:cNvSpPr>
            <a:spLocks noGrp="1"/>
          </p:cNvSpPr>
          <p:nvPr>
            <p:ph idx="1"/>
          </p:nvPr>
        </p:nvSpPr>
        <p:spPr>
          <a:xfrm>
            <a:off x="0" y="96252"/>
            <a:ext cx="12192000" cy="6761747"/>
          </a:xfrm>
        </p:spPr>
        <p:txBody>
          <a:bodyPr>
            <a:normAutofit lnSpcReduction="10000"/>
          </a:bodyPr>
          <a:lstStyle/>
          <a:p>
            <a:r>
              <a:rPr lang="ar-SA" sz="3600" b="1" dirty="0">
                <a:solidFill>
                  <a:srgbClr val="FF0000"/>
                </a:solidFill>
              </a:rPr>
              <a:t>3-حذف المبتدأ والخبر جوازاً:</a:t>
            </a:r>
          </a:p>
          <a:p>
            <a:r>
              <a:rPr lang="ar-SA" sz="3600" b="1" dirty="0"/>
              <a:t>وقد يحذف الجزءان-أعني المبتدأ والخبر-للدلالة </a:t>
            </a:r>
            <a:r>
              <a:rPr lang="ar-SA" sz="3600" b="1" dirty="0" err="1"/>
              <a:t>عليهما,نحو</a:t>
            </a:r>
            <a:r>
              <a:rPr lang="ar-SA" sz="3600" b="1" dirty="0"/>
              <a:t>: (نعم) في جواب (أزيد مسافر؟)</a:t>
            </a:r>
          </a:p>
          <a:p>
            <a:r>
              <a:rPr lang="ar-SA" sz="3600" b="1" dirty="0"/>
              <a:t>ثانياً: الحذف وجوباً:</a:t>
            </a:r>
          </a:p>
          <a:p>
            <a:r>
              <a:rPr lang="ar-SA" sz="3600" b="1" dirty="0">
                <a:solidFill>
                  <a:srgbClr val="002060"/>
                </a:solidFill>
              </a:rPr>
              <a:t>1-حذف المبتدأ وجوباً:</a:t>
            </a:r>
          </a:p>
          <a:p>
            <a:r>
              <a:rPr lang="ar-SA" sz="3600" b="1" dirty="0"/>
              <a:t>يحذف المبتدأ وجوباً في أربعة مواضع وهي:</a:t>
            </a:r>
          </a:p>
          <a:p>
            <a:r>
              <a:rPr lang="ar-SA" sz="3600" b="1" dirty="0"/>
              <a:t>أ:إذا كان الخبر في الأصل نعتاً قطع عن النعتية إلى </a:t>
            </a:r>
            <a:r>
              <a:rPr lang="ar-SA" sz="3600" b="1" dirty="0" err="1"/>
              <a:t>الرفع,وهذا</a:t>
            </a:r>
            <a:r>
              <a:rPr lang="ar-SA" sz="3600" b="1" dirty="0"/>
              <a:t> في معرض المدح أو الذم أو </a:t>
            </a:r>
            <a:r>
              <a:rPr lang="ar-SA" sz="3600" b="1" dirty="0" err="1"/>
              <a:t>الترحم,فالمدح</a:t>
            </a:r>
            <a:r>
              <a:rPr lang="ar-SA" sz="3600" b="1" dirty="0"/>
              <a:t> نحو: (خذ بيد زهيرٍ الكريمُ),والذم نحو: (دع مجالسة زيدٍ اللئيمُ),والترحم نحو: (أحسن إلى فلانٍ المسكينُ).</a:t>
            </a:r>
          </a:p>
          <a:p>
            <a:r>
              <a:rPr lang="ar-SA" sz="3600" b="1" dirty="0"/>
              <a:t>فالمبتدأ محذوف في هذه الأمثلة ونحوها </a:t>
            </a:r>
            <a:r>
              <a:rPr lang="ar-SA" sz="3600" b="1" dirty="0" err="1"/>
              <a:t>وجوباً,والتقدير</a:t>
            </a:r>
            <a:r>
              <a:rPr lang="ar-SA" sz="3600" b="1" dirty="0"/>
              <a:t>: (هو الكريم) إلخ.</a:t>
            </a:r>
          </a:p>
          <a:p>
            <a:r>
              <a:rPr lang="ar-SA" sz="3600" b="1" dirty="0"/>
              <a:t>ب:أن يكون الخبر مخصوصاً بالمدح أو الذم بعد (نعم) أو (بئس) مؤخراً عنهما نحو: (نعم المزارع ماهر)و(بئس الصانع سليم)</a:t>
            </a:r>
          </a:p>
          <a:p>
            <a:endParaRPr lang="ar-IQ" sz="3600" b="1" dirty="0">
              <a:solidFill>
                <a:srgbClr val="FF0000"/>
              </a:solidFill>
            </a:endParaRPr>
          </a:p>
        </p:txBody>
      </p:sp>
    </p:spTree>
    <p:extLst>
      <p:ext uri="{BB962C8B-B14F-4D97-AF65-F5344CB8AC3E}">
        <p14:creationId xmlns:p14="http://schemas.microsoft.com/office/powerpoint/2010/main" val="411423918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A8EE682-FB3C-4E69-B04F-46EFF8EA41D9}"/>
              </a:ext>
            </a:extLst>
          </p:cNvPr>
          <p:cNvSpPr>
            <a:spLocks noGrp="1"/>
          </p:cNvSpPr>
          <p:nvPr>
            <p:ph type="ctrTitle"/>
          </p:nvPr>
        </p:nvSpPr>
        <p:spPr>
          <a:xfrm>
            <a:off x="1453662" y="301358"/>
            <a:ext cx="9144000" cy="729005"/>
          </a:xfrm>
        </p:spPr>
        <p:txBody>
          <a:bodyPr>
            <a:normAutofit fontScale="90000"/>
          </a:bodyPr>
          <a:lstStyle/>
          <a:p>
            <a:r>
              <a:rPr lang="ar-SA" dirty="0">
                <a:solidFill>
                  <a:srgbClr val="FF0000"/>
                </a:solidFill>
              </a:rPr>
              <a:t>أحوال الاسم مع </a:t>
            </a:r>
            <a:r>
              <a:rPr lang="ar-SA" dirty="0" err="1">
                <a:solidFill>
                  <a:srgbClr val="FF0000"/>
                </a:solidFill>
              </a:rPr>
              <a:t>مرفوعه</a:t>
            </a:r>
            <a:endParaRPr lang="ar-IQ" dirty="0">
              <a:solidFill>
                <a:srgbClr val="FF0000"/>
              </a:solidFill>
            </a:endParaRPr>
          </a:p>
        </p:txBody>
      </p:sp>
      <p:sp>
        <p:nvSpPr>
          <p:cNvPr id="3" name="عنوان فرعي 2">
            <a:extLst>
              <a:ext uri="{FF2B5EF4-FFF2-40B4-BE49-F238E27FC236}">
                <a16:creationId xmlns:a16="http://schemas.microsoft.com/office/drawing/2014/main" id="{42BCD008-9856-428F-828E-48FC0E27A421}"/>
              </a:ext>
            </a:extLst>
          </p:cNvPr>
          <p:cNvSpPr>
            <a:spLocks noGrp="1"/>
          </p:cNvSpPr>
          <p:nvPr>
            <p:ph type="subTitle" idx="1"/>
          </p:nvPr>
        </p:nvSpPr>
        <p:spPr>
          <a:xfrm>
            <a:off x="295422" y="1350497"/>
            <a:ext cx="11896578" cy="5346821"/>
          </a:xfrm>
        </p:spPr>
        <p:txBody>
          <a:bodyPr>
            <a:normAutofit/>
          </a:bodyPr>
          <a:lstStyle/>
          <a:p>
            <a:pPr algn="r"/>
            <a:r>
              <a:rPr lang="ar-SA" sz="3600" b="1" dirty="0"/>
              <a:t>إذا كان المبتدأ وصفاً متقدماً فله مع </a:t>
            </a:r>
            <a:r>
              <a:rPr lang="ar-SA" sz="3600" b="1" dirty="0" err="1"/>
              <a:t>مرفوعه</a:t>
            </a:r>
            <a:r>
              <a:rPr lang="ar-SA" sz="3600" b="1" dirty="0"/>
              <a:t> ثلاث حالات:</a:t>
            </a:r>
          </a:p>
          <a:p>
            <a:pPr algn="r"/>
            <a:r>
              <a:rPr lang="ar-SA" sz="3600" b="1" dirty="0">
                <a:solidFill>
                  <a:schemeClr val="accent1"/>
                </a:solidFill>
              </a:rPr>
              <a:t>الحالة الأولى</a:t>
            </a:r>
            <a:r>
              <a:rPr lang="ar-SA" sz="3600" b="1" dirty="0"/>
              <a:t>: أن يتطابقا في الإفراد نحو : (أ نائم زيد؟) و (ما مهزوم الحق).</a:t>
            </a:r>
          </a:p>
          <a:p>
            <a:pPr algn="r"/>
            <a:r>
              <a:rPr lang="ar-SA" sz="3600" b="1" dirty="0"/>
              <a:t>ويجوز فيه وجهان:</a:t>
            </a:r>
          </a:p>
          <a:p>
            <a:pPr algn="r"/>
            <a:r>
              <a:rPr lang="ar-SA" sz="3600" b="1" dirty="0">
                <a:solidFill>
                  <a:schemeClr val="accent6"/>
                </a:solidFill>
              </a:rPr>
              <a:t>الوجه </a:t>
            </a:r>
            <a:r>
              <a:rPr lang="ar-SA" sz="3600" b="1" dirty="0" err="1">
                <a:solidFill>
                  <a:schemeClr val="accent6"/>
                </a:solidFill>
              </a:rPr>
              <a:t>الأول</a:t>
            </a:r>
            <a:r>
              <a:rPr lang="ar-SA" sz="3600" b="1" dirty="0" err="1"/>
              <a:t>:أن</a:t>
            </a:r>
            <a:r>
              <a:rPr lang="ar-SA" sz="3600" b="1" dirty="0"/>
              <a:t> يكون الوصف المتقدم مبتدأ, وما بعده فاعلاً أو نائب فاعل سد مسد الخبر.</a:t>
            </a:r>
          </a:p>
          <a:p>
            <a:pPr algn="r"/>
            <a:r>
              <a:rPr lang="ar-SA" sz="3600" b="1" dirty="0">
                <a:solidFill>
                  <a:schemeClr val="accent6"/>
                </a:solidFill>
              </a:rPr>
              <a:t>الوجه </a:t>
            </a:r>
            <a:r>
              <a:rPr lang="ar-SA" sz="3600" b="1" dirty="0" err="1">
                <a:solidFill>
                  <a:schemeClr val="accent6"/>
                </a:solidFill>
              </a:rPr>
              <a:t>الثاني</a:t>
            </a:r>
            <a:r>
              <a:rPr lang="ar-SA" sz="3600" b="1" dirty="0" err="1"/>
              <a:t>:أن</a:t>
            </a:r>
            <a:r>
              <a:rPr lang="ar-SA" sz="3600" b="1" dirty="0"/>
              <a:t> يكون الوصف خبراً </a:t>
            </a:r>
            <a:r>
              <a:rPr lang="ar-SA" sz="3600" b="1" dirty="0" err="1"/>
              <a:t>مقدماً,وما</a:t>
            </a:r>
            <a:r>
              <a:rPr lang="ar-SA" sz="3600" b="1" dirty="0"/>
              <a:t> بعده مبتدأً مؤخراً.</a:t>
            </a:r>
          </a:p>
          <a:p>
            <a:pPr algn="r"/>
            <a:r>
              <a:rPr lang="ar-SA" sz="3600" b="1" dirty="0"/>
              <a:t>فإن أريد الوجه الأول وجب عند الجمهور سبقه بنفي أو </a:t>
            </a:r>
            <a:r>
              <a:rPr lang="ar-SA" sz="3600" b="1" dirty="0" err="1"/>
              <a:t>استفهام,وإن</a:t>
            </a:r>
            <a:r>
              <a:rPr lang="ar-SA" sz="3600" b="1" dirty="0"/>
              <a:t> أريد الوجه الثاني لم يشترط </a:t>
            </a:r>
            <a:r>
              <a:rPr lang="ar-SA" sz="3600" b="1" dirty="0" err="1"/>
              <a:t>ذلك,وإنما</a:t>
            </a:r>
            <a:r>
              <a:rPr lang="ar-SA" sz="3600" b="1" dirty="0"/>
              <a:t> يصح أن تقول: (نائم زيد).</a:t>
            </a:r>
          </a:p>
          <a:p>
            <a:pPr algn="r"/>
            <a:endParaRPr lang="ar-IQ" sz="3600" b="1" dirty="0"/>
          </a:p>
        </p:txBody>
      </p:sp>
    </p:spTree>
    <p:extLst>
      <p:ext uri="{BB962C8B-B14F-4D97-AF65-F5344CB8AC3E}">
        <p14:creationId xmlns:p14="http://schemas.microsoft.com/office/powerpoint/2010/main" val="24649543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B14B05-16BC-4F4F-AF3F-568F212B37FB}"/>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43844B6B-437A-4435-AF7F-FFC9372C3BBD}"/>
              </a:ext>
            </a:extLst>
          </p:cNvPr>
          <p:cNvSpPr>
            <a:spLocks noGrp="1"/>
          </p:cNvSpPr>
          <p:nvPr>
            <p:ph idx="1"/>
          </p:nvPr>
        </p:nvSpPr>
        <p:spPr>
          <a:xfrm>
            <a:off x="0" y="0"/>
            <a:ext cx="12192000" cy="6812281"/>
          </a:xfrm>
        </p:spPr>
        <p:txBody>
          <a:bodyPr>
            <a:normAutofit/>
          </a:bodyPr>
          <a:lstStyle/>
          <a:p>
            <a:r>
              <a:rPr lang="ar-SA" sz="3600" b="1" dirty="0"/>
              <a:t>فالممدوح هو (ماهر) ويسمى (المخصوص بالمدح),والمذموم هو (سليم)ويسمى (المخصوص بالذم).</a:t>
            </a:r>
          </a:p>
          <a:p>
            <a:r>
              <a:rPr lang="ar-SA" sz="3600" b="1" dirty="0"/>
              <a:t>وهنا يجوز إعرابه خبراً لمبتدأ محذوف وجوباً تقديره: (هو),فيكون تقدير الكلام: (نعم المزارع هو ماهر).</a:t>
            </a:r>
          </a:p>
          <a:p>
            <a:r>
              <a:rPr lang="ar-SA" sz="3600" b="1" dirty="0"/>
              <a:t>لكن الأولى إعراب الجملة الفعلية خبرا مقدماً والآخر مبتدأ مؤخراً.</a:t>
            </a:r>
          </a:p>
          <a:p>
            <a:r>
              <a:rPr lang="ar-SA" sz="3600" b="1" dirty="0"/>
              <a:t>ج:أن يكون الخبر صريحاً في </a:t>
            </a:r>
            <a:r>
              <a:rPr lang="ar-SA" sz="3600" b="1" dirty="0" err="1"/>
              <a:t>القسم,وصراحته</a:t>
            </a:r>
            <a:r>
              <a:rPr lang="ar-SA" sz="3600" b="1" dirty="0"/>
              <a:t> تتحقق بأن يكون معلوماً في عرف المتكلم والسامع أنه </a:t>
            </a:r>
            <a:r>
              <a:rPr lang="ar-SA" sz="3600" b="1" dirty="0" err="1"/>
              <a:t>يمين,نحو</a:t>
            </a:r>
            <a:r>
              <a:rPr lang="ar-SA" sz="3600" b="1" dirty="0"/>
              <a:t>: بحياتي لأخدمنَّ الوطن) فشبه الجملة في هذا المثال خبر لمبتدأ واجب الحذف تقديره : (بحياتي قسم).</a:t>
            </a:r>
          </a:p>
          <a:p>
            <a:r>
              <a:rPr lang="ar-SA" sz="3600" b="1" dirty="0"/>
              <a:t>د:أن يكون الخبر مصدراً نائباً عن </a:t>
            </a:r>
            <a:r>
              <a:rPr lang="ar-SA" sz="3600" b="1" dirty="0" err="1"/>
              <a:t>فعله,بمعنى</a:t>
            </a:r>
            <a:r>
              <a:rPr lang="ar-SA" sz="3600" b="1" dirty="0"/>
              <a:t> أن يكون الخبر مصدراً يؤدي معنى فعله ويغني عن التلفظ به نحو قوله تعالى: (فصبر جميل)التقدير: صبري صبر جميل,(فصبري) مبتدأ, و(صبر) </a:t>
            </a:r>
            <a:r>
              <a:rPr lang="ar-SA" sz="3600" b="1" dirty="0" err="1"/>
              <a:t>خبره,ثم</a:t>
            </a:r>
            <a:r>
              <a:rPr lang="ar-SA" sz="3600" b="1" dirty="0"/>
              <a:t> حذف المبتدأ الذي هو (صبري) وجوباً. </a:t>
            </a:r>
            <a:endParaRPr lang="ar-IQ" sz="3600" b="1" dirty="0"/>
          </a:p>
        </p:txBody>
      </p:sp>
    </p:spTree>
    <p:extLst>
      <p:ext uri="{BB962C8B-B14F-4D97-AF65-F5344CB8AC3E}">
        <p14:creationId xmlns:p14="http://schemas.microsoft.com/office/powerpoint/2010/main" val="2752586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00CDAEB-7F29-4192-B59C-316B090056A3}"/>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A66A9BB5-9DF7-4405-8047-6CBA6DCC2403}"/>
              </a:ext>
            </a:extLst>
          </p:cNvPr>
          <p:cNvSpPr>
            <a:spLocks noGrp="1"/>
          </p:cNvSpPr>
          <p:nvPr>
            <p:ph idx="1"/>
          </p:nvPr>
        </p:nvSpPr>
        <p:spPr>
          <a:xfrm>
            <a:off x="0" y="91438"/>
            <a:ext cx="12192000" cy="6720843"/>
          </a:xfrm>
        </p:spPr>
        <p:txBody>
          <a:bodyPr>
            <a:normAutofit/>
          </a:bodyPr>
          <a:lstStyle/>
          <a:p>
            <a:r>
              <a:rPr lang="ar-SA" sz="3600" b="1" dirty="0"/>
              <a:t>2-حذف الخبر وجوباً:</a:t>
            </a:r>
          </a:p>
          <a:p>
            <a:r>
              <a:rPr lang="ar-SA" sz="3600" b="1" dirty="0"/>
              <a:t>تحذف الكلمة إذا كان ذكرها يؤدي إلى العبث لوضوحها وظهورها ولا يزيد المخاطب شيئاً كالخبر بعد (لولا) إذا كان كوناً عاماً.</a:t>
            </a:r>
          </a:p>
          <a:p>
            <a:r>
              <a:rPr lang="ar-SA" sz="3600" b="1" dirty="0">
                <a:solidFill>
                  <a:srgbClr val="FF0000"/>
                </a:solidFill>
              </a:rPr>
              <a:t>ويحذف الخبر وجوباً في أربعة مواضع:</a:t>
            </a:r>
          </a:p>
          <a:p>
            <a:r>
              <a:rPr lang="ar-SA" sz="3600" b="1" dirty="0"/>
              <a:t>1-أن يكون المبتدأ مسبوقاً بــ(لولا)</a:t>
            </a:r>
            <a:r>
              <a:rPr lang="ar-SA" sz="3600" b="1" dirty="0" err="1"/>
              <a:t>الامتناعية,والخبر</a:t>
            </a:r>
            <a:r>
              <a:rPr lang="ar-SA" sz="3600" b="1" dirty="0"/>
              <a:t> دالاً على كون مطلق أو كون عام(وهو الذي يدل على مجرد الوجود العام من غير زيادة).</a:t>
            </a:r>
          </a:p>
          <a:p>
            <a:r>
              <a:rPr lang="ar-SA" sz="3600" b="1" dirty="0"/>
              <a:t>نحو: (لولا العلم لشقي العالم).فالخبر محذوف وجوباً تقديره: موجود.</a:t>
            </a:r>
          </a:p>
          <a:p>
            <a:r>
              <a:rPr lang="ar-SA" sz="3600" b="1" dirty="0"/>
              <a:t>-فإن كان الخبر دالاً على وجود مقيد لا يدرك معناه عند حذفه وجب </a:t>
            </a:r>
            <a:r>
              <a:rPr lang="ar-SA" sz="3600" b="1" dirty="0" err="1"/>
              <a:t>ذكره,نحو</a:t>
            </a:r>
            <a:r>
              <a:rPr lang="ar-SA" sz="3600" b="1" dirty="0"/>
              <a:t>: (لولا الطيار بارع ما نجا من العاصفة),فلا يجوز حذف الخبر من هذا المثال وغيره إذ لا دليل </a:t>
            </a:r>
            <a:r>
              <a:rPr lang="ar-SA" sz="3600" b="1" dirty="0" err="1"/>
              <a:t>عليه,فلو</a:t>
            </a:r>
            <a:r>
              <a:rPr lang="ar-SA" sz="3600" b="1" dirty="0"/>
              <a:t> حذف لاتجه الذهن عند التقدير إلى الكون العام.</a:t>
            </a:r>
            <a:endParaRPr lang="ar-IQ" sz="3600" b="1" dirty="0"/>
          </a:p>
        </p:txBody>
      </p:sp>
    </p:spTree>
    <p:extLst>
      <p:ext uri="{BB962C8B-B14F-4D97-AF65-F5344CB8AC3E}">
        <p14:creationId xmlns:p14="http://schemas.microsoft.com/office/powerpoint/2010/main" val="334478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97D93DF-CB97-4BC6-A60D-2D71AB1F5152}"/>
              </a:ext>
            </a:extLst>
          </p:cNvPr>
          <p:cNvSpPr>
            <a:spLocks noGrp="1"/>
          </p:cNvSpPr>
          <p:nvPr>
            <p:ph type="title"/>
          </p:nvPr>
        </p:nvSpPr>
        <p:spPr>
          <a:xfrm>
            <a:off x="838200" y="-4572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DDBFF4E9-C779-4A7E-8DAD-B883C4B9B14A}"/>
              </a:ext>
            </a:extLst>
          </p:cNvPr>
          <p:cNvSpPr>
            <a:spLocks noGrp="1"/>
          </p:cNvSpPr>
          <p:nvPr>
            <p:ph idx="1"/>
          </p:nvPr>
        </p:nvSpPr>
        <p:spPr>
          <a:xfrm>
            <a:off x="0" y="0"/>
            <a:ext cx="12192000" cy="6858000"/>
          </a:xfrm>
        </p:spPr>
        <p:txBody>
          <a:bodyPr>
            <a:normAutofit/>
          </a:bodyPr>
          <a:lstStyle/>
          <a:p>
            <a:r>
              <a:rPr lang="ar-SA" sz="3600" b="1" dirty="0"/>
              <a:t>2-أن يكون المبتدأ صريحاً في القسم نحو: (لعمر الله </a:t>
            </a:r>
            <a:r>
              <a:rPr lang="ar-SA" sz="3600" b="1" dirty="0" err="1"/>
              <a:t>لأجيدنَّ</a:t>
            </a:r>
            <a:r>
              <a:rPr lang="ar-SA" sz="3600" b="1" dirty="0"/>
              <a:t> عملي) فالخبر محذوف وجوباً في هذا </a:t>
            </a:r>
            <a:r>
              <a:rPr lang="ar-SA" sz="3600" b="1" dirty="0" err="1"/>
              <a:t>المثال,وتقدير</a:t>
            </a:r>
            <a:r>
              <a:rPr lang="ar-SA" sz="3600" b="1" dirty="0"/>
              <a:t> الكلام: (لعمر الله قسمي).</a:t>
            </a:r>
          </a:p>
          <a:p>
            <a:r>
              <a:rPr lang="ar-SA" sz="3600" b="1" dirty="0"/>
              <a:t>فالمبتدأ في هذا المثال كلمة صريحة الدلالة على القسم غلب استعماله فيه في عرف السامع </a:t>
            </a:r>
            <a:r>
              <a:rPr lang="ar-SA" sz="3600" b="1" dirty="0" err="1"/>
              <a:t>له,ولذلك</a:t>
            </a:r>
            <a:r>
              <a:rPr lang="ar-SA" sz="3600" b="1" dirty="0"/>
              <a:t> حذف خبرها وهو : (قسمي) ؛لأنها تدل عليه وتغني عنه.</a:t>
            </a:r>
          </a:p>
          <a:p>
            <a:r>
              <a:rPr lang="ar-SA" sz="3600" b="1" dirty="0"/>
              <a:t>3-أن يقع بعد المبتدأ واو هي نص في </a:t>
            </a:r>
            <a:r>
              <a:rPr lang="ar-SA" sz="3600" b="1" dirty="0" err="1"/>
              <a:t>المعية,وهي</a:t>
            </a:r>
            <a:r>
              <a:rPr lang="ar-SA" sz="3600" b="1" dirty="0"/>
              <a:t> التي يصح حذفها ووضع كلمة(مع) موضعها فلا يتغير المعنى بل </a:t>
            </a:r>
            <a:r>
              <a:rPr lang="ar-SA" sz="3600" b="1" dirty="0" err="1"/>
              <a:t>يتضح,نحو</a:t>
            </a:r>
            <a:r>
              <a:rPr lang="ar-SA" sz="3600" b="1" dirty="0"/>
              <a:t>: (كل إنسان وعملُه),ففي هذا المثال : (عمله) معطوف على (كل),والخبر محذوف وجوباً للعلم </a:t>
            </a:r>
            <a:r>
              <a:rPr lang="ar-SA" sz="3600" b="1" dirty="0" err="1"/>
              <a:t>به,تقديره</a:t>
            </a:r>
            <a:r>
              <a:rPr lang="ar-SA" sz="3600" b="1" dirty="0"/>
              <a:t> : (مقترنان).</a:t>
            </a:r>
          </a:p>
          <a:p>
            <a:r>
              <a:rPr lang="ar-SA" sz="3600" b="1" dirty="0"/>
              <a:t>4-أن يكون المبتدأ </a:t>
            </a:r>
            <a:r>
              <a:rPr lang="ar-SA" sz="3600" b="1" dirty="0" err="1"/>
              <a:t>مصدراً,أو</a:t>
            </a:r>
            <a:r>
              <a:rPr lang="ar-SA" sz="3600" b="1" dirty="0"/>
              <a:t> اسم تفضيل مضافاً إلى </a:t>
            </a:r>
            <a:r>
              <a:rPr lang="ar-SA" sz="3600" b="1" dirty="0" err="1"/>
              <a:t>مصدر,وبعده</a:t>
            </a:r>
            <a:r>
              <a:rPr lang="ar-SA" sz="3600" b="1" dirty="0"/>
              <a:t> حال سدت مسد </a:t>
            </a:r>
            <a:r>
              <a:rPr lang="ar-SA" sz="3600" b="1" dirty="0" err="1"/>
              <a:t>الخبر,وهي</a:t>
            </a:r>
            <a:r>
              <a:rPr lang="ar-SA" sz="3600" b="1" dirty="0"/>
              <a:t> لا تصلح أن تكون خبراً فيحذف الخبر وجوباً لسد الحال مسده.</a:t>
            </a:r>
          </a:p>
          <a:p>
            <a:r>
              <a:rPr lang="ar-SA" sz="3600" b="1" dirty="0"/>
              <a:t>مثال الأول: (تأديبي الغلام مسيئاً)</a:t>
            </a:r>
          </a:p>
          <a:p>
            <a:r>
              <a:rPr lang="ar-SA" sz="3600" b="1" dirty="0"/>
              <a:t>ومثال الثاني : (أكثر شربي السويق ملتوتاً). </a:t>
            </a:r>
            <a:endParaRPr lang="ar-IQ" sz="3600" b="1" dirty="0"/>
          </a:p>
        </p:txBody>
      </p:sp>
    </p:spTree>
    <p:extLst>
      <p:ext uri="{BB962C8B-B14F-4D97-AF65-F5344CB8AC3E}">
        <p14:creationId xmlns:p14="http://schemas.microsoft.com/office/powerpoint/2010/main" val="1277687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CF0A8D2-825D-429D-A672-4B9B80FAD230}"/>
              </a:ext>
            </a:extLst>
          </p:cNvPr>
          <p:cNvSpPr>
            <a:spLocks noGrp="1"/>
          </p:cNvSpPr>
          <p:nvPr>
            <p:ph type="title"/>
          </p:nvPr>
        </p:nvSpPr>
        <p:spPr>
          <a:xfrm>
            <a:off x="838200" y="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EC5FA9DF-D68A-4A82-A22E-89DD1331357B}"/>
              </a:ext>
            </a:extLst>
          </p:cNvPr>
          <p:cNvSpPr>
            <a:spLocks noGrp="1"/>
          </p:cNvSpPr>
          <p:nvPr>
            <p:ph idx="1"/>
          </p:nvPr>
        </p:nvSpPr>
        <p:spPr>
          <a:xfrm>
            <a:off x="0" y="45718"/>
            <a:ext cx="12192000" cy="6812281"/>
          </a:xfrm>
        </p:spPr>
        <p:txBody>
          <a:bodyPr>
            <a:normAutofit/>
          </a:bodyPr>
          <a:lstStyle/>
          <a:p>
            <a:pPr algn="ctr"/>
            <a:r>
              <a:rPr lang="ar-SA" sz="4400" dirty="0">
                <a:solidFill>
                  <a:srgbClr val="FF0000"/>
                </a:solidFill>
              </a:rPr>
              <a:t>تعدد الأخبار</a:t>
            </a:r>
          </a:p>
          <a:p>
            <a:r>
              <a:rPr lang="ar-SA" sz="3600" b="1" dirty="0"/>
              <a:t>قد تتعدد الأخبار عن المبتدأ الواحد, فيكون للمبتدأ خبران أو أكثر نحو قولك: (المتنبي شاعر حكيم) فالمتنبي: مبتدأ, و (شاعر) : خبر, و (حكيم) خبر ثان.</a:t>
            </a:r>
            <a:endParaRPr lang="ar-IQ" sz="3600" b="1" dirty="0"/>
          </a:p>
        </p:txBody>
      </p:sp>
    </p:spTree>
    <p:extLst>
      <p:ext uri="{BB962C8B-B14F-4D97-AF65-F5344CB8AC3E}">
        <p14:creationId xmlns:p14="http://schemas.microsoft.com/office/powerpoint/2010/main" val="3169912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2D719C5-C2CB-40A2-96A4-5388C96EF915}"/>
              </a:ext>
            </a:extLst>
          </p:cNvPr>
          <p:cNvSpPr>
            <a:spLocks noGrp="1"/>
          </p:cNvSpPr>
          <p:nvPr>
            <p:ph type="title"/>
          </p:nvPr>
        </p:nvSpPr>
        <p:spPr>
          <a:xfrm flipV="1">
            <a:off x="838200" y="133350"/>
            <a:ext cx="10515600" cy="76200"/>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1DB9E12A-B8FC-43A3-8EB2-39E6E940978B}"/>
              </a:ext>
            </a:extLst>
          </p:cNvPr>
          <p:cNvSpPr>
            <a:spLocks noGrp="1"/>
          </p:cNvSpPr>
          <p:nvPr>
            <p:ph idx="1"/>
          </p:nvPr>
        </p:nvSpPr>
        <p:spPr>
          <a:xfrm>
            <a:off x="0" y="361950"/>
            <a:ext cx="12192000" cy="6496050"/>
          </a:xfrm>
        </p:spPr>
        <p:txBody>
          <a:bodyPr/>
          <a:lstStyle/>
          <a:p>
            <a:r>
              <a:rPr lang="ar-SA" sz="3600" b="1" dirty="0">
                <a:solidFill>
                  <a:schemeClr val="accent1"/>
                </a:solidFill>
              </a:rPr>
              <a:t>الحالة الثانية: </a:t>
            </a:r>
            <a:r>
              <a:rPr lang="ar-SA" sz="3600" b="1" dirty="0"/>
              <a:t>أن يتطابقا في التثنية والجمع نحو: (أقائمان الزيدان – أقائمون الزيدون),ويتعين أن يكون الوصف فيهما خبراً مقدماً وما بعده مبتدأً مؤخراً.</a:t>
            </a:r>
          </a:p>
          <a:p>
            <a:r>
              <a:rPr lang="ar-IQ" sz="3600" b="1"/>
              <a:t>ولا </a:t>
            </a:r>
            <a:r>
              <a:rPr lang="ar-IQ" sz="3600" b="1" dirty="0"/>
              <a:t>يجوز أن يكون الوصف فيهن مبتدأ والمرفوع فاعلاً سد مسد الخبر</a:t>
            </a:r>
            <a:r>
              <a:rPr lang="ar-IQ" sz="3600" b="1" dirty="0">
                <a:solidFill>
                  <a:srgbClr val="000000"/>
                </a:solidFill>
                <a:latin typeface="Traditional Arabic" panose="02020603050405020304" pitchFamily="18" charset="-78"/>
                <a:cs typeface="Traditional Arabic" panose="02020603050405020304" pitchFamily="18" charset="-78"/>
              </a:rPr>
              <a:t>..</a:t>
            </a:r>
            <a:endParaRPr lang="ar-SA" sz="3600" b="1" dirty="0">
              <a:solidFill>
                <a:srgbClr val="000000"/>
              </a:solidFill>
              <a:latin typeface="Traditional Arabic" panose="02020603050405020304" pitchFamily="18" charset="-78"/>
              <a:cs typeface="Traditional Arabic" panose="02020603050405020304" pitchFamily="18" charset="-78"/>
            </a:endParaRPr>
          </a:p>
          <a:p>
            <a:r>
              <a:rPr lang="ar-IQ" sz="3600" b="1" dirty="0"/>
              <a:t>           </a:t>
            </a:r>
            <a:r>
              <a:rPr lang="ar-IQ" sz="3600" b="1" dirty="0">
                <a:solidFill>
                  <a:schemeClr val="accent5"/>
                </a:solidFill>
              </a:rPr>
              <a:t>والثاني مبتدأ وذا الوصف خبر ... إن في سوى الإفراد طبقا استقر</a:t>
            </a:r>
          </a:p>
        </p:txBody>
      </p:sp>
    </p:spTree>
    <p:extLst>
      <p:ext uri="{BB962C8B-B14F-4D97-AF65-F5344CB8AC3E}">
        <p14:creationId xmlns:p14="http://schemas.microsoft.com/office/powerpoint/2010/main" val="337464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5BE7A2-6246-4D8A-BA48-1A8CCF6E1A4F}"/>
              </a:ext>
            </a:extLst>
          </p:cNvPr>
          <p:cNvSpPr>
            <a:spLocks noGrp="1"/>
          </p:cNvSpPr>
          <p:nvPr>
            <p:ph type="title"/>
          </p:nvPr>
        </p:nvSpPr>
        <p:spPr>
          <a:xfrm>
            <a:off x="838200" y="365125"/>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D575BD88-1BA9-4872-ADDB-AED9AEE21A3F}"/>
              </a:ext>
            </a:extLst>
          </p:cNvPr>
          <p:cNvSpPr>
            <a:spLocks noGrp="1"/>
          </p:cNvSpPr>
          <p:nvPr>
            <p:ph idx="1"/>
          </p:nvPr>
        </p:nvSpPr>
        <p:spPr>
          <a:xfrm>
            <a:off x="152400" y="445768"/>
            <a:ext cx="11906250" cy="6259831"/>
          </a:xfrm>
        </p:spPr>
        <p:txBody>
          <a:bodyPr>
            <a:normAutofit lnSpcReduction="10000"/>
          </a:bodyPr>
          <a:lstStyle/>
          <a:p>
            <a:r>
              <a:rPr lang="ar-IQ" sz="3600" b="1" dirty="0">
                <a:solidFill>
                  <a:schemeClr val="accent5"/>
                </a:solidFill>
              </a:rPr>
              <a:t>الحالة </a:t>
            </a:r>
            <a:r>
              <a:rPr lang="ar-IQ" sz="3600" b="1" dirty="0" err="1">
                <a:solidFill>
                  <a:schemeClr val="accent5"/>
                </a:solidFill>
              </a:rPr>
              <a:t>الثالثة</a:t>
            </a:r>
            <a:r>
              <a:rPr lang="ar-IQ" sz="3600" b="1" dirty="0" err="1"/>
              <a:t>:أن</a:t>
            </a:r>
            <a:r>
              <a:rPr lang="ar-IQ" sz="3600" b="1" dirty="0"/>
              <a:t> يكون الوصف مفرداً </a:t>
            </a:r>
            <a:r>
              <a:rPr lang="ar-IQ" sz="3600" b="1" dirty="0" err="1"/>
              <a:t>ومرفوعه</a:t>
            </a:r>
            <a:r>
              <a:rPr lang="ar-IQ" sz="3600" b="1" dirty="0"/>
              <a:t> مثنى أو مجموعاً نحو: (أعالم المحمدان )و (أ محبوب الزيدون؟)</a:t>
            </a:r>
          </a:p>
          <a:p>
            <a:r>
              <a:rPr lang="ar-IQ" sz="3600" b="1" dirty="0"/>
              <a:t>وحينئذ يتعين أن يكون الوصف مبتدأ وما بعده فاعل أو نائب فاعل سد مسد الخبر.</a:t>
            </a:r>
          </a:p>
          <a:p>
            <a:r>
              <a:rPr lang="ar-IQ" sz="3600" b="1" dirty="0"/>
              <a:t>ولا يجوز أن يعرب الوصف خبراً مقدماً وما بعده مبتدأ مؤخراً لأنه لا يخبر عن المثنى أو الجمع بمفرد</a:t>
            </a:r>
            <a:r>
              <a:rPr lang="ar-IQ" dirty="0"/>
              <a:t>.</a:t>
            </a:r>
          </a:p>
          <a:p>
            <a:endParaRPr lang="ar-IQ" dirty="0"/>
          </a:p>
          <a:p>
            <a:r>
              <a:rPr lang="ar-IQ" dirty="0"/>
              <a:t>                                       </a:t>
            </a:r>
            <a:r>
              <a:rPr lang="ar-IQ" sz="3600" b="1" dirty="0">
                <a:solidFill>
                  <a:srgbClr val="FF0000"/>
                </a:solidFill>
              </a:rPr>
              <a:t>عامل الرفع في المبتدأ والخبر</a:t>
            </a:r>
          </a:p>
          <a:p>
            <a:r>
              <a:rPr lang="ar-IQ" sz="3600" b="1" dirty="0"/>
              <a:t>-المبتدأ مرفوع بالابتداء</a:t>
            </a:r>
          </a:p>
          <a:p>
            <a:r>
              <a:rPr lang="ar-IQ" sz="3600" b="1" dirty="0"/>
              <a:t>-وأما الخبر فالعامل فيه لفظي وهو المبتدأ.</a:t>
            </a:r>
          </a:p>
          <a:p>
            <a:r>
              <a:rPr lang="ar-IQ" sz="3600" b="1" dirty="0"/>
              <a:t>ورفعوا مبتدأ </a:t>
            </a:r>
            <a:r>
              <a:rPr lang="ar-IQ" sz="3600" b="1" dirty="0" err="1"/>
              <a:t>بالابتدا</a:t>
            </a:r>
            <a:r>
              <a:rPr lang="ar-IQ" sz="3600" b="1" dirty="0"/>
              <a:t> ... كذاك رفع خبر </a:t>
            </a:r>
            <a:r>
              <a:rPr lang="ar-IQ" sz="3600" b="1" dirty="0" err="1"/>
              <a:t>بالمبتدا</a:t>
            </a:r>
            <a:r>
              <a:rPr lang="ar-IQ" sz="3600" b="1" dirty="0"/>
              <a:t> </a:t>
            </a:r>
          </a:p>
        </p:txBody>
      </p:sp>
    </p:spTree>
    <p:extLst>
      <p:ext uri="{BB962C8B-B14F-4D97-AF65-F5344CB8AC3E}">
        <p14:creationId xmlns:p14="http://schemas.microsoft.com/office/powerpoint/2010/main" val="2438742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90670A-02A2-4361-9516-D8B2C85B5C2C}"/>
              </a:ext>
            </a:extLst>
          </p:cNvPr>
          <p:cNvSpPr>
            <a:spLocks noGrp="1"/>
          </p:cNvSpPr>
          <p:nvPr>
            <p:ph type="title"/>
          </p:nvPr>
        </p:nvSpPr>
        <p:spPr>
          <a:xfrm flipV="1">
            <a:off x="838200" y="190500"/>
            <a:ext cx="10515600" cy="174625"/>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ACCC82B4-FD15-4636-9BD4-F03E14424C17}"/>
              </a:ext>
            </a:extLst>
          </p:cNvPr>
          <p:cNvSpPr>
            <a:spLocks noGrp="1"/>
          </p:cNvSpPr>
          <p:nvPr>
            <p:ph idx="1"/>
          </p:nvPr>
        </p:nvSpPr>
        <p:spPr>
          <a:xfrm>
            <a:off x="0" y="571500"/>
            <a:ext cx="12192000" cy="6095999"/>
          </a:xfrm>
        </p:spPr>
        <p:txBody>
          <a:bodyPr>
            <a:normAutofit lnSpcReduction="10000"/>
          </a:bodyPr>
          <a:lstStyle/>
          <a:p>
            <a:r>
              <a:rPr lang="ar-SA" sz="4000" b="1" dirty="0"/>
              <a:t>                                 </a:t>
            </a:r>
            <a:r>
              <a:rPr lang="ar-SA" sz="4000" b="1" dirty="0">
                <a:solidFill>
                  <a:srgbClr val="FF0000"/>
                </a:solidFill>
              </a:rPr>
              <a:t>صور المبتدأ</a:t>
            </a:r>
          </a:p>
          <a:p>
            <a:r>
              <a:rPr lang="ar-SA" sz="3600" b="1" dirty="0"/>
              <a:t>للمبتدأ ثلاث صور:</a:t>
            </a:r>
          </a:p>
          <a:p>
            <a:r>
              <a:rPr lang="ar-SA" sz="3600" b="1" dirty="0"/>
              <a:t>1- صريح نحو: (الكريم محبوب)</a:t>
            </a:r>
          </a:p>
          <a:p>
            <a:r>
              <a:rPr lang="ar-SA" sz="3600" b="1" dirty="0"/>
              <a:t>2- ضمير منفصل نحو: (أنت مجتهد).</a:t>
            </a:r>
          </a:p>
          <a:p>
            <a:r>
              <a:rPr lang="ar-SA" sz="3600" b="1" dirty="0"/>
              <a:t>3- مصدر مؤول نحو قوله تعالى : (وأن تصوموا خيرٌ لكم).البقرة:186</a:t>
            </a:r>
          </a:p>
          <a:p>
            <a:r>
              <a:rPr lang="ar-SA" sz="3600" b="1" dirty="0"/>
              <a:t>والتأويل :وصيامكم خير لكم.</a:t>
            </a:r>
          </a:p>
          <a:p>
            <a:r>
              <a:rPr lang="ar-SA" sz="3600" dirty="0">
                <a:solidFill>
                  <a:srgbClr val="FF0000"/>
                </a:solidFill>
              </a:rPr>
              <a:t>                                    </a:t>
            </a:r>
            <a:r>
              <a:rPr lang="ar-SA" sz="4000" b="1" dirty="0">
                <a:solidFill>
                  <a:srgbClr val="FF0000"/>
                </a:solidFill>
              </a:rPr>
              <a:t>الخبر</a:t>
            </a:r>
          </a:p>
          <a:p>
            <a:r>
              <a:rPr lang="ar-SA" sz="3600" b="1" dirty="0"/>
              <a:t>هو اللفظ الذي يكمل المعنى مع المبتدأ ويتمم معنى الجملة الأساسي نحو: (الحق منتصر)</a:t>
            </a:r>
            <a:endParaRPr lang="ar-SA" sz="3600" b="1" dirty="0">
              <a:solidFill>
                <a:srgbClr val="92D050"/>
              </a:solidFill>
            </a:endParaRPr>
          </a:p>
          <a:p>
            <a:r>
              <a:rPr lang="ar-SA" sz="4000" b="1" dirty="0">
                <a:solidFill>
                  <a:srgbClr val="00B0F0"/>
                </a:solidFill>
              </a:rPr>
              <a:t>والخبر الجزء المتم </a:t>
            </a:r>
            <a:r>
              <a:rPr lang="ar-SA" sz="4000" b="1" dirty="0" err="1">
                <a:solidFill>
                  <a:srgbClr val="00B0F0"/>
                </a:solidFill>
              </a:rPr>
              <a:t>الفائده</a:t>
            </a:r>
            <a:r>
              <a:rPr lang="ar-SA" sz="4000" b="1" dirty="0">
                <a:solidFill>
                  <a:srgbClr val="00B0F0"/>
                </a:solidFill>
              </a:rPr>
              <a:t>      كــ (الله بر) و (الأيادي شاهده)</a:t>
            </a:r>
          </a:p>
          <a:p>
            <a:endParaRPr lang="ar-IQ" sz="3600" dirty="0">
              <a:solidFill>
                <a:srgbClr val="FF0000"/>
              </a:solidFill>
            </a:endParaRPr>
          </a:p>
        </p:txBody>
      </p:sp>
    </p:spTree>
    <p:extLst>
      <p:ext uri="{BB962C8B-B14F-4D97-AF65-F5344CB8AC3E}">
        <p14:creationId xmlns:p14="http://schemas.microsoft.com/office/powerpoint/2010/main" val="3118648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C0F5B1-D245-4295-9760-9BB56148D05A}"/>
              </a:ext>
            </a:extLst>
          </p:cNvPr>
          <p:cNvSpPr>
            <a:spLocks noGrp="1"/>
          </p:cNvSpPr>
          <p:nvPr>
            <p:ph type="title"/>
          </p:nvPr>
        </p:nvSpPr>
        <p:spPr>
          <a:xfrm>
            <a:off x="838200" y="125730"/>
            <a:ext cx="10515600" cy="45719"/>
          </a:xfrm>
        </p:spPr>
        <p:txBody>
          <a:bodyPr>
            <a:normAutofit fontScale="90000"/>
          </a:bodyPr>
          <a:lstStyle/>
          <a:p>
            <a:endParaRPr lang="ar-IQ" dirty="0"/>
          </a:p>
        </p:txBody>
      </p:sp>
      <p:sp>
        <p:nvSpPr>
          <p:cNvPr id="3" name="عنصر نائب للمحتوى 2">
            <a:extLst>
              <a:ext uri="{FF2B5EF4-FFF2-40B4-BE49-F238E27FC236}">
                <a16:creationId xmlns:a16="http://schemas.microsoft.com/office/drawing/2014/main" id="{BB49302D-516E-4893-A565-D986A88E4BC7}"/>
              </a:ext>
            </a:extLst>
          </p:cNvPr>
          <p:cNvSpPr>
            <a:spLocks noGrp="1"/>
          </p:cNvSpPr>
          <p:nvPr>
            <p:ph idx="1"/>
          </p:nvPr>
        </p:nvSpPr>
        <p:spPr>
          <a:xfrm>
            <a:off x="0" y="308606"/>
            <a:ext cx="12192000" cy="6549394"/>
          </a:xfrm>
        </p:spPr>
        <p:txBody>
          <a:bodyPr>
            <a:normAutofit/>
          </a:bodyPr>
          <a:lstStyle/>
          <a:p>
            <a:r>
              <a:rPr lang="ar-SA" sz="3600" b="1" dirty="0">
                <a:solidFill>
                  <a:srgbClr val="FF0000"/>
                </a:solidFill>
              </a:rPr>
              <a:t>                                        أنواع الخبر</a:t>
            </a:r>
          </a:p>
          <a:p>
            <a:r>
              <a:rPr lang="ar-SA" sz="3600" b="1" dirty="0"/>
              <a:t>ينقسم الخبر إلى مفرد وجملة وشبه جملة:</a:t>
            </a:r>
          </a:p>
          <a:p>
            <a:r>
              <a:rPr lang="ar-SA" sz="3600" b="1" dirty="0">
                <a:solidFill>
                  <a:schemeClr val="accent2"/>
                </a:solidFill>
              </a:rPr>
              <a:t>النوع </a:t>
            </a:r>
            <a:r>
              <a:rPr lang="ar-SA" sz="3600" b="1" dirty="0" err="1">
                <a:solidFill>
                  <a:schemeClr val="accent2"/>
                </a:solidFill>
              </a:rPr>
              <a:t>الأول:الخبر</a:t>
            </a:r>
            <a:r>
              <a:rPr lang="ar-SA" sz="3600" b="1" dirty="0">
                <a:solidFill>
                  <a:schemeClr val="accent2"/>
                </a:solidFill>
              </a:rPr>
              <a:t> المفرد</a:t>
            </a:r>
            <a:r>
              <a:rPr lang="ar-SA" sz="3600" b="1" dirty="0">
                <a:solidFill>
                  <a:srgbClr val="FF0000"/>
                </a:solidFill>
              </a:rPr>
              <a:t>:</a:t>
            </a:r>
          </a:p>
          <a:p>
            <a:r>
              <a:rPr lang="ar-SA" sz="3600" b="1" dirty="0"/>
              <a:t>وهو ما ليس جملة ولا شبه جملة وإن كان مثنى أو مجموعاً نحو: (المجتهد محمود-المجتهدان محمودان-المجتهدون محمودون)</a:t>
            </a:r>
          </a:p>
          <a:p>
            <a:r>
              <a:rPr lang="ar-SA" sz="3600" b="1" dirty="0"/>
              <a:t>وينقسم الخبر المفرد إلى جامد ومشتق.</a:t>
            </a:r>
          </a:p>
          <a:p>
            <a:r>
              <a:rPr lang="ar-SA" sz="3600" b="1" dirty="0"/>
              <a:t>         </a:t>
            </a:r>
            <a:r>
              <a:rPr lang="ar-SA" sz="3600" b="1" dirty="0">
                <a:solidFill>
                  <a:schemeClr val="accent5"/>
                </a:solidFill>
              </a:rPr>
              <a:t>والمفرد الجامد فارغ وإن        يشتق فهو ذو ضمير مستكن</a:t>
            </a:r>
          </a:p>
          <a:p>
            <a:r>
              <a:rPr lang="ar-SA" sz="3600" b="1" dirty="0"/>
              <a:t>-والمراد بالجامد: ما ليس فيه معنى الوصف نحو: (هذا حجر).وهو لا يتضمن ضميراً يعود إلى المبتدأ.</a:t>
            </a:r>
          </a:p>
          <a:p>
            <a:r>
              <a:rPr lang="ar-SA" sz="3600" b="1" dirty="0"/>
              <a:t>وقالوا :إذا كان متضمناً معنى المشتق تحمل الضمير نحو: (علي أسد) أي: </a:t>
            </a:r>
            <a:r>
              <a:rPr lang="ar-SA" sz="3600" b="1" dirty="0" err="1"/>
              <a:t>شجاع,و</a:t>
            </a:r>
            <a:r>
              <a:rPr lang="ar-SA" sz="3600" b="1" dirty="0"/>
              <a:t>(قلبه حجر) أي قاسٍ, و (يده حديد) أي: قوية, و (هند قمر) أي جميلة.</a:t>
            </a:r>
            <a:endParaRPr lang="ar-IQ" sz="3600" b="1" dirty="0"/>
          </a:p>
        </p:txBody>
      </p:sp>
    </p:spTree>
    <p:extLst>
      <p:ext uri="{BB962C8B-B14F-4D97-AF65-F5344CB8AC3E}">
        <p14:creationId xmlns:p14="http://schemas.microsoft.com/office/powerpoint/2010/main" val="14113784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AAE841-BCFC-4FBA-87F1-A82EFFD910DC}"/>
              </a:ext>
            </a:extLst>
          </p:cNvPr>
          <p:cNvSpPr>
            <a:spLocks noGrp="1"/>
          </p:cNvSpPr>
          <p:nvPr>
            <p:ph type="title"/>
          </p:nvPr>
        </p:nvSpPr>
        <p:spPr>
          <a:xfrm>
            <a:off x="838200" y="-45720"/>
            <a:ext cx="10515600" cy="45719"/>
          </a:xfrm>
        </p:spPr>
        <p:txBody>
          <a:bodyPr>
            <a:normAutofit fontScale="90000"/>
          </a:bodyPr>
          <a:lstStyle/>
          <a:p>
            <a:endParaRPr lang="ar-IQ"/>
          </a:p>
        </p:txBody>
      </p:sp>
      <p:sp>
        <p:nvSpPr>
          <p:cNvPr id="3" name="عنصر نائب للمحتوى 2">
            <a:extLst>
              <a:ext uri="{FF2B5EF4-FFF2-40B4-BE49-F238E27FC236}">
                <a16:creationId xmlns:a16="http://schemas.microsoft.com/office/drawing/2014/main" id="{527E90EC-5F22-4313-BE09-912E8F88435E}"/>
              </a:ext>
            </a:extLst>
          </p:cNvPr>
          <p:cNvSpPr>
            <a:spLocks noGrp="1"/>
          </p:cNvSpPr>
          <p:nvPr>
            <p:ph idx="1"/>
          </p:nvPr>
        </p:nvSpPr>
        <p:spPr>
          <a:xfrm>
            <a:off x="0" y="217170"/>
            <a:ext cx="12192000" cy="6640830"/>
          </a:xfrm>
        </p:spPr>
        <p:txBody>
          <a:bodyPr>
            <a:normAutofit/>
          </a:bodyPr>
          <a:lstStyle/>
          <a:p>
            <a:r>
              <a:rPr lang="ar-SA" sz="3600" b="1" dirty="0"/>
              <a:t>فأسد هنا بمعنى </a:t>
            </a:r>
            <a:r>
              <a:rPr lang="ar-SA" sz="3600" b="1" dirty="0" err="1"/>
              <a:t>شجاع,فهو</a:t>
            </a:r>
            <a:r>
              <a:rPr lang="ar-SA" sz="3600" b="1" dirty="0"/>
              <a:t> يحمل ضميراً مستتراً تقديره (هو) يعود إلى (علي) وهو ضمير الفاعل.</a:t>
            </a:r>
          </a:p>
          <a:p>
            <a:r>
              <a:rPr lang="ar-SA" sz="3600" b="1" dirty="0"/>
              <a:t>-وإن لم يتضمن معناه لم يتحمل الضمير نحو: (خالد أخوك).</a:t>
            </a:r>
          </a:p>
          <a:p>
            <a:r>
              <a:rPr lang="ar-SA" sz="3600" b="1" dirty="0"/>
              <a:t>وذهب الكوفيون إلى أن خبر الجامد يحمل ضميراً يعود إلى المبتدأ وإن لم يكن في معنى المشتق.</a:t>
            </a:r>
          </a:p>
          <a:p>
            <a:r>
              <a:rPr lang="ar-SA" sz="3600" b="1" dirty="0"/>
              <a:t>فإن قلت : (هذا حجر) فحجر يحمل ضميراً يعود إلى اسم الإشارة تقديره (هو) أي: هذا حجر </a:t>
            </a:r>
            <a:r>
              <a:rPr lang="ar-SA" sz="3600" b="1" dirty="0" err="1"/>
              <a:t>هو,وما</a:t>
            </a:r>
            <a:r>
              <a:rPr lang="ar-SA" sz="3600" b="1" dirty="0"/>
              <a:t> قولهم ببعيد من </a:t>
            </a:r>
            <a:r>
              <a:rPr lang="ar-SA" sz="3600" b="1" dirty="0" err="1"/>
              <a:t>الصواب؛لأنه</a:t>
            </a:r>
            <a:r>
              <a:rPr lang="ar-SA" sz="3600" b="1" dirty="0"/>
              <a:t> لابد من رابط يربط المبتدأ بالخبر.</a:t>
            </a:r>
          </a:p>
          <a:p>
            <a:r>
              <a:rPr lang="ar-SA" sz="3600" b="1" dirty="0"/>
              <a:t>وإن كان مشتقاً-وهو ما كان وصفاً-فإنه يرفع ضميراً مستتراً يعود على المبتدأ نحو : (سعيد قائم) فــ(قائم) خبر </a:t>
            </a:r>
            <a:r>
              <a:rPr lang="ar-SA" sz="3600" b="1" dirty="0" err="1"/>
              <a:t>مشتق؛لأن</a:t>
            </a:r>
            <a:r>
              <a:rPr lang="ar-SA" sz="3600" b="1" dirty="0"/>
              <a:t> التقدير : (قائم هو) والضمير عائد على </a:t>
            </a:r>
            <a:r>
              <a:rPr lang="ar-SA" sz="3600" b="1" dirty="0" err="1"/>
              <a:t>المبتدأ,أو</a:t>
            </a:r>
            <a:r>
              <a:rPr lang="ar-SA" sz="3600" b="1" dirty="0"/>
              <a:t> يرفع اساً ظاهراً بعده فلا يحمل ضميراً نحو: (محمد قائم غلاماه) و (الورد فاتن ألوانه).</a:t>
            </a:r>
            <a:endParaRPr lang="ar-IQ" sz="3600" b="1" dirty="0"/>
          </a:p>
        </p:txBody>
      </p:sp>
    </p:spTree>
    <p:extLst>
      <p:ext uri="{BB962C8B-B14F-4D97-AF65-F5344CB8AC3E}">
        <p14:creationId xmlns:p14="http://schemas.microsoft.com/office/powerpoint/2010/main" val="42850062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2173</TotalTime>
  <Words>4983</Words>
  <Application>Microsoft Office PowerPoint</Application>
  <PresentationFormat>Widescreen</PresentationFormat>
  <Paragraphs>243</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Traditional Arabic</vt:lpstr>
      <vt:lpstr>نسق Office</vt:lpstr>
      <vt:lpstr>PowerPoint Presentation</vt:lpstr>
      <vt:lpstr>PowerPoint Presentation</vt:lpstr>
      <vt:lpstr>PowerPoint Presentation</vt:lpstr>
      <vt:lpstr>أحوال الاسم مع مرفوعه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أحوال الاسم مع مرفوعه</dc:title>
  <dc:creator>Alomary</dc:creator>
  <cp:lastModifiedBy>Maher</cp:lastModifiedBy>
  <cp:revision>277</cp:revision>
  <dcterms:created xsi:type="dcterms:W3CDTF">2019-10-20T19:22:45Z</dcterms:created>
  <dcterms:modified xsi:type="dcterms:W3CDTF">2024-06-04T14:36:47Z</dcterms:modified>
</cp:coreProperties>
</file>