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20" r:id="rId2"/>
  </p:sldMasterIdLst>
  <p:notesMasterIdLst>
    <p:notesMasterId r:id="rId37"/>
  </p:notesMasterIdLst>
  <p:sldIdLst>
    <p:sldId id="258" r:id="rId3"/>
    <p:sldId id="256" r:id="rId4"/>
    <p:sldId id="257" r:id="rId5"/>
    <p:sldId id="259" r:id="rId6"/>
    <p:sldId id="260" r:id="rId7"/>
    <p:sldId id="261" r:id="rId8"/>
    <p:sldId id="262" r:id="rId9"/>
    <p:sldId id="263" r:id="rId10"/>
    <p:sldId id="264" r:id="rId11"/>
    <p:sldId id="265" r:id="rId12"/>
    <p:sldId id="266" r:id="rId13"/>
    <p:sldId id="267" r:id="rId14"/>
    <p:sldId id="268" r:id="rId15"/>
    <p:sldId id="269" r:id="rId16"/>
    <p:sldId id="286" r:id="rId17"/>
    <p:sldId id="270" r:id="rId18"/>
    <p:sldId id="271" r:id="rId19"/>
    <p:sldId id="272" r:id="rId20"/>
    <p:sldId id="273" r:id="rId21"/>
    <p:sldId id="274" r:id="rId22"/>
    <p:sldId id="276" r:id="rId23"/>
    <p:sldId id="277" r:id="rId24"/>
    <p:sldId id="278" r:id="rId25"/>
    <p:sldId id="283" r:id="rId26"/>
    <p:sldId id="280" r:id="rId27"/>
    <p:sldId id="285" r:id="rId28"/>
    <p:sldId id="281" r:id="rId29"/>
    <p:sldId id="282" r:id="rId30"/>
    <p:sldId id="287" r:id="rId31"/>
    <p:sldId id="288" r:id="rId32"/>
    <p:sldId id="289" r:id="rId33"/>
    <p:sldId id="290" r:id="rId34"/>
    <p:sldId id="291" r:id="rId35"/>
    <p:sldId id="29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3F2C94-92D8-490A-B899-2258196D8091}" type="datetimeFigureOut">
              <a:rPr lang="en-US" smtClean="0"/>
              <a:t>10/22/2018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84A708-F634-4044-81A0-A3F10F3E4771}" type="slidenum">
              <a:rPr lang="en-US" smtClean="0"/>
              <a:t>‹#›</a:t>
            </a:fld>
            <a:endParaRPr lang="en-US"/>
          </a:p>
        </p:txBody>
      </p:sp>
    </p:spTree>
    <p:extLst>
      <p:ext uri="{BB962C8B-B14F-4D97-AF65-F5344CB8AC3E}">
        <p14:creationId xmlns:p14="http://schemas.microsoft.com/office/powerpoint/2010/main" val="1176111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34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A8674C5-3363-4B8B-ABB0-C25CF45D8BC5}" type="slidenum">
              <a:rPr lang="en-US">
                <a:solidFill>
                  <a:prstClr val="black"/>
                </a:solidFill>
              </a:rPr>
              <a:pPr>
                <a:defRPr/>
              </a:pPr>
              <a:t>22</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45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F19E526-F2B3-4F70-B681-FB7FCD72C937}" type="slidenum">
              <a:rPr lang="en-US">
                <a:solidFill>
                  <a:prstClr val="black"/>
                </a:solidFill>
              </a:rPr>
              <a:pPr>
                <a:defRPr/>
              </a:pPr>
              <a:t>23</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DAC10DA-9AC1-4B7D-B6E6-BBD084BCE21C}" type="datetimeFigureOut">
              <a:rPr lang="en-US" smtClean="0"/>
              <a:t>10/22/2018</a:t>
            </a:fld>
            <a:endParaRPr lang="en-US"/>
          </a:p>
        </p:txBody>
      </p:sp>
      <p:sp>
        <p:nvSpPr>
          <p:cNvPr id="8" name="Slide Number Placeholder 7"/>
          <p:cNvSpPr>
            <a:spLocks noGrp="1"/>
          </p:cNvSpPr>
          <p:nvPr>
            <p:ph type="sldNum" sz="quarter" idx="11"/>
          </p:nvPr>
        </p:nvSpPr>
        <p:spPr/>
        <p:txBody>
          <a:bodyPr/>
          <a:lstStyle/>
          <a:p>
            <a:fld id="{36F899F6-52C0-458E-8B90-F5C7C96B058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C10DA-9AC1-4B7D-B6E6-BBD084BCE21C}"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899F6-52C0-458E-8B90-F5C7C96B058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C10DA-9AC1-4B7D-B6E6-BBD084BCE21C}"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899F6-52C0-458E-8B90-F5C7C96B058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pPr>
              <a:defRPr/>
            </a:pPr>
            <a:fld id="{75A3596B-2BB1-442C-80D3-C91A95221909}" type="datetime1">
              <a:rPr lang="en-US" smtClean="0">
                <a:solidFill>
                  <a:srgbClr val="DBF5F9">
                    <a:shade val="90000"/>
                  </a:srgbClr>
                </a:solidFill>
              </a:rPr>
              <a:pPr>
                <a:defRPr/>
              </a:pPr>
              <a:t>10/22/2018</a:t>
            </a:fld>
            <a:endParaRPr lang="en-US">
              <a:solidFill>
                <a:srgbClr val="DBF5F9">
                  <a:shade val="90000"/>
                </a:srgbClr>
              </a:solidFill>
            </a:endParaRPr>
          </a:p>
        </p:txBody>
      </p:sp>
      <p:sp>
        <p:nvSpPr>
          <p:cNvPr id="8" name="Slide Number Placeholder 7"/>
          <p:cNvSpPr>
            <a:spLocks noGrp="1"/>
          </p:cNvSpPr>
          <p:nvPr>
            <p:ph type="sldNum" sz="quarter" idx="11"/>
          </p:nvPr>
        </p:nvSpPr>
        <p:spPr/>
        <p:txBody>
          <a:bodyPr/>
          <a:lstStyle/>
          <a:p>
            <a:pPr>
              <a:defRPr/>
            </a:pPr>
            <a:fld id="{956CDD3B-7331-4CEF-BB70-0B09803DF0AF}" type="slidenum">
              <a:rPr lang="en-US" smtClean="0">
                <a:solidFill>
                  <a:srgbClr val="DBF5F9">
                    <a:shade val="90000"/>
                  </a:srgbClr>
                </a:solidFill>
              </a:rPr>
              <a:pPr>
                <a:defRPr/>
              </a:pPr>
              <a:t>‹#›</a:t>
            </a:fld>
            <a:endParaRPr lang="en-US">
              <a:solidFill>
                <a:srgbClr val="DBF5F9">
                  <a:shade val="90000"/>
                </a:srgbClr>
              </a:solidFill>
            </a:endParaRPr>
          </a:p>
        </p:txBody>
      </p:sp>
      <p:sp>
        <p:nvSpPr>
          <p:cNvPr id="9" name="Footer Placeholder 8"/>
          <p:cNvSpPr>
            <a:spLocks noGrp="1"/>
          </p:cNvSpPr>
          <p:nvPr>
            <p:ph type="ftr" sz="quarter" idx="12"/>
          </p:nvPr>
        </p:nvSpPr>
        <p:spPr/>
        <p:txBody>
          <a:bodyPr/>
          <a:lstStyle/>
          <a:p>
            <a:pPr>
              <a:defRPr/>
            </a:pPr>
            <a:endParaRPr lang="en-US">
              <a:solidFill>
                <a:srgbClr val="DBF5F9">
                  <a:shade val="90000"/>
                </a:srgbClr>
              </a:solidFill>
            </a:endParaRPr>
          </a:p>
        </p:txBody>
      </p:sp>
    </p:spTree>
  </p:cSld>
  <p:clrMapOvr>
    <a:masterClrMapping/>
  </p:clrMapOvr>
  <p:transition>
    <p:wedg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pPr>
              <a:defRPr/>
            </a:pPr>
            <a:fld id="{EE879C25-468E-4D8A-9891-E553E731B686}" type="datetime1">
              <a:rPr lang="en-US" smtClean="0">
                <a:solidFill>
                  <a:srgbClr val="04617B">
                    <a:shade val="90000"/>
                  </a:srgbClr>
                </a:solidFill>
              </a:rPr>
              <a:pPr>
                <a:defRPr/>
              </a:pPr>
              <a:t>10/22/2018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DBA040D6-3413-435A-97B7-34AEAFC8538F}"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transition>
    <p:wedg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D52594C0-B6D6-4261-9364-6608E66D12B5}" type="datetime1">
              <a:rPr lang="en-US" smtClean="0">
                <a:solidFill>
                  <a:srgbClr val="DBF5F9">
                    <a:shade val="90000"/>
                  </a:srgbClr>
                </a:solidFill>
              </a:rPr>
              <a:pPr>
                <a:defRPr/>
              </a:pPr>
              <a:t>10/22/2018</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164B2CCB-7E7D-40AB-9582-0191A141660D}" type="slidenum">
              <a:rPr lang="en-US" smtClean="0">
                <a:solidFill>
                  <a:srgbClr val="DBF5F9">
                    <a:shade val="90000"/>
                  </a:srgbClr>
                </a:solidFill>
              </a:rPr>
              <a:pPr>
                <a:defRPr/>
              </a:pPr>
              <a:t>‹#›</a:t>
            </a:fld>
            <a:endParaRPr lang="en-US">
              <a:solidFill>
                <a:srgbClr val="DBF5F9">
                  <a:shade val="90000"/>
                </a:srgb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edg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pPr>
              <a:defRPr/>
            </a:pPr>
            <a:fld id="{E0BF543E-B48D-4BA4-8A2A-DF1DC7140FEE}" type="datetime1">
              <a:rPr lang="en-US" smtClean="0">
                <a:solidFill>
                  <a:srgbClr val="04617B">
                    <a:shade val="90000"/>
                  </a:srgbClr>
                </a:solidFill>
              </a:rPr>
              <a:pPr>
                <a:defRPr/>
              </a:pPr>
              <a:t>10/22/2018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C8BE3B71-A97F-4EA9-A752-E01EC6E15659}" type="slidenum">
              <a:rPr lang="en-US" smtClean="0">
                <a:solidFill>
                  <a:srgbClr val="04617B">
                    <a:shade val="90000"/>
                  </a:srgbClr>
                </a:solidFill>
              </a:rPr>
              <a:pPr>
                <a:defRPr/>
              </a:pPr>
              <a:t>‹#›</a:t>
            </a:fld>
            <a:endParaRPr lang="en-US">
              <a:solidFill>
                <a:srgbClr val="04617B">
                  <a:shade val="90000"/>
                </a:srgb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edg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pPr>
              <a:defRPr/>
            </a:pPr>
            <a:fld id="{76235DAB-F12C-4335-8F2B-FC74EFC596DA}" type="datetime1">
              <a:rPr lang="en-US" smtClean="0">
                <a:solidFill>
                  <a:srgbClr val="04617B">
                    <a:shade val="90000"/>
                  </a:srgbClr>
                </a:solidFill>
              </a:rPr>
              <a:pPr>
                <a:defRPr/>
              </a:pPr>
              <a:t>10/22/2018</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pPr>
              <a:defRPr/>
            </a:pPr>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pPr>
              <a:defRPr/>
            </a:pPr>
            <a:fld id="{AE4CBAB8-8747-473F-B9E9-C04106F24D05}" type="slidenum">
              <a:rPr lang="en-US" smtClean="0">
                <a:solidFill>
                  <a:srgbClr val="04617B">
                    <a:shade val="90000"/>
                  </a:srgbClr>
                </a:solidFill>
              </a:rPr>
              <a:pPr>
                <a:defRPr/>
              </a:pPr>
              <a:t>‹#›</a:t>
            </a:fld>
            <a:endParaRPr lang="en-US">
              <a:solidFill>
                <a:srgbClr val="04617B">
                  <a:shade val="90000"/>
                </a:srgb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wedg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F0E22BF1-B182-4DAB-8F6C-8C1C7D174835}" type="datetime1">
              <a:rPr lang="en-US" smtClean="0">
                <a:solidFill>
                  <a:srgbClr val="04617B">
                    <a:shade val="90000"/>
                  </a:srgbClr>
                </a:solidFill>
              </a:rPr>
              <a:pPr>
                <a:defRPr/>
              </a:pPr>
              <a:t>10/22/2018</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pPr>
              <a:defRPr/>
            </a:pPr>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pPr>
              <a:defRPr/>
            </a:pPr>
            <a:fld id="{FAD0853C-96D2-44CA-8A10-22DB0A59C02B}"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transition>
    <p:wedg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192436B-4E36-4943-BEBC-922547BD0324}" type="datetime1">
              <a:rPr lang="en-US" smtClean="0">
                <a:solidFill>
                  <a:srgbClr val="04617B">
                    <a:shade val="90000"/>
                  </a:srgbClr>
                </a:solidFill>
              </a:rPr>
              <a:pPr>
                <a:defRPr/>
              </a:pPr>
              <a:t>10/22/2018</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pPr>
              <a:defRPr/>
            </a:pPr>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pPr>
              <a:defRPr/>
            </a:pPr>
            <a:fld id="{858EB8DF-DB19-436E-B764-BDC8363F2152}"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transition>
    <p:wedg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287187A6-FC3A-4C70-BAF6-C8307B75BAE9}" type="datetime1">
              <a:rPr lang="en-US" smtClean="0">
                <a:solidFill>
                  <a:srgbClr val="04617B">
                    <a:shade val="90000"/>
                  </a:srgbClr>
                </a:solidFill>
              </a:rPr>
              <a:pPr>
                <a:defRPr/>
              </a:pPr>
              <a:t>10/22/2018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B39710B6-EFA4-4A29-984D-3400C7DC1855}"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transition>
    <p:wedg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DDAC10DA-9AC1-4B7D-B6E6-BBD084BCE21C}"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899F6-52C0-458E-8B90-F5C7C96B0586}"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5B54BA59-7B0B-4020-AFD3-40DAD6B53D42}" type="datetime1">
              <a:rPr lang="en-US" smtClean="0">
                <a:solidFill>
                  <a:srgbClr val="04617B">
                    <a:shade val="90000"/>
                  </a:srgbClr>
                </a:solidFill>
              </a:rPr>
              <a:pPr>
                <a:defRPr/>
              </a:pPr>
              <a:t>10/22/2018</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68BFB1F6-14CB-4181-B697-D56A033A2216}"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transition>
    <p:wedg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1E2AACE7-F85F-4FE8-A025-78DB7EAC8C69}" type="datetime1">
              <a:rPr lang="en-US" smtClean="0">
                <a:solidFill>
                  <a:srgbClr val="04617B">
                    <a:shade val="90000"/>
                  </a:srgbClr>
                </a:solidFill>
              </a:rPr>
              <a:pPr>
                <a:defRPr/>
              </a:pPr>
              <a:t>10/22/2018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3ED97D74-7E2E-4A36-B7B7-2D206A75D1F5}"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transition>
    <p:wedg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A58606F7-D27D-4CD5-A748-B076152AE625}" type="datetime1">
              <a:rPr lang="en-US" smtClean="0">
                <a:solidFill>
                  <a:srgbClr val="04617B">
                    <a:shade val="90000"/>
                  </a:srgbClr>
                </a:solidFill>
              </a:rPr>
              <a:pPr>
                <a:defRPr/>
              </a:pPr>
              <a:t>10/22/2018</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69EA5B59-52FE-4BC3-A957-17F4CD6C9CC9}"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transition>
    <p:wedg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AC10DA-9AC1-4B7D-B6E6-BBD084BCE21C}"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899F6-52C0-458E-8B90-F5C7C96B0586}"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DDAC10DA-9AC1-4B7D-B6E6-BBD084BCE21C}" type="datetimeFigureOut">
              <a:rPr lang="en-US" smtClean="0"/>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899F6-52C0-458E-8B90-F5C7C96B0586}"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DAC10DA-9AC1-4B7D-B6E6-BBD084BCE21C}" type="datetimeFigureOut">
              <a:rPr lang="en-US" smtClean="0"/>
              <a:t>10/22/2018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F899F6-52C0-458E-8B90-F5C7C96B0586}"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DAC10DA-9AC1-4B7D-B6E6-BBD084BCE21C}" type="datetimeFigureOut">
              <a:rPr lang="en-US" smtClean="0"/>
              <a:t>10/22/2018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F899F6-52C0-458E-8B90-F5C7C96B058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AC10DA-9AC1-4B7D-B6E6-BBD084BCE21C}" type="datetimeFigureOut">
              <a:rPr lang="en-US" smtClean="0"/>
              <a:t>10/22/2018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F899F6-52C0-458E-8B90-F5C7C96B058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AC10DA-9AC1-4B7D-B6E6-BBD084BCE21C}" type="datetimeFigureOut">
              <a:rPr lang="en-US" smtClean="0"/>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899F6-52C0-458E-8B90-F5C7C96B058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AC10DA-9AC1-4B7D-B6E6-BBD084BCE21C}" type="datetimeFigureOut">
              <a:rPr lang="en-US" smtClean="0"/>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899F6-52C0-458E-8B90-F5C7C96B058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DDAC10DA-9AC1-4B7D-B6E6-BBD084BCE21C}" type="datetimeFigureOut">
              <a:rPr lang="en-US" smtClean="0"/>
              <a:t>10/22/2018</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6F899F6-52C0-458E-8B90-F5C7C96B0586}"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DDAC10DA-9AC1-4B7D-B6E6-BBD084BCE21C}" type="datetimeFigureOut">
              <a:rPr lang="en-US" smtClean="0"/>
              <a:t>10/22/2018</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6F899F6-52C0-458E-8B90-F5C7C96B0586}"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wedge/>
  </p:transition>
  <p:timing>
    <p:tnLst>
      <p:par>
        <p:cTn id="1" dur="indefinite" restart="never" nodeType="tmRoot"/>
      </p:par>
    </p:tnLst>
  </p:timing>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8.xml"/><Relationship Id="rId5" Type="http://schemas.openxmlformats.org/officeDocument/2006/relationships/image" Target="../media/image14.png"/><Relationship Id="rId4" Type="http://schemas.openxmlformats.org/officeDocument/2006/relationships/image" Target="../media/image13.png"/></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54257"/>
            <a:ext cx="7620000" cy="138499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28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Exp</a:t>
            </a:r>
            <a:r>
              <a:rPr lang="en-US"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 (   4  )  Spectrophotometric determination of </a:t>
            </a:r>
          </a:p>
          <a:p>
            <a:pPr algn="ctr"/>
            <a:r>
              <a:rPr lang="en-US"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a:t>
            </a:r>
            <a:r>
              <a:rPr lang="en-US"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opper sulphate</a:t>
            </a:r>
            <a:endParaRPr lang="en-US"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Rectangle 2"/>
          <p:cNvSpPr/>
          <p:nvPr/>
        </p:nvSpPr>
        <p:spPr>
          <a:xfrm>
            <a:off x="484909" y="1524000"/>
            <a:ext cx="8229600" cy="3847207"/>
          </a:xfrm>
          <a:prstGeom prst="rect">
            <a:avLst/>
          </a:prstGeom>
        </p:spPr>
        <p:txBody>
          <a:bodyPr wrap="square">
            <a:spAutoFit/>
          </a:bodyPr>
          <a:lstStyle/>
          <a:p>
            <a:pPr lvl="0" algn="just">
              <a:spcBef>
                <a:spcPts val="600"/>
              </a:spcBef>
            </a:pPr>
            <a:r>
              <a:rPr lang="en-US" sz="2800" b="1" u="sng" dirty="0">
                <a:solidFill>
                  <a:prstClr val="black"/>
                </a:solidFill>
                <a:latin typeface="Times New Roman" pitchFamily="18" charset="0"/>
                <a:ea typeface="Times New Roman"/>
                <a:cs typeface="Times New Roman" pitchFamily="18" charset="0"/>
              </a:rPr>
              <a:t>Introduction</a:t>
            </a:r>
            <a:r>
              <a:rPr lang="en-US" sz="2800" b="1" dirty="0">
                <a:solidFill>
                  <a:prstClr val="black"/>
                </a:solidFill>
                <a:latin typeface="Times New Roman" pitchFamily="18" charset="0"/>
                <a:ea typeface="Times New Roman"/>
                <a:cs typeface="Times New Roman" pitchFamily="18" charset="0"/>
              </a:rPr>
              <a:t>:</a:t>
            </a:r>
            <a:endParaRPr lang="en-US" sz="2400" dirty="0">
              <a:solidFill>
                <a:prstClr val="black"/>
              </a:solidFill>
              <a:latin typeface="Times New Roman" pitchFamily="18" charset="0"/>
              <a:ea typeface="Times New Roman"/>
              <a:cs typeface="Times New Roman" pitchFamily="18" charset="0"/>
            </a:endParaRPr>
          </a:p>
          <a:p>
            <a:pPr marL="342900" lvl="0" indent="-342900" algn="just">
              <a:buFont typeface="Wingdings" pitchFamily="2" charset="2"/>
              <a:buChar char="q"/>
            </a:pPr>
            <a:r>
              <a:rPr lang="en-US" sz="2400" dirty="0">
                <a:solidFill>
                  <a:prstClr val="black"/>
                </a:solidFill>
                <a:latin typeface="Times New Roman" pitchFamily="18" charset="0"/>
                <a:ea typeface="Times New Roman"/>
                <a:cs typeface="Times New Roman" pitchFamily="18" charset="0"/>
              </a:rPr>
              <a:t>  </a:t>
            </a:r>
            <a:r>
              <a:rPr lang="en-US" sz="2400" dirty="0">
                <a:solidFill>
                  <a:prstClr val="black"/>
                </a:solidFill>
                <a:latin typeface="Times New Roman"/>
              </a:rPr>
              <a:t>The primary objective of this experiment is to determine the concentration of an unknown copper (II) sulfate solution. The </a:t>
            </a:r>
            <a:r>
              <a:rPr lang="en-US" sz="2400" dirty="0" smtClean="0">
                <a:solidFill>
                  <a:prstClr val="black"/>
                </a:solidFill>
                <a:latin typeface="Times New Roman"/>
              </a:rPr>
              <a:t>CuSO</a:t>
            </a:r>
            <a:r>
              <a:rPr lang="en-US" sz="2400" baseline="-25000" dirty="0" smtClean="0">
                <a:solidFill>
                  <a:prstClr val="black"/>
                </a:solidFill>
                <a:latin typeface="Times New Roman"/>
              </a:rPr>
              <a:t>4 </a:t>
            </a:r>
            <a:r>
              <a:rPr lang="en-US" sz="2400" dirty="0" smtClean="0">
                <a:solidFill>
                  <a:prstClr val="black"/>
                </a:solidFill>
                <a:latin typeface="Times New Roman"/>
              </a:rPr>
              <a:t>solution </a:t>
            </a:r>
            <a:r>
              <a:rPr lang="en-US" sz="2400" dirty="0">
                <a:solidFill>
                  <a:prstClr val="black"/>
                </a:solidFill>
                <a:latin typeface="Times New Roman"/>
              </a:rPr>
              <a:t>used in this experiment has a blue color.</a:t>
            </a:r>
          </a:p>
          <a:p>
            <a:pPr lvl="0" algn="just">
              <a:tabLst>
                <a:tab pos="285750" algn="l"/>
              </a:tabLst>
            </a:pPr>
            <a:endParaRPr lang="en-US" sz="2400" dirty="0">
              <a:solidFill>
                <a:prstClr val="black"/>
              </a:solidFill>
              <a:latin typeface="Times New Roman" pitchFamily="18" charset="0"/>
              <a:ea typeface="Times New Roman"/>
              <a:cs typeface="Times New Roman" pitchFamily="18" charset="0"/>
            </a:endParaRPr>
          </a:p>
          <a:p>
            <a:pPr marL="342900" lvl="0" indent="-342900" algn="just">
              <a:buFont typeface="Wingdings" pitchFamily="2" charset="2"/>
              <a:buChar char="q"/>
              <a:tabLst>
                <a:tab pos="285750" algn="l"/>
              </a:tabLst>
            </a:pPr>
            <a:r>
              <a:rPr lang="en-US" sz="2400" dirty="0">
                <a:solidFill>
                  <a:prstClr val="black"/>
                </a:solidFill>
                <a:latin typeface="Times New Roman" pitchFamily="18" charset="0"/>
                <a:ea typeface="Times New Roman"/>
                <a:cs typeface="Times New Roman" pitchFamily="18" charset="0"/>
              </a:rPr>
              <a:t> Colored solutions are colored because they absorb certain wavelengths of light while allowing other wavelengths of light to pass through.  As observers, we see the wavelengths of light that are not absorbed.  By measuring the amount of light absorbed, we can find the concentration of solutions.  </a:t>
            </a:r>
          </a:p>
        </p:txBody>
      </p:sp>
    </p:spTree>
    <p:extLst>
      <p:ext uri="{BB962C8B-B14F-4D97-AF65-F5344CB8AC3E}">
        <p14:creationId xmlns:p14="http://schemas.microsoft.com/office/powerpoint/2010/main" val="14945865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2AE70C9-3B73-42E3-9AEB-3ED1B450F032}" type="slidenum">
              <a:rPr kumimoji="0" lang="ar-IQ"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10</a:t>
            </a:fld>
            <a:endParaRPr kumimoji="0" lang="ar-IQ" sz="1800" b="0" i="0" u="none" strike="noStrike" kern="0" cap="none" spc="0" normalizeH="0" baseline="0" noProof="0">
              <a:ln>
                <a:noFill/>
              </a:ln>
              <a:solidFill>
                <a:sysClr val="windowText" lastClr="000000"/>
              </a:solidFill>
              <a:effectLst/>
              <a:uLnTx/>
              <a:uFillTx/>
            </a:endParaRPr>
          </a:p>
        </p:txBody>
      </p:sp>
      <p:sp>
        <p:nvSpPr>
          <p:cNvPr id="3" name="Slide Number Placeholder 1"/>
          <p:cNvSpPr txBox="1">
            <a:spLocks/>
          </p:cNvSpPr>
          <p:nvPr/>
        </p:nvSpPr>
        <p:spPr bwMode="auto">
          <a:xfrm>
            <a:off x="8077200" y="65690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r" defTabSz="914400" eaLnBrk="1" fontAlgn="auto" latinLnBrk="0" hangingPunct="1">
              <a:lnSpc>
                <a:spcPct val="100000"/>
              </a:lnSpc>
              <a:spcBef>
                <a:spcPts val="0"/>
              </a:spcBef>
              <a:spcAft>
                <a:spcPts val="0"/>
              </a:spcAft>
              <a:buClrTx/>
              <a:buSzTx/>
              <a:buFontTx/>
              <a:buNone/>
              <a:tabLst/>
              <a:defRPr/>
            </a:pPr>
            <a:fld id="{49B6A132-5F16-4270-805F-4966E383E90A}" type="slidenum">
              <a:rPr kumimoji="0" lang="en-US" sz="2400" b="0" i="0" u="none" strike="noStrike" kern="0" cap="none" spc="0" normalizeH="0" baseline="0" noProof="0" smtClean="0">
                <a:ln>
                  <a:noFill/>
                </a:ln>
                <a:solidFill>
                  <a:sysClr val="window" lastClr="FFFFFF"/>
                </a:solidFill>
                <a:effectLst/>
                <a:uLnTx/>
                <a:uFillTx/>
                <a:latin typeface="Times New Roman" pitchFamily="18" charset="0"/>
                <a:cs typeface="Times New Roman" pitchFamily="18" charset="0"/>
              </a:rPr>
              <a:pPr marL="0" marR="0" lvl="0" indent="0" algn="r" defTabSz="914400" eaLnBrk="1" fontAlgn="auto" latinLnBrk="0" hangingPunct="1">
                <a:lnSpc>
                  <a:spcPct val="100000"/>
                </a:lnSpc>
                <a:spcBef>
                  <a:spcPts val="0"/>
                </a:spcBef>
                <a:spcAft>
                  <a:spcPts val="0"/>
                </a:spcAft>
                <a:buClrTx/>
                <a:buSzTx/>
                <a:buFontTx/>
                <a:buNone/>
                <a:tabLst/>
                <a:defRPr/>
              </a:pPr>
              <a:t>10</a:t>
            </a:fld>
            <a:endParaRPr kumimoji="0" lang="en-US" sz="2400" b="0" i="0" u="none" strike="noStrike" kern="0" cap="none" spc="0" normalizeH="0" baseline="0" noProof="0" smtClean="0">
              <a:ln>
                <a:noFill/>
              </a:ln>
              <a:solidFill>
                <a:sysClr val="window" lastClr="FFFFFF"/>
              </a:solidFill>
              <a:effectLst/>
              <a:uLnTx/>
              <a:uFillTx/>
              <a:latin typeface="Times New Roman" pitchFamily="18" charset="0"/>
              <a:cs typeface="Times New Roman" pitchFamily="18" charset="0"/>
            </a:endParaRPr>
          </a:p>
        </p:txBody>
      </p:sp>
      <p:sp>
        <p:nvSpPr>
          <p:cNvPr id="4" name="Rectangle 6"/>
          <p:cNvSpPr txBox="1">
            <a:spLocks noChangeArrowheads="1"/>
          </p:cNvSpPr>
          <p:nvPr/>
        </p:nvSpPr>
        <p:spPr>
          <a:xfrm>
            <a:off x="428625" y="714375"/>
            <a:ext cx="8358188" cy="4786313"/>
          </a:xfrm>
          <a:prstGeom prst="rect">
            <a:avLst/>
          </a:prstGeom>
          <a:solidFill>
            <a:sysClr val="window" lastClr="FFFFFF"/>
          </a:solidFill>
          <a:ln w="25400" cap="flat" cmpd="sng" algn="ctr">
            <a:solidFill>
              <a:srgbClr val="9BBB59"/>
            </a:solidFill>
            <a:prstDash val="solid"/>
          </a:ln>
          <a:effectLst/>
        </p:spPr>
        <p:txBody>
          <a:bodyPr/>
          <a:lstStyle/>
          <a:p>
            <a:pPr marL="342900" marR="0" lvl="0" indent="-342900" defTabSz="914400" eaLnBrk="0" fontAlgn="auto" latinLnBrk="0" hangingPunct="0">
              <a:lnSpc>
                <a:spcPct val="150000"/>
              </a:lnSpc>
              <a:spcBef>
                <a:spcPct val="20000"/>
              </a:spcBef>
              <a:spcAft>
                <a:spcPts val="0"/>
              </a:spcAft>
              <a:buClrTx/>
              <a:buSzTx/>
              <a:buFont typeface="Wingdings" pitchFamily="2" charset="2"/>
              <a:buChar char="q"/>
              <a:tabLst/>
              <a:defRPr/>
            </a:pPr>
            <a:r>
              <a:rPr kumimoji="0" lang="en-US" altLang="zh-CN" sz="2400" b="0" i="0" u="none" strike="noStrike" kern="0" cap="none" spc="0" normalizeH="0" baseline="0" noProof="0" dirty="0">
                <a:ln>
                  <a:noFill/>
                </a:ln>
                <a:solidFill>
                  <a:sysClr val="windowText" lastClr="000000"/>
                </a:solidFill>
                <a:effectLst/>
                <a:uLnTx/>
                <a:uFillTx/>
                <a:latin typeface="Calibri"/>
                <a:ea typeface="宋体"/>
                <a:cs typeface="+mn-cs"/>
              </a:rPr>
              <a:t>   Electrolyte solutions </a:t>
            </a:r>
            <a:r>
              <a:rPr kumimoji="0" lang="zh-CN" altLang="zh-CN" sz="2400" b="0" i="0" u="none" strike="noStrike" kern="0" cap="none" spc="0" normalizeH="0" baseline="0" noProof="0" dirty="0">
                <a:ln>
                  <a:noFill/>
                </a:ln>
                <a:solidFill>
                  <a:sysClr val="windowText" lastClr="000000"/>
                </a:solidFill>
                <a:effectLst/>
                <a:uLnTx/>
                <a:uFillTx/>
                <a:latin typeface="Calibri"/>
                <a:ea typeface="宋体"/>
                <a:cs typeface="+mn-cs"/>
              </a:rPr>
              <a:t>behave as an electrically conductive medium.</a:t>
            </a:r>
            <a:r>
              <a:rPr kumimoji="0" lang="en-US" altLang="zh-CN" sz="2400" b="0" i="0" u="none" strike="noStrike" kern="0" cap="none" spc="0" normalizeH="0" baseline="0" noProof="0" dirty="0">
                <a:ln>
                  <a:noFill/>
                </a:ln>
                <a:solidFill>
                  <a:sysClr val="windowText" lastClr="000000"/>
                </a:solidFill>
                <a:effectLst/>
                <a:uLnTx/>
                <a:uFillTx/>
                <a:latin typeface="Calibri"/>
                <a:ea typeface="宋体"/>
                <a:cs typeface="+mn-cs"/>
              </a:rPr>
              <a:t> The change of electrolyte conductivity can indicate the change of the concentration of the total ions, this method is defined as  counductumetric Analysis</a:t>
            </a:r>
          </a:p>
          <a:p>
            <a:pPr marL="342900" marR="0" lvl="0" indent="-342900" defTabSz="914400" eaLnBrk="0" fontAlgn="auto" latinLnBrk="0" hangingPunct="0">
              <a:lnSpc>
                <a:spcPct val="150000"/>
              </a:lnSpc>
              <a:spcBef>
                <a:spcPct val="20000"/>
              </a:spcBef>
              <a:spcAft>
                <a:spcPts val="0"/>
              </a:spcAft>
              <a:buClrTx/>
              <a:buSzTx/>
              <a:buFont typeface="Wingdings" pitchFamily="2" charset="2"/>
              <a:buChar char="q"/>
              <a:tabLst/>
              <a:defRPr/>
            </a:pPr>
            <a:r>
              <a:rPr kumimoji="0" lang="en-US" altLang="zh-CN" sz="2400" b="0" i="0" u="none" strike="noStrike" kern="0" cap="none" spc="0" normalizeH="0" baseline="0" noProof="0" dirty="0">
                <a:ln>
                  <a:noFill/>
                </a:ln>
                <a:solidFill>
                  <a:sysClr val="windowText" lastClr="000000"/>
                </a:solidFill>
                <a:effectLst/>
                <a:uLnTx/>
                <a:uFillTx/>
                <a:latin typeface="Calibri"/>
                <a:ea typeface="宋体"/>
                <a:cs typeface="+mn-cs"/>
              </a:rPr>
              <a:t> Conductivity is measured by using </a:t>
            </a:r>
            <a:r>
              <a:rPr kumimoji="0" lang="en-US" altLang="zh-CN" sz="2400" b="0" i="0" u="none" strike="noStrike" kern="0" cap="none" spc="0" normalizeH="0" baseline="0" noProof="0" dirty="0" smtClean="0">
                <a:ln>
                  <a:noFill/>
                </a:ln>
                <a:solidFill>
                  <a:sysClr val="windowText" lastClr="000000"/>
                </a:solidFill>
                <a:effectLst/>
                <a:uLnTx/>
                <a:uFillTx/>
                <a:latin typeface="Calibri"/>
                <a:ea typeface="宋体"/>
                <a:cs typeface="+mn-cs"/>
              </a:rPr>
              <a:t>conductometer.Units </a:t>
            </a:r>
            <a:r>
              <a:rPr kumimoji="0" lang="en-US" altLang="zh-CN" sz="2400" b="0" i="0" u="none" strike="noStrike" kern="0" cap="none" spc="0" normalizeH="0" baseline="0" noProof="0" dirty="0">
                <a:ln>
                  <a:noFill/>
                </a:ln>
                <a:solidFill>
                  <a:sysClr val="windowText" lastClr="000000"/>
                </a:solidFill>
                <a:effectLst/>
                <a:uLnTx/>
                <a:uFillTx/>
                <a:latin typeface="Calibri"/>
                <a:ea typeface="宋体"/>
                <a:cs typeface="+mn-cs"/>
              </a:rPr>
              <a:t>of conductivity is mhos (</a:t>
            </a:r>
            <a:r>
              <a:rPr kumimoji="1" lang="en-US" altLang="zh-CN" sz="2400" b="0" i="0" u="none" strike="noStrike" kern="0" cap="none" spc="0" normalizeH="0" baseline="0" noProof="0" dirty="0">
                <a:ln>
                  <a:noFill/>
                </a:ln>
                <a:solidFill>
                  <a:srgbClr val="000000"/>
                </a:solidFill>
                <a:effectLst/>
                <a:uLnTx/>
                <a:uFillTx/>
                <a:latin typeface="SimHei" pitchFamily="2" charset="-122"/>
                <a:ea typeface="SimHei" pitchFamily="2" charset="-122"/>
                <a:cs typeface="+mn-cs"/>
              </a:rPr>
              <a:t>1</a:t>
            </a:r>
            <a:r>
              <a:rPr kumimoji="1" lang="en-US" altLang="zh-CN" sz="2400" b="0" i="0" u="none" strike="noStrike" kern="0" cap="none" spc="0" normalizeH="0" baseline="0" noProof="0" dirty="0">
                <a:ln>
                  <a:noFill/>
                </a:ln>
                <a:solidFill>
                  <a:srgbClr val="000000"/>
                </a:solidFill>
                <a:effectLst/>
                <a:uLnTx/>
                <a:uFillTx/>
                <a:latin typeface="SimHei" pitchFamily="2" charset="-122"/>
                <a:ea typeface="SimHei" pitchFamily="2" charset="-122"/>
                <a:cs typeface="+mn-cs"/>
                <a:sym typeface="Symbol" pitchFamily="18" charset="2"/>
              </a:rPr>
              <a:t></a:t>
            </a:r>
            <a:r>
              <a:rPr kumimoji="1" lang="en-US" altLang="zh-CN" sz="2400" b="0" i="0" u="none" strike="noStrike" kern="0" cap="none" spc="0" normalizeH="0" baseline="30000" noProof="0" dirty="0">
                <a:ln>
                  <a:noFill/>
                </a:ln>
                <a:solidFill>
                  <a:srgbClr val="000000"/>
                </a:solidFill>
                <a:effectLst/>
                <a:uLnTx/>
                <a:uFillTx/>
                <a:latin typeface="SimHei" pitchFamily="2" charset="-122"/>
                <a:ea typeface="SimHei" pitchFamily="2" charset="-122"/>
                <a:cs typeface="+mn-cs"/>
                <a:sym typeface="Symbol" pitchFamily="18" charset="2"/>
              </a:rPr>
              <a:t>-1</a:t>
            </a:r>
            <a:r>
              <a:rPr kumimoji="1" lang="en-US" altLang="zh-CN" sz="2400" b="0" i="0" u="none" strike="noStrike" kern="0" cap="none" spc="0" normalizeH="0" baseline="0" noProof="0" dirty="0">
                <a:ln>
                  <a:noFill/>
                </a:ln>
                <a:solidFill>
                  <a:srgbClr val="000000"/>
                </a:solidFill>
                <a:effectLst/>
                <a:uLnTx/>
                <a:uFillTx/>
                <a:latin typeface="SimHei" pitchFamily="2" charset="-122"/>
                <a:ea typeface="SimHei" pitchFamily="2" charset="-122"/>
                <a:cs typeface="+mn-cs"/>
                <a:sym typeface="Symbol" pitchFamily="18" charset="2"/>
              </a:rPr>
              <a:t> ) , </a:t>
            </a:r>
            <a:r>
              <a:rPr kumimoji="1" lang="zh-CN" altLang="zh-CN" sz="2400" b="0" i="0" u="none" strike="noStrike" kern="0" cap="none" spc="0" normalizeH="0" baseline="0" noProof="0" dirty="0">
                <a:ln>
                  <a:noFill/>
                </a:ln>
                <a:solidFill>
                  <a:srgbClr val="000000"/>
                </a:solidFill>
                <a:effectLst/>
                <a:uLnTx/>
                <a:uFillTx/>
                <a:latin typeface="Calibri"/>
                <a:ea typeface="SimHei" pitchFamily="2" charset="-122"/>
                <a:cs typeface="+mn-cs"/>
              </a:rPr>
              <a:t>where </a:t>
            </a:r>
            <a:r>
              <a:rPr kumimoji="1" lang="en-US" altLang="zh-CN" sz="2400" b="0" i="0" u="none" strike="noStrike" kern="0" cap="none" spc="0" normalizeH="0" baseline="0" noProof="0" dirty="0">
                <a:ln>
                  <a:noFill/>
                </a:ln>
                <a:solidFill>
                  <a:srgbClr val="000000"/>
                </a:solidFill>
                <a:effectLst/>
                <a:uLnTx/>
                <a:uFillTx/>
                <a:latin typeface="Calibri"/>
                <a:ea typeface="SimHei" pitchFamily="2" charset="-122"/>
                <a:cs typeface="+mn-cs"/>
              </a:rPr>
              <a:t>1S=1</a:t>
            </a:r>
            <a:r>
              <a:rPr kumimoji="1" lang="en-US" altLang="zh-CN" sz="2400" b="0" i="0" u="none" strike="noStrike" kern="0" cap="none" spc="0" normalizeH="0" baseline="0" noProof="0" dirty="0">
                <a:ln>
                  <a:noFill/>
                </a:ln>
                <a:solidFill>
                  <a:srgbClr val="000000"/>
                </a:solidFill>
                <a:effectLst/>
                <a:uLnTx/>
                <a:uFillTx/>
                <a:latin typeface="Calibri"/>
                <a:ea typeface="SimHei" pitchFamily="2" charset="-122"/>
                <a:cs typeface="+mn-cs"/>
                <a:sym typeface="Symbol" pitchFamily="18" charset="2"/>
              </a:rPr>
              <a:t></a:t>
            </a:r>
            <a:r>
              <a:rPr kumimoji="1" lang="en-US" altLang="zh-CN" sz="2400" b="0" i="0" u="none" strike="noStrike" kern="0" cap="none" spc="0" normalizeH="0" baseline="30000" noProof="0" dirty="0">
                <a:ln>
                  <a:noFill/>
                </a:ln>
                <a:solidFill>
                  <a:srgbClr val="000000"/>
                </a:solidFill>
                <a:effectLst/>
                <a:uLnTx/>
                <a:uFillTx/>
                <a:latin typeface="Calibri"/>
                <a:ea typeface="SimHei" pitchFamily="2" charset="-122"/>
                <a:cs typeface="+mn-cs"/>
                <a:sym typeface="Symbol" pitchFamily="18" charset="2"/>
              </a:rPr>
              <a:t>-1 </a:t>
            </a:r>
            <a:r>
              <a:rPr kumimoji="0" lang="en-US" altLang="zh-CN" sz="2400" b="0" i="0" u="none" strike="noStrike" kern="0" cap="none" spc="0" normalizeH="0" baseline="0" noProof="0" dirty="0">
                <a:ln>
                  <a:noFill/>
                </a:ln>
                <a:solidFill>
                  <a:sysClr val="windowText" lastClr="000000"/>
                </a:solidFill>
                <a:effectLst/>
                <a:uLnTx/>
                <a:uFillTx/>
                <a:latin typeface="Calibri"/>
                <a:ea typeface="宋体"/>
                <a:cs typeface="+mn-cs"/>
              </a:rPr>
              <a:t>  </a:t>
            </a:r>
          </a:p>
          <a:p>
            <a:pPr marL="342900" marR="0" lvl="0" indent="-342900" defTabSz="914400" eaLnBrk="0" fontAlgn="auto" latinLnBrk="0" hangingPunct="0">
              <a:lnSpc>
                <a:spcPct val="150000"/>
              </a:lnSpc>
              <a:spcBef>
                <a:spcPct val="20000"/>
              </a:spcBef>
              <a:spcAft>
                <a:spcPts val="0"/>
              </a:spcAft>
              <a:buClrTx/>
              <a:buSzTx/>
              <a:buFont typeface="Wingdings" pitchFamily="2" charset="2"/>
              <a:buChar char="q"/>
              <a:tabLst/>
              <a:defRPr/>
            </a:pPr>
            <a:r>
              <a:rPr kumimoji="0" lang="en-US" altLang="zh-CN" sz="2400" b="0" i="0" u="none" strike="noStrike" kern="0" cap="none" spc="0" normalizeH="0" baseline="0" noProof="0" dirty="0">
                <a:ln>
                  <a:noFill/>
                </a:ln>
                <a:solidFill>
                  <a:sysClr val="windowText" lastClr="000000"/>
                </a:solidFill>
                <a:effectLst/>
                <a:uLnTx/>
                <a:uFillTx/>
                <a:latin typeface="Calibri"/>
                <a:ea typeface="宋体"/>
                <a:cs typeface="+mn-cs"/>
              </a:rPr>
              <a:t> The magnitude of counductumetric titration is based on </a:t>
            </a:r>
            <a:r>
              <a:rPr kumimoji="0" lang="en-US" sz="24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Ohm’s law.</a:t>
            </a:r>
            <a:endParaRPr kumimoji="0" lang="en-US" altLang="zh-CN" sz="2400" b="0" i="0" u="none" strike="noStrike" kern="0" cap="none" spc="0" normalizeH="0" baseline="0" noProof="0" dirty="0">
              <a:ln>
                <a:noFill/>
              </a:ln>
              <a:solidFill>
                <a:sysClr val="windowText" lastClr="000000"/>
              </a:solidFill>
              <a:effectLst/>
              <a:uLnTx/>
              <a:uFillTx/>
              <a:latin typeface="Calibri"/>
              <a:ea typeface="宋体"/>
              <a:cs typeface="+mn-cs"/>
            </a:endParaRPr>
          </a:p>
          <a:p>
            <a:pPr marL="342900" marR="0" lvl="0" indent="-342900" defTabSz="914400" eaLnBrk="0" fontAlgn="auto" latinLnBrk="0" hangingPunct="0">
              <a:lnSpc>
                <a:spcPct val="150000"/>
              </a:lnSpc>
              <a:spcBef>
                <a:spcPct val="20000"/>
              </a:spcBef>
              <a:spcAft>
                <a:spcPts val="0"/>
              </a:spcAft>
              <a:buClrTx/>
              <a:buSzTx/>
              <a:buFontTx/>
              <a:buNone/>
              <a:tabLst/>
              <a:defRPr/>
            </a:pPr>
            <a:endParaRPr kumimoji="0" lang="zh-CN" altLang="en-US" sz="2400" b="0" i="0" u="none" strike="noStrike" kern="0" cap="none" spc="0" normalizeH="0" baseline="0" noProof="0" dirty="0">
              <a:ln>
                <a:noFill/>
              </a:ln>
              <a:solidFill>
                <a:sysClr val="windowText" lastClr="000000"/>
              </a:solidFill>
              <a:effectLst/>
              <a:uLnTx/>
              <a:uFillTx/>
              <a:latin typeface="Calibri"/>
              <a:ea typeface="宋体"/>
              <a:cs typeface="+mn-cs"/>
            </a:endParaRPr>
          </a:p>
        </p:txBody>
      </p:sp>
    </p:spTree>
    <p:extLst>
      <p:ext uri="{BB962C8B-B14F-4D97-AF65-F5344CB8AC3E}">
        <p14:creationId xmlns:p14="http://schemas.microsoft.com/office/powerpoint/2010/main" val="920158099"/>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0B7F8B34-9597-478C-8507-5B11E615DE68}" type="slidenum">
              <a:rPr kumimoji="0" lang="ar-IQ"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a:t>
            </a:fld>
            <a:endParaRPr kumimoji="0" lang="ar-IQ" sz="1800" b="0" i="0" u="none" strike="noStrike" kern="0" cap="none" spc="0" normalizeH="0" baseline="0" noProof="0">
              <a:ln>
                <a:noFill/>
              </a:ln>
              <a:solidFill>
                <a:sysClr val="windowText" lastClr="000000"/>
              </a:solidFill>
              <a:effectLst/>
              <a:uLnTx/>
              <a:uFillTx/>
            </a:endParaRPr>
          </a:p>
        </p:txBody>
      </p:sp>
      <p:sp>
        <p:nvSpPr>
          <p:cNvPr id="3" name="TextBox 2"/>
          <p:cNvSpPr txBox="1">
            <a:spLocks noChangeArrowheads="1"/>
          </p:cNvSpPr>
          <p:nvPr/>
        </p:nvSpPr>
        <p:spPr bwMode="auto">
          <a:xfrm>
            <a:off x="533400" y="428625"/>
            <a:ext cx="457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a:latin typeface="Times New Roman" pitchFamily="18" charset="0"/>
                <a:cs typeface="Times New Roman" pitchFamily="18" charset="0"/>
              </a:rPr>
              <a:t>Ohm’s law:</a:t>
            </a:r>
            <a:endParaRPr lang="en-IN" sz="3200" b="1">
              <a:latin typeface="Times New Roman" pitchFamily="18" charset="0"/>
              <a:cs typeface="Times New Roman" pitchFamily="18" charset="0"/>
            </a:endParaRPr>
          </a:p>
        </p:txBody>
      </p:sp>
      <p:sp>
        <p:nvSpPr>
          <p:cNvPr id="4" name="Slide Number Placeholder 1"/>
          <p:cNvSpPr txBox="1">
            <a:spLocks/>
          </p:cNvSpPr>
          <p:nvPr/>
        </p:nvSpPr>
        <p:spPr bwMode="auto">
          <a:xfrm>
            <a:off x="8610600" y="6388100"/>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2800">
                <a:solidFill>
                  <a:srgbClr val="00B050"/>
                </a:solidFill>
                <a:latin typeface="Times New Roman" pitchFamily="18" charset="0"/>
                <a:cs typeface="Times New Roman" pitchFamily="18" charset="0"/>
              </a:rPr>
              <a:t>5</a:t>
            </a:r>
          </a:p>
        </p:txBody>
      </p:sp>
      <p:sp>
        <p:nvSpPr>
          <p:cNvPr id="5" name="Rectangle 4"/>
          <p:cNvSpPr/>
          <p:nvPr/>
        </p:nvSpPr>
        <p:spPr>
          <a:xfrm>
            <a:off x="357188" y="1500188"/>
            <a:ext cx="5929312" cy="1570037"/>
          </a:xfrm>
          <a:prstGeom prst="rect">
            <a:avLst/>
          </a:prstGeom>
          <a:solidFill>
            <a:sysClr val="window" lastClr="FFFFFF"/>
          </a:solidFill>
          <a:ln w="25400" cap="flat" cmpd="sng" algn="ctr">
            <a:solidFill>
              <a:srgbClr val="C0504D"/>
            </a:solidFill>
            <a:prstDash val="solid"/>
          </a:ln>
          <a:effec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1"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latin typeface="Calibri"/>
                <a:ea typeface="+mn-ea"/>
                <a:cs typeface="+mn-cs"/>
              </a:rPr>
              <a:t>R</a:t>
            </a:r>
            <a:r>
              <a:rPr kumimoji="0" lang="en-US" sz="2400" b="1"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latin typeface="Calibri"/>
                <a:ea typeface="+mn-ea"/>
                <a:cs typeface="+mn-cs"/>
              </a:rPr>
              <a:t> = </a:t>
            </a:r>
            <a:r>
              <a:rPr kumimoji="0" lang="en-US" sz="2400" b="1" i="1"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latin typeface="Calibri"/>
                <a:ea typeface="+mn-ea"/>
                <a:cs typeface="+mn-cs"/>
              </a:rPr>
              <a:t>V </a:t>
            </a:r>
            <a:r>
              <a:rPr kumimoji="0" lang="en-US" sz="2400" b="1"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latin typeface="Calibri"/>
                <a:ea typeface="+mn-ea"/>
                <a:cs typeface="+mn-cs"/>
              </a:rPr>
              <a:t>/ </a:t>
            </a:r>
            <a:r>
              <a:rPr kumimoji="0" lang="en-US" sz="2400" b="1" i="1"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latin typeface="Calibri"/>
                <a:ea typeface="+mn-ea"/>
                <a:cs typeface="+mn-cs"/>
              </a:rPr>
              <a:t>I</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1"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latin typeface="Calibri"/>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Calibri"/>
                <a:ea typeface="+mn-ea"/>
                <a:cs typeface="+mn-cs"/>
              </a:rPr>
              <a:t>Where </a:t>
            </a:r>
            <a:r>
              <a:rPr kumimoji="0" lang="en-US" sz="2400" b="0" i="1" u="none" strike="noStrike" kern="0" cap="none" spc="0" normalizeH="0" baseline="0" noProof="0" dirty="0">
                <a:ln>
                  <a:noFill/>
                </a:ln>
                <a:solidFill>
                  <a:srgbClr val="0070C0"/>
                </a:solidFill>
                <a:effectLst/>
                <a:uLnTx/>
                <a:uFillTx/>
                <a:latin typeface="Calibri"/>
                <a:ea typeface="+mn-ea"/>
                <a:cs typeface="+mn-cs"/>
              </a:rPr>
              <a:t>R</a:t>
            </a:r>
            <a:r>
              <a:rPr kumimoji="0" lang="en-US" sz="2400" b="0" i="0" u="none" strike="noStrike" kern="0" cap="none" spc="0" normalizeH="0" baseline="0" noProof="0" dirty="0">
                <a:ln>
                  <a:noFill/>
                </a:ln>
                <a:solidFill>
                  <a:srgbClr val="0070C0"/>
                </a:solidFill>
                <a:effectLst/>
                <a:uLnTx/>
                <a:uFillTx/>
                <a:latin typeface="Calibri"/>
                <a:ea typeface="+mn-ea"/>
                <a:cs typeface="+mn-cs"/>
              </a:rPr>
              <a:t> </a:t>
            </a:r>
            <a:r>
              <a:rPr kumimoji="0" lang="en-US" sz="2400" b="0" i="0" u="none" strike="noStrike" kern="0" cap="none" spc="0" normalizeH="0" baseline="0" noProof="0" dirty="0">
                <a:ln>
                  <a:noFill/>
                </a:ln>
                <a:solidFill>
                  <a:sysClr val="windowText" lastClr="000000"/>
                </a:solidFill>
                <a:effectLst/>
                <a:uLnTx/>
                <a:uFillTx/>
                <a:latin typeface="Calibri"/>
                <a:ea typeface="+mn-ea"/>
                <a:cs typeface="+mn-cs"/>
              </a:rPr>
              <a:t>= resistance (ohms), </a:t>
            </a:r>
            <a:r>
              <a:rPr kumimoji="0" lang="en-US" sz="2400" b="0" i="1" u="none" strike="noStrike" kern="0" cap="none" spc="0" normalizeH="0" baseline="0" noProof="0" dirty="0">
                <a:ln>
                  <a:noFill/>
                </a:ln>
                <a:solidFill>
                  <a:srgbClr val="0070C0"/>
                </a:solidFill>
                <a:effectLst/>
                <a:uLnTx/>
                <a:uFillTx/>
                <a:latin typeface="Calibri"/>
                <a:ea typeface="+mn-ea"/>
                <a:cs typeface="+mn-cs"/>
              </a:rPr>
              <a:t>V</a:t>
            </a:r>
            <a:r>
              <a:rPr kumimoji="0" lang="en-US" sz="2400" b="0" i="0" u="none" strike="noStrike" kern="0" cap="none" spc="0" normalizeH="0" baseline="0" noProof="0" dirty="0">
                <a:ln>
                  <a:noFill/>
                </a:ln>
                <a:solidFill>
                  <a:srgbClr val="0070C0"/>
                </a:solidFill>
                <a:effectLst/>
                <a:uLnTx/>
                <a:uFillTx/>
                <a:latin typeface="Calibri"/>
                <a:ea typeface="+mn-ea"/>
                <a:cs typeface="+mn-cs"/>
              </a:rPr>
              <a:t> </a:t>
            </a:r>
            <a:r>
              <a:rPr kumimoji="0" lang="en-US" sz="2400" b="0" i="0" u="none" strike="noStrike" kern="0" cap="none" spc="0" normalizeH="0" baseline="0" noProof="0" dirty="0">
                <a:ln>
                  <a:noFill/>
                </a:ln>
                <a:solidFill>
                  <a:sysClr val="windowText" lastClr="000000"/>
                </a:solidFill>
                <a:effectLst/>
                <a:uLnTx/>
                <a:uFillTx/>
                <a:latin typeface="Calibri"/>
                <a:ea typeface="+mn-ea"/>
                <a:cs typeface="+mn-cs"/>
              </a:rPr>
              <a:t>= voltage (volts), </a:t>
            </a:r>
            <a:r>
              <a:rPr kumimoji="0" lang="en-US" sz="2400" b="0" i="1" u="none" strike="noStrike" kern="0" cap="none" spc="0" normalizeH="0" baseline="0" noProof="0" dirty="0">
                <a:ln>
                  <a:noFill/>
                </a:ln>
                <a:solidFill>
                  <a:srgbClr val="0070C0"/>
                </a:solidFill>
                <a:effectLst/>
                <a:uLnTx/>
                <a:uFillTx/>
                <a:latin typeface="Calibri"/>
                <a:ea typeface="+mn-ea"/>
                <a:cs typeface="+mn-cs"/>
              </a:rPr>
              <a:t>I</a:t>
            </a:r>
            <a:r>
              <a:rPr kumimoji="0" lang="en-US" sz="2400" b="0" i="0" u="none" strike="noStrike" kern="0" cap="none" spc="0" normalizeH="0" baseline="0" noProof="0" dirty="0">
                <a:ln>
                  <a:noFill/>
                </a:ln>
                <a:solidFill>
                  <a:srgbClr val="0070C0"/>
                </a:solidFill>
                <a:effectLst/>
                <a:uLnTx/>
                <a:uFillTx/>
                <a:latin typeface="Calibri"/>
                <a:ea typeface="+mn-ea"/>
                <a:cs typeface="+mn-cs"/>
              </a:rPr>
              <a:t> </a:t>
            </a:r>
            <a:r>
              <a:rPr kumimoji="0" lang="en-US" sz="2400" b="0" i="0" u="none" strike="noStrike" kern="0" cap="none" spc="0" normalizeH="0" baseline="0" noProof="0" dirty="0">
                <a:ln>
                  <a:noFill/>
                </a:ln>
                <a:solidFill>
                  <a:sysClr val="windowText" lastClr="000000"/>
                </a:solidFill>
                <a:effectLst/>
                <a:uLnTx/>
                <a:uFillTx/>
                <a:latin typeface="Calibri"/>
                <a:ea typeface="+mn-ea"/>
                <a:cs typeface="+mn-cs"/>
              </a:rPr>
              <a:t>= current (amps)</a:t>
            </a:r>
          </a:p>
        </p:txBody>
      </p:sp>
      <p:sp>
        <p:nvSpPr>
          <p:cNvPr id="6" name="Rectangle 5"/>
          <p:cNvSpPr/>
          <p:nvPr/>
        </p:nvSpPr>
        <p:spPr>
          <a:xfrm>
            <a:off x="285750" y="3429000"/>
            <a:ext cx="8477250" cy="1538288"/>
          </a:xfrm>
          <a:prstGeom prst="rect">
            <a:avLst/>
          </a:prstGeom>
        </p:spPr>
        <p:txBody>
          <a:bodyPr>
            <a:spAutoFit/>
          </a:bodyPr>
          <a:lstStyle/>
          <a:p>
            <a:pPr>
              <a:spcBef>
                <a:spcPct val="50000"/>
              </a:spcBef>
              <a:buFont typeface="Wingdings" pitchFamily="2" charset="2"/>
              <a:buChar char="q"/>
              <a:defRPr/>
            </a:pPr>
            <a:r>
              <a:rPr kumimoji="1" lang="en-US" altLang="zh-CN" sz="2400" dirty="0">
                <a:latin typeface="+mn-lt"/>
                <a:ea typeface="黑体" pitchFamily="49" charset="-122"/>
                <a:cs typeface="Times New Roman" pitchFamily="18" charset="0"/>
              </a:rPr>
              <a:t> Total conductance of the solution is  directly proportional to the        sum of the </a:t>
            </a:r>
            <a:r>
              <a:rPr kumimoji="1" lang="en-US" altLang="zh-CN" sz="2400" i="1" dirty="0">
                <a:latin typeface="+mn-lt"/>
                <a:ea typeface="黑体" pitchFamily="49" charset="-122"/>
                <a:cs typeface="Times New Roman" pitchFamily="18" charset="0"/>
              </a:rPr>
              <a:t>n</a:t>
            </a:r>
            <a:r>
              <a:rPr kumimoji="1" lang="en-US" altLang="zh-CN" sz="2400" dirty="0">
                <a:latin typeface="+mn-lt"/>
                <a:ea typeface="黑体" pitchFamily="49" charset="-122"/>
                <a:cs typeface="Times New Roman" pitchFamily="18" charset="0"/>
              </a:rPr>
              <a:t>  individual ion contributions</a:t>
            </a:r>
            <a:r>
              <a:rPr kumimoji="1" lang="en-US" altLang="zh-CN" sz="2800" dirty="0">
                <a:latin typeface="+mn-lt"/>
                <a:ea typeface="黑体" pitchFamily="49" charset="-122"/>
                <a:cs typeface="Times New Roman" pitchFamily="18" charset="0"/>
              </a:rPr>
              <a:t> . </a:t>
            </a:r>
          </a:p>
          <a:p>
            <a:pPr>
              <a:spcBef>
                <a:spcPct val="50000"/>
              </a:spcBef>
              <a:defRPr/>
            </a:pPr>
            <a:r>
              <a:rPr kumimoji="1" lang="en-US" altLang="zh-CN" sz="2800" dirty="0">
                <a:latin typeface="+mn-lt"/>
                <a:ea typeface="黑体" pitchFamily="49" charset="-122"/>
                <a:cs typeface="Times New Roman" pitchFamily="18" charset="0"/>
              </a:rPr>
              <a:t>            </a:t>
            </a:r>
          </a:p>
        </p:txBody>
      </p:sp>
      <p:sp>
        <p:nvSpPr>
          <p:cNvPr id="7" name="Rectangle 6"/>
          <p:cNvSpPr/>
          <p:nvPr/>
        </p:nvSpPr>
        <p:spPr>
          <a:xfrm>
            <a:off x="1500188" y="4572000"/>
            <a:ext cx="2857500" cy="1214438"/>
          </a:xfrm>
          <a:prstGeom prst="rect">
            <a:avLst/>
          </a:prstGeom>
          <a:solidFill>
            <a:sysClr val="window" lastClr="FFFFFF"/>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zh-CN" sz="4000" b="0" i="1" u="none" strike="noStrike" kern="0" cap="none" spc="0" normalizeH="0" baseline="0" noProof="0" dirty="0">
                <a:ln>
                  <a:noFill/>
                </a:ln>
                <a:solidFill>
                  <a:srgbClr val="0070C0"/>
                </a:solidFill>
                <a:effectLst/>
                <a:uLnTx/>
                <a:uFillTx/>
                <a:latin typeface="Calibri"/>
                <a:ea typeface="黑体" pitchFamily="49" charset="-122"/>
                <a:cs typeface="Times New Roman" pitchFamily="18" charset="0"/>
              </a:rPr>
              <a:t>G </a:t>
            </a:r>
            <a:r>
              <a:rPr kumimoji="1" lang="en-US" altLang="zh-CN" sz="4000" b="0" i="0" u="none" strike="noStrike" kern="0" cap="none" spc="0" normalizeH="0" baseline="0" noProof="0" dirty="0">
                <a:ln>
                  <a:noFill/>
                </a:ln>
                <a:solidFill>
                  <a:srgbClr val="0070C0"/>
                </a:solidFill>
                <a:effectLst/>
                <a:uLnTx/>
                <a:uFillTx/>
                <a:latin typeface="Calibri"/>
                <a:ea typeface="黑体" pitchFamily="49" charset="-122"/>
                <a:cs typeface="Times New Roman" pitchFamily="18" charset="0"/>
              </a:rPr>
              <a:t>= </a:t>
            </a:r>
            <a:r>
              <a:rPr kumimoji="1" lang="en-US" altLang="zh-CN" sz="4000" b="0" i="0" u="none" strike="noStrike" kern="0" cap="none" spc="0" normalizeH="0" baseline="0" noProof="0" dirty="0">
                <a:ln>
                  <a:noFill/>
                </a:ln>
                <a:solidFill>
                  <a:srgbClr val="0070C0"/>
                </a:solidFill>
                <a:effectLst/>
                <a:uLnTx/>
                <a:uFillTx/>
                <a:latin typeface="Calibri"/>
                <a:ea typeface="黑体" pitchFamily="49" charset="-122"/>
                <a:cs typeface="Times New Roman" pitchFamily="18" charset="0"/>
                <a:sym typeface="Symbol" pitchFamily="18" charset="2"/>
              </a:rPr>
              <a:t></a:t>
            </a:r>
            <a:r>
              <a:rPr kumimoji="1" lang="en-US" altLang="zh-CN" sz="4000" b="0" i="1" u="none" strike="noStrike" kern="0" cap="none" spc="0" normalizeH="0" baseline="0" noProof="0" dirty="0" err="1">
                <a:ln>
                  <a:noFill/>
                </a:ln>
                <a:solidFill>
                  <a:srgbClr val="0070C0"/>
                </a:solidFill>
                <a:effectLst/>
                <a:uLnTx/>
                <a:uFillTx/>
                <a:latin typeface="Calibri"/>
                <a:ea typeface="黑体" pitchFamily="49" charset="-122"/>
                <a:cs typeface="Times New Roman" pitchFamily="18" charset="0"/>
                <a:sym typeface="Symbol" pitchFamily="18" charset="2"/>
              </a:rPr>
              <a:t>c</a:t>
            </a:r>
            <a:r>
              <a:rPr kumimoji="1" lang="en-US" altLang="zh-CN" sz="4000" b="0" i="0" u="none" strike="noStrike" kern="0" cap="none" spc="0" normalizeH="0" baseline="-25000" noProof="0" dirty="0" err="1">
                <a:ln>
                  <a:noFill/>
                </a:ln>
                <a:solidFill>
                  <a:srgbClr val="0070C0"/>
                </a:solidFill>
                <a:effectLst/>
                <a:uLnTx/>
                <a:uFillTx/>
                <a:latin typeface="Calibri"/>
                <a:ea typeface="黑体" pitchFamily="49" charset="-122"/>
                <a:cs typeface="Times New Roman" pitchFamily="18" charset="0"/>
                <a:sym typeface="Symbol" pitchFamily="18" charset="2"/>
              </a:rPr>
              <a:t>i</a:t>
            </a:r>
            <a:r>
              <a:rPr kumimoji="1" lang="en-US" altLang="zh-CN" sz="4000" b="0" i="1" u="none" strike="noStrike" kern="0" cap="none" spc="0" normalizeH="0" baseline="0" noProof="0" dirty="0" err="1">
                <a:ln>
                  <a:noFill/>
                </a:ln>
                <a:solidFill>
                  <a:srgbClr val="0070C0"/>
                </a:solidFill>
                <a:effectLst/>
                <a:uLnTx/>
                <a:uFillTx/>
                <a:latin typeface="Calibri"/>
                <a:ea typeface="黑体" pitchFamily="49" charset="-122"/>
                <a:cs typeface="Times New Roman" pitchFamily="18" charset="0"/>
                <a:sym typeface="Symbol" pitchFamily="18" charset="2"/>
              </a:rPr>
              <a:t></a:t>
            </a:r>
            <a:r>
              <a:rPr kumimoji="1" lang="en-US" altLang="zh-CN" sz="4000" b="0" i="0" u="none" strike="noStrike" kern="0" cap="none" spc="0" normalizeH="0" baseline="-25000" noProof="0" dirty="0" err="1">
                <a:ln>
                  <a:noFill/>
                </a:ln>
                <a:solidFill>
                  <a:srgbClr val="0070C0"/>
                </a:solidFill>
                <a:effectLst/>
                <a:uLnTx/>
                <a:uFillTx/>
                <a:latin typeface="Calibri"/>
                <a:ea typeface="黑体" pitchFamily="49" charset="-122"/>
                <a:cs typeface="Times New Roman" pitchFamily="18" charset="0"/>
                <a:sym typeface="Symbol" pitchFamily="18" charset="2"/>
              </a:rPr>
              <a:t>i</a:t>
            </a:r>
            <a:endParaRPr kumimoji="0" lang="en-US" sz="4000" b="0" i="0" u="none" strike="noStrike" kern="0" cap="none" spc="0" normalizeH="0" baseline="0" noProof="0" dirty="0">
              <a:ln>
                <a:noFill/>
              </a:ln>
              <a:solidFill>
                <a:sysClr val="window" lastClr="FFFFFF"/>
              </a:solidFill>
              <a:effectLst/>
              <a:uLnTx/>
              <a:uFillTx/>
              <a:latin typeface="Calibri"/>
              <a:ea typeface="+mn-ea"/>
              <a:cs typeface="+mn-cs"/>
            </a:endParaRPr>
          </a:p>
        </p:txBody>
      </p:sp>
    </p:spTree>
    <p:extLst>
      <p:ext uri="{BB962C8B-B14F-4D97-AF65-F5344CB8AC3E}">
        <p14:creationId xmlns:p14="http://schemas.microsoft.com/office/powerpoint/2010/main" val="416720342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553200" y="6313487"/>
            <a:ext cx="2133600"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E9CC57C4-B218-406C-98DA-A6CAFB533CAF}" type="slidenum">
              <a:rPr kumimoji="0" lang="ar-IQ"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12</a:t>
            </a:fld>
            <a:endParaRPr kumimoji="0" lang="ar-IQ" sz="1800" b="0" i="0" u="none" strike="noStrike" kern="0" cap="none" spc="0" normalizeH="0" baseline="0" noProof="0">
              <a:ln>
                <a:noFill/>
              </a:ln>
              <a:solidFill>
                <a:sysClr val="windowText" lastClr="000000"/>
              </a:solidFill>
              <a:effectLst/>
              <a:uLnTx/>
              <a:uFillTx/>
            </a:endParaRPr>
          </a:p>
        </p:txBody>
      </p:sp>
      <p:sp>
        <p:nvSpPr>
          <p:cNvPr id="3" name="TextBox 2"/>
          <p:cNvSpPr txBox="1"/>
          <p:nvPr/>
        </p:nvSpPr>
        <p:spPr>
          <a:xfrm>
            <a:off x="990600" y="457200"/>
            <a:ext cx="7772400" cy="2678112"/>
          </a:xfrm>
          <a:prstGeom prst="rect">
            <a:avLst/>
          </a:prstGeom>
          <a:noFill/>
        </p:spPr>
        <p:txBody>
          <a:bodyPr>
            <a:spAutoFit/>
          </a:bodyPr>
          <a:lstStyle/>
          <a:p>
            <a:pPr>
              <a:defRPr/>
            </a:pPr>
            <a:r>
              <a:rPr lang="en-US" sz="2800" dirty="0">
                <a:solidFill>
                  <a:srgbClr val="C00000"/>
                </a:solidFill>
                <a:latin typeface="Times New Roman" pitchFamily="18" charset="0"/>
                <a:cs typeface="Times New Roman" pitchFamily="18" charset="0"/>
              </a:rPr>
              <a:t>Factors affecting conductivity:</a:t>
            </a:r>
          </a:p>
          <a:p>
            <a:pPr marL="457200" indent="-457200">
              <a:buFont typeface="Wingdings" pitchFamily="2" charset="2"/>
              <a:buChar char="v"/>
              <a:defRPr/>
            </a:pPr>
            <a:r>
              <a:rPr lang="en-US" sz="2800" dirty="0">
                <a:solidFill>
                  <a:srgbClr val="C00000"/>
                </a:solidFill>
                <a:latin typeface="Times New Roman" pitchFamily="18" charset="0"/>
                <a:cs typeface="Times New Roman" pitchFamily="18" charset="0"/>
              </a:rPr>
              <a:t>Size of ions</a:t>
            </a:r>
          </a:p>
          <a:p>
            <a:pPr marL="457200" indent="-457200">
              <a:buFont typeface="Wingdings" pitchFamily="2" charset="2"/>
              <a:buChar char="v"/>
              <a:defRPr/>
            </a:pPr>
            <a:r>
              <a:rPr lang="en-US" sz="2800" dirty="0">
                <a:solidFill>
                  <a:srgbClr val="C00000"/>
                </a:solidFill>
                <a:latin typeface="Times New Roman" pitchFamily="18" charset="0"/>
                <a:cs typeface="Times New Roman" pitchFamily="18" charset="0"/>
              </a:rPr>
              <a:t>Temperature</a:t>
            </a:r>
          </a:p>
          <a:p>
            <a:pPr marL="457200" indent="-457200">
              <a:buFont typeface="Wingdings" pitchFamily="2" charset="2"/>
              <a:buChar char="v"/>
              <a:defRPr/>
            </a:pPr>
            <a:r>
              <a:rPr lang="en-US" sz="2800" dirty="0">
                <a:solidFill>
                  <a:srgbClr val="C00000"/>
                </a:solidFill>
                <a:latin typeface="Times New Roman" pitchFamily="18" charset="0"/>
                <a:cs typeface="Times New Roman" pitchFamily="18" charset="0"/>
              </a:rPr>
              <a:t>Number of ions</a:t>
            </a:r>
          </a:p>
          <a:p>
            <a:pPr marL="457200" indent="-457200">
              <a:buFont typeface="Wingdings" pitchFamily="2" charset="2"/>
              <a:buChar char="v"/>
              <a:defRPr/>
            </a:pPr>
            <a:r>
              <a:rPr lang="en-US" sz="2800" dirty="0">
                <a:solidFill>
                  <a:srgbClr val="C00000"/>
                </a:solidFill>
                <a:latin typeface="Times New Roman" pitchFamily="18" charset="0"/>
                <a:cs typeface="Times New Roman" pitchFamily="18" charset="0"/>
              </a:rPr>
              <a:t>Charge of ions</a:t>
            </a:r>
          </a:p>
          <a:p>
            <a:pPr marL="457200" indent="-457200">
              <a:buFont typeface="Wingdings" pitchFamily="2" charset="2"/>
              <a:buChar char="v"/>
              <a:defRPr/>
            </a:pPr>
            <a:endParaRPr lang="en-US" sz="2800" dirty="0">
              <a:solidFill>
                <a:srgbClr val="C00000"/>
              </a:solidFill>
              <a:latin typeface="Times New Roman" pitchFamily="18" charset="0"/>
              <a:cs typeface="Times New Roman" pitchFamily="18" charset="0"/>
            </a:endParaRPr>
          </a:p>
        </p:txBody>
      </p:sp>
      <p:sp>
        <p:nvSpPr>
          <p:cNvPr id="4" name="Slide Number Placeholder 1"/>
          <p:cNvSpPr txBox="1">
            <a:spLocks/>
          </p:cNvSpPr>
          <p:nvPr/>
        </p:nvSpPr>
        <p:spPr>
          <a:xfrm>
            <a:off x="6438900" y="9218612"/>
            <a:ext cx="2133600" cy="365125"/>
          </a:xfrm>
          <a:prstGeom prst="rect">
            <a:avLst/>
          </a:prstGeom>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fld id="{66B7B190-F5CB-4312-93C5-64ECF706052B}" type="slidenum">
              <a:rPr kumimoji="0" lang="ar-IQ" sz="1200" b="0" i="0" u="none" strike="noStrike" kern="0" cap="none" spc="0" normalizeH="0" baseline="0" noProof="0">
                <a:ln>
                  <a:noFill/>
                </a:ln>
                <a:solidFill>
                  <a:sysClr val="windowText" lastClr="000000">
                    <a:tint val="75000"/>
                  </a:sysClr>
                </a:solidFill>
                <a:effectLst/>
                <a:uLnTx/>
                <a:uFillTx/>
                <a:latin typeface="Calibri"/>
                <a:cs typeface="Arial" pitchFamily="34" charset="0"/>
              </a:rPr>
              <a:pPr marL="0" marR="0" lvl="0" indent="0" algn="r" defTabSz="914400" eaLnBrk="1" fontAlgn="auto" latinLnBrk="0" hangingPunct="1">
                <a:lnSpc>
                  <a:spcPct val="100000"/>
                </a:lnSpc>
                <a:spcBef>
                  <a:spcPts val="0"/>
                </a:spcBef>
                <a:spcAft>
                  <a:spcPts val="0"/>
                </a:spcAft>
                <a:buClrTx/>
                <a:buSzTx/>
                <a:buFontTx/>
                <a:buNone/>
                <a:tabLst/>
                <a:defRPr/>
              </a:pPr>
              <a:t>12</a:t>
            </a:fld>
            <a:endParaRPr kumimoji="0" lang="ar-IQ" sz="1200" b="0" i="0" u="none" strike="noStrike" kern="0" cap="none" spc="0" normalizeH="0" baseline="0" noProof="0">
              <a:ln>
                <a:noFill/>
              </a:ln>
              <a:solidFill>
                <a:sysClr val="windowText" lastClr="000000">
                  <a:tint val="75000"/>
                </a:sysClr>
              </a:solidFill>
              <a:effectLst/>
              <a:uLnTx/>
              <a:uFillTx/>
              <a:latin typeface="Calibri"/>
              <a:cs typeface="Arial" pitchFamily="34" charset="0"/>
            </a:endParaRPr>
          </a:p>
        </p:txBody>
      </p:sp>
      <p:sp>
        <p:nvSpPr>
          <p:cNvPr id="5" name="Rectangle 1"/>
          <p:cNvSpPr>
            <a:spLocks noChangeArrowheads="1"/>
          </p:cNvSpPr>
          <p:nvPr/>
        </p:nvSpPr>
        <p:spPr bwMode="auto">
          <a:xfrm>
            <a:off x="714375" y="3600450"/>
            <a:ext cx="6934200" cy="1816100"/>
          </a:xfrm>
          <a:prstGeom prst="rect">
            <a:avLst/>
          </a:prstGeom>
          <a:noFill/>
          <a:ln w="9525">
            <a:noFill/>
            <a:miter lim="800000"/>
            <a:headEnd/>
            <a:tailEnd/>
          </a:ln>
        </p:spPr>
        <p:txBody>
          <a:bodyPr anchor="ctr">
            <a:spAutoFit/>
          </a:bodyPr>
          <a:lstStyle/>
          <a:p>
            <a:pPr>
              <a:tabLst>
                <a:tab pos="419100" algn="l"/>
              </a:tabLst>
              <a:defRPr/>
            </a:pPr>
            <a:r>
              <a:rPr lang="en-US" sz="2800" dirty="0">
                <a:solidFill>
                  <a:srgbClr val="C00000"/>
                </a:solidFill>
                <a:latin typeface="+mn-lt"/>
                <a:cs typeface="Times New Roman" pitchFamily="18" charset="0"/>
              </a:rPr>
              <a:t>1- Determination solubility products.</a:t>
            </a:r>
            <a:endParaRPr lang="en-US" sz="1200" dirty="0">
              <a:solidFill>
                <a:srgbClr val="C00000"/>
              </a:solidFill>
              <a:latin typeface="+mn-lt"/>
              <a:cs typeface="Times New Roman" pitchFamily="18" charset="0"/>
            </a:endParaRPr>
          </a:p>
          <a:p>
            <a:pPr eaLnBrk="0" hangingPunct="0">
              <a:tabLst>
                <a:tab pos="419100" algn="l"/>
              </a:tabLst>
              <a:defRPr/>
            </a:pPr>
            <a:r>
              <a:rPr lang="en-US" sz="2800" dirty="0">
                <a:solidFill>
                  <a:srgbClr val="C00000"/>
                </a:solidFill>
                <a:latin typeface="+mn-lt"/>
                <a:cs typeface="Times New Roman" pitchFamily="18" charset="0"/>
              </a:rPr>
              <a:t>2- Find the dissociation constants (K </a:t>
            </a:r>
            <a:r>
              <a:rPr lang="en-US" sz="2800" baseline="-25000" dirty="0">
                <a:solidFill>
                  <a:srgbClr val="C00000"/>
                </a:solidFill>
                <a:latin typeface="+mn-lt"/>
                <a:cs typeface="Times New Roman" pitchFamily="18" charset="0"/>
              </a:rPr>
              <a:t>a</a:t>
            </a:r>
            <a:r>
              <a:rPr lang="en-US" sz="2800" dirty="0">
                <a:solidFill>
                  <a:srgbClr val="C00000"/>
                </a:solidFill>
                <a:latin typeface="+mn-lt"/>
                <a:cs typeface="Times New Roman" pitchFamily="18" charset="0"/>
              </a:rPr>
              <a:t>).</a:t>
            </a:r>
            <a:endParaRPr lang="en-US" sz="1200" dirty="0">
              <a:solidFill>
                <a:srgbClr val="C00000"/>
              </a:solidFill>
              <a:latin typeface="+mn-lt"/>
              <a:cs typeface="Arial" pitchFamily="34" charset="0"/>
            </a:endParaRPr>
          </a:p>
          <a:p>
            <a:pPr eaLnBrk="0" hangingPunct="0">
              <a:tabLst>
                <a:tab pos="419100" algn="l"/>
              </a:tabLst>
              <a:defRPr/>
            </a:pPr>
            <a:r>
              <a:rPr lang="en-US" sz="2800" dirty="0">
                <a:solidFill>
                  <a:srgbClr val="C00000"/>
                </a:solidFill>
                <a:latin typeface="+mn-lt"/>
                <a:cs typeface="Times New Roman" pitchFamily="18" charset="0"/>
              </a:rPr>
              <a:t>3- To detect the end point of titration.</a:t>
            </a:r>
            <a:endParaRPr lang="en-US" sz="1200" dirty="0">
              <a:solidFill>
                <a:srgbClr val="C00000"/>
              </a:solidFill>
              <a:latin typeface="+mn-lt"/>
              <a:cs typeface="Arial" pitchFamily="34" charset="0"/>
            </a:endParaRPr>
          </a:p>
          <a:p>
            <a:pPr eaLnBrk="0" hangingPunct="0">
              <a:tabLst>
                <a:tab pos="419100" algn="l"/>
              </a:tabLst>
              <a:defRPr/>
            </a:pPr>
            <a:r>
              <a:rPr lang="en-US" sz="2800" dirty="0">
                <a:solidFill>
                  <a:srgbClr val="C00000"/>
                </a:solidFill>
                <a:latin typeface="+mn-lt"/>
                <a:cs typeface="Times New Roman" pitchFamily="18" charset="0"/>
              </a:rPr>
              <a:t>4- Other properties of electrolyte solutions.</a:t>
            </a:r>
            <a:endParaRPr lang="en-US" sz="3600" dirty="0">
              <a:solidFill>
                <a:srgbClr val="C00000"/>
              </a:solidFill>
              <a:latin typeface="+mn-lt"/>
              <a:cs typeface="Arial" pitchFamily="34" charset="0"/>
            </a:endParaRPr>
          </a:p>
        </p:txBody>
      </p:sp>
      <p:sp>
        <p:nvSpPr>
          <p:cNvPr id="6" name="TextBox 5"/>
          <p:cNvSpPr txBox="1"/>
          <p:nvPr/>
        </p:nvSpPr>
        <p:spPr>
          <a:xfrm>
            <a:off x="714375" y="2814637"/>
            <a:ext cx="6429375" cy="523875"/>
          </a:xfrm>
          <a:prstGeom prst="rect">
            <a:avLst/>
          </a:prstGeom>
          <a:solidFill>
            <a:sysClr val="window" lastClr="FFFFFF"/>
          </a:solidFill>
          <a:ln w="25400" cap="flat" cmpd="sng" algn="ctr">
            <a:solidFill>
              <a:srgbClr val="4F81BD"/>
            </a:solidFill>
            <a:prstDash val="solid"/>
          </a:ln>
          <a:effectLst/>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7030A0"/>
                </a:solidFill>
                <a:effectLst>
                  <a:outerShdw blurRad="38100" dist="38100" dir="2700000" algn="tl">
                    <a:srgbClr val="000000">
                      <a:alpha val="43137"/>
                    </a:srgbClr>
                  </a:outerShdw>
                </a:effectLst>
                <a:uLnTx/>
                <a:uFillTx/>
                <a:latin typeface="Calibri"/>
                <a:ea typeface="+mn-ea"/>
                <a:cs typeface="+mn-cs"/>
              </a:rPr>
              <a:t>Uses  of   conductometric   method</a:t>
            </a:r>
          </a:p>
        </p:txBody>
      </p:sp>
      <p:sp>
        <p:nvSpPr>
          <p:cNvPr id="7" name="Slide Number Placeholder 3"/>
          <p:cNvSpPr txBox="1">
            <a:spLocks/>
          </p:cNvSpPr>
          <p:nvPr/>
        </p:nvSpPr>
        <p:spPr>
          <a:xfrm>
            <a:off x="7810500" y="9218612"/>
            <a:ext cx="762000" cy="365125"/>
          </a:xfrm>
          <a:prstGeom prst="rect">
            <a:avLst/>
          </a:prstGeom>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fld id="{CFB4D6E7-DF92-4D26-A8F9-B537DBC9AD85}" type="slidenum">
              <a:rPr kumimoji="0" lang="en-US" sz="1200" b="0" i="0" u="none" strike="noStrike" kern="0" cap="none" spc="0" normalizeH="0" baseline="0" noProof="0">
                <a:ln>
                  <a:noFill/>
                </a:ln>
                <a:solidFill>
                  <a:sysClr val="windowText" lastClr="000000">
                    <a:tint val="75000"/>
                  </a:sysClr>
                </a:solidFill>
                <a:effectLst/>
                <a:uLnTx/>
                <a:uFillTx/>
                <a:latin typeface="Calibri"/>
                <a:cs typeface="Arial" pitchFamily="34" charset="0"/>
              </a:rPr>
              <a:pPr marL="0" marR="0" lvl="0" indent="0" algn="r" defTabSz="914400" eaLnBrk="1" fontAlgn="auto" latinLnBrk="0" hangingPunct="1">
                <a:lnSpc>
                  <a:spcPct val="100000"/>
                </a:lnSpc>
                <a:spcBef>
                  <a:spcPts val="0"/>
                </a:spcBef>
                <a:spcAft>
                  <a:spcPts val="0"/>
                </a:spcAft>
                <a:buClrTx/>
                <a:buSzTx/>
                <a:buFontTx/>
                <a:buNone/>
                <a:tabLst/>
                <a:defRPr/>
              </a:pPr>
              <a:t>12</a:t>
            </a:fld>
            <a:endParaRPr kumimoji="0" lang="en-US" sz="1200" b="0" i="0" u="none" strike="noStrike" kern="0" cap="none" spc="0" normalizeH="0" baseline="0" noProof="0">
              <a:ln>
                <a:noFill/>
              </a:ln>
              <a:solidFill>
                <a:sysClr val="windowText" lastClr="000000">
                  <a:tint val="75000"/>
                </a:sysClr>
              </a:solidFill>
              <a:effectLst/>
              <a:uLnTx/>
              <a:uFillTx/>
              <a:latin typeface="Calibri"/>
              <a:cs typeface="Arial" pitchFamily="34" charset="0"/>
            </a:endParaRPr>
          </a:p>
        </p:txBody>
      </p:sp>
    </p:spTree>
    <p:extLst>
      <p:ext uri="{BB962C8B-B14F-4D97-AF65-F5344CB8AC3E}">
        <p14:creationId xmlns:p14="http://schemas.microsoft.com/office/powerpoint/2010/main" val="393749504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81C64D3-BFBC-4CBF-AEAC-043B5C098AD5}" type="slidenum">
              <a:rPr lang="ar-IQ" smtClean="0"/>
              <a:pPr>
                <a:defRPr/>
              </a:pPr>
              <a:t>13</a:t>
            </a:fld>
            <a:endParaRPr lang="ar-IQ"/>
          </a:p>
        </p:txBody>
      </p:sp>
      <p:sp>
        <p:nvSpPr>
          <p:cNvPr id="3" name="TextBox 2"/>
          <p:cNvSpPr txBox="1"/>
          <p:nvPr/>
        </p:nvSpPr>
        <p:spPr>
          <a:xfrm>
            <a:off x="533400" y="381000"/>
            <a:ext cx="7772400" cy="3724275"/>
          </a:xfrm>
          <a:prstGeom prst="rect">
            <a:avLst/>
          </a:prstGeom>
          <a:noFill/>
        </p:spPr>
        <p:txBody>
          <a:bodyPr>
            <a:spAutoFit/>
          </a:bodyPr>
          <a:lstStyle/>
          <a:p>
            <a:pPr>
              <a:defRPr/>
            </a:pPr>
            <a:r>
              <a:rPr lang="en-US" sz="2800" b="1" dirty="0">
                <a:solidFill>
                  <a:schemeClr val="accent3"/>
                </a:solidFill>
                <a:latin typeface="Times New Roman" pitchFamily="18" charset="0"/>
                <a:cs typeface="Times New Roman" pitchFamily="18" charset="0"/>
              </a:rPr>
              <a:t>CONDUCTOMETRIC TITRATIONS</a:t>
            </a:r>
            <a:r>
              <a:rPr lang="en-US" sz="4000" dirty="0">
                <a:solidFill>
                  <a:schemeClr val="accent3"/>
                </a:solidFill>
                <a:latin typeface="Times New Roman" pitchFamily="18" charset="0"/>
                <a:cs typeface="Times New Roman" pitchFamily="18" charset="0"/>
              </a:rPr>
              <a:t>:</a:t>
            </a:r>
          </a:p>
          <a:p>
            <a:pPr>
              <a:defRPr/>
            </a:pPr>
            <a:endParaRPr lang="en-US" sz="4000" dirty="0">
              <a:latin typeface="Times New Roman" pitchFamily="18" charset="0"/>
              <a:cs typeface="Times New Roman" pitchFamily="18" charset="0"/>
            </a:endParaRPr>
          </a:p>
          <a:p>
            <a:pPr marL="457200" indent="-457200" algn="just">
              <a:buFont typeface="Wingdings" pitchFamily="2" charset="2"/>
              <a:buChar char="Ø"/>
              <a:defRPr/>
            </a:pPr>
            <a:r>
              <a:rPr lang="en-US" sz="2800" dirty="0">
                <a:latin typeface="Times New Roman" pitchFamily="18" charset="0"/>
                <a:cs typeface="Times New Roman" pitchFamily="18" charset="0"/>
              </a:rPr>
              <a:t>The determination of end point of a titration by means of conductivity measurements are known as conductometric titrations.</a:t>
            </a:r>
          </a:p>
          <a:p>
            <a:pPr>
              <a:defRPr/>
            </a:pPr>
            <a:endParaRPr lang="en-US" sz="3200" b="1" dirty="0">
              <a:latin typeface="Times New Roman" pitchFamily="18" charset="0"/>
              <a:cs typeface="Times New Roman" pitchFamily="18" charset="0"/>
            </a:endParaRPr>
          </a:p>
          <a:p>
            <a:pPr>
              <a:defRPr/>
            </a:pPr>
            <a:endParaRPr lang="en-US" sz="4000" dirty="0">
              <a:latin typeface="Times New Roman" pitchFamily="18" charset="0"/>
              <a:cs typeface="Times New Roman" pitchFamily="18" charset="0"/>
            </a:endParaRPr>
          </a:p>
        </p:txBody>
      </p:sp>
      <p:sp>
        <p:nvSpPr>
          <p:cNvPr id="34820" name="Slide Number Placeholder 1"/>
          <p:cNvSpPr txBox="1">
            <a:spLocks/>
          </p:cNvSpPr>
          <p:nvPr/>
        </p:nvSpPr>
        <p:spPr bwMode="auto">
          <a:xfrm>
            <a:off x="8610600" y="6416675"/>
            <a:ext cx="457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1F2B0E83-5D60-489E-9170-A3305160E788}" type="slidenum">
              <a:rPr lang="en-US" sz="2000">
                <a:solidFill>
                  <a:srgbClr val="00B050"/>
                </a:solidFill>
                <a:latin typeface="Times New Roman" pitchFamily="18" charset="0"/>
                <a:cs typeface="Times New Roman" pitchFamily="18" charset="0"/>
              </a:rPr>
              <a:pPr algn="r" eaLnBrk="1" hangingPunct="1"/>
              <a:t>13</a:t>
            </a:fld>
            <a:endParaRPr lang="en-US" sz="2000">
              <a:solidFill>
                <a:srgbClr val="00B050"/>
              </a:solidFill>
              <a:latin typeface="Times New Roman" pitchFamily="18" charset="0"/>
              <a:cs typeface="Times New Roman" pitchFamily="18" charset="0"/>
            </a:endParaRPr>
          </a:p>
        </p:txBody>
      </p:sp>
      <p:sp>
        <p:nvSpPr>
          <p:cNvPr id="6" name="Slide Number Placeholder 1"/>
          <p:cNvSpPr txBox="1">
            <a:spLocks/>
          </p:cNvSpPr>
          <p:nvPr/>
        </p:nvSpPr>
        <p:spPr>
          <a:xfrm>
            <a:off x="8610600" y="6416675"/>
            <a:ext cx="457200" cy="365125"/>
          </a:xfrm>
          <a:prstGeom prst="rect">
            <a:avLst/>
          </a:prstGeom>
        </p:spPr>
        <p:txBody>
          <a:bodyPr anchor="ctr"/>
          <a:lstStyle/>
          <a:p>
            <a:pPr algn="r">
              <a:defRPr/>
            </a:pPr>
            <a:fld id="{5F5A2B4A-00A1-46A0-B985-B255A1257927}" type="slidenum">
              <a:rPr lang="en-US" sz="2000">
                <a:solidFill>
                  <a:srgbClr val="00B050"/>
                </a:solidFill>
                <a:latin typeface="Times New Roman" pitchFamily="18" charset="0"/>
                <a:cs typeface="Times New Roman" pitchFamily="18" charset="0"/>
              </a:rPr>
              <a:pPr algn="r">
                <a:defRPr/>
              </a:pPr>
              <a:t>13</a:t>
            </a:fld>
            <a:endParaRPr lang="en-US" sz="2000">
              <a:solidFill>
                <a:srgbClr val="00B050"/>
              </a:solidFill>
              <a:latin typeface="Times New Roman" pitchFamily="18" charset="0"/>
              <a:cs typeface="Times New Roman" pitchFamily="18" charset="0"/>
            </a:endParaRPr>
          </a:p>
          <a:p>
            <a:pPr algn="r">
              <a:defRPr/>
            </a:pPr>
            <a:endParaRPr lang="en-US" sz="1200" dirty="0">
              <a:solidFill>
                <a:schemeClr val="tx1">
                  <a:tint val="75000"/>
                </a:schemeClr>
              </a:solidFill>
              <a:latin typeface="Arial" pitchFamily="34" charset="0"/>
              <a:cs typeface="Arial" pitchFamily="34" charset="0"/>
            </a:endParaRPr>
          </a:p>
        </p:txBody>
      </p:sp>
      <p:sp>
        <p:nvSpPr>
          <p:cNvPr id="7" name="TextBox 6"/>
          <p:cNvSpPr txBox="1"/>
          <p:nvPr/>
        </p:nvSpPr>
        <p:spPr>
          <a:xfrm>
            <a:off x="571500" y="3143250"/>
            <a:ext cx="7353300" cy="86201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en-US" sz="3200" dirty="0">
                <a:cs typeface="Times New Roman" pitchFamily="18" charset="0"/>
              </a:rPr>
              <a:t>Types of conductometric titrations:</a:t>
            </a:r>
          </a:p>
          <a:p>
            <a:pPr>
              <a:defRPr/>
            </a:pPr>
            <a:endParaRPr lang="en-IN" sz="1600" dirty="0"/>
          </a:p>
        </p:txBody>
      </p:sp>
      <p:sp>
        <p:nvSpPr>
          <p:cNvPr id="8" name="TextBox 7"/>
          <p:cNvSpPr txBox="1"/>
          <p:nvPr/>
        </p:nvSpPr>
        <p:spPr>
          <a:xfrm>
            <a:off x="500063" y="4025900"/>
            <a:ext cx="7315200" cy="1784350"/>
          </a:xfrm>
          <a:prstGeom prst="rect">
            <a:avLst/>
          </a:prstGeom>
          <a:noFill/>
        </p:spPr>
        <p:txBody>
          <a:bodyPr>
            <a:spAutoFit/>
          </a:bodyPr>
          <a:lstStyle/>
          <a:p>
            <a:pPr marL="457200" indent="-457200">
              <a:buFont typeface="Wingdings" pitchFamily="2" charset="2"/>
              <a:buChar char="Ø"/>
              <a:defRPr/>
            </a:pPr>
            <a:r>
              <a:rPr lang="en-US" sz="2400" dirty="0">
                <a:solidFill>
                  <a:srgbClr val="0070C0"/>
                </a:solidFill>
                <a:latin typeface="+mn-lt"/>
                <a:cs typeface="Times New Roman" pitchFamily="18" charset="0"/>
              </a:rPr>
              <a:t>Acid-base titration</a:t>
            </a:r>
          </a:p>
          <a:p>
            <a:pPr marL="457200" indent="-457200">
              <a:buFont typeface="Wingdings" pitchFamily="2" charset="2"/>
              <a:buChar char="Ø"/>
              <a:defRPr/>
            </a:pPr>
            <a:r>
              <a:rPr lang="en-US" sz="2400" dirty="0" smtClean="0">
                <a:solidFill>
                  <a:srgbClr val="0070C0"/>
                </a:solidFill>
                <a:latin typeface="+mn-lt"/>
                <a:cs typeface="Times New Roman" pitchFamily="18" charset="0"/>
              </a:rPr>
              <a:t>Precipitation </a:t>
            </a:r>
            <a:r>
              <a:rPr lang="en-US" sz="2400" dirty="0">
                <a:solidFill>
                  <a:srgbClr val="0070C0"/>
                </a:solidFill>
                <a:latin typeface="+mn-lt"/>
                <a:cs typeface="Times New Roman" pitchFamily="18" charset="0"/>
              </a:rPr>
              <a:t>titration</a:t>
            </a:r>
          </a:p>
          <a:p>
            <a:pPr marL="457200" indent="-457200">
              <a:buFont typeface="Wingdings" pitchFamily="2" charset="2"/>
              <a:buChar char="Ø"/>
              <a:defRPr/>
            </a:pPr>
            <a:r>
              <a:rPr lang="en-US" sz="2400" dirty="0">
                <a:solidFill>
                  <a:srgbClr val="0070C0"/>
                </a:solidFill>
                <a:latin typeface="+mn-lt"/>
                <a:cs typeface="Times New Roman" pitchFamily="18" charset="0"/>
              </a:rPr>
              <a:t>Redox (oxidation-reduction) titration</a:t>
            </a:r>
          </a:p>
          <a:p>
            <a:pPr marL="457200" indent="-457200">
              <a:buFont typeface="Wingdings" pitchFamily="2" charset="2"/>
              <a:buChar char="Ø"/>
              <a:defRPr/>
            </a:pPr>
            <a:r>
              <a:rPr lang="en-US" sz="2400" dirty="0">
                <a:solidFill>
                  <a:srgbClr val="0070C0"/>
                </a:solidFill>
                <a:latin typeface="+mn-lt"/>
                <a:cs typeface="Times New Roman" pitchFamily="18" charset="0"/>
              </a:rPr>
              <a:t>Complexometric titration</a:t>
            </a:r>
          </a:p>
          <a:p>
            <a:pPr>
              <a:defRPr/>
            </a:pPr>
            <a:endParaRPr lang="en-IN" sz="1400" dirty="0">
              <a:solidFill>
                <a:srgbClr val="0070C0"/>
              </a:solidFill>
              <a:latin typeface="+mn-lt"/>
              <a:cs typeface="Arial" pitchFamily="34" charset="0"/>
            </a:endParaRPr>
          </a:p>
        </p:txBody>
      </p:sp>
    </p:spTree>
    <p:extLst>
      <p:ext uri="{BB962C8B-B14F-4D97-AF65-F5344CB8AC3E}">
        <p14:creationId xmlns:p14="http://schemas.microsoft.com/office/powerpoint/2010/main" val="199763405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A2F25FC-EA4A-40B1-B061-0244872F0B88}" type="slidenum">
              <a:rPr lang="ar-IQ" smtClean="0"/>
              <a:pPr>
                <a:defRPr/>
              </a:pPr>
              <a:t>14</a:t>
            </a:fld>
            <a:endParaRPr lang="ar-IQ"/>
          </a:p>
        </p:txBody>
      </p:sp>
      <p:sp>
        <p:nvSpPr>
          <p:cNvPr id="3" name="Rectangle 2"/>
          <p:cNvSpPr txBox="1">
            <a:spLocks noChangeArrowheads="1"/>
          </p:cNvSpPr>
          <p:nvPr/>
        </p:nvSpPr>
        <p:spPr>
          <a:xfrm>
            <a:off x="457200" y="5562600"/>
            <a:ext cx="8229600" cy="533400"/>
          </a:xfrm>
          <a:prstGeom prst="rect">
            <a:avLst/>
          </a:prstGeom>
          <a:ln/>
        </p:spPr>
        <p:style>
          <a:lnRef idx="1">
            <a:schemeClr val="accent2"/>
          </a:lnRef>
          <a:fillRef idx="2">
            <a:schemeClr val="accent2"/>
          </a:fillRef>
          <a:effectRef idx="1">
            <a:schemeClr val="accent2"/>
          </a:effectRef>
          <a:fontRef idx="minor">
            <a:schemeClr val="dk1"/>
          </a:fontRef>
        </p:style>
        <p:txBody>
          <a:bodyPr/>
          <a:lstStyle/>
          <a:p>
            <a:pPr algn="ctr" fontAlgn="auto">
              <a:spcAft>
                <a:spcPts val="0"/>
              </a:spcAft>
              <a:defRPr/>
            </a:pPr>
            <a:r>
              <a:rPr lang="en-US" sz="3200" b="1" i="1" dirty="0">
                <a:solidFill>
                  <a:srgbClr val="0070C0"/>
                </a:solidFill>
                <a:latin typeface="+mj-lt"/>
                <a:ea typeface="+mj-ea"/>
                <a:cs typeface="+mj-cs"/>
              </a:rPr>
              <a:t>Conductometric Titration  of  Hcl  with  NaOH</a:t>
            </a:r>
          </a:p>
        </p:txBody>
      </p:sp>
      <p:grpSp>
        <p:nvGrpSpPr>
          <p:cNvPr id="4" name="Group 18"/>
          <p:cNvGrpSpPr>
            <a:grpSpLocks/>
          </p:cNvGrpSpPr>
          <p:nvPr/>
        </p:nvGrpSpPr>
        <p:grpSpPr bwMode="auto">
          <a:xfrm>
            <a:off x="1965325" y="1143000"/>
            <a:ext cx="5959475" cy="3429000"/>
            <a:chOff x="1238" y="1200"/>
            <a:chExt cx="3754" cy="2073"/>
          </a:xfrm>
        </p:grpSpPr>
        <p:sp>
          <p:nvSpPr>
            <p:cNvPr id="37900" name="Line 4"/>
            <p:cNvSpPr>
              <a:spLocks noChangeShapeType="1"/>
            </p:cNvSpPr>
            <p:nvPr/>
          </p:nvSpPr>
          <p:spPr bwMode="auto">
            <a:xfrm>
              <a:off x="1776" y="1200"/>
              <a:ext cx="0" cy="1824"/>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7901" name="Line 5"/>
            <p:cNvSpPr>
              <a:spLocks noChangeShapeType="1"/>
            </p:cNvSpPr>
            <p:nvPr/>
          </p:nvSpPr>
          <p:spPr bwMode="auto">
            <a:xfrm>
              <a:off x="1776" y="3024"/>
              <a:ext cx="2208"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7902" name="Rectangle 6"/>
            <p:cNvSpPr>
              <a:spLocks noChangeArrowheads="1"/>
            </p:cNvSpPr>
            <p:nvPr/>
          </p:nvSpPr>
          <p:spPr bwMode="auto">
            <a:xfrm>
              <a:off x="1238" y="1929"/>
              <a:ext cx="117"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endParaRPr lang="en-US" sz="2800" b="1" baseline="-25000">
                <a:latin typeface="Constantia" pitchFamily="18" charset="0"/>
              </a:endParaRPr>
            </a:p>
          </p:txBody>
        </p:sp>
        <p:sp>
          <p:nvSpPr>
            <p:cNvPr id="37903" name="Rectangle 7"/>
            <p:cNvSpPr>
              <a:spLocks noChangeArrowheads="1"/>
            </p:cNvSpPr>
            <p:nvPr/>
          </p:nvSpPr>
          <p:spPr bwMode="auto">
            <a:xfrm>
              <a:off x="2582" y="3033"/>
              <a:ext cx="117"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endParaRPr lang="en-US" sz="2800" b="1" baseline="-25000">
                <a:latin typeface="Constantia" pitchFamily="18" charset="0"/>
              </a:endParaRPr>
            </a:p>
          </p:txBody>
        </p:sp>
        <p:sp>
          <p:nvSpPr>
            <p:cNvPr id="37904" name="Line 8"/>
            <p:cNvSpPr>
              <a:spLocks noChangeShapeType="1"/>
            </p:cNvSpPr>
            <p:nvPr/>
          </p:nvSpPr>
          <p:spPr bwMode="auto">
            <a:xfrm flipH="1">
              <a:off x="2736" y="1236"/>
              <a:ext cx="816" cy="96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7905" name="Line 9"/>
            <p:cNvSpPr>
              <a:spLocks noChangeShapeType="1"/>
            </p:cNvSpPr>
            <p:nvPr/>
          </p:nvSpPr>
          <p:spPr bwMode="auto">
            <a:xfrm flipH="1" flipV="1">
              <a:off x="1776" y="1776"/>
              <a:ext cx="960" cy="414"/>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7906" name="Line 10"/>
            <p:cNvSpPr>
              <a:spLocks noChangeShapeType="1"/>
            </p:cNvSpPr>
            <p:nvPr/>
          </p:nvSpPr>
          <p:spPr bwMode="auto">
            <a:xfrm>
              <a:off x="2738" y="2190"/>
              <a:ext cx="0" cy="834"/>
            </a:xfrm>
            <a:prstGeom prst="line">
              <a:avLst/>
            </a:prstGeom>
            <a:noFill/>
            <a:ln w="25400">
              <a:solidFill>
                <a:srgbClr val="00FFFF"/>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nvGrpSpPr>
            <p:cNvPr id="37907" name="Group 13"/>
            <p:cNvGrpSpPr>
              <a:grpSpLocks/>
            </p:cNvGrpSpPr>
            <p:nvPr/>
          </p:nvGrpSpPr>
          <p:grpSpPr bwMode="auto">
            <a:xfrm>
              <a:off x="2772" y="2277"/>
              <a:ext cx="2220" cy="699"/>
              <a:chOff x="2772" y="2277"/>
              <a:chExt cx="2220" cy="699"/>
            </a:xfrm>
          </p:grpSpPr>
          <p:sp>
            <p:nvSpPr>
              <p:cNvPr id="37908" name="Rectangle 11"/>
              <p:cNvSpPr>
                <a:spLocks noChangeArrowheads="1"/>
              </p:cNvSpPr>
              <p:nvPr/>
            </p:nvSpPr>
            <p:spPr bwMode="auto">
              <a:xfrm>
                <a:off x="3074" y="2277"/>
                <a:ext cx="1918"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a:r>
                  <a:rPr lang="en-US" sz="2800" dirty="0">
                    <a:solidFill>
                      <a:srgbClr val="FF0000"/>
                    </a:solidFill>
                    <a:latin typeface="Constantia" pitchFamily="18" charset="0"/>
                  </a:rPr>
                  <a:t>Equivalence Point</a:t>
                </a:r>
              </a:p>
              <a:p>
                <a:pPr algn="ctr"/>
                <a:r>
                  <a:rPr lang="en-US" sz="2800" dirty="0">
                    <a:solidFill>
                      <a:srgbClr val="FF0000"/>
                    </a:solidFill>
                    <a:latin typeface="Constantia" pitchFamily="18" charset="0"/>
                  </a:rPr>
                  <a:t>volume</a:t>
                </a:r>
              </a:p>
            </p:txBody>
          </p:sp>
          <p:sp>
            <p:nvSpPr>
              <p:cNvPr id="37909" name="Line 12"/>
              <p:cNvSpPr>
                <a:spLocks noChangeShapeType="1"/>
              </p:cNvSpPr>
              <p:nvPr/>
            </p:nvSpPr>
            <p:spPr bwMode="auto">
              <a:xfrm flipV="1">
                <a:off x="2772" y="2640"/>
                <a:ext cx="444" cy="336"/>
              </a:xfrm>
              <a:prstGeom prst="line">
                <a:avLst/>
              </a:prstGeom>
              <a:noFill/>
              <a:ln w="254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37893" name="TextBox 15"/>
          <p:cNvSpPr txBox="1">
            <a:spLocks noChangeArrowheads="1"/>
          </p:cNvSpPr>
          <p:nvPr/>
        </p:nvSpPr>
        <p:spPr bwMode="auto">
          <a:xfrm>
            <a:off x="1524000" y="2819400"/>
            <a:ext cx="381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a:solidFill>
                  <a:srgbClr val="FF0000"/>
                </a:solidFill>
              </a:rPr>
              <a:t>L</a:t>
            </a:r>
          </a:p>
        </p:txBody>
      </p:sp>
      <p:sp>
        <p:nvSpPr>
          <p:cNvPr id="16" name="TextBox 15"/>
          <p:cNvSpPr txBox="1"/>
          <p:nvPr/>
        </p:nvSpPr>
        <p:spPr>
          <a:xfrm>
            <a:off x="3886200" y="4191000"/>
            <a:ext cx="2362200" cy="461963"/>
          </a:xfrm>
          <a:prstGeom prst="rect">
            <a:avLst/>
          </a:prstGeom>
          <a:noFill/>
        </p:spPr>
        <p:txBody>
          <a:bodyPr>
            <a:spAutoFit/>
          </a:bodyPr>
          <a:lstStyle/>
          <a:p>
            <a:pPr fontAlgn="auto">
              <a:spcBef>
                <a:spcPts val="0"/>
              </a:spcBef>
              <a:spcAft>
                <a:spcPts val="0"/>
              </a:spcAft>
              <a:defRPr/>
            </a:pPr>
            <a:r>
              <a:rPr lang="en-US" sz="2400" b="1" dirty="0">
                <a:solidFill>
                  <a:schemeClr val="accent6">
                    <a:lumMod val="50000"/>
                  </a:schemeClr>
                </a:solidFill>
                <a:latin typeface="Arial" pitchFamily="34" charset="0"/>
                <a:cs typeface="Arial" pitchFamily="34" charset="0"/>
              </a:rPr>
              <a:t>V (ml)  NaOH</a:t>
            </a:r>
          </a:p>
        </p:txBody>
      </p:sp>
      <p:sp>
        <p:nvSpPr>
          <p:cNvPr id="37895" name="TextBox 17"/>
          <p:cNvSpPr txBox="1">
            <a:spLocks noChangeArrowheads="1"/>
          </p:cNvSpPr>
          <p:nvPr/>
        </p:nvSpPr>
        <p:spPr bwMode="auto">
          <a:xfrm>
            <a:off x="3124200" y="1828800"/>
            <a:ext cx="914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a:t>H +</a:t>
            </a:r>
          </a:p>
        </p:txBody>
      </p:sp>
      <p:sp>
        <p:nvSpPr>
          <p:cNvPr id="37896" name="TextBox 18"/>
          <p:cNvSpPr txBox="1">
            <a:spLocks noChangeArrowheads="1"/>
          </p:cNvSpPr>
          <p:nvPr/>
        </p:nvSpPr>
        <p:spPr bwMode="auto">
          <a:xfrm>
            <a:off x="5029200" y="1752600"/>
            <a:ext cx="914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OH -</a:t>
            </a:r>
          </a:p>
        </p:txBody>
      </p:sp>
      <p:sp>
        <p:nvSpPr>
          <p:cNvPr id="19" name="TextBox 18"/>
          <p:cNvSpPr txBox="1"/>
          <p:nvPr/>
        </p:nvSpPr>
        <p:spPr>
          <a:xfrm>
            <a:off x="2189163" y="1524000"/>
            <a:ext cx="554037" cy="3352800"/>
          </a:xfrm>
          <a:prstGeom prst="rect">
            <a:avLst/>
          </a:prstGeom>
          <a:noFill/>
        </p:spPr>
        <p:txBody>
          <a:bodyPr vert="vert">
            <a:spAutoFit/>
          </a:bodyPr>
          <a:lstStyle/>
          <a:p>
            <a:pPr fontAlgn="auto">
              <a:spcBef>
                <a:spcPts val="0"/>
              </a:spcBef>
              <a:spcAft>
                <a:spcPts val="0"/>
              </a:spcAft>
              <a:defRPr/>
            </a:pPr>
            <a:r>
              <a:rPr lang="en-US" sz="2400" b="1" dirty="0">
                <a:solidFill>
                  <a:schemeClr val="accent6">
                    <a:lumMod val="50000"/>
                  </a:schemeClr>
                </a:solidFill>
                <a:latin typeface="Arial" pitchFamily="34" charset="0"/>
                <a:cs typeface="Arial" pitchFamily="34" charset="0"/>
              </a:rPr>
              <a:t>conductance</a:t>
            </a:r>
          </a:p>
        </p:txBody>
      </p:sp>
      <p:sp>
        <p:nvSpPr>
          <p:cNvPr id="37898" name="TextBox 21"/>
          <p:cNvSpPr txBox="1">
            <a:spLocks noChangeArrowheads="1"/>
          </p:cNvSpPr>
          <p:nvPr/>
        </p:nvSpPr>
        <p:spPr bwMode="auto">
          <a:xfrm>
            <a:off x="2133600" y="4876800"/>
            <a:ext cx="5867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a:solidFill>
                  <a:srgbClr val="FF0000"/>
                </a:solidFill>
              </a:rPr>
              <a:t>( N  x  v  ) Hcl   =   (  N  x   V  ) NaOH</a:t>
            </a:r>
          </a:p>
        </p:txBody>
      </p:sp>
      <p:sp>
        <p:nvSpPr>
          <p:cNvPr id="21" name="Slide Number Placeholder 20"/>
          <p:cNvSpPr txBox="1">
            <a:spLocks/>
          </p:cNvSpPr>
          <p:nvPr/>
        </p:nvSpPr>
        <p:spPr>
          <a:xfrm>
            <a:off x="7924800" y="6356350"/>
            <a:ext cx="762000" cy="365125"/>
          </a:xfrm>
          <a:prstGeom prst="rect">
            <a:avLst/>
          </a:prstGeom>
        </p:spPr>
        <p:txBody>
          <a:bodyPr anchor="ctr"/>
          <a:lstStyle/>
          <a:p>
            <a:pPr algn="r">
              <a:defRPr/>
            </a:pPr>
            <a:fld id="{74668B89-89F7-4D6E-99CA-F708EB61FCDA}" type="slidenum">
              <a:rPr lang="en-US" sz="1200">
                <a:solidFill>
                  <a:schemeClr val="tx1">
                    <a:tint val="75000"/>
                  </a:schemeClr>
                </a:solidFill>
                <a:latin typeface="Arial" pitchFamily="34" charset="0"/>
                <a:cs typeface="Arial" pitchFamily="34" charset="0"/>
              </a:rPr>
              <a:pPr algn="r">
                <a:defRPr/>
              </a:pPr>
              <a:t>14</a:t>
            </a:fld>
            <a:endParaRPr lang="en-US" sz="1200">
              <a:solidFill>
                <a:schemeClr val="tx1">
                  <a:tint val="75000"/>
                </a:schemeClr>
              </a:solidFill>
              <a:latin typeface="Arial" pitchFamily="34" charset="0"/>
              <a:cs typeface="Arial" pitchFamily="34" charset="0"/>
            </a:endParaRPr>
          </a:p>
        </p:txBody>
      </p:sp>
    </p:spTree>
    <p:extLst>
      <p:ext uri="{BB962C8B-B14F-4D97-AF65-F5344CB8AC3E}">
        <p14:creationId xmlns:p14="http://schemas.microsoft.com/office/powerpoint/2010/main" val="14020170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553200" y="6356350"/>
            <a:ext cx="2133600"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2395C941-21E6-493E-865D-78F73F50EA57}" type="slidenum">
              <a:rPr kumimoji="0" lang="ar-IQ"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15</a:t>
            </a:fld>
            <a:endParaRPr kumimoji="0" lang="ar-IQ" sz="1800" b="0" i="0" u="none" strike="noStrike" kern="0" cap="none" spc="0" normalizeH="0" baseline="0" noProof="0">
              <a:ln>
                <a:noFill/>
              </a:ln>
              <a:solidFill>
                <a:sysClr val="windowText" lastClr="000000"/>
              </a:solidFill>
              <a:effectLst/>
              <a:uLnTx/>
              <a:uFillTx/>
            </a:endParaRPr>
          </a:p>
        </p:txBody>
      </p:sp>
      <p:sp>
        <p:nvSpPr>
          <p:cNvPr id="3" name="TextBox 2"/>
          <p:cNvSpPr txBox="1"/>
          <p:nvPr/>
        </p:nvSpPr>
        <p:spPr>
          <a:xfrm>
            <a:off x="457200" y="381000"/>
            <a:ext cx="5486400" cy="461963"/>
          </a:xfrm>
          <a:prstGeom prst="rect">
            <a:avLst/>
          </a:prstGeom>
          <a:noFill/>
        </p:spPr>
        <p:txBody>
          <a:bodyPr>
            <a:spAutoFit/>
          </a:bodyPr>
          <a:lstStyle/>
          <a:p>
            <a:pPr fontAlgn="auto">
              <a:spcBef>
                <a:spcPts val="0"/>
              </a:spcBef>
              <a:spcAft>
                <a:spcPts val="0"/>
              </a:spcAft>
              <a:defRPr/>
            </a:pPr>
            <a:r>
              <a:rPr lang="en-US" sz="2400" b="1" dirty="0">
                <a:solidFill>
                  <a:srgbClr val="FFC000"/>
                </a:solidFill>
                <a:effectLst>
                  <a:outerShdw blurRad="38100" dist="38100" dir="2700000" algn="tl">
                    <a:srgbClr val="000000">
                      <a:alpha val="43137"/>
                    </a:srgbClr>
                  </a:outerShdw>
                </a:effectLst>
                <a:latin typeface="Arial" pitchFamily="34" charset="0"/>
                <a:cs typeface="Arial" pitchFamily="34" charset="0"/>
              </a:rPr>
              <a:t>A) Titration   of   HCl  with  NaOH</a:t>
            </a:r>
          </a:p>
        </p:txBody>
      </p:sp>
      <p:sp>
        <p:nvSpPr>
          <p:cNvPr id="4" name="Rectangle 1"/>
          <p:cNvSpPr>
            <a:spLocks noChangeArrowheads="1"/>
          </p:cNvSpPr>
          <p:nvPr/>
        </p:nvSpPr>
        <p:spPr bwMode="auto">
          <a:xfrm>
            <a:off x="457200" y="1066800"/>
            <a:ext cx="8305800" cy="6370638"/>
          </a:xfrm>
          <a:prstGeom prst="rect">
            <a:avLst/>
          </a:prstGeom>
          <a:noFill/>
          <a:ln w="9525">
            <a:noFill/>
            <a:miter lim="800000"/>
            <a:headEnd/>
            <a:tailEnd/>
          </a:ln>
          <a:effectLst/>
        </p:spPr>
        <p:txBody>
          <a:bodyPr anchor="ctr">
            <a:spAutoFit/>
          </a:bodyPr>
          <a:lstStyle/>
          <a:p>
            <a:pPr>
              <a:defRPr/>
            </a:pPr>
            <a:r>
              <a:rPr lang="en-US" sz="2000" dirty="0">
                <a:latin typeface="Arial" pitchFamily="34" charset="0"/>
                <a:ea typeface="Times New Roman" pitchFamily="18" charset="0"/>
                <a:cs typeface="Arial" pitchFamily="34" charset="0"/>
              </a:rPr>
              <a:t>  </a:t>
            </a:r>
            <a:r>
              <a:rPr lang="en-US" sz="2000" dirty="0">
                <a:solidFill>
                  <a:srgbClr val="FF0000"/>
                </a:solidFill>
                <a:latin typeface="Arial" pitchFamily="34" charset="0"/>
                <a:ea typeface="Times New Roman" pitchFamily="18" charset="0"/>
                <a:cs typeface="Arial" pitchFamily="34" charset="0"/>
              </a:rPr>
              <a:t>( A ) / Consider what happened when hydrochloric acid is titrated with</a:t>
            </a:r>
          </a:p>
          <a:p>
            <a:pPr>
              <a:defRPr/>
            </a:pPr>
            <a:r>
              <a:rPr lang="en-US" sz="2000" dirty="0">
                <a:solidFill>
                  <a:srgbClr val="00B050"/>
                </a:solidFill>
                <a:latin typeface="Arial" pitchFamily="34" charset="0"/>
                <a:ea typeface="Times New Roman" pitchFamily="18" charset="0"/>
                <a:cs typeface="Arial" pitchFamily="34" charset="0"/>
              </a:rPr>
              <a:t>            </a:t>
            </a:r>
            <a:r>
              <a:rPr lang="en-US" sz="2000" dirty="0">
                <a:solidFill>
                  <a:srgbClr val="FF0000"/>
                </a:solidFill>
                <a:latin typeface="Arial" pitchFamily="34" charset="0"/>
                <a:ea typeface="Times New Roman" pitchFamily="18" charset="0"/>
                <a:cs typeface="Arial" pitchFamily="34" charset="0"/>
              </a:rPr>
              <a:t>sodium hydroxide solution .:</a:t>
            </a:r>
            <a:endParaRPr lang="en-US" sz="1050" dirty="0">
              <a:solidFill>
                <a:srgbClr val="FF0000"/>
              </a:solidFill>
              <a:latin typeface="Arial" pitchFamily="34" charset="0"/>
              <a:cs typeface="Arial" pitchFamily="34" charset="0"/>
            </a:endParaRPr>
          </a:p>
          <a:p>
            <a:pPr eaLnBrk="0" hangingPunct="0">
              <a:defRPr/>
            </a:pPr>
            <a:r>
              <a:rPr lang="en-US" sz="2000" dirty="0">
                <a:solidFill>
                  <a:srgbClr val="00B050"/>
                </a:solidFill>
                <a:latin typeface="Arial" pitchFamily="34" charset="0"/>
                <a:ea typeface="Times New Roman" pitchFamily="18" charset="0"/>
                <a:cs typeface="Arial" pitchFamily="34" charset="0"/>
              </a:rPr>
              <a:t>  </a:t>
            </a:r>
            <a:endParaRPr lang="en-US" sz="1050" dirty="0">
              <a:solidFill>
                <a:srgbClr val="00B050"/>
              </a:solidFill>
              <a:latin typeface="Arial" pitchFamily="34" charset="0"/>
              <a:cs typeface="Arial" pitchFamily="34" charset="0"/>
            </a:endParaRPr>
          </a:p>
          <a:p>
            <a:pPr eaLnBrk="0" hangingPunct="0">
              <a:defRPr/>
            </a:pPr>
            <a:r>
              <a:rPr lang="en-US" sz="2000" dirty="0">
                <a:solidFill>
                  <a:srgbClr val="00B050"/>
                </a:solidFill>
                <a:latin typeface="Arial" pitchFamily="34" charset="0"/>
                <a:ea typeface="Times New Roman" pitchFamily="18" charset="0"/>
                <a:cs typeface="Arial" pitchFamily="34" charset="0"/>
              </a:rPr>
              <a:t> 1. Initially the   conductivity is quite high because of the high equivalent</a:t>
            </a:r>
            <a:endParaRPr lang="en-US" sz="1050" dirty="0">
              <a:solidFill>
                <a:srgbClr val="00B050"/>
              </a:solidFill>
              <a:latin typeface="Arial" pitchFamily="34" charset="0"/>
              <a:cs typeface="Arial" pitchFamily="34" charset="0"/>
            </a:endParaRPr>
          </a:p>
          <a:p>
            <a:pPr eaLnBrk="0" hangingPunct="0">
              <a:defRPr/>
            </a:pPr>
            <a:r>
              <a:rPr lang="en-US" sz="2000" dirty="0">
                <a:solidFill>
                  <a:srgbClr val="00B050"/>
                </a:solidFill>
                <a:latin typeface="Arial" pitchFamily="34" charset="0"/>
                <a:ea typeface="Times New Roman" pitchFamily="18" charset="0"/>
                <a:cs typeface="Arial" pitchFamily="34" charset="0"/>
              </a:rPr>
              <a:t>     Conductance (mobility) of hydrogen ions.</a:t>
            </a:r>
            <a:endParaRPr lang="en-US" sz="1050" dirty="0">
              <a:solidFill>
                <a:srgbClr val="00B050"/>
              </a:solidFill>
              <a:latin typeface="Arial" pitchFamily="34" charset="0"/>
              <a:cs typeface="Arial" pitchFamily="34" charset="0"/>
            </a:endParaRPr>
          </a:p>
          <a:p>
            <a:pPr eaLnBrk="0" hangingPunct="0">
              <a:defRPr/>
            </a:pPr>
            <a:r>
              <a:rPr lang="en-US" sz="2000" dirty="0">
                <a:solidFill>
                  <a:srgbClr val="00B050"/>
                </a:solidFill>
                <a:latin typeface="Arial" pitchFamily="34" charset="0"/>
                <a:ea typeface="Times New Roman" pitchFamily="18" charset="0"/>
                <a:cs typeface="Arial" pitchFamily="34" charset="0"/>
              </a:rPr>
              <a:t>    </a:t>
            </a:r>
            <a:endParaRPr lang="en-US" sz="1050" dirty="0">
              <a:solidFill>
                <a:srgbClr val="00B050"/>
              </a:solidFill>
              <a:latin typeface="Arial" pitchFamily="34" charset="0"/>
              <a:cs typeface="Arial" pitchFamily="34" charset="0"/>
            </a:endParaRPr>
          </a:p>
          <a:p>
            <a:pPr eaLnBrk="0" hangingPunct="0">
              <a:defRPr/>
            </a:pPr>
            <a:r>
              <a:rPr lang="en-US" sz="2000" dirty="0">
                <a:solidFill>
                  <a:srgbClr val="00B050"/>
                </a:solidFill>
                <a:latin typeface="Arial" pitchFamily="34" charset="0"/>
                <a:ea typeface="Times New Roman" pitchFamily="18" charset="0"/>
                <a:cs typeface="Arial" pitchFamily="34" charset="0"/>
              </a:rPr>
              <a:t>                                                                        </a:t>
            </a:r>
            <a:endParaRPr lang="en-US" sz="1050" dirty="0">
              <a:solidFill>
                <a:srgbClr val="00B050"/>
              </a:solidFill>
              <a:latin typeface="Arial" pitchFamily="34" charset="0"/>
              <a:cs typeface="Arial" pitchFamily="34" charset="0"/>
            </a:endParaRPr>
          </a:p>
          <a:p>
            <a:pPr eaLnBrk="0" hangingPunct="0">
              <a:defRPr/>
            </a:pPr>
            <a:r>
              <a:rPr lang="en-US" sz="2000" dirty="0">
                <a:solidFill>
                  <a:srgbClr val="00B050"/>
                </a:solidFill>
                <a:latin typeface="Arial" pitchFamily="34" charset="0"/>
                <a:ea typeface="Times New Roman" pitchFamily="18" charset="0"/>
                <a:cs typeface="Arial" pitchFamily="34" charset="0"/>
              </a:rPr>
              <a:t> 2. The hydrogen ions are replaced by the same number of sodium ions</a:t>
            </a:r>
            <a:endParaRPr lang="en-US" sz="1050" dirty="0">
              <a:solidFill>
                <a:srgbClr val="00B050"/>
              </a:solidFill>
              <a:latin typeface="Arial" pitchFamily="34" charset="0"/>
              <a:cs typeface="Arial" pitchFamily="34" charset="0"/>
            </a:endParaRPr>
          </a:p>
          <a:p>
            <a:pPr eaLnBrk="0" hangingPunct="0">
              <a:defRPr/>
            </a:pPr>
            <a:r>
              <a:rPr lang="en-US" sz="2000" dirty="0">
                <a:solidFill>
                  <a:srgbClr val="00B050"/>
                </a:solidFill>
                <a:latin typeface="Arial" pitchFamily="34" charset="0"/>
                <a:ea typeface="Times New Roman" pitchFamily="18" charset="0"/>
                <a:cs typeface="Arial" pitchFamily="34" charset="0"/>
              </a:rPr>
              <a:t>      But those have a very low mobility, so that the over all conductance</a:t>
            </a:r>
          </a:p>
          <a:p>
            <a:pPr eaLnBrk="0" hangingPunct="0">
              <a:defRPr/>
            </a:pPr>
            <a:r>
              <a:rPr lang="en-US" sz="2000" dirty="0">
                <a:solidFill>
                  <a:srgbClr val="00B050"/>
                </a:solidFill>
                <a:latin typeface="Arial" pitchFamily="34" charset="0"/>
                <a:ea typeface="Times New Roman" pitchFamily="18" charset="0"/>
                <a:cs typeface="Arial" pitchFamily="34" charset="0"/>
              </a:rPr>
              <a:t>      decrease steeply to the equivalence point.</a:t>
            </a:r>
            <a:endParaRPr lang="en-US" sz="1050" dirty="0">
              <a:solidFill>
                <a:srgbClr val="00B050"/>
              </a:solidFill>
              <a:latin typeface="Arial" pitchFamily="34" charset="0"/>
              <a:cs typeface="Arial" pitchFamily="34" charset="0"/>
            </a:endParaRPr>
          </a:p>
          <a:p>
            <a:pPr eaLnBrk="0" hangingPunct="0">
              <a:defRPr/>
            </a:pPr>
            <a:r>
              <a:rPr lang="en-US" sz="2000" dirty="0">
                <a:solidFill>
                  <a:srgbClr val="00B050"/>
                </a:solidFill>
                <a:latin typeface="Arial" pitchFamily="34" charset="0"/>
                <a:ea typeface="Times New Roman" pitchFamily="18" charset="0"/>
                <a:cs typeface="Arial" pitchFamily="34" charset="0"/>
              </a:rPr>
              <a:t>  </a:t>
            </a:r>
            <a:endParaRPr lang="en-US" sz="1050" dirty="0">
              <a:solidFill>
                <a:srgbClr val="00B050"/>
              </a:solidFill>
              <a:latin typeface="Arial" pitchFamily="34" charset="0"/>
              <a:cs typeface="Arial" pitchFamily="34" charset="0"/>
            </a:endParaRPr>
          </a:p>
          <a:p>
            <a:pPr eaLnBrk="0" hangingPunct="0">
              <a:defRPr/>
            </a:pPr>
            <a:r>
              <a:rPr lang="en-US" sz="2000" dirty="0">
                <a:solidFill>
                  <a:srgbClr val="00B050"/>
                </a:solidFill>
                <a:latin typeface="Arial" pitchFamily="34" charset="0"/>
                <a:ea typeface="Times New Roman" pitchFamily="18" charset="0"/>
                <a:cs typeface="Arial" pitchFamily="34" charset="0"/>
              </a:rPr>
              <a:t>                                                              </a:t>
            </a:r>
            <a:endParaRPr lang="en-US" sz="1050" dirty="0">
              <a:solidFill>
                <a:srgbClr val="00B050"/>
              </a:solidFill>
              <a:latin typeface="Arial" pitchFamily="34" charset="0"/>
              <a:cs typeface="Arial" pitchFamily="34" charset="0"/>
            </a:endParaRPr>
          </a:p>
          <a:p>
            <a:pPr eaLnBrk="0" hangingPunct="0">
              <a:defRPr/>
            </a:pPr>
            <a:r>
              <a:rPr lang="en-US" sz="2000" dirty="0">
                <a:solidFill>
                  <a:srgbClr val="00B050"/>
                </a:solidFill>
                <a:latin typeface="Arial" pitchFamily="34" charset="0"/>
                <a:ea typeface="Times New Roman" pitchFamily="18" charset="0"/>
                <a:cs typeface="Arial" pitchFamily="34" charset="0"/>
              </a:rPr>
              <a:t>  </a:t>
            </a:r>
            <a:endParaRPr lang="en-US" sz="1050" dirty="0">
              <a:solidFill>
                <a:srgbClr val="00B050"/>
              </a:solidFill>
              <a:latin typeface="Arial" pitchFamily="34" charset="0"/>
              <a:cs typeface="Arial" pitchFamily="34" charset="0"/>
            </a:endParaRPr>
          </a:p>
          <a:p>
            <a:pPr eaLnBrk="0" hangingPunct="0">
              <a:defRPr/>
            </a:pPr>
            <a:r>
              <a:rPr lang="en-US" sz="2000" dirty="0">
                <a:solidFill>
                  <a:srgbClr val="00B050"/>
                </a:solidFill>
                <a:latin typeface="Arial" pitchFamily="34" charset="0"/>
                <a:ea typeface="Times New Roman" pitchFamily="18" charset="0"/>
                <a:cs typeface="Arial" pitchFamily="34" charset="0"/>
              </a:rPr>
              <a:t> 3. After this point is passed, the conductance increase again as both </a:t>
            </a:r>
          </a:p>
          <a:p>
            <a:pPr eaLnBrk="0" hangingPunct="0">
              <a:defRPr/>
            </a:pPr>
            <a:r>
              <a:rPr lang="en-US" sz="2000" dirty="0">
                <a:solidFill>
                  <a:srgbClr val="00B050"/>
                </a:solidFill>
                <a:latin typeface="Arial" pitchFamily="34" charset="0"/>
                <a:ea typeface="Times New Roman" pitchFamily="18" charset="0"/>
                <a:cs typeface="Arial" pitchFamily="34" charset="0"/>
              </a:rPr>
              <a:t>     the  solution and  hydroxide ions accumulate in the solution.</a:t>
            </a:r>
          </a:p>
          <a:p>
            <a:pPr eaLnBrk="0" hangingPunct="0">
              <a:defRPr/>
            </a:pPr>
            <a:endParaRPr lang="en-US" sz="2000" dirty="0">
              <a:solidFill>
                <a:srgbClr val="00B050"/>
              </a:solidFill>
              <a:latin typeface="Arial" pitchFamily="34" charset="0"/>
              <a:cs typeface="Arial" pitchFamily="34" charset="0"/>
            </a:endParaRPr>
          </a:p>
          <a:p>
            <a:pPr eaLnBrk="0" hangingPunct="0">
              <a:defRPr/>
            </a:pPr>
            <a:r>
              <a:rPr lang="en-US" sz="2000" dirty="0">
                <a:solidFill>
                  <a:srgbClr val="00B050"/>
                </a:solidFill>
                <a:latin typeface="Arial" pitchFamily="34" charset="0"/>
                <a:cs typeface="Arial" pitchFamily="34" charset="0"/>
              </a:rPr>
              <a:t> </a:t>
            </a:r>
            <a:r>
              <a:rPr lang="en-US" sz="2000" b="1" dirty="0">
                <a:solidFill>
                  <a:srgbClr val="0070C0"/>
                </a:solidFill>
                <a:latin typeface="Arial" pitchFamily="34" charset="0"/>
                <a:cs typeface="Arial" pitchFamily="34" charset="0"/>
              </a:rPr>
              <a:t>Mobility   </a:t>
            </a:r>
            <a:r>
              <a:rPr lang="el-GR" sz="2000" b="1" dirty="0">
                <a:solidFill>
                  <a:srgbClr val="0070C0"/>
                </a:solidFill>
                <a:latin typeface="Arial" pitchFamily="34" charset="0"/>
                <a:cs typeface="Arial" pitchFamily="34" charset="0"/>
              </a:rPr>
              <a:t>λ</a:t>
            </a:r>
            <a:r>
              <a:rPr lang="en-US" sz="2000" b="1" dirty="0">
                <a:solidFill>
                  <a:srgbClr val="0070C0"/>
                </a:solidFill>
                <a:latin typeface="Arial" pitchFamily="34" charset="0"/>
                <a:cs typeface="Arial" pitchFamily="34" charset="0"/>
              </a:rPr>
              <a:t>0  H +  = 350 ohm-1 cm-1  :   </a:t>
            </a:r>
            <a:r>
              <a:rPr lang="el-GR" sz="2000" b="1" dirty="0">
                <a:solidFill>
                  <a:srgbClr val="0070C0"/>
                </a:solidFill>
                <a:latin typeface="Arial" pitchFamily="34" charset="0"/>
                <a:cs typeface="Arial" pitchFamily="34" charset="0"/>
              </a:rPr>
              <a:t>λ</a:t>
            </a:r>
            <a:r>
              <a:rPr lang="en-US" sz="2000" b="1" dirty="0">
                <a:solidFill>
                  <a:srgbClr val="0070C0"/>
                </a:solidFill>
                <a:latin typeface="Arial" pitchFamily="34" charset="0"/>
                <a:cs typeface="Arial" pitchFamily="34" charset="0"/>
              </a:rPr>
              <a:t>0 Na +  =  50 ohm-1 cm-1  :</a:t>
            </a:r>
          </a:p>
          <a:p>
            <a:pPr eaLnBrk="0" hangingPunct="0">
              <a:defRPr/>
            </a:pPr>
            <a:r>
              <a:rPr lang="en-US" sz="2000" b="1" dirty="0">
                <a:solidFill>
                  <a:srgbClr val="0070C0"/>
                </a:solidFill>
                <a:latin typeface="Arial" pitchFamily="34" charset="0"/>
                <a:cs typeface="Arial" pitchFamily="34" charset="0"/>
              </a:rPr>
              <a:t>                 </a:t>
            </a:r>
            <a:r>
              <a:rPr lang="el-GR" sz="2000" b="1" dirty="0">
                <a:solidFill>
                  <a:srgbClr val="0070C0"/>
                </a:solidFill>
                <a:latin typeface="Arial" pitchFamily="34" charset="0"/>
                <a:cs typeface="Arial" pitchFamily="34" charset="0"/>
              </a:rPr>
              <a:t>λ</a:t>
            </a:r>
            <a:r>
              <a:rPr lang="en-US" sz="2000" b="1" dirty="0">
                <a:solidFill>
                  <a:srgbClr val="0070C0"/>
                </a:solidFill>
                <a:latin typeface="Arial" pitchFamily="34" charset="0"/>
                <a:cs typeface="Arial" pitchFamily="34" charset="0"/>
              </a:rPr>
              <a:t>0 OH -  = 198  ohm-1 cm-1</a:t>
            </a:r>
          </a:p>
          <a:p>
            <a:pPr eaLnBrk="0" hangingPunct="0">
              <a:defRPr/>
            </a:pPr>
            <a:r>
              <a:rPr lang="en-US" sz="2000" b="1" dirty="0">
                <a:solidFill>
                  <a:srgbClr val="0070C0"/>
                </a:solidFill>
                <a:latin typeface="Arial" pitchFamily="34" charset="0"/>
                <a:cs typeface="Arial" pitchFamily="34" charset="0"/>
              </a:rPr>
              <a:t>                 </a:t>
            </a:r>
            <a:endParaRPr lang="en-US" sz="1050" b="1" dirty="0">
              <a:solidFill>
                <a:srgbClr val="0070C0"/>
              </a:solidFill>
              <a:latin typeface="Arial" pitchFamily="34" charset="0"/>
              <a:cs typeface="Arial" pitchFamily="34" charset="0"/>
            </a:endParaRPr>
          </a:p>
          <a:p>
            <a:pPr eaLnBrk="0" hangingPunct="0">
              <a:defRPr/>
            </a:pPr>
            <a:endParaRPr lang="en-US" sz="2800" dirty="0">
              <a:solidFill>
                <a:srgbClr val="00B050"/>
              </a:solidFill>
              <a:latin typeface="Arial" pitchFamily="34" charset="0"/>
              <a:cs typeface="Arial" pitchFamily="34" charset="0"/>
            </a:endParaRPr>
          </a:p>
        </p:txBody>
      </p:sp>
      <p:sp>
        <p:nvSpPr>
          <p:cNvPr id="5" name="Rounded Rectangle 4"/>
          <p:cNvSpPr/>
          <p:nvPr/>
        </p:nvSpPr>
        <p:spPr>
          <a:xfrm>
            <a:off x="1905000" y="2819400"/>
            <a:ext cx="3276600" cy="381000"/>
          </a:xfrm>
          <a:prstGeom prst="roundRect">
            <a:avLst/>
          </a:prstGeom>
          <a:solidFill>
            <a:sysClr val="window" lastClr="FFFFFF"/>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6" name="TextBox 6"/>
          <p:cNvSpPr txBox="1">
            <a:spLocks noChangeArrowheads="1"/>
          </p:cNvSpPr>
          <p:nvPr/>
        </p:nvSpPr>
        <p:spPr bwMode="auto">
          <a:xfrm>
            <a:off x="2057400" y="2819400"/>
            <a:ext cx="3352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b="1">
                <a:solidFill>
                  <a:srgbClr val="0070C0"/>
                </a:solidFill>
                <a:cs typeface="Times New Roman" pitchFamily="18" charset="0"/>
              </a:rPr>
              <a:t>HCl     →  H </a:t>
            </a:r>
            <a:r>
              <a:rPr lang="en-US" sz="2000" b="1" baseline="30000">
                <a:solidFill>
                  <a:srgbClr val="0070C0"/>
                </a:solidFill>
                <a:cs typeface="Times New Roman" pitchFamily="18" charset="0"/>
              </a:rPr>
              <a:t>+</a:t>
            </a:r>
            <a:r>
              <a:rPr lang="en-US" sz="2000" b="1">
                <a:solidFill>
                  <a:srgbClr val="0070C0"/>
                </a:solidFill>
                <a:cs typeface="Times New Roman" pitchFamily="18" charset="0"/>
              </a:rPr>
              <a:t>    +    Cl </a:t>
            </a:r>
            <a:r>
              <a:rPr lang="en-US" sz="2000" b="1" baseline="30000">
                <a:solidFill>
                  <a:srgbClr val="0070C0"/>
                </a:solidFill>
                <a:cs typeface="Times New Roman" pitchFamily="18" charset="0"/>
              </a:rPr>
              <a:t>-</a:t>
            </a:r>
            <a:r>
              <a:rPr lang="en-US" sz="2000" b="1">
                <a:solidFill>
                  <a:srgbClr val="0070C0"/>
                </a:solidFill>
                <a:cs typeface="Times New Roman" pitchFamily="18" charset="0"/>
              </a:rPr>
              <a:t> </a:t>
            </a:r>
            <a:endParaRPr lang="en-US" sz="2000" b="1">
              <a:solidFill>
                <a:srgbClr val="0070C0"/>
              </a:solidFill>
              <a:latin typeface="Constantia" pitchFamily="18" charset="0"/>
              <a:cs typeface="Times New Roman" pitchFamily="18" charset="0"/>
            </a:endParaRPr>
          </a:p>
        </p:txBody>
      </p:sp>
      <p:sp>
        <p:nvSpPr>
          <p:cNvPr id="7" name="Rounded Rectangle 6"/>
          <p:cNvSpPr/>
          <p:nvPr/>
        </p:nvSpPr>
        <p:spPr>
          <a:xfrm>
            <a:off x="1219200" y="4343400"/>
            <a:ext cx="4191000" cy="533400"/>
          </a:xfrm>
          <a:prstGeom prst="roundRect">
            <a:avLst/>
          </a:prstGeom>
          <a:solidFill>
            <a:sysClr val="window" lastClr="FFFFFF"/>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8" name="TextBox 8"/>
          <p:cNvSpPr txBox="1">
            <a:spLocks noChangeArrowheads="1"/>
          </p:cNvSpPr>
          <p:nvPr/>
        </p:nvSpPr>
        <p:spPr bwMode="auto">
          <a:xfrm>
            <a:off x="1447800" y="4419600"/>
            <a:ext cx="434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b="1">
                <a:solidFill>
                  <a:srgbClr val="0070C0"/>
                </a:solidFill>
                <a:cs typeface="Times New Roman" pitchFamily="18" charset="0"/>
              </a:rPr>
              <a:t>HCl   +  NaOH   → NaCl + H</a:t>
            </a:r>
            <a:r>
              <a:rPr lang="en-US" sz="2000" b="1" baseline="-30000">
                <a:solidFill>
                  <a:srgbClr val="0070C0"/>
                </a:solidFill>
                <a:cs typeface="Times New Roman" pitchFamily="18" charset="0"/>
              </a:rPr>
              <a:t>2</a:t>
            </a:r>
            <a:r>
              <a:rPr lang="en-US" sz="2000" b="1">
                <a:solidFill>
                  <a:srgbClr val="0070C0"/>
                </a:solidFill>
                <a:cs typeface="Times New Roman" pitchFamily="18" charset="0"/>
              </a:rPr>
              <a:t>O</a:t>
            </a:r>
            <a:endParaRPr lang="en-US" sz="2000" b="1">
              <a:solidFill>
                <a:srgbClr val="0070C0"/>
              </a:solidFill>
              <a:latin typeface="Constantia" pitchFamily="18" charset="0"/>
              <a:cs typeface="Times New Roman" pitchFamily="18" charset="0"/>
            </a:endParaRPr>
          </a:p>
        </p:txBody>
      </p:sp>
      <p:sp>
        <p:nvSpPr>
          <p:cNvPr id="9" name="Slide Number Placeholder 9"/>
          <p:cNvSpPr txBox="1">
            <a:spLocks/>
          </p:cNvSpPr>
          <p:nvPr/>
        </p:nvSpPr>
        <p:spPr>
          <a:xfrm>
            <a:off x="7924800" y="6356350"/>
            <a:ext cx="762000" cy="365125"/>
          </a:xfrm>
          <a:prstGeom prst="rect">
            <a:avLst/>
          </a:prstGeom>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fld id="{2A1B3554-AF45-42C1-97B0-D8B805DEFA37}" type="slidenum">
              <a:rPr kumimoji="0" lang="en-US" sz="1200" b="0" i="0" u="none" strike="noStrike" kern="0" cap="none" spc="0" normalizeH="0" baseline="0" noProof="0">
                <a:ln>
                  <a:noFill/>
                </a:ln>
                <a:solidFill>
                  <a:sysClr val="windowText" lastClr="000000">
                    <a:tint val="75000"/>
                  </a:sysClr>
                </a:solidFill>
                <a:effectLst/>
                <a:uLnTx/>
                <a:uFillTx/>
                <a:latin typeface="Arial" pitchFamily="34" charset="0"/>
                <a:cs typeface="Arial" pitchFamily="34" charset="0"/>
              </a:rPr>
              <a:pPr marL="0" marR="0" lvl="0" indent="0" algn="r" defTabSz="914400" eaLnBrk="1" fontAlgn="auto" latinLnBrk="0" hangingPunct="1">
                <a:lnSpc>
                  <a:spcPct val="100000"/>
                </a:lnSpc>
                <a:spcBef>
                  <a:spcPts val="0"/>
                </a:spcBef>
                <a:spcAft>
                  <a:spcPts val="0"/>
                </a:spcAft>
                <a:buClrTx/>
                <a:buSzTx/>
                <a:buFontTx/>
                <a:buNone/>
                <a:tabLst/>
                <a:defRPr/>
              </a:pPr>
              <a:t>15</a:t>
            </a:fld>
            <a:endParaRPr kumimoji="0" lang="en-US" sz="1200" b="0" i="0" u="none" strike="noStrike" kern="0" cap="none" spc="0" normalizeH="0" baseline="0" noProof="0">
              <a:ln>
                <a:noFill/>
              </a:ln>
              <a:solidFill>
                <a:sysClr val="windowText" lastClr="000000">
                  <a:tint val="75000"/>
                </a:sysClr>
              </a:solidFill>
              <a:effectLst/>
              <a:uLnTx/>
              <a:uFillTx/>
              <a:latin typeface="Arial" pitchFamily="34" charset="0"/>
              <a:cs typeface="Arial" pitchFamily="34" charset="0"/>
            </a:endParaRPr>
          </a:p>
        </p:txBody>
      </p:sp>
    </p:spTree>
    <p:extLst>
      <p:ext uri="{BB962C8B-B14F-4D97-AF65-F5344CB8AC3E}">
        <p14:creationId xmlns:p14="http://schemas.microsoft.com/office/powerpoint/2010/main" val="3357650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A092D5C-2C99-4D3E-AABA-A47CE7908DC1}" type="slidenum">
              <a:rPr lang="ar-IQ" smtClean="0"/>
              <a:pPr>
                <a:defRPr/>
              </a:pPr>
              <a:t>16</a:t>
            </a:fld>
            <a:endParaRPr lang="ar-IQ"/>
          </a:p>
        </p:txBody>
      </p:sp>
      <p:sp>
        <p:nvSpPr>
          <p:cNvPr id="3" name="Rectangle 2"/>
          <p:cNvSpPr/>
          <p:nvPr/>
        </p:nvSpPr>
        <p:spPr>
          <a:xfrm>
            <a:off x="1143000" y="838200"/>
            <a:ext cx="6019800" cy="461963"/>
          </a:xfrm>
          <a:prstGeom prst="rect">
            <a:avLst/>
          </a:prstGeom>
        </p:spPr>
        <p:txBody>
          <a:bodyPr>
            <a:spAutoFit/>
          </a:bodyPr>
          <a:lstStyle/>
          <a:p>
            <a:pPr fontAlgn="auto">
              <a:spcBef>
                <a:spcPts val="0"/>
              </a:spcBef>
              <a:spcAft>
                <a:spcPts val="0"/>
              </a:spcAft>
              <a:defRPr/>
            </a:pPr>
            <a:r>
              <a:rPr lang="en-US" sz="2400" b="1" dirty="0">
                <a:solidFill>
                  <a:srgbClr val="FFC000"/>
                </a:solidFill>
                <a:effectLst>
                  <a:outerShdw blurRad="38100" dist="38100" dir="2700000" algn="tl">
                    <a:srgbClr val="000000">
                      <a:alpha val="43137"/>
                    </a:srgbClr>
                  </a:outerShdw>
                </a:effectLst>
                <a:latin typeface="Arial" pitchFamily="34" charset="0"/>
                <a:cs typeface="Arial" pitchFamily="34" charset="0"/>
              </a:rPr>
              <a:t>B) Titration   of   CH</a:t>
            </a:r>
            <a:r>
              <a:rPr lang="en-US" sz="2400" b="1" baseline="-25000" dirty="0">
                <a:solidFill>
                  <a:srgbClr val="FFC000"/>
                </a:solidFill>
                <a:effectLst>
                  <a:outerShdw blurRad="38100" dist="38100" dir="2700000" algn="tl">
                    <a:srgbClr val="000000">
                      <a:alpha val="43137"/>
                    </a:srgbClr>
                  </a:outerShdw>
                </a:effectLst>
                <a:latin typeface="Arial" pitchFamily="34" charset="0"/>
                <a:cs typeface="Arial" pitchFamily="34" charset="0"/>
              </a:rPr>
              <a:t>3</a:t>
            </a:r>
            <a:r>
              <a:rPr lang="en-US" sz="2400" b="1" dirty="0">
                <a:solidFill>
                  <a:srgbClr val="FFC000"/>
                </a:solidFill>
                <a:effectLst>
                  <a:outerShdw blurRad="38100" dist="38100" dir="2700000" algn="tl">
                    <a:srgbClr val="000000">
                      <a:alpha val="43137"/>
                    </a:srgbClr>
                  </a:outerShdw>
                </a:effectLst>
                <a:latin typeface="Arial" pitchFamily="34" charset="0"/>
                <a:cs typeface="Arial" pitchFamily="34" charset="0"/>
              </a:rPr>
              <a:t>COOH   with  NaOH</a:t>
            </a:r>
          </a:p>
        </p:txBody>
      </p:sp>
      <p:sp>
        <p:nvSpPr>
          <p:cNvPr id="4" name="Rectangle 1"/>
          <p:cNvSpPr>
            <a:spLocks noChangeArrowheads="1"/>
          </p:cNvSpPr>
          <p:nvPr/>
        </p:nvSpPr>
        <p:spPr bwMode="auto">
          <a:xfrm>
            <a:off x="609600" y="1524000"/>
            <a:ext cx="7924800"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tabLst>
                <a:tab pos="323850" algn="l"/>
              </a:tabLst>
            </a:pPr>
            <a:endParaRPr lang="en-US" sz="1100" dirty="0">
              <a:solidFill>
                <a:schemeClr val="accent1"/>
              </a:solidFill>
            </a:endParaRPr>
          </a:p>
          <a:p>
            <a:pPr eaLnBrk="0" hangingPunct="0">
              <a:buFont typeface="Wingdings" pitchFamily="2" charset="2"/>
              <a:buChar char="Ø"/>
              <a:tabLst>
                <a:tab pos="323850" algn="l"/>
              </a:tabLst>
            </a:pPr>
            <a:r>
              <a:rPr lang="en-US" sz="2400" dirty="0">
                <a:solidFill>
                  <a:schemeClr val="accent1"/>
                </a:solidFill>
                <a:cs typeface="Times New Roman" pitchFamily="18" charset="0"/>
              </a:rPr>
              <a:t> Initially the solution has a law conductance :</a:t>
            </a:r>
          </a:p>
          <a:p>
            <a:pPr eaLnBrk="0" hangingPunct="0">
              <a:tabLst>
                <a:tab pos="323850" algn="l"/>
              </a:tabLst>
            </a:pPr>
            <a:endParaRPr lang="en-US" sz="1100" dirty="0">
              <a:solidFill>
                <a:schemeClr val="accent1"/>
              </a:solidFill>
            </a:endParaRPr>
          </a:p>
          <a:p>
            <a:pPr eaLnBrk="0" hangingPunct="0">
              <a:tabLst>
                <a:tab pos="323850" algn="l"/>
              </a:tabLst>
            </a:pPr>
            <a:r>
              <a:rPr lang="en-US" sz="2400" dirty="0">
                <a:solidFill>
                  <a:srgbClr val="C00000"/>
                </a:solidFill>
                <a:cs typeface="Times New Roman" pitchFamily="18" charset="0"/>
              </a:rPr>
              <a:t>       CH</a:t>
            </a:r>
            <a:r>
              <a:rPr lang="en-US" sz="2400" baseline="-30000" dirty="0">
                <a:solidFill>
                  <a:srgbClr val="C00000"/>
                </a:solidFill>
                <a:cs typeface="Times New Roman" pitchFamily="18" charset="0"/>
              </a:rPr>
              <a:t>3</a:t>
            </a:r>
            <a:r>
              <a:rPr lang="en-US" sz="2400" dirty="0">
                <a:solidFill>
                  <a:srgbClr val="C00000"/>
                </a:solidFill>
                <a:cs typeface="Times New Roman" pitchFamily="18" charset="0"/>
              </a:rPr>
              <a:t>COOH    ↔   CH</a:t>
            </a:r>
            <a:r>
              <a:rPr lang="en-US" sz="2400" baseline="-30000" dirty="0">
                <a:solidFill>
                  <a:srgbClr val="C00000"/>
                </a:solidFill>
                <a:cs typeface="Times New Roman" pitchFamily="18" charset="0"/>
              </a:rPr>
              <a:t>3</a:t>
            </a:r>
            <a:r>
              <a:rPr lang="en-US" sz="2400" dirty="0">
                <a:solidFill>
                  <a:srgbClr val="C00000"/>
                </a:solidFill>
                <a:cs typeface="Times New Roman" pitchFamily="18" charset="0"/>
              </a:rPr>
              <a:t>COO</a:t>
            </a:r>
            <a:r>
              <a:rPr lang="en-US" sz="2400" baseline="30000" dirty="0">
                <a:solidFill>
                  <a:srgbClr val="C00000"/>
                </a:solidFill>
                <a:cs typeface="Times New Roman" pitchFamily="18" charset="0"/>
              </a:rPr>
              <a:t> -</a:t>
            </a:r>
            <a:r>
              <a:rPr lang="en-US" sz="2400" dirty="0">
                <a:solidFill>
                  <a:srgbClr val="C00000"/>
                </a:solidFill>
                <a:cs typeface="Times New Roman" pitchFamily="18" charset="0"/>
              </a:rPr>
              <a:t>    +     H </a:t>
            </a:r>
            <a:r>
              <a:rPr lang="en-US" sz="2400" baseline="30000" dirty="0">
                <a:solidFill>
                  <a:srgbClr val="C00000"/>
                </a:solidFill>
                <a:cs typeface="Times New Roman" pitchFamily="18" charset="0"/>
              </a:rPr>
              <a:t>+  </a:t>
            </a:r>
            <a:endParaRPr lang="en-US" sz="1100" dirty="0">
              <a:solidFill>
                <a:srgbClr val="C00000"/>
              </a:solidFill>
            </a:endParaRPr>
          </a:p>
          <a:p>
            <a:pPr eaLnBrk="0" hangingPunct="0">
              <a:tabLst>
                <a:tab pos="323850" algn="l"/>
              </a:tabLst>
            </a:pPr>
            <a:r>
              <a:rPr lang="en-US" sz="2400" dirty="0">
                <a:solidFill>
                  <a:schemeClr val="accent1"/>
                </a:solidFill>
                <a:cs typeface="Times New Roman" pitchFamily="18" charset="0"/>
              </a:rPr>
              <a:t> </a:t>
            </a:r>
            <a:endParaRPr lang="en-US" sz="1100" dirty="0">
              <a:solidFill>
                <a:schemeClr val="accent1"/>
              </a:solidFill>
            </a:endParaRPr>
          </a:p>
          <a:p>
            <a:pPr eaLnBrk="0" hangingPunct="0">
              <a:buFont typeface="Wingdings" pitchFamily="2" charset="2"/>
              <a:buChar char="Ø"/>
              <a:tabLst>
                <a:tab pos="323850" algn="l"/>
              </a:tabLst>
            </a:pPr>
            <a:r>
              <a:rPr lang="en-US" sz="2400" dirty="0">
                <a:solidFill>
                  <a:schemeClr val="accent1"/>
                </a:solidFill>
                <a:cs typeface="Times New Roman" pitchFamily="18" charset="0"/>
              </a:rPr>
              <a:t> As neutralization proceeds ,conductance decrease</a:t>
            </a:r>
          </a:p>
          <a:p>
            <a:pPr eaLnBrk="0" hangingPunct="0">
              <a:tabLst>
                <a:tab pos="323850" algn="l"/>
              </a:tabLst>
            </a:pPr>
            <a:r>
              <a:rPr lang="en-US" sz="2400" dirty="0">
                <a:solidFill>
                  <a:schemeClr val="accent1"/>
                </a:solidFill>
                <a:cs typeface="Times New Roman" pitchFamily="18" charset="0"/>
              </a:rPr>
              <a:t> </a:t>
            </a:r>
            <a:endParaRPr lang="en-US" sz="1100" dirty="0">
              <a:solidFill>
                <a:schemeClr val="accent1"/>
              </a:solidFill>
            </a:endParaRPr>
          </a:p>
          <a:p>
            <a:pPr eaLnBrk="0" hangingPunct="0">
              <a:tabLst>
                <a:tab pos="323850" algn="l"/>
              </a:tabLst>
            </a:pPr>
            <a:r>
              <a:rPr lang="en-US" sz="2400" dirty="0">
                <a:solidFill>
                  <a:schemeClr val="accent1"/>
                </a:solidFill>
                <a:cs typeface="Times New Roman" pitchFamily="18" charset="0"/>
              </a:rPr>
              <a:t>      </a:t>
            </a:r>
            <a:r>
              <a:rPr lang="en-US" sz="2400" dirty="0">
                <a:solidFill>
                  <a:srgbClr val="C00000"/>
                </a:solidFill>
                <a:cs typeface="Times New Roman" pitchFamily="18" charset="0"/>
              </a:rPr>
              <a:t>CH</a:t>
            </a:r>
            <a:r>
              <a:rPr lang="en-US" sz="2400" baseline="-30000" dirty="0">
                <a:solidFill>
                  <a:srgbClr val="C00000"/>
                </a:solidFill>
                <a:cs typeface="Times New Roman" pitchFamily="18" charset="0"/>
              </a:rPr>
              <a:t>3</a:t>
            </a:r>
            <a:r>
              <a:rPr lang="en-US" sz="2400" dirty="0">
                <a:solidFill>
                  <a:srgbClr val="C00000"/>
                </a:solidFill>
                <a:cs typeface="Times New Roman" pitchFamily="18" charset="0"/>
              </a:rPr>
              <a:t>COOH  +  </a:t>
            </a:r>
            <a:r>
              <a:rPr lang="en-US" sz="2400" dirty="0" err="1">
                <a:solidFill>
                  <a:srgbClr val="C00000"/>
                </a:solidFill>
                <a:cs typeface="Times New Roman" pitchFamily="18" charset="0"/>
              </a:rPr>
              <a:t>NaOH</a:t>
            </a:r>
            <a:r>
              <a:rPr lang="en-US" sz="2400" dirty="0">
                <a:solidFill>
                  <a:srgbClr val="C00000"/>
                </a:solidFill>
                <a:cs typeface="Times New Roman" pitchFamily="18" charset="0"/>
              </a:rPr>
              <a:t>   ↔  CH</a:t>
            </a:r>
            <a:r>
              <a:rPr lang="en-US" sz="2400" baseline="-30000" dirty="0">
                <a:solidFill>
                  <a:srgbClr val="C00000"/>
                </a:solidFill>
                <a:cs typeface="Times New Roman" pitchFamily="18" charset="0"/>
              </a:rPr>
              <a:t>3</a:t>
            </a:r>
            <a:r>
              <a:rPr lang="en-US" sz="2400" dirty="0">
                <a:solidFill>
                  <a:srgbClr val="C00000"/>
                </a:solidFill>
                <a:cs typeface="Times New Roman" pitchFamily="18" charset="0"/>
              </a:rPr>
              <a:t>COONa  +  H</a:t>
            </a:r>
            <a:r>
              <a:rPr lang="en-US" sz="2400" baseline="-30000" dirty="0">
                <a:solidFill>
                  <a:srgbClr val="C00000"/>
                </a:solidFill>
                <a:cs typeface="Times New Roman" pitchFamily="18" charset="0"/>
              </a:rPr>
              <a:t>2</a:t>
            </a:r>
            <a:r>
              <a:rPr lang="en-US" sz="2400" dirty="0">
                <a:solidFill>
                  <a:srgbClr val="C00000"/>
                </a:solidFill>
                <a:cs typeface="Times New Roman" pitchFamily="18" charset="0"/>
              </a:rPr>
              <a:t>O</a:t>
            </a:r>
          </a:p>
          <a:p>
            <a:pPr eaLnBrk="0" hangingPunct="0">
              <a:tabLst>
                <a:tab pos="323850" algn="l"/>
              </a:tabLst>
            </a:pPr>
            <a:r>
              <a:rPr lang="en-US" sz="2400" dirty="0">
                <a:solidFill>
                  <a:schemeClr val="accent1"/>
                </a:solidFill>
                <a:cs typeface="Times New Roman" pitchFamily="18" charset="0"/>
              </a:rPr>
              <a:t>     </a:t>
            </a:r>
            <a:endParaRPr lang="en-US" sz="1100" dirty="0">
              <a:solidFill>
                <a:schemeClr val="accent1"/>
              </a:solidFill>
            </a:endParaRPr>
          </a:p>
          <a:p>
            <a:pPr eaLnBrk="0" hangingPunct="0">
              <a:buFont typeface="Wingdings" pitchFamily="2" charset="2"/>
              <a:buChar char="Ø"/>
              <a:tabLst>
                <a:tab pos="323850" algn="l"/>
              </a:tabLst>
            </a:pPr>
            <a:r>
              <a:rPr lang="en-US" sz="2400" dirty="0">
                <a:solidFill>
                  <a:schemeClr val="accent1"/>
                </a:solidFill>
                <a:cs typeface="Times New Roman" pitchFamily="18" charset="0"/>
              </a:rPr>
              <a:t>  After ( </a:t>
            </a:r>
            <a:r>
              <a:rPr lang="en-US" sz="2400" dirty="0" err="1">
                <a:solidFill>
                  <a:schemeClr val="accent1"/>
                </a:solidFill>
                <a:cs typeface="Times New Roman" pitchFamily="18" charset="0"/>
              </a:rPr>
              <a:t>e.p</a:t>
            </a:r>
            <a:r>
              <a:rPr lang="en-US" sz="2400" dirty="0">
                <a:solidFill>
                  <a:schemeClr val="accent1"/>
                </a:solidFill>
                <a:cs typeface="Times New Roman" pitchFamily="18" charset="0"/>
              </a:rPr>
              <a:t>) the conductance of the solution increase </a:t>
            </a:r>
          </a:p>
          <a:p>
            <a:pPr eaLnBrk="0" hangingPunct="0">
              <a:tabLst>
                <a:tab pos="323850" algn="l"/>
              </a:tabLst>
            </a:pPr>
            <a:r>
              <a:rPr lang="en-US" sz="2400" dirty="0">
                <a:cs typeface="Times New Roman" pitchFamily="18" charset="0"/>
              </a:rPr>
              <a:t>     </a:t>
            </a:r>
            <a:r>
              <a:rPr lang="en-US" sz="2400" dirty="0">
                <a:solidFill>
                  <a:schemeClr val="accent1"/>
                </a:solidFill>
                <a:cs typeface="Times New Roman" pitchFamily="18" charset="0"/>
              </a:rPr>
              <a:t>because of  increase  the ( OH -) conc. </a:t>
            </a:r>
          </a:p>
          <a:p>
            <a:pPr eaLnBrk="0" hangingPunct="0">
              <a:tabLst>
                <a:tab pos="323850" algn="l"/>
              </a:tabLst>
            </a:pPr>
            <a:r>
              <a:rPr lang="en-US" sz="2400" dirty="0">
                <a:solidFill>
                  <a:schemeClr val="accent1"/>
                </a:solidFill>
              </a:rPr>
              <a:t> </a:t>
            </a:r>
          </a:p>
          <a:p>
            <a:pPr eaLnBrk="0" hangingPunct="0">
              <a:tabLst>
                <a:tab pos="323850" algn="l"/>
              </a:tabLst>
            </a:pPr>
            <a:r>
              <a:rPr lang="en-US" sz="2400" dirty="0">
                <a:solidFill>
                  <a:schemeClr val="accent1"/>
                </a:solidFill>
              </a:rPr>
              <a:t>       </a:t>
            </a:r>
            <a:r>
              <a:rPr lang="en-US" sz="2400" dirty="0" err="1">
                <a:solidFill>
                  <a:srgbClr val="C00000"/>
                </a:solidFill>
              </a:rPr>
              <a:t>NaOH</a:t>
            </a:r>
            <a:r>
              <a:rPr lang="en-US" sz="2400" dirty="0">
                <a:solidFill>
                  <a:srgbClr val="C00000"/>
                </a:solidFill>
              </a:rPr>
              <a:t>               </a:t>
            </a:r>
            <a:r>
              <a:rPr lang="en-US" sz="2400" dirty="0" smtClean="0">
                <a:solidFill>
                  <a:srgbClr val="C00000"/>
                </a:solidFill>
              </a:rPr>
              <a:t>   Na </a:t>
            </a:r>
            <a:r>
              <a:rPr lang="en-US" sz="2400" baseline="30000" dirty="0">
                <a:solidFill>
                  <a:srgbClr val="C00000"/>
                </a:solidFill>
              </a:rPr>
              <a:t>+</a:t>
            </a:r>
            <a:r>
              <a:rPr lang="en-US" sz="2400" dirty="0">
                <a:solidFill>
                  <a:srgbClr val="C00000"/>
                </a:solidFill>
              </a:rPr>
              <a:t>    +   OH </a:t>
            </a:r>
            <a:r>
              <a:rPr lang="en-US" sz="2400" baseline="30000" dirty="0">
                <a:solidFill>
                  <a:srgbClr val="C00000"/>
                </a:solidFill>
              </a:rPr>
              <a:t>-</a:t>
            </a:r>
            <a:endParaRPr lang="en-US" sz="3200" baseline="30000" dirty="0">
              <a:solidFill>
                <a:srgbClr val="C00000"/>
              </a:solidFill>
            </a:endParaRPr>
          </a:p>
        </p:txBody>
      </p:sp>
      <p:sp>
        <p:nvSpPr>
          <p:cNvPr id="5" name="Slide Number Placeholder 3"/>
          <p:cNvSpPr txBox="1">
            <a:spLocks/>
          </p:cNvSpPr>
          <p:nvPr/>
        </p:nvSpPr>
        <p:spPr>
          <a:xfrm>
            <a:off x="7924800" y="6356350"/>
            <a:ext cx="762000" cy="365125"/>
          </a:xfrm>
          <a:prstGeom prst="rect">
            <a:avLst/>
          </a:prstGeom>
        </p:spPr>
        <p:txBody>
          <a:bodyPr anchor="ctr"/>
          <a:lstStyle/>
          <a:p>
            <a:pPr algn="r">
              <a:defRPr/>
            </a:pPr>
            <a:fld id="{A164A964-8C9C-4E9B-ACB2-76B9323C5B3E}" type="slidenum">
              <a:rPr lang="en-US" sz="1200">
                <a:solidFill>
                  <a:schemeClr val="tx1">
                    <a:tint val="75000"/>
                  </a:schemeClr>
                </a:solidFill>
                <a:latin typeface="Arial" pitchFamily="34" charset="0"/>
                <a:cs typeface="Arial" pitchFamily="34" charset="0"/>
              </a:rPr>
              <a:pPr algn="r">
                <a:defRPr/>
              </a:pPr>
              <a:t>16</a:t>
            </a:fld>
            <a:endParaRPr lang="en-US" sz="1200">
              <a:solidFill>
                <a:schemeClr val="tx1">
                  <a:tint val="75000"/>
                </a:schemeClr>
              </a:solidFill>
              <a:latin typeface="Arial" pitchFamily="34" charset="0"/>
              <a:cs typeface="Arial" pitchFamily="34" charset="0"/>
            </a:endParaRPr>
          </a:p>
        </p:txBody>
      </p:sp>
      <p:cxnSp>
        <p:nvCxnSpPr>
          <p:cNvPr id="7" name="Straight Arrow Connector 6"/>
          <p:cNvCxnSpPr/>
          <p:nvPr/>
        </p:nvCxnSpPr>
        <p:spPr>
          <a:xfrm>
            <a:off x="2493241" y="5843154"/>
            <a:ext cx="863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554683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FB54D3A-735C-44D5-B896-82BE20FD8CFC}" type="slidenum">
              <a:rPr lang="ar-IQ" smtClean="0"/>
              <a:pPr>
                <a:defRPr/>
              </a:pPr>
              <a:t>17</a:t>
            </a:fld>
            <a:endParaRPr lang="ar-IQ"/>
          </a:p>
        </p:txBody>
      </p:sp>
      <p:sp>
        <p:nvSpPr>
          <p:cNvPr id="3" name="Rectangle 2"/>
          <p:cNvSpPr/>
          <p:nvPr/>
        </p:nvSpPr>
        <p:spPr>
          <a:xfrm>
            <a:off x="990600" y="6096000"/>
            <a:ext cx="6934200" cy="40011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lnRef>
          <a:fillRef idx="1">
            <a:schemeClr val="lt1"/>
          </a:fillRef>
          <a:effectRef idx="0">
            <a:schemeClr val="accent2"/>
          </a:effectRef>
          <a:fontRef idx="minor">
            <a:schemeClr val="dk1"/>
          </a:fontRef>
        </p:style>
        <p:txBody>
          <a:bodyPr>
            <a:spAutoFit/>
          </a:bodyPr>
          <a:lstStyle/>
          <a:p>
            <a:pPr algn="ctr" fontAlgn="auto">
              <a:spcAft>
                <a:spcPts val="0"/>
              </a:spcAft>
              <a:defRPr/>
            </a:pPr>
            <a:r>
              <a:rPr lang="en-US" sz="2000" b="1" i="1" dirty="0">
                <a:solidFill>
                  <a:srgbClr val="0070C0"/>
                </a:solidFill>
              </a:rPr>
              <a:t>Conductometric   Titration   of    CH</a:t>
            </a:r>
            <a:r>
              <a:rPr lang="en-US" sz="2000" b="1" i="1" baseline="-25000" dirty="0">
                <a:solidFill>
                  <a:srgbClr val="0070C0"/>
                </a:solidFill>
              </a:rPr>
              <a:t>3</a:t>
            </a:r>
            <a:r>
              <a:rPr lang="en-US" sz="2000" b="1" i="1" dirty="0">
                <a:solidFill>
                  <a:srgbClr val="0070C0"/>
                </a:solidFill>
              </a:rPr>
              <a:t>COOH   with  NaOH</a:t>
            </a:r>
          </a:p>
        </p:txBody>
      </p:sp>
      <p:pic>
        <p:nvPicPr>
          <p:cNvPr id="4" name="Picture 2"/>
          <p:cNvPicPr>
            <a:picLocks noChangeAspect="1" noChangeArrowheads="1"/>
          </p:cNvPicPr>
          <p:nvPr/>
        </p:nvPicPr>
        <p:blipFill>
          <a:blip r:embed="rId2" cstate="print"/>
          <a:srcRect/>
          <a:stretch>
            <a:fillRect/>
          </a:stretch>
        </p:blipFill>
        <p:spPr bwMode="auto">
          <a:xfrm>
            <a:off x="1219200" y="1143000"/>
            <a:ext cx="6096000" cy="3952875"/>
          </a:xfrm>
          <a:prstGeom prst="rect">
            <a:avLst/>
          </a:prstGeom>
          <a:solidFill>
            <a:srgbClr val="FFFFFF">
              <a:shade val="85000"/>
            </a:srgbClr>
          </a:solidFill>
          <a:ln w="88900" cap="sq">
            <a:solidFill>
              <a:srgbClr val="FFFFFF"/>
            </a:solidFill>
            <a:miter lim="800000"/>
          </a:ln>
          <a:effectLst>
            <a:glow rad="101600">
              <a:schemeClr val="accent2">
                <a:satMod val="175000"/>
                <a:alpha val="40000"/>
              </a:schemeClr>
            </a:glow>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Rectangle 4"/>
          <p:cNvSpPr/>
          <p:nvPr/>
        </p:nvSpPr>
        <p:spPr>
          <a:xfrm>
            <a:off x="1447800" y="2209800"/>
            <a:ext cx="492125" cy="1752600"/>
          </a:xfrm>
          <a:prstGeom prst="rect">
            <a:avLst/>
          </a:prstGeom>
        </p:spPr>
        <p:txBody>
          <a:bodyPr vert="vert">
            <a:spAutoFit/>
          </a:bodyPr>
          <a:lstStyle/>
          <a:p>
            <a:pPr fontAlgn="auto">
              <a:spcBef>
                <a:spcPts val="0"/>
              </a:spcBef>
              <a:spcAft>
                <a:spcPts val="0"/>
              </a:spcAft>
              <a:defRPr/>
            </a:pPr>
            <a:r>
              <a:rPr lang="en-US" sz="2000" b="1" dirty="0">
                <a:solidFill>
                  <a:schemeClr val="accent6">
                    <a:lumMod val="50000"/>
                  </a:schemeClr>
                </a:solidFill>
                <a:latin typeface="Arial" pitchFamily="34" charset="0"/>
                <a:cs typeface="Arial" pitchFamily="34" charset="0"/>
              </a:rPr>
              <a:t>conductance</a:t>
            </a:r>
          </a:p>
        </p:txBody>
      </p:sp>
      <p:sp>
        <p:nvSpPr>
          <p:cNvPr id="6" name="Rectangle 5"/>
          <p:cNvSpPr/>
          <p:nvPr/>
        </p:nvSpPr>
        <p:spPr>
          <a:xfrm>
            <a:off x="2743200" y="4724400"/>
            <a:ext cx="2625725" cy="369888"/>
          </a:xfrm>
          <a:prstGeom prst="rect">
            <a:avLst/>
          </a:prstGeom>
        </p:spPr>
        <p:txBody>
          <a:bodyPr>
            <a:spAutoFit/>
          </a:bodyPr>
          <a:lstStyle/>
          <a:p>
            <a:pPr fontAlgn="auto">
              <a:spcBef>
                <a:spcPts val="0"/>
              </a:spcBef>
              <a:spcAft>
                <a:spcPts val="0"/>
              </a:spcAft>
              <a:defRPr/>
            </a:pPr>
            <a:r>
              <a:rPr lang="en-US" b="1" dirty="0">
                <a:solidFill>
                  <a:schemeClr val="accent6">
                    <a:lumMod val="50000"/>
                  </a:schemeClr>
                </a:solidFill>
                <a:latin typeface="Arial" pitchFamily="34" charset="0"/>
                <a:cs typeface="Arial" pitchFamily="34" charset="0"/>
              </a:rPr>
              <a:t>V (ml)  NaOH</a:t>
            </a:r>
          </a:p>
        </p:txBody>
      </p:sp>
      <p:sp>
        <p:nvSpPr>
          <p:cNvPr id="39945" name="Rectangle 5"/>
          <p:cNvSpPr>
            <a:spLocks noChangeArrowheads="1"/>
          </p:cNvSpPr>
          <p:nvPr/>
        </p:nvSpPr>
        <p:spPr bwMode="auto">
          <a:xfrm>
            <a:off x="2286000" y="4038600"/>
            <a:ext cx="457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solidFill>
                  <a:srgbClr val="FF0000"/>
                </a:solidFill>
                <a:latin typeface="Constantia" pitchFamily="18" charset="0"/>
              </a:rPr>
              <a:t>Equivalence Point</a:t>
            </a:r>
          </a:p>
          <a:p>
            <a:pPr algn="ctr"/>
            <a:r>
              <a:rPr lang="en-US">
                <a:solidFill>
                  <a:srgbClr val="FF0000"/>
                </a:solidFill>
                <a:latin typeface="Constantia" pitchFamily="18" charset="0"/>
              </a:rPr>
              <a:t>volume</a:t>
            </a:r>
          </a:p>
        </p:txBody>
      </p:sp>
      <p:sp>
        <p:nvSpPr>
          <p:cNvPr id="39946" name="Rectangle 6"/>
          <p:cNvSpPr>
            <a:spLocks noChangeArrowheads="1"/>
          </p:cNvSpPr>
          <p:nvPr/>
        </p:nvSpPr>
        <p:spPr bwMode="auto">
          <a:xfrm>
            <a:off x="1447800" y="5486400"/>
            <a:ext cx="6858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solidFill>
                  <a:srgbClr val="FF0000"/>
                </a:solidFill>
              </a:rPr>
              <a:t>( N  x  v  ) CH</a:t>
            </a:r>
            <a:r>
              <a:rPr lang="en-US" sz="2400" b="1" baseline="-25000">
                <a:solidFill>
                  <a:srgbClr val="FF0000"/>
                </a:solidFill>
              </a:rPr>
              <a:t>3</a:t>
            </a:r>
            <a:r>
              <a:rPr lang="en-US" sz="2400" b="1">
                <a:solidFill>
                  <a:srgbClr val="FF0000"/>
                </a:solidFill>
              </a:rPr>
              <a:t>COOH   =   (  N  x   V  ) NaOH</a:t>
            </a:r>
          </a:p>
        </p:txBody>
      </p:sp>
      <p:sp>
        <p:nvSpPr>
          <p:cNvPr id="9" name="Slide Number Placeholder 7"/>
          <p:cNvSpPr txBox="1">
            <a:spLocks/>
          </p:cNvSpPr>
          <p:nvPr/>
        </p:nvSpPr>
        <p:spPr>
          <a:xfrm>
            <a:off x="7924800" y="6356350"/>
            <a:ext cx="762000" cy="365125"/>
          </a:xfrm>
          <a:prstGeom prst="rect">
            <a:avLst/>
          </a:prstGeom>
        </p:spPr>
        <p:txBody>
          <a:bodyPr anchor="ctr"/>
          <a:lstStyle/>
          <a:p>
            <a:pPr algn="r">
              <a:defRPr/>
            </a:pPr>
            <a:fld id="{E503FAAB-5B87-4FFF-A192-685D0BE60471}" type="slidenum">
              <a:rPr lang="en-US" sz="1200">
                <a:solidFill>
                  <a:schemeClr val="tx1">
                    <a:tint val="75000"/>
                  </a:schemeClr>
                </a:solidFill>
                <a:latin typeface="Arial" pitchFamily="34" charset="0"/>
                <a:cs typeface="Arial" pitchFamily="34" charset="0"/>
              </a:rPr>
              <a:pPr algn="r">
                <a:defRPr/>
              </a:pPr>
              <a:t>17</a:t>
            </a:fld>
            <a:endParaRPr lang="en-US" sz="1200">
              <a:solidFill>
                <a:schemeClr val="tx1">
                  <a:tint val="75000"/>
                </a:schemeClr>
              </a:solidFill>
              <a:latin typeface="Arial" pitchFamily="34" charset="0"/>
              <a:cs typeface="Arial" pitchFamily="34" charset="0"/>
            </a:endParaRPr>
          </a:p>
        </p:txBody>
      </p:sp>
    </p:spTree>
    <p:extLst>
      <p:ext uri="{BB962C8B-B14F-4D97-AF65-F5344CB8AC3E}">
        <p14:creationId xmlns:p14="http://schemas.microsoft.com/office/powerpoint/2010/main" val="414471483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354B5D46-0DF4-497E-BB71-6B18997DE35F}" type="slidenum">
              <a:rPr lang="ar-IQ" smtClean="0"/>
              <a:pPr>
                <a:defRPr/>
              </a:pPr>
              <a:t>18</a:t>
            </a:fld>
            <a:endParaRPr lang="ar-IQ"/>
          </a:p>
        </p:txBody>
      </p:sp>
      <p:sp>
        <p:nvSpPr>
          <p:cNvPr id="4" name="Slide Number Placeholder 1"/>
          <p:cNvSpPr txBox="1">
            <a:spLocks/>
          </p:cNvSpPr>
          <p:nvPr/>
        </p:nvSpPr>
        <p:spPr>
          <a:xfrm>
            <a:off x="7924800" y="6356350"/>
            <a:ext cx="762000" cy="365125"/>
          </a:xfrm>
          <a:prstGeom prst="rect">
            <a:avLst/>
          </a:prstGeom>
        </p:spPr>
        <p:txBody>
          <a:bodyPr anchor="ctr"/>
          <a:lstStyle/>
          <a:p>
            <a:pPr algn="r">
              <a:defRPr/>
            </a:pPr>
            <a:fld id="{C2E1A598-A85E-4230-A354-E1054784BCAB}" type="slidenum">
              <a:rPr lang="en-US" sz="1200">
                <a:solidFill>
                  <a:schemeClr val="tx1">
                    <a:tint val="75000"/>
                  </a:schemeClr>
                </a:solidFill>
                <a:latin typeface="Arial" pitchFamily="34" charset="0"/>
                <a:cs typeface="Arial" pitchFamily="34" charset="0"/>
              </a:rPr>
              <a:pPr algn="r">
                <a:defRPr/>
              </a:pPr>
              <a:t>18</a:t>
            </a:fld>
            <a:endParaRPr lang="en-US" sz="1200">
              <a:solidFill>
                <a:schemeClr val="tx1">
                  <a:tint val="75000"/>
                </a:schemeClr>
              </a:solidFill>
              <a:latin typeface="Arial" pitchFamily="34" charset="0"/>
              <a:cs typeface="Arial" pitchFamily="34" charset="0"/>
            </a:endParaRPr>
          </a:p>
        </p:txBody>
      </p:sp>
      <p:sp>
        <p:nvSpPr>
          <p:cNvPr id="5" name="Rectangle 1"/>
          <p:cNvSpPr>
            <a:spLocks noChangeArrowheads="1"/>
          </p:cNvSpPr>
          <p:nvPr/>
        </p:nvSpPr>
        <p:spPr bwMode="auto">
          <a:xfrm>
            <a:off x="0" y="923925"/>
            <a:ext cx="8172450" cy="1200150"/>
          </a:xfrm>
          <a:prstGeom prst="rect">
            <a:avLst/>
          </a:prstGeom>
          <a:noFill/>
          <a:ln w="9525">
            <a:noFill/>
            <a:miter lim="800000"/>
            <a:headEnd/>
            <a:tailEnd/>
          </a:ln>
          <a:effectLst/>
        </p:spPr>
        <p:txBody>
          <a:bodyPr anchor="ctr">
            <a:spAutoFit/>
          </a:bodyPr>
          <a:lstStyle/>
          <a:p>
            <a:pPr algn="ctr">
              <a:defRPr/>
            </a:pPr>
            <a:r>
              <a:rPr lang="en-US" sz="2400" b="1" dirty="0">
                <a:solidFill>
                  <a:srgbClr val="002060"/>
                </a:solidFill>
                <a:latin typeface="Arial" pitchFamily="34" charset="0"/>
                <a:ea typeface="Times New Roman" pitchFamily="18" charset="0"/>
                <a:cs typeface="Arial" pitchFamily="34" charset="0"/>
              </a:rPr>
              <a:t>  EXP .  ( </a:t>
            </a:r>
            <a:r>
              <a:rPr lang="en-US" sz="2400" b="1" dirty="0" smtClean="0">
                <a:solidFill>
                  <a:srgbClr val="002060"/>
                </a:solidFill>
                <a:latin typeface="Arial" pitchFamily="34" charset="0"/>
                <a:ea typeface="Times New Roman" pitchFamily="18" charset="0"/>
                <a:cs typeface="Arial" pitchFamily="34" charset="0"/>
              </a:rPr>
              <a:t>5 </a:t>
            </a:r>
            <a:r>
              <a:rPr lang="en-US" sz="2400" b="1" dirty="0">
                <a:solidFill>
                  <a:srgbClr val="002060"/>
                </a:solidFill>
                <a:latin typeface="Arial" pitchFamily="34" charset="0"/>
                <a:ea typeface="Times New Roman" pitchFamily="18" charset="0"/>
                <a:cs typeface="Arial" pitchFamily="34" charset="0"/>
              </a:rPr>
              <a:t>)</a:t>
            </a:r>
            <a:endParaRPr lang="en-US" sz="1050" dirty="0">
              <a:solidFill>
                <a:srgbClr val="002060"/>
              </a:solidFill>
              <a:latin typeface="Arial" pitchFamily="34" charset="0"/>
              <a:cs typeface="Arial" pitchFamily="34" charset="0"/>
            </a:endParaRPr>
          </a:p>
          <a:p>
            <a:pPr algn="ctr" eaLnBrk="0" hangingPunct="0">
              <a:defRPr/>
            </a:pPr>
            <a:r>
              <a:rPr lang="en-US" sz="2400" b="1" dirty="0">
                <a:solidFill>
                  <a:srgbClr val="002060"/>
                </a:solidFill>
                <a:latin typeface="Arial" pitchFamily="34" charset="0"/>
                <a:ea typeface="Times New Roman" pitchFamily="18" charset="0"/>
                <a:cs typeface="Arial" pitchFamily="34" charset="0"/>
              </a:rPr>
              <a:t> Conductometric  titration of  </a:t>
            </a:r>
            <a:r>
              <a:rPr lang="en-US" sz="2400" b="1" dirty="0" err="1">
                <a:solidFill>
                  <a:srgbClr val="002060"/>
                </a:solidFill>
                <a:latin typeface="Arial" pitchFamily="34" charset="0"/>
                <a:ea typeface="Times New Roman" pitchFamily="18" charset="0"/>
                <a:cs typeface="Arial" pitchFamily="34" charset="0"/>
              </a:rPr>
              <a:t>HCl</a:t>
            </a:r>
            <a:r>
              <a:rPr lang="en-US" sz="2400" b="1" dirty="0">
                <a:solidFill>
                  <a:srgbClr val="002060"/>
                </a:solidFill>
                <a:latin typeface="Arial" pitchFamily="34" charset="0"/>
                <a:ea typeface="Times New Roman" pitchFamily="18" charset="0"/>
                <a:cs typeface="Arial" pitchFamily="34" charset="0"/>
              </a:rPr>
              <a:t>   and CH</a:t>
            </a:r>
            <a:r>
              <a:rPr lang="en-US" sz="2400" b="1" baseline="-30000" dirty="0">
                <a:solidFill>
                  <a:srgbClr val="002060"/>
                </a:solidFill>
                <a:latin typeface="Arial" pitchFamily="34" charset="0"/>
                <a:ea typeface="Times New Roman" pitchFamily="18" charset="0"/>
                <a:cs typeface="Arial" pitchFamily="34" charset="0"/>
              </a:rPr>
              <a:t>3</a:t>
            </a:r>
            <a:r>
              <a:rPr lang="en-US" sz="2400" b="1" dirty="0">
                <a:solidFill>
                  <a:srgbClr val="002060"/>
                </a:solidFill>
                <a:latin typeface="Arial" pitchFamily="34" charset="0"/>
                <a:ea typeface="Times New Roman" pitchFamily="18" charset="0"/>
                <a:cs typeface="Arial" pitchFamily="34" charset="0"/>
              </a:rPr>
              <a:t>COOH with </a:t>
            </a:r>
          </a:p>
          <a:p>
            <a:pPr algn="ctr" eaLnBrk="0" hangingPunct="0">
              <a:defRPr/>
            </a:pPr>
            <a:r>
              <a:rPr lang="en-US" sz="2400" b="1" dirty="0">
                <a:solidFill>
                  <a:srgbClr val="002060"/>
                </a:solidFill>
                <a:latin typeface="Arial" pitchFamily="34" charset="0"/>
                <a:ea typeface="Times New Roman" pitchFamily="18" charset="0"/>
                <a:cs typeface="Arial" pitchFamily="34" charset="0"/>
              </a:rPr>
              <a:t>  </a:t>
            </a:r>
            <a:r>
              <a:rPr lang="en-US" sz="2400" b="1" dirty="0" err="1">
                <a:solidFill>
                  <a:srgbClr val="002060"/>
                </a:solidFill>
                <a:latin typeface="Arial" pitchFamily="34" charset="0"/>
                <a:ea typeface="Times New Roman" pitchFamily="18" charset="0"/>
                <a:cs typeface="Arial" pitchFamily="34" charset="0"/>
              </a:rPr>
              <a:t>NaOH</a:t>
            </a:r>
            <a:r>
              <a:rPr lang="en-US" sz="2400" b="1" dirty="0">
                <a:solidFill>
                  <a:srgbClr val="002060"/>
                </a:solidFill>
                <a:latin typeface="Arial" pitchFamily="34" charset="0"/>
                <a:ea typeface="Times New Roman" pitchFamily="18" charset="0"/>
                <a:cs typeface="Arial" pitchFamily="34" charset="0"/>
              </a:rPr>
              <a:t>  ,determination  of    Ka  for  acetic acid</a:t>
            </a:r>
            <a:r>
              <a:rPr lang="en-US" sz="1050" dirty="0">
                <a:solidFill>
                  <a:srgbClr val="002060"/>
                </a:solidFill>
                <a:latin typeface="Arial" pitchFamily="34" charset="0"/>
                <a:cs typeface="Arial" pitchFamily="34" charset="0"/>
              </a:rPr>
              <a:t> </a:t>
            </a:r>
            <a:endParaRPr lang="en-US" sz="2800" dirty="0">
              <a:solidFill>
                <a:srgbClr val="002060"/>
              </a:solidFill>
              <a:latin typeface="Arial" pitchFamily="34" charset="0"/>
              <a:cs typeface="Arial" pitchFamily="34" charset="0"/>
            </a:endParaRPr>
          </a:p>
        </p:txBody>
      </p:sp>
      <p:sp>
        <p:nvSpPr>
          <p:cNvPr id="6" name="Rounded Rectangle 5"/>
          <p:cNvSpPr/>
          <p:nvPr/>
        </p:nvSpPr>
        <p:spPr>
          <a:xfrm>
            <a:off x="609600" y="381000"/>
            <a:ext cx="1905000" cy="609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extBox 6"/>
          <p:cNvSpPr txBox="1"/>
          <p:nvPr/>
        </p:nvSpPr>
        <p:spPr>
          <a:xfrm>
            <a:off x="714375" y="457200"/>
            <a:ext cx="1800225" cy="461963"/>
          </a:xfrm>
          <a:prstGeom prst="rect">
            <a:avLst/>
          </a:prstGeom>
          <a:noFill/>
        </p:spPr>
        <p:txBody>
          <a:bodyPr>
            <a:spAutoFit/>
          </a:bodyPr>
          <a:lstStyle/>
          <a:p>
            <a:pPr fontAlgn="auto">
              <a:spcBef>
                <a:spcPts val="0"/>
              </a:spcBef>
              <a:spcAft>
                <a:spcPts val="0"/>
              </a:spcAft>
              <a:defRPr/>
            </a:pPr>
            <a:r>
              <a:rPr lang="en-US" sz="2400" b="1" dirty="0">
                <a:solidFill>
                  <a:srgbClr val="C00000"/>
                </a:solidFill>
                <a:effectLst>
                  <a:outerShdw blurRad="38100" dist="38100" dir="2700000" algn="tl">
                    <a:srgbClr val="000000">
                      <a:alpha val="43137"/>
                    </a:srgbClr>
                  </a:outerShdw>
                </a:effectLst>
                <a:latin typeface="Arial" pitchFamily="34" charset="0"/>
                <a:cs typeface="Arial" pitchFamily="34" charset="0"/>
              </a:rPr>
              <a:t>Procedure</a:t>
            </a:r>
          </a:p>
        </p:txBody>
      </p:sp>
      <p:sp>
        <p:nvSpPr>
          <p:cNvPr id="40967" name="Rectangle 2"/>
          <p:cNvSpPr>
            <a:spLocks noChangeArrowheads="1"/>
          </p:cNvSpPr>
          <p:nvPr/>
        </p:nvSpPr>
        <p:spPr bwMode="auto">
          <a:xfrm>
            <a:off x="0" y="2402949"/>
            <a:ext cx="86106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2400" dirty="0">
                <a:solidFill>
                  <a:srgbClr val="C00000"/>
                </a:solidFill>
                <a:cs typeface="Times New Roman" pitchFamily="18" charset="0"/>
              </a:rPr>
              <a:t>1.Take  ( 10 ml) of  </a:t>
            </a:r>
            <a:r>
              <a:rPr lang="en-US" sz="2400" dirty="0" err="1">
                <a:solidFill>
                  <a:srgbClr val="C00000"/>
                </a:solidFill>
                <a:cs typeface="Times New Roman" pitchFamily="18" charset="0"/>
              </a:rPr>
              <a:t>HCl</a:t>
            </a:r>
            <a:r>
              <a:rPr lang="en-US" sz="2400" dirty="0">
                <a:solidFill>
                  <a:srgbClr val="C00000"/>
                </a:solidFill>
                <a:cs typeface="Times New Roman" pitchFamily="18" charset="0"/>
              </a:rPr>
              <a:t>  sample and dilute to  ( 100 ml) </a:t>
            </a:r>
            <a:r>
              <a:rPr lang="en-US" sz="2400" dirty="0" smtClean="0">
                <a:solidFill>
                  <a:srgbClr val="C00000"/>
                </a:solidFill>
                <a:cs typeface="Times New Roman" pitchFamily="18" charset="0"/>
              </a:rPr>
              <a:t>with </a:t>
            </a:r>
            <a:endParaRPr lang="en-US" sz="2400" dirty="0">
              <a:solidFill>
                <a:srgbClr val="C00000"/>
              </a:solidFill>
              <a:cs typeface="Times New Roman" pitchFamily="18" charset="0"/>
            </a:endParaRPr>
          </a:p>
          <a:p>
            <a:r>
              <a:rPr lang="en-US" sz="2400" dirty="0">
                <a:solidFill>
                  <a:srgbClr val="C00000"/>
                </a:solidFill>
                <a:cs typeface="Times New Roman" pitchFamily="18" charset="0"/>
              </a:rPr>
              <a:t>  ( D.W) . Place the beaker containing your sample on the</a:t>
            </a:r>
          </a:p>
          <a:p>
            <a:r>
              <a:rPr lang="en-US" sz="2400" dirty="0">
                <a:solidFill>
                  <a:srgbClr val="C00000"/>
                </a:solidFill>
                <a:cs typeface="Times New Roman" pitchFamily="18" charset="0"/>
              </a:rPr>
              <a:t>  magnetic stirrer. Lower the conductivity cell into the beaker</a:t>
            </a:r>
          </a:p>
          <a:p>
            <a:r>
              <a:rPr lang="en-US" sz="2400" dirty="0">
                <a:solidFill>
                  <a:srgbClr val="C00000"/>
                </a:solidFill>
                <a:cs typeface="Times New Roman" pitchFamily="18" charset="0"/>
              </a:rPr>
              <a:t>  until  it is covered.</a:t>
            </a:r>
            <a:endParaRPr lang="en-US" sz="1100" dirty="0">
              <a:solidFill>
                <a:srgbClr val="C00000"/>
              </a:solidFill>
              <a:cs typeface="Times New Roman" pitchFamily="18" charset="0"/>
            </a:endParaRPr>
          </a:p>
          <a:p>
            <a:pPr eaLnBrk="0" hangingPunct="0"/>
            <a:r>
              <a:rPr lang="en-US" sz="2400" dirty="0">
                <a:solidFill>
                  <a:srgbClr val="C00000"/>
                </a:solidFill>
                <a:cs typeface="Times New Roman" pitchFamily="18" charset="0"/>
              </a:rPr>
              <a:t>2.Take  the initial reading and then add  ( 0.5 ml) of   </a:t>
            </a:r>
            <a:r>
              <a:rPr lang="en-US" sz="2400" dirty="0" err="1">
                <a:solidFill>
                  <a:srgbClr val="C00000"/>
                </a:solidFill>
                <a:cs typeface="Times New Roman" pitchFamily="18" charset="0"/>
              </a:rPr>
              <a:t>NaOH</a:t>
            </a:r>
            <a:r>
              <a:rPr lang="en-US" sz="2400" dirty="0">
                <a:solidFill>
                  <a:srgbClr val="C00000"/>
                </a:solidFill>
                <a:cs typeface="Times New Roman" pitchFamily="18" charset="0"/>
              </a:rPr>
              <a:t>  </a:t>
            </a:r>
          </a:p>
          <a:p>
            <a:pPr eaLnBrk="0" hangingPunct="0"/>
            <a:r>
              <a:rPr lang="en-US" sz="2400" dirty="0">
                <a:solidFill>
                  <a:srgbClr val="C00000"/>
                </a:solidFill>
                <a:cs typeface="Times New Roman" pitchFamily="18" charset="0"/>
              </a:rPr>
              <a:t>  ( 0.2  M) in  burette.</a:t>
            </a:r>
            <a:endParaRPr lang="en-US" sz="1100" dirty="0">
              <a:solidFill>
                <a:srgbClr val="C00000"/>
              </a:solidFill>
            </a:endParaRPr>
          </a:p>
          <a:p>
            <a:pPr eaLnBrk="0" hangingPunct="0"/>
            <a:r>
              <a:rPr lang="en-US" sz="2400" dirty="0">
                <a:solidFill>
                  <a:srgbClr val="C00000"/>
                </a:solidFill>
                <a:cs typeface="Times New Roman" pitchFamily="18" charset="0"/>
              </a:rPr>
              <a:t>3.In the same manner titrate  ( 50 ml) of  CH</a:t>
            </a:r>
            <a:r>
              <a:rPr lang="en-US" sz="2400" baseline="-30000" dirty="0">
                <a:solidFill>
                  <a:srgbClr val="C00000"/>
                </a:solidFill>
                <a:cs typeface="Times New Roman" pitchFamily="18" charset="0"/>
              </a:rPr>
              <a:t>3</a:t>
            </a:r>
            <a:r>
              <a:rPr lang="en-US" sz="2400" dirty="0">
                <a:solidFill>
                  <a:srgbClr val="C00000"/>
                </a:solidFill>
                <a:cs typeface="Times New Roman" pitchFamily="18" charset="0"/>
              </a:rPr>
              <a:t>COOH  unknown</a:t>
            </a:r>
          </a:p>
          <a:p>
            <a:pPr eaLnBrk="0" hangingPunct="0"/>
            <a:r>
              <a:rPr lang="en-US" sz="2400" dirty="0">
                <a:solidFill>
                  <a:srgbClr val="C00000"/>
                </a:solidFill>
                <a:cs typeface="Times New Roman" pitchFamily="18" charset="0"/>
              </a:rPr>
              <a:t>   sample .</a:t>
            </a:r>
            <a:r>
              <a:rPr lang="en-US" sz="1100" dirty="0">
                <a:solidFill>
                  <a:srgbClr val="C00000"/>
                </a:solidFill>
              </a:rPr>
              <a:t> </a:t>
            </a:r>
            <a:r>
              <a:rPr lang="en-US" sz="2400" dirty="0">
                <a:solidFill>
                  <a:srgbClr val="C00000"/>
                </a:solidFill>
                <a:cs typeface="Times New Roman" pitchFamily="18" charset="0"/>
              </a:rPr>
              <a:t>Add (  0.2  until 2 ml ) of  </a:t>
            </a:r>
            <a:r>
              <a:rPr lang="en-US" sz="2400" dirty="0" err="1">
                <a:solidFill>
                  <a:srgbClr val="C00000"/>
                </a:solidFill>
                <a:cs typeface="Times New Roman" pitchFamily="18" charset="0"/>
              </a:rPr>
              <a:t>NaOH</a:t>
            </a:r>
            <a:r>
              <a:rPr lang="en-US" sz="2400" dirty="0">
                <a:solidFill>
                  <a:srgbClr val="C00000"/>
                </a:solidFill>
                <a:cs typeface="Times New Roman" pitchFamily="18" charset="0"/>
              </a:rPr>
              <a:t>  continue the</a:t>
            </a:r>
          </a:p>
          <a:p>
            <a:pPr eaLnBrk="0" hangingPunct="0"/>
            <a:r>
              <a:rPr lang="en-US" sz="2400" dirty="0">
                <a:solidFill>
                  <a:srgbClr val="C00000"/>
                </a:solidFill>
                <a:cs typeface="Times New Roman" pitchFamily="18" charset="0"/>
              </a:rPr>
              <a:t>   titration in ( 0.5   until </a:t>
            </a:r>
            <a:r>
              <a:rPr lang="en-US" sz="1100" dirty="0">
                <a:solidFill>
                  <a:srgbClr val="C00000"/>
                </a:solidFill>
              </a:rPr>
              <a:t> </a:t>
            </a:r>
            <a:r>
              <a:rPr lang="en-US" sz="2400" dirty="0">
                <a:solidFill>
                  <a:srgbClr val="C00000"/>
                </a:solidFill>
                <a:cs typeface="Times New Roman" pitchFamily="18" charset="0"/>
              </a:rPr>
              <a:t>10 ml) of the  ( 0.2 M) </a:t>
            </a:r>
            <a:r>
              <a:rPr lang="en-US" sz="2400" dirty="0" err="1">
                <a:solidFill>
                  <a:srgbClr val="C00000"/>
                </a:solidFill>
                <a:cs typeface="Times New Roman" pitchFamily="18" charset="0"/>
              </a:rPr>
              <a:t>NaOH</a:t>
            </a:r>
            <a:r>
              <a:rPr lang="en-US" sz="2400" dirty="0">
                <a:solidFill>
                  <a:srgbClr val="C00000"/>
                </a:solidFill>
                <a:cs typeface="Times New Roman" pitchFamily="18" charset="0"/>
              </a:rPr>
              <a:t>  is add.</a:t>
            </a:r>
            <a:endParaRPr lang="en-US" sz="3200" dirty="0">
              <a:solidFill>
                <a:srgbClr val="C00000"/>
              </a:solidFill>
            </a:endParaRPr>
          </a:p>
        </p:txBody>
      </p:sp>
    </p:spTree>
    <p:extLst>
      <p:ext uri="{BB962C8B-B14F-4D97-AF65-F5344CB8AC3E}">
        <p14:creationId xmlns:p14="http://schemas.microsoft.com/office/powerpoint/2010/main" val="2245354979"/>
      </p:ext>
    </p:extLst>
  </p:cSld>
  <p:clrMapOvr>
    <a:masterClrMapping/>
  </p:clrMapOvr>
  <p:transition spd="slow">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FB1A62A-3E0E-4A00-81E9-076EBBCCB40C}" type="slidenum">
              <a:rPr lang="ar-IQ" smtClean="0"/>
              <a:pPr>
                <a:defRPr/>
              </a:pPr>
              <a:t>19</a:t>
            </a:fld>
            <a:endParaRPr lang="ar-IQ"/>
          </a:p>
        </p:txBody>
      </p:sp>
      <p:sp>
        <p:nvSpPr>
          <p:cNvPr id="3" name="Slide Number Placeholder 1"/>
          <p:cNvSpPr txBox="1">
            <a:spLocks/>
          </p:cNvSpPr>
          <p:nvPr/>
        </p:nvSpPr>
        <p:spPr>
          <a:xfrm>
            <a:off x="7924800" y="6356350"/>
            <a:ext cx="762000" cy="365125"/>
          </a:xfrm>
          <a:prstGeom prst="rect">
            <a:avLst/>
          </a:prstGeom>
        </p:spPr>
        <p:txBody>
          <a:bodyPr anchor="ctr"/>
          <a:lstStyle/>
          <a:p>
            <a:pPr algn="r">
              <a:defRPr/>
            </a:pPr>
            <a:fld id="{81F3018C-4992-489C-B7EA-E0F6DEBA701A}" type="slidenum">
              <a:rPr lang="en-US" sz="1200">
                <a:solidFill>
                  <a:schemeClr val="tx1">
                    <a:tint val="75000"/>
                  </a:schemeClr>
                </a:solidFill>
                <a:latin typeface="Arial" pitchFamily="34" charset="0"/>
                <a:cs typeface="Arial" pitchFamily="34" charset="0"/>
              </a:rPr>
              <a:pPr algn="r">
                <a:defRPr/>
              </a:pPr>
              <a:t>19</a:t>
            </a:fld>
            <a:endParaRPr lang="en-US" sz="1200">
              <a:solidFill>
                <a:schemeClr val="tx1">
                  <a:tint val="75000"/>
                </a:schemeClr>
              </a:solidFill>
              <a:latin typeface="Arial" pitchFamily="34" charset="0"/>
              <a:cs typeface="Arial" pitchFamily="34" charset="0"/>
            </a:endParaRPr>
          </a:p>
        </p:txBody>
      </p:sp>
      <p:sp>
        <p:nvSpPr>
          <p:cNvPr id="41988" name="Rectangle 1"/>
          <p:cNvSpPr>
            <a:spLocks noChangeArrowheads="1"/>
          </p:cNvSpPr>
          <p:nvPr/>
        </p:nvSpPr>
        <p:spPr bwMode="auto">
          <a:xfrm>
            <a:off x="228600" y="1371600"/>
            <a:ext cx="8915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2400" dirty="0">
                <a:cs typeface="Times New Roman" pitchFamily="18" charset="0"/>
              </a:rPr>
              <a:t>4.Rinse  the conductivity  cell  and store in ( D.W) .</a:t>
            </a:r>
            <a:endParaRPr lang="en-US" sz="1100" dirty="0">
              <a:cs typeface="Times New Roman" pitchFamily="18" charset="0"/>
            </a:endParaRPr>
          </a:p>
          <a:p>
            <a:pPr eaLnBrk="0" hangingPunct="0"/>
            <a:r>
              <a:rPr lang="en-US" sz="2400" dirty="0">
                <a:cs typeface="Times New Roman" pitchFamily="18" charset="0"/>
              </a:rPr>
              <a:t>5.Calculate the   M  of  </a:t>
            </a:r>
            <a:r>
              <a:rPr lang="en-US" sz="2400" dirty="0" err="1">
                <a:cs typeface="Times New Roman" pitchFamily="18" charset="0"/>
              </a:rPr>
              <a:t>HCl</a:t>
            </a:r>
            <a:r>
              <a:rPr lang="en-US" sz="2400" dirty="0">
                <a:cs typeface="Times New Roman" pitchFamily="18" charset="0"/>
              </a:rPr>
              <a:t>   and  CH</a:t>
            </a:r>
            <a:r>
              <a:rPr lang="en-US" sz="2400" baseline="-30000" dirty="0">
                <a:cs typeface="Times New Roman" pitchFamily="18" charset="0"/>
              </a:rPr>
              <a:t>3</a:t>
            </a:r>
            <a:r>
              <a:rPr lang="en-US" sz="2400" dirty="0">
                <a:cs typeface="Times New Roman" pitchFamily="18" charset="0"/>
              </a:rPr>
              <a:t>COOH  .And dissociation</a:t>
            </a:r>
          </a:p>
          <a:p>
            <a:pPr eaLnBrk="0" hangingPunct="0"/>
            <a:r>
              <a:rPr lang="en-US" sz="2400" dirty="0">
                <a:cs typeface="Times New Roman" pitchFamily="18" charset="0"/>
              </a:rPr>
              <a:t>   constant</a:t>
            </a:r>
            <a:r>
              <a:rPr lang="en-US" sz="1100" dirty="0"/>
              <a:t>  </a:t>
            </a:r>
            <a:r>
              <a:rPr lang="en-US" sz="2400" dirty="0">
                <a:cs typeface="Times New Roman" pitchFamily="18" charset="0"/>
              </a:rPr>
              <a:t>for  CH</a:t>
            </a:r>
            <a:r>
              <a:rPr lang="en-US" sz="2400" baseline="-30000" dirty="0">
                <a:cs typeface="Times New Roman" pitchFamily="18" charset="0"/>
              </a:rPr>
              <a:t>3</a:t>
            </a:r>
            <a:r>
              <a:rPr lang="en-US" sz="2400" dirty="0">
                <a:cs typeface="Times New Roman" pitchFamily="18" charset="0"/>
              </a:rPr>
              <a:t>COOH.</a:t>
            </a:r>
            <a:endParaRPr lang="en-US" sz="3200" dirty="0"/>
          </a:p>
        </p:txBody>
      </p:sp>
    </p:spTree>
    <p:extLst>
      <p:ext uri="{BB962C8B-B14F-4D97-AF65-F5344CB8AC3E}">
        <p14:creationId xmlns:p14="http://schemas.microsoft.com/office/powerpoint/2010/main" val="1311844453"/>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74236"/>
            <a:ext cx="8382000" cy="3416320"/>
          </a:xfrm>
          <a:prstGeom prst="rect">
            <a:avLst/>
          </a:prstGeom>
        </p:spPr>
        <p:txBody>
          <a:bodyPr wrap="square">
            <a:spAutoFit/>
          </a:bodyPr>
          <a:lstStyle/>
          <a:p>
            <a:pPr algn="just">
              <a:spcBef>
                <a:spcPts val="600"/>
              </a:spcBef>
            </a:pPr>
            <a:r>
              <a:rPr lang="en-US" sz="2400" b="1" u="none" strike="noStrike" dirty="0" smtClean="0">
                <a:effectLst/>
                <a:latin typeface="Times New Roman" pitchFamily="18" charset="0"/>
                <a:ea typeface="Times New Roman"/>
                <a:cs typeface="Times New Roman" pitchFamily="18" charset="0"/>
              </a:rPr>
              <a:t> </a:t>
            </a:r>
            <a:endParaRPr lang="en-US" sz="2400" dirty="0" smtClean="0">
              <a:effectLst/>
              <a:latin typeface="Times New Roman" pitchFamily="18" charset="0"/>
              <a:ea typeface="Times New Roman"/>
              <a:cs typeface="Times New Roman" pitchFamily="18" charset="0"/>
            </a:endParaRPr>
          </a:p>
          <a:p>
            <a:pPr algn="just">
              <a:tabLst>
                <a:tab pos="285750" algn="l"/>
              </a:tabLst>
            </a:pPr>
            <a:endParaRPr lang="en-US" sz="2400" dirty="0" smtClean="0">
              <a:effectLst/>
              <a:latin typeface="Times New Roman" pitchFamily="18" charset="0"/>
              <a:ea typeface="Times New Roman"/>
              <a:cs typeface="Times New Roman" pitchFamily="18" charset="0"/>
            </a:endParaRPr>
          </a:p>
          <a:p>
            <a:pPr marL="342900" indent="-342900" algn="just">
              <a:buFont typeface="Wingdings" pitchFamily="2" charset="2"/>
              <a:buChar char="q"/>
              <a:tabLst>
                <a:tab pos="285750" algn="l"/>
              </a:tabLst>
            </a:pPr>
            <a:r>
              <a:rPr lang="en-US" sz="2400" dirty="0" smtClean="0">
                <a:effectLst/>
                <a:latin typeface="Times New Roman" pitchFamily="18" charset="0"/>
                <a:ea typeface="Times New Roman"/>
                <a:cs typeface="Times New Roman" pitchFamily="18" charset="0"/>
              </a:rPr>
              <a:t>Anhydrous (without water) CuSO</a:t>
            </a:r>
            <a:r>
              <a:rPr lang="en-US" sz="2400" baseline="-25000" dirty="0" smtClean="0">
                <a:effectLst/>
                <a:latin typeface="Times New Roman" pitchFamily="18" charset="0"/>
                <a:ea typeface="Times New Roman"/>
                <a:cs typeface="Times New Roman" pitchFamily="18" charset="0"/>
              </a:rPr>
              <a:t>4</a:t>
            </a:r>
            <a:r>
              <a:rPr lang="en-US" sz="2400" dirty="0" smtClean="0">
                <a:effectLst/>
                <a:latin typeface="Times New Roman" pitchFamily="18" charset="0"/>
                <a:ea typeface="Times New Roman"/>
                <a:cs typeface="Times New Roman" pitchFamily="18" charset="0"/>
              </a:rPr>
              <a:t> is gray-white in colour.but the more common CuSO</a:t>
            </a:r>
            <a:r>
              <a:rPr lang="en-US" sz="2400" baseline="-25000" dirty="0" smtClean="0">
                <a:effectLst/>
                <a:latin typeface="Times New Roman" pitchFamily="18" charset="0"/>
                <a:ea typeface="Times New Roman"/>
                <a:cs typeface="Times New Roman" pitchFamily="18" charset="0"/>
              </a:rPr>
              <a:t>4</a:t>
            </a:r>
            <a:r>
              <a:rPr lang="en-US" sz="2400" dirty="0" smtClean="0">
                <a:effectLst/>
                <a:latin typeface="Times New Roman" pitchFamily="18" charset="0"/>
                <a:ea typeface="Times New Roman"/>
                <a:cs typeface="Times New Roman" pitchFamily="18" charset="0"/>
              </a:rPr>
              <a:t>.5H</a:t>
            </a:r>
            <a:r>
              <a:rPr lang="en-US" sz="2400" baseline="-25000" dirty="0" smtClean="0">
                <a:effectLst/>
                <a:latin typeface="Times New Roman" pitchFamily="18" charset="0"/>
                <a:ea typeface="Times New Roman"/>
                <a:cs typeface="Times New Roman" pitchFamily="18" charset="0"/>
              </a:rPr>
              <a:t>2</a:t>
            </a:r>
            <a:r>
              <a:rPr lang="en-US" sz="2400" dirty="0" smtClean="0">
                <a:effectLst/>
                <a:latin typeface="Times New Roman" pitchFamily="18" charset="0"/>
                <a:ea typeface="Times New Roman"/>
                <a:cs typeface="Times New Roman" pitchFamily="18" charset="0"/>
              </a:rPr>
              <a:t>O is a lovely shade of light blue, and CuSO</a:t>
            </a:r>
            <a:r>
              <a:rPr lang="en-US" sz="2400" baseline="-25000" dirty="0" smtClean="0">
                <a:effectLst/>
                <a:latin typeface="Times New Roman" pitchFamily="18" charset="0"/>
                <a:ea typeface="Times New Roman"/>
                <a:cs typeface="Times New Roman" pitchFamily="18" charset="0"/>
              </a:rPr>
              <a:t>4</a:t>
            </a:r>
            <a:r>
              <a:rPr lang="en-US" sz="2400" dirty="0" smtClean="0">
                <a:effectLst/>
                <a:latin typeface="Times New Roman" pitchFamily="18" charset="0"/>
                <a:ea typeface="Times New Roman"/>
                <a:cs typeface="Times New Roman" pitchFamily="18" charset="0"/>
              </a:rPr>
              <a:t> is dissolved in water and forms  a blue solution. That is because it absorbs light in the red-orange region of the spectrum. So your eyes perceive it a being blue.</a:t>
            </a:r>
          </a:p>
          <a:p>
            <a:pPr algn="just">
              <a:tabLst>
                <a:tab pos="285750" algn="l"/>
              </a:tabLst>
            </a:pPr>
            <a:endParaRPr lang="en-US" sz="2400" dirty="0" smtClean="0">
              <a:effectLst/>
              <a:latin typeface="Times New Roman" pitchFamily="18" charset="0"/>
              <a:ea typeface="Times New Roman"/>
              <a:cs typeface="Times New Roman" pitchFamily="18" charset="0"/>
            </a:endParaRPr>
          </a:p>
          <a:p>
            <a:pPr algn="just">
              <a:tabLst>
                <a:tab pos="285750" algn="l"/>
              </a:tabLst>
            </a:pPr>
            <a:r>
              <a:rPr lang="en-US" sz="2400" dirty="0" smtClean="0">
                <a:effectLst/>
                <a:latin typeface="Times New Roman" pitchFamily="18" charset="0"/>
                <a:ea typeface="Times New Roman"/>
                <a:cs typeface="Times New Roman" pitchFamily="18" charset="0"/>
              </a:rPr>
              <a:t>	</a:t>
            </a:r>
            <a:endParaRPr lang="en-US" sz="2400" dirty="0">
              <a:effectLst/>
              <a:latin typeface="Times New Roman" pitchFamily="18" charset="0"/>
              <a:ea typeface="Times New Roman"/>
              <a:cs typeface="Times New Roman" pitchFamily="18" charset="0"/>
            </a:endParaRPr>
          </a:p>
        </p:txBody>
      </p:sp>
      <p:sp>
        <p:nvSpPr>
          <p:cNvPr id="5" name="Rectangle 4"/>
          <p:cNvSpPr/>
          <p:nvPr/>
        </p:nvSpPr>
        <p:spPr>
          <a:xfrm>
            <a:off x="533400" y="3057804"/>
            <a:ext cx="8229600" cy="1569660"/>
          </a:xfrm>
          <a:prstGeom prst="rect">
            <a:avLst/>
          </a:prstGeom>
        </p:spPr>
        <p:txBody>
          <a:bodyPr wrap="square">
            <a:spAutoFit/>
          </a:bodyPr>
          <a:lstStyle/>
          <a:p>
            <a:pPr marL="342900" lvl="0" indent="-342900" algn="just">
              <a:buFont typeface="Wingdings" pitchFamily="2" charset="2"/>
              <a:buChar char="q"/>
              <a:tabLst>
                <a:tab pos="285750" algn="l"/>
              </a:tabLst>
            </a:pPr>
            <a:r>
              <a:rPr lang="en-US" sz="2400" dirty="0">
                <a:solidFill>
                  <a:prstClr val="black"/>
                </a:solidFill>
                <a:latin typeface="Times New Roman" pitchFamily="18" charset="0"/>
                <a:ea typeface="Times New Roman"/>
                <a:cs typeface="Times New Roman" pitchFamily="18" charset="0"/>
              </a:rPr>
              <a:t>Before doing this type of spectral analysis, the wavelength at which absorbance is greatest needs to be determined.  This is the wavelength to be used for the analysis.[maximum wave length  </a:t>
            </a:r>
            <a:r>
              <a:rPr lang="el-GR" sz="2400" dirty="0">
                <a:solidFill>
                  <a:prstClr val="black"/>
                </a:solidFill>
                <a:latin typeface="Times New Roman" pitchFamily="18" charset="0"/>
                <a:ea typeface="Times New Roman"/>
                <a:cs typeface="Times New Roman" pitchFamily="18" charset="0"/>
              </a:rPr>
              <a:t>λ</a:t>
            </a:r>
            <a:r>
              <a:rPr lang="en-US" sz="2400" dirty="0">
                <a:solidFill>
                  <a:prstClr val="black"/>
                </a:solidFill>
                <a:latin typeface="Times New Roman" pitchFamily="18" charset="0"/>
                <a:ea typeface="Times New Roman"/>
                <a:cs typeface="Times New Roman" pitchFamily="18" charset="0"/>
              </a:rPr>
              <a:t> max</a:t>
            </a:r>
          </a:p>
        </p:txBody>
      </p:sp>
    </p:spTree>
    <p:extLst>
      <p:ext uri="{BB962C8B-B14F-4D97-AF65-F5344CB8AC3E}">
        <p14:creationId xmlns:p14="http://schemas.microsoft.com/office/powerpoint/2010/main" val="257642861"/>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F173297-E95C-414F-9787-709F3A9C2260}" type="slidenum">
              <a:rPr lang="ar-IQ" smtClean="0"/>
              <a:pPr>
                <a:defRPr/>
              </a:pPr>
              <a:t>20</a:t>
            </a:fld>
            <a:endParaRPr lang="ar-IQ"/>
          </a:p>
        </p:txBody>
      </p:sp>
      <mc:AlternateContent xmlns:mc="http://schemas.openxmlformats.org/markup-compatibility/2006" xmlns:a14="http://schemas.microsoft.com/office/drawing/2010/main">
        <mc:Choice Requires="a14">
          <p:sp>
            <p:nvSpPr>
              <p:cNvPr id="3" name="Rectangle 1"/>
              <p:cNvSpPr>
                <a:spLocks noChangeArrowheads="1"/>
              </p:cNvSpPr>
              <p:nvPr/>
            </p:nvSpPr>
            <p:spPr bwMode="auto">
              <a:xfrm>
                <a:off x="304800" y="941101"/>
                <a:ext cx="8610600" cy="526631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nchor="ctr">
                <a:spAutoFit/>
              </a:bodyPr>
              <a:lstStyle/>
              <a:p>
                <a:pPr>
                  <a:buFont typeface="Wingdings" pitchFamily="2" charset="2"/>
                  <a:buChar char="q"/>
                  <a:tabLst>
                    <a:tab pos="323850" algn="l"/>
                  </a:tabLst>
                </a:pPr>
                <a:r>
                  <a:rPr lang="en-US" sz="2400" b="1" u="sng" dirty="0">
                    <a:solidFill>
                      <a:srgbClr val="FF0000"/>
                    </a:solidFill>
                    <a:cs typeface="Times New Roman" pitchFamily="18" charset="0"/>
                  </a:rPr>
                  <a:t>  Determination  </a:t>
                </a:r>
                <a:r>
                  <a:rPr lang="en-US" sz="2400" b="1" u="sng" dirty="0" err="1">
                    <a:solidFill>
                      <a:srgbClr val="FF0000"/>
                    </a:solidFill>
                    <a:cs typeface="Times New Roman" pitchFamily="18" charset="0"/>
                  </a:rPr>
                  <a:t>Ka</a:t>
                </a:r>
                <a:r>
                  <a:rPr lang="en-US" sz="2400" b="1" u="sng" dirty="0">
                    <a:solidFill>
                      <a:srgbClr val="FF0000"/>
                    </a:solidFill>
                    <a:cs typeface="Times New Roman" pitchFamily="18" charset="0"/>
                  </a:rPr>
                  <a:t>   for  acetic acid : </a:t>
                </a:r>
              </a:p>
              <a:p>
                <a:pPr>
                  <a:tabLst>
                    <a:tab pos="323850" algn="l"/>
                  </a:tabLst>
                </a:pPr>
                <a:r>
                  <a:rPr lang="en-US" sz="2400" dirty="0">
                    <a:cs typeface="Times New Roman" pitchFamily="18" charset="0"/>
                  </a:rPr>
                  <a:t> </a:t>
                </a:r>
                <a:endParaRPr lang="en-US" sz="1100" dirty="0"/>
              </a:p>
              <a:p>
                <a:pPr eaLnBrk="0" hangingPunct="0">
                  <a:tabLst>
                    <a:tab pos="323850" algn="l"/>
                  </a:tabLst>
                </a:pPr>
                <a:r>
                  <a:rPr lang="en-US" sz="2400" dirty="0">
                    <a:cs typeface="Times New Roman" pitchFamily="18" charset="0"/>
                  </a:rPr>
                  <a:t>       </a:t>
                </a:r>
                <a:r>
                  <a:rPr lang="en-US" sz="2400" dirty="0" err="1">
                    <a:cs typeface="Times New Roman" pitchFamily="18" charset="0"/>
                  </a:rPr>
                  <a:t>Ka</a:t>
                </a:r>
                <a:r>
                  <a:rPr lang="en-US" sz="2400" dirty="0">
                    <a:cs typeface="Times New Roman" pitchFamily="18" charset="0"/>
                  </a:rPr>
                  <a:t> =  [ H</a:t>
                </a:r>
                <a:r>
                  <a:rPr lang="en-US" sz="2400" baseline="30000" dirty="0">
                    <a:cs typeface="Times New Roman" pitchFamily="18" charset="0"/>
                  </a:rPr>
                  <a:t>+</a:t>
                </a:r>
                <a:r>
                  <a:rPr lang="en-US" sz="2400" dirty="0">
                    <a:cs typeface="Times New Roman" pitchFamily="18" charset="0"/>
                  </a:rPr>
                  <a:t>] [ OAC</a:t>
                </a:r>
                <a:r>
                  <a:rPr lang="en-US" sz="2400" baseline="30000" dirty="0">
                    <a:cs typeface="Times New Roman" pitchFamily="18" charset="0"/>
                  </a:rPr>
                  <a:t>-</a:t>
                </a:r>
                <a:r>
                  <a:rPr lang="en-US" sz="2400" dirty="0">
                    <a:cs typeface="Times New Roman" pitchFamily="18" charset="0"/>
                  </a:rPr>
                  <a:t>] / [ HOAC]</a:t>
                </a:r>
                <a:endParaRPr lang="en-US" sz="1100" dirty="0"/>
              </a:p>
              <a:p>
                <a:pPr eaLnBrk="0" hangingPunct="0">
                  <a:tabLst>
                    <a:tab pos="323850" algn="l"/>
                  </a:tabLst>
                </a:pPr>
                <a:r>
                  <a:rPr lang="en-US" sz="2400" dirty="0">
                    <a:cs typeface="Times New Roman" pitchFamily="18" charset="0"/>
                  </a:rPr>
                  <a:t>                                               </a:t>
                </a:r>
                <a:endParaRPr lang="en-US" sz="1100" dirty="0"/>
              </a:p>
              <a:p>
                <a:pPr eaLnBrk="0" hangingPunct="0">
                  <a:tabLst>
                    <a:tab pos="323850" algn="l"/>
                  </a:tabLst>
                </a:pPr>
                <a:r>
                  <a:rPr lang="en-US" sz="2400" dirty="0">
                    <a:cs typeface="Times New Roman" pitchFamily="18" charset="0"/>
                  </a:rPr>
                  <a:t>   </a:t>
                </a:r>
                <a:endParaRPr lang="en-US" sz="1100" dirty="0"/>
              </a:p>
              <a:p>
                <a:pPr eaLnBrk="0" hangingPunct="0">
                  <a:tabLst>
                    <a:tab pos="323850" algn="l"/>
                  </a:tabLst>
                </a:pPr>
                <a:r>
                  <a:rPr lang="en-US" sz="2400" dirty="0">
                    <a:cs typeface="Times New Roman" pitchFamily="18" charset="0"/>
                  </a:rPr>
                  <a:t> </a:t>
                </a:r>
                <a:r>
                  <a:rPr lang="en-US" sz="3200" b="1" dirty="0">
                    <a:latin typeface="Arial" pitchFamily="34" charset="0"/>
                    <a:ea typeface="Times New Roman" pitchFamily="18" charset="0"/>
                    <a:cs typeface="Arial" pitchFamily="34" charset="0"/>
                    <a:sym typeface="Symbol"/>
                  </a:rPr>
                  <a:t></a:t>
                </a:r>
                <a:r>
                  <a:rPr lang="en-US" sz="3200" dirty="0" smtClean="0">
                    <a:cs typeface="Times New Roman" pitchFamily="18" charset="0"/>
                  </a:rPr>
                  <a:t>    </a:t>
                </a:r>
                <a:r>
                  <a:rPr lang="en-US" sz="2400" dirty="0" smtClean="0">
                    <a:cs typeface="Times New Roman" pitchFamily="18" charset="0"/>
                  </a:rPr>
                  <a:t>=   </a:t>
                </a:r>
                <a14:m>
                  <m:oMath xmlns:m="http://schemas.openxmlformats.org/officeDocument/2006/math">
                    <m:f>
                      <m:fPr>
                        <m:ctrlPr>
                          <a:rPr lang="en-US" sz="2400" i="1">
                            <a:latin typeface="Cambria Math"/>
                          </a:rPr>
                        </m:ctrlPr>
                      </m:fPr>
                      <m:num>
                        <m:r>
                          <m:rPr>
                            <m:nor/>
                          </m:rPr>
                          <a:rPr lang="en-US" sz="2400" dirty="0">
                            <a:cs typeface="Times New Roman" pitchFamily="18" charset="0"/>
                          </a:rPr>
                          <m:t>^  </m:t>
                        </m:r>
                        <m:r>
                          <m:rPr>
                            <m:nor/>
                          </m:rPr>
                          <a:rPr lang="en-US" sz="2400" baseline="-30000" dirty="0">
                            <a:cs typeface="Times New Roman" pitchFamily="18" charset="0"/>
                          </a:rPr>
                          <m:t>HOAC</m:t>
                        </m:r>
                      </m:num>
                      <m:den>
                        <m:r>
                          <m:rPr>
                            <m:nor/>
                          </m:rPr>
                          <a:rPr lang="en-US" sz="2400" dirty="0">
                            <a:cs typeface="Times New Roman" pitchFamily="18" charset="0"/>
                          </a:rPr>
                          <m:t>^</m:t>
                        </m:r>
                        <m:r>
                          <a:rPr lang="en-US" sz="2400" i="1" baseline="-25000" dirty="0">
                            <a:latin typeface="Cambria Math"/>
                            <a:cs typeface="Times New Roman" pitchFamily="18" charset="0"/>
                            <a:sym typeface="Symbol"/>
                          </a:rPr>
                          <m:t></m:t>
                        </m:r>
                      </m:den>
                    </m:f>
                  </m:oMath>
                </a14:m>
                <a:r>
                  <a:rPr lang="en-US" sz="2400" dirty="0" smtClean="0">
                    <a:cs typeface="Times New Roman" pitchFamily="18" charset="0"/>
                  </a:rPr>
                  <a:t>      ,  (  </a:t>
                </a:r>
                <a14:m>
                  <m:oMath xmlns:m="http://schemas.openxmlformats.org/officeDocument/2006/math">
                    <m:r>
                      <m:rPr>
                        <m:nor/>
                      </m:rPr>
                      <a:rPr lang="en-US" sz="2400" dirty="0">
                        <a:cs typeface="Times New Roman" pitchFamily="18" charset="0"/>
                      </a:rPr>
                      <m:t>^</m:t>
                    </m:r>
                    <m:r>
                      <a:rPr lang="en-US" sz="2400" i="1" baseline="-25000" dirty="0">
                        <a:latin typeface="Cambria Math"/>
                        <a:cs typeface="Times New Roman" pitchFamily="18" charset="0"/>
                        <a:sym typeface="Symbol"/>
                      </a:rPr>
                      <m:t></m:t>
                    </m:r>
                  </m:oMath>
                </a14:m>
                <a:r>
                  <a:rPr lang="en-US" sz="2400" dirty="0" smtClean="0">
                    <a:cs typeface="Times New Roman" pitchFamily="18" charset="0"/>
                  </a:rPr>
                  <a:t> =  430.7 ) </a:t>
                </a:r>
                <a:endParaRPr lang="en-US" sz="2400" dirty="0">
                  <a:cs typeface="Times New Roman" pitchFamily="18" charset="0"/>
                </a:endParaRPr>
              </a:p>
              <a:p>
                <a:pPr eaLnBrk="0" hangingPunct="0">
                  <a:tabLst>
                    <a:tab pos="323850" algn="l"/>
                  </a:tabLst>
                </a:pPr>
                <a:endParaRPr lang="en-US" sz="1100" dirty="0"/>
              </a:p>
              <a:p>
                <a:pPr eaLnBrk="0" hangingPunct="0">
                  <a:tabLst>
                    <a:tab pos="323850" algn="l"/>
                  </a:tabLst>
                </a:pPr>
                <a:r>
                  <a:rPr lang="en-US" sz="2400" dirty="0">
                    <a:cs typeface="Times New Roman" pitchFamily="18" charset="0"/>
                  </a:rPr>
                  <a:t>        ^   =  L    x  1000 /  C </a:t>
                </a:r>
              </a:p>
              <a:p>
                <a:pPr eaLnBrk="0" hangingPunct="0">
                  <a:tabLst>
                    <a:tab pos="323850" algn="l"/>
                  </a:tabLst>
                </a:pPr>
                <a:r>
                  <a:rPr lang="en-US" sz="2400" dirty="0">
                    <a:cs typeface="Times New Roman" pitchFamily="18" charset="0"/>
                  </a:rPr>
                  <a:t> </a:t>
                </a:r>
                <a:endParaRPr lang="en-US" sz="1100" dirty="0"/>
              </a:p>
              <a:p>
                <a:pPr eaLnBrk="0" hangingPunct="0">
                  <a:tabLst>
                    <a:tab pos="323850" algn="l"/>
                  </a:tabLst>
                </a:pPr>
                <a:r>
                  <a:rPr lang="en-US" sz="2400" b="1" dirty="0">
                    <a:solidFill>
                      <a:srgbClr val="59AAF2"/>
                    </a:solidFill>
                    <a:cs typeface="Times New Roman" pitchFamily="18" charset="0"/>
                  </a:rPr>
                  <a:t>                             </a:t>
                </a:r>
              </a:p>
              <a:p>
                <a:pPr eaLnBrk="0" hangingPunct="0">
                  <a:tabLst>
                    <a:tab pos="323850" algn="l"/>
                  </a:tabLst>
                </a:pPr>
                <a:endParaRPr lang="en-US" sz="2400" dirty="0"/>
              </a:p>
              <a:p>
                <a:pPr eaLnBrk="0" hangingPunct="0">
                  <a:tabLst>
                    <a:tab pos="323850" algn="l"/>
                  </a:tabLst>
                </a:pPr>
                <a:endParaRPr lang="en-US" sz="1100" dirty="0"/>
              </a:p>
              <a:p>
                <a:pPr eaLnBrk="0" hangingPunct="0">
                  <a:buFontTx/>
                  <a:buChar char="•"/>
                  <a:tabLst>
                    <a:tab pos="323850" algn="l"/>
                  </a:tabLst>
                </a:pPr>
                <a:r>
                  <a:rPr lang="en-US" sz="2400" u="sng" dirty="0">
                    <a:solidFill>
                      <a:srgbClr val="0070C0"/>
                    </a:solidFill>
                    <a:cs typeface="Times New Roman" pitchFamily="18" charset="0"/>
                  </a:rPr>
                  <a:t>  </a:t>
                </a:r>
                <a:r>
                  <a:rPr lang="en-US" sz="2400" b="1" u="sng" dirty="0">
                    <a:solidFill>
                      <a:srgbClr val="0070C0"/>
                    </a:solidFill>
                    <a:cs typeface="Times New Roman" pitchFamily="18" charset="0"/>
                  </a:rPr>
                  <a:t>NOTE:</a:t>
                </a:r>
                <a:r>
                  <a:rPr lang="en-US" sz="2400" dirty="0">
                    <a:cs typeface="Times New Roman" pitchFamily="18" charset="0"/>
                  </a:rPr>
                  <a:t>  Use platinum electrode in conductometry</a:t>
                </a:r>
              </a:p>
              <a:p>
                <a:pPr eaLnBrk="0" hangingPunct="0">
                  <a:tabLst>
                    <a:tab pos="323850" algn="l"/>
                  </a:tabLst>
                </a:pPr>
                <a:r>
                  <a:rPr lang="en-US" sz="2400" dirty="0">
                    <a:cs typeface="Times New Roman" pitchFamily="18" charset="0"/>
                  </a:rPr>
                  <a:t>                measurement </a:t>
                </a:r>
                <a:endParaRPr lang="en-US" sz="3200" dirty="0"/>
              </a:p>
            </p:txBody>
          </p:sp>
        </mc:Choice>
        <mc:Fallback xmlns="">
          <p:sp>
            <p:nvSpPr>
              <p:cNvPr id="3" name="Rectangle 1"/>
              <p:cNvSpPr>
                <a:spLocks noRot="1" noChangeAspect="1" noMove="1" noResize="1" noEditPoints="1" noAdjustHandles="1" noChangeArrowheads="1" noChangeShapeType="1" noTextEdit="1"/>
              </p:cNvSpPr>
              <p:nvPr/>
            </p:nvSpPr>
            <p:spPr bwMode="auto">
              <a:xfrm>
                <a:off x="304800" y="941101"/>
                <a:ext cx="8610600" cy="5266313"/>
              </a:xfrm>
              <a:prstGeom prst="rect">
                <a:avLst/>
              </a:prstGeom>
              <a:blipFill rotWithShape="1">
                <a:blip r:embed="rId2"/>
                <a:stretch>
                  <a:fillRect l="-1274" b="-57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4" name="Rounded Rectangle 3"/>
          <p:cNvSpPr/>
          <p:nvPr/>
        </p:nvSpPr>
        <p:spPr>
          <a:xfrm>
            <a:off x="1524000" y="2286000"/>
            <a:ext cx="3505200" cy="609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p:nvPr/>
        </p:nvSpPr>
        <p:spPr>
          <a:xfrm>
            <a:off x="1752600" y="2438400"/>
            <a:ext cx="2971800" cy="461665"/>
          </a:xfrm>
          <a:prstGeom prst="rect">
            <a:avLst/>
          </a:prstGeom>
          <a:noFill/>
        </p:spPr>
        <p:txBody>
          <a:bodyPr>
            <a:spAutoFit/>
          </a:bodyPr>
          <a:lstStyle/>
          <a:p>
            <a:pPr fontAlgn="auto">
              <a:spcBef>
                <a:spcPts val="0"/>
              </a:spcBef>
              <a:spcAft>
                <a:spcPts val="0"/>
              </a:spcAft>
              <a:defRPr/>
            </a:pPr>
            <a:r>
              <a:rPr lang="en-US" sz="2400" b="1" dirty="0">
                <a:solidFill>
                  <a:schemeClr val="accent1">
                    <a:lumMod val="60000"/>
                    <a:lumOff val="40000"/>
                  </a:schemeClr>
                </a:solidFill>
                <a:latin typeface="Arial" pitchFamily="34" charset="0"/>
                <a:ea typeface="Times New Roman" pitchFamily="18" charset="0"/>
                <a:cs typeface="Arial" pitchFamily="34" charset="0"/>
              </a:rPr>
              <a:t>Ka =   C  </a:t>
            </a:r>
            <a:r>
              <a:rPr lang="en-US" sz="2400" b="1" dirty="0" smtClean="0">
                <a:solidFill>
                  <a:schemeClr val="accent1">
                    <a:lumMod val="60000"/>
                    <a:lumOff val="40000"/>
                  </a:schemeClr>
                </a:solidFill>
                <a:latin typeface="Arial" pitchFamily="34" charset="0"/>
                <a:ea typeface="Times New Roman" pitchFamily="18" charset="0"/>
                <a:cs typeface="Arial" pitchFamily="34" charset="0"/>
                <a:sym typeface="Symbol"/>
              </a:rPr>
              <a:t></a:t>
            </a:r>
            <a:r>
              <a:rPr lang="en-US" sz="2400" b="1" dirty="0" smtClean="0">
                <a:solidFill>
                  <a:schemeClr val="accent1">
                    <a:lumMod val="60000"/>
                    <a:lumOff val="40000"/>
                  </a:schemeClr>
                </a:solidFill>
                <a:latin typeface="Arial" pitchFamily="34" charset="0"/>
                <a:ea typeface="Times New Roman" pitchFamily="18" charset="0"/>
                <a:cs typeface="Arial" pitchFamily="34" charset="0"/>
              </a:rPr>
              <a:t> </a:t>
            </a:r>
            <a:r>
              <a:rPr lang="en-US" sz="2400" b="1" baseline="30000" dirty="0">
                <a:solidFill>
                  <a:schemeClr val="accent1">
                    <a:lumMod val="60000"/>
                    <a:lumOff val="40000"/>
                  </a:schemeClr>
                </a:solidFill>
                <a:latin typeface="Arial" pitchFamily="34" charset="0"/>
                <a:ea typeface="Times New Roman" pitchFamily="18" charset="0"/>
                <a:cs typeface="Arial" pitchFamily="34" charset="0"/>
              </a:rPr>
              <a:t>2</a:t>
            </a:r>
            <a:r>
              <a:rPr lang="en-US" sz="2400" b="1" dirty="0">
                <a:solidFill>
                  <a:schemeClr val="accent1">
                    <a:lumMod val="60000"/>
                    <a:lumOff val="40000"/>
                  </a:schemeClr>
                </a:solidFill>
                <a:latin typeface="Arial" pitchFamily="34" charset="0"/>
                <a:ea typeface="Times New Roman" pitchFamily="18" charset="0"/>
                <a:cs typeface="Arial" pitchFamily="34" charset="0"/>
              </a:rPr>
              <a:t> / 1 - </a:t>
            </a:r>
            <a:r>
              <a:rPr lang="en-US" sz="2400" b="1" dirty="0">
                <a:solidFill>
                  <a:schemeClr val="accent1">
                    <a:lumMod val="60000"/>
                    <a:lumOff val="40000"/>
                  </a:schemeClr>
                </a:solidFill>
                <a:latin typeface="Arial" pitchFamily="34" charset="0"/>
                <a:ea typeface="Times New Roman" pitchFamily="18" charset="0"/>
                <a:cs typeface="Arial" pitchFamily="34" charset="0"/>
                <a:sym typeface="Symbol"/>
              </a:rPr>
              <a:t></a:t>
            </a:r>
            <a:r>
              <a:rPr lang="en-US" sz="2400" b="1" dirty="0">
                <a:solidFill>
                  <a:schemeClr val="accent1">
                    <a:lumMod val="60000"/>
                    <a:lumOff val="40000"/>
                  </a:schemeClr>
                </a:solidFill>
                <a:latin typeface="Arial" pitchFamily="34" charset="0"/>
                <a:ea typeface="Times New Roman" pitchFamily="18" charset="0"/>
                <a:cs typeface="Arial" pitchFamily="34" charset="0"/>
              </a:rPr>
              <a:t> </a:t>
            </a:r>
            <a:endParaRPr lang="en-US" sz="2400" b="1" dirty="0">
              <a:solidFill>
                <a:schemeClr val="accent1">
                  <a:lumMod val="60000"/>
                  <a:lumOff val="40000"/>
                </a:schemeClr>
              </a:solidFill>
              <a:latin typeface="+mn-lt"/>
              <a:cs typeface="+mn-cs"/>
            </a:endParaRPr>
          </a:p>
        </p:txBody>
      </p:sp>
      <p:sp>
        <p:nvSpPr>
          <p:cNvPr id="6" name="Rounded Rectangle 5"/>
          <p:cNvSpPr/>
          <p:nvPr/>
        </p:nvSpPr>
        <p:spPr>
          <a:xfrm>
            <a:off x="1066800" y="4267200"/>
            <a:ext cx="7162800" cy="685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extBox 6"/>
          <p:cNvSpPr txBox="1"/>
          <p:nvPr/>
        </p:nvSpPr>
        <p:spPr>
          <a:xfrm>
            <a:off x="1066800" y="4343400"/>
            <a:ext cx="7162800" cy="400050"/>
          </a:xfrm>
          <a:prstGeom prst="rect">
            <a:avLst/>
          </a:prstGeom>
          <a:noFill/>
        </p:spPr>
        <p:txBody>
          <a:bodyPr>
            <a:spAutoFit/>
          </a:bodyPr>
          <a:lstStyle/>
          <a:p>
            <a:pPr fontAlgn="auto">
              <a:spcBef>
                <a:spcPts val="0"/>
              </a:spcBef>
              <a:spcAft>
                <a:spcPts val="0"/>
              </a:spcAft>
              <a:defRPr/>
            </a:pPr>
            <a:r>
              <a:rPr lang="en-US" sz="2000" b="1" dirty="0">
                <a:solidFill>
                  <a:schemeClr val="accent1">
                    <a:lumMod val="60000"/>
                    <a:lumOff val="40000"/>
                  </a:schemeClr>
                </a:solidFill>
                <a:latin typeface="Arial" pitchFamily="34" charset="0"/>
                <a:ea typeface="Times New Roman" pitchFamily="18" charset="0"/>
                <a:cs typeface="Arial" pitchFamily="34" charset="0"/>
              </a:rPr>
              <a:t> (  Conc. CH</a:t>
            </a:r>
            <a:r>
              <a:rPr lang="en-US" sz="2000" b="1" baseline="-25000" dirty="0">
                <a:solidFill>
                  <a:schemeClr val="accent1">
                    <a:lumMod val="60000"/>
                    <a:lumOff val="40000"/>
                  </a:schemeClr>
                </a:solidFill>
                <a:latin typeface="Arial" pitchFamily="34" charset="0"/>
                <a:ea typeface="Times New Roman" pitchFamily="18" charset="0"/>
                <a:cs typeface="Arial" pitchFamily="34" charset="0"/>
              </a:rPr>
              <a:t>3</a:t>
            </a:r>
            <a:r>
              <a:rPr lang="en-US" sz="2000" b="1" dirty="0">
                <a:solidFill>
                  <a:schemeClr val="accent1">
                    <a:lumMod val="60000"/>
                    <a:lumOff val="40000"/>
                  </a:schemeClr>
                </a:solidFill>
                <a:latin typeface="Arial" pitchFamily="34" charset="0"/>
                <a:ea typeface="Times New Roman" pitchFamily="18" charset="0"/>
                <a:cs typeface="Arial" pitchFamily="34" charset="0"/>
              </a:rPr>
              <a:t>COOH  :  ( N X V </a:t>
            </a:r>
            <a:r>
              <a:rPr lang="en-US" sz="2000" b="1" baseline="-25000" dirty="0">
                <a:solidFill>
                  <a:schemeClr val="accent1">
                    <a:lumMod val="60000"/>
                    <a:lumOff val="40000"/>
                  </a:schemeClr>
                </a:solidFill>
                <a:latin typeface="Arial" pitchFamily="34" charset="0"/>
                <a:ea typeface="Times New Roman" pitchFamily="18" charset="0"/>
                <a:cs typeface="Arial" pitchFamily="34" charset="0"/>
              </a:rPr>
              <a:t>CH3COOH</a:t>
            </a:r>
            <a:r>
              <a:rPr lang="en-US" sz="2000" b="1" dirty="0">
                <a:solidFill>
                  <a:schemeClr val="accent1">
                    <a:lumMod val="60000"/>
                    <a:lumOff val="40000"/>
                  </a:schemeClr>
                </a:solidFill>
                <a:latin typeface="Arial" pitchFamily="34" charset="0"/>
                <a:ea typeface="Times New Roman" pitchFamily="18" charset="0"/>
                <a:cs typeface="Arial" pitchFamily="34" charset="0"/>
              </a:rPr>
              <a:t>  )  =  ( N  X V </a:t>
            </a:r>
            <a:r>
              <a:rPr lang="en-US" sz="2000" b="1" baseline="-25000" dirty="0">
                <a:solidFill>
                  <a:schemeClr val="accent1">
                    <a:lumMod val="60000"/>
                    <a:lumOff val="40000"/>
                  </a:schemeClr>
                </a:solidFill>
                <a:latin typeface="Arial" pitchFamily="34" charset="0"/>
                <a:ea typeface="Times New Roman" pitchFamily="18" charset="0"/>
                <a:cs typeface="Arial" pitchFamily="34" charset="0"/>
              </a:rPr>
              <a:t>NaOH</a:t>
            </a:r>
            <a:r>
              <a:rPr lang="en-US" sz="2000" b="1" dirty="0">
                <a:solidFill>
                  <a:schemeClr val="accent1">
                    <a:lumMod val="60000"/>
                    <a:lumOff val="40000"/>
                  </a:schemeClr>
                </a:solidFill>
                <a:latin typeface="Arial" pitchFamily="34" charset="0"/>
                <a:ea typeface="Times New Roman" pitchFamily="18" charset="0"/>
                <a:cs typeface="Arial" pitchFamily="34" charset="0"/>
              </a:rPr>
              <a:t> ) </a:t>
            </a:r>
            <a:endParaRPr lang="en-US" sz="2000" dirty="0">
              <a:latin typeface="+mn-lt"/>
              <a:cs typeface="+mn-cs"/>
            </a:endParaRPr>
          </a:p>
        </p:txBody>
      </p:sp>
      <p:sp>
        <p:nvSpPr>
          <p:cNvPr id="8" name="Slide Number Placeholder 6"/>
          <p:cNvSpPr txBox="1">
            <a:spLocks/>
          </p:cNvSpPr>
          <p:nvPr/>
        </p:nvSpPr>
        <p:spPr>
          <a:xfrm>
            <a:off x="7924800" y="6356350"/>
            <a:ext cx="762000" cy="365125"/>
          </a:xfrm>
          <a:prstGeom prst="rect">
            <a:avLst/>
          </a:prstGeom>
        </p:spPr>
        <p:txBody>
          <a:bodyPr anchor="ctr"/>
          <a:lstStyle/>
          <a:p>
            <a:pPr algn="r">
              <a:defRPr/>
            </a:pPr>
            <a:fld id="{719A808F-AF95-4283-941D-FADE188F77E7}" type="slidenum">
              <a:rPr lang="en-US" sz="1200">
                <a:solidFill>
                  <a:schemeClr val="tx1">
                    <a:tint val="75000"/>
                  </a:schemeClr>
                </a:solidFill>
                <a:latin typeface="Arial" pitchFamily="34" charset="0"/>
                <a:cs typeface="Arial" pitchFamily="34" charset="0"/>
              </a:rPr>
              <a:pPr algn="r">
                <a:defRPr/>
              </a:pPr>
              <a:t>20</a:t>
            </a:fld>
            <a:endParaRPr lang="en-US" sz="1200">
              <a:solidFill>
                <a:schemeClr val="tx1">
                  <a:tint val="75000"/>
                </a:schemeClr>
              </a:solidFill>
              <a:latin typeface="Arial" pitchFamily="34" charset="0"/>
              <a:cs typeface="Arial" pitchFamily="34" charset="0"/>
            </a:endParaRPr>
          </a:p>
        </p:txBody>
      </p:sp>
    </p:spTree>
    <p:extLst>
      <p:ext uri="{BB962C8B-B14F-4D97-AF65-F5344CB8AC3E}">
        <p14:creationId xmlns:p14="http://schemas.microsoft.com/office/powerpoint/2010/main" val="371272215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2362200"/>
            <a:ext cx="5715000" cy="2678113"/>
          </a:xfrm>
          <a:prstGeom prst="rect">
            <a:avLst/>
          </a:prstGeom>
        </p:spPr>
        <p:txBody>
          <a:bodyPr>
            <a:spAutoFit/>
          </a:bodyPr>
          <a:lstStyle/>
          <a:p>
            <a:pPr>
              <a:buFont typeface="Wingdings" pitchFamily="2" charset="2"/>
              <a:buChar char="q"/>
              <a:defRPr/>
            </a:pPr>
            <a:r>
              <a:rPr lang="en-US" sz="2400" b="1" i="1" dirty="0">
                <a:solidFill>
                  <a:srgbClr val="0070C0"/>
                </a:solidFill>
                <a:latin typeface="Arial" pitchFamily="34" charset="0"/>
                <a:cs typeface="Arial" pitchFamily="34" charset="0"/>
              </a:rPr>
              <a:t>The concentration of an element in a solution is determined by measuring  the</a:t>
            </a:r>
            <a:r>
              <a:rPr lang="en-US" sz="2400" b="1" i="1" dirty="0">
                <a:solidFill>
                  <a:srgbClr val="0BD0D9"/>
                </a:solidFill>
                <a:latin typeface="Arial" pitchFamily="34" charset="0"/>
                <a:cs typeface="Arial" pitchFamily="34" charset="0"/>
              </a:rPr>
              <a:t> absorption</a:t>
            </a:r>
            <a:r>
              <a:rPr lang="en-US" sz="2400" b="1" i="1" dirty="0">
                <a:solidFill>
                  <a:srgbClr val="0070C0"/>
                </a:solidFill>
                <a:latin typeface="Arial" pitchFamily="34" charset="0"/>
                <a:cs typeface="Arial" pitchFamily="34" charset="0"/>
              </a:rPr>
              <a:t>, </a:t>
            </a:r>
            <a:r>
              <a:rPr lang="en-US" sz="2400" b="1" i="1" dirty="0">
                <a:solidFill>
                  <a:srgbClr val="FFC000"/>
                </a:solidFill>
                <a:latin typeface="Arial" pitchFamily="34" charset="0"/>
                <a:cs typeface="Arial" pitchFamily="34" charset="0"/>
              </a:rPr>
              <a:t>emission</a:t>
            </a:r>
            <a:r>
              <a:rPr lang="en-US" sz="2400" b="1" i="1" dirty="0">
                <a:solidFill>
                  <a:srgbClr val="0070C0"/>
                </a:solidFill>
                <a:latin typeface="Arial" pitchFamily="34" charset="0"/>
                <a:cs typeface="Arial" pitchFamily="34" charset="0"/>
              </a:rPr>
              <a:t> or </a:t>
            </a:r>
            <a:r>
              <a:rPr lang="en-US" sz="2400" b="1" i="1" dirty="0">
                <a:solidFill>
                  <a:srgbClr val="FF0000"/>
                </a:solidFill>
                <a:latin typeface="Arial" pitchFamily="34" charset="0"/>
                <a:cs typeface="Arial" pitchFamily="34" charset="0"/>
              </a:rPr>
              <a:t>fluorescence</a:t>
            </a:r>
            <a:r>
              <a:rPr lang="en-US" sz="2400" b="1" i="1" dirty="0">
                <a:solidFill>
                  <a:srgbClr val="0070C0"/>
                </a:solidFill>
                <a:latin typeface="Arial" pitchFamily="34" charset="0"/>
                <a:cs typeface="Arial" pitchFamily="34" charset="0"/>
              </a:rPr>
              <a:t> of electromagnetic by its monatomic particles in gaseous state in the flame.</a:t>
            </a:r>
          </a:p>
          <a:p>
            <a:pPr>
              <a:defRPr/>
            </a:pPr>
            <a:endParaRPr lang="en-US" sz="2400" b="1" i="1" dirty="0">
              <a:solidFill>
                <a:srgbClr val="0070C0"/>
              </a:solidFill>
              <a:latin typeface="Arial" pitchFamily="34" charset="0"/>
              <a:cs typeface="Arial" pitchFamily="34" charset="0"/>
            </a:endParaRPr>
          </a:p>
        </p:txBody>
      </p:sp>
      <p:sp>
        <p:nvSpPr>
          <p:cNvPr id="61443" name="Rectangle 2"/>
          <p:cNvSpPr>
            <a:spLocks noChangeArrowheads="1"/>
          </p:cNvSpPr>
          <p:nvPr/>
        </p:nvSpPr>
        <p:spPr bwMode="auto">
          <a:xfrm>
            <a:off x="3140075" y="609600"/>
            <a:ext cx="46323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endParaRPr lang="en-US" sz="2800" smtClean="0">
              <a:solidFill>
                <a:prstClr val="black"/>
              </a:solidFill>
              <a:latin typeface="Arial" pitchFamily="34" charset="0"/>
              <a:cs typeface="Arial" pitchFamily="34" charset="0"/>
            </a:endParaRPr>
          </a:p>
        </p:txBody>
      </p:sp>
      <p:sp>
        <p:nvSpPr>
          <p:cNvPr id="4" name="Rectangle 3"/>
          <p:cNvSpPr/>
          <p:nvPr/>
        </p:nvSpPr>
        <p:spPr>
          <a:xfrm>
            <a:off x="215518" y="762000"/>
            <a:ext cx="8712963" cy="923330"/>
          </a:xfrm>
          <a:prstGeom prst="rect">
            <a:avLst/>
          </a:prstGeom>
          <a:noFill/>
        </p:spPr>
        <p:txBody>
          <a:bodyPr>
            <a:prstTxWarp prst="textChevronInverted">
              <a:avLst/>
            </a:prstTxWarp>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5400" b="1" cap="all" dirty="0">
                <a:ln w="0"/>
                <a:gradFill flip="none">
                  <a:gsLst>
                    <a:gs pos="0">
                      <a:srgbClr val="0F6FC6">
                        <a:tint val="75000"/>
                        <a:shade val="75000"/>
                        <a:satMod val="170000"/>
                      </a:srgbClr>
                    </a:gs>
                    <a:gs pos="49000">
                      <a:srgbClr val="0F6FC6">
                        <a:tint val="88000"/>
                        <a:shade val="65000"/>
                        <a:satMod val="172000"/>
                      </a:srgbClr>
                    </a:gs>
                    <a:gs pos="50000">
                      <a:srgbClr val="0F6FC6">
                        <a:shade val="65000"/>
                        <a:satMod val="130000"/>
                      </a:srgbClr>
                    </a:gs>
                    <a:gs pos="92000">
                      <a:srgbClr val="0F6FC6">
                        <a:shade val="50000"/>
                        <a:satMod val="120000"/>
                      </a:srgbClr>
                    </a:gs>
                    <a:gs pos="100000">
                      <a:srgbClr val="0F6FC6">
                        <a:shade val="48000"/>
                        <a:satMod val="120000"/>
                      </a:srgbClr>
                    </a:gs>
                  </a:gsLst>
                  <a:lin ang="5400000"/>
                </a:gradFill>
                <a:effectLst>
                  <a:reflection blurRad="12700" stA="50000" endPos="50000" dist="5000" dir="5400000" sy="-100000" rotWithShape="0"/>
                </a:effectLst>
                <a:latin typeface="Arial" pitchFamily="34" charset="0"/>
                <a:cs typeface="Arial" pitchFamily="34" charset="0"/>
              </a:rPr>
              <a:t>FLAME SPECTROSCOPY </a:t>
            </a:r>
            <a:endParaRPr lang="en-US" sz="5400" b="1" cap="all" dirty="0">
              <a:ln w="0"/>
              <a:gradFill flip="none">
                <a:gsLst>
                  <a:gs pos="0">
                    <a:srgbClr val="0F6FC6">
                      <a:tint val="75000"/>
                      <a:shade val="75000"/>
                      <a:satMod val="170000"/>
                    </a:srgbClr>
                  </a:gs>
                  <a:gs pos="49000">
                    <a:srgbClr val="0F6FC6">
                      <a:tint val="88000"/>
                      <a:shade val="65000"/>
                      <a:satMod val="172000"/>
                    </a:srgbClr>
                  </a:gs>
                  <a:gs pos="50000">
                    <a:srgbClr val="0F6FC6">
                      <a:shade val="65000"/>
                      <a:satMod val="130000"/>
                    </a:srgbClr>
                  </a:gs>
                  <a:gs pos="92000">
                    <a:srgbClr val="0F6FC6">
                      <a:shade val="50000"/>
                      <a:satMod val="120000"/>
                    </a:srgbClr>
                  </a:gs>
                  <a:gs pos="100000">
                    <a:srgbClr val="0F6FC6">
                      <a:shade val="48000"/>
                      <a:satMod val="120000"/>
                    </a:srgbClr>
                  </a:gs>
                </a:gsLst>
                <a:lin ang="5400000"/>
              </a:gradFill>
              <a:effectLst>
                <a:reflection blurRad="12700" stA="50000" endPos="50000" dist="5000" dir="5400000" sy="-100000" rotWithShape="0"/>
              </a:effectLst>
              <a:cs typeface="Arial" pitchFamily="34" charset="0"/>
            </a:endParaRPr>
          </a:p>
        </p:txBody>
      </p:sp>
      <p:sp>
        <p:nvSpPr>
          <p:cNvPr id="5" name="Slide Number Placeholder 4"/>
          <p:cNvSpPr>
            <a:spLocks noGrp="1"/>
          </p:cNvSpPr>
          <p:nvPr>
            <p:ph type="sldNum" sz="quarter" idx="12"/>
          </p:nvPr>
        </p:nvSpPr>
        <p:spPr/>
        <p:txBody>
          <a:bodyPr/>
          <a:lstStyle/>
          <a:p>
            <a:pPr>
              <a:defRPr/>
            </a:pPr>
            <a:fld id="{C3D81CF0-57D0-47DC-9DC1-50CC17492FA6}" type="slidenum">
              <a:rPr lang="en-US">
                <a:solidFill>
                  <a:srgbClr val="04617B">
                    <a:shade val="90000"/>
                  </a:srgbClr>
                </a:solidFill>
              </a:rPr>
              <a:pPr>
                <a:defRPr/>
              </a:pPr>
              <a:t>21</a:t>
            </a:fld>
            <a:endParaRPr lang="en-US">
              <a:solidFill>
                <a:srgbClr val="04617B">
                  <a:shade val="90000"/>
                </a:srgbClr>
              </a:solidFill>
            </a:endParaRPr>
          </a:p>
        </p:txBody>
      </p:sp>
    </p:spTree>
    <p:extLst>
      <p:ext uri="{BB962C8B-B14F-4D97-AF65-F5344CB8AC3E}">
        <p14:creationId xmlns:p14="http://schemas.microsoft.com/office/powerpoint/2010/main" val="345840369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990600" y="1143000"/>
            <a:ext cx="6858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buFont typeface="Courier New" pitchFamily="49" charset="0"/>
              <a:buChar char="o"/>
            </a:pPr>
            <a:r>
              <a:rPr lang="en-US" sz="2400" smtClean="0">
                <a:solidFill>
                  <a:srgbClr val="FF0000"/>
                </a:solidFill>
                <a:latin typeface="Arial" pitchFamily="34" charset="0"/>
                <a:cs typeface="Arial" pitchFamily="34" charset="0"/>
              </a:rPr>
              <a:t> </a:t>
            </a:r>
            <a:r>
              <a:rPr lang="en-US" sz="2400" b="1" smtClean="0">
                <a:solidFill>
                  <a:srgbClr val="FF0000"/>
                </a:solidFill>
                <a:latin typeface="Arial" pitchFamily="34" charset="0"/>
                <a:cs typeface="Arial" pitchFamily="34" charset="0"/>
              </a:rPr>
              <a:t>Atoms in gaseous state in the flam absorb</a:t>
            </a:r>
          </a:p>
          <a:p>
            <a:pPr algn="just" fontAlgn="base">
              <a:spcBef>
                <a:spcPct val="0"/>
              </a:spcBef>
              <a:spcAft>
                <a:spcPct val="0"/>
              </a:spcAft>
            </a:pPr>
            <a:r>
              <a:rPr lang="en-US" sz="2400" b="1" smtClean="0">
                <a:solidFill>
                  <a:srgbClr val="FF0000"/>
                </a:solidFill>
                <a:latin typeface="Arial" pitchFamily="34" charset="0"/>
                <a:cs typeface="Arial" pitchFamily="34" charset="0"/>
              </a:rPr>
              <a:t>   thermal energy from the flame itself ,some</a:t>
            </a:r>
          </a:p>
          <a:p>
            <a:pPr algn="just" fontAlgn="base">
              <a:spcBef>
                <a:spcPct val="0"/>
              </a:spcBef>
              <a:spcAft>
                <a:spcPct val="0"/>
              </a:spcAft>
            </a:pPr>
            <a:r>
              <a:rPr lang="en-US" sz="2400" b="1" smtClean="0">
                <a:solidFill>
                  <a:srgbClr val="FF0000"/>
                </a:solidFill>
                <a:latin typeface="Arial" pitchFamily="34" charset="0"/>
                <a:cs typeface="Arial" pitchFamily="34" charset="0"/>
              </a:rPr>
              <a:t>   of the atoms get excited &amp; as they  return</a:t>
            </a:r>
          </a:p>
          <a:p>
            <a:pPr algn="just" fontAlgn="base">
              <a:spcBef>
                <a:spcPct val="0"/>
              </a:spcBef>
              <a:spcAft>
                <a:spcPct val="0"/>
              </a:spcAft>
            </a:pPr>
            <a:r>
              <a:rPr lang="en-US" sz="2400" b="1" smtClean="0">
                <a:solidFill>
                  <a:srgbClr val="FF0000"/>
                </a:solidFill>
                <a:latin typeface="Arial" pitchFamily="34" charset="0"/>
                <a:cs typeface="Arial" pitchFamily="34" charset="0"/>
              </a:rPr>
              <a:t>   back to the ground state they emit radiation</a:t>
            </a:r>
          </a:p>
          <a:p>
            <a:pPr algn="just" fontAlgn="base">
              <a:spcBef>
                <a:spcPct val="0"/>
              </a:spcBef>
              <a:spcAft>
                <a:spcPct val="0"/>
              </a:spcAft>
            </a:pPr>
            <a:r>
              <a:rPr lang="en-US" sz="2400" b="1" smtClean="0">
                <a:solidFill>
                  <a:srgbClr val="FF0000"/>
                </a:solidFill>
                <a:latin typeface="Arial" pitchFamily="34" charset="0"/>
                <a:cs typeface="Arial" pitchFamily="34" charset="0"/>
              </a:rPr>
              <a:t>   having energy  equal to that absorbed.    </a:t>
            </a:r>
            <a:endParaRPr lang="en-US" sz="2400" smtClean="0">
              <a:solidFill>
                <a:srgbClr val="FF0000"/>
              </a:solidFill>
              <a:cs typeface="Arial" pitchFamily="34" charset="0"/>
            </a:endParaRPr>
          </a:p>
        </p:txBody>
      </p:sp>
      <p:sp>
        <p:nvSpPr>
          <p:cNvPr id="62467" name="Rectangle 3"/>
          <p:cNvSpPr>
            <a:spLocks noChangeArrowheads="1"/>
          </p:cNvSpPr>
          <p:nvPr/>
        </p:nvSpPr>
        <p:spPr bwMode="auto">
          <a:xfrm>
            <a:off x="990600" y="3200400"/>
            <a:ext cx="71628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buFont typeface="Courier New" pitchFamily="49" charset="0"/>
              <a:buChar char="o"/>
            </a:pPr>
            <a:r>
              <a:rPr lang="en-US" sz="2400" b="1" smtClean="0">
                <a:solidFill>
                  <a:srgbClr val="0070C0"/>
                </a:solidFill>
                <a:latin typeface="Arial" pitchFamily="34" charset="0"/>
                <a:cs typeface="Arial" pitchFamily="34" charset="0"/>
              </a:rPr>
              <a:t> The emission is proportional to the number </a:t>
            </a:r>
          </a:p>
          <a:p>
            <a:pPr algn="just" fontAlgn="base">
              <a:spcBef>
                <a:spcPct val="0"/>
              </a:spcBef>
              <a:spcAft>
                <a:spcPct val="0"/>
              </a:spcAft>
            </a:pPr>
            <a:r>
              <a:rPr lang="en-US" sz="2400" b="1" smtClean="0">
                <a:solidFill>
                  <a:srgbClr val="0070C0"/>
                </a:solidFill>
                <a:latin typeface="Arial" pitchFamily="34" charset="0"/>
                <a:cs typeface="Arial" pitchFamily="34" charset="0"/>
              </a:rPr>
              <a:t>   of excited atoms, which is proportional to the </a:t>
            </a:r>
          </a:p>
          <a:p>
            <a:pPr algn="just" fontAlgn="base">
              <a:spcBef>
                <a:spcPct val="0"/>
              </a:spcBef>
              <a:spcAft>
                <a:spcPct val="0"/>
              </a:spcAft>
            </a:pPr>
            <a:r>
              <a:rPr lang="en-US" sz="2400" b="1" smtClean="0">
                <a:solidFill>
                  <a:srgbClr val="0070C0"/>
                </a:solidFill>
                <a:latin typeface="Arial" pitchFamily="34" charset="0"/>
                <a:cs typeface="Arial" pitchFamily="34" charset="0"/>
              </a:rPr>
              <a:t>   total  number of   atoms in  the flame  i.e. the</a:t>
            </a:r>
          </a:p>
          <a:p>
            <a:pPr algn="just" fontAlgn="base">
              <a:spcBef>
                <a:spcPct val="0"/>
              </a:spcBef>
              <a:spcAft>
                <a:spcPct val="0"/>
              </a:spcAft>
            </a:pPr>
            <a:r>
              <a:rPr lang="en-US" sz="2400" b="1" smtClean="0">
                <a:solidFill>
                  <a:srgbClr val="0070C0"/>
                </a:solidFill>
                <a:latin typeface="Arial" pitchFamily="34" charset="0"/>
                <a:cs typeface="Arial" pitchFamily="34" charset="0"/>
              </a:rPr>
              <a:t>   sample  concentration </a:t>
            </a:r>
          </a:p>
        </p:txBody>
      </p:sp>
      <p:sp>
        <p:nvSpPr>
          <p:cNvPr id="5" name="Rectangle 4"/>
          <p:cNvSpPr/>
          <p:nvPr/>
        </p:nvSpPr>
        <p:spPr>
          <a:xfrm>
            <a:off x="1363429" y="533400"/>
            <a:ext cx="6417141" cy="923330"/>
          </a:xfrm>
          <a:prstGeom prst="rect">
            <a:avLst/>
          </a:prstGeom>
          <a:noFill/>
        </p:spPr>
        <p:txBody>
          <a:bodyPr spcFirstLastPara="1">
            <a:prstTxWarp prst="textArchUp">
              <a:avLst/>
            </a:prstTxWarp>
            <a:spAutoFit/>
          </a:bodyPr>
          <a:lstStyle/>
          <a:p>
            <a:pPr algn="ctr">
              <a:defRPr/>
            </a:pPr>
            <a:r>
              <a:rPr lang="en-US" sz="5400" b="1" u="sng" dirty="0">
                <a:ln w="1905"/>
                <a:gradFill>
                  <a:gsLst>
                    <a:gs pos="0">
                      <a:srgbClr val="A5C249">
                        <a:shade val="20000"/>
                        <a:satMod val="200000"/>
                      </a:srgbClr>
                    </a:gs>
                    <a:gs pos="78000">
                      <a:srgbClr val="A5C249">
                        <a:tint val="90000"/>
                        <a:shade val="89000"/>
                        <a:satMod val="220000"/>
                      </a:srgbClr>
                    </a:gs>
                    <a:gs pos="100000">
                      <a:srgbClr val="A5C249">
                        <a:tint val="12000"/>
                        <a:satMod val="255000"/>
                      </a:srgbClr>
                    </a:gs>
                  </a:gsLst>
                  <a:lin ang="5400000"/>
                </a:gradFill>
                <a:effectLst>
                  <a:innerShdw blurRad="69850" dist="43180" dir="5400000">
                    <a:srgbClr val="000000">
                      <a:alpha val="65000"/>
                    </a:srgbClr>
                  </a:innerShdw>
                </a:effectLst>
                <a:latin typeface="Arial" charset="0"/>
                <a:cs typeface="Arial" pitchFamily="34" charset="0"/>
              </a:rPr>
              <a:t> Flame  Emission</a:t>
            </a:r>
            <a:r>
              <a:rPr lang="en-US" sz="5400" b="1" dirty="0">
                <a:ln w="1905"/>
                <a:gradFill>
                  <a:gsLst>
                    <a:gs pos="0">
                      <a:srgbClr val="A5C249">
                        <a:shade val="20000"/>
                        <a:satMod val="200000"/>
                      </a:srgbClr>
                    </a:gs>
                    <a:gs pos="78000">
                      <a:srgbClr val="A5C249">
                        <a:tint val="90000"/>
                        <a:shade val="89000"/>
                        <a:satMod val="220000"/>
                      </a:srgbClr>
                    </a:gs>
                    <a:gs pos="100000">
                      <a:srgbClr val="A5C249">
                        <a:tint val="12000"/>
                        <a:satMod val="255000"/>
                      </a:srgbClr>
                    </a:gs>
                  </a:gsLst>
                  <a:lin ang="5400000"/>
                </a:gradFill>
                <a:effectLst>
                  <a:innerShdw blurRad="69850" dist="43180" dir="5400000">
                    <a:srgbClr val="000000">
                      <a:alpha val="65000"/>
                    </a:srgbClr>
                  </a:innerShdw>
                </a:effectLst>
                <a:latin typeface="Arial" charset="0"/>
                <a:cs typeface="Arial" pitchFamily="34" charset="0"/>
              </a:rPr>
              <a:t>   </a:t>
            </a:r>
            <a:endParaRPr lang="en-US" sz="5400" b="1" dirty="0">
              <a:ln w="1905"/>
              <a:gradFill>
                <a:gsLst>
                  <a:gs pos="0">
                    <a:srgbClr val="A5C249">
                      <a:shade val="20000"/>
                      <a:satMod val="200000"/>
                    </a:srgbClr>
                  </a:gs>
                  <a:gs pos="78000">
                    <a:srgbClr val="A5C249">
                      <a:tint val="90000"/>
                      <a:shade val="89000"/>
                      <a:satMod val="220000"/>
                    </a:srgbClr>
                  </a:gs>
                  <a:gs pos="100000">
                    <a:srgbClr val="A5C249">
                      <a:tint val="12000"/>
                      <a:satMod val="255000"/>
                    </a:srgbClr>
                  </a:gs>
                </a:gsLst>
                <a:lin ang="5400000"/>
              </a:gradFill>
              <a:effectLst>
                <a:innerShdw blurRad="69850" dist="43180" dir="5400000">
                  <a:srgbClr val="000000">
                    <a:alpha val="65000"/>
                  </a:srgbClr>
                </a:innerShdw>
              </a:effectLst>
              <a:cs typeface="Arial" pitchFamily="34" charset="0"/>
            </a:endParaRPr>
          </a:p>
        </p:txBody>
      </p:sp>
      <p:cxnSp>
        <p:nvCxnSpPr>
          <p:cNvPr id="8" name="Straight Arrow Connector 7"/>
          <p:cNvCxnSpPr/>
          <p:nvPr/>
        </p:nvCxnSpPr>
        <p:spPr>
          <a:xfrm>
            <a:off x="2133600" y="5257800"/>
            <a:ext cx="2133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33400" y="4876800"/>
            <a:ext cx="7086600" cy="1631950"/>
          </a:xfrm>
          <a:prstGeom prst="rect">
            <a:avLst/>
          </a:prstGeom>
          <a:noFill/>
        </p:spPr>
        <p:txBody>
          <a:bodyPr>
            <a:spAutoFit/>
          </a:bodyPr>
          <a:lstStyle/>
          <a:p>
            <a:pPr>
              <a:defRPr/>
            </a:pPr>
            <a:endParaRPr lang="en-US" sz="2000" b="1" dirty="0">
              <a:solidFill>
                <a:srgbClr val="FF0000"/>
              </a:solidFill>
              <a:latin typeface="Arial" pitchFamily="34" charset="0"/>
              <a:cs typeface="Arial" pitchFamily="34" charset="0"/>
            </a:endParaRPr>
          </a:p>
          <a:p>
            <a:pPr>
              <a:defRPr/>
            </a:pPr>
            <a:r>
              <a:rPr lang="en-US" sz="2000" dirty="0">
                <a:solidFill>
                  <a:prstClr val="black"/>
                </a:solidFill>
                <a:latin typeface="Arial" pitchFamily="34" charset="0"/>
                <a:cs typeface="Arial" pitchFamily="34" charset="0"/>
              </a:rPr>
              <a:t>        </a:t>
            </a:r>
            <a:endParaRPr lang="en-US" sz="2000" b="1" dirty="0">
              <a:solidFill>
                <a:srgbClr val="FFC000"/>
              </a:solidFill>
              <a:effectLst>
                <a:outerShdw blurRad="38100" dist="38100" dir="2700000" algn="tl">
                  <a:srgbClr val="000000">
                    <a:alpha val="43137"/>
                  </a:srgbClr>
                </a:outerShdw>
              </a:effectLst>
              <a:latin typeface="Arial" pitchFamily="34" charset="0"/>
              <a:cs typeface="Arial" pitchFamily="34" charset="0"/>
            </a:endParaRPr>
          </a:p>
          <a:p>
            <a:pPr>
              <a:defRPr/>
            </a:pPr>
            <a:r>
              <a:rPr lang="en-US" sz="2000" dirty="0">
                <a:solidFill>
                  <a:prstClr val="black"/>
                </a:solidFill>
                <a:latin typeface="Arial" pitchFamily="34" charset="0"/>
                <a:cs typeface="Arial" pitchFamily="34" charset="0"/>
              </a:rPr>
              <a:t>               </a:t>
            </a:r>
            <a:r>
              <a:rPr lang="en-US" sz="2000" b="1" dirty="0">
                <a:solidFill>
                  <a:srgbClr val="FFC000"/>
                </a:solidFill>
                <a:latin typeface="Arial" pitchFamily="34" charset="0"/>
                <a:cs typeface="Arial" pitchFamily="34" charset="0"/>
              </a:rPr>
              <a:t>Na                                         Na *  </a:t>
            </a:r>
          </a:p>
          <a:p>
            <a:pPr>
              <a:defRPr/>
            </a:pPr>
            <a:endParaRPr lang="en-US" sz="2000" dirty="0">
              <a:solidFill>
                <a:prstClr val="black"/>
              </a:solidFill>
              <a:latin typeface="Arial" pitchFamily="34" charset="0"/>
              <a:cs typeface="Arial" pitchFamily="34" charset="0"/>
            </a:endParaRPr>
          </a:p>
          <a:p>
            <a:pPr>
              <a:defRPr/>
            </a:pPr>
            <a:r>
              <a:rPr lang="en-US" sz="2000" dirty="0">
                <a:solidFill>
                  <a:prstClr val="black"/>
                </a:solidFill>
                <a:latin typeface="Arial" pitchFamily="34" charset="0"/>
                <a:cs typeface="Arial" pitchFamily="34" charset="0"/>
              </a:rPr>
              <a:t>              </a:t>
            </a:r>
            <a:r>
              <a:rPr lang="en-US" sz="2000" b="1" dirty="0">
                <a:solidFill>
                  <a:srgbClr val="FFC000"/>
                </a:solidFill>
                <a:latin typeface="Arial" pitchFamily="34" charset="0"/>
                <a:cs typeface="Arial" pitchFamily="34" charset="0"/>
              </a:rPr>
              <a:t>Na  *                                         Na   +  h</a:t>
            </a:r>
            <a:r>
              <a:rPr lang="el-GR" sz="2000" b="1" dirty="0">
                <a:solidFill>
                  <a:srgbClr val="FFC000"/>
                </a:solidFill>
                <a:latin typeface="Arial" pitchFamily="34" charset="0"/>
                <a:cs typeface="Arial" pitchFamily="34" charset="0"/>
              </a:rPr>
              <a:t>ν</a:t>
            </a:r>
            <a:endParaRPr lang="en-US" sz="2000" b="1" dirty="0">
              <a:solidFill>
                <a:srgbClr val="FFC000"/>
              </a:solidFill>
              <a:latin typeface="Arial" pitchFamily="34" charset="0"/>
              <a:cs typeface="Arial" pitchFamily="34" charset="0"/>
            </a:endParaRPr>
          </a:p>
        </p:txBody>
      </p:sp>
      <p:sp>
        <p:nvSpPr>
          <p:cNvPr id="10" name="Right Arrow 9"/>
          <p:cNvSpPr/>
          <p:nvPr/>
        </p:nvSpPr>
        <p:spPr>
          <a:xfrm>
            <a:off x="2362200" y="5638800"/>
            <a:ext cx="2209800" cy="152400"/>
          </a:xfrm>
          <a:prstGeom prst="righ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1" name="Right Arrow 10"/>
          <p:cNvSpPr/>
          <p:nvPr/>
        </p:nvSpPr>
        <p:spPr>
          <a:xfrm>
            <a:off x="2514600" y="6248400"/>
            <a:ext cx="2209800" cy="152400"/>
          </a:xfrm>
          <a:prstGeom prst="righ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13" name="Straight Arrow Connector 12"/>
          <p:cNvCxnSpPr/>
          <p:nvPr/>
        </p:nvCxnSpPr>
        <p:spPr>
          <a:xfrm>
            <a:off x="6248400" y="6324600"/>
            <a:ext cx="304800" cy="107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474" name="TextBox 16"/>
          <p:cNvSpPr txBox="1">
            <a:spLocks noChangeArrowheads="1"/>
          </p:cNvSpPr>
          <p:nvPr/>
        </p:nvSpPr>
        <p:spPr bwMode="auto">
          <a:xfrm>
            <a:off x="6477000" y="6248400"/>
            <a:ext cx="2971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b="1" smtClean="0">
                <a:solidFill>
                  <a:srgbClr val="FF0000"/>
                </a:solidFill>
                <a:latin typeface="Constantia" pitchFamily="18" charset="0"/>
              </a:rPr>
              <a:t>Proportional  to   conc.</a:t>
            </a:r>
          </a:p>
        </p:txBody>
      </p:sp>
      <p:sp>
        <p:nvSpPr>
          <p:cNvPr id="62475" name="TextBox 27"/>
          <p:cNvSpPr txBox="1">
            <a:spLocks noChangeArrowheads="1"/>
          </p:cNvSpPr>
          <p:nvPr/>
        </p:nvSpPr>
        <p:spPr bwMode="auto">
          <a:xfrm>
            <a:off x="2209800" y="5257800"/>
            <a:ext cx="2590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sz="2000" b="1" dirty="0" smtClean="0">
                <a:solidFill>
                  <a:srgbClr val="FF0000"/>
                </a:solidFill>
                <a:latin typeface="Constantia" pitchFamily="18" charset="0"/>
              </a:rPr>
              <a:t>Energy  from  flame    </a:t>
            </a:r>
          </a:p>
        </p:txBody>
      </p:sp>
      <p:sp>
        <p:nvSpPr>
          <p:cNvPr id="12" name="Slide Number Placeholder 11"/>
          <p:cNvSpPr>
            <a:spLocks noGrp="1"/>
          </p:cNvSpPr>
          <p:nvPr>
            <p:ph type="sldNum" sz="quarter" idx="12"/>
          </p:nvPr>
        </p:nvSpPr>
        <p:spPr/>
        <p:txBody>
          <a:bodyPr/>
          <a:lstStyle/>
          <a:p>
            <a:pPr>
              <a:defRPr/>
            </a:pPr>
            <a:fld id="{A8FEEE18-9600-42CE-B479-24CB78073C3C}" type="slidenum">
              <a:rPr lang="en-US">
                <a:solidFill>
                  <a:srgbClr val="04617B">
                    <a:shade val="90000"/>
                  </a:srgbClr>
                </a:solidFill>
              </a:rPr>
              <a:pPr>
                <a:defRPr/>
              </a:pPr>
              <a:t>22</a:t>
            </a:fld>
            <a:endParaRPr lang="en-US">
              <a:solidFill>
                <a:srgbClr val="04617B">
                  <a:shade val="90000"/>
                </a:srgbClr>
              </a:solidFill>
            </a:endParaRPr>
          </a:p>
        </p:txBody>
      </p:sp>
    </p:spTree>
    <p:extLst>
      <p:ext uri="{BB962C8B-B14F-4D97-AF65-F5344CB8AC3E}">
        <p14:creationId xmlns:p14="http://schemas.microsoft.com/office/powerpoint/2010/main" val="90452054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304800" y="1219200"/>
            <a:ext cx="8686800" cy="3586163"/>
          </a:xfrm>
          <a:prstGeom prst="rect">
            <a:avLst/>
          </a:prstGeom>
          <a:ln>
            <a:headEnd/>
            <a:tailEnd/>
          </a:ln>
          <a:effectLst>
            <a:outerShdw blurRad="76200" dir="13500000" sy="23000" kx="1200000" algn="br" rotWithShape="0">
              <a:prstClr val="black">
                <a:alpha val="20000"/>
              </a:prstClr>
            </a:outerShdw>
          </a:effectLst>
        </p:spPr>
        <p:style>
          <a:lnRef idx="2">
            <a:schemeClr val="dk1"/>
          </a:lnRef>
          <a:fillRef idx="1">
            <a:schemeClr val="lt1"/>
          </a:fillRef>
          <a:effectRef idx="0">
            <a:schemeClr val="dk1"/>
          </a:effectRef>
          <a:fontRef idx="minor">
            <a:schemeClr val="dk1"/>
          </a:fontRef>
        </p:style>
        <p:txBody>
          <a:bodyPr anchor="ctr">
            <a:spAutoFit/>
          </a:bodyPr>
          <a:lstStyle/>
          <a:p>
            <a:pPr fontAlgn="base">
              <a:spcBef>
                <a:spcPct val="0"/>
              </a:spcBef>
              <a:spcAft>
                <a:spcPct val="0"/>
              </a:spcAft>
              <a:buFont typeface="Wingdings" pitchFamily="2" charset="2"/>
              <a:buChar char="q"/>
              <a:tabLst>
                <a:tab pos="323850" algn="l"/>
              </a:tabLst>
              <a:defRPr/>
            </a:pPr>
            <a:r>
              <a:rPr lang="en-US" sz="2400" dirty="0">
                <a:solidFill>
                  <a:srgbClr val="FF0000"/>
                </a:solidFill>
                <a:latin typeface="Arial" pitchFamily="34" charset="0"/>
                <a:ea typeface="Times New Roman" pitchFamily="18" charset="0"/>
                <a:cs typeface="Arial" pitchFamily="34" charset="0"/>
              </a:rPr>
              <a:t>  Flame photometry: is an atomic emission method for the </a:t>
            </a:r>
          </a:p>
          <a:p>
            <a:pPr fontAlgn="base">
              <a:spcBef>
                <a:spcPct val="0"/>
              </a:spcBef>
              <a:spcAft>
                <a:spcPct val="0"/>
              </a:spcAft>
              <a:tabLst>
                <a:tab pos="323850" algn="l"/>
              </a:tabLst>
              <a:defRPr/>
            </a:pPr>
            <a:r>
              <a:rPr lang="en-US" sz="2400" dirty="0">
                <a:solidFill>
                  <a:srgbClr val="FF0000"/>
                </a:solidFill>
                <a:latin typeface="Arial" pitchFamily="34" charset="0"/>
                <a:ea typeface="Times New Roman" pitchFamily="18" charset="0"/>
                <a:cs typeface="Arial" pitchFamily="34" charset="0"/>
              </a:rPr>
              <a:t>     routine detection of metal salts , principally  Na , K , Li , Ca </a:t>
            </a:r>
          </a:p>
          <a:p>
            <a:pPr fontAlgn="base">
              <a:spcBef>
                <a:spcPct val="0"/>
              </a:spcBef>
              <a:spcAft>
                <a:spcPct val="0"/>
              </a:spcAft>
              <a:tabLst>
                <a:tab pos="323850" algn="l"/>
              </a:tabLst>
              <a:defRPr/>
            </a:pPr>
            <a:r>
              <a:rPr lang="en-US" sz="2400" dirty="0">
                <a:solidFill>
                  <a:srgbClr val="FF0000"/>
                </a:solidFill>
                <a:latin typeface="Arial" pitchFamily="34" charset="0"/>
                <a:ea typeface="Times New Roman" pitchFamily="18" charset="0"/>
                <a:cs typeface="Arial" pitchFamily="34" charset="0"/>
              </a:rPr>
              <a:t>     and Ba .</a:t>
            </a:r>
          </a:p>
          <a:p>
            <a:pPr fontAlgn="base">
              <a:spcBef>
                <a:spcPct val="0"/>
              </a:spcBef>
              <a:spcAft>
                <a:spcPct val="0"/>
              </a:spcAft>
              <a:tabLst>
                <a:tab pos="323850" algn="l"/>
              </a:tabLst>
              <a:defRPr/>
            </a:pPr>
            <a:endParaRPr lang="en-US" sz="2400" dirty="0">
              <a:solidFill>
                <a:srgbClr val="FF0000"/>
              </a:solidFill>
              <a:latin typeface="Arial" pitchFamily="34" charset="0"/>
              <a:ea typeface="Times New Roman" pitchFamily="18" charset="0"/>
              <a:cs typeface="Arial" pitchFamily="34" charset="0"/>
            </a:endParaRPr>
          </a:p>
          <a:p>
            <a:pPr fontAlgn="base">
              <a:spcBef>
                <a:spcPct val="0"/>
              </a:spcBef>
              <a:spcAft>
                <a:spcPct val="0"/>
              </a:spcAft>
              <a:buFont typeface="Wingdings" pitchFamily="2" charset="2"/>
              <a:buChar char="q"/>
              <a:tabLst>
                <a:tab pos="323850" algn="l"/>
              </a:tabLst>
              <a:defRPr/>
            </a:pPr>
            <a:r>
              <a:rPr lang="en-US" sz="2400" dirty="0">
                <a:solidFill>
                  <a:srgbClr val="FF0000"/>
                </a:solidFill>
                <a:latin typeface="Arial" pitchFamily="34" charset="0"/>
                <a:ea typeface="Times New Roman" pitchFamily="18" charset="0"/>
                <a:cs typeface="Arial" pitchFamily="34" charset="0"/>
              </a:rPr>
              <a:t> The method is selective to ward detection of alkali and alkali</a:t>
            </a:r>
          </a:p>
          <a:p>
            <a:pPr fontAlgn="base">
              <a:spcBef>
                <a:spcPct val="0"/>
              </a:spcBef>
              <a:spcAft>
                <a:spcPct val="0"/>
              </a:spcAft>
              <a:tabLst>
                <a:tab pos="323850" algn="l"/>
              </a:tabLst>
              <a:defRPr/>
            </a:pPr>
            <a:r>
              <a:rPr lang="en-US" sz="2400" dirty="0">
                <a:solidFill>
                  <a:srgbClr val="FF0000"/>
                </a:solidFill>
                <a:latin typeface="Arial" pitchFamily="34" charset="0"/>
                <a:ea typeface="Times New Roman" pitchFamily="18" charset="0"/>
                <a:cs typeface="Arial" pitchFamily="34" charset="0"/>
              </a:rPr>
              <a:t>    earth metals and simple, inexpensive,  used for clinical,</a:t>
            </a:r>
          </a:p>
          <a:p>
            <a:pPr fontAlgn="base">
              <a:spcBef>
                <a:spcPct val="0"/>
              </a:spcBef>
              <a:spcAft>
                <a:spcPct val="0"/>
              </a:spcAft>
              <a:tabLst>
                <a:tab pos="323850" algn="l"/>
              </a:tabLst>
              <a:defRPr/>
            </a:pPr>
            <a:r>
              <a:rPr lang="en-US" sz="2400" dirty="0">
                <a:solidFill>
                  <a:srgbClr val="FF0000"/>
                </a:solidFill>
                <a:latin typeface="Arial" pitchFamily="34" charset="0"/>
                <a:ea typeface="Times New Roman" pitchFamily="18" charset="0"/>
                <a:cs typeface="Arial" pitchFamily="34" charset="0"/>
              </a:rPr>
              <a:t>    biological ,and environmental analysis.</a:t>
            </a:r>
          </a:p>
          <a:p>
            <a:pPr fontAlgn="base">
              <a:spcBef>
                <a:spcPct val="0"/>
              </a:spcBef>
              <a:spcAft>
                <a:spcPct val="0"/>
              </a:spcAft>
              <a:tabLst>
                <a:tab pos="323850" algn="l"/>
              </a:tabLst>
              <a:defRPr/>
            </a:pPr>
            <a:endParaRPr lang="en-US" sz="2400" dirty="0">
              <a:solidFill>
                <a:srgbClr val="FF0000"/>
              </a:solidFill>
              <a:latin typeface="Arial" pitchFamily="34" charset="0"/>
              <a:ea typeface="Times New Roman" pitchFamily="18" charset="0"/>
              <a:cs typeface="Arial" pitchFamily="34" charset="0"/>
            </a:endParaRPr>
          </a:p>
          <a:p>
            <a:pPr fontAlgn="base">
              <a:spcBef>
                <a:spcPct val="0"/>
              </a:spcBef>
              <a:spcAft>
                <a:spcPct val="0"/>
              </a:spcAft>
              <a:tabLst>
                <a:tab pos="323850" algn="l"/>
              </a:tabLst>
              <a:defRPr/>
            </a:pPr>
            <a:endParaRPr lang="en-US" sz="1100" dirty="0">
              <a:solidFill>
                <a:srgbClr val="FF0000"/>
              </a:solidFill>
              <a:latin typeface="Arial" pitchFamily="34" charset="0"/>
              <a:cs typeface="Arial" pitchFamily="34" charset="0"/>
            </a:endParaRPr>
          </a:p>
          <a:p>
            <a:pPr eaLnBrk="0" fontAlgn="base" hangingPunct="0">
              <a:spcBef>
                <a:spcPct val="0"/>
              </a:spcBef>
              <a:spcAft>
                <a:spcPct val="0"/>
              </a:spcAft>
              <a:tabLst>
                <a:tab pos="323850" algn="l"/>
              </a:tabLst>
              <a:defRPr/>
            </a:pPr>
            <a:endParaRPr lang="en-US" sz="2400" dirty="0">
              <a:solidFill>
                <a:srgbClr val="FF0000"/>
              </a:solidFill>
              <a:latin typeface="Arial" pitchFamily="34" charset="0"/>
              <a:ea typeface="Times New Roman" pitchFamily="18" charset="0"/>
              <a:cs typeface="Arial" pitchFamily="34" charset="0"/>
            </a:endParaRPr>
          </a:p>
        </p:txBody>
      </p:sp>
      <p:sp>
        <p:nvSpPr>
          <p:cNvPr id="37891" name="Rectangle 3"/>
          <p:cNvSpPr>
            <a:spLocks noChangeArrowheads="1"/>
          </p:cNvSpPr>
          <p:nvPr/>
        </p:nvSpPr>
        <p:spPr bwMode="auto">
          <a:xfrm>
            <a:off x="304800" y="5105400"/>
            <a:ext cx="8534400" cy="830263"/>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fontAlgn="base">
              <a:spcBef>
                <a:spcPct val="0"/>
              </a:spcBef>
              <a:spcAft>
                <a:spcPct val="0"/>
              </a:spcAft>
              <a:buFont typeface="Wingdings" pitchFamily="2" charset="2"/>
              <a:buChar char="q"/>
              <a:tabLst>
                <a:tab pos="323850" algn="l"/>
              </a:tabLst>
              <a:defRPr/>
            </a:pPr>
            <a:r>
              <a:rPr lang="en-US" sz="2400" dirty="0">
                <a:solidFill>
                  <a:srgbClr val="7CCA62">
                    <a:lumMod val="50000"/>
                  </a:srgbClr>
                </a:solidFill>
                <a:latin typeface="Arial" pitchFamily="34" charset="0"/>
                <a:ea typeface="Times New Roman" pitchFamily="18" charset="0"/>
                <a:cs typeface="Arial" pitchFamily="34" charset="0"/>
              </a:rPr>
              <a:t>  Flame photometry is limited because the temp. of flam is</a:t>
            </a:r>
          </a:p>
          <a:p>
            <a:pPr fontAlgn="base">
              <a:spcBef>
                <a:spcPct val="0"/>
              </a:spcBef>
              <a:spcAft>
                <a:spcPct val="0"/>
              </a:spcAft>
              <a:tabLst>
                <a:tab pos="323850" algn="l"/>
              </a:tabLst>
              <a:defRPr/>
            </a:pPr>
            <a:r>
              <a:rPr lang="en-US" sz="2400" dirty="0">
                <a:solidFill>
                  <a:srgbClr val="7CCA62">
                    <a:lumMod val="50000"/>
                  </a:srgbClr>
                </a:solidFill>
                <a:latin typeface="Arial" pitchFamily="34" charset="0"/>
                <a:ea typeface="Times New Roman" pitchFamily="18" charset="0"/>
                <a:cs typeface="Arial" pitchFamily="34" charset="0"/>
              </a:rPr>
              <a:t>      not high enough to excite other or transition metals.</a:t>
            </a:r>
            <a:endParaRPr lang="en-US" sz="3200" dirty="0">
              <a:solidFill>
                <a:srgbClr val="7CCA62">
                  <a:lumMod val="50000"/>
                </a:srgbClr>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3762D918-67A4-4E4B-8AFA-2F9F52CD0A0F}" type="slidenum">
              <a:rPr lang="en-US">
                <a:solidFill>
                  <a:srgbClr val="04617B">
                    <a:shade val="90000"/>
                  </a:srgbClr>
                </a:solidFill>
              </a:rPr>
              <a:pPr>
                <a:defRPr/>
              </a:pPr>
              <a:t>23</a:t>
            </a:fld>
            <a:endParaRPr lang="en-US">
              <a:solidFill>
                <a:srgbClr val="04617B">
                  <a:shade val="90000"/>
                </a:srgbClr>
              </a:solidFill>
            </a:endParaRPr>
          </a:p>
        </p:txBody>
      </p:sp>
    </p:spTree>
    <p:extLst>
      <p:ext uri="{BB962C8B-B14F-4D97-AF65-F5344CB8AC3E}">
        <p14:creationId xmlns:p14="http://schemas.microsoft.com/office/powerpoint/2010/main" val="13128405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889"/>
                                        </p:tgtEl>
                                        <p:attrNameLst>
                                          <p:attrName>style.visibility</p:attrName>
                                        </p:attrNameLst>
                                      </p:cBhvr>
                                      <p:to>
                                        <p:strVal val="visible"/>
                                      </p:to>
                                    </p:set>
                                    <p:animEffect transition="in" filter="blinds(horizontal)">
                                      <p:cBhvr>
                                        <p:cTn id="7" dur="500"/>
                                        <p:tgtEl>
                                          <p:spTgt spid="378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7891"/>
                                        </p:tgtEl>
                                        <p:attrNameLst>
                                          <p:attrName>style.visibility</p:attrName>
                                        </p:attrNameLst>
                                      </p:cBhvr>
                                      <p:to>
                                        <p:strVal val="visible"/>
                                      </p:to>
                                    </p:set>
                                    <p:anim calcmode="lin" valueType="num">
                                      <p:cBhvr additive="base">
                                        <p:cTn id="12" dur="5000" fill="hold"/>
                                        <p:tgtEl>
                                          <p:spTgt spid="37891"/>
                                        </p:tgtEl>
                                        <p:attrNameLst>
                                          <p:attrName>ppt_x</p:attrName>
                                        </p:attrNameLst>
                                      </p:cBhvr>
                                      <p:tavLst>
                                        <p:tav tm="0">
                                          <p:val>
                                            <p:strVal val="#ppt_x"/>
                                          </p:val>
                                        </p:tav>
                                        <p:tav tm="100000">
                                          <p:val>
                                            <p:strVal val="#ppt_x"/>
                                          </p:val>
                                        </p:tav>
                                      </p:tavLst>
                                    </p:anim>
                                    <p:anim calcmode="lin" valueType="num">
                                      <p:cBhvr additive="base">
                                        <p:cTn id="13" dur="5000" fill="hold"/>
                                        <p:tgtEl>
                                          <p:spTgt spid="378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9" grpId="0" animBg="1"/>
      <p:bldP spid="3789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p>
            <a:pPr>
              <a:spcBef>
                <a:spcPct val="0"/>
              </a:spcBef>
              <a:defRPr/>
            </a:pPr>
            <a:endParaRPr lang="en-US" sz="4000" dirty="0">
              <a:solidFill>
                <a:srgbClr val="04617B"/>
              </a:solidFill>
              <a:latin typeface="Calibri"/>
              <a:cs typeface="Arial" pitchFamily="34" charset="0"/>
            </a:endParaRPr>
          </a:p>
        </p:txBody>
      </p:sp>
      <p:sp>
        <p:nvSpPr>
          <p:cNvPr id="3" name="Rectangle 3"/>
          <p:cNvSpPr txBox="1">
            <a:spLocks noChangeArrowheads="1"/>
          </p:cNvSpPr>
          <p:nvPr/>
        </p:nvSpPr>
        <p:spPr>
          <a:xfrm>
            <a:off x="457200" y="1676400"/>
            <a:ext cx="8229600" cy="4495800"/>
          </a:xfrm>
          <a:prstGeom prst="rect">
            <a:avLst/>
          </a:prstGeom>
        </p:spPr>
        <p:style>
          <a:lnRef idx="2">
            <a:schemeClr val="dk1"/>
          </a:lnRef>
          <a:fillRef idx="1">
            <a:schemeClr val="lt1"/>
          </a:fillRef>
          <a:effectRef idx="0">
            <a:schemeClr val="dk1"/>
          </a:effectRef>
          <a:fontRef idx="minor">
            <a:schemeClr val="dk1"/>
          </a:fontRef>
        </p:style>
        <p:txBody>
          <a:bodyPr/>
          <a:lstStyle/>
          <a:p>
            <a:pPr marL="274320" indent="-274320">
              <a:spcBef>
                <a:spcPct val="20000"/>
              </a:spcBef>
              <a:buClr>
                <a:srgbClr val="0BD0D9"/>
              </a:buClr>
              <a:buSzPct val="95000"/>
              <a:buFont typeface="Wingdings 2"/>
              <a:buChar char=""/>
              <a:defRPr/>
            </a:pPr>
            <a:r>
              <a:rPr lang="en-US" sz="2800" b="1" dirty="0">
                <a:solidFill>
                  <a:srgbClr val="FF0000"/>
                </a:solidFill>
              </a:rPr>
              <a:t>1-Flame atomizer.</a:t>
            </a:r>
          </a:p>
          <a:p>
            <a:pPr marL="274320" indent="-274320">
              <a:spcBef>
                <a:spcPct val="20000"/>
              </a:spcBef>
              <a:buClr>
                <a:srgbClr val="0BD0D9"/>
              </a:buClr>
              <a:buSzPct val="95000"/>
              <a:buFont typeface="Wingdings 2"/>
              <a:buChar char=""/>
              <a:defRPr/>
            </a:pPr>
            <a:r>
              <a:rPr lang="en-US" sz="2800" b="1" dirty="0">
                <a:solidFill>
                  <a:srgbClr val="FF0000"/>
                </a:solidFill>
              </a:rPr>
              <a:t>2- Monochromator</a:t>
            </a:r>
          </a:p>
          <a:p>
            <a:pPr marL="274320" indent="-274320">
              <a:spcBef>
                <a:spcPct val="20000"/>
              </a:spcBef>
              <a:buClr>
                <a:srgbClr val="0BD0D9"/>
              </a:buClr>
              <a:buSzPct val="95000"/>
              <a:buFont typeface="Wingdings 2"/>
              <a:buChar char=""/>
              <a:defRPr/>
            </a:pPr>
            <a:r>
              <a:rPr lang="en-US" sz="2800" b="1" dirty="0">
                <a:solidFill>
                  <a:srgbClr val="FF0000"/>
                </a:solidFill>
              </a:rPr>
              <a:t>3- Detector.</a:t>
            </a:r>
          </a:p>
          <a:p>
            <a:pPr marL="274320" indent="-274320">
              <a:spcBef>
                <a:spcPct val="20000"/>
              </a:spcBef>
              <a:buClr>
                <a:srgbClr val="0BD0D9"/>
              </a:buClr>
              <a:buSzPct val="95000"/>
              <a:buFont typeface="Wingdings 2"/>
              <a:buChar char=""/>
              <a:defRPr/>
            </a:pPr>
            <a:r>
              <a:rPr lang="en-US" sz="2800" b="1" dirty="0">
                <a:solidFill>
                  <a:srgbClr val="FF0000"/>
                </a:solidFill>
              </a:rPr>
              <a:t>4- Readout meter.</a:t>
            </a:r>
          </a:p>
        </p:txBody>
      </p:sp>
      <p:pic>
        <p:nvPicPr>
          <p:cNvPr id="4" name="Picture 4" descr="Fla7"/>
          <p:cNvPicPr>
            <a:picLocks noChangeAspect="1" noChangeArrowheads="1"/>
          </p:cNvPicPr>
          <p:nvPr/>
        </p:nvPicPr>
        <p:blipFill>
          <a:blip r:embed="rId2">
            <a:extLst>
              <a:ext uri="{28A0092B-C50C-407E-A947-70E740481C1C}">
                <a14:useLocalDpi xmlns:a14="http://schemas.microsoft.com/office/drawing/2010/main" val="0"/>
              </a:ext>
            </a:extLst>
          </a:blip>
          <a:srcRect l="3311" t="11111" r="5298" b="11696"/>
          <a:stretch>
            <a:fillRect/>
          </a:stretch>
        </p:blipFill>
        <p:spPr bwMode="auto">
          <a:xfrm>
            <a:off x="838200" y="4114800"/>
            <a:ext cx="7467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457200"/>
            <a:ext cx="9144000" cy="646331"/>
          </a:xfrm>
          <a:prstGeom prst="rect">
            <a:avLst/>
          </a:prstGeom>
          <a:noFill/>
        </p:spPr>
        <p:txBody>
          <a:bodyPr>
            <a:spAutoFit/>
          </a:bodyPr>
          <a:lstStyle/>
          <a:p>
            <a:pPr algn="ctr">
              <a:defRPr/>
            </a:pPr>
            <a:r>
              <a:rPr lang="en-US" sz="3600" b="1" dirty="0">
                <a:ln w="10541" cmpd="sng">
                  <a:solidFill>
                    <a:srgbClr val="0F6FC6">
                      <a:shade val="88000"/>
                      <a:satMod val="110000"/>
                    </a:srgbClr>
                  </a:solidFill>
                  <a:prstDash val="solid"/>
                </a:ln>
                <a:gradFill>
                  <a:gsLst>
                    <a:gs pos="0">
                      <a:srgbClr val="0F6FC6">
                        <a:tint val="40000"/>
                        <a:satMod val="250000"/>
                      </a:srgbClr>
                    </a:gs>
                    <a:gs pos="9000">
                      <a:srgbClr val="0F6FC6">
                        <a:tint val="52000"/>
                        <a:satMod val="300000"/>
                      </a:srgbClr>
                    </a:gs>
                    <a:gs pos="50000">
                      <a:srgbClr val="0F6FC6">
                        <a:shade val="20000"/>
                        <a:satMod val="300000"/>
                      </a:srgbClr>
                    </a:gs>
                    <a:gs pos="79000">
                      <a:srgbClr val="0F6FC6">
                        <a:tint val="52000"/>
                        <a:satMod val="300000"/>
                      </a:srgbClr>
                    </a:gs>
                    <a:gs pos="100000">
                      <a:srgbClr val="0F6FC6">
                        <a:tint val="40000"/>
                        <a:satMod val="250000"/>
                      </a:srgbClr>
                    </a:gs>
                  </a:gsLst>
                  <a:lin ang="5400000"/>
                </a:gradFill>
                <a:effectLst>
                  <a:reflection blurRad="6350" stA="60000" endA="900" endPos="60000" dist="60007" dir="5400000" sy="-100000" algn="bl" rotWithShape="0"/>
                </a:effectLst>
                <a:latin typeface="Calibri"/>
                <a:cs typeface="Arial" pitchFamily="34" charset="0"/>
              </a:rPr>
              <a:t>INSTRUMENT  FOR  FLAME EMISSION </a:t>
            </a:r>
            <a:endParaRPr lang="en-US" sz="3600" b="1" dirty="0">
              <a:ln w="10541" cmpd="sng">
                <a:solidFill>
                  <a:srgbClr val="0F6FC6">
                    <a:shade val="88000"/>
                    <a:satMod val="110000"/>
                  </a:srgbClr>
                </a:solidFill>
                <a:prstDash val="solid"/>
              </a:ln>
              <a:gradFill>
                <a:gsLst>
                  <a:gs pos="0">
                    <a:srgbClr val="0F6FC6">
                      <a:tint val="40000"/>
                      <a:satMod val="250000"/>
                    </a:srgbClr>
                  </a:gs>
                  <a:gs pos="9000">
                    <a:srgbClr val="0F6FC6">
                      <a:tint val="52000"/>
                      <a:satMod val="300000"/>
                    </a:srgbClr>
                  </a:gs>
                  <a:gs pos="50000">
                    <a:srgbClr val="0F6FC6">
                      <a:shade val="20000"/>
                      <a:satMod val="300000"/>
                    </a:srgbClr>
                  </a:gs>
                  <a:gs pos="79000">
                    <a:srgbClr val="0F6FC6">
                      <a:tint val="52000"/>
                      <a:satMod val="300000"/>
                    </a:srgbClr>
                  </a:gs>
                  <a:gs pos="100000">
                    <a:srgbClr val="0F6FC6">
                      <a:tint val="40000"/>
                      <a:satMod val="250000"/>
                    </a:srgbClr>
                  </a:gs>
                </a:gsLst>
                <a:lin ang="5400000"/>
              </a:gradFill>
              <a:effectLst>
                <a:reflection blurRad="6350" stA="60000" endA="900" endPos="60000" dist="60007" dir="5400000" sy="-100000" algn="bl" rotWithShape="0"/>
              </a:effectLst>
              <a:cs typeface="Arial" pitchFamily="34" charset="0"/>
            </a:endParaRPr>
          </a:p>
        </p:txBody>
      </p:sp>
      <p:sp>
        <p:nvSpPr>
          <p:cNvPr id="6" name="Slide Number Placeholder 5"/>
          <p:cNvSpPr>
            <a:spLocks noGrp="1"/>
          </p:cNvSpPr>
          <p:nvPr>
            <p:ph type="sldNum" sz="quarter" idx="12"/>
          </p:nvPr>
        </p:nvSpPr>
        <p:spPr/>
        <p:txBody>
          <a:bodyPr/>
          <a:lstStyle/>
          <a:p>
            <a:pPr>
              <a:defRPr/>
            </a:pPr>
            <a:fld id="{EDB89177-838B-4F78-970F-8D8076BA6008}" type="slidenum">
              <a:rPr lang="en-US">
                <a:solidFill>
                  <a:srgbClr val="04617B">
                    <a:shade val="90000"/>
                  </a:srgbClr>
                </a:solidFill>
              </a:rPr>
              <a:pPr>
                <a:defRPr/>
              </a:pPr>
              <a:t>24</a:t>
            </a:fld>
            <a:endParaRPr lang="en-US">
              <a:solidFill>
                <a:srgbClr val="04617B">
                  <a:shade val="90000"/>
                </a:srgbClr>
              </a:solidFill>
            </a:endParaRPr>
          </a:p>
        </p:txBody>
      </p:sp>
    </p:spTree>
    <p:extLst>
      <p:ext uri="{BB962C8B-B14F-4D97-AF65-F5344CB8AC3E}">
        <p14:creationId xmlns:p14="http://schemas.microsoft.com/office/powerpoint/2010/main" val="10678635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4"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0" end="0"/>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21"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1" end="1"/>
                                            </p:txEl>
                                          </p:spTgt>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8"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2" end="2"/>
                                            </p:txEl>
                                          </p:spTgt>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7" presetClass="entr" presetSubtype="0" fill="hold" nodeType="clickEffect">
                                  <p:stCondLst>
                                    <p:cond delay="0"/>
                                  </p:stCondLst>
                                  <p:iterate type="lt">
                                    <p:tmPct val="50000"/>
                                  </p:iterate>
                                  <p:childTnLst>
                                    <p:set>
                                      <p:cBhvr>
                                        <p:cTn id="34"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35"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7" dur="80"/>
                                        <p:tgtEl>
                                          <p:spTgt spid="3">
                                            <p:txEl>
                                              <p:pRg st="3" end="3"/>
                                            </p:txEl>
                                          </p:spTgt>
                                        </p:tgtEl>
                                        <p:attrNameLst>
                                          <p:attrName>fill.type</p:attrName>
                                        </p:attrNameLst>
                                      </p:cBhvr>
                                      <p:to>
                                        <p:strVal val="solid"/>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0" presetClass="entr" presetSubtype="0"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edge">
                                      <p:cBhvr>
                                        <p:cTn id="4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9" name="Picture 3"/>
          <p:cNvPicPr>
            <a:picLocks noChangeAspect="1" noChangeArrowheads="1"/>
          </p:cNvPicPr>
          <p:nvPr/>
        </p:nvPicPr>
        <p:blipFill>
          <a:blip r:embed="rId2"/>
          <a:srcRect/>
          <a:stretch>
            <a:fillRect/>
          </a:stretch>
        </p:blipFill>
        <p:spPr bwMode="auto">
          <a:xfrm>
            <a:off x="838200" y="1143000"/>
            <a:ext cx="7315200" cy="4267200"/>
          </a:xfrm>
          <a:prstGeom prst="rect">
            <a:avLst/>
          </a:prstGeom>
          <a:ln>
            <a:noFill/>
          </a:ln>
          <a:effectLst>
            <a:outerShdw blurRad="292100" dist="139700" dir="2700000" algn="tl" rotWithShape="0">
              <a:srgbClr val="333333">
                <a:alpha val="65000"/>
              </a:srgbClr>
            </a:outerShdw>
          </a:effectLst>
        </p:spPr>
      </p:pic>
      <p:sp>
        <p:nvSpPr>
          <p:cNvPr id="65539" name="TextBox 3"/>
          <p:cNvSpPr txBox="1">
            <a:spLocks noChangeArrowheads="1"/>
          </p:cNvSpPr>
          <p:nvPr/>
        </p:nvSpPr>
        <p:spPr bwMode="auto">
          <a:xfrm>
            <a:off x="1447800" y="49530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b="1" smtClean="0">
                <a:solidFill>
                  <a:srgbClr val="FF0000"/>
                </a:solidFill>
                <a:latin typeface="Constantia" pitchFamily="18" charset="0"/>
              </a:rPr>
              <a:t>sample</a:t>
            </a:r>
          </a:p>
        </p:txBody>
      </p:sp>
      <p:sp>
        <p:nvSpPr>
          <p:cNvPr id="5" name="TextBox 4"/>
          <p:cNvSpPr txBox="1"/>
          <p:nvPr/>
        </p:nvSpPr>
        <p:spPr>
          <a:xfrm>
            <a:off x="609600" y="3657600"/>
            <a:ext cx="1066800" cy="369888"/>
          </a:xfrm>
          <a:prstGeom prst="rect">
            <a:avLst/>
          </a:prstGeom>
          <a:noFill/>
        </p:spPr>
        <p:txBody>
          <a:bodyPr>
            <a:spAutoFit/>
          </a:bodyPr>
          <a:lstStyle/>
          <a:p>
            <a:pPr>
              <a:defRPr/>
            </a:pPr>
            <a:r>
              <a:rPr lang="en-US" b="1" dirty="0">
                <a:solidFill>
                  <a:srgbClr val="0F6FC6">
                    <a:lumMod val="75000"/>
                  </a:srgbClr>
                </a:solidFill>
                <a:cs typeface="Arial" pitchFamily="34" charset="0"/>
              </a:rPr>
              <a:t>oxidant</a:t>
            </a:r>
          </a:p>
        </p:txBody>
      </p:sp>
      <p:sp>
        <p:nvSpPr>
          <p:cNvPr id="6" name="TextBox 5"/>
          <p:cNvSpPr txBox="1"/>
          <p:nvPr/>
        </p:nvSpPr>
        <p:spPr>
          <a:xfrm>
            <a:off x="609600" y="3200400"/>
            <a:ext cx="838200" cy="369888"/>
          </a:xfrm>
          <a:prstGeom prst="rect">
            <a:avLst/>
          </a:prstGeom>
          <a:noFill/>
        </p:spPr>
        <p:txBody>
          <a:bodyPr>
            <a:spAutoFit/>
          </a:bodyPr>
          <a:lstStyle/>
          <a:p>
            <a:pPr>
              <a:defRPr/>
            </a:pPr>
            <a:r>
              <a:rPr lang="en-US" b="1" dirty="0">
                <a:solidFill>
                  <a:srgbClr val="0F6FC6">
                    <a:lumMod val="75000"/>
                  </a:srgbClr>
                </a:solidFill>
                <a:cs typeface="Arial" pitchFamily="34" charset="0"/>
              </a:rPr>
              <a:t>fuel</a:t>
            </a:r>
          </a:p>
        </p:txBody>
      </p:sp>
      <p:sp>
        <p:nvSpPr>
          <p:cNvPr id="65542" name="TextBox 6"/>
          <p:cNvSpPr txBox="1">
            <a:spLocks noChangeArrowheads="1"/>
          </p:cNvSpPr>
          <p:nvPr/>
        </p:nvSpPr>
        <p:spPr bwMode="auto">
          <a:xfrm>
            <a:off x="1524000" y="12954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b="1" smtClean="0">
                <a:solidFill>
                  <a:srgbClr val="FF0000"/>
                </a:solidFill>
                <a:latin typeface="Constantia" pitchFamily="18" charset="0"/>
              </a:rPr>
              <a:t>flame</a:t>
            </a:r>
          </a:p>
        </p:txBody>
      </p:sp>
      <p:sp>
        <p:nvSpPr>
          <p:cNvPr id="8" name="TextBox 7"/>
          <p:cNvSpPr txBox="1"/>
          <p:nvPr/>
        </p:nvSpPr>
        <p:spPr>
          <a:xfrm>
            <a:off x="3200400" y="4114800"/>
            <a:ext cx="2057400" cy="369888"/>
          </a:xfrm>
          <a:prstGeom prst="rect">
            <a:avLst/>
          </a:prstGeom>
          <a:noFill/>
        </p:spPr>
        <p:txBody>
          <a:bodyPr>
            <a:spAutoFit/>
          </a:bodyPr>
          <a:lstStyle/>
          <a:p>
            <a:pPr>
              <a:defRPr/>
            </a:pPr>
            <a:r>
              <a:rPr lang="en-US" b="1" dirty="0">
                <a:solidFill>
                  <a:srgbClr val="7CCA62">
                    <a:lumMod val="50000"/>
                  </a:srgbClr>
                </a:solidFill>
                <a:cs typeface="Arial" pitchFamily="34" charset="0"/>
              </a:rPr>
              <a:t>monochromator</a:t>
            </a:r>
          </a:p>
        </p:txBody>
      </p:sp>
      <p:sp>
        <p:nvSpPr>
          <p:cNvPr id="65544" name="TextBox 8"/>
          <p:cNvSpPr txBox="1">
            <a:spLocks noChangeArrowheads="1"/>
          </p:cNvSpPr>
          <p:nvPr/>
        </p:nvSpPr>
        <p:spPr bwMode="auto">
          <a:xfrm>
            <a:off x="4800600" y="2514600"/>
            <a:ext cx="1371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0"/>
              </a:spcBef>
              <a:spcAft>
                <a:spcPct val="0"/>
              </a:spcAft>
            </a:pPr>
            <a:r>
              <a:rPr lang="en-US" b="1" smtClean="0">
                <a:solidFill>
                  <a:srgbClr val="FFC000"/>
                </a:solidFill>
                <a:latin typeface="Constantia" pitchFamily="18" charset="0"/>
              </a:rPr>
              <a:t>Photo  multiplier</a:t>
            </a:r>
          </a:p>
        </p:txBody>
      </p:sp>
      <p:sp>
        <p:nvSpPr>
          <p:cNvPr id="65545" name="TextBox 9"/>
          <p:cNvSpPr txBox="1">
            <a:spLocks noChangeArrowheads="1"/>
          </p:cNvSpPr>
          <p:nvPr/>
        </p:nvSpPr>
        <p:spPr bwMode="auto">
          <a:xfrm>
            <a:off x="6248400" y="1828800"/>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0"/>
              </a:spcBef>
              <a:spcAft>
                <a:spcPct val="0"/>
              </a:spcAft>
            </a:pPr>
            <a:r>
              <a:rPr lang="en-US" b="1" smtClean="0">
                <a:solidFill>
                  <a:srgbClr val="FF0000"/>
                </a:solidFill>
                <a:latin typeface="Constantia" pitchFamily="18" charset="0"/>
              </a:rPr>
              <a:t>Dc amplifier</a:t>
            </a:r>
          </a:p>
        </p:txBody>
      </p:sp>
      <p:sp>
        <p:nvSpPr>
          <p:cNvPr id="65546" name="TextBox 10"/>
          <p:cNvSpPr txBox="1">
            <a:spLocks noChangeArrowheads="1"/>
          </p:cNvSpPr>
          <p:nvPr/>
        </p:nvSpPr>
        <p:spPr bwMode="auto">
          <a:xfrm>
            <a:off x="6324600" y="3352800"/>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b="1" smtClean="0">
                <a:solidFill>
                  <a:srgbClr val="0070C0"/>
                </a:solidFill>
                <a:latin typeface="Constantia" pitchFamily="18" charset="0"/>
              </a:rPr>
              <a:t>recorder</a:t>
            </a:r>
          </a:p>
        </p:txBody>
      </p:sp>
      <p:sp>
        <p:nvSpPr>
          <p:cNvPr id="12" name="TextBox 11"/>
          <p:cNvSpPr txBox="1"/>
          <p:nvPr/>
        </p:nvSpPr>
        <p:spPr>
          <a:xfrm>
            <a:off x="2209800" y="5562600"/>
            <a:ext cx="5257800" cy="461665"/>
          </a:xfrm>
          <a:prstGeom prst="rect">
            <a:avLst/>
          </a:prstGeom>
          <a:effectLst>
            <a:outerShdw blurRad="57150" dist="38100" dir="5400000" algn="ctr" rotWithShape="0">
              <a:schemeClr val="accent3">
                <a:shade val="9000"/>
                <a:satMod val="105000"/>
                <a:alpha val="48000"/>
              </a:schemeClr>
            </a:outerShdw>
            <a:reflection blurRad="6350" stA="50000" endA="295" endPos="92000" dist="101600" dir="5400000" sy="-100000" algn="bl" rotWithShape="0"/>
          </a:effectLst>
        </p:spPr>
        <p:style>
          <a:lnRef idx="1">
            <a:schemeClr val="accent3"/>
          </a:lnRef>
          <a:fillRef idx="2">
            <a:schemeClr val="accent3"/>
          </a:fillRef>
          <a:effectRef idx="1">
            <a:schemeClr val="accent3"/>
          </a:effectRef>
          <a:fontRef idx="minor">
            <a:schemeClr val="dk1"/>
          </a:fontRef>
        </p:style>
        <p:txBody>
          <a:bodyPr>
            <a:spAutoFit/>
          </a:bodyPr>
          <a:lstStyle/>
          <a:p>
            <a:pPr>
              <a:defRPr/>
            </a:pPr>
            <a:r>
              <a:rPr lang="en-US" sz="2400" b="1" dirty="0">
                <a:solidFill>
                  <a:srgbClr val="002060"/>
                </a:solidFill>
                <a:effectLst>
                  <a:outerShdw blurRad="38100" dist="38100" dir="2700000" algn="tl">
                    <a:srgbClr val="000000">
                      <a:alpha val="43137"/>
                    </a:srgbClr>
                  </a:outerShdw>
                </a:effectLst>
              </a:rPr>
              <a:t>Flame  photometry    diagram</a:t>
            </a:r>
          </a:p>
        </p:txBody>
      </p:sp>
      <p:sp>
        <p:nvSpPr>
          <p:cNvPr id="13" name="Slide Number Placeholder 12"/>
          <p:cNvSpPr>
            <a:spLocks noGrp="1"/>
          </p:cNvSpPr>
          <p:nvPr>
            <p:ph type="sldNum" sz="quarter" idx="12"/>
          </p:nvPr>
        </p:nvSpPr>
        <p:spPr/>
        <p:txBody>
          <a:bodyPr/>
          <a:lstStyle/>
          <a:p>
            <a:pPr>
              <a:defRPr/>
            </a:pPr>
            <a:fld id="{011CB800-3AE8-4CB9-B8E0-31E1654ED72E}" type="slidenum">
              <a:rPr lang="en-US">
                <a:solidFill>
                  <a:srgbClr val="04617B">
                    <a:shade val="90000"/>
                  </a:srgbClr>
                </a:solidFill>
              </a:rPr>
              <a:pPr>
                <a:defRPr/>
              </a:pPr>
              <a:t>25</a:t>
            </a:fld>
            <a:endParaRPr lang="en-US">
              <a:solidFill>
                <a:srgbClr val="04617B">
                  <a:shade val="90000"/>
                </a:srgbClr>
              </a:solidFill>
            </a:endParaRPr>
          </a:p>
        </p:txBody>
      </p:sp>
    </p:spTree>
    <p:extLst>
      <p:ext uri="{BB962C8B-B14F-4D97-AF65-F5344CB8AC3E}">
        <p14:creationId xmlns:p14="http://schemas.microsoft.com/office/powerpoint/2010/main" val="7193076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9939"/>
                                        </p:tgtEl>
                                        <p:attrNameLst>
                                          <p:attrName>style.visibility</p:attrName>
                                        </p:attrNameLst>
                                      </p:cBhvr>
                                      <p:to>
                                        <p:strVal val="visible"/>
                                      </p:to>
                                    </p:set>
                                    <p:animEffect transition="in" filter="slide(fromBottom)">
                                      <p:cBhvr>
                                        <p:cTn id="7" dur="500"/>
                                        <p:tgtEl>
                                          <p:spTgt spid="399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mph" presetSubtype="0" fill="hold" nodeType="clickEffect">
                                  <p:stCondLst>
                                    <p:cond delay="0"/>
                                  </p:stCondLst>
                                  <p:childTnLst>
                                    <p:animScale>
                                      <p:cBhvr>
                                        <p:cTn id="11" dur="2000" fill="hold"/>
                                        <p:tgtEl>
                                          <p:spTgt spid="1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descr="Fla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2286000"/>
            <a:ext cx="2819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1" name="Rectangle 3"/>
          <p:cNvSpPr>
            <a:spLocks noChangeArrowheads="1"/>
          </p:cNvSpPr>
          <p:nvPr/>
        </p:nvSpPr>
        <p:spPr bwMode="auto">
          <a:xfrm>
            <a:off x="914400" y="1066800"/>
            <a:ext cx="6629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en-US" sz="2400" b="1" smtClean="0">
                <a:solidFill>
                  <a:srgbClr val="FF0000"/>
                </a:solidFill>
                <a:latin typeface="Arial" pitchFamily="34" charset="0"/>
                <a:cs typeface="Arial" pitchFamily="34" charset="0"/>
              </a:rPr>
              <a:t>The temperature of the flame produced depends on</a:t>
            </a:r>
            <a:r>
              <a:rPr lang="en-US" sz="2400" b="1" smtClean="0">
                <a:solidFill>
                  <a:srgbClr val="FFC000"/>
                </a:solidFill>
                <a:latin typeface="Arial" pitchFamily="34" charset="0"/>
                <a:cs typeface="Arial" pitchFamily="34" charset="0"/>
              </a:rPr>
              <a:t> (fuel-oxidant ) </a:t>
            </a:r>
            <a:r>
              <a:rPr lang="en-US" sz="2400" b="1" smtClean="0">
                <a:solidFill>
                  <a:srgbClr val="FF0000"/>
                </a:solidFill>
                <a:latin typeface="Arial" pitchFamily="34" charset="0"/>
                <a:cs typeface="Arial" pitchFamily="34" charset="0"/>
              </a:rPr>
              <a:t>ratio and kind.  </a:t>
            </a:r>
          </a:p>
        </p:txBody>
      </p:sp>
      <p:graphicFrame>
        <p:nvGraphicFramePr>
          <p:cNvPr id="5" name="Table 4"/>
          <p:cNvGraphicFramePr>
            <a:graphicFrameLocks noGrp="1"/>
          </p:cNvGraphicFramePr>
          <p:nvPr/>
        </p:nvGraphicFramePr>
        <p:xfrm>
          <a:off x="1524000" y="2438401"/>
          <a:ext cx="3429000" cy="2636519"/>
        </p:xfrm>
        <a:graphic>
          <a:graphicData uri="http://schemas.openxmlformats.org/drawingml/2006/table">
            <a:tbl>
              <a:tblPr firstRow="1" bandRow="1">
                <a:tableStyleId>{08FB837D-C827-4EFA-A057-4D05807E0F7C}</a:tableStyleId>
              </a:tblPr>
              <a:tblGrid>
                <a:gridCol w="1714500"/>
                <a:gridCol w="1714500"/>
              </a:tblGrid>
              <a:tr h="802419">
                <a:tc>
                  <a:txBody>
                    <a:bodyPr/>
                    <a:lstStyle/>
                    <a:p>
                      <a:pPr algn="ctr"/>
                      <a:r>
                        <a:rPr lang="en-US" dirty="0" smtClean="0"/>
                        <a:t>Fuels</a:t>
                      </a:r>
                      <a:r>
                        <a:rPr lang="en-US" baseline="0" dirty="0" smtClean="0"/>
                        <a:t>                               </a:t>
                      </a:r>
                      <a:endParaRPr lang="en-US" dirty="0"/>
                    </a:p>
                  </a:txBody>
                  <a:tcPr/>
                </a:tc>
                <a:tc>
                  <a:txBody>
                    <a:bodyPr/>
                    <a:lstStyle/>
                    <a:p>
                      <a:pPr algn="ctr"/>
                      <a:r>
                        <a:rPr lang="en-US" dirty="0" smtClean="0"/>
                        <a:t>Oxidants</a:t>
                      </a:r>
                    </a:p>
                    <a:p>
                      <a:pPr algn="ctr"/>
                      <a:endParaRPr lang="en-US" dirty="0"/>
                    </a:p>
                  </a:txBody>
                  <a:tcPr/>
                </a:tc>
              </a:tr>
              <a:tr h="458525">
                <a:tc>
                  <a:txBody>
                    <a:bodyPr/>
                    <a:lstStyle/>
                    <a:p>
                      <a:pPr algn="ctr"/>
                      <a:r>
                        <a:rPr lang="en-US" dirty="0" smtClean="0"/>
                        <a:t>Hydrogen                    </a:t>
                      </a:r>
                      <a:endParaRPr lang="en-US" dirty="0"/>
                    </a:p>
                  </a:txBody>
                  <a:tcPr/>
                </a:tc>
                <a:tc>
                  <a:txBody>
                    <a:bodyPr/>
                    <a:lstStyle/>
                    <a:p>
                      <a:pPr algn="ctr"/>
                      <a:r>
                        <a:rPr lang="en-US" dirty="0" smtClean="0"/>
                        <a:t>Air</a:t>
                      </a:r>
                      <a:endParaRPr lang="en-US" dirty="0"/>
                    </a:p>
                  </a:txBody>
                  <a:tcPr/>
                </a:tc>
              </a:tr>
              <a:tr h="458525">
                <a:tc>
                  <a:txBody>
                    <a:bodyPr/>
                    <a:lstStyle/>
                    <a:p>
                      <a:pPr algn="ctr"/>
                      <a:r>
                        <a:rPr lang="en-US" dirty="0" smtClean="0"/>
                        <a:t>Acetylene </a:t>
                      </a:r>
                    </a:p>
                  </a:txBody>
                  <a:tcPr/>
                </a:tc>
                <a:tc>
                  <a:txBody>
                    <a:bodyPr/>
                    <a:lstStyle/>
                    <a:p>
                      <a:pPr algn="ctr"/>
                      <a:r>
                        <a:rPr lang="en-US" dirty="0" smtClean="0"/>
                        <a:t>Oxygen</a:t>
                      </a:r>
                      <a:endParaRPr lang="en-US" dirty="0"/>
                    </a:p>
                  </a:txBody>
                  <a:tcPr/>
                </a:tc>
              </a:tr>
              <a:tr h="458525">
                <a:tc>
                  <a:txBody>
                    <a:bodyPr/>
                    <a:lstStyle/>
                    <a:p>
                      <a:pPr algn="ctr"/>
                      <a:r>
                        <a:rPr lang="en-US" dirty="0" smtClean="0"/>
                        <a:t>Propane</a:t>
                      </a:r>
                      <a:endParaRPr lang="en-US" dirty="0"/>
                    </a:p>
                  </a:txBody>
                  <a:tcPr/>
                </a:tc>
                <a:tc>
                  <a:txBody>
                    <a:bodyPr/>
                    <a:lstStyle/>
                    <a:p>
                      <a:pPr algn="ctr"/>
                      <a:r>
                        <a:rPr lang="en-US" dirty="0" smtClean="0"/>
                        <a:t>Nitrous  oxide</a:t>
                      </a:r>
                      <a:endParaRPr lang="en-US" dirty="0"/>
                    </a:p>
                  </a:txBody>
                  <a:tcPr/>
                </a:tc>
              </a:tr>
              <a:tr h="458525">
                <a:tc>
                  <a:txBody>
                    <a:bodyPr/>
                    <a:lstStyle/>
                    <a:p>
                      <a:pPr algn="ctr"/>
                      <a:endParaRPr lang="en-US" dirty="0"/>
                    </a:p>
                  </a:txBody>
                  <a:tcPr/>
                </a:tc>
                <a:tc>
                  <a:txBody>
                    <a:bodyPr/>
                    <a:lstStyle/>
                    <a:p>
                      <a:pPr algn="ctr"/>
                      <a:endParaRPr lang="en-US" dirty="0"/>
                    </a:p>
                  </a:txBody>
                  <a:tcPr/>
                </a:tc>
              </a:tr>
            </a:tbl>
          </a:graphicData>
        </a:graphic>
      </p:graphicFrame>
      <p:sp>
        <p:nvSpPr>
          <p:cNvPr id="6" name="Slide Number Placeholder 5"/>
          <p:cNvSpPr>
            <a:spLocks noGrp="1"/>
          </p:cNvSpPr>
          <p:nvPr>
            <p:ph type="sldNum" sz="quarter" idx="12"/>
          </p:nvPr>
        </p:nvSpPr>
        <p:spPr/>
        <p:txBody>
          <a:bodyPr/>
          <a:lstStyle/>
          <a:p>
            <a:pPr>
              <a:defRPr/>
            </a:pPr>
            <a:fld id="{D522A1E8-1531-43ED-A2B5-3B51F7E61CE1}" type="slidenum">
              <a:rPr lang="en-US">
                <a:solidFill>
                  <a:srgbClr val="04617B">
                    <a:shade val="90000"/>
                  </a:srgbClr>
                </a:solidFill>
              </a:rPr>
              <a:pPr>
                <a:defRPr/>
              </a:pPr>
              <a:t>26</a:t>
            </a:fld>
            <a:endParaRPr lang="en-US">
              <a:solidFill>
                <a:srgbClr val="04617B">
                  <a:shade val="90000"/>
                </a:srgbClr>
              </a:solidFill>
            </a:endParaRPr>
          </a:p>
        </p:txBody>
      </p:sp>
    </p:spTree>
    <p:extLst>
      <p:ext uri="{BB962C8B-B14F-4D97-AF65-F5344CB8AC3E}">
        <p14:creationId xmlns:p14="http://schemas.microsoft.com/office/powerpoint/2010/main" val="211017585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762000" y="1828800"/>
            <a:ext cx="7696200" cy="358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tabLst>
                <a:tab pos="323850" algn="l"/>
              </a:tabLst>
            </a:pPr>
            <a:endParaRPr lang="en-US" sz="1100" smtClean="0">
              <a:solidFill>
                <a:srgbClr val="FF0000"/>
              </a:solidFill>
              <a:latin typeface="Arial" pitchFamily="34" charset="0"/>
              <a:cs typeface="Arial" pitchFamily="34" charset="0"/>
            </a:endParaRPr>
          </a:p>
          <a:p>
            <a:pPr eaLnBrk="0" fontAlgn="base" hangingPunct="0">
              <a:spcBef>
                <a:spcPct val="0"/>
              </a:spcBef>
              <a:spcAft>
                <a:spcPct val="0"/>
              </a:spcAft>
              <a:tabLst>
                <a:tab pos="323850" algn="l"/>
              </a:tabLst>
            </a:pPr>
            <a:r>
              <a:rPr lang="en-US" sz="2400" smtClean="0">
                <a:solidFill>
                  <a:srgbClr val="FF0000"/>
                </a:solidFill>
                <a:latin typeface="Arial" pitchFamily="34" charset="0"/>
                <a:cs typeface="Times New Roman" pitchFamily="18" charset="0"/>
              </a:rPr>
              <a:t>1- The solvent is evaporated leaving minute particles of</a:t>
            </a:r>
          </a:p>
          <a:p>
            <a:pPr eaLnBrk="0" fontAlgn="base" hangingPunct="0">
              <a:spcBef>
                <a:spcPct val="0"/>
              </a:spcBef>
              <a:spcAft>
                <a:spcPct val="0"/>
              </a:spcAft>
              <a:tabLst>
                <a:tab pos="323850" algn="l"/>
              </a:tabLst>
            </a:pPr>
            <a:r>
              <a:rPr lang="en-US" sz="2400" smtClean="0">
                <a:solidFill>
                  <a:srgbClr val="FF0000"/>
                </a:solidFill>
                <a:latin typeface="Arial" pitchFamily="34" charset="0"/>
                <a:cs typeface="Times New Roman" pitchFamily="18" charset="0"/>
              </a:rPr>
              <a:t>     dry salt ( S ). </a:t>
            </a:r>
            <a:endParaRPr lang="en-US" sz="1100" smtClean="0">
              <a:solidFill>
                <a:srgbClr val="FF0000"/>
              </a:solidFill>
              <a:latin typeface="Arial" pitchFamily="34" charset="0"/>
              <a:cs typeface="Arial" pitchFamily="34" charset="0"/>
            </a:endParaRPr>
          </a:p>
          <a:p>
            <a:pPr eaLnBrk="0" fontAlgn="base" hangingPunct="0">
              <a:spcBef>
                <a:spcPct val="0"/>
              </a:spcBef>
              <a:spcAft>
                <a:spcPct val="0"/>
              </a:spcAft>
              <a:tabLst>
                <a:tab pos="323850" algn="l"/>
              </a:tabLst>
            </a:pPr>
            <a:r>
              <a:rPr lang="en-US" sz="2400" smtClean="0">
                <a:solidFill>
                  <a:srgbClr val="FF0000"/>
                </a:solidFill>
                <a:latin typeface="Arial" pitchFamily="34" charset="0"/>
                <a:cs typeface="Times New Roman" pitchFamily="18" charset="0"/>
              </a:rPr>
              <a:t>2- The dry solids are converted into the gaseous state.</a:t>
            </a:r>
            <a:endParaRPr lang="en-US" sz="1100" smtClean="0">
              <a:solidFill>
                <a:srgbClr val="FF0000"/>
              </a:solidFill>
              <a:latin typeface="Arial" pitchFamily="34" charset="0"/>
              <a:cs typeface="Arial" pitchFamily="34" charset="0"/>
            </a:endParaRPr>
          </a:p>
          <a:p>
            <a:pPr eaLnBrk="0" fontAlgn="base" hangingPunct="0">
              <a:spcBef>
                <a:spcPct val="0"/>
              </a:spcBef>
              <a:spcAft>
                <a:spcPct val="0"/>
              </a:spcAft>
              <a:tabLst>
                <a:tab pos="323850" algn="l"/>
              </a:tabLst>
            </a:pPr>
            <a:r>
              <a:rPr lang="en-US" sz="2400" smtClean="0">
                <a:solidFill>
                  <a:srgbClr val="FF0000"/>
                </a:solidFill>
                <a:latin typeface="Arial" pitchFamily="34" charset="0"/>
                <a:cs typeface="Times New Roman" pitchFamily="18" charset="0"/>
              </a:rPr>
              <a:t>3- Apart of all the gaseous molecules are dissociated to</a:t>
            </a:r>
          </a:p>
          <a:p>
            <a:pPr eaLnBrk="0" fontAlgn="base" hangingPunct="0">
              <a:spcBef>
                <a:spcPct val="0"/>
              </a:spcBef>
              <a:spcAft>
                <a:spcPct val="0"/>
              </a:spcAft>
              <a:tabLst>
                <a:tab pos="323850" algn="l"/>
              </a:tabLst>
            </a:pPr>
            <a:r>
              <a:rPr lang="en-US" sz="2400" smtClean="0">
                <a:solidFill>
                  <a:srgbClr val="FF0000"/>
                </a:solidFill>
                <a:latin typeface="Arial" pitchFamily="34" charset="0"/>
                <a:cs typeface="Times New Roman" pitchFamily="18" charset="0"/>
              </a:rPr>
              <a:t>    give neutral atoms' or radicals. The atomization step.</a:t>
            </a:r>
            <a:endParaRPr lang="en-US" sz="1100" smtClean="0">
              <a:solidFill>
                <a:srgbClr val="FF0000"/>
              </a:solidFill>
              <a:latin typeface="Arial" pitchFamily="34" charset="0"/>
              <a:cs typeface="Arial" pitchFamily="34" charset="0"/>
            </a:endParaRPr>
          </a:p>
          <a:p>
            <a:pPr eaLnBrk="0" fontAlgn="base" hangingPunct="0">
              <a:spcBef>
                <a:spcPct val="0"/>
              </a:spcBef>
              <a:spcAft>
                <a:spcPct val="0"/>
              </a:spcAft>
              <a:tabLst>
                <a:tab pos="323850" algn="l"/>
              </a:tabLst>
            </a:pPr>
            <a:r>
              <a:rPr lang="en-US" sz="2400" smtClean="0">
                <a:solidFill>
                  <a:srgbClr val="FF0000"/>
                </a:solidFill>
                <a:latin typeface="Arial" pitchFamily="34" charset="0"/>
                <a:cs typeface="Times New Roman" pitchFamily="18" charset="0"/>
              </a:rPr>
              <a:t>4-Apportion of the neutral atoms may be thermally</a:t>
            </a:r>
          </a:p>
          <a:p>
            <a:pPr eaLnBrk="0" fontAlgn="base" hangingPunct="0">
              <a:spcBef>
                <a:spcPct val="0"/>
              </a:spcBef>
              <a:spcAft>
                <a:spcPct val="0"/>
              </a:spcAft>
              <a:tabLst>
                <a:tab pos="323850" algn="l"/>
              </a:tabLst>
            </a:pPr>
            <a:r>
              <a:rPr lang="en-US" sz="2400" smtClean="0">
                <a:solidFill>
                  <a:srgbClr val="FF0000"/>
                </a:solidFill>
                <a:latin typeface="Arial" pitchFamily="34" charset="0"/>
                <a:cs typeface="Times New Roman" pitchFamily="18" charset="0"/>
              </a:rPr>
              <a:t>   excited.</a:t>
            </a:r>
            <a:endParaRPr lang="en-US" sz="1100" smtClean="0">
              <a:solidFill>
                <a:srgbClr val="FF0000"/>
              </a:solidFill>
              <a:latin typeface="Arial" pitchFamily="34" charset="0"/>
              <a:cs typeface="Arial" pitchFamily="34" charset="0"/>
            </a:endParaRPr>
          </a:p>
          <a:p>
            <a:pPr eaLnBrk="0" fontAlgn="base" hangingPunct="0">
              <a:spcBef>
                <a:spcPct val="0"/>
              </a:spcBef>
              <a:spcAft>
                <a:spcPct val="0"/>
              </a:spcAft>
              <a:tabLst>
                <a:tab pos="323850" algn="l"/>
              </a:tabLst>
            </a:pPr>
            <a:r>
              <a:rPr lang="en-US" sz="2400" smtClean="0">
                <a:solidFill>
                  <a:srgbClr val="FF0000"/>
                </a:solidFill>
                <a:latin typeface="Arial" pitchFamily="34" charset="0"/>
                <a:cs typeface="Times New Roman" pitchFamily="18" charset="0"/>
              </a:rPr>
              <a:t>5-Some of the neutral atoms may combine with radicals</a:t>
            </a:r>
          </a:p>
          <a:p>
            <a:pPr eaLnBrk="0" fontAlgn="base" hangingPunct="0">
              <a:spcBef>
                <a:spcPct val="0"/>
              </a:spcBef>
              <a:spcAft>
                <a:spcPct val="0"/>
              </a:spcAft>
              <a:tabLst>
                <a:tab pos="323850" algn="l"/>
              </a:tabLst>
            </a:pPr>
            <a:r>
              <a:rPr lang="en-US" sz="2400" smtClean="0">
                <a:solidFill>
                  <a:srgbClr val="FF0000"/>
                </a:solidFill>
                <a:latin typeface="Arial" pitchFamily="34" charset="0"/>
                <a:cs typeface="Times New Roman" pitchFamily="18" charset="0"/>
              </a:rPr>
              <a:t>   in the flame gases to form new gaseous compounds. </a:t>
            </a:r>
            <a:endParaRPr lang="en-US" sz="3200" smtClean="0">
              <a:solidFill>
                <a:srgbClr val="FF0000"/>
              </a:solidFill>
              <a:latin typeface="Arial" pitchFamily="34" charset="0"/>
              <a:cs typeface="Arial" pitchFamily="34" charset="0"/>
            </a:endParaRPr>
          </a:p>
        </p:txBody>
      </p:sp>
      <p:sp>
        <p:nvSpPr>
          <p:cNvPr id="5" name="Rectangle 4"/>
          <p:cNvSpPr/>
          <p:nvPr/>
        </p:nvSpPr>
        <p:spPr>
          <a:xfrm>
            <a:off x="228600" y="1219200"/>
            <a:ext cx="8915400" cy="523220"/>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2800" b="1" cap="all" dirty="0">
                <a:ln w="0"/>
                <a:gradFill flip="none">
                  <a:gsLst>
                    <a:gs pos="0">
                      <a:srgbClr val="0F6FC6">
                        <a:tint val="75000"/>
                        <a:shade val="75000"/>
                        <a:satMod val="170000"/>
                      </a:srgbClr>
                    </a:gs>
                    <a:gs pos="49000">
                      <a:srgbClr val="0F6FC6">
                        <a:tint val="88000"/>
                        <a:shade val="65000"/>
                        <a:satMod val="172000"/>
                      </a:srgbClr>
                    </a:gs>
                    <a:gs pos="50000">
                      <a:srgbClr val="0F6FC6">
                        <a:shade val="65000"/>
                        <a:satMod val="130000"/>
                      </a:srgbClr>
                    </a:gs>
                    <a:gs pos="92000">
                      <a:srgbClr val="0F6FC6">
                        <a:shade val="50000"/>
                        <a:satMod val="120000"/>
                      </a:srgbClr>
                    </a:gs>
                    <a:gs pos="100000">
                      <a:srgbClr val="0F6FC6">
                        <a:shade val="48000"/>
                        <a:satMod val="120000"/>
                      </a:srgbClr>
                    </a:gs>
                  </a:gsLst>
                  <a:lin ang="5400000"/>
                </a:gradFill>
                <a:effectLst>
                  <a:outerShdw blurRad="38100" dist="38100" dir="2700000" algn="tl">
                    <a:srgbClr val="000000">
                      <a:alpha val="43137"/>
                    </a:srgbClr>
                  </a:outerShdw>
                  <a:reflection blurRad="12700" stA="50000" endPos="50000" dist="5000" dir="5400000" sy="-100000" rotWithShape="0"/>
                </a:effectLst>
                <a:latin typeface="Arial" pitchFamily="34" charset="0"/>
                <a:ea typeface="Times New Roman" pitchFamily="18" charset="0"/>
                <a:cs typeface="Arial" pitchFamily="34" charset="0"/>
              </a:rPr>
              <a:t>    The process that done inside the flam :</a:t>
            </a:r>
            <a:endParaRPr lang="en-US" sz="2800" b="1" cap="all" dirty="0">
              <a:ln w="0"/>
              <a:gradFill flip="none">
                <a:gsLst>
                  <a:gs pos="0">
                    <a:srgbClr val="0F6FC6">
                      <a:tint val="75000"/>
                      <a:shade val="75000"/>
                      <a:satMod val="170000"/>
                    </a:srgbClr>
                  </a:gs>
                  <a:gs pos="49000">
                    <a:srgbClr val="0F6FC6">
                      <a:tint val="88000"/>
                      <a:shade val="65000"/>
                      <a:satMod val="172000"/>
                    </a:srgbClr>
                  </a:gs>
                  <a:gs pos="50000">
                    <a:srgbClr val="0F6FC6">
                      <a:shade val="65000"/>
                      <a:satMod val="130000"/>
                    </a:srgbClr>
                  </a:gs>
                  <a:gs pos="92000">
                    <a:srgbClr val="0F6FC6">
                      <a:shade val="50000"/>
                      <a:satMod val="120000"/>
                    </a:srgbClr>
                  </a:gs>
                  <a:gs pos="100000">
                    <a:srgbClr val="0F6FC6">
                      <a:shade val="48000"/>
                      <a:satMod val="120000"/>
                    </a:srgbClr>
                  </a:gs>
                </a:gsLst>
                <a:lin ang="5400000"/>
              </a:gradFill>
              <a:effectLst>
                <a:outerShdw blurRad="38100" dist="38100" dir="2700000" algn="tl">
                  <a:srgbClr val="000000">
                    <a:alpha val="43137"/>
                  </a:srgbClr>
                </a:outerShdw>
                <a:reflection blurRad="12700" stA="50000" endPos="50000" dist="5000" dir="5400000" sy="-100000" rotWithShape="0"/>
              </a:effectLst>
              <a:cs typeface="Arial" pitchFamily="34" charset="0"/>
            </a:endParaRPr>
          </a:p>
        </p:txBody>
      </p:sp>
      <p:sp>
        <p:nvSpPr>
          <p:cNvPr id="4" name="Slide Number Placeholder 3"/>
          <p:cNvSpPr>
            <a:spLocks noGrp="1"/>
          </p:cNvSpPr>
          <p:nvPr>
            <p:ph type="sldNum" sz="quarter" idx="12"/>
          </p:nvPr>
        </p:nvSpPr>
        <p:spPr/>
        <p:txBody>
          <a:bodyPr/>
          <a:lstStyle/>
          <a:p>
            <a:pPr>
              <a:defRPr/>
            </a:pPr>
            <a:fld id="{332759CB-6369-466D-BE43-CD504B090A29}" type="slidenum">
              <a:rPr lang="en-US">
                <a:solidFill>
                  <a:srgbClr val="04617B">
                    <a:shade val="90000"/>
                  </a:srgbClr>
                </a:solidFill>
              </a:rPr>
              <a:pPr>
                <a:defRPr/>
              </a:pPr>
              <a:t>27</a:t>
            </a:fld>
            <a:endParaRPr lang="en-US">
              <a:solidFill>
                <a:srgbClr val="04617B">
                  <a:shade val="90000"/>
                </a:srgbClr>
              </a:solidFill>
            </a:endParaRPr>
          </a:p>
        </p:txBody>
      </p:sp>
    </p:spTree>
    <p:extLst>
      <p:ext uri="{BB962C8B-B14F-4D97-AF65-F5344CB8AC3E}">
        <p14:creationId xmlns:p14="http://schemas.microsoft.com/office/powerpoint/2010/main" val="146479024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xit" presetSubtype="10" fill="hold" grpId="0" nodeType="clickEffect">
                                  <p:stCondLst>
                                    <p:cond delay="0"/>
                                  </p:stCondLst>
                                  <p:childTnLst>
                                    <p:animEffect transition="out" filter="blinds(horizontal)">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533400" y="1447800"/>
            <a:ext cx="8610600" cy="449262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nchor="ctr">
            <a:spAutoFit/>
          </a:bodyPr>
          <a:lstStyle/>
          <a:p>
            <a:pPr fontAlgn="base">
              <a:spcBef>
                <a:spcPct val="0"/>
              </a:spcBef>
              <a:spcAft>
                <a:spcPct val="0"/>
              </a:spcAft>
              <a:defRPr/>
            </a:pPr>
            <a:r>
              <a:rPr lang="en-US" sz="1600" dirty="0">
                <a:solidFill>
                  <a:srgbClr val="FFC000"/>
                </a:solidFill>
                <a:latin typeface="Arial" pitchFamily="34" charset="0"/>
                <a:cs typeface="Times New Roman" pitchFamily="18" charset="0"/>
              </a:rPr>
              <a:t>   </a:t>
            </a:r>
            <a:r>
              <a:rPr lang="en-US" sz="2400" dirty="0">
                <a:solidFill>
                  <a:srgbClr val="FFC000"/>
                </a:solidFill>
                <a:latin typeface="Arial" pitchFamily="34" charset="0"/>
                <a:cs typeface="Times New Roman" pitchFamily="18" charset="0"/>
              </a:rPr>
              <a:t> Sample                     </a:t>
            </a:r>
            <a:r>
              <a:rPr lang="en-US" sz="1600" dirty="0">
                <a:solidFill>
                  <a:srgbClr val="FFC000"/>
                </a:solidFill>
                <a:latin typeface="Arial" pitchFamily="34" charset="0"/>
                <a:cs typeface="Times New Roman" pitchFamily="18" charset="0"/>
              </a:rPr>
              <a:t> </a:t>
            </a:r>
            <a:r>
              <a:rPr lang="en-US" sz="2400" dirty="0">
                <a:solidFill>
                  <a:srgbClr val="FFC000"/>
                </a:solidFill>
                <a:latin typeface="Arial" pitchFamily="34" charset="0"/>
                <a:cs typeface="Times New Roman" pitchFamily="18" charset="0"/>
              </a:rPr>
              <a:t>nebulization                </a:t>
            </a:r>
            <a:r>
              <a:rPr lang="en-US" sz="2400" dirty="0" err="1" smtClean="0">
                <a:solidFill>
                  <a:srgbClr val="FFC000"/>
                </a:solidFill>
                <a:latin typeface="Arial" pitchFamily="34" charset="0"/>
                <a:cs typeface="Times New Roman" pitchFamily="18" charset="0"/>
              </a:rPr>
              <a:t>dessolvated</a:t>
            </a:r>
            <a:r>
              <a:rPr lang="en-US" sz="2400" dirty="0" smtClean="0">
                <a:solidFill>
                  <a:srgbClr val="FFC000"/>
                </a:solidFill>
                <a:latin typeface="Arial" pitchFamily="34" charset="0"/>
                <a:cs typeface="Times New Roman" pitchFamily="18" charset="0"/>
              </a:rPr>
              <a:t> </a:t>
            </a:r>
            <a:r>
              <a:rPr lang="en-US" sz="1600" dirty="0" smtClean="0">
                <a:solidFill>
                  <a:srgbClr val="FFC000"/>
                </a:solidFill>
                <a:latin typeface="Arial" pitchFamily="34" charset="0"/>
                <a:cs typeface="Times New Roman" pitchFamily="18" charset="0"/>
              </a:rPr>
              <a:t>  </a:t>
            </a:r>
            <a:endParaRPr lang="en-US" sz="1600" dirty="0">
              <a:solidFill>
                <a:srgbClr val="FFC000"/>
              </a:solidFill>
              <a:latin typeface="Arial" pitchFamily="34" charset="0"/>
              <a:cs typeface="Times New Roman" pitchFamily="18" charset="0"/>
            </a:endParaRPr>
          </a:p>
          <a:p>
            <a:pPr fontAlgn="base">
              <a:spcBef>
                <a:spcPct val="0"/>
              </a:spcBef>
              <a:spcAft>
                <a:spcPct val="0"/>
              </a:spcAft>
              <a:defRPr/>
            </a:pPr>
            <a:endParaRPr lang="en-US" sz="1600" dirty="0">
              <a:solidFill>
                <a:srgbClr val="000000"/>
              </a:solidFill>
              <a:latin typeface="Arial" pitchFamily="34" charset="0"/>
              <a:cs typeface="Times New Roman" pitchFamily="18" charset="0"/>
            </a:endParaRPr>
          </a:p>
          <a:p>
            <a:pPr fontAlgn="base">
              <a:spcBef>
                <a:spcPct val="0"/>
              </a:spcBef>
              <a:spcAft>
                <a:spcPct val="0"/>
              </a:spcAft>
              <a:defRPr/>
            </a:pPr>
            <a:r>
              <a:rPr lang="en-US" sz="1600" dirty="0">
                <a:solidFill>
                  <a:prstClr val="black"/>
                </a:solidFill>
                <a:latin typeface="Arial" pitchFamily="34" charset="0"/>
                <a:cs typeface="Times New Roman" pitchFamily="18" charset="0"/>
              </a:rPr>
              <a:t>                </a:t>
            </a:r>
          </a:p>
          <a:p>
            <a:pPr fontAlgn="base">
              <a:spcBef>
                <a:spcPct val="0"/>
              </a:spcBef>
              <a:spcAft>
                <a:spcPct val="0"/>
              </a:spcAft>
              <a:defRPr/>
            </a:pPr>
            <a:r>
              <a:rPr lang="en-US" sz="1600" dirty="0">
                <a:solidFill>
                  <a:srgbClr val="000000"/>
                </a:solidFill>
                <a:latin typeface="Arial" pitchFamily="34" charset="0"/>
                <a:cs typeface="Times New Roman" pitchFamily="18" charset="0"/>
              </a:rPr>
              <a:t>                                                                                                               </a:t>
            </a:r>
          </a:p>
          <a:p>
            <a:pPr fontAlgn="base">
              <a:spcBef>
                <a:spcPct val="0"/>
              </a:spcBef>
              <a:spcAft>
                <a:spcPct val="0"/>
              </a:spcAft>
              <a:defRPr/>
            </a:pPr>
            <a:r>
              <a:rPr lang="en-US" sz="1600" dirty="0">
                <a:solidFill>
                  <a:prstClr val="black"/>
                </a:solidFill>
                <a:latin typeface="Arial" pitchFamily="34" charset="0"/>
                <a:cs typeface="Times New Roman" pitchFamily="18" charset="0"/>
              </a:rPr>
              <a:t>                                                                                                             </a:t>
            </a:r>
            <a:r>
              <a:rPr lang="en-US" sz="2400" dirty="0">
                <a:solidFill>
                  <a:srgbClr val="FFC000"/>
                </a:solidFill>
                <a:latin typeface="Arial" pitchFamily="34" charset="0"/>
                <a:cs typeface="Times New Roman" pitchFamily="18" charset="0"/>
              </a:rPr>
              <a:t>Vaporized</a:t>
            </a:r>
            <a:endParaRPr lang="en-US" sz="1600" dirty="0">
              <a:solidFill>
                <a:srgbClr val="FFC000"/>
              </a:solidFill>
              <a:latin typeface="Arial" pitchFamily="34" charset="0"/>
              <a:cs typeface="Times New Roman" pitchFamily="18" charset="0"/>
            </a:endParaRPr>
          </a:p>
          <a:p>
            <a:pPr eaLnBrk="0" fontAlgn="base" hangingPunct="0">
              <a:spcBef>
                <a:spcPct val="0"/>
              </a:spcBef>
              <a:spcAft>
                <a:spcPct val="0"/>
              </a:spcAft>
              <a:defRPr/>
            </a:pPr>
            <a:endParaRPr lang="en-US" sz="900" dirty="0">
              <a:solidFill>
                <a:srgbClr val="FFC000"/>
              </a:solidFill>
              <a:latin typeface="Arial" pitchFamily="34" charset="0"/>
              <a:cs typeface="Times New Roman" pitchFamily="18" charset="0"/>
            </a:endParaRPr>
          </a:p>
          <a:p>
            <a:pPr eaLnBrk="0" fontAlgn="base" hangingPunct="0">
              <a:spcBef>
                <a:spcPct val="0"/>
              </a:spcBef>
              <a:spcAft>
                <a:spcPct val="0"/>
              </a:spcAft>
              <a:defRPr/>
            </a:pPr>
            <a:r>
              <a:rPr lang="en-US" sz="1600" dirty="0">
                <a:solidFill>
                  <a:srgbClr val="FFC000"/>
                </a:solidFill>
                <a:latin typeface="Arial" pitchFamily="34" charset="0"/>
                <a:cs typeface="Times New Roman" pitchFamily="18" charset="0"/>
              </a:rPr>
              <a:t>                                                                                                                </a:t>
            </a:r>
          </a:p>
          <a:p>
            <a:pPr eaLnBrk="0" fontAlgn="base" hangingPunct="0">
              <a:spcBef>
                <a:spcPct val="0"/>
              </a:spcBef>
              <a:spcAft>
                <a:spcPct val="0"/>
              </a:spcAft>
              <a:defRPr/>
            </a:pPr>
            <a:endParaRPr lang="en-US" sz="1600" dirty="0">
              <a:solidFill>
                <a:srgbClr val="FFC000"/>
              </a:solidFill>
              <a:latin typeface="Arial" pitchFamily="34" charset="0"/>
              <a:cs typeface="Times New Roman" pitchFamily="18" charset="0"/>
            </a:endParaRPr>
          </a:p>
          <a:p>
            <a:pPr eaLnBrk="0" fontAlgn="base" hangingPunct="0">
              <a:spcBef>
                <a:spcPct val="0"/>
              </a:spcBef>
              <a:spcAft>
                <a:spcPct val="0"/>
              </a:spcAft>
              <a:defRPr/>
            </a:pPr>
            <a:r>
              <a:rPr lang="en-US" sz="1600" dirty="0">
                <a:solidFill>
                  <a:srgbClr val="FFC000"/>
                </a:solidFill>
                <a:latin typeface="Arial" pitchFamily="34" charset="0"/>
                <a:cs typeface="Times New Roman" pitchFamily="18" charset="0"/>
              </a:rPr>
              <a:t>                                                                                                                  </a:t>
            </a:r>
          </a:p>
          <a:p>
            <a:pPr eaLnBrk="0" fontAlgn="base" hangingPunct="0">
              <a:spcBef>
                <a:spcPct val="0"/>
              </a:spcBef>
              <a:spcAft>
                <a:spcPct val="0"/>
              </a:spcAft>
              <a:defRPr/>
            </a:pPr>
            <a:r>
              <a:rPr lang="en-US" sz="1600" dirty="0">
                <a:solidFill>
                  <a:srgbClr val="FFC000"/>
                </a:solidFill>
                <a:latin typeface="Arial" pitchFamily="34" charset="0"/>
                <a:cs typeface="Times New Roman" pitchFamily="18" charset="0"/>
              </a:rPr>
              <a:t>                                                                                                          </a:t>
            </a:r>
            <a:r>
              <a:rPr lang="en-US" sz="2400" dirty="0">
                <a:solidFill>
                  <a:srgbClr val="FFC000"/>
                </a:solidFill>
                <a:latin typeface="Arial" pitchFamily="34" charset="0"/>
                <a:cs typeface="Times New Roman" pitchFamily="18" charset="0"/>
              </a:rPr>
              <a:t>Atomized</a:t>
            </a:r>
          </a:p>
          <a:p>
            <a:pPr eaLnBrk="0" fontAlgn="base" hangingPunct="0">
              <a:spcBef>
                <a:spcPct val="0"/>
              </a:spcBef>
              <a:spcAft>
                <a:spcPct val="0"/>
              </a:spcAft>
              <a:defRPr/>
            </a:pPr>
            <a:endParaRPr lang="en-US" sz="1600" dirty="0">
              <a:solidFill>
                <a:prstClr val="black"/>
              </a:solidFill>
              <a:latin typeface="Arial" pitchFamily="34" charset="0"/>
              <a:cs typeface="Times New Roman" pitchFamily="18" charset="0"/>
            </a:endParaRPr>
          </a:p>
          <a:p>
            <a:pPr eaLnBrk="0" fontAlgn="base" hangingPunct="0">
              <a:spcBef>
                <a:spcPct val="0"/>
              </a:spcBef>
              <a:spcAft>
                <a:spcPct val="0"/>
              </a:spcAft>
              <a:defRPr/>
            </a:pPr>
            <a:r>
              <a:rPr lang="en-US" sz="1600" dirty="0">
                <a:solidFill>
                  <a:srgbClr val="FF0000"/>
                </a:solidFill>
                <a:latin typeface="Arial" pitchFamily="34" charset="0"/>
                <a:cs typeface="Times New Roman" pitchFamily="18" charset="0"/>
              </a:rPr>
              <a:t>                                                                            h</a:t>
            </a:r>
            <a:r>
              <a:rPr lang="el-GR" sz="1600" dirty="0">
                <a:solidFill>
                  <a:srgbClr val="FF0000"/>
                </a:solidFill>
                <a:latin typeface="Arial" pitchFamily="34" charset="0"/>
                <a:cs typeface="Times New Roman" pitchFamily="18" charset="0"/>
              </a:rPr>
              <a:t>ν</a:t>
            </a:r>
            <a:endParaRPr lang="en-US" sz="900" dirty="0">
              <a:solidFill>
                <a:srgbClr val="FF0000"/>
              </a:solidFill>
              <a:latin typeface="Arial" pitchFamily="34" charset="0"/>
              <a:cs typeface="Times New Roman" pitchFamily="18" charset="0"/>
            </a:endParaRPr>
          </a:p>
          <a:p>
            <a:pPr eaLnBrk="0" fontAlgn="base" hangingPunct="0">
              <a:spcBef>
                <a:spcPct val="0"/>
              </a:spcBef>
              <a:spcAft>
                <a:spcPct val="0"/>
              </a:spcAft>
              <a:defRPr/>
            </a:pPr>
            <a:r>
              <a:rPr lang="en-US" sz="2400" dirty="0">
                <a:solidFill>
                  <a:srgbClr val="FFC000"/>
                </a:solidFill>
                <a:latin typeface="Arial" pitchFamily="34" charset="0"/>
                <a:cs typeface="Times New Roman" pitchFamily="18" charset="0"/>
              </a:rPr>
              <a:t>return to a lower  ground stat   ←       excited electronic state</a:t>
            </a:r>
            <a:r>
              <a:rPr lang="en-US" sz="2400" dirty="0">
                <a:solidFill>
                  <a:prstClr val="black"/>
                </a:solidFill>
                <a:latin typeface="Arial" pitchFamily="34" charset="0"/>
                <a:cs typeface="Times New Roman" pitchFamily="18" charset="0"/>
              </a:rPr>
              <a:t> </a:t>
            </a:r>
            <a:endParaRPr lang="en-US" sz="900" dirty="0">
              <a:solidFill>
                <a:prstClr val="black"/>
              </a:solidFill>
              <a:latin typeface="Arial" pitchFamily="34" charset="0"/>
              <a:cs typeface="Arial" pitchFamily="34" charset="0"/>
            </a:endParaRPr>
          </a:p>
          <a:p>
            <a:pPr eaLnBrk="0" fontAlgn="base" hangingPunct="0">
              <a:spcBef>
                <a:spcPct val="0"/>
              </a:spcBef>
              <a:spcAft>
                <a:spcPct val="0"/>
              </a:spcAft>
              <a:defRPr/>
            </a:pPr>
            <a:r>
              <a:rPr lang="en-US" sz="2400" dirty="0">
                <a:solidFill>
                  <a:prstClr val="black"/>
                </a:solidFill>
                <a:latin typeface="Arial" pitchFamily="34" charset="0"/>
                <a:cs typeface="Times New Roman" pitchFamily="18" charset="0"/>
              </a:rPr>
              <a:t>                                                    ↓</a:t>
            </a:r>
            <a:endParaRPr lang="en-US" sz="1100" dirty="0">
              <a:solidFill>
                <a:prstClr val="black"/>
              </a:solidFill>
              <a:latin typeface="Arial" pitchFamily="34" charset="0"/>
              <a:cs typeface="Arial" pitchFamily="34" charset="0"/>
            </a:endParaRPr>
          </a:p>
          <a:p>
            <a:pPr eaLnBrk="0" fontAlgn="base" hangingPunct="0">
              <a:spcBef>
                <a:spcPct val="0"/>
              </a:spcBef>
              <a:spcAft>
                <a:spcPct val="0"/>
              </a:spcAft>
              <a:defRPr/>
            </a:pPr>
            <a:r>
              <a:rPr lang="en-US" sz="2400" b="1" dirty="0">
                <a:solidFill>
                  <a:srgbClr val="0C9B74"/>
                </a:solidFill>
                <a:latin typeface="Arial" pitchFamily="34" charset="0"/>
                <a:cs typeface="Times New Roman" pitchFamily="18" charset="0"/>
              </a:rPr>
              <a:t>                                            (Flam photometry)</a:t>
            </a:r>
            <a:endParaRPr lang="en-US" sz="3200" b="1" dirty="0">
              <a:solidFill>
                <a:srgbClr val="0C9B74"/>
              </a:solidFill>
              <a:latin typeface="Arial" pitchFamily="34" charset="0"/>
              <a:cs typeface="Arial" pitchFamily="34" charset="0"/>
            </a:endParaRPr>
          </a:p>
        </p:txBody>
      </p:sp>
      <p:sp>
        <p:nvSpPr>
          <p:cNvPr id="67587" name="Rectangle 2"/>
          <p:cNvSpPr>
            <a:spLocks noChangeArrowheads="1"/>
          </p:cNvSpPr>
          <p:nvPr/>
        </p:nvSpPr>
        <p:spPr bwMode="auto">
          <a:xfrm>
            <a:off x="0" y="5934075"/>
            <a:ext cx="9144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fontAlgn="base">
              <a:spcBef>
                <a:spcPct val="0"/>
              </a:spcBef>
              <a:spcAft>
                <a:spcPct val="0"/>
              </a:spcAft>
            </a:pPr>
            <a:r>
              <a:rPr lang="en-US" dirty="0" smtClean="0">
                <a:solidFill>
                  <a:srgbClr val="FF0000"/>
                </a:solidFill>
                <a:latin typeface="Arial" pitchFamily="34" charset="0"/>
                <a:cs typeface="Times New Roman" pitchFamily="18" charset="0"/>
              </a:rPr>
              <a:t> •  Those which are activated (excited) will drop back to ground state with  the emission</a:t>
            </a:r>
          </a:p>
          <a:p>
            <a:pPr fontAlgn="base">
              <a:spcBef>
                <a:spcPct val="0"/>
              </a:spcBef>
              <a:spcAft>
                <a:spcPct val="0"/>
              </a:spcAft>
            </a:pPr>
            <a:r>
              <a:rPr lang="en-US" dirty="0" smtClean="0">
                <a:solidFill>
                  <a:srgbClr val="FF0000"/>
                </a:solidFill>
                <a:latin typeface="Arial" pitchFamily="34" charset="0"/>
                <a:cs typeface="Times New Roman" pitchFamily="18" charset="0"/>
              </a:rPr>
              <a:t>    of a photon of radiation which can be identified and    measured with a suitable </a:t>
            </a:r>
          </a:p>
          <a:p>
            <a:pPr fontAlgn="base">
              <a:spcBef>
                <a:spcPct val="0"/>
              </a:spcBef>
              <a:spcAft>
                <a:spcPct val="0"/>
              </a:spcAft>
            </a:pPr>
            <a:r>
              <a:rPr lang="en-US" dirty="0" smtClean="0">
                <a:solidFill>
                  <a:srgbClr val="FF0000"/>
                </a:solidFill>
                <a:latin typeface="Arial" pitchFamily="34" charset="0"/>
                <a:cs typeface="Times New Roman" pitchFamily="18" charset="0"/>
              </a:rPr>
              <a:t>    (flam photometry).</a:t>
            </a:r>
            <a:endParaRPr lang="en-US" sz="2400" dirty="0" smtClean="0">
              <a:solidFill>
                <a:srgbClr val="FF0000"/>
              </a:solidFill>
              <a:latin typeface="Arial" pitchFamily="34" charset="0"/>
              <a:cs typeface="Times New Roman" pitchFamily="18" charset="0"/>
            </a:endParaRPr>
          </a:p>
        </p:txBody>
      </p:sp>
      <p:sp>
        <p:nvSpPr>
          <p:cNvPr id="4" name="Right Arrow 3"/>
          <p:cNvSpPr/>
          <p:nvPr/>
        </p:nvSpPr>
        <p:spPr>
          <a:xfrm>
            <a:off x="2438400" y="1828800"/>
            <a:ext cx="990600" cy="76200"/>
          </a:xfrm>
          <a:prstGeom prst="righ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5" name="Right Arrow 4"/>
          <p:cNvSpPr/>
          <p:nvPr/>
        </p:nvSpPr>
        <p:spPr>
          <a:xfrm>
            <a:off x="5638800" y="1905000"/>
            <a:ext cx="914400" cy="46038"/>
          </a:xfrm>
          <a:prstGeom prst="righ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6" name="Down Arrow 5"/>
          <p:cNvSpPr/>
          <p:nvPr/>
        </p:nvSpPr>
        <p:spPr>
          <a:xfrm>
            <a:off x="7620000" y="2133600"/>
            <a:ext cx="76200" cy="685800"/>
          </a:xfrm>
          <a:prstGeom prst="down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9" name="Down Arrow 8"/>
          <p:cNvSpPr/>
          <p:nvPr/>
        </p:nvSpPr>
        <p:spPr>
          <a:xfrm>
            <a:off x="7620000" y="3276600"/>
            <a:ext cx="152400" cy="533400"/>
          </a:xfrm>
          <a:prstGeom prst="down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0" name="Down Arrow 9"/>
          <p:cNvSpPr/>
          <p:nvPr/>
        </p:nvSpPr>
        <p:spPr>
          <a:xfrm>
            <a:off x="7696200" y="4419600"/>
            <a:ext cx="152400" cy="457200"/>
          </a:xfrm>
          <a:prstGeom prst="down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cxnSp>
        <p:nvCxnSpPr>
          <p:cNvPr id="12" name="Straight Connector 11"/>
          <p:cNvCxnSpPr/>
          <p:nvPr/>
        </p:nvCxnSpPr>
        <p:spPr>
          <a:xfrm rot="10800000">
            <a:off x="4953000" y="5029200"/>
            <a:ext cx="533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600200" y="762000"/>
            <a:ext cx="6172200" cy="400110"/>
          </a:xfrm>
          <a:prstGeom prst="rect">
            <a:avLst/>
          </a:prstGeom>
        </p:spPr>
        <p:txBody>
          <a:bodyPr>
            <a:spAutoFit/>
          </a:bodyPr>
          <a:lstStyle/>
          <a:p>
            <a:pPr>
              <a:defRPr/>
            </a:pPr>
            <a:r>
              <a:rPr lang="en-US" sz="2000" b="1" cap="all" dirty="0">
                <a:ln w="0"/>
                <a:gradFill flip="none">
                  <a:gsLst>
                    <a:gs pos="0">
                      <a:srgbClr val="0F6FC6">
                        <a:tint val="75000"/>
                        <a:shade val="75000"/>
                        <a:satMod val="170000"/>
                      </a:srgbClr>
                    </a:gs>
                    <a:gs pos="49000">
                      <a:srgbClr val="0F6FC6">
                        <a:tint val="88000"/>
                        <a:shade val="65000"/>
                        <a:satMod val="172000"/>
                      </a:srgbClr>
                    </a:gs>
                    <a:gs pos="50000">
                      <a:srgbClr val="0F6FC6">
                        <a:shade val="65000"/>
                        <a:satMod val="130000"/>
                      </a:srgbClr>
                    </a:gs>
                    <a:gs pos="92000">
                      <a:srgbClr val="0F6FC6">
                        <a:shade val="50000"/>
                        <a:satMod val="120000"/>
                      </a:srgbClr>
                    </a:gs>
                    <a:gs pos="100000">
                      <a:srgbClr val="0F6FC6">
                        <a:shade val="48000"/>
                        <a:satMod val="120000"/>
                      </a:srgbClr>
                    </a:gs>
                  </a:gsLst>
                  <a:lin ang="5400000"/>
                </a:gradFill>
                <a:effectLst>
                  <a:outerShdw blurRad="38100" dist="38100" dir="2700000" algn="tl">
                    <a:srgbClr val="000000">
                      <a:alpha val="43137"/>
                    </a:srgbClr>
                  </a:outerShdw>
                  <a:reflection blurRad="12700" stA="50000" endPos="50000" dist="5000" dir="5400000" sy="-100000" rotWithShape="0"/>
                </a:effectLst>
                <a:latin typeface="Arial" pitchFamily="34" charset="0"/>
                <a:ea typeface="Times New Roman" pitchFamily="18" charset="0"/>
                <a:cs typeface="Arial" pitchFamily="34" charset="0"/>
              </a:rPr>
              <a:t> The process that done inside the flam :</a:t>
            </a:r>
            <a:endParaRPr lang="en-US" sz="2000" dirty="0">
              <a:solidFill>
                <a:prstClr val="black"/>
              </a:solidFill>
              <a:cs typeface="Arial" pitchFamily="34" charset="0"/>
            </a:endParaRPr>
          </a:p>
        </p:txBody>
      </p:sp>
      <p:sp>
        <p:nvSpPr>
          <p:cNvPr id="11" name="Slide Number Placeholder 10"/>
          <p:cNvSpPr>
            <a:spLocks noGrp="1"/>
          </p:cNvSpPr>
          <p:nvPr>
            <p:ph type="sldNum" sz="quarter" idx="12"/>
          </p:nvPr>
        </p:nvSpPr>
        <p:spPr/>
        <p:txBody>
          <a:bodyPr/>
          <a:lstStyle/>
          <a:p>
            <a:pPr>
              <a:defRPr/>
            </a:pPr>
            <a:fld id="{AD920C52-BDB8-4E29-8C5D-B07DACB1C7F2}" type="slidenum">
              <a:rPr lang="en-US">
                <a:solidFill>
                  <a:srgbClr val="04617B">
                    <a:shade val="90000"/>
                  </a:srgbClr>
                </a:solidFill>
              </a:rPr>
              <a:pPr>
                <a:defRPr/>
              </a:pPr>
              <a:t>28</a:t>
            </a:fld>
            <a:endParaRPr lang="en-US" dirty="0">
              <a:solidFill>
                <a:srgbClr val="04617B">
                  <a:shade val="90000"/>
                </a:srgbClr>
              </a:solidFill>
            </a:endParaRPr>
          </a:p>
        </p:txBody>
      </p:sp>
    </p:spTree>
    <p:extLst>
      <p:ext uri="{BB962C8B-B14F-4D97-AF65-F5344CB8AC3E}">
        <p14:creationId xmlns:p14="http://schemas.microsoft.com/office/powerpoint/2010/main" val="259643964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13"/>
                                        </p:tgtEl>
                                        <p:attrNameLst>
                                          <p:attrName>style.visibility</p:attrName>
                                        </p:attrNameLst>
                                      </p:cBhvr>
                                      <p:to>
                                        <p:strVal val="visible"/>
                                      </p:to>
                                    </p:set>
                                    <p:animEffect transition="in" filter="fade">
                                      <p:cBhvr>
                                        <p:cTn id="7" dur="2000"/>
                                        <p:tgtEl>
                                          <p:spTgt spid="13"/>
                                        </p:tgtEl>
                                      </p:cBhvr>
                                    </p:animEffect>
                                    <p:anim calcmode="lin" valueType="num">
                                      <p:cBhvr>
                                        <p:cTn id="8" dur="2000" fill="hold"/>
                                        <p:tgtEl>
                                          <p:spTgt spid="13"/>
                                        </p:tgtEl>
                                        <p:attrNameLst>
                                          <p:attrName>ppt_w</p:attrName>
                                        </p:attrNameLst>
                                      </p:cBhvr>
                                      <p:tavLst>
                                        <p:tav tm="0" fmla="#ppt_w*sin(2.5*pi*$)">
                                          <p:val>
                                            <p:fltVal val="0"/>
                                          </p:val>
                                        </p:tav>
                                        <p:tav tm="100000">
                                          <p:val>
                                            <p:fltVal val="1"/>
                                          </p:val>
                                        </p:tav>
                                      </p:tavLst>
                                    </p:anim>
                                    <p:anim calcmode="lin" valueType="num">
                                      <p:cBhvr>
                                        <p:cTn id="9" dur="20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8" presetClass="exit" presetSubtype="16" fill="hold" grpId="0" nodeType="clickEffect">
                                  <p:stCondLst>
                                    <p:cond delay="0"/>
                                  </p:stCondLst>
                                  <p:childTnLst>
                                    <p:animEffect transition="out" filter="diamond(in)">
                                      <p:cBhvr>
                                        <p:cTn id="13" dur="2000"/>
                                        <p:tgtEl>
                                          <p:spTgt spid="58369"/>
                                        </p:tgtEl>
                                      </p:cBhvr>
                                    </p:animEffect>
                                    <p:set>
                                      <p:cBhvr>
                                        <p:cTn id="14" dur="1" fill="hold">
                                          <p:stCondLst>
                                            <p:cond delay="1999"/>
                                          </p:stCondLst>
                                        </p:cTn>
                                        <p:tgtEl>
                                          <p:spTgt spid="5836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6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76200" y="1928337"/>
            <a:ext cx="8991600" cy="4524315"/>
          </a:xfrm>
          <a:prstGeom prst="rect">
            <a:avLst/>
          </a:prstGeom>
          <a:solidFill>
            <a:sysClr val="window" lastClr="FFFFFF"/>
          </a:solidFill>
          <a:ln w="25400" cap="flat" cmpd="sng" algn="ctr">
            <a:solidFill>
              <a:srgbClr val="F79646"/>
            </a:solidFill>
            <a:prstDash val="solid"/>
            <a:headEnd/>
            <a:tailEnd/>
          </a:ln>
          <a:effectLst>
            <a:glow rad="228600">
              <a:srgbClr val="4F81BD">
                <a:satMod val="175000"/>
                <a:alpha val="40000"/>
              </a:srgbClr>
            </a:glow>
          </a:effectLst>
        </p:spPr>
        <p:txBody>
          <a:bodyPr wrap="squar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a:ln>
                  <a:noFill/>
                </a:ln>
                <a:solidFill>
                  <a:srgbClr val="F79646">
                    <a:lumMod val="50000"/>
                  </a:srgbClr>
                </a:solidFill>
                <a:effectLst/>
                <a:uLnTx/>
                <a:uFillTx/>
                <a:latin typeface="Arial" pitchFamily="34" charset="0"/>
                <a:ea typeface="Times New Roman" pitchFamily="18" charset="0"/>
                <a:cs typeface="Arial" pitchFamily="34" charset="0"/>
              </a:rPr>
              <a:t>1</a:t>
            </a:r>
            <a:r>
              <a:rPr kumimoji="0" lang="en-US" sz="2400" b="1" i="0" u="sng" strike="noStrike" kern="0" cap="none" spc="0" normalizeH="0" baseline="0" noProof="0" dirty="0" smtClean="0">
                <a:ln>
                  <a:noFill/>
                </a:ln>
                <a:solidFill>
                  <a:srgbClr val="F79646">
                    <a:lumMod val="50000"/>
                  </a:srgbClr>
                </a:solidFill>
                <a:effectLst/>
                <a:uLnTx/>
                <a:uFillTx/>
                <a:latin typeface="Arial" pitchFamily="34" charset="0"/>
                <a:ea typeface="Times New Roman" pitchFamily="18" charset="0"/>
                <a:cs typeface="Arial" pitchFamily="34" charset="0"/>
              </a:rPr>
              <a:t>. Preparation of Stock solution:</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F79646">
                    <a:lumMod val="50000"/>
                  </a:srgbClr>
                </a:solidFill>
                <a:effectLst/>
                <a:uLnTx/>
                <a:uFillTx/>
                <a:latin typeface="Arial" pitchFamily="34" charset="0"/>
                <a:ea typeface="Times New Roman" pitchFamily="18" charset="0"/>
                <a:cs typeface="Arial" pitchFamily="34" charset="0"/>
              </a:rPr>
              <a:t>    Prepare  (100 </a:t>
            </a:r>
            <a:r>
              <a:rPr kumimoji="0" lang="en-US" sz="2400" b="0" i="0" u="none" strike="noStrike" kern="0" cap="none" spc="0" normalizeH="0" baseline="0" noProof="0" dirty="0">
                <a:ln>
                  <a:noFill/>
                </a:ln>
                <a:solidFill>
                  <a:srgbClr val="F79646">
                    <a:lumMod val="50000"/>
                  </a:srgbClr>
                </a:solidFill>
                <a:effectLst/>
                <a:uLnTx/>
                <a:uFillTx/>
                <a:latin typeface="Arial" pitchFamily="34" charset="0"/>
                <a:ea typeface="Times New Roman" pitchFamily="18" charset="0"/>
                <a:cs typeface="Arial" pitchFamily="34" charset="0"/>
              </a:rPr>
              <a:t>ppm)  of  </a:t>
            </a:r>
            <a:r>
              <a:rPr kumimoji="0" lang="en-US" sz="2400" b="0" i="0" u="none" strike="noStrike" kern="0" cap="none" spc="0" normalizeH="0" baseline="0" noProof="0" dirty="0" smtClean="0">
                <a:ln>
                  <a:noFill/>
                </a:ln>
                <a:solidFill>
                  <a:srgbClr val="F79646">
                    <a:lumMod val="50000"/>
                  </a:srgbClr>
                </a:solidFill>
                <a:effectLst/>
                <a:uLnTx/>
                <a:uFillTx/>
                <a:latin typeface="Arial" pitchFamily="34" charset="0"/>
                <a:ea typeface="Times New Roman" pitchFamily="18" charset="0"/>
                <a:cs typeface="Arial" pitchFamily="34" charset="0"/>
              </a:rPr>
              <a:t>Na</a:t>
            </a:r>
            <a:r>
              <a:rPr kumimoji="0" lang="en-US" sz="2400" b="0" i="0" u="none" strike="noStrike" kern="0" cap="none" spc="0" normalizeH="0" baseline="30000" noProof="0" dirty="0" smtClean="0">
                <a:ln>
                  <a:noFill/>
                </a:ln>
                <a:solidFill>
                  <a:srgbClr val="F79646">
                    <a:lumMod val="50000"/>
                  </a:srgbClr>
                </a:solidFill>
                <a:effectLst/>
                <a:uLnTx/>
                <a:uFillTx/>
                <a:latin typeface="Arial" pitchFamily="34" charset="0"/>
                <a:ea typeface="Times New Roman" pitchFamily="18" charset="0"/>
                <a:cs typeface="Arial" pitchFamily="34" charset="0"/>
              </a:rPr>
              <a:t>+</a:t>
            </a:r>
            <a:r>
              <a:rPr kumimoji="0" lang="en-US" sz="2400" b="0" i="0" u="none" strike="noStrike" kern="0" cap="none" spc="0" normalizeH="0" baseline="0" noProof="0" dirty="0" smtClean="0">
                <a:ln>
                  <a:noFill/>
                </a:ln>
                <a:solidFill>
                  <a:srgbClr val="F79646">
                    <a:lumMod val="50000"/>
                  </a:srgbClr>
                </a:solidFill>
                <a:effectLst/>
                <a:uLnTx/>
                <a:uFillTx/>
                <a:latin typeface="Arial" pitchFamily="34" charset="0"/>
                <a:ea typeface="Times New Roman" pitchFamily="18" charset="0"/>
                <a:cs typeface="Arial" pitchFamily="34" charset="0"/>
              </a:rPr>
              <a:t>  </a:t>
            </a:r>
            <a:r>
              <a:rPr kumimoji="0" lang="en-US" sz="2400" b="0" i="0" u="none" strike="noStrike" kern="0" cap="none" spc="0" normalizeH="0" baseline="0" noProof="0" dirty="0">
                <a:ln>
                  <a:noFill/>
                </a:ln>
                <a:solidFill>
                  <a:srgbClr val="F79646">
                    <a:lumMod val="50000"/>
                  </a:srgbClr>
                </a:solidFill>
                <a:effectLst/>
                <a:uLnTx/>
                <a:uFillTx/>
                <a:latin typeface="Arial" pitchFamily="34" charset="0"/>
                <a:ea typeface="Times New Roman" pitchFamily="18" charset="0"/>
                <a:cs typeface="Arial" pitchFamily="34" charset="0"/>
              </a:rPr>
              <a:t>from   NaCl  in  </a:t>
            </a:r>
            <a:r>
              <a:rPr kumimoji="0" lang="en-US" sz="2400" b="0" i="0" u="none" strike="noStrike" kern="0" cap="none" spc="0" normalizeH="0" baseline="0" noProof="0" dirty="0" smtClean="0">
                <a:ln>
                  <a:noFill/>
                </a:ln>
                <a:solidFill>
                  <a:srgbClr val="F79646">
                    <a:lumMod val="50000"/>
                  </a:srgbClr>
                </a:solidFill>
                <a:effectLst/>
                <a:uLnTx/>
                <a:uFillTx/>
                <a:latin typeface="Arial" pitchFamily="34" charset="0"/>
                <a:ea typeface="Times New Roman" pitchFamily="18" charset="0"/>
                <a:cs typeface="Arial" pitchFamily="34" charset="0"/>
              </a:rPr>
              <a:t>(250 </a:t>
            </a:r>
            <a:r>
              <a:rPr kumimoji="0" lang="en-US" sz="2400" b="0" i="0" u="none" strike="noStrike" kern="0" cap="none" spc="0" normalizeH="0" baseline="0" noProof="0" dirty="0">
                <a:ln>
                  <a:noFill/>
                </a:ln>
                <a:solidFill>
                  <a:srgbClr val="F79646">
                    <a:lumMod val="50000"/>
                  </a:srgbClr>
                </a:solidFill>
                <a:effectLst/>
                <a:uLnTx/>
                <a:uFillTx/>
                <a:latin typeface="Arial" pitchFamily="34" charset="0"/>
                <a:ea typeface="Times New Roman" pitchFamily="18" charset="0"/>
                <a:cs typeface="Arial" pitchFamily="34" charset="0"/>
              </a:rPr>
              <a:t>ml).</a:t>
            </a:r>
            <a:endParaRPr kumimoji="0" lang="en-US" sz="1100" b="0" i="0" u="none" strike="noStrike" kern="0" cap="none" spc="0" normalizeH="0" baseline="0" noProof="0" dirty="0">
              <a:ln>
                <a:noFill/>
              </a:ln>
              <a:solidFill>
                <a:srgbClr val="F79646">
                  <a:lumMod val="50000"/>
                </a:srgbClr>
              </a:solidFill>
              <a:effectLst/>
              <a:uLnTx/>
              <a:uFillTx/>
              <a:latin typeface="Arial" pitchFamily="34" charset="0"/>
              <a:ea typeface="+mn-ea"/>
              <a:cs typeface="Arial" pitchFamily="34" charset="0"/>
            </a:endParaRPr>
          </a:p>
          <a:p>
            <a:pPr marL="0" marR="0" lvl="0" indent="0" defTabSz="914400" eaLnBrk="0" fontAlgn="auto" latinLnBrk="0" hangingPunct="0">
              <a:lnSpc>
                <a:spcPct val="10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F79646">
                  <a:lumMod val="50000"/>
                </a:srgbClr>
              </a:solidFill>
              <a:effectLst/>
              <a:uLnTx/>
              <a:uFillTx/>
              <a:latin typeface="Arial" pitchFamily="34" charset="0"/>
              <a:ea typeface="Times New Roman" pitchFamily="18" charset="0"/>
              <a:cs typeface="Arial" pitchFamily="34" charset="0"/>
            </a:endParaRPr>
          </a:p>
          <a:p>
            <a:pPr marL="0" marR="0" lvl="0" indent="0" defTabSz="914400" eaLnBrk="0" fontAlgn="auto" latinLnBrk="0" hangingPunct="0">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F79646">
                    <a:lumMod val="50000"/>
                  </a:srgbClr>
                </a:solidFill>
                <a:effectLst/>
                <a:uLnTx/>
                <a:uFillTx/>
                <a:latin typeface="Arial" pitchFamily="34" charset="0"/>
                <a:ea typeface="Times New Roman" pitchFamily="18" charset="0"/>
                <a:cs typeface="Arial" pitchFamily="34" charset="0"/>
              </a:rPr>
              <a:t> </a:t>
            </a:r>
            <a:r>
              <a:rPr kumimoji="0" lang="en-US" sz="2400" b="0" i="0" u="none" strike="noStrike" kern="0" cap="none" spc="0" normalizeH="0" baseline="0" noProof="0" dirty="0" smtClean="0">
                <a:ln>
                  <a:noFill/>
                </a:ln>
                <a:solidFill>
                  <a:srgbClr val="F79646">
                    <a:lumMod val="50000"/>
                  </a:srgbClr>
                </a:solidFill>
                <a:effectLst/>
                <a:uLnTx/>
                <a:uFillTx/>
                <a:latin typeface="Arial" pitchFamily="34" charset="0"/>
                <a:ea typeface="Times New Roman" pitchFamily="18" charset="0"/>
                <a:cs typeface="Arial" pitchFamily="34" charset="0"/>
              </a:rPr>
              <a:t>   Prepare  (100 </a:t>
            </a:r>
            <a:r>
              <a:rPr kumimoji="0" lang="en-US" sz="2400" b="0" i="0" u="none" strike="noStrike" kern="0" cap="none" spc="0" normalizeH="0" baseline="0" noProof="0" dirty="0">
                <a:ln>
                  <a:noFill/>
                </a:ln>
                <a:solidFill>
                  <a:srgbClr val="F79646">
                    <a:lumMod val="50000"/>
                  </a:srgbClr>
                </a:solidFill>
                <a:effectLst/>
                <a:uLnTx/>
                <a:uFillTx/>
                <a:latin typeface="Arial" pitchFamily="34" charset="0"/>
                <a:ea typeface="Times New Roman" pitchFamily="18" charset="0"/>
                <a:cs typeface="Arial" pitchFamily="34" charset="0"/>
              </a:rPr>
              <a:t>ppm)  of  </a:t>
            </a:r>
            <a:r>
              <a:rPr kumimoji="0" lang="en-US" sz="2400" b="0" i="0" u="none" strike="noStrike" kern="0" cap="none" spc="0" normalizeH="0" baseline="0" noProof="0" dirty="0" smtClean="0">
                <a:ln>
                  <a:noFill/>
                </a:ln>
                <a:solidFill>
                  <a:srgbClr val="F79646">
                    <a:lumMod val="50000"/>
                  </a:srgbClr>
                </a:solidFill>
                <a:effectLst/>
                <a:uLnTx/>
                <a:uFillTx/>
                <a:latin typeface="Arial" pitchFamily="34" charset="0"/>
                <a:ea typeface="Times New Roman" pitchFamily="18" charset="0"/>
                <a:cs typeface="Arial" pitchFamily="34" charset="0"/>
              </a:rPr>
              <a:t>K</a:t>
            </a:r>
            <a:r>
              <a:rPr kumimoji="0" lang="en-US" sz="2400" b="0" i="0" u="none" strike="noStrike" kern="0" cap="none" spc="0" normalizeH="0" baseline="30000" noProof="0" dirty="0" smtClean="0">
                <a:ln>
                  <a:noFill/>
                </a:ln>
                <a:solidFill>
                  <a:srgbClr val="F79646">
                    <a:lumMod val="50000"/>
                  </a:srgbClr>
                </a:solidFill>
                <a:effectLst/>
                <a:uLnTx/>
                <a:uFillTx/>
                <a:latin typeface="Arial" pitchFamily="34" charset="0"/>
                <a:ea typeface="Times New Roman" pitchFamily="18" charset="0"/>
                <a:cs typeface="Arial" pitchFamily="34" charset="0"/>
              </a:rPr>
              <a:t>+  </a:t>
            </a:r>
            <a:r>
              <a:rPr kumimoji="0" lang="en-US" sz="2400" b="0" i="0" u="none" strike="noStrike" kern="0" cap="none" spc="0" normalizeH="0" baseline="0" noProof="0" dirty="0">
                <a:ln>
                  <a:noFill/>
                </a:ln>
                <a:solidFill>
                  <a:srgbClr val="F79646">
                    <a:lumMod val="50000"/>
                  </a:srgbClr>
                </a:solidFill>
                <a:effectLst/>
                <a:uLnTx/>
                <a:uFillTx/>
                <a:latin typeface="Arial" pitchFamily="34" charset="0"/>
                <a:ea typeface="Times New Roman" pitchFamily="18" charset="0"/>
                <a:cs typeface="Arial" pitchFamily="34" charset="0"/>
              </a:rPr>
              <a:t>frome   KCl   in   </a:t>
            </a:r>
            <a:r>
              <a:rPr kumimoji="0" lang="en-US" sz="2400" b="0" i="0" u="none" strike="noStrike" kern="0" cap="none" spc="0" normalizeH="0" baseline="0" noProof="0" dirty="0" smtClean="0">
                <a:ln>
                  <a:noFill/>
                </a:ln>
                <a:solidFill>
                  <a:srgbClr val="F79646">
                    <a:lumMod val="50000"/>
                  </a:srgbClr>
                </a:solidFill>
                <a:effectLst/>
                <a:uLnTx/>
                <a:uFillTx/>
                <a:latin typeface="Arial" pitchFamily="34" charset="0"/>
                <a:ea typeface="Times New Roman" pitchFamily="18" charset="0"/>
                <a:cs typeface="Arial" pitchFamily="34" charset="0"/>
              </a:rPr>
              <a:t>(250 </a:t>
            </a:r>
            <a:r>
              <a:rPr kumimoji="0" lang="en-US" sz="2400" b="0" i="0" u="none" strike="noStrike" kern="0" cap="none" spc="0" normalizeH="0" baseline="0" noProof="0" dirty="0">
                <a:ln>
                  <a:noFill/>
                </a:ln>
                <a:solidFill>
                  <a:srgbClr val="F79646">
                    <a:lumMod val="50000"/>
                  </a:srgbClr>
                </a:solidFill>
                <a:effectLst/>
                <a:uLnTx/>
                <a:uFillTx/>
                <a:latin typeface="Arial" pitchFamily="34" charset="0"/>
                <a:ea typeface="Times New Roman" pitchFamily="18" charset="0"/>
                <a:cs typeface="Arial" pitchFamily="34" charset="0"/>
              </a:rPr>
              <a:t>ml</a:t>
            </a:r>
            <a:r>
              <a:rPr kumimoji="0" lang="en-US" sz="2400" b="0" i="0" u="none" strike="noStrike" kern="0" cap="none" spc="0" normalizeH="0" baseline="0" noProof="0" dirty="0" smtClean="0">
                <a:ln>
                  <a:noFill/>
                </a:ln>
                <a:solidFill>
                  <a:srgbClr val="F79646">
                    <a:lumMod val="50000"/>
                  </a:srgbClr>
                </a:solidFill>
                <a:effectLst/>
                <a:uLnTx/>
                <a:uFillTx/>
                <a:latin typeface="Arial" pitchFamily="34" charset="0"/>
                <a:ea typeface="Times New Roman" pitchFamily="18" charset="0"/>
                <a:cs typeface="Arial" pitchFamily="34" charset="0"/>
              </a:rPr>
              <a:t>).</a:t>
            </a:r>
          </a:p>
          <a:p>
            <a:pPr marL="0" marR="0" lvl="0" indent="0" defTabSz="914400" eaLnBrk="0" fontAlgn="auto" latinLnBrk="0" hangingPunct="0">
              <a:lnSpc>
                <a:spcPct val="100000"/>
              </a:lnSpc>
              <a:spcBef>
                <a:spcPts val="0"/>
              </a:spcBef>
              <a:spcAft>
                <a:spcPts val="0"/>
              </a:spcAft>
              <a:buClrTx/>
              <a:buSzTx/>
              <a:buFontTx/>
              <a:buNone/>
              <a:tabLst/>
              <a:defRPr/>
            </a:pPr>
            <a:endParaRPr kumimoji="0" lang="en-US" sz="2400" b="1" i="0" u="sng" strike="noStrike" kern="0" cap="none" spc="0" normalizeH="0" baseline="0" noProof="0" dirty="0" smtClean="0">
              <a:ln>
                <a:noFill/>
              </a:ln>
              <a:solidFill>
                <a:srgbClr val="F79646">
                  <a:lumMod val="50000"/>
                </a:srgbClr>
              </a:solidFill>
              <a:effectLst/>
              <a:uLnTx/>
              <a:uFillTx/>
              <a:latin typeface="Arial" pitchFamily="34" charset="0"/>
              <a:ea typeface="Times New Roman" pitchFamily="18" charset="0"/>
              <a:cs typeface="Arial" pitchFamily="34" charset="0"/>
            </a:endParaRPr>
          </a:p>
          <a:p>
            <a:pPr marL="0" marR="0" lvl="0" indent="0" defTabSz="914400" eaLnBrk="0" fontAlgn="auto" latinLnBrk="0" hangingPunct="0">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srgbClr val="F79646">
                    <a:lumMod val="50000"/>
                  </a:srgbClr>
                </a:solidFill>
                <a:effectLst/>
                <a:uLnTx/>
                <a:uFillTx/>
                <a:latin typeface="Arial" pitchFamily="34" charset="0"/>
                <a:ea typeface="Times New Roman" pitchFamily="18" charset="0"/>
                <a:cs typeface="Arial" pitchFamily="34" charset="0"/>
              </a:rPr>
              <a:t>2. Preparation of Calibration Curve:</a:t>
            </a:r>
          </a:p>
          <a:p>
            <a:pPr marL="0" marR="0" lvl="0" indent="0" defTabSz="914400" rtl="1" eaLnBrk="0" fontAlgn="auto" latinLnBrk="0" hangingPunct="0">
              <a:lnSpc>
                <a:spcPct val="10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F79646">
                  <a:lumMod val="50000"/>
                </a:srgbClr>
              </a:solidFill>
              <a:effectLst/>
              <a:uLnTx/>
              <a:uFillTx/>
              <a:latin typeface="Arial" pitchFamily="34" charset="0"/>
              <a:ea typeface="Times New Roman" pitchFamily="18" charset="0"/>
              <a:cs typeface="Arial" pitchFamily="34" charset="0"/>
            </a:endParaRPr>
          </a:p>
          <a:p>
            <a:pPr marL="0" marR="0" lvl="0" indent="0" defTabSz="914400" rtl="1" eaLnBrk="0" fontAlgn="auto" latinLnBrk="0" hangingPunct="0">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F79646">
                    <a:lumMod val="50000"/>
                  </a:srgbClr>
                </a:solidFill>
                <a:effectLst/>
                <a:uLnTx/>
                <a:uFillTx/>
                <a:latin typeface="Arial" pitchFamily="34" charset="0"/>
                <a:ea typeface="Times New Roman" pitchFamily="18" charset="0"/>
                <a:cs typeface="Arial" pitchFamily="34" charset="0"/>
              </a:rPr>
              <a:t>   - Prepare (5,10,15, 20, 25 ppm) </a:t>
            </a:r>
            <a:r>
              <a:rPr kumimoji="0" lang="en-US" sz="2400" b="0" i="0" u="none" strike="noStrike" kern="0" cap="none" spc="0" normalizeH="0" baseline="0" noProof="0" dirty="0">
                <a:ln>
                  <a:noFill/>
                </a:ln>
                <a:solidFill>
                  <a:srgbClr val="F79646">
                    <a:lumMod val="50000"/>
                  </a:srgbClr>
                </a:solidFill>
                <a:effectLst/>
                <a:uLnTx/>
                <a:uFillTx/>
                <a:latin typeface="Arial" pitchFamily="34" charset="0"/>
                <a:ea typeface="Times New Roman" pitchFamily="18" charset="0"/>
                <a:cs typeface="Arial" pitchFamily="34" charset="0"/>
              </a:rPr>
              <a:t>of </a:t>
            </a:r>
            <a:r>
              <a:rPr kumimoji="0" lang="en-US" sz="2400" b="0" i="0" u="none" strike="noStrike" kern="0" cap="none" spc="0" normalizeH="0" baseline="0" noProof="0" dirty="0" smtClean="0">
                <a:ln>
                  <a:noFill/>
                </a:ln>
                <a:solidFill>
                  <a:srgbClr val="F79646">
                    <a:lumMod val="50000"/>
                  </a:srgbClr>
                </a:solidFill>
                <a:effectLst/>
                <a:uLnTx/>
                <a:uFillTx/>
                <a:latin typeface="Arial" pitchFamily="34" charset="0"/>
                <a:ea typeface="Times New Roman" pitchFamily="18" charset="0"/>
                <a:cs typeface="Arial" pitchFamily="34" charset="0"/>
              </a:rPr>
              <a:t>Na</a:t>
            </a:r>
            <a:r>
              <a:rPr kumimoji="0" lang="en-US" sz="2400" b="0" i="0" u="none" strike="noStrike" kern="0" cap="none" spc="0" normalizeH="0" baseline="30000" noProof="0" dirty="0" smtClean="0">
                <a:ln>
                  <a:noFill/>
                </a:ln>
                <a:solidFill>
                  <a:srgbClr val="F79646">
                    <a:lumMod val="50000"/>
                  </a:srgbClr>
                </a:solidFill>
                <a:effectLst/>
                <a:uLnTx/>
                <a:uFillTx/>
                <a:latin typeface="Arial" pitchFamily="34" charset="0"/>
                <a:ea typeface="Times New Roman" pitchFamily="18" charset="0"/>
                <a:cs typeface="Arial" pitchFamily="34" charset="0"/>
              </a:rPr>
              <a:t>+</a:t>
            </a:r>
            <a:r>
              <a:rPr kumimoji="0" lang="en-US" sz="2400" b="0" i="0" u="none" strike="noStrike" kern="0" cap="none" spc="0" normalizeH="0" baseline="0" noProof="0" dirty="0" smtClean="0">
                <a:ln>
                  <a:noFill/>
                </a:ln>
                <a:solidFill>
                  <a:srgbClr val="F79646">
                    <a:lumMod val="50000"/>
                  </a:srgbClr>
                </a:solidFill>
                <a:effectLst/>
                <a:uLnTx/>
                <a:uFillTx/>
                <a:latin typeface="Arial" pitchFamily="34" charset="0"/>
                <a:ea typeface="Times New Roman" pitchFamily="18" charset="0"/>
                <a:cs typeface="Arial" pitchFamily="34" charset="0"/>
              </a:rPr>
              <a:t> from the stock solution,</a:t>
            </a:r>
          </a:p>
          <a:p>
            <a:pPr marL="0" marR="0" lvl="0" indent="0" defTabSz="914400" rtl="1" eaLnBrk="0" fontAlgn="auto" latinLnBrk="0" hangingPunct="0">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F79646">
                    <a:lumMod val="50000"/>
                  </a:srgbClr>
                </a:solidFill>
                <a:effectLst/>
                <a:uLnTx/>
                <a:uFillTx/>
                <a:latin typeface="Arial" pitchFamily="34" charset="0"/>
                <a:ea typeface="Times New Roman" pitchFamily="18" charset="0"/>
                <a:cs typeface="Arial" pitchFamily="34" charset="0"/>
              </a:rPr>
              <a:t> </a:t>
            </a:r>
            <a:r>
              <a:rPr kumimoji="0" lang="en-US" sz="2400" b="0" i="0" u="none" strike="noStrike" kern="0" cap="none" spc="0" normalizeH="0" baseline="0" noProof="0" dirty="0" smtClean="0">
                <a:ln>
                  <a:noFill/>
                </a:ln>
                <a:solidFill>
                  <a:srgbClr val="F79646">
                    <a:lumMod val="50000"/>
                  </a:srgbClr>
                </a:solidFill>
                <a:effectLst/>
                <a:uLnTx/>
                <a:uFillTx/>
                <a:latin typeface="Arial" pitchFamily="34" charset="0"/>
                <a:ea typeface="Times New Roman" pitchFamily="18" charset="0"/>
                <a:cs typeface="Arial" pitchFamily="34" charset="0"/>
              </a:rPr>
              <a:t>   Complete </a:t>
            </a:r>
            <a:r>
              <a:rPr kumimoji="0" lang="en-US" sz="2400" b="0" i="0" u="none" strike="noStrike" kern="0" cap="none" spc="0" normalizeH="0" baseline="0" noProof="0" dirty="0">
                <a:ln>
                  <a:noFill/>
                </a:ln>
                <a:solidFill>
                  <a:srgbClr val="F79646">
                    <a:lumMod val="50000"/>
                  </a:srgbClr>
                </a:solidFill>
                <a:effectLst/>
                <a:uLnTx/>
                <a:uFillTx/>
                <a:latin typeface="Arial" pitchFamily="34" charset="0"/>
                <a:ea typeface="Times New Roman" pitchFamily="18" charset="0"/>
                <a:cs typeface="Arial" pitchFamily="34" charset="0"/>
              </a:rPr>
              <a:t>the volume </a:t>
            </a:r>
            <a:r>
              <a:rPr kumimoji="0" lang="en-US" sz="2400" b="0" i="0" u="none" strike="noStrike" kern="0" cap="none" spc="0" normalizeH="0" baseline="0" noProof="0" dirty="0" smtClean="0">
                <a:ln>
                  <a:noFill/>
                </a:ln>
                <a:solidFill>
                  <a:srgbClr val="F79646">
                    <a:lumMod val="50000"/>
                  </a:srgbClr>
                </a:solidFill>
                <a:effectLst/>
                <a:uLnTx/>
                <a:uFillTx/>
                <a:latin typeface="Arial" pitchFamily="34" charset="0"/>
                <a:ea typeface="Times New Roman" pitchFamily="18" charset="0"/>
                <a:cs typeface="Arial" pitchFamily="34" charset="0"/>
              </a:rPr>
              <a:t>to (50 </a:t>
            </a:r>
            <a:r>
              <a:rPr kumimoji="0" lang="en-US" sz="2400" b="0" i="0" u="none" strike="noStrike" kern="0" cap="none" spc="0" normalizeH="0" baseline="0" noProof="0" dirty="0">
                <a:ln>
                  <a:noFill/>
                </a:ln>
                <a:solidFill>
                  <a:srgbClr val="F79646">
                    <a:lumMod val="50000"/>
                  </a:srgbClr>
                </a:solidFill>
                <a:effectLst/>
                <a:uLnTx/>
                <a:uFillTx/>
                <a:latin typeface="Arial" pitchFamily="34" charset="0"/>
                <a:ea typeface="Times New Roman" pitchFamily="18" charset="0"/>
                <a:cs typeface="Arial" pitchFamily="34" charset="0"/>
              </a:rPr>
              <a:t>ml) </a:t>
            </a:r>
            <a:r>
              <a:rPr kumimoji="0" lang="en-US" sz="2400" b="0" i="0" u="none" strike="noStrike" kern="0" cap="none" spc="0" normalizeH="0" baseline="0" noProof="0" dirty="0" smtClean="0">
                <a:ln>
                  <a:noFill/>
                </a:ln>
                <a:solidFill>
                  <a:srgbClr val="F79646">
                    <a:lumMod val="50000"/>
                  </a:srgbClr>
                </a:solidFill>
                <a:effectLst/>
                <a:uLnTx/>
                <a:uFillTx/>
                <a:latin typeface="Arial" pitchFamily="34" charset="0"/>
                <a:ea typeface="Times New Roman" pitchFamily="18" charset="0"/>
                <a:cs typeface="Arial" pitchFamily="34" charset="0"/>
              </a:rPr>
              <a:t>by (D.W.).</a:t>
            </a:r>
            <a:endParaRPr kumimoji="0" lang="en-US" sz="1100" b="0" i="0" u="none" strike="noStrike" kern="0" cap="none" spc="0" normalizeH="0" baseline="0" noProof="0" dirty="0">
              <a:ln>
                <a:noFill/>
              </a:ln>
              <a:solidFill>
                <a:srgbClr val="F79646">
                  <a:lumMod val="50000"/>
                </a:srgbClr>
              </a:solidFill>
              <a:effectLst/>
              <a:uLnTx/>
              <a:uFillTx/>
              <a:latin typeface="Arial" pitchFamily="34" charset="0"/>
              <a:ea typeface="+mn-ea"/>
              <a:cs typeface="Arial" pitchFamily="34" charset="0"/>
            </a:endParaRPr>
          </a:p>
          <a:p>
            <a:pPr marL="0" marR="0" lvl="0" indent="0" defTabSz="914400" eaLnBrk="0" fontAlgn="auto" latinLnBrk="0" hangingPunct="0">
              <a:lnSpc>
                <a:spcPct val="10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F79646">
                  <a:lumMod val="50000"/>
                </a:srgbClr>
              </a:solidFill>
              <a:effectLst/>
              <a:uLnTx/>
              <a:uFillTx/>
              <a:latin typeface="Arial" pitchFamily="34" charset="0"/>
              <a:ea typeface="Times New Roman" pitchFamily="18" charset="0"/>
              <a:cs typeface="Arial" pitchFamily="34" charset="0"/>
            </a:endParaRPr>
          </a:p>
          <a:p>
            <a:pPr marL="0" marR="0" lvl="0" indent="0" defTabSz="914400" eaLnBrk="0" fontAlgn="auto" latinLnBrk="0" hangingPunct="0">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F79646">
                    <a:lumMod val="50000"/>
                  </a:srgbClr>
                </a:solidFill>
                <a:effectLst/>
                <a:uLnTx/>
                <a:uFillTx/>
                <a:latin typeface="Arial" pitchFamily="34" charset="0"/>
                <a:ea typeface="Times New Roman" pitchFamily="18" charset="0"/>
                <a:cs typeface="Arial" pitchFamily="34" charset="0"/>
              </a:rPr>
              <a:t> </a:t>
            </a:r>
            <a:r>
              <a:rPr kumimoji="0" lang="en-US" sz="2400" b="0" i="0" u="none" strike="noStrike" kern="0" cap="none" spc="0" normalizeH="0" baseline="0" noProof="0" dirty="0" smtClean="0">
                <a:ln>
                  <a:noFill/>
                </a:ln>
                <a:solidFill>
                  <a:srgbClr val="F79646">
                    <a:lumMod val="50000"/>
                  </a:srgbClr>
                </a:solidFill>
                <a:effectLst/>
                <a:uLnTx/>
                <a:uFillTx/>
                <a:latin typeface="Arial" pitchFamily="34" charset="0"/>
                <a:ea typeface="Times New Roman" pitchFamily="18" charset="0"/>
                <a:cs typeface="Arial" pitchFamily="34" charset="0"/>
              </a:rPr>
              <a:t>  - Prepare (10, 20, 30, 40, 50 </a:t>
            </a:r>
            <a:r>
              <a:rPr kumimoji="0" lang="en-US" sz="2400" b="0" i="0" u="none" strike="noStrike" kern="0" cap="none" spc="0" normalizeH="0" baseline="0" noProof="0" dirty="0">
                <a:ln>
                  <a:noFill/>
                </a:ln>
                <a:solidFill>
                  <a:srgbClr val="F79646">
                    <a:lumMod val="50000"/>
                  </a:srgbClr>
                </a:solidFill>
                <a:effectLst/>
                <a:uLnTx/>
                <a:uFillTx/>
                <a:latin typeface="Arial" pitchFamily="34" charset="0"/>
                <a:ea typeface="Times New Roman" pitchFamily="18" charset="0"/>
                <a:cs typeface="Arial" pitchFamily="34" charset="0"/>
              </a:rPr>
              <a:t>ppm) of  </a:t>
            </a:r>
            <a:r>
              <a:rPr kumimoji="0" lang="en-US" sz="2400" b="0" i="0" u="none" strike="noStrike" kern="0" cap="none" spc="0" normalizeH="0" baseline="0" noProof="0" dirty="0" smtClean="0">
                <a:ln>
                  <a:noFill/>
                </a:ln>
                <a:solidFill>
                  <a:srgbClr val="F79646">
                    <a:lumMod val="50000"/>
                  </a:srgbClr>
                </a:solidFill>
                <a:effectLst/>
                <a:uLnTx/>
                <a:uFillTx/>
                <a:latin typeface="Arial" pitchFamily="34" charset="0"/>
                <a:ea typeface="Times New Roman" pitchFamily="18" charset="0"/>
                <a:cs typeface="Arial" pitchFamily="34" charset="0"/>
              </a:rPr>
              <a:t>K</a:t>
            </a:r>
            <a:r>
              <a:rPr kumimoji="0" lang="en-US" sz="2400" b="0" i="0" u="none" strike="noStrike" kern="0" cap="none" spc="0" normalizeH="0" baseline="30000" noProof="0" dirty="0" smtClean="0">
                <a:ln>
                  <a:noFill/>
                </a:ln>
                <a:solidFill>
                  <a:srgbClr val="F79646">
                    <a:lumMod val="50000"/>
                  </a:srgbClr>
                </a:solidFill>
                <a:effectLst/>
                <a:uLnTx/>
                <a:uFillTx/>
                <a:latin typeface="Arial" pitchFamily="34" charset="0"/>
                <a:ea typeface="Times New Roman" pitchFamily="18" charset="0"/>
                <a:cs typeface="Arial" pitchFamily="34" charset="0"/>
              </a:rPr>
              <a:t>+</a:t>
            </a:r>
            <a:r>
              <a:rPr kumimoji="0" lang="en-US" sz="2400" b="0" i="0" u="none" strike="noStrike" kern="0" cap="none" spc="0" normalizeH="0" baseline="0" noProof="0" dirty="0" smtClean="0">
                <a:ln>
                  <a:noFill/>
                </a:ln>
                <a:solidFill>
                  <a:srgbClr val="F79646">
                    <a:lumMod val="50000"/>
                  </a:srgbClr>
                </a:solidFill>
                <a:effectLst/>
                <a:uLnTx/>
                <a:uFillTx/>
                <a:latin typeface="Arial" pitchFamily="34" charset="0"/>
                <a:ea typeface="Times New Roman" pitchFamily="18" charset="0"/>
                <a:cs typeface="Arial" pitchFamily="34" charset="0"/>
              </a:rPr>
              <a:t> </a:t>
            </a:r>
            <a:r>
              <a:rPr kumimoji="0" lang="en-US" sz="2400" b="0" i="0" u="none" strike="noStrike" kern="0" cap="none" spc="0" normalizeH="0" baseline="0" noProof="0" dirty="0">
                <a:ln>
                  <a:noFill/>
                </a:ln>
                <a:solidFill>
                  <a:srgbClr val="F79646">
                    <a:lumMod val="50000"/>
                  </a:srgbClr>
                </a:solidFill>
                <a:effectLst/>
                <a:uLnTx/>
                <a:uFillTx/>
                <a:latin typeface="Arial" pitchFamily="34" charset="0"/>
                <a:ea typeface="Times New Roman" pitchFamily="18" charset="0"/>
                <a:cs typeface="Arial" pitchFamily="34" charset="0"/>
              </a:rPr>
              <a:t>from </a:t>
            </a:r>
            <a:r>
              <a:rPr kumimoji="0" lang="en-US" sz="2400" b="0" i="0" u="none" strike="noStrike" kern="0" cap="none" spc="0" normalizeH="0" baseline="0" noProof="0" dirty="0" smtClean="0">
                <a:ln>
                  <a:noFill/>
                </a:ln>
                <a:solidFill>
                  <a:srgbClr val="F79646">
                    <a:lumMod val="50000"/>
                  </a:srgbClr>
                </a:solidFill>
                <a:effectLst/>
                <a:uLnTx/>
                <a:uFillTx/>
                <a:latin typeface="Arial" pitchFamily="34" charset="0"/>
                <a:ea typeface="Times New Roman" pitchFamily="18" charset="0"/>
                <a:cs typeface="Arial" pitchFamily="34" charset="0"/>
              </a:rPr>
              <a:t>the stock  solution</a:t>
            </a:r>
            <a:r>
              <a:rPr kumimoji="0" lang="en-US" sz="1100" b="0" i="0" u="none" strike="noStrike" kern="0" cap="none" spc="0" normalizeH="0" baseline="0" noProof="0" dirty="0" smtClean="0">
                <a:ln>
                  <a:noFill/>
                </a:ln>
                <a:solidFill>
                  <a:srgbClr val="F79646">
                    <a:lumMod val="50000"/>
                  </a:srgbClr>
                </a:solidFill>
                <a:effectLst/>
                <a:uLnTx/>
                <a:uFillTx/>
                <a:latin typeface="Arial" pitchFamily="34" charset="0"/>
                <a:ea typeface="Times New Roman" pitchFamily="18" charset="0"/>
                <a:cs typeface="Arial" pitchFamily="34" charset="0"/>
              </a:rPr>
              <a:t> </a:t>
            </a:r>
            <a:r>
              <a:rPr kumimoji="0" lang="en-US" sz="2400" b="0" i="0" u="none" strike="noStrike" kern="0" cap="none" spc="0" normalizeH="0" baseline="0" noProof="0" dirty="0" smtClean="0">
                <a:ln>
                  <a:noFill/>
                </a:ln>
                <a:solidFill>
                  <a:srgbClr val="F79646">
                    <a:lumMod val="50000"/>
                  </a:srgbClr>
                </a:solidFill>
                <a:effectLst/>
                <a:uLnTx/>
                <a:uFillTx/>
                <a:latin typeface="Arial" pitchFamily="34" charset="0"/>
                <a:ea typeface="Times New Roman" pitchFamily="18" charset="0"/>
                <a:cs typeface="Arial" pitchFamily="34" charset="0"/>
              </a:rPr>
              <a:t>Complete </a:t>
            </a:r>
            <a:r>
              <a:rPr kumimoji="0" lang="en-US" sz="2400" b="0" i="0" u="none" strike="noStrike" kern="0" cap="none" spc="0" normalizeH="0" baseline="0" noProof="0" dirty="0">
                <a:ln>
                  <a:noFill/>
                </a:ln>
                <a:solidFill>
                  <a:srgbClr val="F79646">
                    <a:lumMod val="50000"/>
                  </a:srgbClr>
                </a:solidFill>
                <a:effectLst/>
                <a:uLnTx/>
                <a:uFillTx/>
                <a:latin typeface="Arial" pitchFamily="34" charset="0"/>
                <a:ea typeface="Times New Roman" pitchFamily="18" charset="0"/>
                <a:cs typeface="Arial" pitchFamily="34" charset="0"/>
              </a:rPr>
              <a:t>the volume </a:t>
            </a:r>
            <a:r>
              <a:rPr kumimoji="0" lang="en-US" sz="2400" b="0" i="0" u="none" strike="noStrike" kern="0" cap="none" spc="0" normalizeH="0" baseline="0" noProof="0" dirty="0" smtClean="0">
                <a:ln>
                  <a:noFill/>
                </a:ln>
                <a:solidFill>
                  <a:srgbClr val="F79646">
                    <a:lumMod val="50000"/>
                  </a:srgbClr>
                </a:solidFill>
                <a:effectLst/>
                <a:uLnTx/>
                <a:uFillTx/>
                <a:latin typeface="Arial" pitchFamily="34" charset="0"/>
                <a:ea typeface="Times New Roman" pitchFamily="18" charset="0"/>
                <a:cs typeface="Arial" pitchFamily="34" charset="0"/>
              </a:rPr>
              <a:t>to (50 </a:t>
            </a:r>
            <a:r>
              <a:rPr kumimoji="0" lang="en-US" sz="2400" b="0" i="0" u="none" strike="noStrike" kern="0" cap="none" spc="0" normalizeH="0" baseline="0" noProof="0" dirty="0">
                <a:ln>
                  <a:noFill/>
                </a:ln>
                <a:solidFill>
                  <a:srgbClr val="F79646">
                    <a:lumMod val="50000"/>
                  </a:srgbClr>
                </a:solidFill>
                <a:effectLst/>
                <a:uLnTx/>
                <a:uFillTx/>
                <a:latin typeface="Arial" pitchFamily="34" charset="0"/>
                <a:ea typeface="Times New Roman" pitchFamily="18" charset="0"/>
                <a:cs typeface="Arial" pitchFamily="34" charset="0"/>
              </a:rPr>
              <a:t>ml) </a:t>
            </a:r>
            <a:r>
              <a:rPr kumimoji="0" lang="en-US" sz="2400" b="0" i="0" u="none" strike="noStrike" kern="0" cap="none" spc="0" normalizeH="0" baseline="0" noProof="0" dirty="0" smtClean="0">
                <a:ln>
                  <a:noFill/>
                </a:ln>
                <a:solidFill>
                  <a:srgbClr val="F79646">
                    <a:lumMod val="50000"/>
                  </a:srgbClr>
                </a:solidFill>
                <a:effectLst/>
                <a:uLnTx/>
                <a:uFillTx/>
                <a:latin typeface="Arial" pitchFamily="34" charset="0"/>
                <a:ea typeface="Times New Roman" pitchFamily="18" charset="0"/>
                <a:cs typeface="Arial" pitchFamily="34" charset="0"/>
              </a:rPr>
              <a:t>by (D.W.).</a:t>
            </a:r>
            <a:endParaRPr kumimoji="0" lang="en-US" sz="3200" b="0" i="0" u="none" strike="noStrike" kern="0" cap="none" spc="0" normalizeH="0" baseline="0" noProof="0" dirty="0">
              <a:ln>
                <a:noFill/>
              </a:ln>
              <a:solidFill>
                <a:srgbClr val="F79646">
                  <a:lumMod val="50000"/>
                </a:srgbClr>
              </a:solidFill>
              <a:effectLst/>
              <a:uLnTx/>
              <a:uFillTx/>
              <a:latin typeface="Arial" pitchFamily="34" charset="0"/>
              <a:ea typeface="+mn-ea"/>
              <a:cs typeface="Arial" pitchFamily="34" charset="0"/>
            </a:endParaRPr>
          </a:p>
        </p:txBody>
      </p:sp>
      <p:sp>
        <p:nvSpPr>
          <p:cNvPr id="3" name="Rectangle 2"/>
          <p:cNvSpPr/>
          <p:nvPr/>
        </p:nvSpPr>
        <p:spPr>
          <a:xfrm>
            <a:off x="2767660" y="1295400"/>
            <a:ext cx="3608680" cy="707886"/>
          </a:xfrm>
          <a:prstGeom prst="rect">
            <a:avLst/>
          </a:prstGeom>
          <a:noFill/>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rPr>
              <a:t>Procedure</a:t>
            </a:r>
            <a:endParaRPr kumimoji="0" lang="en-US" sz="4000" b="1" i="0" u="none" strike="noStrike" kern="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cs typeface="+mn-cs"/>
            </a:endParaRPr>
          </a:p>
        </p:txBody>
      </p:sp>
      <p:sp>
        <p:nvSpPr>
          <p:cNvPr id="4" name="Slide Number Placeholder 4"/>
          <p:cNvSpPr>
            <a:spLocks noGrp="1"/>
          </p:cNvSpPr>
          <p:nvPr>
            <p:ph type="sldNum" sz="quarter" idx="12"/>
          </p:nvPr>
        </p:nvSpPr>
        <p:spPr>
          <a:xfrm>
            <a:off x="7924800" y="6356350"/>
            <a:ext cx="762000"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6167A30-C1A8-4FBD-AD22-19913EE01BCD}" type="slidenum">
              <a:rPr kumimoji="0" 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29</a:t>
            </a:fld>
            <a:endParaRPr kumimoji="0" lang="en-US" sz="1800" b="0" i="0" u="none" strike="noStrike" kern="0" cap="none" spc="0" normalizeH="0" baseline="0" noProof="0" dirty="0">
              <a:ln>
                <a:noFill/>
              </a:ln>
              <a:solidFill>
                <a:sysClr val="windowText" lastClr="000000"/>
              </a:solidFill>
              <a:effectLst/>
              <a:uLnTx/>
              <a:uFillTx/>
            </a:endParaRPr>
          </a:p>
        </p:txBody>
      </p:sp>
      <p:sp>
        <p:nvSpPr>
          <p:cNvPr id="5" name="TextBox 4"/>
          <p:cNvSpPr txBox="1"/>
          <p:nvPr/>
        </p:nvSpPr>
        <p:spPr>
          <a:xfrm>
            <a:off x="609600" y="381000"/>
            <a:ext cx="8229600" cy="954088"/>
          </a:xfrm>
          <a:prstGeom prst="rect">
            <a:avLst/>
          </a:prstGeom>
          <a:noFill/>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srgbClr val="4F81BD">
                    <a:lumMod val="75000"/>
                  </a:srgbClr>
                </a:solidFill>
                <a:effectLst/>
                <a:uLnTx/>
                <a:uFillTx/>
              </a:rPr>
              <a:t>Exp. No. (6) Determination of </a:t>
            </a:r>
            <a:r>
              <a:rPr kumimoji="0" lang="en-US" sz="2800" b="1" i="0" u="none" strike="noStrike" kern="0" cap="none" spc="0" normalizeH="0" baseline="0" noProof="0" dirty="0">
                <a:ln>
                  <a:noFill/>
                </a:ln>
                <a:solidFill>
                  <a:srgbClr val="4F81BD">
                    <a:lumMod val="75000"/>
                  </a:srgbClr>
                </a:solidFill>
                <a:effectLst/>
                <a:uLnTx/>
                <a:uFillTx/>
              </a:rPr>
              <a:t>sodium </a:t>
            </a:r>
            <a:r>
              <a:rPr kumimoji="0" lang="en-US" sz="2800" b="1" i="0" u="none" strike="noStrike" kern="0" cap="none" spc="0" normalizeH="0" baseline="0" noProof="0" dirty="0" smtClean="0">
                <a:ln>
                  <a:noFill/>
                </a:ln>
                <a:solidFill>
                  <a:srgbClr val="4F81BD">
                    <a:lumMod val="75000"/>
                  </a:srgbClr>
                </a:solidFill>
                <a:effectLst/>
                <a:uLnTx/>
                <a:uFillTx/>
              </a:rPr>
              <a:t>and potassium in soil by  </a:t>
            </a:r>
            <a:r>
              <a:rPr kumimoji="0" lang="en-US" sz="2800" b="1" i="0" u="none" strike="noStrike" kern="0" cap="none" spc="0" normalizeH="0" baseline="0" noProof="0" dirty="0">
                <a:ln>
                  <a:noFill/>
                </a:ln>
                <a:solidFill>
                  <a:srgbClr val="4F81BD">
                    <a:lumMod val="75000"/>
                  </a:srgbClr>
                </a:solidFill>
                <a:effectLst/>
                <a:uLnTx/>
                <a:uFillTx/>
              </a:rPr>
              <a:t>flame </a:t>
            </a:r>
            <a:r>
              <a:rPr kumimoji="0" lang="en-US" sz="2800" b="1" i="0" u="none" strike="noStrike" kern="0" cap="none" spc="0" normalizeH="0" baseline="0" noProof="0" dirty="0" smtClean="0">
                <a:ln>
                  <a:noFill/>
                </a:ln>
                <a:solidFill>
                  <a:srgbClr val="4F81BD">
                    <a:lumMod val="75000"/>
                  </a:srgbClr>
                </a:solidFill>
                <a:effectLst/>
                <a:uLnTx/>
                <a:uFillTx/>
              </a:rPr>
              <a:t>photometry</a:t>
            </a:r>
            <a:endParaRPr kumimoji="0" lang="en-US" sz="2800" b="1" i="0" u="none" strike="noStrike" kern="0" cap="none" spc="0" normalizeH="0" baseline="0" noProof="0" dirty="0">
              <a:ln>
                <a:noFill/>
              </a:ln>
              <a:solidFill>
                <a:srgbClr val="4F81BD">
                  <a:lumMod val="75000"/>
                </a:srgbClr>
              </a:solidFill>
              <a:effectLst/>
              <a:uLnTx/>
              <a:uFillTx/>
            </a:endParaRPr>
          </a:p>
        </p:txBody>
      </p:sp>
    </p:spTree>
    <p:extLst>
      <p:ext uri="{BB962C8B-B14F-4D97-AF65-F5344CB8AC3E}">
        <p14:creationId xmlns:p14="http://schemas.microsoft.com/office/powerpoint/2010/main" val="2413739144"/>
      </p:ext>
    </p:extLst>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28179"/>
            <a:ext cx="8229600" cy="830997"/>
          </a:xfrm>
          <a:prstGeom prst="rect">
            <a:avLst/>
          </a:prstGeom>
        </p:spPr>
        <p:txBody>
          <a:bodyPr wrap="square">
            <a:spAutoFit/>
          </a:bodyPr>
          <a:lstStyle/>
          <a:p>
            <a:pPr marL="342900" lvl="0" indent="-342900">
              <a:buFont typeface="Wingdings" pitchFamily="2" charset="2"/>
              <a:buChar char="q"/>
              <a:tabLst>
                <a:tab pos="285750" algn="l"/>
              </a:tabLst>
            </a:pPr>
            <a:endParaRPr lang="en-US" sz="2400" dirty="0" smtClean="0">
              <a:solidFill>
                <a:prstClr val="black"/>
              </a:solidFill>
              <a:latin typeface="Times New Roman" pitchFamily="18" charset="0"/>
              <a:ea typeface="Times New Roman"/>
              <a:cs typeface="Times New Roman" pitchFamily="18" charset="0"/>
            </a:endParaRPr>
          </a:p>
          <a:p>
            <a:pPr marL="342900" lvl="0" indent="-342900">
              <a:buFont typeface="Wingdings" pitchFamily="2" charset="2"/>
              <a:buChar char="q"/>
              <a:tabLst>
                <a:tab pos="285750" algn="l"/>
              </a:tabLst>
            </a:pPr>
            <a:endParaRPr lang="en-US" sz="2400" dirty="0" smtClean="0">
              <a:solidFill>
                <a:prstClr val="black"/>
              </a:solidFill>
              <a:latin typeface="Times New Roman" pitchFamily="18" charset="0"/>
              <a:ea typeface="Times New Roman"/>
              <a:cs typeface="Times New Roman" pitchFamily="18" charset="0"/>
            </a:endParaRPr>
          </a:p>
        </p:txBody>
      </p:sp>
      <p:sp>
        <p:nvSpPr>
          <p:cNvPr id="3" name="TextBox 2"/>
          <p:cNvSpPr txBox="1"/>
          <p:nvPr/>
        </p:nvSpPr>
        <p:spPr>
          <a:xfrm>
            <a:off x="1943100" y="320457"/>
            <a:ext cx="5715000" cy="52322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2800" dirty="0" smtClean="0">
                <a:solidFill>
                  <a:srgbClr val="FF0000"/>
                </a:solidFill>
                <a:latin typeface="Times New Roman" pitchFamily="18" charset="0"/>
                <a:cs typeface="Times New Roman" pitchFamily="18" charset="0"/>
              </a:rPr>
              <a:t>How to find maximum wave length ?</a:t>
            </a:r>
            <a:endParaRPr lang="en-US" sz="2800" dirty="0">
              <a:solidFill>
                <a:srgbClr val="FF0000"/>
              </a:solidFill>
              <a:latin typeface="Times New Roman" pitchFamily="18" charset="0"/>
              <a:cs typeface="Times New Roman" pitchFamily="18" charset="0"/>
            </a:endParaRPr>
          </a:p>
        </p:txBody>
      </p:sp>
      <p:sp>
        <p:nvSpPr>
          <p:cNvPr id="5" name="TextBox 4"/>
          <p:cNvSpPr txBox="1"/>
          <p:nvPr/>
        </p:nvSpPr>
        <p:spPr>
          <a:xfrm>
            <a:off x="658091" y="990600"/>
            <a:ext cx="7848600" cy="1938992"/>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Maximum wave length gives a maximum absorbance. It can be found by taking the absorbance of a fixed concentration of color solution at different wave length. By plotting a curve between absorbance &amp; wave length we can get the maximum wave-length as shown in this figure:</a:t>
            </a:r>
            <a:endParaRPr lang="en-US" sz="24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520217"/>
            <a:ext cx="5113769"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4582391" y="3198168"/>
            <a:ext cx="2354983" cy="369332"/>
          </a:xfrm>
          <a:prstGeom prst="rect">
            <a:avLst/>
          </a:prstGeom>
          <a:noFill/>
        </p:spPr>
        <p:txBody>
          <a:bodyPr wrap="square" rtlCol="0">
            <a:spAutoFit/>
          </a:bodyPr>
          <a:lstStyle/>
          <a:p>
            <a:r>
              <a:rPr lang="en-US" dirty="0" smtClean="0"/>
              <a:t>Maximum wave length</a:t>
            </a:r>
            <a:endParaRPr lang="en-US" dirty="0"/>
          </a:p>
        </p:txBody>
      </p:sp>
      <p:cxnSp>
        <p:nvCxnSpPr>
          <p:cNvPr id="8" name="Straight Arrow Connector 7"/>
          <p:cNvCxnSpPr/>
          <p:nvPr/>
        </p:nvCxnSpPr>
        <p:spPr>
          <a:xfrm>
            <a:off x="5029200" y="3382834"/>
            <a:ext cx="1371600" cy="4271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2" name="Table 11"/>
          <p:cNvGraphicFramePr>
            <a:graphicFrameLocks noGrp="1"/>
          </p:cNvGraphicFramePr>
          <p:nvPr>
            <p:extLst>
              <p:ext uri="{D42A27DB-BD31-4B8C-83A1-F6EECF244321}">
                <p14:modId xmlns:p14="http://schemas.microsoft.com/office/powerpoint/2010/main" val="4265865908"/>
              </p:ext>
            </p:extLst>
          </p:nvPr>
        </p:nvGraphicFramePr>
        <p:xfrm>
          <a:off x="457200" y="3426723"/>
          <a:ext cx="2971800" cy="3385066"/>
        </p:xfrm>
        <a:graphic>
          <a:graphicData uri="http://schemas.openxmlformats.org/drawingml/2006/table">
            <a:tbl>
              <a:tblPr firstRow="1" bandRow="1">
                <a:tableStyleId>{5940675A-B579-460E-94D1-54222C63F5DA}</a:tableStyleId>
              </a:tblPr>
              <a:tblGrid>
                <a:gridCol w="1485900"/>
                <a:gridCol w="1485900"/>
              </a:tblGrid>
              <a:tr h="677013">
                <a:tc>
                  <a:txBody>
                    <a:bodyPr/>
                    <a:lstStyle/>
                    <a:p>
                      <a:r>
                        <a:rPr lang="en-US" dirty="0" smtClean="0"/>
                        <a:t>Wave length</a:t>
                      </a:r>
                      <a:endParaRPr lang="en-US" dirty="0"/>
                    </a:p>
                  </a:txBody>
                  <a:tcPr/>
                </a:tc>
                <a:tc>
                  <a:txBody>
                    <a:bodyPr/>
                    <a:lstStyle/>
                    <a:p>
                      <a:r>
                        <a:rPr lang="en-US" dirty="0" smtClean="0"/>
                        <a:t>Absorbance</a:t>
                      </a:r>
                      <a:endParaRPr lang="en-US" dirty="0"/>
                    </a:p>
                  </a:txBody>
                  <a:tcPr/>
                </a:tc>
              </a:tr>
              <a:tr h="2708053">
                <a:tc>
                  <a:txBody>
                    <a:bodyPr/>
                    <a:lstStyle/>
                    <a:p>
                      <a:r>
                        <a:rPr lang="en-US" dirty="0" smtClean="0"/>
                        <a:t>590</a:t>
                      </a:r>
                    </a:p>
                    <a:p>
                      <a:r>
                        <a:rPr lang="en-US" dirty="0" smtClean="0"/>
                        <a:t>592</a:t>
                      </a:r>
                    </a:p>
                    <a:p>
                      <a:r>
                        <a:rPr lang="en-US" dirty="0" smtClean="0"/>
                        <a:t>594</a:t>
                      </a:r>
                    </a:p>
                    <a:p>
                      <a:r>
                        <a:rPr lang="en-US" dirty="0" smtClean="0"/>
                        <a:t>596</a:t>
                      </a:r>
                    </a:p>
                    <a:p>
                      <a:r>
                        <a:rPr lang="en-US" dirty="0" smtClean="0"/>
                        <a:t>---</a:t>
                      </a:r>
                    </a:p>
                    <a:p>
                      <a:r>
                        <a:rPr lang="en-US" dirty="0" smtClean="0"/>
                        <a:t>----</a:t>
                      </a:r>
                    </a:p>
                    <a:p>
                      <a:r>
                        <a:rPr lang="en-US" dirty="0" smtClean="0"/>
                        <a:t>----</a:t>
                      </a:r>
                    </a:p>
                    <a:p>
                      <a:r>
                        <a:rPr lang="en-US" dirty="0" smtClean="0"/>
                        <a:t>-----</a:t>
                      </a:r>
                    </a:p>
                    <a:p>
                      <a:endParaRPr lang="en-US" dirty="0" smtClean="0"/>
                    </a:p>
                  </a:txBody>
                  <a:tcPr/>
                </a:tc>
                <a:tc>
                  <a:txBody>
                    <a:bodyPr/>
                    <a:lstStyle/>
                    <a:p>
                      <a:r>
                        <a:rPr lang="en-US" dirty="0" smtClean="0"/>
                        <a:t>----</a:t>
                      </a:r>
                    </a:p>
                    <a:p>
                      <a:r>
                        <a:rPr lang="en-US" dirty="0" smtClean="0"/>
                        <a:t>------</a:t>
                      </a:r>
                    </a:p>
                    <a:p>
                      <a:r>
                        <a:rPr lang="en-US" dirty="0" smtClean="0"/>
                        <a:t>------</a:t>
                      </a:r>
                    </a:p>
                    <a:p>
                      <a:r>
                        <a:rPr lang="en-US" dirty="0" smtClean="0"/>
                        <a:t>-----</a:t>
                      </a:r>
                    </a:p>
                    <a:p>
                      <a:r>
                        <a:rPr lang="en-US" dirty="0" smtClean="0"/>
                        <a:t>-----</a:t>
                      </a:r>
                    </a:p>
                    <a:p>
                      <a:r>
                        <a:rPr lang="en-US" dirty="0" smtClean="0"/>
                        <a:t>-----</a:t>
                      </a:r>
                    </a:p>
                    <a:p>
                      <a:r>
                        <a:rPr lang="en-US" dirty="0" smtClean="0"/>
                        <a:t>------</a:t>
                      </a:r>
                    </a:p>
                    <a:p>
                      <a:r>
                        <a:rPr lang="en-US" dirty="0" smtClean="0"/>
                        <a:t>------</a:t>
                      </a:r>
                      <a:endParaRPr lang="en-US" dirty="0"/>
                    </a:p>
                  </a:txBody>
                  <a:tcPr/>
                </a:tc>
              </a:tr>
            </a:tbl>
          </a:graphicData>
        </a:graphic>
      </p:graphicFrame>
    </p:spTree>
    <p:extLst>
      <p:ext uri="{BB962C8B-B14F-4D97-AF65-F5344CB8AC3E}">
        <p14:creationId xmlns:p14="http://schemas.microsoft.com/office/powerpoint/2010/main" val="206551875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8600" y="381000"/>
            <a:ext cx="8763000" cy="5940088"/>
          </a:xfrm>
          <a:prstGeom prst="rect">
            <a:avLst/>
          </a:prstGeom>
          <a:solidFill>
            <a:sysClr val="window" lastClr="FFFFFF"/>
          </a:solidFill>
          <a:ln w="25400" cap="flat" cmpd="sng" algn="ctr">
            <a:solidFill>
              <a:srgbClr val="C0504D"/>
            </a:solidFill>
            <a:prstDash val="solid"/>
            <a:headEnd/>
            <a:tailEnd/>
          </a:ln>
          <a:effectLst>
            <a:outerShdw blurRad="63500" sx="102000" sy="102000" algn="ctr" rotWithShape="0">
              <a:prstClr val="black">
                <a:alpha val="40000"/>
              </a:prstClr>
            </a:outerShdw>
          </a:effectLst>
        </p:spPr>
        <p:txBody>
          <a:bodyPr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a:ln>
                  <a:noFill/>
                </a:ln>
                <a:solidFill>
                  <a:srgbClr val="FFC000"/>
                </a:solidFill>
                <a:effectLst/>
                <a:uLnTx/>
                <a:uFillTx/>
                <a:latin typeface="Arial" pitchFamily="34" charset="0"/>
                <a:ea typeface="Times New Roman" pitchFamily="18" charset="0"/>
                <a:cs typeface="Arial" pitchFamily="34" charset="0"/>
              </a:rPr>
              <a:t>3</a:t>
            </a:r>
            <a:r>
              <a:rPr kumimoji="0" lang="en-US" sz="2400" b="1" i="0" u="sng" strike="noStrike" kern="0" cap="none" spc="0" normalizeH="0" baseline="0" noProof="0" dirty="0" smtClean="0">
                <a:ln>
                  <a:noFill/>
                </a:ln>
                <a:solidFill>
                  <a:srgbClr val="FFC000"/>
                </a:solidFill>
                <a:effectLst/>
                <a:uLnTx/>
                <a:uFillTx/>
                <a:latin typeface="Arial" pitchFamily="34" charset="0"/>
                <a:ea typeface="Times New Roman" pitchFamily="18" charset="0"/>
                <a:cs typeface="Arial" pitchFamily="34" charset="0"/>
              </a:rPr>
              <a:t>. Preparation </a:t>
            </a:r>
            <a:r>
              <a:rPr kumimoji="0" lang="en-US" sz="2400" b="1" i="0" u="sng" strike="noStrike" kern="0" cap="none" spc="0" normalizeH="0" baseline="0" noProof="0" dirty="0">
                <a:ln>
                  <a:noFill/>
                </a:ln>
                <a:solidFill>
                  <a:srgbClr val="FFC000"/>
                </a:solidFill>
                <a:effectLst/>
                <a:uLnTx/>
                <a:uFillTx/>
                <a:latin typeface="Arial" pitchFamily="34" charset="0"/>
                <a:ea typeface="Times New Roman" pitchFamily="18" charset="0"/>
                <a:cs typeface="Arial" pitchFamily="34" charset="0"/>
              </a:rPr>
              <a:t>of </a:t>
            </a:r>
            <a:r>
              <a:rPr kumimoji="0" lang="en-US" sz="2400" b="1" i="0" u="sng" strike="noStrike" kern="0" cap="none" spc="0" normalizeH="0" baseline="0" noProof="0" dirty="0" smtClean="0">
                <a:ln>
                  <a:noFill/>
                </a:ln>
                <a:solidFill>
                  <a:srgbClr val="FFC000"/>
                </a:solidFill>
                <a:effectLst/>
                <a:uLnTx/>
                <a:uFillTx/>
                <a:latin typeface="Arial" pitchFamily="34" charset="0"/>
                <a:ea typeface="Times New Roman" pitchFamily="18" charset="0"/>
                <a:cs typeface="Arial" pitchFamily="34" charset="0"/>
              </a:rPr>
              <a:t>the unknown:</a:t>
            </a:r>
            <a:endParaRPr kumimoji="0" lang="en-US" sz="2400" b="1" i="0" u="sng" strike="noStrike" kern="0" cap="none" spc="0" normalizeH="0" baseline="0" noProof="0" dirty="0">
              <a:ln>
                <a:noFill/>
              </a:ln>
              <a:solidFill>
                <a:srgbClr val="FFC000"/>
              </a:solidFill>
              <a:effectLst/>
              <a:uLnTx/>
              <a:uFillTx/>
              <a:latin typeface="Arial" pitchFamily="34" charset="0"/>
              <a:ea typeface="Times New Roman" pitchFamily="18" charset="0"/>
              <a:cs typeface="Arial"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srgbClr val="FFC000"/>
              </a:solidFill>
              <a:effectLst/>
              <a:uLnTx/>
              <a:uFillTx/>
              <a:latin typeface="Arial" pitchFamily="34" charset="0"/>
              <a:ea typeface="+mn-ea"/>
              <a:cs typeface="Arial" pitchFamily="34" charset="0"/>
            </a:endParaRPr>
          </a:p>
          <a:p>
            <a:pPr marL="0" marR="0" lvl="0" indent="0" defTabSz="914400" eaLnBrk="0" fontAlgn="auto" latinLnBrk="0" hangingPunct="0">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FFC000"/>
                </a:solidFill>
                <a:effectLst/>
                <a:uLnTx/>
                <a:uFillTx/>
                <a:latin typeface="Arial" pitchFamily="34" charset="0"/>
                <a:ea typeface="Times New Roman" pitchFamily="18" charset="0"/>
                <a:cs typeface="Arial" pitchFamily="34" charset="0"/>
              </a:rPr>
              <a:t>  </a:t>
            </a:r>
            <a:r>
              <a:rPr kumimoji="0" lang="en-US" sz="2400" b="0" i="0" u="none" strike="noStrike" kern="0" cap="none" spc="0" normalizeH="0" baseline="0" noProof="0" dirty="0" smtClean="0">
                <a:ln>
                  <a:noFill/>
                </a:ln>
                <a:solidFill>
                  <a:srgbClr val="FFC000"/>
                </a:solidFill>
                <a:effectLst/>
                <a:uLnTx/>
                <a:uFillTx/>
                <a:latin typeface="Arial" pitchFamily="34" charset="0"/>
                <a:ea typeface="Times New Roman" pitchFamily="18" charset="0"/>
                <a:cs typeface="Arial" pitchFamily="34" charset="0"/>
              </a:rPr>
              <a:t>Weight (2 g) </a:t>
            </a:r>
            <a:r>
              <a:rPr kumimoji="0" lang="en-US" sz="2400" b="0" i="0" u="none" strike="noStrike" kern="0" cap="none" spc="0" normalizeH="0" baseline="0" noProof="0" dirty="0">
                <a:ln>
                  <a:noFill/>
                </a:ln>
                <a:solidFill>
                  <a:srgbClr val="FFC000"/>
                </a:solidFill>
                <a:effectLst/>
                <a:uLnTx/>
                <a:uFillTx/>
                <a:latin typeface="Arial" pitchFamily="34" charset="0"/>
                <a:ea typeface="Times New Roman" pitchFamily="18" charset="0"/>
                <a:cs typeface="Arial" pitchFamily="34" charset="0"/>
              </a:rPr>
              <a:t>of </a:t>
            </a:r>
            <a:r>
              <a:rPr kumimoji="0" lang="en-US" sz="2400" b="0" i="0" u="none" strike="noStrike" kern="0" cap="none" spc="0" normalizeH="0" baseline="0" noProof="0" dirty="0" smtClean="0">
                <a:ln>
                  <a:noFill/>
                </a:ln>
                <a:solidFill>
                  <a:srgbClr val="FFC000"/>
                </a:solidFill>
                <a:effectLst/>
                <a:uLnTx/>
                <a:uFillTx/>
                <a:latin typeface="Arial" pitchFamily="34" charset="0"/>
                <a:ea typeface="Times New Roman" pitchFamily="18" charset="0"/>
                <a:cs typeface="Arial" pitchFamily="34" charset="0"/>
              </a:rPr>
              <a:t>soil, </a:t>
            </a:r>
            <a:r>
              <a:rPr kumimoji="0" lang="en-US" sz="2400" b="0" i="0" u="none" strike="noStrike" kern="0" cap="none" spc="0" normalizeH="0" baseline="0" noProof="0" dirty="0">
                <a:ln>
                  <a:noFill/>
                </a:ln>
                <a:solidFill>
                  <a:srgbClr val="FFC000"/>
                </a:solidFill>
                <a:effectLst/>
                <a:uLnTx/>
                <a:uFillTx/>
                <a:latin typeface="Arial" pitchFamily="34" charset="0"/>
                <a:ea typeface="Times New Roman" pitchFamily="18" charset="0"/>
                <a:cs typeface="Arial" pitchFamily="34" charset="0"/>
              </a:rPr>
              <a:t>add </a:t>
            </a:r>
            <a:r>
              <a:rPr kumimoji="0" lang="en-US" sz="2400" b="0" i="0" u="none" strike="noStrike" kern="0" cap="none" spc="0" normalizeH="0" baseline="0" noProof="0" dirty="0" smtClean="0">
                <a:ln>
                  <a:noFill/>
                </a:ln>
                <a:solidFill>
                  <a:srgbClr val="FFC000"/>
                </a:solidFill>
                <a:effectLst/>
                <a:uLnTx/>
                <a:uFillTx/>
                <a:latin typeface="Arial" pitchFamily="34" charset="0"/>
                <a:ea typeface="Times New Roman" pitchFamily="18" charset="0"/>
                <a:cs typeface="Arial" pitchFamily="34" charset="0"/>
              </a:rPr>
              <a:t>(5 </a:t>
            </a:r>
            <a:r>
              <a:rPr kumimoji="0" lang="en-US" sz="2400" b="0" i="0" u="none" strike="noStrike" kern="0" cap="none" spc="0" normalizeH="0" baseline="0" noProof="0" dirty="0">
                <a:ln>
                  <a:noFill/>
                </a:ln>
                <a:solidFill>
                  <a:srgbClr val="FFC000"/>
                </a:solidFill>
                <a:effectLst/>
                <a:uLnTx/>
                <a:uFillTx/>
                <a:latin typeface="Arial" pitchFamily="34" charset="0"/>
                <a:ea typeface="Times New Roman" pitchFamily="18" charset="0"/>
                <a:cs typeface="Arial" pitchFamily="34" charset="0"/>
              </a:rPr>
              <a:t>ml) of </a:t>
            </a:r>
            <a:r>
              <a:rPr kumimoji="0" lang="en-US" sz="2400" b="0" i="0" u="none" strike="noStrike" kern="0" cap="none" spc="0" normalizeH="0" baseline="0" noProof="0" dirty="0" smtClean="0">
                <a:ln>
                  <a:noFill/>
                </a:ln>
                <a:solidFill>
                  <a:srgbClr val="FFC000"/>
                </a:solidFill>
                <a:effectLst/>
                <a:uLnTx/>
                <a:uFillTx/>
                <a:latin typeface="Arial" pitchFamily="34" charset="0"/>
                <a:ea typeface="Times New Roman" pitchFamily="18" charset="0"/>
                <a:cs typeface="Arial" pitchFamily="34" charset="0"/>
              </a:rPr>
              <a:t>conc</a:t>
            </a:r>
            <a:r>
              <a:rPr kumimoji="0" lang="en-US" sz="2400" b="0" i="0" u="none" strike="noStrike" kern="0" cap="none" spc="0" normalizeH="0" baseline="0" noProof="0" dirty="0">
                <a:ln>
                  <a:noFill/>
                </a:ln>
                <a:solidFill>
                  <a:srgbClr val="FFC000"/>
                </a:solidFill>
                <a:effectLst/>
                <a:uLnTx/>
                <a:uFillTx/>
                <a:latin typeface="Arial" pitchFamily="34" charset="0"/>
                <a:ea typeface="Times New Roman" pitchFamily="18" charset="0"/>
                <a:cs typeface="Arial" pitchFamily="34" charset="0"/>
              </a:rPr>
              <a:t>. </a:t>
            </a:r>
            <a:r>
              <a:rPr kumimoji="0" lang="en-US" sz="2400" b="0" i="0" u="none" strike="noStrike" kern="0" cap="none" spc="0" normalizeH="0" baseline="0" noProof="0" dirty="0" err="1" smtClean="0">
                <a:ln>
                  <a:noFill/>
                </a:ln>
                <a:solidFill>
                  <a:srgbClr val="FFC000"/>
                </a:solidFill>
                <a:effectLst/>
                <a:uLnTx/>
                <a:uFillTx/>
                <a:latin typeface="Arial" pitchFamily="34" charset="0"/>
                <a:ea typeface="Times New Roman" pitchFamily="18" charset="0"/>
                <a:cs typeface="Arial" pitchFamily="34" charset="0"/>
              </a:rPr>
              <a:t>HCl</a:t>
            </a:r>
            <a:r>
              <a:rPr kumimoji="0" lang="en-US" sz="2400" b="0" i="0" u="none" strike="noStrike" kern="0" cap="none" spc="0" normalizeH="0" baseline="0" noProof="0" dirty="0" smtClean="0">
                <a:ln>
                  <a:noFill/>
                </a:ln>
                <a:solidFill>
                  <a:srgbClr val="FFC000"/>
                </a:solidFill>
                <a:effectLst/>
                <a:uLnTx/>
                <a:uFillTx/>
                <a:latin typeface="Arial" pitchFamily="34" charset="0"/>
                <a:ea typeface="Times New Roman" pitchFamily="18" charset="0"/>
                <a:cs typeface="Arial" pitchFamily="34" charset="0"/>
              </a:rPr>
              <a:t> heat </a:t>
            </a:r>
            <a:r>
              <a:rPr kumimoji="0" lang="en-US" sz="2400" b="0" i="0" u="none" strike="noStrike" kern="0" cap="none" spc="0" normalizeH="0" baseline="0" noProof="0" dirty="0">
                <a:ln>
                  <a:noFill/>
                </a:ln>
                <a:solidFill>
                  <a:srgbClr val="FFC000"/>
                </a:solidFill>
                <a:effectLst/>
                <a:uLnTx/>
                <a:uFillTx/>
                <a:latin typeface="Arial" pitchFamily="34" charset="0"/>
                <a:ea typeface="Times New Roman" pitchFamily="18" charset="0"/>
                <a:cs typeface="Arial" pitchFamily="34" charset="0"/>
              </a:rPr>
              <a:t>for </a:t>
            </a:r>
            <a:r>
              <a:rPr kumimoji="0" lang="en-US" sz="2400" b="0" i="0" u="none" strike="noStrike" kern="0" cap="none" spc="0" normalizeH="0" baseline="0" noProof="0" dirty="0" smtClean="0">
                <a:ln>
                  <a:noFill/>
                </a:ln>
                <a:solidFill>
                  <a:srgbClr val="FFC000"/>
                </a:solidFill>
                <a:effectLst/>
                <a:uLnTx/>
                <a:uFillTx/>
                <a:latin typeface="Arial" pitchFamily="34" charset="0"/>
                <a:ea typeface="Times New Roman" pitchFamily="18" charset="0"/>
                <a:cs typeface="Arial" pitchFamily="34" charset="0"/>
              </a:rPr>
              <a:t>(2 </a:t>
            </a:r>
            <a:r>
              <a:rPr kumimoji="0" lang="en-US" sz="2400" b="0" i="0" u="none" strike="noStrike" kern="0" cap="none" spc="0" normalizeH="0" baseline="0" noProof="0" dirty="0">
                <a:ln>
                  <a:noFill/>
                </a:ln>
                <a:solidFill>
                  <a:srgbClr val="FFC000"/>
                </a:solidFill>
                <a:effectLst/>
                <a:uLnTx/>
                <a:uFillTx/>
                <a:latin typeface="Arial" pitchFamily="34" charset="0"/>
                <a:ea typeface="Times New Roman" pitchFamily="18" charset="0"/>
                <a:cs typeface="Arial" pitchFamily="34" charset="0"/>
              </a:rPr>
              <a:t>min</a:t>
            </a:r>
            <a:r>
              <a:rPr kumimoji="0" lang="en-US" sz="2400" b="0" i="0" u="none" strike="noStrike" kern="0" cap="none" spc="0" normalizeH="0" baseline="0" noProof="0" dirty="0" smtClean="0">
                <a:ln>
                  <a:noFill/>
                </a:ln>
                <a:solidFill>
                  <a:srgbClr val="FFC000"/>
                </a:solidFill>
                <a:effectLst/>
                <a:uLnTx/>
                <a:uFillTx/>
                <a:latin typeface="Arial" pitchFamily="34" charset="0"/>
                <a:ea typeface="Times New Roman" pitchFamily="18" charset="0"/>
                <a:cs typeface="Arial" pitchFamily="34" charset="0"/>
              </a:rPr>
              <a:t>), add </a:t>
            </a:r>
            <a:r>
              <a:rPr kumimoji="0" lang="en-US" sz="2400" b="0" i="0" u="none" strike="noStrike" kern="0" cap="none" spc="0" normalizeH="0" baseline="0" noProof="0" dirty="0">
                <a:ln>
                  <a:noFill/>
                </a:ln>
                <a:solidFill>
                  <a:srgbClr val="FFC000"/>
                </a:solidFill>
                <a:effectLst/>
                <a:uLnTx/>
                <a:uFillTx/>
                <a:latin typeface="Arial" pitchFamily="34" charset="0"/>
                <a:ea typeface="Times New Roman" pitchFamily="18" charset="0"/>
                <a:cs typeface="Arial" pitchFamily="34" charset="0"/>
              </a:rPr>
              <a:t>a few drops of </a:t>
            </a:r>
            <a:r>
              <a:rPr kumimoji="0" lang="en-US" sz="2400" b="0" i="0" u="none" strike="noStrike" kern="0" cap="none" spc="0" normalizeH="0" baseline="0" noProof="0" dirty="0" smtClean="0">
                <a:ln>
                  <a:noFill/>
                </a:ln>
                <a:solidFill>
                  <a:srgbClr val="FFC000"/>
                </a:solidFill>
                <a:effectLst/>
                <a:uLnTx/>
                <a:uFillTx/>
                <a:latin typeface="Arial" pitchFamily="34" charset="0"/>
                <a:ea typeface="Times New Roman" pitchFamily="18" charset="0"/>
                <a:cs typeface="Arial" pitchFamily="34" charset="0"/>
              </a:rPr>
              <a:t>(D.W.) </a:t>
            </a:r>
            <a:r>
              <a:rPr kumimoji="0" lang="en-US" sz="2400" b="0" i="0" u="none" strike="noStrike" kern="0" cap="none" spc="0" normalizeH="0" baseline="0" noProof="0" dirty="0">
                <a:ln>
                  <a:noFill/>
                </a:ln>
                <a:solidFill>
                  <a:srgbClr val="FFC000"/>
                </a:solidFill>
                <a:effectLst/>
                <a:uLnTx/>
                <a:uFillTx/>
                <a:latin typeface="Arial" pitchFamily="34" charset="0"/>
                <a:ea typeface="Times New Roman" pitchFamily="18" charset="0"/>
                <a:cs typeface="Arial" pitchFamily="34" charset="0"/>
              </a:rPr>
              <a:t>and filter the solution </a:t>
            </a:r>
            <a:r>
              <a:rPr kumimoji="0" lang="en-US" sz="2400" b="0" i="0" u="none" strike="noStrike" kern="0" cap="none" spc="0" normalizeH="0" baseline="0" noProof="0" dirty="0" smtClean="0">
                <a:ln>
                  <a:noFill/>
                </a:ln>
                <a:solidFill>
                  <a:srgbClr val="FFC000"/>
                </a:solidFill>
                <a:effectLst/>
                <a:uLnTx/>
                <a:uFillTx/>
                <a:latin typeface="Arial" pitchFamily="34" charset="0"/>
                <a:ea typeface="Times New Roman" pitchFamily="18" charset="0"/>
                <a:cs typeface="Arial" pitchFamily="34" charset="0"/>
              </a:rPr>
              <a:t>then </a:t>
            </a:r>
            <a:r>
              <a:rPr kumimoji="0" lang="en-US" sz="2400" b="0" i="0" u="none" strike="noStrike" kern="0" cap="none" spc="0" normalizeH="0" baseline="0" noProof="0" dirty="0">
                <a:ln>
                  <a:noFill/>
                </a:ln>
                <a:solidFill>
                  <a:srgbClr val="FFC000"/>
                </a:solidFill>
                <a:effectLst/>
                <a:uLnTx/>
                <a:uFillTx/>
                <a:latin typeface="Arial" pitchFamily="34" charset="0"/>
                <a:ea typeface="Times New Roman" pitchFamily="18" charset="0"/>
                <a:cs typeface="Arial" pitchFamily="34" charset="0"/>
              </a:rPr>
              <a:t>complete </a:t>
            </a:r>
            <a:r>
              <a:rPr kumimoji="0" lang="en-US" sz="2400" b="0" i="0" u="none" strike="noStrike" kern="0" cap="none" spc="0" normalizeH="0" baseline="0" noProof="0" dirty="0" smtClean="0">
                <a:ln>
                  <a:noFill/>
                </a:ln>
                <a:solidFill>
                  <a:srgbClr val="FFC000"/>
                </a:solidFill>
                <a:effectLst/>
                <a:uLnTx/>
                <a:uFillTx/>
                <a:latin typeface="Arial" pitchFamily="34" charset="0"/>
                <a:ea typeface="Times New Roman" pitchFamily="18" charset="0"/>
                <a:cs typeface="Arial" pitchFamily="34" charset="0"/>
              </a:rPr>
              <a:t>the </a:t>
            </a:r>
            <a:r>
              <a:rPr kumimoji="0" lang="en-US" sz="2400" b="0" i="0" u="none" strike="noStrike" kern="0" cap="none" spc="0" normalizeH="0" baseline="0" noProof="0" dirty="0">
                <a:ln>
                  <a:noFill/>
                </a:ln>
                <a:solidFill>
                  <a:srgbClr val="FFC000"/>
                </a:solidFill>
                <a:effectLst/>
                <a:uLnTx/>
                <a:uFillTx/>
                <a:latin typeface="Arial" pitchFamily="34" charset="0"/>
                <a:ea typeface="Times New Roman" pitchFamily="18" charset="0"/>
                <a:cs typeface="Arial" pitchFamily="34" charset="0"/>
              </a:rPr>
              <a:t>volume </a:t>
            </a:r>
            <a:r>
              <a:rPr kumimoji="0" lang="en-US" sz="2400" b="0" i="0" u="none" strike="noStrike" kern="0" cap="none" spc="0" normalizeH="0" baseline="0" noProof="0" dirty="0" smtClean="0">
                <a:ln>
                  <a:noFill/>
                </a:ln>
                <a:solidFill>
                  <a:srgbClr val="FFC000"/>
                </a:solidFill>
                <a:effectLst/>
                <a:uLnTx/>
                <a:uFillTx/>
                <a:latin typeface="Arial" pitchFamily="34" charset="0"/>
                <a:ea typeface="Times New Roman" pitchFamily="18" charset="0"/>
                <a:cs typeface="Arial" pitchFamily="34" charset="0"/>
              </a:rPr>
              <a:t>to (50 </a:t>
            </a:r>
            <a:r>
              <a:rPr kumimoji="0" lang="en-US" sz="2400" b="0" i="0" u="none" strike="noStrike" kern="0" cap="none" spc="0" normalizeH="0" baseline="0" noProof="0" dirty="0">
                <a:ln>
                  <a:noFill/>
                </a:ln>
                <a:solidFill>
                  <a:srgbClr val="FFC000"/>
                </a:solidFill>
                <a:effectLst/>
                <a:uLnTx/>
                <a:uFillTx/>
                <a:latin typeface="Arial" pitchFamily="34" charset="0"/>
                <a:ea typeface="Times New Roman" pitchFamily="18" charset="0"/>
                <a:cs typeface="Arial" pitchFamily="34" charset="0"/>
              </a:rPr>
              <a:t>ml).</a:t>
            </a:r>
          </a:p>
          <a:p>
            <a:pPr marL="0" marR="0" lvl="0" indent="0" defTabSz="914400" eaLnBrk="0" fontAlgn="auto" latinLnBrk="0" hangingPunct="0">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sysClr val="windowText" lastClr="000000"/>
              </a:solidFill>
              <a:effectLst/>
              <a:uLnTx/>
              <a:uFillTx/>
              <a:latin typeface="Arial" pitchFamily="34" charset="0"/>
              <a:ea typeface="+mn-ea"/>
              <a:cs typeface="Arial" pitchFamily="34" charset="0"/>
            </a:endParaRPr>
          </a:p>
          <a:p>
            <a:pPr marL="0" marR="0" lvl="0" indent="0" defTabSz="914400" eaLnBrk="0" fontAlgn="auto" latinLnBrk="0" hangingPunct="0">
              <a:lnSpc>
                <a:spcPct val="10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C00000"/>
              </a:solidFill>
              <a:effectLst/>
              <a:uLnTx/>
              <a:uFillTx/>
              <a:latin typeface="Arial" pitchFamily="34" charset="0"/>
              <a:ea typeface="Times New Roman" pitchFamily="18" charset="0"/>
              <a:cs typeface="Arial" pitchFamily="34" charset="0"/>
            </a:endParaRPr>
          </a:p>
          <a:p>
            <a:pPr marL="0" marR="0" lvl="0" indent="0" defTabSz="914400" eaLnBrk="0" fontAlgn="auto" latinLnBrk="0" hangingPunct="0">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C00000"/>
                </a:solidFill>
                <a:effectLst/>
                <a:uLnTx/>
                <a:uFillTx/>
                <a:latin typeface="Arial" pitchFamily="34" charset="0"/>
                <a:ea typeface="Times New Roman" pitchFamily="18" charset="0"/>
                <a:cs typeface="Arial" pitchFamily="34" charset="0"/>
              </a:rPr>
              <a:t>4. Set </a:t>
            </a:r>
            <a:r>
              <a:rPr kumimoji="0" lang="en-US" sz="2400" b="0" i="0" u="none" strike="noStrike" kern="0" cap="none" spc="0" normalizeH="0" baseline="0" noProof="0" dirty="0">
                <a:ln>
                  <a:noFill/>
                </a:ln>
                <a:solidFill>
                  <a:srgbClr val="C00000"/>
                </a:solidFill>
                <a:effectLst/>
                <a:uLnTx/>
                <a:uFillTx/>
                <a:latin typeface="Arial" pitchFamily="34" charset="0"/>
                <a:ea typeface="Times New Roman" pitchFamily="18" charset="0"/>
                <a:cs typeface="Arial" pitchFamily="34" charset="0"/>
              </a:rPr>
              <a:t>the instrument to read </a:t>
            </a:r>
            <a:r>
              <a:rPr kumimoji="0" lang="en-US" sz="2400" b="0" i="0" u="none" strike="noStrike" kern="0" cap="none" spc="0" normalizeH="0" baseline="0" noProof="0" dirty="0" smtClean="0">
                <a:ln>
                  <a:noFill/>
                </a:ln>
                <a:solidFill>
                  <a:srgbClr val="C00000"/>
                </a:solidFill>
                <a:effectLst/>
                <a:uLnTx/>
                <a:uFillTx/>
                <a:latin typeface="Arial" pitchFamily="34" charset="0"/>
                <a:ea typeface="Times New Roman" pitchFamily="18" charset="0"/>
                <a:cs typeface="Arial" pitchFamily="34" charset="0"/>
              </a:rPr>
              <a:t>100% for </a:t>
            </a:r>
            <a:r>
              <a:rPr kumimoji="0" lang="en-US" sz="2400" b="0" i="0" u="none" strike="noStrike" kern="0" cap="none" spc="0" normalizeH="0" baseline="0" noProof="0" dirty="0">
                <a:ln>
                  <a:noFill/>
                </a:ln>
                <a:solidFill>
                  <a:srgbClr val="C00000"/>
                </a:solidFill>
                <a:effectLst/>
                <a:uLnTx/>
                <a:uFillTx/>
                <a:latin typeface="Arial" pitchFamily="34" charset="0"/>
                <a:ea typeface="Times New Roman" pitchFamily="18" charset="0"/>
                <a:cs typeface="Arial" pitchFamily="34" charset="0"/>
              </a:rPr>
              <a:t>the most </a:t>
            </a:r>
            <a:r>
              <a:rPr kumimoji="0" lang="en-US" sz="2400" b="0" i="0" u="none" strike="noStrike" kern="0" cap="none" spc="0" normalizeH="0" baseline="0" noProof="0" dirty="0" smtClean="0">
                <a:ln>
                  <a:noFill/>
                </a:ln>
                <a:solidFill>
                  <a:srgbClr val="C00000"/>
                </a:solidFill>
                <a:effectLst/>
                <a:uLnTx/>
                <a:uFillTx/>
                <a:latin typeface="Arial" pitchFamily="34" charset="0"/>
                <a:ea typeface="Times New Roman" pitchFamily="18" charset="0"/>
                <a:cs typeface="Arial" pitchFamily="34" charset="0"/>
              </a:rPr>
              <a:t>concentrate</a:t>
            </a:r>
            <a:endParaRPr kumimoji="0" lang="en-US" sz="2400" b="0" i="0" u="none" strike="noStrike" kern="0" cap="none" spc="0" normalizeH="0" baseline="0" noProof="0" dirty="0">
              <a:ln>
                <a:noFill/>
              </a:ln>
              <a:solidFill>
                <a:srgbClr val="C00000"/>
              </a:solidFill>
              <a:effectLst/>
              <a:uLnTx/>
              <a:uFillTx/>
              <a:latin typeface="Arial" pitchFamily="34" charset="0"/>
              <a:ea typeface="Times New Roman" pitchFamily="18" charset="0"/>
              <a:cs typeface="Arial" pitchFamily="34" charset="0"/>
            </a:endParaRPr>
          </a:p>
          <a:p>
            <a:pPr marL="0" marR="0" lvl="0" indent="0" defTabSz="914400" eaLnBrk="0" fontAlgn="auto" latinLnBrk="0" hangingPunct="0">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C00000"/>
                </a:solidFill>
                <a:effectLst/>
                <a:uLnTx/>
                <a:uFillTx/>
                <a:latin typeface="Arial" pitchFamily="34" charset="0"/>
                <a:ea typeface="Times New Roman" pitchFamily="18" charset="0"/>
                <a:cs typeface="Arial" pitchFamily="34" charset="0"/>
              </a:rPr>
              <a:t>Na</a:t>
            </a:r>
            <a:r>
              <a:rPr kumimoji="0" lang="en-US" sz="2400" b="0" i="0" u="none" strike="noStrike" kern="0" cap="none" spc="0" normalizeH="0" baseline="30000" noProof="0" dirty="0" smtClean="0">
                <a:ln>
                  <a:noFill/>
                </a:ln>
                <a:solidFill>
                  <a:srgbClr val="C00000"/>
                </a:solidFill>
                <a:effectLst/>
                <a:uLnTx/>
                <a:uFillTx/>
                <a:latin typeface="Arial" pitchFamily="34" charset="0"/>
                <a:ea typeface="Times New Roman" pitchFamily="18" charset="0"/>
                <a:cs typeface="Arial" pitchFamily="34" charset="0"/>
              </a:rPr>
              <a:t>+ </a:t>
            </a:r>
            <a:r>
              <a:rPr kumimoji="0" lang="en-US" sz="2400" b="0" i="0" u="none" strike="noStrike" kern="0" cap="none" spc="0" normalizeH="0" baseline="0" noProof="0" dirty="0" smtClean="0">
                <a:ln>
                  <a:noFill/>
                </a:ln>
                <a:solidFill>
                  <a:srgbClr val="C00000"/>
                </a:solidFill>
                <a:effectLst/>
                <a:uLnTx/>
                <a:uFillTx/>
                <a:latin typeface="Arial" pitchFamily="34" charset="0"/>
                <a:ea typeface="Times New Roman" pitchFamily="18" charset="0"/>
                <a:cs typeface="Arial" pitchFamily="34" charset="0"/>
              </a:rPr>
              <a:t>solution, determine </a:t>
            </a:r>
            <a:r>
              <a:rPr kumimoji="0" lang="en-US" sz="2400" b="0" i="0" u="none" strike="noStrike" kern="0" cap="none" spc="0" normalizeH="0" baseline="0" noProof="0" dirty="0">
                <a:ln>
                  <a:noFill/>
                </a:ln>
                <a:solidFill>
                  <a:srgbClr val="C00000"/>
                </a:solidFill>
                <a:effectLst/>
                <a:uLnTx/>
                <a:uFillTx/>
                <a:latin typeface="Arial" pitchFamily="34" charset="0"/>
                <a:ea typeface="Times New Roman" pitchFamily="18" charset="0"/>
                <a:cs typeface="Arial" pitchFamily="34" charset="0"/>
              </a:rPr>
              <a:t>the intensity of the </a:t>
            </a:r>
            <a:r>
              <a:rPr kumimoji="0" lang="en-US" sz="2400" b="0" i="0" u="none" strike="noStrike" kern="0" cap="none" spc="0" normalizeH="0" baseline="0" noProof="0" dirty="0" smtClean="0">
                <a:ln>
                  <a:noFill/>
                </a:ln>
                <a:solidFill>
                  <a:srgbClr val="C00000"/>
                </a:solidFill>
                <a:effectLst/>
                <a:uLnTx/>
                <a:uFillTx/>
                <a:latin typeface="Arial" pitchFamily="34" charset="0"/>
                <a:ea typeface="Times New Roman" pitchFamily="18" charset="0"/>
                <a:cs typeface="Arial" pitchFamily="34" charset="0"/>
              </a:rPr>
              <a:t>other Na</a:t>
            </a:r>
            <a:r>
              <a:rPr kumimoji="0" lang="en-US" sz="2400" b="0" i="0" u="none" strike="noStrike" kern="0" cap="none" spc="0" normalizeH="0" baseline="30000" noProof="0" dirty="0" smtClean="0">
                <a:ln>
                  <a:noFill/>
                </a:ln>
                <a:solidFill>
                  <a:srgbClr val="C00000"/>
                </a:solidFill>
                <a:effectLst/>
                <a:uLnTx/>
                <a:uFillTx/>
                <a:latin typeface="Arial" pitchFamily="34" charset="0"/>
                <a:ea typeface="Times New Roman" pitchFamily="18" charset="0"/>
                <a:cs typeface="Arial" pitchFamily="34" charset="0"/>
              </a:rPr>
              <a:t>+</a:t>
            </a:r>
            <a:r>
              <a:rPr kumimoji="0" lang="en-US" sz="2400" b="0" i="0" u="none" strike="noStrike" kern="0" cap="none" spc="0" normalizeH="0" baseline="0" noProof="0" dirty="0" smtClean="0">
                <a:ln>
                  <a:noFill/>
                </a:ln>
                <a:solidFill>
                  <a:srgbClr val="C00000"/>
                </a:solidFill>
                <a:effectLst/>
                <a:uLnTx/>
                <a:uFillTx/>
                <a:latin typeface="Arial" pitchFamily="34" charset="0"/>
                <a:ea typeface="Times New Roman" pitchFamily="18" charset="0"/>
                <a:cs typeface="Arial" pitchFamily="34" charset="0"/>
              </a:rPr>
              <a:t> solution  </a:t>
            </a:r>
            <a:r>
              <a:rPr kumimoji="0" lang="en-US" sz="2400" b="0" i="0" u="none" strike="noStrike" kern="0" cap="none" spc="0" normalizeH="0" baseline="0" noProof="0" dirty="0">
                <a:ln>
                  <a:noFill/>
                </a:ln>
                <a:solidFill>
                  <a:srgbClr val="C00000"/>
                </a:solidFill>
                <a:effectLst/>
                <a:uLnTx/>
                <a:uFillTx/>
                <a:latin typeface="Arial" pitchFamily="34" charset="0"/>
                <a:ea typeface="Times New Roman" pitchFamily="18" charset="0"/>
                <a:cs typeface="Arial" pitchFamily="34" charset="0"/>
              </a:rPr>
              <a:t>as compared to </a:t>
            </a:r>
            <a:r>
              <a:rPr kumimoji="0" lang="en-US" sz="2400" b="0" i="0" u="none" strike="noStrike" kern="0" cap="none" spc="0" normalizeH="0" baseline="0" noProof="0" dirty="0" smtClean="0">
                <a:ln>
                  <a:noFill/>
                </a:ln>
                <a:solidFill>
                  <a:srgbClr val="C00000"/>
                </a:solidFill>
                <a:effectLst/>
                <a:uLnTx/>
                <a:uFillTx/>
                <a:latin typeface="Arial" pitchFamily="34" charset="0"/>
                <a:ea typeface="Times New Roman" pitchFamily="18" charset="0"/>
                <a:cs typeface="Arial" pitchFamily="34" charset="0"/>
              </a:rPr>
              <a:t>this. Run of sample.</a:t>
            </a:r>
            <a:endParaRPr kumimoji="0" lang="en-US" sz="2400" b="0" i="0" u="none" strike="noStrike" kern="0" cap="none" spc="0" normalizeH="0" baseline="0" noProof="0" dirty="0">
              <a:ln>
                <a:noFill/>
              </a:ln>
              <a:solidFill>
                <a:srgbClr val="C00000"/>
              </a:solidFill>
              <a:effectLst/>
              <a:uLnTx/>
              <a:uFillTx/>
              <a:latin typeface="Arial" pitchFamily="34" charset="0"/>
              <a:ea typeface="Times New Roman" pitchFamily="18" charset="0"/>
              <a:cs typeface="Arial" pitchFamily="34" charset="0"/>
            </a:endParaRPr>
          </a:p>
          <a:p>
            <a:pPr marL="0" marR="0" lvl="0" indent="0" defTabSz="914400" eaLnBrk="0" fontAlgn="auto" latinLnBrk="0" hangingPunct="0">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sysClr val="windowText" lastClr="000000"/>
              </a:solidFill>
              <a:effectLst/>
              <a:uLnTx/>
              <a:uFillTx/>
              <a:latin typeface="Arial" pitchFamily="34" charset="0"/>
              <a:ea typeface="+mn-ea"/>
              <a:cs typeface="Arial" pitchFamily="34" charset="0"/>
            </a:endParaRPr>
          </a:p>
          <a:p>
            <a:pPr marL="0" marR="0" lvl="0" indent="0" defTabSz="914400" eaLnBrk="0" fontAlgn="auto" latinLnBrk="0" hangingPunct="0">
              <a:lnSpc>
                <a:spcPct val="10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4F81BD">
                  <a:lumMod val="60000"/>
                  <a:lumOff val="40000"/>
                </a:srgbClr>
              </a:solidFill>
              <a:effectLst/>
              <a:uLnTx/>
              <a:uFillTx/>
              <a:latin typeface="Arial" pitchFamily="34" charset="0"/>
              <a:ea typeface="Times New Roman" pitchFamily="18" charset="0"/>
              <a:cs typeface="Arial" pitchFamily="34" charset="0"/>
            </a:endParaRPr>
          </a:p>
          <a:p>
            <a:pPr marL="0" marR="0" lvl="0" indent="0" defTabSz="914400" eaLnBrk="0" fontAlgn="auto" latinLnBrk="0" hangingPunct="0">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4F81BD">
                    <a:lumMod val="60000"/>
                    <a:lumOff val="40000"/>
                  </a:srgbClr>
                </a:solidFill>
                <a:effectLst/>
                <a:uLnTx/>
                <a:uFillTx/>
                <a:latin typeface="Arial" pitchFamily="34" charset="0"/>
                <a:ea typeface="Times New Roman" pitchFamily="18" charset="0"/>
                <a:cs typeface="Arial" pitchFamily="34" charset="0"/>
              </a:rPr>
              <a:t>5. Set </a:t>
            </a:r>
            <a:r>
              <a:rPr kumimoji="0" lang="en-US" sz="2400" b="0" i="0" u="none" strike="noStrike" kern="0" cap="none" spc="0" normalizeH="0" baseline="0" noProof="0" dirty="0">
                <a:ln>
                  <a:noFill/>
                </a:ln>
                <a:solidFill>
                  <a:srgbClr val="4F81BD">
                    <a:lumMod val="60000"/>
                    <a:lumOff val="40000"/>
                  </a:srgbClr>
                </a:solidFill>
                <a:effectLst/>
                <a:uLnTx/>
                <a:uFillTx/>
                <a:latin typeface="Arial" pitchFamily="34" charset="0"/>
                <a:ea typeface="Times New Roman" pitchFamily="18" charset="0"/>
                <a:cs typeface="Arial" pitchFamily="34" charset="0"/>
              </a:rPr>
              <a:t>the instrument </a:t>
            </a:r>
            <a:r>
              <a:rPr kumimoji="0" lang="en-US" sz="2400" b="0" i="0" u="none" strike="noStrike" kern="0" cap="none" spc="0" normalizeH="0" baseline="0" noProof="0" dirty="0" smtClean="0">
                <a:ln>
                  <a:noFill/>
                </a:ln>
                <a:solidFill>
                  <a:srgbClr val="4F81BD">
                    <a:lumMod val="60000"/>
                    <a:lumOff val="40000"/>
                  </a:srgbClr>
                </a:solidFill>
                <a:effectLst/>
                <a:uLnTx/>
                <a:uFillTx/>
                <a:latin typeface="Arial" pitchFamily="34" charset="0"/>
                <a:ea typeface="Times New Roman" pitchFamily="18" charset="0"/>
                <a:cs typeface="Arial" pitchFamily="34" charset="0"/>
              </a:rPr>
              <a:t>to 100% with </a:t>
            </a:r>
            <a:r>
              <a:rPr kumimoji="0" lang="en-US" sz="2400" b="0" i="0" u="none" strike="noStrike" kern="0" cap="none" spc="0" normalizeH="0" baseline="0" noProof="0" dirty="0">
                <a:ln>
                  <a:noFill/>
                </a:ln>
                <a:solidFill>
                  <a:srgbClr val="4F81BD">
                    <a:lumMod val="60000"/>
                    <a:lumOff val="40000"/>
                  </a:srgbClr>
                </a:solidFill>
                <a:effectLst/>
                <a:uLnTx/>
                <a:uFillTx/>
                <a:latin typeface="Arial" pitchFamily="34" charset="0"/>
                <a:ea typeface="Times New Roman" pitchFamily="18" charset="0"/>
                <a:cs typeface="Arial" pitchFamily="34" charset="0"/>
              </a:rPr>
              <a:t>the most concentrated </a:t>
            </a:r>
            <a:r>
              <a:rPr kumimoji="0" lang="en-US" sz="2400" b="0" i="0" u="none" strike="noStrike" kern="0" cap="none" spc="0" normalizeH="0" baseline="0" noProof="0" dirty="0" smtClean="0">
                <a:ln>
                  <a:noFill/>
                </a:ln>
                <a:solidFill>
                  <a:srgbClr val="4F81BD">
                    <a:lumMod val="60000"/>
                    <a:lumOff val="40000"/>
                  </a:srgbClr>
                </a:solidFill>
                <a:effectLst/>
                <a:uLnTx/>
                <a:uFillTx/>
                <a:latin typeface="Arial" pitchFamily="34" charset="0"/>
                <a:ea typeface="Times New Roman" pitchFamily="18" charset="0"/>
                <a:cs typeface="Arial" pitchFamily="34" charset="0"/>
              </a:rPr>
              <a:t>K</a:t>
            </a:r>
            <a:r>
              <a:rPr kumimoji="0" lang="en-US" sz="2400" b="0" i="0" u="none" strike="noStrike" kern="0" cap="none" spc="0" normalizeH="0" baseline="30000" noProof="0" dirty="0" smtClean="0">
                <a:ln>
                  <a:noFill/>
                </a:ln>
                <a:solidFill>
                  <a:srgbClr val="4F81BD">
                    <a:lumMod val="60000"/>
                    <a:lumOff val="40000"/>
                  </a:srgbClr>
                </a:solidFill>
                <a:effectLst/>
                <a:uLnTx/>
                <a:uFillTx/>
                <a:latin typeface="Arial" pitchFamily="34" charset="0"/>
                <a:ea typeface="Times New Roman" pitchFamily="18" charset="0"/>
                <a:cs typeface="Arial" pitchFamily="34" charset="0"/>
              </a:rPr>
              <a:t>+</a:t>
            </a:r>
            <a:endParaRPr kumimoji="0" lang="en-US" sz="2400" b="0" i="0" u="none" strike="noStrike" kern="0" cap="none" spc="0" normalizeH="0" baseline="30000" noProof="0" dirty="0">
              <a:ln>
                <a:noFill/>
              </a:ln>
              <a:solidFill>
                <a:srgbClr val="4F81BD">
                  <a:lumMod val="60000"/>
                  <a:lumOff val="40000"/>
                </a:srgbClr>
              </a:solidFill>
              <a:effectLst/>
              <a:uLnTx/>
              <a:uFillTx/>
              <a:latin typeface="Arial" pitchFamily="34" charset="0"/>
              <a:ea typeface="Times New Roman" pitchFamily="18" charset="0"/>
              <a:cs typeface="Arial" pitchFamily="34" charset="0"/>
            </a:endParaRPr>
          </a:p>
          <a:p>
            <a:pPr marL="0" marR="0" lvl="0" indent="0" defTabSz="914400" eaLnBrk="0" fontAlgn="auto" latinLnBrk="0" hangingPunct="0">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4F81BD">
                    <a:lumMod val="60000"/>
                    <a:lumOff val="40000"/>
                  </a:srgbClr>
                </a:solidFill>
                <a:effectLst/>
                <a:uLnTx/>
                <a:uFillTx/>
                <a:latin typeface="Arial" pitchFamily="34" charset="0"/>
                <a:ea typeface="Times New Roman" pitchFamily="18" charset="0"/>
                <a:cs typeface="Arial" pitchFamily="34" charset="0"/>
              </a:rPr>
              <a:t>Solution. Read </a:t>
            </a:r>
            <a:r>
              <a:rPr kumimoji="0" lang="en-US" sz="2400" b="0" i="0" u="none" strike="noStrike" kern="0" cap="none" spc="0" normalizeH="0" baseline="0" noProof="0" dirty="0">
                <a:ln>
                  <a:noFill/>
                </a:ln>
                <a:solidFill>
                  <a:srgbClr val="4F81BD">
                    <a:lumMod val="60000"/>
                    <a:lumOff val="40000"/>
                  </a:srgbClr>
                </a:solidFill>
                <a:effectLst/>
                <a:uLnTx/>
                <a:uFillTx/>
                <a:latin typeface="Arial" pitchFamily="34" charset="0"/>
                <a:ea typeface="Times New Roman" pitchFamily="18" charset="0"/>
                <a:cs typeface="Arial" pitchFamily="34" charset="0"/>
              </a:rPr>
              <a:t>the intensity of the </a:t>
            </a:r>
            <a:r>
              <a:rPr kumimoji="0" lang="en-US" sz="2400" b="0" i="0" u="none" strike="noStrike" kern="0" cap="none" spc="0" normalizeH="0" baseline="0" noProof="0" dirty="0" smtClean="0">
                <a:ln>
                  <a:noFill/>
                </a:ln>
                <a:solidFill>
                  <a:srgbClr val="4F81BD">
                    <a:lumMod val="60000"/>
                    <a:lumOff val="40000"/>
                  </a:srgbClr>
                </a:solidFill>
                <a:effectLst/>
                <a:uLnTx/>
                <a:uFillTx/>
                <a:latin typeface="Arial" pitchFamily="34" charset="0"/>
                <a:ea typeface="Times New Roman" pitchFamily="18" charset="0"/>
                <a:cs typeface="Arial" pitchFamily="34" charset="0"/>
              </a:rPr>
              <a:t>K</a:t>
            </a:r>
            <a:r>
              <a:rPr kumimoji="0" lang="en-US" sz="2400" b="0" i="0" u="none" strike="noStrike" kern="0" cap="none" spc="0" normalizeH="0" baseline="30000" noProof="0" dirty="0" smtClean="0">
                <a:ln>
                  <a:noFill/>
                </a:ln>
                <a:solidFill>
                  <a:srgbClr val="4F81BD">
                    <a:lumMod val="60000"/>
                    <a:lumOff val="40000"/>
                  </a:srgbClr>
                </a:solidFill>
                <a:effectLst/>
                <a:uLnTx/>
                <a:uFillTx/>
                <a:latin typeface="Arial" pitchFamily="34" charset="0"/>
                <a:ea typeface="Times New Roman" pitchFamily="18" charset="0"/>
                <a:cs typeface="Arial" pitchFamily="34" charset="0"/>
              </a:rPr>
              <a:t>+ </a:t>
            </a:r>
            <a:r>
              <a:rPr kumimoji="0" lang="en-US" sz="2400" b="0" i="0" u="none" strike="noStrike" kern="0" cap="none" spc="0" normalizeH="0" baseline="0" noProof="0" dirty="0">
                <a:ln>
                  <a:noFill/>
                </a:ln>
                <a:solidFill>
                  <a:srgbClr val="4F81BD">
                    <a:lumMod val="60000"/>
                    <a:lumOff val="40000"/>
                  </a:srgbClr>
                </a:solidFill>
                <a:effectLst/>
                <a:uLnTx/>
                <a:uFillTx/>
                <a:latin typeface="Arial" pitchFamily="34" charset="0"/>
                <a:ea typeface="Times New Roman" pitchFamily="18" charset="0"/>
                <a:cs typeface="Arial" pitchFamily="34" charset="0"/>
              </a:rPr>
              <a:t>solutions </a:t>
            </a:r>
            <a:r>
              <a:rPr kumimoji="0" lang="en-US" sz="2400" b="0" i="0" u="none" strike="noStrike" kern="0" cap="none" spc="0" normalizeH="0" baseline="0" noProof="0" dirty="0" smtClean="0">
                <a:ln>
                  <a:noFill/>
                </a:ln>
                <a:solidFill>
                  <a:srgbClr val="4F81BD">
                    <a:lumMod val="60000"/>
                    <a:lumOff val="40000"/>
                  </a:srgbClr>
                </a:solidFill>
                <a:effectLst/>
                <a:uLnTx/>
                <a:uFillTx/>
                <a:latin typeface="Arial" pitchFamily="34" charset="0"/>
                <a:ea typeface="Times New Roman" pitchFamily="18" charset="0"/>
                <a:cs typeface="Arial" pitchFamily="34" charset="0"/>
              </a:rPr>
              <a:t>as </a:t>
            </a:r>
            <a:r>
              <a:rPr kumimoji="0" lang="en-US" sz="2400" b="0" i="0" u="none" strike="noStrike" kern="0" cap="none" spc="0" normalizeH="0" baseline="0" noProof="0" dirty="0">
                <a:ln>
                  <a:noFill/>
                </a:ln>
                <a:solidFill>
                  <a:srgbClr val="4F81BD">
                    <a:lumMod val="60000"/>
                    <a:lumOff val="40000"/>
                  </a:srgbClr>
                </a:solidFill>
                <a:effectLst/>
                <a:uLnTx/>
                <a:uFillTx/>
                <a:latin typeface="Arial" pitchFamily="34" charset="0"/>
                <a:ea typeface="Times New Roman" pitchFamily="18" charset="0"/>
                <a:cs typeface="Arial" pitchFamily="34" charset="0"/>
              </a:rPr>
              <a:t>compared</a:t>
            </a:r>
          </a:p>
          <a:p>
            <a:pPr marL="0" marR="0" lvl="0" indent="0" defTabSz="914400" eaLnBrk="0" fontAlgn="auto" latinLnBrk="0" hangingPunct="0">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4F81BD">
                    <a:lumMod val="60000"/>
                    <a:lumOff val="40000"/>
                  </a:srgbClr>
                </a:solidFill>
                <a:effectLst/>
                <a:uLnTx/>
                <a:uFillTx/>
                <a:latin typeface="Arial" pitchFamily="34" charset="0"/>
                <a:ea typeface="Times New Roman" pitchFamily="18" charset="0"/>
                <a:cs typeface="Arial" pitchFamily="34" charset="0"/>
              </a:rPr>
              <a:t>to this. Run </a:t>
            </a:r>
            <a:r>
              <a:rPr kumimoji="0" lang="en-US" sz="2400" b="0" i="0" u="none" strike="noStrike" kern="0" cap="none" spc="0" normalizeH="0" baseline="0" noProof="0" dirty="0">
                <a:ln>
                  <a:noFill/>
                </a:ln>
                <a:solidFill>
                  <a:srgbClr val="4F81BD">
                    <a:lumMod val="60000"/>
                    <a:lumOff val="40000"/>
                  </a:srgbClr>
                </a:solidFill>
                <a:effectLst/>
                <a:uLnTx/>
                <a:uFillTx/>
                <a:latin typeface="Arial" pitchFamily="34" charset="0"/>
                <a:ea typeface="Times New Roman" pitchFamily="18" charset="0"/>
                <a:cs typeface="Arial" pitchFamily="34" charset="0"/>
              </a:rPr>
              <a:t>an </a:t>
            </a:r>
            <a:r>
              <a:rPr kumimoji="0" lang="en-US" sz="2400" b="0" i="0" u="none" strike="noStrike" kern="0" cap="none" spc="0" normalizeH="0" baseline="0" noProof="0" dirty="0" smtClean="0">
                <a:ln>
                  <a:noFill/>
                </a:ln>
                <a:solidFill>
                  <a:srgbClr val="4F81BD">
                    <a:lumMod val="60000"/>
                    <a:lumOff val="40000"/>
                  </a:srgbClr>
                </a:solidFill>
                <a:effectLst/>
                <a:uLnTx/>
                <a:uFillTx/>
                <a:latin typeface="Arial" pitchFamily="34" charset="0"/>
                <a:ea typeface="Times New Roman" pitchFamily="18" charset="0"/>
                <a:cs typeface="Arial" pitchFamily="34" charset="0"/>
              </a:rPr>
              <a:t>unknown sample.</a:t>
            </a:r>
            <a:endParaRPr kumimoji="0" lang="en-US" sz="2400" b="0" i="0" u="none" strike="noStrike" kern="0" cap="none" spc="0" normalizeH="0" baseline="0" noProof="0" dirty="0">
              <a:ln>
                <a:noFill/>
              </a:ln>
              <a:solidFill>
                <a:srgbClr val="4F81BD">
                  <a:lumMod val="60000"/>
                  <a:lumOff val="40000"/>
                </a:srgbClr>
              </a:solidFill>
              <a:effectLst/>
              <a:uLnTx/>
              <a:uFillTx/>
              <a:latin typeface="Arial" pitchFamily="34" charset="0"/>
              <a:ea typeface="Times New Roman" pitchFamily="18" charset="0"/>
              <a:cs typeface="Arial" pitchFamily="34" charset="0"/>
            </a:endParaRPr>
          </a:p>
          <a:p>
            <a:pPr marL="0" marR="0" lvl="0" indent="0" defTabSz="914400" eaLnBrk="0" fontAlgn="auto" latinLnBrk="0" hangingPunct="0">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sysClr val="windowText" lastClr="000000"/>
              </a:solidFill>
              <a:effectLst/>
              <a:uLnTx/>
              <a:uFillTx/>
              <a:latin typeface="Arial" pitchFamily="34" charset="0"/>
              <a:ea typeface="+mn-ea"/>
              <a:cs typeface="Arial" pitchFamily="34" charset="0"/>
            </a:endParaRPr>
          </a:p>
          <a:p>
            <a:pPr marL="0" marR="0" lvl="0" indent="0" defTabSz="914400" eaLnBrk="0" fontAlgn="auto" latinLnBrk="0" hangingPunct="0">
              <a:lnSpc>
                <a:spcPct val="10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00B050"/>
              </a:solidFill>
              <a:effectLst/>
              <a:uLnTx/>
              <a:uFillTx/>
              <a:latin typeface="Arial" pitchFamily="34" charset="0"/>
              <a:ea typeface="Times New Roman" pitchFamily="18" charset="0"/>
              <a:cs typeface="Arial" pitchFamily="34" charset="0"/>
            </a:endParaRPr>
          </a:p>
          <a:p>
            <a:pPr marL="0" marR="0" lvl="0" indent="0" defTabSz="914400" eaLnBrk="0" fontAlgn="auto" latinLnBrk="0" hangingPunct="0">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00B050"/>
                </a:solidFill>
                <a:effectLst/>
                <a:uLnTx/>
                <a:uFillTx/>
                <a:latin typeface="Arial" pitchFamily="34" charset="0"/>
                <a:ea typeface="Times New Roman" pitchFamily="18" charset="0"/>
                <a:cs typeface="Arial" pitchFamily="34" charset="0"/>
              </a:rPr>
              <a:t>6. Determine </a:t>
            </a:r>
            <a:r>
              <a:rPr kumimoji="0" lang="en-US" sz="2400" b="0" i="0" u="none" strike="noStrike" kern="0" cap="none" spc="0" normalizeH="0" baseline="0" noProof="0" dirty="0">
                <a:ln>
                  <a:noFill/>
                </a:ln>
                <a:solidFill>
                  <a:srgbClr val="00B050"/>
                </a:solidFill>
                <a:effectLst/>
                <a:uLnTx/>
                <a:uFillTx/>
                <a:latin typeface="Arial" pitchFamily="34" charset="0"/>
                <a:ea typeface="Times New Roman" pitchFamily="18" charset="0"/>
                <a:cs typeface="Arial" pitchFamily="34" charset="0"/>
              </a:rPr>
              <a:t>the concentration </a:t>
            </a:r>
            <a:r>
              <a:rPr kumimoji="0" lang="en-US" sz="2400" b="0" i="0" u="none" strike="noStrike" kern="0" cap="none" spc="0" normalizeH="0" baseline="0" noProof="0" dirty="0" smtClean="0">
                <a:ln>
                  <a:noFill/>
                </a:ln>
                <a:solidFill>
                  <a:srgbClr val="00B050"/>
                </a:solidFill>
                <a:effectLst/>
                <a:uLnTx/>
                <a:uFillTx/>
                <a:latin typeface="Arial" pitchFamily="34" charset="0"/>
                <a:ea typeface="Times New Roman" pitchFamily="18" charset="0"/>
                <a:cs typeface="Arial" pitchFamily="34" charset="0"/>
              </a:rPr>
              <a:t>of Na</a:t>
            </a:r>
            <a:r>
              <a:rPr kumimoji="0" lang="en-US" sz="2400" b="0" i="0" u="none" strike="noStrike" kern="0" cap="none" spc="0" normalizeH="0" baseline="30000" noProof="0" dirty="0" smtClean="0">
                <a:ln>
                  <a:noFill/>
                </a:ln>
                <a:solidFill>
                  <a:srgbClr val="00B050"/>
                </a:solidFill>
                <a:effectLst/>
                <a:uLnTx/>
                <a:uFillTx/>
                <a:latin typeface="Arial" pitchFamily="34" charset="0"/>
                <a:ea typeface="Times New Roman" pitchFamily="18" charset="0"/>
                <a:cs typeface="Arial" pitchFamily="34" charset="0"/>
              </a:rPr>
              <a:t>+</a:t>
            </a:r>
            <a:r>
              <a:rPr kumimoji="0" lang="en-US" sz="2400" b="0" i="0" u="none" strike="noStrike" kern="0" cap="none" spc="0" normalizeH="0" baseline="0" noProof="0" dirty="0" smtClean="0">
                <a:ln>
                  <a:noFill/>
                </a:ln>
                <a:solidFill>
                  <a:srgbClr val="00B050"/>
                </a:solidFill>
                <a:effectLst/>
                <a:uLnTx/>
                <a:uFillTx/>
                <a:latin typeface="Arial" pitchFamily="34" charset="0"/>
                <a:ea typeface="Times New Roman" pitchFamily="18" charset="0"/>
                <a:cs typeface="Arial" pitchFamily="34" charset="0"/>
              </a:rPr>
              <a:t>, K</a:t>
            </a:r>
            <a:r>
              <a:rPr kumimoji="0" lang="en-US" sz="2400" b="0" i="0" u="none" strike="noStrike" kern="0" cap="none" spc="0" normalizeH="0" baseline="30000" noProof="0" dirty="0" smtClean="0">
                <a:ln>
                  <a:noFill/>
                </a:ln>
                <a:solidFill>
                  <a:srgbClr val="00B050"/>
                </a:solidFill>
                <a:effectLst/>
                <a:uLnTx/>
                <a:uFillTx/>
                <a:latin typeface="Arial" pitchFamily="34" charset="0"/>
                <a:ea typeface="Times New Roman" pitchFamily="18" charset="0"/>
                <a:cs typeface="Arial" pitchFamily="34" charset="0"/>
              </a:rPr>
              <a:t>+ </a:t>
            </a:r>
            <a:r>
              <a:rPr kumimoji="0" lang="en-US" sz="2400" b="0" i="0" u="none" strike="noStrike" kern="0" cap="none" spc="0" normalizeH="0" baseline="0" noProof="0" dirty="0" smtClean="0">
                <a:ln>
                  <a:noFill/>
                </a:ln>
                <a:solidFill>
                  <a:srgbClr val="00B050"/>
                </a:solidFill>
                <a:effectLst/>
                <a:uLnTx/>
                <a:uFillTx/>
                <a:latin typeface="Arial" pitchFamily="34" charset="0"/>
                <a:ea typeface="Times New Roman" pitchFamily="18" charset="0"/>
                <a:cs typeface="Arial" pitchFamily="34" charset="0"/>
              </a:rPr>
              <a:t>in </a:t>
            </a:r>
            <a:r>
              <a:rPr kumimoji="0" lang="en-US" sz="2400" b="0" i="0" u="none" strike="noStrike" kern="0" cap="none" spc="0" normalizeH="0" baseline="0" noProof="0" dirty="0">
                <a:ln>
                  <a:noFill/>
                </a:ln>
                <a:solidFill>
                  <a:srgbClr val="00B050"/>
                </a:solidFill>
                <a:effectLst/>
                <a:uLnTx/>
                <a:uFillTx/>
                <a:latin typeface="Arial" pitchFamily="34" charset="0"/>
                <a:ea typeface="Times New Roman" pitchFamily="18" charset="0"/>
                <a:cs typeface="Arial" pitchFamily="34" charset="0"/>
              </a:rPr>
              <a:t>the </a:t>
            </a:r>
            <a:r>
              <a:rPr kumimoji="0" lang="en-US" sz="2400" b="0" i="0" u="none" strike="noStrike" kern="0" cap="none" spc="0" normalizeH="0" baseline="0" noProof="0" dirty="0" smtClean="0">
                <a:ln>
                  <a:noFill/>
                </a:ln>
                <a:solidFill>
                  <a:srgbClr val="00B050"/>
                </a:solidFill>
                <a:effectLst/>
                <a:uLnTx/>
                <a:uFillTx/>
                <a:latin typeface="Arial" pitchFamily="34" charset="0"/>
                <a:ea typeface="Times New Roman" pitchFamily="18" charset="0"/>
                <a:cs typeface="Arial" pitchFamily="34" charset="0"/>
              </a:rPr>
              <a:t>sample.  </a:t>
            </a:r>
            <a:endParaRPr kumimoji="0" lang="en-US" sz="3200" b="0" i="0" u="none" strike="noStrike" kern="0" cap="none" spc="0" normalizeH="0" baseline="0" noProof="0" dirty="0">
              <a:ln>
                <a:noFill/>
              </a:ln>
              <a:solidFill>
                <a:srgbClr val="00B050"/>
              </a:solidFill>
              <a:effectLst/>
              <a:uLnTx/>
              <a:uFillTx/>
              <a:latin typeface="Arial" pitchFamily="34" charset="0"/>
              <a:ea typeface="+mn-ea"/>
              <a:cs typeface="Arial" pitchFamily="34" charset="0"/>
            </a:endParaRPr>
          </a:p>
        </p:txBody>
      </p:sp>
      <p:sp>
        <p:nvSpPr>
          <p:cNvPr id="3" name="Slide Number Placeholder 2"/>
          <p:cNvSpPr>
            <a:spLocks noGrp="1"/>
          </p:cNvSpPr>
          <p:nvPr>
            <p:ph type="sldNum" sz="quarter" idx="12"/>
          </p:nvPr>
        </p:nvSpPr>
        <p:spPr>
          <a:xfrm>
            <a:off x="7924800" y="6356350"/>
            <a:ext cx="762000"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C030FF1-680D-442C-8D53-5ADB5C5ADAAB}" type="slidenum">
              <a:rPr kumimoji="0" lang="en-U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30</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334522723"/>
      </p:ext>
    </p:extLst>
  </p:cSld>
  <p:clrMapOvr>
    <a:masterClrMapping/>
  </p:clrMapOvr>
  <p:transition>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5791200"/>
            <a:ext cx="5105400" cy="461665"/>
          </a:xfrm>
          <a:prstGeom prst="rect">
            <a:avLst/>
          </a:prstGeom>
          <a:noFill/>
        </p:spPr>
        <p:txBody>
          <a:bodyPr wrap="square" rtlCol="0">
            <a:spAutoFit/>
          </a:bodyPr>
          <a:lstStyle/>
          <a:p>
            <a:r>
              <a:rPr lang="en-US" sz="2400" b="1" i="1" dirty="0" smtClean="0">
                <a:solidFill>
                  <a:srgbClr val="FF0000"/>
                </a:solidFill>
                <a:latin typeface="Arial" pitchFamily="34" charset="0"/>
                <a:cs typeface="Arial" pitchFamily="34" charset="0"/>
              </a:rPr>
              <a:t>Calibration   curve  for   Na  or   K </a:t>
            </a:r>
            <a:endParaRPr lang="en-US" sz="2400" b="1" i="1" dirty="0">
              <a:solidFill>
                <a:srgbClr val="FF0000"/>
              </a:solidFill>
              <a:latin typeface="Arial" pitchFamily="34" charset="0"/>
              <a:cs typeface="Arial" pitchFamily="34" charset="0"/>
            </a:endParaRPr>
          </a:p>
        </p:txBody>
      </p:sp>
      <p:pic>
        <p:nvPicPr>
          <p:cNvPr id="3" name="Picture 2"/>
          <p:cNvPicPr>
            <a:picLocks noChangeAspect="1" noChangeArrowheads="1"/>
          </p:cNvPicPr>
          <p:nvPr/>
        </p:nvPicPr>
        <p:blipFill>
          <a:blip r:embed="rId2"/>
          <a:srcRect/>
          <a:stretch>
            <a:fillRect/>
          </a:stretch>
        </p:blipFill>
        <p:spPr bwMode="auto">
          <a:xfrm>
            <a:off x="838200" y="990600"/>
            <a:ext cx="6858000" cy="4572000"/>
          </a:xfrm>
          <a:prstGeom prst="rect">
            <a:avLst/>
          </a:prstGeom>
          <a:ln w="190500" cap="sq">
            <a:noFill/>
            <a:prstDash val="solid"/>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4" name="TextBox 3"/>
          <p:cNvSpPr txBox="1"/>
          <p:nvPr/>
        </p:nvSpPr>
        <p:spPr>
          <a:xfrm rot="10800000">
            <a:off x="1213252" y="2133600"/>
            <a:ext cx="615553" cy="2057400"/>
          </a:xfrm>
          <a:prstGeom prst="rect">
            <a:avLst/>
          </a:prstGeom>
          <a:noFill/>
        </p:spPr>
        <p:txBody>
          <a:bodyPr vert="vert" wrap="square" rtlCol="0">
            <a:spAutoFit/>
          </a:bodyPr>
          <a:lstStyle/>
          <a:p>
            <a:r>
              <a:rPr lang="en-US" sz="2800" dirty="0" smtClean="0">
                <a:latin typeface="Arial" pitchFamily="34" charset="0"/>
                <a:cs typeface="Arial" pitchFamily="34" charset="0"/>
              </a:rPr>
              <a:t>Emission %</a:t>
            </a:r>
            <a:endParaRPr lang="en-US" sz="2800" dirty="0">
              <a:latin typeface="Arial" pitchFamily="34" charset="0"/>
              <a:cs typeface="Arial" pitchFamily="34" charset="0"/>
            </a:endParaRPr>
          </a:p>
        </p:txBody>
      </p:sp>
      <p:sp>
        <p:nvSpPr>
          <p:cNvPr id="5" name="TextBox 4"/>
          <p:cNvSpPr txBox="1"/>
          <p:nvPr/>
        </p:nvSpPr>
        <p:spPr>
          <a:xfrm>
            <a:off x="3048000" y="4953000"/>
            <a:ext cx="2819400" cy="461665"/>
          </a:xfrm>
          <a:prstGeom prst="rect">
            <a:avLst/>
          </a:prstGeom>
          <a:noFill/>
        </p:spPr>
        <p:txBody>
          <a:bodyPr wrap="square" rtlCol="0">
            <a:spAutoFit/>
          </a:bodyPr>
          <a:lstStyle/>
          <a:p>
            <a:r>
              <a:rPr lang="en-US" sz="2400" dirty="0" smtClean="0">
                <a:latin typeface="Arial" pitchFamily="34" charset="0"/>
                <a:cs typeface="Arial" pitchFamily="34" charset="0"/>
              </a:rPr>
              <a:t>Conc. ppm  (  Na )</a:t>
            </a:r>
            <a:endParaRPr lang="en-US" sz="2400" dirty="0">
              <a:latin typeface="Arial" pitchFamily="34" charset="0"/>
              <a:cs typeface="Arial" pitchFamily="34" charset="0"/>
            </a:endParaRPr>
          </a:p>
        </p:txBody>
      </p:sp>
      <p:sp>
        <p:nvSpPr>
          <p:cNvPr id="6" name="TextBox 5"/>
          <p:cNvSpPr txBox="1"/>
          <p:nvPr/>
        </p:nvSpPr>
        <p:spPr>
          <a:xfrm>
            <a:off x="4191000" y="4267200"/>
            <a:ext cx="2667000" cy="461665"/>
          </a:xfrm>
          <a:prstGeom prst="rect">
            <a:avLst/>
          </a:prstGeom>
          <a:noFill/>
        </p:spPr>
        <p:txBody>
          <a:bodyPr wrap="square" rtlCol="0">
            <a:spAutoFit/>
          </a:bodyPr>
          <a:lstStyle/>
          <a:p>
            <a:r>
              <a:rPr lang="en-US" sz="2400" dirty="0" smtClean="0">
                <a:latin typeface="Arial" pitchFamily="34" charset="0"/>
                <a:cs typeface="Arial" pitchFamily="34" charset="0"/>
              </a:rPr>
              <a:t>conc. unknown</a:t>
            </a:r>
            <a:endParaRPr lang="en-US" sz="2400" dirty="0">
              <a:latin typeface="Arial" pitchFamily="34" charset="0"/>
              <a:cs typeface="Arial" pitchFamily="34" charset="0"/>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1A1D955-88F1-4B0E-8132-B5C81EDA40DB}"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31</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052370886"/>
      </p:ext>
    </p:extLst>
  </p:cSld>
  <p:clrMapOvr>
    <a:masterClrMapping/>
  </p:clrMapOvr>
  <p:transition>
    <p:wedg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229600" cy="461665"/>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sz="2400" kern="0" dirty="0">
                <a:solidFill>
                  <a:srgbClr val="F79646">
                    <a:lumMod val="50000"/>
                  </a:srgbClr>
                </a:solidFill>
                <a:latin typeface="Arial" pitchFamily="34" charset="0"/>
                <a:ea typeface="Times New Roman" pitchFamily="18" charset="0"/>
                <a:cs typeface="Arial" pitchFamily="34" charset="0"/>
              </a:rPr>
              <a:t>Prepare  (100 ppm)  of  Na</a:t>
            </a:r>
            <a:r>
              <a:rPr lang="en-US" sz="2400" kern="0" baseline="30000" dirty="0">
                <a:solidFill>
                  <a:srgbClr val="F79646">
                    <a:lumMod val="50000"/>
                  </a:srgbClr>
                </a:solidFill>
                <a:latin typeface="Arial" pitchFamily="34" charset="0"/>
                <a:ea typeface="Times New Roman" pitchFamily="18" charset="0"/>
                <a:cs typeface="Arial" pitchFamily="34" charset="0"/>
              </a:rPr>
              <a:t>+</a:t>
            </a:r>
            <a:r>
              <a:rPr lang="en-US" sz="2400" kern="0" dirty="0">
                <a:solidFill>
                  <a:srgbClr val="F79646">
                    <a:lumMod val="50000"/>
                  </a:srgbClr>
                </a:solidFill>
                <a:latin typeface="Arial" pitchFamily="34" charset="0"/>
                <a:ea typeface="Times New Roman" pitchFamily="18" charset="0"/>
                <a:cs typeface="Arial" pitchFamily="34" charset="0"/>
              </a:rPr>
              <a:t>  from   </a:t>
            </a:r>
            <a:r>
              <a:rPr lang="en-US" sz="2400" kern="0" dirty="0" err="1">
                <a:solidFill>
                  <a:srgbClr val="F79646">
                    <a:lumMod val="50000"/>
                  </a:srgbClr>
                </a:solidFill>
                <a:latin typeface="Arial" pitchFamily="34" charset="0"/>
                <a:ea typeface="Times New Roman" pitchFamily="18" charset="0"/>
                <a:cs typeface="Arial" pitchFamily="34" charset="0"/>
              </a:rPr>
              <a:t>NaCl</a:t>
            </a:r>
            <a:r>
              <a:rPr lang="en-US" sz="2400" kern="0" dirty="0">
                <a:solidFill>
                  <a:srgbClr val="F79646">
                    <a:lumMod val="50000"/>
                  </a:srgbClr>
                </a:solidFill>
                <a:latin typeface="Arial" pitchFamily="34" charset="0"/>
                <a:ea typeface="Times New Roman" pitchFamily="18" charset="0"/>
                <a:cs typeface="Arial" pitchFamily="34" charset="0"/>
              </a:rPr>
              <a:t>  in  (250 ml).</a:t>
            </a:r>
            <a:endParaRPr lang="en-US" dirty="0"/>
          </a:p>
        </p:txBody>
      </p:sp>
      <mc:AlternateContent xmlns:mc="http://schemas.openxmlformats.org/markup-compatibility/2006">
        <mc:Choice xmlns:a14="http://schemas.microsoft.com/office/drawing/2010/main" Requires="a14">
          <p:sp>
            <p:nvSpPr>
              <p:cNvPr id="3" name="TextBox 2"/>
              <p:cNvSpPr txBox="1"/>
              <p:nvPr/>
            </p:nvSpPr>
            <p:spPr>
              <a:xfrm>
                <a:off x="762000" y="838200"/>
                <a:ext cx="6144491" cy="5413277"/>
              </a:xfrm>
              <a:prstGeom prst="rect">
                <a:avLst/>
              </a:prstGeom>
              <a:noFill/>
            </p:spPr>
            <p:txBody>
              <a:bodyPr wrap="square" rtlCol="0">
                <a:spAutoFit/>
              </a:bodyPr>
              <a:lstStyle/>
              <a:p>
                <a:r>
                  <a:rPr lang="en-US" dirty="0" smtClean="0"/>
                  <a:t>100 ppm = 100 mg /L</a:t>
                </a:r>
              </a:p>
              <a:p>
                <a:r>
                  <a:rPr lang="en-US" dirty="0" smtClean="0"/>
                  <a:t>          </a:t>
                </a:r>
              </a:p>
              <a:p>
                <a:r>
                  <a:rPr lang="en-US" dirty="0"/>
                  <a:t> </a:t>
                </a:r>
                <a:r>
                  <a:rPr lang="en-US" dirty="0" smtClean="0"/>
                  <a:t>                  = </a:t>
                </a:r>
                <a14:m>
                  <m:oMath xmlns:m="http://schemas.openxmlformats.org/officeDocument/2006/math">
                    <m:f>
                      <m:fPr>
                        <m:ctrlPr>
                          <a:rPr lang="en-US" sz="2800" i="1" smtClean="0">
                            <a:latin typeface="Cambria Math"/>
                          </a:rPr>
                        </m:ctrlPr>
                      </m:fPr>
                      <m:num>
                        <m:r>
                          <a:rPr lang="en-US" sz="2800" b="0" i="1" smtClean="0">
                            <a:latin typeface="Cambria Math"/>
                          </a:rPr>
                          <m:t>100</m:t>
                        </m:r>
                      </m:num>
                      <m:den>
                        <m:r>
                          <a:rPr lang="en-US" sz="2800" b="0" i="1" smtClean="0">
                            <a:latin typeface="Cambria Math"/>
                          </a:rPr>
                          <m:t>1000</m:t>
                        </m:r>
                      </m:den>
                    </m:f>
                  </m:oMath>
                </a14:m>
                <a:r>
                  <a:rPr lang="en-US" dirty="0" smtClean="0"/>
                  <a:t>   g</a:t>
                </a:r>
                <a:endParaRPr lang="en-US" dirty="0"/>
              </a:p>
              <a:p>
                <a:r>
                  <a:rPr lang="en-US" dirty="0" smtClean="0"/>
                  <a:t>                      </a:t>
                </a:r>
              </a:p>
              <a:p>
                <a:r>
                  <a:rPr lang="en-US" dirty="0"/>
                  <a:t> </a:t>
                </a:r>
                <a:r>
                  <a:rPr lang="en-US" dirty="0" smtClean="0"/>
                  <a:t>                 = 0.1 g  / L</a:t>
                </a:r>
              </a:p>
              <a:p>
                <a:endParaRPr lang="en-US" dirty="0"/>
              </a:p>
              <a:p>
                <a:r>
                  <a:rPr lang="en-US" dirty="0" smtClean="0"/>
                  <a:t>                 = 0.1 / 4</a:t>
                </a:r>
              </a:p>
              <a:p>
                <a:r>
                  <a:rPr lang="en-US" dirty="0"/>
                  <a:t> </a:t>
                </a:r>
                <a:r>
                  <a:rPr lang="en-US" dirty="0" smtClean="0"/>
                  <a:t>                      </a:t>
                </a:r>
              </a:p>
              <a:p>
                <a:r>
                  <a:rPr lang="en-US" dirty="0" smtClean="0"/>
                  <a:t>                 = 0.025  g/ml   Na</a:t>
                </a:r>
                <a:r>
                  <a:rPr lang="en-US" baseline="30000" dirty="0" smtClean="0"/>
                  <a:t>+</a:t>
                </a:r>
              </a:p>
              <a:p>
                <a:endParaRPr lang="en-US" dirty="0"/>
              </a:p>
              <a:p>
                <a:r>
                  <a:rPr lang="en-US" u="sng" dirty="0" smtClean="0"/>
                  <a:t>  Na</a:t>
                </a:r>
                <a:r>
                  <a:rPr lang="en-US" u="sng" baseline="30000" dirty="0" smtClean="0"/>
                  <a:t>+</a:t>
                </a:r>
                <a:r>
                  <a:rPr lang="en-US" u="sng" dirty="0" smtClean="0"/>
                  <a:t>                             </a:t>
                </a:r>
                <a:r>
                  <a:rPr lang="en-US" u="sng" dirty="0" err="1" smtClean="0"/>
                  <a:t>NaCl</a:t>
                </a:r>
                <a:endParaRPr lang="en-US" u="sng" dirty="0"/>
              </a:p>
              <a:p>
                <a:endParaRPr lang="en-US" u="sng" dirty="0" smtClean="0"/>
              </a:p>
              <a:p>
                <a:r>
                  <a:rPr lang="en-US" dirty="0" smtClean="0"/>
                  <a:t>At </a:t>
                </a:r>
                <a:r>
                  <a:rPr lang="en-US" dirty="0" err="1" smtClean="0"/>
                  <a:t>wt</a:t>
                </a:r>
                <a:r>
                  <a:rPr lang="en-US" dirty="0" smtClean="0"/>
                  <a:t> = 23                   </a:t>
                </a:r>
                <a:r>
                  <a:rPr lang="en-US" dirty="0" err="1" smtClean="0"/>
                  <a:t>m.wt</a:t>
                </a:r>
                <a:r>
                  <a:rPr lang="en-US" dirty="0" smtClean="0"/>
                  <a:t> = 58.5</a:t>
                </a:r>
              </a:p>
              <a:p>
                <a:endParaRPr lang="en-US" dirty="0"/>
              </a:p>
              <a:p>
                <a:r>
                  <a:rPr lang="en-US" u="sng" dirty="0" smtClean="0"/>
                  <a:t>0.025                                    x</a:t>
                </a:r>
              </a:p>
              <a:p>
                <a:endParaRPr lang="en-US" dirty="0"/>
              </a:p>
              <a:p>
                <a:r>
                  <a:rPr lang="en-US" dirty="0" smtClean="0"/>
                  <a:t>X=  58.5 x 0.025  / 23                     x =  0.06gm</a:t>
                </a:r>
              </a:p>
              <a:p>
                <a:r>
                  <a:rPr lang="en-US" dirty="0"/>
                  <a:t> </a:t>
                </a:r>
                <a:r>
                  <a:rPr lang="en-US" dirty="0" smtClean="0"/>
                  <a:t>                 </a:t>
                </a:r>
                <a:endParaRPr lang="en-US" dirty="0"/>
              </a:p>
            </p:txBody>
          </p:sp>
        </mc:Choice>
        <mc:Fallback>
          <p:sp>
            <p:nvSpPr>
              <p:cNvPr id="3" name="TextBox 2"/>
              <p:cNvSpPr txBox="1">
                <a:spLocks noRot="1" noChangeAspect="1" noMove="1" noResize="1" noEditPoints="1" noAdjustHandles="1" noChangeArrowheads="1" noChangeShapeType="1" noTextEdit="1"/>
              </p:cNvSpPr>
              <p:nvPr/>
            </p:nvSpPr>
            <p:spPr>
              <a:xfrm>
                <a:off x="762000" y="838200"/>
                <a:ext cx="6144491" cy="5413277"/>
              </a:xfrm>
              <a:prstGeom prst="rect">
                <a:avLst/>
              </a:prstGeom>
              <a:blipFill rotWithShape="1">
                <a:blip r:embed="rId2"/>
                <a:stretch>
                  <a:fillRect l="-794" t="-563"/>
                </a:stretch>
              </a:blipFill>
            </p:spPr>
            <p:txBody>
              <a:bodyPr/>
              <a:lstStyle/>
              <a:p>
                <a:r>
                  <a:rPr lang="en-US">
                    <a:noFill/>
                  </a:rPr>
                  <a:t> </a:t>
                </a:r>
              </a:p>
            </p:txBody>
          </p:sp>
        </mc:Fallback>
      </mc:AlternateContent>
      <p:sp>
        <p:nvSpPr>
          <p:cNvPr id="4" name="Right Arrow 3"/>
          <p:cNvSpPr/>
          <p:nvPr/>
        </p:nvSpPr>
        <p:spPr>
          <a:xfrm>
            <a:off x="3124200" y="5638800"/>
            <a:ext cx="710045" cy="152400"/>
          </a:xfrm>
          <a:prstGeom prst="rightArrow">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105400" y="1600200"/>
            <a:ext cx="3352800" cy="46166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2400" dirty="0" err="1" smtClean="0">
                <a:latin typeface="Times New Roman" pitchFamily="18" charset="0"/>
                <a:cs typeface="Times New Roman" pitchFamily="18" charset="0"/>
              </a:rPr>
              <a:t>PPm</a:t>
            </a:r>
            <a:r>
              <a:rPr lang="en-US" sz="2400" dirty="0" smtClean="0">
                <a:latin typeface="Times New Roman" pitchFamily="18" charset="0"/>
                <a:cs typeface="Times New Roman" pitchFamily="18" charset="0"/>
              </a:rPr>
              <a:t> = M x </a:t>
            </a:r>
            <a:r>
              <a:rPr lang="en-US" sz="2400" dirty="0" err="1">
                <a:latin typeface="Times New Roman" pitchFamily="18" charset="0"/>
                <a:cs typeface="Times New Roman" pitchFamily="18" charset="0"/>
              </a:rPr>
              <a:t>M</a:t>
            </a:r>
            <a:r>
              <a:rPr lang="en-US" sz="2400" dirty="0" err="1" smtClean="0">
                <a:latin typeface="Times New Roman" pitchFamily="18" charset="0"/>
                <a:cs typeface="Times New Roman" pitchFamily="18" charset="0"/>
              </a:rPr>
              <a:t>.wt</a:t>
            </a:r>
            <a:r>
              <a:rPr lang="en-US" sz="2400" dirty="0" smtClean="0">
                <a:latin typeface="Times New Roman" pitchFamily="18" charset="0"/>
                <a:cs typeface="Times New Roman" pitchFamily="18" charset="0"/>
              </a:rPr>
              <a:t> x 1000</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582176070"/>
      </p:ext>
    </p:extLst>
  </p:cSld>
  <p:clrMapOvr>
    <a:masterClrMapping/>
  </p:clrMapOvr>
  <p:transition>
    <p:wedg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977" y="1618456"/>
            <a:ext cx="7572375" cy="11826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953" y="3276600"/>
            <a:ext cx="8480425" cy="14144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198" y="5029200"/>
            <a:ext cx="2547937"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3577" y="304800"/>
            <a:ext cx="2792413"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353976"/>
      </p:ext>
    </p:extLst>
  </p:cSld>
  <p:clrMapOvr>
    <a:masterClrMapping/>
  </p:clrMapOvr>
  <p:transition>
    <p:wedg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0" y="0"/>
            <a:ext cx="8964613" cy="579438"/>
          </a:xfrm>
          <a:prstGeom prst="rect">
            <a:avLst/>
          </a:prstGeom>
          <a:solidFill>
            <a:srgbClr val="CCFFCC"/>
          </a:solidFill>
          <a:ln w="9525">
            <a:noFill/>
            <a:miter lim="800000"/>
            <a:headEnd/>
            <a:tailEnd/>
          </a:ln>
          <a:effectLst/>
        </p:spPr>
        <p:txBody>
          <a:bodyPr>
            <a:spAutoFit/>
          </a:bodyPr>
          <a:lstStyle/>
          <a:p>
            <a:pPr algn="ctr">
              <a:spcBef>
                <a:spcPct val="50000"/>
              </a:spcBef>
              <a:defRPr/>
            </a:pPr>
            <a:r>
              <a:rPr lang="en-US" sz="3200" b="1" i="1" dirty="0">
                <a:solidFill>
                  <a:srgbClr val="FF5050"/>
                </a:solidFill>
                <a:effectLst>
                  <a:outerShdw blurRad="38100" dist="38100" dir="2700000" algn="tl">
                    <a:srgbClr val="000000"/>
                  </a:outerShdw>
                </a:effectLst>
                <a:latin typeface="Times New Roman" pitchFamily="18" charset="0"/>
                <a:cs typeface="Times New Roman" pitchFamily="18" charset="0"/>
              </a:rPr>
              <a:t>2- Preparation of solutions from </a:t>
            </a:r>
            <a:r>
              <a:rPr lang="en-US" sz="3200" b="1" i="1" u="sng" dirty="0">
                <a:solidFill>
                  <a:srgbClr val="FF5050"/>
                </a:solidFill>
                <a:effectLst>
                  <a:outerShdw blurRad="38100" dist="38100" dir="2700000" algn="tl">
                    <a:srgbClr val="000000"/>
                  </a:outerShdw>
                </a:effectLst>
                <a:latin typeface="Times New Roman" pitchFamily="18" charset="0"/>
                <a:cs typeface="Times New Roman" pitchFamily="18" charset="0"/>
              </a:rPr>
              <a:t>Liquids</a:t>
            </a:r>
            <a:r>
              <a:rPr lang="en-US" sz="3200" b="1" i="1" dirty="0">
                <a:solidFill>
                  <a:srgbClr val="FF5050"/>
                </a:solidFill>
                <a:effectLst>
                  <a:outerShdw blurRad="38100" dist="38100" dir="2700000" algn="tl">
                    <a:srgbClr val="000000"/>
                  </a:outerShdw>
                </a:effectLst>
                <a:latin typeface="Times New Roman" pitchFamily="18" charset="0"/>
                <a:cs typeface="Times New Roman" pitchFamily="18" charset="0"/>
              </a:rPr>
              <a:t>.</a:t>
            </a:r>
          </a:p>
        </p:txBody>
      </p:sp>
      <p:sp>
        <p:nvSpPr>
          <p:cNvPr id="3" name="TextBox 2"/>
          <p:cNvSpPr txBox="1"/>
          <p:nvPr/>
        </p:nvSpPr>
        <p:spPr>
          <a:xfrm>
            <a:off x="685800" y="838200"/>
            <a:ext cx="2016125" cy="461963"/>
          </a:xfrm>
          <a:prstGeom prst="rect">
            <a:avLst/>
          </a:prstGeom>
          <a:solidFill>
            <a:sysClr val="window" lastClr="FFFFFF"/>
          </a:solidFill>
          <a:ln w="25400" cap="flat" cmpd="sng" algn="ctr">
            <a:solidFill>
              <a:srgbClr val="F79646"/>
            </a:solidFill>
            <a:prstDash val="solid"/>
          </a:ln>
          <a:effectLst/>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1-First step</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881" y="1828800"/>
            <a:ext cx="4510087" cy="79216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5" name="Rectangle 4"/>
          <p:cNvSpPr/>
          <p:nvPr/>
        </p:nvSpPr>
        <p:spPr>
          <a:xfrm>
            <a:off x="726648" y="3198168"/>
            <a:ext cx="1996059" cy="461665"/>
          </a:xfrm>
          <a:prstGeom prst="rect">
            <a:avLst/>
          </a:prstGeom>
        </p:spPr>
        <p:style>
          <a:lnRef idx="2">
            <a:schemeClr val="accent3"/>
          </a:lnRef>
          <a:fillRef idx="1">
            <a:schemeClr val="lt1"/>
          </a:fillRef>
          <a:effectRef idx="0">
            <a:schemeClr val="accent3"/>
          </a:effectRef>
          <a:fontRef idx="minor">
            <a:schemeClr val="dk1"/>
          </a:fontRef>
        </p:style>
        <p:txBody>
          <a:bodyPr wrap="none">
            <a:spAutoFit/>
          </a:bodyPr>
          <a:lstStyle/>
          <a:p>
            <a:pPr lvl="0" fontAlgn="base">
              <a:spcBef>
                <a:spcPct val="0"/>
              </a:spcBef>
              <a:spcAft>
                <a:spcPct val="0"/>
              </a:spcAft>
              <a:defRPr/>
            </a:pPr>
            <a:r>
              <a:rPr lang="en-US" sz="2400" dirty="0">
                <a:solidFill>
                  <a:prstClr val="black"/>
                </a:solidFill>
                <a:latin typeface="Times New Roman" pitchFamily="18" charset="0"/>
                <a:cs typeface="Times New Roman" pitchFamily="18" charset="0"/>
              </a:rPr>
              <a:t>2- Second step</a:t>
            </a:r>
            <a:endParaRPr lang="en-US" sz="2400" dirty="0">
              <a:solidFill>
                <a:prstClr val="black"/>
              </a:solidFill>
              <a:latin typeface="Times New Roman" pitchFamily="18" charset="0"/>
              <a:cs typeface="Times New Roman" pitchFamily="18" charset="0"/>
            </a:endParaRPr>
          </a:p>
        </p:txBody>
      </p:sp>
      <p:sp>
        <p:nvSpPr>
          <p:cNvPr id="6" name="TextBox 4"/>
          <p:cNvSpPr txBox="1">
            <a:spLocks noChangeArrowheads="1"/>
          </p:cNvSpPr>
          <p:nvPr/>
        </p:nvSpPr>
        <p:spPr bwMode="auto">
          <a:xfrm>
            <a:off x="446881" y="4071794"/>
            <a:ext cx="7543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dirty="0">
                <a:solidFill>
                  <a:srgbClr val="002060"/>
                </a:solidFill>
                <a:latin typeface="Times New Roman" pitchFamily="18" charset="0"/>
                <a:cs typeface="Times New Roman" pitchFamily="18" charset="0"/>
              </a:rPr>
              <a:t>( M</a:t>
            </a:r>
            <a:r>
              <a:rPr lang="en-US" sz="3200" baseline="-25000" dirty="0">
                <a:solidFill>
                  <a:srgbClr val="002060"/>
                </a:solidFill>
                <a:latin typeface="Times New Roman" pitchFamily="18" charset="0"/>
                <a:cs typeface="Times New Roman" pitchFamily="18" charset="0"/>
              </a:rPr>
              <a:t>1</a:t>
            </a:r>
            <a:r>
              <a:rPr lang="en-US" sz="3200" dirty="0">
                <a:solidFill>
                  <a:srgbClr val="002060"/>
                </a:solidFill>
                <a:latin typeface="Times New Roman" pitchFamily="18" charset="0"/>
                <a:cs typeface="Times New Roman" pitchFamily="18" charset="0"/>
              </a:rPr>
              <a:t> V</a:t>
            </a:r>
            <a:r>
              <a:rPr lang="en-US" sz="3200" baseline="-25000" dirty="0">
                <a:solidFill>
                  <a:srgbClr val="002060"/>
                </a:solidFill>
                <a:latin typeface="Times New Roman" pitchFamily="18" charset="0"/>
                <a:cs typeface="Times New Roman" pitchFamily="18" charset="0"/>
              </a:rPr>
              <a:t>1</a:t>
            </a:r>
            <a:r>
              <a:rPr lang="en-US" sz="3200" dirty="0">
                <a:solidFill>
                  <a:srgbClr val="002060"/>
                </a:solidFill>
                <a:latin typeface="Times New Roman" pitchFamily="18" charset="0"/>
                <a:cs typeface="Times New Roman" pitchFamily="18" charset="0"/>
              </a:rPr>
              <a:t>  ) concentration = ( M</a:t>
            </a:r>
            <a:r>
              <a:rPr lang="en-US" sz="3200" baseline="-25000" dirty="0">
                <a:solidFill>
                  <a:srgbClr val="002060"/>
                </a:solidFill>
                <a:latin typeface="Times New Roman" pitchFamily="18" charset="0"/>
                <a:cs typeface="Times New Roman" pitchFamily="18" charset="0"/>
              </a:rPr>
              <a:t>2</a:t>
            </a:r>
            <a:r>
              <a:rPr lang="en-US" sz="3200" dirty="0">
                <a:solidFill>
                  <a:srgbClr val="002060"/>
                </a:solidFill>
                <a:latin typeface="Times New Roman" pitchFamily="18" charset="0"/>
                <a:cs typeface="Times New Roman" pitchFamily="18" charset="0"/>
              </a:rPr>
              <a:t> V</a:t>
            </a:r>
            <a:r>
              <a:rPr lang="en-US" sz="3200" baseline="-25000" dirty="0">
                <a:solidFill>
                  <a:srgbClr val="002060"/>
                </a:solidFill>
                <a:latin typeface="Times New Roman" pitchFamily="18" charset="0"/>
                <a:cs typeface="Times New Roman" pitchFamily="18" charset="0"/>
              </a:rPr>
              <a:t>2</a:t>
            </a:r>
            <a:r>
              <a:rPr lang="en-US" sz="3200" dirty="0">
                <a:solidFill>
                  <a:srgbClr val="002060"/>
                </a:solidFill>
                <a:latin typeface="Times New Roman" pitchFamily="18" charset="0"/>
                <a:cs typeface="Times New Roman" pitchFamily="18" charset="0"/>
              </a:rPr>
              <a:t>)  dilution</a:t>
            </a:r>
          </a:p>
        </p:txBody>
      </p:sp>
    </p:spTree>
    <p:extLst>
      <p:ext uri="{BB962C8B-B14F-4D97-AF65-F5344CB8AC3E}">
        <p14:creationId xmlns:p14="http://schemas.microsoft.com/office/powerpoint/2010/main" val="1329730766"/>
      </p:ext>
    </p:extLst>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 descr="Related image"/>
          <p:cNvSpPr>
            <a:spLocks noChangeAspect="1" noChangeArrowheads="1"/>
          </p:cNvSpPr>
          <p:nvPr/>
        </p:nvSpPr>
        <p:spPr bwMode="auto">
          <a:xfrm>
            <a:off x="155575" y="-1157288"/>
            <a:ext cx="3067050" cy="24193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6" descr="Related image"/>
          <p:cNvSpPr>
            <a:spLocks noChangeAspect="1" noChangeArrowheads="1"/>
          </p:cNvSpPr>
          <p:nvPr/>
        </p:nvSpPr>
        <p:spPr bwMode="auto">
          <a:xfrm>
            <a:off x="307975" y="-1004888"/>
            <a:ext cx="3067050" cy="24193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TextBox 3"/>
          <p:cNvSpPr txBox="1"/>
          <p:nvPr/>
        </p:nvSpPr>
        <p:spPr>
          <a:xfrm>
            <a:off x="3222625" y="224135"/>
            <a:ext cx="2667000" cy="46166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2400" dirty="0" smtClean="0">
                <a:latin typeface="Times New Roman" pitchFamily="18" charset="0"/>
                <a:cs typeface="Times New Roman" pitchFamily="18" charset="0"/>
              </a:rPr>
              <a:t>Calibration curve </a:t>
            </a:r>
            <a:endParaRPr lang="en-US" sz="2400" dirty="0">
              <a:latin typeface="Times New Roman" pitchFamily="18" charset="0"/>
              <a:cs typeface="Times New Roman" pitchFamily="18" charset="0"/>
            </a:endParaRPr>
          </a:p>
        </p:txBody>
      </p:sp>
      <p:sp>
        <p:nvSpPr>
          <p:cNvPr id="5" name="TextBox 4"/>
          <p:cNvSpPr txBox="1"/>
          <p:nvPr/>
        </p:nvSpPr>
        <p:spPr>
          <a:xfrm>
            <a:off x="990600" y="928255"/>
            <a:ext cx="7502236" cy="2677656"/>
          </a:xfrm>
          <a:prstGeom prst="rect">
            <a:avLst/>
          </a:prstGeom>
          <a:noFill/>
        </p:spPr>
        <p:txBody>
          <a:bodyPr wrap="square" rtlCol="0">
            <a:spAutoFit/>
          </a:bodyPr>
          <a:lstStyle/>
          <a:p>
            <a:r>
              <a:rPr lang="en-US" sz="2400" dirty="0" smtClean="0">
                <a:latin typeface="Times New Roman" pitchFamily="18" charset="0"/>
                <a:cs typeface="Times New Roman" pitchFamily="18" charset="0"/>
              </a:rPr>
              <a:t>1- Preparation  of standard solution ( stock solution)</a:t>
            </a:r>
          </a:p>
          <a:p>
            <a:r>
              <a:rPr lang="en-US" sz="2400" dirty="0" smtClean="0">
                <a:latin typeface="Times New Roman" pitchFamily="18" charset="0"/>
                <a:cs typeface="Times New Roman" pitchFamily="18" charset="0"/>
              </a:rPr>
              <a:t>2- Preparation of serial standard solution from the stock solution</a:t>
            </a:r>
          </a:p>
          <a:p>
            <a:r>
              <a:rPr lang="en-US" sz="2400" dirty="0" smtClean="0">
                <a:latin typeface="Times New Roman" pitchFamily="18" charset="0"/>
                <a:cs typeface="Times New Roman" pitchFamily="18" charset="0"/>
              </a:rPr>
              <a:t>3- Plot a graph between the concentration and absorbance</a:t>
            </a:r>
          </a:p>
          <a:p>
            <a:r>
              <a:rPr lang="en-US" sz="2400" dirty="0" smtClean="0">
                <a:latin typeface="Times New Roman" pitchFamily="18" charset="0"/>
                <a:cs typeface="Times New Roman" pitchFamily="18" charset="0"/>
              </a:rPr>
              <a:t>4- Find the absorbance of unknown sample</a:t>
            </a: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graphicFrame>
            <p:nvGraphicFramePr>
              <p:cNvPr id="6" name="Table 5"/>
              <p:cNvGraphicFramePr>
                <a:graphicFrameLocks noGrp="1"/>
              </p:cNvGraphicFramePr>
              <p:nvPr>
                <p:extLst>
                  <p:ext uri="{D42A27DB-BD31-4B8C-83A1-F6EECF244321}">
                    <p14:modId xmlns:p14="http://schemas.microsoft.com/office/powerpoint/2010/main" val="1684297811"/>
                  </p:ext>
                </p:extLst>
              </p:nvPr>
            </p:nvGraphicFramePr>
            <p:xfrm>
              <a:off x="1160318" y="3605911"/>
              <a:ext cx="7162800" cy="1833880"/>
            </p:xfrm>
            <a:graphic>
              <a:graphicData uri="http://schemas.openxmlformats.org/drawingml/2006/table">
                <a:tbl>
                  <a:tblPr firstRow="1" bandRow="1">
                    <a:tableStyleId>{5940675A-B579-460E-94D1-54222C63F5DA}</a:tableStyleId>
                  </a:tblPr>
                  <a:tblGrid>
                    <a:gridCol w="1447800"/>
                    <a:gridCol w="5715000"/>
                  </a:tblGrid>
                  <a:tr h="370840">
                    <a:tc>
                      <a:txBody>
                        <a:bodyPr/>
                        <a:lstStyle/>
                        <a:p>
                          <a:r>
                            <a:rPr lang="en-US" dirty="0" smtClean="0"/>
                            <a:t>Test</a:t>
                          </a:r>
                          <a:r>
                            <a:rPr lang="en-US" baseline="0" dirty="0" smtClean="0"/>
                            <a:t> Tube   </a:t>
                          </a:r>
                          <a:endParaRPr lang="en-US" dirty="0"/>
                        </a:p>
                      </a:txBody>
                      <a:tcPr/>
                    </a:tc>
                    <a:tc>
                      <a:txBody>
                        <a:bodyPr/>
                        <a:lstStyle/>
                        <a:p>
                          <a:r>
                            <a:rPr lang="en-US" dirty="0" smtClean="0"/>
                            <a:t>Concentration of  CuSO</a:t>
                          </a:r>
                          <a14:m>
                            <m:oMath xmlns:m="http://schemas.openxmlformats.org/officeDocument/2006/math">
                              <m:r>
                                <a:rPr lang="en-US" i="1" baseline="-25000" dirty="0" smtClean="0">
                                  <a:latin typeface="Cambria Math"/>
                                </a:rPr>
                                <m:t>4</m:t>
                              </m:r>
                            </m:oMath>
                          </a14:m>
                          <a:r>
                            <a:rPr lang="en-US" dirty="0" smtClean="0"/>
                            <a:t> (M)                Absorbance  </a:t>
                          </a:r>
                          <a:endParaRPr lang="en-US" dirty="0"/>
                        </a:p>
                      </a:txBody>
                      <a:tcPr/>
                    </a:tc>
                  </a:tr>
                  <a:tr h="370840">
                    <a:tc>
                      <a:txBody>
                        <a:bodyPr/>
                        <a:lstStyle/>
                        <a:p>
                          <a:r>
                            <a:rPr lang="en-US" dirty="0" smtClean="0"/>
                            <a:t>1</a:t>
                          </a:r>
                        </a:p>
                        <a:p>
                          <a:r>
                            <a:rPr lang="en-US" dirty="0" smtClean="0"/>
                            <a:t>2</a:t>
                          </a:r>
                        </a:p>
                        <a:p>
                          <a:r>
                            <a:rPr lang="en-US" dirty="0" smtClean="0"/>
                            <a:t>3</a:t>
                          </a:r>
                        </a:p>
                        <a:p>
                          <a:r>
                            <a:rPr lang="en-US" dirty="0" smtClean="0"/>
                            <a:t>4</a:t>
                          </a:r>
                        </a:p>
                        <a:p>
                          <a:r>
                            <a:rPr lang="en-US" dirty="0" smtClean="0"/>
                            <a:t>5</a:t>
                          </a:r>
                          <a:endParaRPr lang="en-US" dirty="0"/>
                        </a:p>
                      </a:txBody>
                      <a:tcPr/>
                    </a:tc>
                    <a:tc>
                      <a:txBody>
                        <a:bodyPr/>
                        <a:lstStyle/>
                        <a:p>
                          <a:endParaRPr lang="en-US" dirty="0"/>
                        </a:p>
                      </a:txBody>
                      <a:tcPr/>
                    </a:tc>
                  </a:tr>
                </a:tbl>
              </a:graphicData>
            </a:graphic>
          </p:graphicFrame>
        </mc:Choice>
        <mc:Fallback xmlns="">
          <p:graphicFrame>
            <p:nvGraphicFramePr>
              <p:cNvPr id="6" name="Table 5"/>
              <p:cNvGraphicFramePr>
                <a:graphicFrameLocks noGrp="1"/>
              </p:cNvGraphicFramePr>
              <p:nvPr>
                <p:extLst>
                  <p:ext uri="{D42A27DB-BD31-4B8C-83A1-F6EECF244321}">
                    <p14:modId xmlns:p14="http://schemas.microsoft.com/office/powerpoint/2010/main" val="1684297811"/>
                  </p:ext>
                </p:extLst>
              </p:nvPr>
            </p:nvGraphicFramePr>
            <p:xfrm>
              <a:off x="1160318" y="3605911"/>
              <a:ext cx="7162800" cy="1833880"/>
            </p:xfrm>
            <a:graphic>
              <a:graphicData uri="http://schemas.openxmlformats.org/drawingml/2006/table">
                <a:tbl>
                  <a:tblPr firstRow="1" bandRow="1">
                    <a:tableStyleId>{5940675A-B579-460E-94D1-54222C63F5DA}</a:tableStyleId>
                  </a:tblPr>
                  <a:tblGrid>
                    <a:gridCol w="1447800"/>
                    <a:gridCol w="5715000"/>
                  </a:tblGrid>
                  <a:tr h="370840">
                    <a:tc>
                      <a:txBody>
                        <a:bodyPr/>
                        <a:lstStyle/>
                        <a:p>
                          <a:r>
                            <a:rPr lang="en-US" dirty="0" smtClean="0"/>
                            <a:t>Test</a:t>
                          </a:r>
                          <a:r>
                            <a:rPr lang="en-US" baseline="0" dirty="0" smtClean="0"/>
                            <a:t> Tube   </a:t>
                          </a:r>
                          <a:endParaRPr lang="en-US" dirty="0"/>
                        </a:p>
                      </a:txBody>
                      <a:tcPr/>
                    </a:tc>
                    <a:tc>
                      <a:txBody>
                        <a:bodyPr/>
                        <a:lstStyle/>
                        <a:p>
                          <a:endParaRPr lang="en-US"/>
                        </a:p>
                      </a:txBody>
                      <a:tcPr>
                        <a:blipFill rotWithShape="1">
                          <a:blip r:embed="rId2"/>
                          <a:stretch>
                            <a:fillRect l="-25400" t="-8197" r="-107" b="-418033"/>
                          </a:stretch>
                        </a:blipFill>
                      </a:tcPr>
                    </a:tc>
                  </a:tr>
                  <a:tr h="1463040">
                    <a:tc>
                      <a:txBody>
                        <a:bodyPr/>
                        <a:lstStyle/>
                        <a:p>
                          <a:r>
                            <a:rPr lang="en-US" dirty="0" smtClean="0"/>
                            <a:t>1</a:t>
                          </a:r>
                        </a:p>
                        <a:p>
                          <a:r>
                            <a:rPr lang="en-US" dirty="0" smtClean="0"/>
                            <a:t>2</a:t>
                          </a:r>
                        </a:p>
                        <a:p>
                          <a:r>
                            <a:rPr lang="en-US" dirty="0" smtClean="0"/>
                            <a:t>3</a:t>
                          </a:r>
                        </a:p>
                        <a:p>
                          <a:r>
                            <a:rPr lang="en-US" dirty="0" smtClean="0"/>
                            <a:t>4</a:t>
                          </a:r>
                        </a:p>
                        <a:p>
                          <a:r>
                            <a:rPr lang="en-US" dirty="0" smtClean="0"/>
                            <a:t>5</a:t>
                          </a:r>
                          <a:endParaRPr lang="en-US" dirty="0"/>
                        </a:p>
                      </a:txBody>
                      <a:tcPr/>
                    </a:tc>
                    <a:tc>
                      <a:txBody>
                        <a:bodyPr/>
                        <a:lstStyle/>
                        <a:p>
                          <a:endParaRPr lang="en-US" dirty="0"/>
                        </a:p>
                      </a:txBody>
                      <a:tcPr/>
                    </a:tc>
                  </a:tr>
                </a:tbl>
              </a:graphicData>
            </a:graphic>
          </p:graphicFrame>
        </mc:Fallback>
      </mc:AlternateContent>
    </p:spTree>
    <p:extLst>
      <p:ext uri="{BB962C8B-B14F-4D97-AF65-F5344CB8AC3E}">
        <p14:creationId xmlns:p14="http://schemas.microsoft.com/office/powerpoint/2010/main" val="271778889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Image result for picture of calibration curv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295400"/>
            <a:ext cx="6553200" cy="3962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429000" y="609600"/>
            <a:ext cx="19812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  Beers Law</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4202474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0436" y="849592"/>
            <a:ext cx="8423564" cy="461665"/>
          </a:xfrm>
          <a:prstGeom prst="rect">
            <a:avLst/>
          </a:prstGeom>
          <a:noFill/>
        </p:spPr>
        <p:txBody>
          <a:bodyPr wrap="square" rtlCol="0">
            <a:spAutoFit/>
          </a:bodyPr>
          <a:lstStyle/>
          <a:p>
            <a:r>
              <a:rPr lang="en-US" sz="24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Exp</a:t>
            </a:r>
            <a:r>
              <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  4  ) Spectrophotometric determination of CuSO</a:t>
            </a:r>
            <a:r>
              <a:rPr lang="en-US" sz="2400" b="1" baseline="-25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4</a:t>
            </a:r>
            <a:r>
              <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.5H</a:t>
            </a:r>
            <a:r>
              <a:rPr lang="en-US" sz="2400" b="1" baseline="-25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2</a:t>
            </a:r>
            <a:r>
              <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O</a:t>
            </a:r>
            <a:endParaRPr lang="en-US"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extBox 2"/>
          <p:cNvSpPr txBox="1"/>
          <p:nvPr/>
        </p:nvSpPr>
        <p:spPr>
          <a:xfrm>
            <a:off x="838200" y="1676400"/>
            <a:ext cx="7848600" cy="3693319"/>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en-US" sz="2400" dirty="0" smtClean="0">
                <a:latin typeface="Times New Roman" pitchFamily="18" charset="0"/>
                <a:cs typeface="Times New Roman" pitchFamily="18" charset="0"/>
              </a:rPr>
              <a:t>1- Prepare a standard copper solution at  0.4M by first calculating the required amount of pure  CuSO</a:t>
            </a:r>
            <a:r>
              <a:rPr lang="en-US" sz="2400" baseline="-25000" dirty="0" smtClean="0">
                <a:latin typeface="Times New Roman" pitchFamily="18" charset="0"/>
                <a:cs typeface="Times New Roman" pitchFamily="18" charset="0"/>
              </a:rPr>
              <a:t>4.</a:t>
            </a:r>
            <a:r>
              <a:rPr lang="en-US" sz="2400" dirty="0" smtClean="0">
                <a:latin typeface="Times New Roman" pitchFamily="18" charset="0"/>
                <a:cs typeface="Times New Roman" pitchFamily="18" charset="0"/>
              </a:rPr>
              <a:t>5H</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O in   100 ml  distilled water. The obtained solution is named stock solution.</a:t>
            </a: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2-</a:t>
            </a:r>
            <a:r>
              <a:rPr lang="en-US" sz="2400" dirty="0" smtClean="0">
                <a:effectLst/>
                <a:latin typeface="Times New Roman"/>
              </a:rPr>
              <a:t>Label </a:t>
            </a:r>
            <a:r>
              <a:rPr lang="en-US" sz="2400" dirty="0" smtClean="0">
                <a:latin typeface="Times New Roman"/>
              </a:rPr>
              <a:t>six</a:t>
            </a:r>
            <a:r>
              <a:rPr lang="en-US" sz="2400" dirty="0" smtClean="0">
                <a:effectLst/>
                <a:latin typeface="Times New Roman"/>
              </a:rPr>
              <a:t> clean, dry, test tubes 1–6. Use pipets to prepare  five standard solutions according to the chart below. </a:t>
            </a:r>
          </a:p>
          <a:p>
            <a:pPr algn="just"/>
            <a:endParaRPr lang="en-US" sz="2400" dirty="0">
              <a:latin typeface="Times New Roman"/>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dirty="0"/>
          </a:p>
        </p:txBody>
      </p:sp>
      <p:sp>
        <p:nvSpPr>
          <p:cNvPr id="5" name="Rectangle 4"/>
          <p:cNvSpPr/>
          <p:nvPr/>
        </p:nvSpPr>
        <p:spPr>
          <a:xfrm>
            <a:off x="685800" y="351059"/>
            <a:ext cx="1707519" cy="46166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lvl="0">
              <a:defRPr/>
            </a:pPr>
            <a:r>
              <a:rPr lang="en-US" sz="2400" b="1" dirty="0">
                <a:solidFill>
                  <a:srgbClr val="FF0000"/>
                </a:solidFill>
                <a:effectLst>
                  <a:outerShdw blurRad="38100" dist="38100" dir="2700000" algn="tl">
                    <a:srgbClr val="000000">
                      <a:alpha val="43137"/>
                    </a:srgbClr>
                  </a:outerShdw>
                </a:effectLst>
                <a:latin typeface="Arial" pitchFamily="34" charset="0"/>
                <a:cs typeface="Arial" pitchFamily="34" charset="0"/>
              </a:rPr>
              <a:t>Procedure</a:t>
            </a:r>
          </a:p>
        </p:txBody>
      </p:sp>
    </p:spTree>
    <p:extLst>
      <p:ext uri="{BB962C8B-B14F-4D97-AF65-F5344CB8AC3E}">
        <p14:creationId xmlns:p14="http://schemas.microsoft.com/office/powerpoint/2010/main" val="390313163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37775504"/>
              </p:ext>
            </p:extLst>
          </p:nvPr>
        </p:nvGraphicFramePr>
        <p:xfrm>
          <a:off x="381000" y="457200"/>
          <a:ext cx="8534400" cy="3749040"/>
        </p:xfrm>
        <a:graphic>
          <a:graphicData uri="http://schemas.openxmlformats.org/drawingml/2006/table">
            <a:tbl>
              <a:tblPr firstRow="1" bandRow="1">
                <a:tableStyleId>{5940675A-B579-460E-94D1-54222C63F5DA}</a:tableStyleId>
              </a:tblPr>
              <a:tblGrid>
                <a:gridCol w="1261607"/>
                <a:gridCol w="2671638"/>
                <a:gridCol w="2374790"/>
                <a:gridCol w="2226365"/>
              </a:tblGrid>
              <a:tr h="370840">
                <a:tc>
                  <a:txBody>
                    <a:bodyPr/>
                    <a:lstStyle/>
                    <a:p>
                      <a:r>
                        <a:rPr lang="en-US" dirty="0" smtClean="0">
                          <a:effectLst/>
                          <a:latin typeface="Arial"/>
                        </a:rPr>
                        <a:t>Test Tube </a:t>
                      </a:r>
                    </a:p>
                    <a:p>
                      <a:endParaRPr lang="en-US" dirty="0"/>
                    </a:p>
                  </a:txBody>
                  <a:tcPr/>
                </a:tc>
                <a:tc>
                  <a:txBody>
                    <a:bodyPr/>
                    <a:lstStyle/>
                    <a:p>
                      <a:r>
                        <a:rPr lang="en-US" dirty="0" smtClean="0">
                          <a:effectLst/>
                          <a:latin typeface="Arial"/>
                        </a:rPr>
                        <a:t>0.40 M CuSO</a:t>
                      </a:r>
                      <a:r>
                        <a:rPr lang="en-US" baseline="-25000" dirty="0" smtClean="0">
                          <a:effectLst/>
                          <a:latin typeface="Arial"/>
                        </a:rPr>
                        <a:t>4</a:t>
                      </a:r>
                      <a:r>
                        <a:rPr lang="en-US" dirty="0" smtClean="0">
                          <a:effectLst/>
                          <a:latin typeface="Arial"/>
                        </a:rPr>
                        <a:t>(mL)</a:t>
                      </a:r>
                    </a:p>
                    <a:p>
                      <a:endParaRPr lang="en-US" dirty="0"/>
                    </a:p>
                  </a:txBody>
                  <a:tcPr/>
                </a:tc>
                <a:tc>
                  <a:txBody>
                    <a:bodyPr/>
                    <a:lstStyle/>
                    <a:p>
                      <a:r>
                        <a:rPr lang="pt-BR" dirty="0" smtClean="0">
                          <a:effectLst/>
                          <a:latin typeface="Arial"/>
                        </a:rPr>
                        <a:t>Distilled H</a:t>
                      </a:r>
                      <a:r>
                        <a:rPr lang="pt-BR" baseline="-25000" dirty="0" smtClean="0">
                          <a:effectLst/>
                          <a:latin typeface="Arial"/>
                        </a:rPr>
                        <a:t>2</a:t>
                      </a:r>
                      <a:r>
                        <a:rPr lang="pt-BR" dirty="0" smtClean="0">
                          <a:effectLst/>
                          <a:latin typeface="Arial"/>
                        </a:rPr>
                        <a:t>O(mL)</a:t>
                      </a:r>
                    </a:p>
                    <a:p>
                      <a:endParaRPr lang="en-US" dirty="0"/>
                    </a:p>
                  </a:txBody>
                  <a:tcPr/>
                </a:tc>
                <a:tc>
                  <a:txBody>
                    <a:bodyPr/>
                    <a:lstStyle/>
                    <a:p>
                      <a:r>
                        <a:rPr lang="en-US" dirty="0" smtClean="0">
                          <a:effectLst/>
                          <a:latin typeface="Arial"/>
                        </a:rPr>
                        <a:t>Concentration(M)</a:t>
                      </a:r>
                    </a:p>
                    <a:p>
                      <a:endParaRPr lang="en-US" dirty="0"/>
                    </a:p>
                  </a:txBody>
                  <a:tcPr/>
                </a:tc>
              </a:tr>
              <a:tr h="370840">
                <a:tc>
                  <a:txBody>
                    <a:bodyPr/>
                    <a:lstStyle/>
                    <a:p>
                      <a:r>
                        <a:rPr lang="en-US" dirty="0" smtClean="0"/>
                        <a:t>1</a:t>
                      </a:r>
                    </a:p>
                    <a:p>
                      <a:endParaRPr lang="en-US" dirty="0" smtClean="0"/>
                    </a:p>
                    <a:p>
                      <a:r>
                        <a:rPr lang="en-US" dirty="0" smtClean="0"/>
                        <a:t>2</a:t>
                      </a:r>
                    </a:p>
                    <a:p>
                      <a:endParaRPr lang="en-US" dirty="0" smtClean="0"/>
                    </a:p>
                    <a:p>
                      <a:r>
                        <a:rPr lang="en-US" dirty="0" smtClean="0"/>
                        <a:t>3</a:t>
                      </a:r>
                    </a:p>
                    <a:p>
                      <a:endParaRPr lang="en-US" dirty="0" smtClean="0"/>
                    </a:p>
                    <a:p>
                      <a:r>
                        <a:rPr lang="en-US" dirty="0" smtClean="0"/>
                        <a:t>4</a:t>
                      </a:r>
                    </a:p>
                    <a:p>
                      <a:endParaRPr lang="en-US" dirty="0" smtClean="0"/>
                    </a:p>
                    <a:p>
                      <a:r>
                        <a:rPr lang="en-US" dirty="0" smtClean="0"/>
                        <a:t>5</a:t>
                      </a:r>
                    </a:p>
                    <a:p>
                      <a:endParaRPr lang="en-US" dirty="0" smtClean="0"/>
                    </a:p>
                    <a:p>
                      <a:r>
                        <a:rPr lang="en-US" dirty="0" smtClean="0"/>
                        <a:t>6</a:t>
                      </a:r>
                    </a:p>
                  </a:txBody>
                  <a:tcPr/>
                </a:tc>
                <a:tc>
                  <a:txBody>
                    <a:bodyPr/>
                    <a:lstStyle/>
                    <a:p>
                      <a:r>
                        <a:rPr lang="en-US" dirty="0" smtClean="0"/>
                        <a:t>0</a:t>
                      </a:r>
                    </a:p>
                    <a:p>
                      <a:endParaRPr lang="en-US" dirty="0" smtClean="0"/>
                    </a:p>
                    <a:p>
                      <a:r>
                        <a:rPr lang="en-US" dirty="0" smtClean="0"/>
                        <a:t>2</a:t>
                      </a:r>
                    </a:p>
                    <a:p>
                      <a:endParaRPr lang="en-US" dirty="0" smtClean="0"/>
                    </a:p>
                    <a:p>
                      <a:r>
                        <a:rPr lang="en-US" dirty="0" smtClean="0"/>
                        <a:t>4</a:t>
                      </a:r>
                    </a:p>
                    <a:p>
                      <a:endParaRPr lang="en-US" dirty="0" smtClean="0"/>
                    </a:p>
                    <a:p>
                      <a:r>
                        <a:rPr lang="en-US" dirty="0" smtClean="0"/>
                        <a:t>6</a:t>
                      </a:r>
                    </a:p>
                    <a:p>
                      <a:endParaRPr lang="en-US" dirty="0" smtClean="0"/>
                    </a:p>
                    <a:p>
                      <a:r>
                        <a:rPr lang="en-US" dirty="0" smtClean="0"/>
                        <a:t>8</a:t>
                      </a:r>
                    </a:p>
                    <a:p>
                      <a:endParaRPr lang="en-US" dirty="0" smtClean="0"/>
                    </a:p>
                    <a:p>
                      <a:r>
                        <a:rPr lang="en-US" dirty="0" smtClean="0"/>
                        <a:t>10</a:t>
                      </a:r>
                      <a:endParaRPr lang="en-US" dirty="0"/>
                    </a:p>
                  </a:txBody>
                  <a:tcPr/>
                </a:tc>
                <a:tc>
                  <a:txBody>
                    <a:bodyPr/>
                    <a:lstStyle/>
                    <a:p>
                      <a:r>
                        <a:rPr lang="en-US" dirty="0" smtClean="0"/>
                        <a:t>10</a:t>
                      </a:r>
                    </a:p>
                    <a:p>
                      <a:endParaRPr lang="en-US" dirty="0" smtClean="0"/>
                    </a:p>
                    <a:p>
                      <a:r>
                        <a:rPr lang="en-US" dirty="0" smtClean="0"/>
                        <a:t>8</a:t>
                      </a:r>
                    </a:p>
                    <a:p>
                      <a:endParaRPr lang="en-US" dirty="0" smtClean="0"/>
                    </a:p>
                    <a:p>
                      <a:r>
                        <a:rPr lang="en-US" dirty="0" smtClean="0"/>
                        <a:t>6</a:t>
                      </a:r>
                    </a:p>
                    <a:p>
                      <a:endParaRPr lang="en-US" dirty="0" smtClean="0"/>
                    </a:p>
                    <a:p>
                      <a:r>
                        <a:rPr lang="en-US" dirty="0" smtClean="0"/>
                        <a:t>4</a:t>
                      </a:r>
                    </a:p>
                    <a:p>
                      <a:endParaRPr lang="en-US" dirty="0" smtClean="0"/>
                    </a:p>
                    <a:p>
                      <a:r>
                        <a:rPr lang="en-US" dirty="0" smtClean="0"/>
                        <a:t>2</a:t>
                      </a:r>
                    </a:p>
                    <a:p>
                      <a:endParaRPr lang="en-US" dirty="0" smtClean="0"/>
                    </a:p>
                    <a:p>
                      <a:r>
                        <a:rPr lang="en-US" dirty="0" smtClean="0"/>
                        <a:t>0</a:t>
                      </a:r>
                      <a:endParaRPr lang="en-US" dirty="0"/>
                    </a:p>
                  </a:txBody>
                  <a:tcPr/>
                </a:tc>
                <a:tc>
                  <a:txBody>
                    <a:bodyPr/>
                    <a:lstStyle/>
                    <a:p>
                      <a:endParaRPr lang="en-US" dirty="0"/>
                    </a:p>
                  </a:txBody>
                  <a:tcPr/>
                </a:tc>
              </a:tr>
            </a:tbl>
          </a:graphicData>
        </a:graphic>
      </p:graphicFrame>
      <p:sp>
        <p:nvSpPr>
          <p:cNvPr id="3" name="TextBox 2"/>
          <p:cNvSpPr txBox="1"/>
          <p:nvPr/>
        </p:nvSpPr>
        <p:spPr>
          <a:xfrm>
            <a:off x="228600" y="4495800"/>
            <a:ext cx="8763000" cy="1569660"/>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en-US" sz="2400" dirty="0" smtClean="0">
                <a:latin typeface="Times New Roman" pitchFamily="18" charset="0"/>
                <a:cs typeface="Times New Roman" pitchFamily="18" charset="0"/>
              </a:rPr>
              <a:t>3- Measure the absorption spectrum , of this CuSO</a:t>
            </a:r>
            <a:r>
              <a:rPr lang="en-US" sz="2400" baseline="-25000" dirty="0" smtClean="0">
                <a:latin typeface="Times New Roman" pitchFamily="18" charset="0"/>
                <a:cs typeface="Times New Roman" pitchFamily="18" charset="0"/>
              </a:rPr>
              <a:t>4</a:t>
            </a:r>
            <a:r>
              <a:rPr lang="en-US" sz="2400" dirty="0" smtClean="0">
                <a:latin typeface="Times New Roman" pitchFamily="18" charset="0"/>
                <a:cs typeface="Times New Roman" pitchFamily="18" charset="0"/>
              </a:rPr>
              <a:t>.5H</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O standard between 590 nm and 700nm , from the absorption spectrum select the optimum wave length to use for all absorbance measurements. By drawing a curve between absorbance and wave length.</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81825816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0" y="533400"/>
            <a:ext cx="7315200" cy="2677656"/>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en-US" sz="2400" dirty="0" smtClean="0">
                <a:latin typeface="Times New Roman" pitchFamily="18" charset="0"/>
                <a:cs typeface="Times New Roman" pitchFamily="18" charset="0"/>
              </a:rPr>
              <a:t>4- Measure the absorbance of all six standard solution and the unknown solution after measuring the absorbance of blank solution</a:t>
            </a: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5- Draw a calibration curve between absorbance and concentration and find the concentration of the unknown solution.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3879313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02F2CDC0-7DDD-46A0-9436-1C398FE6EA85}" type="slidenum">
              <a:rPr kumimoji="0" lang="ar-IQ"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9</a:t>
            </a:fld>
            <a:endParaRPr kumimoji="0" lang="ar-IQ" sz="1800" b="0" i="0" u="none" strike="noStrike" kern="0" cap="none" spc="0" normalizeH="0" baseline="0" noProof="0">
              <a:ln>
                <a:noFill/>
              </a:ln>
              <a:solidFill>
                <a:sysClr val="windowText" lastClr="000000"/>
              </a:solidFill>
              <a:effectLst/>
              <a:uLnTx/>
              <a:uFillTx/>
            </a:endParaRPr>
          </a:p>
        </p:txBody>
      </p:sp>
      <p:sp>
        <p:nvSpPr>
          <p:cNvPr id="3" name="Rectangle 2"/>
          <p:cNvSpPr txBox="1">
            <a:spLocks noChangeArrowheads="1"/>
          </p:cNvSpPr>
          <p:nvPr/>
        </p:nvSpPr>
        <p:spPr>
          <a:xfrm>
            <a:off x="685800" y="2130425"/>
            <a:ext cx="7772400" cy="1470025"/>
          </a:xfrm>
          <a:prstGeom prst="rect">
            <a:avLst/>
          </a:prstGeom>
        </p:spPr>
        <p:txBody>
          <a:body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en-US" altLang="zh-CN" sz="4400" b="0" i="0" u="none" strike="noStrike" kern="0" cap="none" spc="0" normalizeH="0" baseline="0" noProof="0" dirty="0">
              <a:ln>
                <a:noFill/>
              </a:ln>
              <a:solidFill>
                <a:srgbClr val="FF0000"/>
              </a:solidFill>
              <a:effectLst/>
              <a:uLnTx/>
              <a:uFillTx/>
              <a:latin typeface="Calibri"/>
              <a:ea typeface="宋体"/>
              <a:cs typeface="+mj-cs"/>
            </a:endParaRPr>
          </a:p>
        </p:txBody>
      </p:sp>
      <p:sp>
        <p:nvSpPr>
          <p:cNvPr id="4" name="Rectangle 2"/>
          <p:cNvSpPr txBox="1">
            <a:spLocks noChangeArrowheads="1"/>
          </p:cNvSpPr>
          <p:nvPr/>
        </p:nvSpPr>
        <p:spPr>
          <a:xfrm>
            <a:off x="457200" y="274638"/>
            <a:ext cx="8229600" cy="1143000"/>
          </a:xfrm>
          <a:prstGeom prst="rect">
            <a:avLst/>
          </a:prstGeom>
        </p:spPr>
        <p:txBody>
          <a:bodyP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en-US" altLang="zh-CN" sz="4400" b="0" i="0" u="none" strike="noStrike" kern="0" cap="none" spc="0" normalizeH="0" baseline="0" noProof="0" dirty="0">
              <a:ln>
                <a:noFill/>
              </a:ln>
              <a:solidFill>
                <a:srgbClr val="FF0000"/>
              </a:solidFill>
              <a:effectLst/>
              <a:uLnTx/>
              <a:uFillTx/>
              <a:latin typeface="Calibri"/>
              <a:ea typeface="宋体"/>
              <a:cs typeface="+mj-cs"/>
            </a:endParaRPr>
          </a:p>
        </p:txBody>
      </p:sp>
      <p:sp>
        <p:nvSpPr>
          <p:cNvPr id="5" name="Rectangle 4"/>
          <p:cNvSpPr/>
          <p:nvPr/>
        </p:nvSpPr>
        <p:spPr>
          <a:xfrm>
            <a:off x="285720" y="857232"/>
            <a:ext cx="8624605" cy="923330"/>
          </a:xfrm>
          <a:prstGeom prst="rect">
            <a:avLst/>
          </a:prstGeom>
          <a:no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5400" b="1" i="0" u="none" strike="noStrike" kern="0" cap="all" spc="0" normalizeH="0" baseline="0" noProof="0"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uLnTx/>
                <a:uFillTx/>
                <a:latin typeface="Calibri"/>
                <a:ea typeface="宋体"/>
                <a:cs typeface="+mj-cs"/>
              </a:rPr>
              <a:t>Conductometric Analysis</a:t>
            </a:r>
            <a:endParaRPr kumimoji="0" lang="en-US" sz="5400" b="1" i="0" u="none" strike="noStrike" kern="0" cap="all" spc="0" normalizeH="0" baseline="0" noProof="0"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uLnTx/>
              <a:uFillTx/>
              <a:latin typeface="Arial" pitchFamily="34" charset="0"/>
              <a:cs typeface="Arial" pitchFamily="34" charset="0"/>
            </a:endParaRPr>
          </a:p>
        </p:txBody>
      </p:sp>
      <p:pic>
        <p:nvPicPr>
          <p:cNvPr id="6" name="Picture 4" descr="~AUT00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8688" y="2071688"/>
            <a:ext cx="7143750" cy="435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830878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224</TotalTime>
  <Words>1966</Words>
  <Application>Microsoft Office PowerPoint</Application>
  <PresentationFormat>On-screen Show (4:3)</PresentationFormat>
  <Paragraphs>381</Paragraphs>
  <Slides>34</Slides>
  <Notes>2</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Executive</vt:lpstr>
      <vt:lpstr>1_Executive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2o1O</dc:creator>
  <cp:lastModifiedBy>DR.Ahmed Saker 2o1O</cp:lastModifiedBy>
  <cp:revision>40</cp:revision>
  <dcterms:created xsi:type="dcterms:W3CDTF">2018-10-07T18:13:03Z</dcterms:created>
  <dcterms:modified xsi:type="dcterms:W3CDTF">2018-10-22T14:31:46Z</dcterms:modified>
</cp:coreProperties>
</file>