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5C61B-0669-4552-9FB5-6C8BEB8DA1F7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42A3-CDDC-4B08-ABD6-CB41D07E3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13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5C61B-0669-4552-9FB5-6C8BEB8DA1F7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42A3-CDDC-4B08-ABD6-CB41D07E3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84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5C61B-0669-4552-9FB5-6C8BEB8DA1F7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42A3-CDDC-4B08-ABD6-CB41D07E301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2358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5C61B-0669-4552-9FB5-6C8BEB8DA1F7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42A3-CDDC-4B08-ABD6-CB41D07E3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7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5C61B-0669-4552-9FB5-6C8BEB8DA1F7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42A3-CDDC-4B08-ABD6-CB41D07E301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6366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5C61B-0669-4552-9FB5-6C8BEB8DA1F7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42A3-CDDC-4B08-ABD6-CB41D07E3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78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5C61B-0669-4552-9FB5-6C8BEB8DA1F7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42A3-CDDC-4B08-ABD6-CB41D07E3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95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5C61B-0669-4552-9FB5-6C8BEB8DA1F7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42A3-CDDC-4B08-ABD6-CB41D07E3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343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5C61B-0669-4552-9FB5-6C8BEB8DA1F7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42A3-CDDC-4B08-ABD6-CB41D07E3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472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5C61B-0669-4552-9FB5-6C8BEB8DA1F7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42A3-CDDC-4B08-ABD6-CB41D07E3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69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5C61B-0669-4552-9FB5-6C8BEB8DA1F7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42A3-CDDC-4B08-ABD6-CB41D07E3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6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5C61B-0669-4552-9FB5-6C8BEB8DA1F7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42A3-CDDC-4B08-ABD6-CB41D07E3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02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5C61B-0669-4552-9FB5-6C8BEB8DA1F7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42A3-CDDC-4B08-ABD6-CB41D07E3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17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5C61B-0669-4552-9FB5-6C8BEB8DA1F7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42A3-CDDC-4B08-ABD6-CB41D07E3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823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5C61B-0669-4552-9FB5-6C8BEB8DA1F7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42A3-CDDC-4B08-ABD6-CB41D07E3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6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5C61B-0669-4552-9FB5-6C8BEB8DA1F7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42A3-CDDC-4B08-ABD6-CB41D07E3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96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5C61B-0669-4552-9FB5-6C8BEB8DA1F7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EB142A3-CDDC-4B08-ABD6-CB41D07E3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1D6FD-E54D-F441-A63B-3A090FA47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415714"/>
            <a:ext cx="7766936" cy="1646302"/>
          </a:xfrm>
        </p:spPr>
        <p:txBody>
          <a:bodyPr/>
          <a:lstStyle/>
          <a:p>
            <a:pPr algn="ctr" rtl="1"/>
            <a:r>
              <a:rPr lang="ar-IQ" sz="36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ملاحظات حول محاضرة طلبة الدكتوراه بعنوان</a:t>
            </a:r>
            <a:br>
              <a:rPr lang="ar-IQ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IQ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مشكلة البحث</a:t>
            </a:r>
            <a:endParaRPr lang="en-US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06D87C-BD39-DE5D-3E62-EE73030CEB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ar-IQ" dirty="0"/>
              <a:t>من أعداد </a:t>
            </a:r>
          </a:p>
          <a:p>
            <a:pPr algn="ctr"/>
            <a:r>
              <a:rPr lang="ar-IQ" dirty="0" err="1"/>
              <a:t>ا.م.د</a:t>
            </a:r>
            <a:r>
              <a:rPr lang="ar-IQ" dirty="0"/>
              <a:t>. نسيم يوسف حنا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80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FB0A6-494E-0861-E1B4-FE6E7F6B9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89722"/>
            <a:ext cx="8596668" cy="78999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B82FC-D130-2B95-F900-9CF085D5B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68963"/>
            <a:ext cx="8596668" cy="4772399"/>
          </a:xfrm>
        </p:spPr>
        <p:txBody>
          <a:bodyPr>
            <a:normAutofit/>
          </a:bodyPr>
          <a:lstStyle/>
          <a:p>
            <a:pPr algn="r" rtl="1"/>
            <a:r>
              <a:rPr lang="ar-IQ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المشكلة في البحث العلمي  اشبه بتحديد المحطة الأخيرة في رحلة تقوم بها </a:t>
            </a:r>
          </a:p>
          <a:p>
            <a:pPr algn="r" rtl="1"/>
            <a:r>
              <a:rPr lang="ar-IQ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فهي اشبه بالإجابة عن السؤال التالي : ماذا تريد ان تعمل </a:t>
            </a:r>
          </a:p>
          <a:p>
            <a:pPr algn="r" rtl="1"/>
            <a:r>
              <a:rPr lang="ar-IQ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لذلك هي جزء حاسم وهي تساهم في جذب انتباه القارئ</a:t>
            </a:r>
          </a:p>
          <a:p>
            <a:pPr algn="r" rtl="1"/>
            <a:r>
              <a:rPr lang="ar-IQ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3 أسئلة  يمكن للطالب الإجابة عليها بعد تعريف صحيح لمشكلة الدراسة </a:t>
            </a:r>
          </a:p>
          <a:p>
            <a:pPr algn="r" rtl="1"/>
            <a:r>
              <a:rPr lang="ar-IQ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- ما هي خصائص البيانات ذات الصلة والتي تحتاج إلى دراسة؟</a:t>
            </a:r>
          </a:p>
          <a:p>
            <a:pPr algn="r" rtl="1"/>
            <a:r>
              <a:rPr lang="ar-IQ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- ماهي العلاقات التي سوف يتم استكشافها بين المتغيرات؟</a:t>
            </a:r>
          </a:p>
          <a:p>
            <a:pPr algn="r" rtl="1"/>
            <a:r>
              <a:rPr lang="ar-IQ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- ما هي الاليات التي سوف يتم بواسطتها  جمع البيانات وتحليلها ؟</a:t>
            </a:r>
            <a:endParaRPr lang="en-US" sz="28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endParaRPr lang="en-US" dirty="0">
              <a:cs typeface="+mj-cs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D4BDE35-A827-0D87-35A0-0143E64BD4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4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1EB31-978C-2E63-63EC-06A5B78B7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IQ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الظاهرة – الفجوة – القضايا – مشكلة الدراسة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F7C52-0464-1C25-CCC4-1E522307F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18253"/>
            <a:ext cx="8596668" cy="4623109"/>
          </a:xfrm>
        </p:spPr>
        <p:txBody>
          <a:bodyPr>
            <a:normAutofit fontScale="92500" lnSpcReduction="20000"/>
          </a:bodyPr>
          <a:lstStyle/>
          <a:p>
            <a:pPr algn="just" rtl="1"/>
            <a:r>
              <a:rPr lang="ar-IQ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الظاهرة : اي مشكلة قضية او موضوع يتم أختياره  ليكون موضوع البحث والتحقيق</a:t>
            </a:r>
          </a:p>
          <a:p>
            <a:pPr algn="just" rtl="1"/>
            <a:r>
              <a:rPr lang="ar-IQ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الفجوة البحثية هي المفقود من شيء ما في الادبيات – أي هو الشيء الذي لم يكمل بعد</a:t>
            </a:r>
          </a:p>
          <a:p>
            <a:pPr algn="just" rtl="1"/>
            <a:r>
              <a:rPr lang="ar-IQ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المشكلة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ar-IQ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هي الفجوة الموجودة بين الواقع والحالة المثالية المرغوب بها لذلك الواقع</a:t>
            </a:r>
          </a:p>
          <a:p>
            <a:pPr algn="just" rtl="1"/>
            <a:r>
              <a:rPr lang="ar-IQ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للتوضيح على سبيل المثال .... لدى دفتر ملاحظات ولكن ليس لدي قلم هنا فقط اشرت الى الفجوة .... ولكن لا توجد مشكلة ما .... ولكن هنالك شي مفقود.</a:t>
            </a:r>
          </a:p>
          <a:p>
            <a:pPr algn="just" rtl="1"/>
            <a:r>
              <a:rPr lang="ar-IQ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ولكن يتحول عدم وجود القلم الى مشكلة عندما نقول .... انا لا استطيع الكتابة </a:t>
            </a:r>
            <a:r>
              <a:rPr lang="ar-IQ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لانه</a:t>
            </a:r>
            <a:r>
              <a:rPr lang="ar-IQ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ليس لدي قلم 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421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676B4-D86D-9684-A405-5EA6ED521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1ED78-CA23-1683-FB4E-56FEBCA38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ar-IQ" sz="2800">
                <a:latin typeface="Simplified Arabic" panose="02020603050405020304" pitchFamily="18" charset="-78"/>
                <a:cs typeface="Simplified Arabic" panose="02020603050405020304" pitchFamily="18" charset="-78"/>
              </a:rPr>
              <a:t>قد تتعلق المشاكل المطروحة في البحث العلمي بـــــــــ: </a:t>
            </a:r>
            <a:endParaRPr lang="ar-IQ" sz="28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r>
              <a:rPr lang="ar-IQ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مشاكل العمل الحالية حيث يبحث المدير يبحث فيها المدير عن حل، </a:t>
            </a:r>
          </a:p>
          <a:p>
            <a:pPr algn="r" rtl="1"/>
            <a:r>
              <a:rPr lang="ar-IQ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المواقف التي قد لا تشكل أي مشاكل حالية ولكن يشعر المدير أن هناك مجالاً للتحسين، </a:t>
            </a:r>
          </a:p>
          <a:p>
            <a:pPr algn="r" rtl="1"/>
            <a:r>
              <a:rPr lang="ar-IQ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المجالات التي تحتاج إلى بعضالوضوح المفاهيمي من أجل بناء نظرية أفضل، </a:t>
            </a:r>
          </a:p>
          <a:p>
            <a:pPr algn="r" rtl="1"/>
            <a:r>
              <a:rPr lang="ar-IQ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المواقف التي يحاول الباحث الإجابة عن سؤال بحثي بشكل تجريبي بسبب الاهتمام بالموضوع</a:t>
            </a:r>
            <a:endParaRPr lang="en-US" sz="28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0803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EE808-2107-88C7-321B-CE0CB3B9C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416" y="208383"/>
            <a:ext cx="8596668" cy="7713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E7146-1DBB-03E5-EA15-C799C3B10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588" y="1268963"/>
            <a:ext cx="8948057" cy="4460033"/>
          </a:xfrm>
        </p:spPr>
        <p:txBody>
          <a:bodyPr>
            <a:noAutofit/>
          </a:bodyPr>
          <a:lstStyle/>
          <a:p>
            <a:pPr algn="r" rtl="1"/>
            <a:r>
              <a:rPr lang="ar-IQ" sz="3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المشكلة ان الطلبة لا يمتلكون مفردات كافية باللغة العربية </a:t>
            </a:r>
          </a:p>
          <a:p>
            <a:pPr algn="r" rtl="1"/>
            <a:r>
              <a:rPr lang="ar-IQ" sz="3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الفجوة هي ان الطلبة لا يمتلكون مفردات كافية باللغة العربية </a:t>
            </a:r>
          </a:p>
          <a:p>
            <a:pPr algn="r" rtl="1"/>
            <a:r>
              <a:rPr lang="ar-IQ" sz="3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كونهم لا يمتلكون مفردات الكافية باللغة العربية فالمشكلة هي ان الطلبة غير قادرين للبدء بالمحادثة أو الكتابة باللغة العربية </a:t>
            </a:r>
          </a:p>
          <a:p>
            <a:pPr algn="r" rtl="1"/>
            <a:r>
              <a:rPr lang="ar-IQ" sz="3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لذا البداية تكون بالظاهرة ثم الفجوة ثم المسالة وبعدها تأتي المشكلة </a:t>
            </a:r>
            <a:endParaRPr lang="en-US" sz="3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64382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165D6-1EE2-2B23-10BA-3D41D2C5E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30" y="227045"/>
            <a:ext cx="9252826" cy="835137"/>
          </a:xfrm>
        </p:spPr>
        <p:txBody>
          <a:bodyPr>
            <a:normAutofit fontScale="90000"/>
          </a:bodyPr>
          <a:lstStyle/>
          <a:p>
            <a:pPr algn="r" rtl="1"/>
            <a:r>
              <a:rPr lang="ar-IQ" sz="4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هل تستحق المشكلة المطروحة ان تكون مجالا للدراسة؟</a:t>
            </a:r>
            <a:endParaRPr lang="en-US" sz="44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5F83F-2301-247E-3115-563D10341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47845"/>
            <a:ext cx="8596668" cy="4493517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en-US" dirty="0"/>
              <a:t>• </a:t>
            </a:r>
            <a:r>
              <a:rPr lang="ar-IQ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هل تستطيع دراسة المشكلة؟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rtl="1">
              <a:buNone/>
            </a:pPr>
            <a:r>
              <a:rPr lang="ar-IQ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ar-IQ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هل لديك إمكانية الوصول إلى موقع البحث؟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rtl="1">
              <a:buNone/>
            </a:pPr>
            <a:r>
              <a:rPr lang="ar-IQ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هل لديك الوقت والموارد والمهارات اللازمة لإجراء البحث؟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rtl="1">
              <a:buNone/>
            </a:pPr>
            <a:r>
              <a:rPr lang="ar-IQ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هل يجب عليك دراسة المشكلة؟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rtl="1">
              <a:buNone/>
            </a:pPr>
            <a:r>
              <a:rPr lang="ar-IQ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ar-IQ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هل تساهم في تقدم المعرفة؟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rtl="1">
              <a:buNone/>
            </a:pPr>
            <a:r>
              <a:rPr lang="ar-IQ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هل تساهم في الممارسة؟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980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DBA84-6EF5-8E59-8001-783B2291F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72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C1566-54B8-C018-6E73-23C952487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2310"/>
            <a:ext cx="10515600" cy="4926563"/>
          </a:xfrm>
        </p:spPr>
        <p:txBody>
          <a:bodyPr>
            <a:noAutofit/>
          </a:bodyPr>
          <a:lstStyle/>
          <a:p>
            <a:pPr algn="r" rtl="1"/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هل ستملأ دراستك فجوة أو فراغًا في الأدبيات الموجودة؟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هل ستعيد دراستك دراسة سابقة ولكنها تدرس مشاركين مختلفين ومواقع بحث مختلفة؟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هل ستوسع دراستك نطاق البحث السابق أو تدرس الموضوع بشكل أكثر شمولاً؟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هل ستمنح دراستك صوتًا للأشخاص الذين لم يتم الاستماع إليهم أو إسكاتهم أو رفضهم في المجتمع؟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هل ستثري دراستك الممارسة أم ستقدم معلومات نظرية فقط؟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ما الذي نحتاج إلى معرفته بعد؟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ما الذي نحتاج إلى معرفته أيضًا لتحسين الممارسة؟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53046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225</TotalTime>
  <Words>441</Words>
  <Application>Microsoft Office PowerPoint</Application>
  <PresentationFormat>Widescreen</PresentationFormat>
  <Paragraphs>39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Simplified Arabic</vt:lpstr>
      <vt:lpstr>Times New Roman</vt:lpstr>
      <vt:lpstr>Trebuchet MS</vt:lpstr>
      <vt:lpstr>Wingdings 3</vt:lpstr>
      <vt:lpstr>Facet</vt:lpstr>
      <vt:lpstr>ملاحظات حول محاضرة طلبة الدكتوراه بعنوان مشكلة البحث</vt:lpstr>
      <vt:lpstr>PowerPoint Presentation</vt:lpstr>
      <vt:lpstr>الظاهرة – الفجوة – القضايا – مشكلة الدراسة </vt:lpstr>
      <vt:lpstr>PowerPoint Presentation</vt:lpstr>
      <vt:lpstr>PowerPoint Presentation</vt:lpstr>
      <vt:lpstr>هل تستحق المشكلة المطروحة ان تكون مجالا للدراسة؟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ملاحظات حول محاضرة مشكلة البحث</dc:title>
  <dc:creator>Naseem Lallo</dc:creator>
  <cp:lastModifiedBy>Lenovo</cp:lastModifiedBy>
  <cp:revision>7</cp:revision>
  <dcterms:created xsi:type="dcterms:W3CDTF">2023-10-24T16:05:26Z</dcterms:created>
  <dcterms:modified xsi:type="dcterms:W3CDTF">2024-10-20T16:52:31Z</dcterms:modified>
</cp:coreProperties>
</file>