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3"/>
  </p:notesMasterIdLst>
  <p:sldIdLst>
    <p:sldId id="256" r:id="rId2"/>
    <p:sldId id="257" r:id="rId3"/>
    <p:sldId id="258" r:id="rId4"/>
    <p:sldId id="261" r:id="rId5"/>
    <p:sldId id="262" r:id="rId6"/>
    <p:sldId id="264" r:id="rId7"/>
    <p:sldId id="269" r:id="rId8"/>
    <p:sldId id="272" r:id="rId9"/>
    <p:sldId id="280" r:id="rId10"/>
    <p:sldId id="281" r:id="rId11"/>
    <p:sldId id="28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1204"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ACDA28-6A86-4BF5-8132-112E30FCFB25}" type="datetimeFigureOut">
              <a:rPr lang="en-US" smtClean="0"/>
              <a:t>10/20/2024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FD559-87A2-4400-9162-0ABEED467A7F}" type="slidenum">
              <a:rPr lang="en-US" smtClean="0"/>
              <a:t>‹#›</a:t>
            </a:fld>
            <a:endParaRPr lang="en-US"/>
          </a:p>
        </p:txBody>
      </p:sp>
    </p:spTree>
    <p:extLst>
      <p:ext uri="{BB962C8B-B14F-4D97-AF65-F5344CB8AC3E}">
        <p14:creationId xmlns:p14="http://schemas.microsoft.com/office/powerpoint/2010/main" val="130835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6C8FEF-F198-4F28-A3F6-67ADAF35C2B3}" type="datetime1">
              <a:rPr lang="en-US" smtClean="0"/>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9E11C7E2-52A5-43A5-ABE6-71E7FF59E527}" type="slidenum">
              <a:rPr lang="en-US" smtClean="0"/>
              <a:t>‹#›</a:t>
            </a:fld>
            <a:endParaRPr lang="en-US"/>
          </a:p>
        </p:txBody>
      </p:sp>
    </p:spTree>
    <p:extLst>
      <p:ext uri="{BB962C8B-B14F-4D97-AF65-F5344CB8AC3E}">
        <p14:creationId xmlns:p14="http://schemas.microsoft.com/office/powerpoint/2010/main" val="2755546268"/>
      </p:ext>
    </p:extLst>
  </p:cSld>
  <p:clrMapOvr>
    <a:masterClrMapping/>
  </p:clrMapOvr>
  <p:transition spd="slow" advTm="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9AC8F2-67D7-40CB-9646-D068AC5BEF4A}" type="datetime1">
              <a:rPr lang="en-US" smtClean="0"/>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1C7E2-52A5-43A5-ABE6-71E7FF59E527}" type="slidenum">
              <a:rPr lang="en-US" smtClean="0"/>
              <a:t>‹#›</a:t>
            </a:fld>
            <a:endParaRPr lang="en-US"/>
          </a:p>
        </p:txBody>
      </p:sp>
    </p:spTree>
    <p:extLst>
      <p:ext uri="{BB962C8B-B14F-4D97-AF65-F5344CB8AC3E}">
        <p14:creationId xmlns:p14="http://schemas.microsoft.com/office/powerpoint/2010/main" val="160022746"/>
      </p:ext>
    </p:extLst>
  </p:cSld>
  <p:clrMapOvr>
    <a:masterClrMapping/>
  </p:clrMapOvr>
  <p:transition spd="slow" advTm="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B7058F-1FD7-48A4-B073-78F5B9CA12A8}" type="datetime1">
              <a:rPr lang="en-US" smtClean="0"/>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1C7E2-52A5-43A5-ABE6-71E7FF59E527}" type="slidenum">
              <a:rPr lang="en-US" smtClean="0"/>
              <a:t>‹#›</a:t>
            </a:fld>
            <a:endParaRPr lang="en-US"/>
          </a:p>
        </p:txBody>
      </p:sp>
    </p:spTree>
    <p:extLst>
      <p:ext uri="{BB962C8B-B14F-4D97-AF65-F5344CB8AC3E}">
        <p14:creationId xmlns:p14="http://schemas.microsoft.com/office/powerpoint/2010/main" val="2023266399"/>
      </p:ext>
    </p:extLst>
  </p:cSld>
  <p:clrMapOvr>
    <a:masterClrMapping/>
  </p:clrMapOvr>
  <p:transition spd="slow" advTm="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54E1A5-8CDB-448E-A460-6BA9F9A9E78B}" type="datetime1">
              <a:rPr lang="en-US" smtClean="0"/>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1C7E2-52A5-43A5-ABE6-71E7FF59E527}" type="slidenum">
              <a:rPr lang="en-US" smtClean="0"/>
              <a:t>‹#›</a:t>
            </a:fld>
            <a:endParaRPr lang="en-US"/>
          </a:p>
        </p:txBody>
      </p:sp>
    </p:spTree>
    <p:extLst>
      <p:ext uri="{BB962C8B-B14F-4D97-AF65-F5344CB8AC3E}">
        <p14:creationId xmlns:p14="http://schemas.microsoft.com/office/powerpoint/2010/main" val="380735961"/>
      </p:ext>
    </p:extLst>
  </p:cSld>
  <p:clrMapOvr>
    <a:masterClrMapping/>
  </p:clrMapOvr>
  <p:transition spd="slow" advTm="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35FE7D1-06F8-4E08-8C95-F09B7A51BBA4}" type="datetime1">
              <a:rPr lang="en-US" smtClean="0"/>
              <a:t>10/20/2024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E11C7E2-52A5-43A5-ABE6-71E7FF59E527}" type="slidenum">
              <a:rPr lang="en-US" smtClean="0"/>
              <a:t>‹#›</a:t>
            </a:fld>
            <a:endParaRPr lang="en-US"/>
          </a:p>
        </p:txBody>
      </p:sp>
    </p:spTree>
    <p:extLst>
      <p:ext uri="{BB962C8B-B14F-4D97-AF65-F5344CB8AC3E}">
        <p14:creationId xmlns:p14="http://schemas.microsoft.com/office/powerpoint/2010/main" val="768307836"/>
      </p:ext>
    </p:extLst>
  </p:cSld>
  <p:clrMapOvr>
    <a:masterClrMapping/>
  </p:clrMapOvr>
  <p:transition spd="slow" advTm="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43F414-B2C1-466C-ADAB-DAE56FB67C5B}" type="datetime1">
              <a:rPr lang="en-US" smtClean="0"/>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1C7E2-52A5-43A5-ABE6-71E7FF59E527}" type="slidenum">
              <a:rPr lang="en-US" smtClean="0"/>
              <a:t>‹#›</a:t>
            </a:fld>
            <a:endParaRPr lang="en-US"/>
          </a:p>
        </p:txBody>
      </p:sp>
    </p:spTree>
    <p:extLst>
      <p:ext uri="{BB962C8B-B14F-4D97-AF65-F5344CB8AC3E}">
        <p14:creationId xmlns:p14="http://schemas.microsoft.com/office/powerpoint/2010/main" val="2489562588"/>
      </p:ext>
    </p:extLst>
  </p:cSld>
  <p:clrMapOvr>
    <a:masterClrMapping/>
  </p:clrMapOvr>
  <p:transition spd="slow" advTm="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DD7F27-F2CD-4008-8E10-F3882E646E6D}" type="datetime1">
              <a:rPr lang="en-US" smtClean="0"/>
              <a:t>10/20/2024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11C7E2-52A5-43A5-ABE6-71E7FF59E527}" type="slidenum">
              <a:rPr lang="en-US" smtClean="0"/>
              <a:t>‹#›</a:t>
            </a:fld>
            <a:endParaRPr lang="en-US"/>
          </a:p>
        </p:txBody>
      </p:sp>
    </p:spTree>
    <p:extLst>
      <p:ext uri="{BB962C8B-B14F-4D97-AF65-F5344CB8AC3E}">
        <p14:creationId xmlns:p14="http://schemas.microsoft.com/office/powerpoint/2010/main" val="3256375742"/>
      </p:ext>
    </p:extLst>
  </p:cSld>
  <p:clrMapOvr>
    <a:masterClrMapping/>
  </p:clrMapOvr>
  <p:transition spd="slow" advTm="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6CA692-5BFF-47F0-B468-3AA86B3518E1}" type="datetime1">
              <a:rPr lang="en-US" smtClean="0"/>
              <a:t>10/20/2024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11C7E2-52A5-43A5-ABE6-71E7FF59E527}" type="slidenum">
              <a:rPr lang="en-US" smtClean="0"/>
              <a:t>‹#›</a:t>
            </a:fld>
            <a:endParaRPr lang="en-US"/>
          </a:p>
        </p:txBody>
      </p:sp>
    </p:spTree>
    <p:extLst>
      <p:ext uri="{BB962C8B-B14F-4D97-AF65-F5344CB8AC3E}">
        <p14:creationId xmlns:p14="http://schemas.microsoft.com/office/powerpoint/2010/main" val="1630260892"/>
      </p:ext>
    </p:extLst>
  </p:cSld>
  <p:clrMapOvr>
    <a:masterClrMapping/>
  </p:clrMapOvr>
  <p:transition spd="slow" advTm="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502F1-4F64-4175-9842-CD99253951F7}" type="datetime1">
              <a:rPr lang="en-US" smtClean="0"/>
              <a:t>10/20/2024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11C7E2-52A5-43A5-ABE6-71E7FF59E527}" type="slidenum">
              <a:rPr lang="en-US" smtClean="0"/>
              <a:t>‹#›</a:t>
            </a:fld>
            <a:endParaRPr lang="en-US"/>
          </a:p>
        </p:txBody>
      </p:sp>
    </p:spTree>
    <p:extLst>
      <p:ext uri="{BB962C8B-B14F-4D97-AF65-F5344CB8AC3E}">
        <p14:creationId xmlns:p14="http://schemas.microsoft.com/office/powerpoint/2010/main" val="1515147436"/>
      </p:ext>
    </p:extLst>
  </p:cSld>
  <p:clrMapOvr>
    <a:masterClrMapping/>
  </p:clrMapOvr>
  <p:transition spd="slow" advTm="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B702AF-677B-4959-983C-DE6525BCEB7D}" type="datetime1">
              <a:rPr lang="en-US" smtClean="0"/>
              <a:t>10/20/2024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E11C7E2-52A5-43A5-ABE6-71E7FF59E527}" type="slidenum">
              <a:rPr lang="en-US" smtClean="0"/>
              <a:t>‹#›</a:t>
            </a:fld>
            <a:endParaRPr lang="en-US"/>
          </a:p>
        </p:txBody>
      </p:sp>
    </p:spTree>
    <p:extLst>
      <p:ext uri="{BB962C8B-B14F-4D97-AF65-F5344CB8AC3E}">
        <p14:creationId xmlns:p14="http://schemas.microsoft.com/office/powerpoint/2010/main" val="2868631367"/>
      </p:ext>
    </p:extLst>
  </p:cSld>
  <p:clrMapOvr>
    <a:masterClrMapping/>
  </p:clrMapOvr>
  <p:transition spd="slow" advTm="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822E8-4B3B-4F81-AC01-017EE961C58C}" type="datetime1">
              <a:rPr lang="en-US" smtClean="0"/>
              <a:t>10/20/2024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E11C7E2-52A5-43A5-ABE6-71E7FF59E527}" type="slidenum">
              <a:rPr lang="en-US" smtClean="0"/>
              <a:t>‹#›</a:t>
            </a:fld>
            <a:endParaRPr lang="en-US"/>
          </a:p>
        </p:txBody>
      </p:sp>
    </p:spTree>
    <p:extLst>
      <p:ext uri="{BB962C8B-B14F-4D97-AF65-F5344CB8AC3E}">
        <p14:creationId xmlns:p14="http://schemas.microsoft.com/office/powerpoint/2010/main" val="833037552"/>
      </p:ext>
    </p:extLst>
  </p:cSld>
  <p:clrMapOvr>
    <a:masterClrMapping/>
  </p:clrMapOvr>
  <p:transition spd="slow" advTm="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AD08DA8-41C6-4709-A041-29381C419D5A}" type="datetime1">
              <a:rPr lang="en-US" smtClean="0"/>
              <a:t>10/20/2024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E11C7E2-52A5-43A5-ABE6-71E7FF59E527}" type="slidenum">
              <a:rPr lang="en-US" smtClean="0"/>
              <a:t>‹#›</a:t>
            </a:fld>
            <a:endParaRPr lang="en-US"/>
          </a:p>
        </p:txBody>
      </p:sp>
    </p:spTree>
    <p:extLst>
      <p:ext uri="{BB962C8B-B14F-4D97-AF65-F5344CB8AC3E}">
        <p14:creationId xmlns:p14="http://schemas.microsoft.com/office/powerpoint/2010/main" val="141186387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slow" advTm="0">
    <p:randomBar dir="vert"/>
  </p:transition>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1571;&#1606;&#1608;&#1575;&#1593;%20&#1575;&#1604;&#1576;&#1581;&#1579;%20&#1575;&#1604;&#1593;&#1604;&#1605;&#1610;%20&#1608;&#1605;&#1606;&#1575;&#1607;&#1580;&#1607;_%20&#1605;&#1608;&#1590;&#1608;&#1593;%20&#1578;&#1601;&#1589;&#1610;&#1604;&#1610;%20_%20&#1575;&#1604;&#1605;&#1572;&#1587;&#1587;&#1577;%20&#1575;&#1604;&#1593;&#1585;&#1576;&#1610;&#1577;%20&#1604;&#1604;&#1593;&#1604;&#1608;&#1605;%20&#1608;&#1606;&#1588;&#1585;%20&#1575;&#1604;&#1571;&#1576;&#1581;&#1575;&#1579;.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06CC3-8147-338E-B909-4865A967AFB7}"/>
              </a:ext>
            </a:extLst>
          </p:cNvPr>
          <p:cNvSpPr>
            <a:spLocks noGrp="1"/>
          </p:cNvSpPr>
          <p:nvPr>
            <p:ph type="ctrTitle"/>
          </p:nvPr>
        </p:nvSpPr>
        <p:spPr>
          <a:xfrm>
            <a:off x="1051560" y="1432223"/>
            <a:ext cx="9966960" cy="2906512"/>
          </a:xfrm>
        </p:spPr>
        <p:txBody>
          <a:bodyPr anchor="ctr"/>
          <a:lstStyle/>
          <a:p>
            <a:pPr algn="ctr" rtl="1"/>
            <a:r>
              <a:rPr lang="ar-IQ" dirty="0"/>
              <a:t>المدخل الى البحث العلمي</a:t>
            </a:r>
            <a:endParaRPr lang="en-US" dirty="0"/>
          </a:p>
        </p:txBody>
      </p:sp>
      <p:sp>
        <p:nvSpPr>
          <p:cNvPr id="3" name="Subtitle 2">
            <a:extLst>
              <a:ext uri="{FF2B5EF4-FFF2-40B4-BE49-F238E27FC236}">
                <a16:creationId xmlns:a16="http://schemas.microsoft.com/office/drawing/2014/main" id="{8AEDB02D-E488-86F4-EA13-609698998F0F}"/>
              </a:ext>
            </a:extLst>
          </p:cNvPr>
          <p:cNvSpPr>
            <a:spLocks noGrp="1"/>
          </p:cNvSpPr>
          <p:nvPr>
            <p:ph type="subTitle" idx="1"/>
          </p:nvPr>
        </p:nvSpPr>
        <p:spPr>
          <a:xfrm>
            <a:off x="1051560" y="4450702"/>
            <a:ext cx="9966960" cy="2183938"/>
          </a:xfrm>
        </p:spPr>
        <p:txBody>
          <a:bodyPr anchor="ctr">
            <a:normAutofit fontScale="92500" lnSpcReduction="10000"/>
          </a:bodyPr>
          <a:lstStyle/>
          <a:p>
            <a:pPr algn="ctr" rtl="1"/>
            <a:r>
              <a:rPr lang="ar-IQ" sz="3600" dirty="0">
                <a:cs typeface="+mj-cs"/>
              </a:rPr>
              <a:t>أ.م . د. نسيم يوسف حنا </a:t>
            </a:r>
          </a:p>
          <a:p>
            <a:pPr algn="ctr" rtl="1"/>
            <a:r>
              <a:rPr lang="ar-IQ" sz="3600" dirty="0">
                <a:cs typeface="+mj-cs"/>
              </a:rPr>
              <a:t>قسم المحاسبة – كلية الإدارة والاقتصاد </a:t>
            </a:r>
          </a:p>
          <a:p>
            <a:pPr algn="ctr" rtl="1"/>
            <a:r>
              <a:rPr lang="ar-IQ" sz="3600" dirty="0">
                <a:cs typeface="+mj-cs"/>
              </a:rPr>
              <a:t>جامعة صلاح الدين أربيل </a:t>
            </a:r>
          </a:p>
          <a:p>
            <a:pPr algn="ctr" rtl="1"/>
            <a:r>
              <a:rPr lang="ar-IQ" sz="3600" dirty="0">
                <a:cs typeface="+mj-cs"/>
              </a:rPr>
              <a:t>محاضرات مرحلة الدكتوراه في المحاسبة</a:t>
            </a:r>
          </a:p>
        </p:txBody>
      </p:sp>
      <p:sp>
        <p:nvSpPr>
          <p:cNvPr id="4" name="Slide Number Placeholder 3">
            <a:extLst>
              <a:ext uri="{FF2B5EF4-FFF2-40B4-BE49-F238E27FC236}">
                <a16:creationId xmlns:a16="http://schemas.microsoft.com/office/drawing/2014/main" id="{3337870E-870C-5E1A-D6CA-EC3D2DA5671E}"/>
              </a:ext>
            </a:extLst>
          </p:cNvPr>
          <p:cNvSpPr>
            <a:spLocks noGrp="1"/>
          </p:cNvSpPr>
          <p:nvPr>
            <p:ph type="sldNum" sz="quarter" idx="12"/>
          </p:nvPr>
        </p:nvSpPr>
        <p:spPr/>
        <p:txBody>
          <a:bodyPr/>
          <a:lstStyle/>
          <a:p>
            <a:fld id="{9E11C7E2-52A5-43A5-ABE6-71E7FF59E527}" type="slidenum">
              <a:rPr lang="en-US" smtClean="0"/>
              <a:t>1</a:t>
            </a:fld>
            <a:endParaRPr lang="en-US" dirty="0"/>
          </a:p>
        </p:txBody>
      </p:sp>
      <p:pic>
        <p:nvPicPr>
          <p:cNvPr id="5" name="Recorded Sound">
            <a:hlinkClick r:id="" action="ppaction://media"/>
            <a:extLst>
              <a:ext uri="{FF2B5EF4-FFF2-40B4-BE49-F238E27FC236}">
                <a16:creationId xmlns:a16="http://schemas.microsoft.com/office/drawing/2014/main" id="{21EF2D60-38B4-DAC3-4874-6408F6D824A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953120325"/>
      </p:ext>
    </p:extLst>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E160C7-039D-61A6-23D9-3682CA7E2B98}"/>
              </a:ext>
            </a:extLst>
          </p:cNvPr>
          <p:cNvPicPr>
            <a:picLocks noChangeAspect="1"/>
          </p:cNvPicPr>
          <p:nvPr/>
        </p:nvPicPr>
        <p:blipFill>
          <a:blip r:embed="rId2"/>
          <a:stretch>
            <a:fillRect/>
          </a:stretch>
        </p:blipFill>
        <p:spPr>
          <a:xfrm>
            <a:off x="1195753" y="4765042"/>
            <a:ext cx="5926373" cy="1620352"/>
          </a:xfrm>
          <a:prstGeom prst="rect">
            <a:avLst/>
          </a:prstGeom>
        </p:spPr>
      </p:pic>
      <p:sp>
        <p:nvSpPr>
          <p:cNvPr id="2" name="Title 1">
            <a:extLst>
              <a:ext uri="{FF2B5EF4-FFF2-40B4-BE49-F238E27FC236}">
                <a16:creationId xmlns:a16="http://schemas.microsoft.com/office/drawing/2014/main" id="{B5A453B3-1174-CB12-4962-D723E6A92151}"/>
              </a:ext>
            </a:extLst>
          </p:cNvPr>
          <p:cNvSpPr>
            <a:spLocks noGrp="1"/>
          </p:cNvSpPr>
          <p:nvPr>
            <p:ph type="title"/>
          </p:nvPr>
        </p:nvSpPr>
        <p:spPr>
          <a:xfrm>
            <a:off x="1066800" y="251367"/>
            <a:ext cx="10058400" cy="653703"/>
          </a:xfrm>
        </p:spPr>
        <p:txBody>
          <a:bodyPr>
            <a:normAutofit fontScale="90000"/>
          </a:bodyPr>
          <a:lstStyle/>
          <a:p>
            <a:pPr algn="just" rtl="1"/>
            <a:r>
              <a:rPr lang="ar-IQ" b="1" dirty="0"/>
              <a:t>مداخل البحث العلمي </a:t>
            </a:r>
            <a:endParaRPr lang="en-US" dirty="0"/>
          </a:p>
        </p:txBody>
      </p:sp>
      <p:sp>
        <p:nvSpPr>
          <p:cNvPr id="3" name="Content Placeholder 2">
            <a:extLst>
              <a:ext uri="{FF2B5EF4-FFF2-40B4-BE49-F238E27FC236}">
                <a16:creationId xmlns:a16="http://schemas.microsoft.com/office/drawing/2014/main" id="{BF3011F3-05AB-8FC1-8E5F-B93A85B0B3E0}"/>
              </a:ext>
            </a:extLst>
          </p:cNvPr>
          <p:cNvSpPr>
            <a:spLocks noGrp="1"/>
          </p:cNvSpPr>
          <p:nvPr>
            <p:ph idx="1"/>
          </p:nvPr>
        </p:nvSpPr>
        <p:spPr>
          <a:xfrm>
            <a:off x="685800" y="1005654"/>
            <a:ext cx="10945368" cy="5267130"/>
          </a:xfrm>
        </p:spPr>
        <p:txBody>
          <a:bodyPr>
            <a:normAutofit/>
          </a:bodyPr>
          <a:lstStyle/>
          <a:p>
            <a:pPr marL="0" indent="0" algn="r" rtl="1">
              <a:buNone/>
            </a:pPr>
            <a:endParaRPr lang="ar-IQ" b="1" dirty="0"/>
          </a:p>
          <a:p>
            <a:pPr marL="0" indent="0" algn="r" rtl="1">
              <a:lnSpc>
                <a:spcPct val="150000"/>
              </a:lnSpc>
              <a:buNone/>
            </a:pPr>
            <a:r>
              <a:rPr lang="ar-IQ" dirty="0">
                <a:latin typeface="Simplified Arabic" panose="02020603050405020304" pitchFamily="18" charset="-78"/>
                <a:cs typeface="Simplified Arabic" panose="02020603050405020304" pitchFamily="18" charset="-78"/>
              </a:rPr>
              <a:t>بشكل عام الدراسات تستخدم المدخل الاستنباطي بإتباع الخطوات التالية:</a:t>
            </a:r>
          </a:p>
          <a:p>
            <a:pPr marL="0" indent="0" algn="r" rtl="1">
              <a:lnSpc>
                <a:spcPct val="150000"/>
              </a:lnSpc>
              <a:buNone/>
            </a:pPr>
            <a:r>
              <a:rPr lang="ar-IQ" dirty="0">
                <a:latin typeface="Simplified Arabic" panose="02020603050405020304" pitchFamily="18" charset="-78"/>
                <a:cs typeface="Simplified Arabic" panose="02020603050405020304" pitchFamily="18" charset="-78"/>
              </a:rPr>
              <a:t>1- استنباط الفرضيات من النظرية</a:t>
            </a:r>
          </a:p>
          <a:p>
            <a:pPr marL="0" indent="0" algn="r" rtl="1">
              <a:lnSpc>
                <a:spcPct val="150000"/>
              </a:lnSpc>
              <a:buNone/>
            </a:pPr>
            <a:r>
              <a:rPr lang="ar-IQ" dirty="0">
                <a:latin typeface="Simplified Arabic" panose="02020603050405020304" pitchFamily="18" charset="-78"/>
                <a:cs typeface="Simplified Arabic" panose="02020603050405020304" pitchFamily="18" charset="-78"/>
              </a:rPr>
              <a:t>2- صياغة الفرضيات بشكل عملي و اقتراح العلاقات بين متغيرين محددين</a:t>
            </a:r>
          </a:p>
          <a:p>
            <a:pPr marL="0" indent="0" algn="r" rtl="1">
              <a:lnSpc>
                <a:spcPct val="150000"/>
              </a:lnSpc>
              <a:buNone/>
            </a:pPr>
            <a:r>
              <a:rPr lang="ar-IQ" dirty="0">
                <a:latin typeface="Simplified Arabic" panose="02020603050405020304" pitchFamily="18" charset="-78"/>
                <a:cs typeface="Simplified Arabic" panose="02020603050405020304" pitchFamily="18" charset="-78"/>
              </a:rPr>
              <a:t>3- اختبار الفرضيات مع تطبيق الاساليب ذات العلاقة. وهي الأساليب الكمية مثل تحليل الانحدار والارتباط المتوسط والمنوال والوسيط .</a:t>
            </a:r>
          </a:p>
          <a:p>
            <a:pPr marL="0" indent="0" algn="r" rtl="1">
              <a:lnSpc>
                <a:spcPct val="150000"/>
              </a:lnSpc>
              <a:buNone/>
            </a:pPr>
            <a:r>
              <a:rPr lang="ar-IQ" dirty="0">
                <a:latin typeface="Simplified Arabic" panose="02020603050405020304" pitchFamily="18" charset="-78"/>
                <a:cs typeface="Simplified Arabic" panose="02020603050405020304" pitchFamily="18" charset="-78"/>
              </a:rPr>
              <a:t>4- فحص نتيجة الاختبار وبالتالي قبول النظرية أو رفضها . والمهم عند تحليل نتائج الاختبارات مقارنتها مع نتائج الدراسات السابقة.</a:t>
            </a:r>
          </a:p>
          <a:p>
            <a:pPr marL="0" indent="0" algn="r" rtl="1">
              <a:lnSpc>
                <a:spcPct val="150000"/>
              </a:lnSpc>
              <a:buNone/>
            </a:pPr>
            <a:r>
              <a:rPr lang="ar-IQ" dirty="0">
                <a:latin typeface="Simplified Arabic" panose="02020603050405020304" pitchFamily="18" charset="-78"/>
                <a:cs typeface="Simplified Arabic" panose="02020603050405020304" pitchFamily="18" charset="-78"/>
              </a:rPr>
              <a:t>5- تصحيح النظرية في الحالات التي لا يتم فيها تأكيد الفرضية</a:t>
            </a:r>
          </a:p>
        </p:txBody>
      </p:sp>
      <p:sp>
        <p:nvSpPr>
          <p:cNvPr id="4" name="Slide Number Placeholder 3">
            <a:extLst>
              <a:ext uri="{FF2B5EF4-FFF2-40B4-BE49-F238E27FC236}">
                <a16:creationId xmlns:a16="http://schemas.microsoft.com/office/drawing/2014/main" id="{291EE181-183A-5D91-80D4-1F84216630E7}"/>
              </a:ext>
            </a:extLst>
          </p:cNvPr>
          <p:cNvSpPr>
            <a:spLocks noGrp="1"/>
          </p:cNvSpPr>
          <p:nvPr>
            <p:ph type="sldNum" sz="quarter" idx="12"/>
          </p:nvPr>
        </p:nvSpPr>
        <p:spPr/>
        <p:txBody>
          <a:bodyPr/>
          <a:lstStyle/>
          <a:p>
            <a:fld id="{9E11C7E2-52A5-43A5-ABE6-71E7FF59E527}" type="slidenum">
              <a:rPr lang="en-US" smtClean="0"/>
              <a:t>10</a:t>
            </a:fld>
            <a:endParaRPr lang="en-US"/>
          </a:p>
        </p:txBody>
      </p:sp>
    </p:spTree>
    <p:extLst>
      <p:ext uri="{BB962C8B-B14F-4D97-AF65-F5344CB8AC3E}">
        <p14:creationId xmlns:p14="http://schemas.microsoft.com/office/powerpoint/2010/main" val="760063839"/>
      </p:ext>
    </p:extLst>
  </p:cSld>
  <p:clrMapOvr>
    <a:masterClrMapping/>
  </p:clrMapOvr>
  <p:transition spd="slow" advTm="0">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ductive approach (inductive reasoning)">
            <a:extLst>
              <a:ext uri="{FF2B5EF4-FFF2-40B4-BE49-F238E27FC236}">
                <a16:creationId xmlns:a16="http://schemas.microsoft.com/office/drawing/2014/main" id="{E946430E-C741-CDBC-EE3B-65B0D66C2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729" y="4905980"/>
            <a:ext cx="5924939" cy="15154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44F181C-2BAD-250F-29C2-F59CF3ACAC47}"/>
              </a:ext>
            </a:extLst>
          </p:cNvPr>
          <p:cNvSpPr>
            <a:spLocks noGrp="1"/>
          </p:cNvSpPr>
          <p:nvPr>
            <p:ph type="title"/>
          </p:nvPr>
        </p:nvSpPr>
        <p:spPr>
          <a:xfrm>
            <a:off x="1069848" y="484632"/>
            <a:ext cx="10058400" cy="709686"/>
          </a:xfrm>
        </p:spPr>
        <p:txBody>
          <a:bodyPr>
            <a:normAutofit fontScale="90000"/>
          </a:bodyPr>
          <a:lstStyle/>
          <a:p>
            <a:pPr algn="r" rtl="1"/>
            <a:r>
              <a:rPr lang="ar-IQ" b="1" dirty="0"/>
              <a:t>مداخل البحث العلمي </a:t>
            </a:r>
            <a:endParaRPr lang="en-US" dirty="0"/>
          </a:p>
        </p:txBody>
      </p:sp>
      <p:sp>
        <p:nvSpPr>
          <p:cNvPr id="3" name="Content Placeholder 2">
            <a:extLst>
              <a:ext uri="{FF2B5EF4-FFF2-40B4-BE49-F238E27FC236}">
                <a16:creationId xmlns:a16="http://schemas.microsoft.com/office/drawing/2014/main" id="{4A25BD86-0C52-C0C1-AD03-4C5D17E93FC8}"/>
              </a:ext>
            </a:extLst>
          </p:cNvPr>
          <p:cNvSpPr>
            <a:spLocks noGrp="1"/>
          </p:cNvSpPr>
          <p:nvPr>
            <p:ph idx="1"/>
          </p:nvPr>
        </p:nvSpPr>
        <p:spPr>
          <a:xfrm>
            <a:off x="1069847" y="1194318"/>
            <a:ext cx="10058400" cy="5078466"/>
          </a:xfrm>
        </p:spPr>
        <p:txBody>
          <a:bodyPr>
            <a:normAutofit/>
          </a:bodyPr>
          <a:lstStyle/>
          <a:p>
            <a:pPr algn="r" rtl="1"/>
            <a:r>
              <a:rPr lang="ar-IQ" b="1" dirty="0">
                <a:solidFill>
                  <a:srgbClr val="FF0000"/>
                </a:solidFill>
              </a:rPr>
              <a:t>المدخل الاستقرائي (</a:t>
            </a:r>
            <a:r>
              <a:rPr lang="en-US" b="1" i="0" dirty="0">
                <a:solidFill>
                  <a:srgbClr val="FF0000"/>
                </a:solidFill>
                <a:effectLst/>
                <a:latin typeface="Helvetica" panose="020B0604020202020204" pitchFamily="34" charset="0"/>
              </a:rPr>
              <a:t>Inductive Approach</a:t>
            </a:r>
            <a:r>
              <a:rPr lang="ar-IQ" b="1" dirty="0">
                <a:solidFill>
                  <a:srgbClr val="FF0000"/>
                </a:solidFill>
              </a:rPr>
              <a:t>):</a:t>
            </a:r>
            <a:endParaRPr lang="ar-IQ" dirty="0">
              <a:solidFill>
                <a:srgbClr val="FF0000"/>
              </a:solidFill>
            </a:endParaRPr>
          </a:p>
          <a:p>
            <a:pPr marL="0" indent="0" algn="just" rtl="1">
              <a:lnSpc>
                <a:spcPct val="150000"/>
              </a:lnSpc>
              <a:buNone/>
            </a:pPr>
            <a:r>
              <a:rPr lang="ar-IQ" dirty="0"/>
              <a:t> يبدا المدخل الاستقرائي بالملاحظات ويتم اقتراح النظريات في نهاية عملية البحث نتيجة الملاحظات. ويتضمن المدخل الاستقرائي على البحث عن نموذج من خلال الملاحظة وتطوير تفسيرات (نظريات) لتلك النماذج من خلال سلسلة من الفرضيات. لا يجوز تطبيق أي نظريات أو فرضيات في الدراسات الاستقرائية في بداية البحث، وللباحث الحرية في تغيير اتجاه الدراسة بعد بدء عملية البحث.</a:t>
            </a:r>
            <a:r>
              <a:rPr lang="ar-IQ" sz="2000" dirty="0">
                <a:solidFill>
                  <a:srgbClr val="FF0000"/>
                </a:solidFill>
                <a:latin typeface="Simplified Arabic" panose="02020603050405020304" pitchFamily="18" charset="-78"/>
                <a:cs typeface="Simplified Arabic" panose="02020603050405020304" pitchFamily="18" charset="-78"/>
              </a:rPr>
              <a:t>.... المدخل الاستقرائي يبدأ بالملاحظات ويهتم بإيجاد نموذج داخل الملاحظات.</a:t>
            </a:r>
            <a:r>
              <a:rPr lang="ar-IQ" sz="2000" dirty="0">
                <a:latin typeface="Simplified Arabic" panose="02020603050405020304" pitchFamily="18" charset="-78"/>
                <a:cs typeface="Simplified Arabic" panose="02020603050405020304" pitchFamily="18" charset="-78"/>
              </a:rPr>
              <a:t> </a:t>
            </a:r>
            <a:endParaRPr lang="ar-IQ" dirty="0"/>
          </a:p>
          <a:p>
            <a:pPr marL="0" indent="0" algn="just" rtl="1">
              <a:lnSpc>
                <a:spcPct val="150000"/>
              </a:lnSpc>
              <a:buNone/>
            </a:pPr>
            <a:r>
              <a:rPr lang="ar-IQ" dirty="0"/>
              <a:t>ومن المهم التأكيد على أن المدخل الاستقرائي لا يعني تجاهل النظريات عند صياغة أسئلة البحث وأهدافه. يهدف هذا المدخل إلى توليد معاني من مجموعة البيانات التي تم جمعها من أجل تحديد النماذج والعلاقات لبناء النظرية؛ ومع ذلك، فإن المدخل الاستقرائي لا يمنع الباحث من استخدام النظرية الموجودة لصياغة سؤال البحث المراد استكشافه. ويعتمد التفكير الاستقرائي على التعلم من التجربة.</a:t>
            </a:r>
          </a:p>
          <a:p>
            <a:pPr marL="0" indent="0" algn="just" rtl="1">
              <a:lnSpc>
                <a:spcPct val="150000"/>
              </a:lnSpc>
              <a:buNone/>
            </a:pPr>
            <a:endParaRPr lang="ar-IQ" dirty="0"/>
          </a:p>
        </p:txBody>
      </p:sp>
      <p:sp>
        <p:nvSpPr>
          <p:cNvPr id="4" name="Slide Number Placeholder 3">
            <a:extLst>
              <a:ext uri="{FF2B5EF4-FFF2-40B4-BE49-F238E27FC236}">
                <a16:creationId xmlns:a16="http://schemas.microsoft.com/office/drawing/2014/main" id="{DC8C8FE7-21DE-B0FE-E7BB-50B1EB520D54}"/>
              </a:ext>
            </a:extLst>
          </p:cNvPr>
          <p:cNvSpPr>
            <a:spLocks noGrp="1"/>
          </p:cNvSpPr>
          <p:nvPr>
            <p:ph type="sldNum" sz="quarter" idx="12"/>
          </p:nvPr>
        </p:nvSpPr>
        <p:spPr/>
        <p:txBody>
          <a:bodyPr/>
          <a:lstStyle/>
          <a:p>
            <a:fld id="{9E11C7E2-52A5-43A5-ABE6-71E7FF59E527}" type="slidenum">
              <a:rPr lang="en-US" smtClean="0"/>
              <a:t>11</a:t>
            </a:fld>
            <a:endParaRPr lang="en-US"/>
          </a:p>
        </p:txBody>
      </p:sp>
    </p:spTree>
    <p:extLst>
      <p:ext uri="{BB962C8B-B14F-4D97-AF65-F5344CB8AC3E}">
        <p14:creationId xmlns:p14="http://schemas.microsoft.com/office/powerpoint/2010/main" val="275338635"/>
      </p:ext>
    </p:extLst>
  </p:cSld>
  <p:clrMapOvr>
    <a:masterClrMapping/>
  </p:clrMapOvr>
  <p:transition spd="slow" advTm="0">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6A0E-D8A1-11B3-35AC-AC9BF504B6B8}"/>
              </a:ext>
            </a:extLst>
          </p:cNvPr>
          <p:cNvSpPr>
            <a:spLocks noGrp="1"/>
          </p:cNvSpPr>
          <p:nvPr>
            <p:ph type="title"/>
          </p:nvPr>
        </p:nvSpPr>
        <p:spPr/>
        <p:txBody>
          <a:bodyPr/>
          <a:lstStyle/>
          <a:p>
            <a:pPr algn="r" rtl="1"/>
            <a:r>
              <a:rPr lang="ar-IQ" dirty="0"/>
              <a:t>الفصل الأول:  المدخل الى البحث </a:t>
            </a:r>
            <a:endParaRPr lang="en-US" dirty="0"/>
          </a:p>
        </p:txBody>
      </p:sp>
      <p:sp>
        <p:nvSpPr>
          <p:cNvPr id="3" name="Content Placeholder 2">
            <a:extLst>
              <a:ext uri="{FF2B5EF4-FFF2-40B4-BE49-F238E27FC236}">
                <a16:creationId xmlns:a16="http://schemas.microsoft.com/office/drawing/2014/main" id="{34DB17E1-FE2F-31EA-3208-7234000C671A}"/>
              </a:ext>
            </a:extLst>
          </p:cNvPr>
          <p:cNvSpPr>
            <a:spLocks noGrp="1"/>
          </p:cNvSpPr>
          <p:nvPr>
            <p:ph idx="1"/>
          </p:nvPr>
        </p:nvSpPr>
        <p:spPr/>
        <p:txBody>
          <a:bodyPr>
            <a:normAutofit fontScale="92500" lnSpcReduction="20000"/>
          </a:bodyPr>
          <a:lstStyle/>
          <a:p>
            <a:pPr algn="just" rtl="1"/>
            <a:r>
              <a:rPr lang="ar-IQ" dirty="0"/>
              <a:t>	</a:t>
            </a:r>
            <a:r>
              <a:rPr lang="ar-IQ" sz="3200" dirty="0"/>
              <a:t>تعريف البحث </a:t>
            </a:r>
          </a:p>
          <a:p>
            <a:pPr algn="just" rtl="1"/>
            <a:r>
              <a:rPr lang="ar-IQ" sz="3200" dirty="0"/>
              <a:t>	دور النظرية و المعلومات في البحث</a:t>
            </a:r>
          </a:p>
          <a:p>
            <a:pPr algn="just" rtl="1"/>
            <a:r>
              <a:rPr lang="ar-IQ" sz="3200" dirty="0"/>
              <a:t>	المنهج النقدي في البحث المحاسبي</a:t>
            </a:r>
          </a:p>
          <a:p>
            <a:pPr algn="just" rtl="1"/>
            <a:r>
              <a:rPr lang="ar-IQ" sz="3200" dirty="0"/>
              <a:t>	أهمية دراسة طرق البحث </a:t>
            </a:r>
          </a:p>
          <a:p>
            <a:pPr algn="just" rtl="1"/>
            <a:r>
              <a:rPr lang="ar-IQ" sz="3200" dirty="0"/>
              <a:t>	أنواع البحث العلمي</a:t>
            </a:r>
          </a:p>
          <a:p>
            <a:pPr algn="just" rtl="1"/>
            <a:r>
              <a:rPr lang="ar-IQ" sz="3200" dirty="0"/>
              <a:t>       نماذج البحث العلمي</a:t>
            </a:r>
          </a:p>
          <a:p>
            <a:pPr algn="just" rtl="1"/>
            <a:r>
              <a:rPr lang="ar-IQ" sz="3200" dirty="0"/>
              <a:t>       تصميم البحث العلمي </a:t>
            </a:r>
          </a:p>
          <a:p>
            <a:pPr algn="just" rtl="1"/>
            <a:r>
              <a:rPr lang="ar-IQ" sz="3200" dirty="0"/>
              <a:t>	الخطوات النظامية لعملية البحث العلمي</a:t>
            </a:r>
          </a:p>
        </p:txBody>
      </p:sp>
      <p:sp>
        <p:nvSpPr>
          <p:cNvPr id="4" name="Slide Number Placeholder 3">
            <a:extLst>
              <a:ext uri="{FF2B5EF4-FFF2-40B4-BE49-F238E27FC236}">
                <a16:creationId xmlns:a16="http://schemas.microsoft.com/office/drawing/2014/main" id="{A6BBA87B-9C16-95F7-91E2-DE42C418C73C}"/>
              </a:ext>
            </a:extLst>
          </p:cNvPr>
          <p:cNvSpPr>
            <a:spLocks noGrp="1"/>
          </p:cNvSpPr>
          <p:nvPr>
            <p:ph type="sldNum" sz="quarter" idx="12"/>
          </p:nvPr>
        </p:nvSpPr>
        <p:spPr/>
        <p:txBody>
          <a:bodyPr/>
          <a:lstStyle/>
          <a:p>
            <a:fld id="{9E11C7E2-52A5-43A5-ABE6-71E7FF59E527}" type="slidenum">
              <a:rPr lang="en-US" smtClean="0"/>
              <a:t>2</a:t>
            </a:fld>
            <a:endParaRPr lang="en-US"/>
          </a:p>
        </p:txBody>
      </p:sp>
      <p:pic>
        <p:nvPicPr>
          <p:cNvPr id="5" name="Recorded Sound">
            <a:hlinkClick r:id="" action="ppaction://media"/>
            <a:extLst>
              <a:ext uri="{FF2B5EF4-FFF2-40B4-BE49-F238E27FC236}">
                <a16:creationId xmlns:a16="http://schemas.microsoft.com/office/drawing/2014/main" id="{8773338B-FF7A-1A18-4561-83C1D4E2FE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331270655"/>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81C92-2503-9E1F-F541-4AB87AECE6B2}"/>
              </a:ext>
            </a:extLst>
          </p:cNvPr>
          <p:cNvSpPr>
            <a:spLocks noGrp="1"/>
          </p:cNvSpPr>
          <p:nvPr>
            <p:ph type="title"/>
          </p:nvPr>
        </p:nvSpPr>
        <p:spPr>
          <a:xfrm>
            <a:off x="1069848" y="484632"/>
            <a:ext cx="10058400" cy="865866"/>
          </a:xfrm>
        </p:spPr>
        <p:txBody>
          <a:bodyPr/>
          <a:lstStyle/>
          <a:p>
            <a:pPr algn="r" rtl="1"/>
            <a:r>
              <a:rPr lang="ar-IQ" sz="5400" dirty="0"/>
              <a:t>- تعريف البحث</a:t>
            </a:r>
            <a:endParaRPr lang="en-US" dirty="0"/>
          </a:p>
        </p:txBody>
      </p:sp>
      <p:sp>
        <p:nvSpPr>
          <p:cNvPr id="3" name="Content Placeholder 2">
            <a:extLst>
              <a:ext uri="{FF2B5EF4-FFF2-40B4-BE49-F238E27FC236}">
                <a16:creationId xmlns:a16="http://schemas.microsoft.com/office/drawing/2014/main" id="{D025A680-A80F-4CF8-6058-9064F1F431F2}"/>
              </a:ext>
            </a:extLst>
          </p:cNvPr>
          <p:cNvSpPr>
            <a:spLocks noGrp="1"/>
          </p:cNvSpPr>
          <p:nvPr>
            <p:ph idx="1"/>
          </p:nvPr>
        </p:nvSpPr>
        <p:spPr>
          <a:xfrm>
            <a:off x="1069848" y="1237957"/>
            <a:ext cx="10058400" cy="5135411"/>
          </a:xfrm>
        </p:spPr>
        <p:txBody>
          <a:bodyPr>
            <a:normAutofit lnSpcReduction="10000"/>
          </a:bodyPr>
          <a:lstStyle/>
          <a:p>
            <a:pPr algn="just" rtl="1">
              <a:lnSpc>
                <a:spcPct val="150000"/>
              </a:lnSpc>
            </a:pPr>
            <a:r>
              <a:rPr lang="ar-IQ" sz="2400" dirty="0">
                <a:latin typeface="Simplified Arabic" panose="02020603050405020304" pitchFamily="18" charset="-78"/>
                <a:cs typeface="Simplified Arabic" panose="02020603050405020304" pitchFamily="18" charset="-78"/>
              </a:rPr>
              <a:t>تتكون كلمة البحث باللغة الإنكليزية (</a:t>
            </a:r>
            <a:r>
              <a:rPr lang="en-US" sz="2400" dirty="0">
                <a:latin typeface="Simplified Arabic" panose="02020603050405020304" pitchFamily="18" charset="-78"/>
                <a:cs typeface="Simplified Arabic" panose="02020603050405020304" pitchFamily="18" charset="-78"/>
              </a:rPr>
              <a:t>Research</a:t>
            </a:r>
            <a:r>
              <a:rPr lang="ar-IQ" sz="2400" dirty="0">
                <a:latin typeface="Simplified Arabic" panose="02020603050405020304" pitchFamily="18" charset="-78"/>
                <a:cs typeface="Simplified Arabic" panose="02020603050405020304" pitchFamily="18" charset="-78"/>
              </a:rPr>
              <a:t> ) على مقطعين ( </a:t>
            </a:r>
            <a:r>
              <a:rPr lang="en-US" sz="2400" dirty="0">
                <a:latin typeface="Simplified Arabic" panose="02020603050405020304" pitchFamily="18" charset="-78"/>
                <a:cs typeface="Simplified Arabic" panose="02020603050405020304" pitchFamily="18" charset="-78"/>
              </a:rPr>
              <a:t>Re</a:t>
            </a:r>
            <a:r>
              <a:rPr lang="ar-IQ" sz="2400" dirty="0">
                <a:latin typeface="Simplified Arabic" panose="02020603050405020304" pitchFamily="18" charset="-78"/>
                <a:cs typeface="Simplified Arabic" panose="02020603050405020304" pitchFamily="18" charset="-78"/>
              </a:rPr>
              <a:t>) و (</a:t>
            </a:r>
            <a:r>
              <a:rPr lang="en-US" sz="2400" dirty="0">
                <a:latin typeface="Simplified Arabic" panose="02020603050405020304" pitchFamily="18" charset="-78"/>
                <a:cs typeface="Simplified Arabic" panose="02020603050405020304" pitchFamily="18" charset="-78"/>
              </a:rPr>
              <a:t>Search</a:t>
            </a:r>
            <a:r>
              <a:rPr lang="ar-IQ" sz="2400" dirty="0">
                <a:latin typeface="Simplified Arabic" panose="02020603050405020304" pitchFamily="18" charset="-78"/>
                <a:cs typeface="Simplified Arabic" panose="02020603050405020304" pitchFamily="18" charset="-78"/>
              </a:rPr>
              <a:t> ) وهذا يؤكد على أعادة او مرة أخرى و المقطع الثاني يعني الفحص عن كثب وعناية وبالتالي فيمكن ان نعرف البحث العلمي على انه دراسة وتحقيق متأني ومنهجي وصبور في بعض مجالات المعرفة لغرض أثبات الحقائق او المبادئ</a:t>
            </a:r>
            <a:r>
              <a:rPr lang="ar-IQ" dirty="0">
                <a:latin typeface="Simplified Arabic" panose="02020603050405020304" pitchFamily="18" charset="-78"/>
                <a:cs typeface="Simplified Arabic" panose="02020603050405020304" pitchFamily="18" charset="-78"/>
              </a:rPr>
              <a:t>.</a:t>
            </a:r>
          </a:p>
          <a:p>
            <a:pPr algn="just" rtl="1"/>
            <a:endParaRPr lang="ar-IQ" dirty="0"/>
          </a:p>
          <a:p>
            <a:pPr algn="just" rtl="1"/>
            <a:endParaRPr lang="ar-IQ" dirty="0"/>
          </a:p>
          <a:p>
            <a:pPr algn="just" rtl="1"/>
            <a:endParaRPr lang="ar-IQ" dirty="0"/>
          </a:p>
          <a:p>
            <a:pPr algn="just" rtl="1">
              <a:lnSpc>
                <a:spcPct val="150000"/>
              </a:lnSpc>
            </a:pPr>
            <a:r>
              <a:rPr lang="ar-IQ" sz="2400" dirty="0">
                <a:latin typeface="Simplified Arabic" panose="02020603050405020304" pitchFamily="18" charset="-78"/>
                <a:cs typeface="Simplified Arabic" panose="02020603050405020304" pitchFamily="18" charset="-78"/>
              </a:rPr>
              <a:t>والبحث العلمي يعرف أيضا على انه: عملية يقوم من خلالها الشخص بملاحظة الظاهرة قيد الدراسة عدة مرات ومن مختلف الابعاد والاتجاهات وجمع البيانات وعلى أساس تلك البيانات يقوم الباحث باستنباط النتائج</a:t>
            </a:r>
          </a:p>
        </p:txBody>
      </p:sp>
      <p:pic>
        <p:nvPicPr>
          <p:cNvPr id="5" name="Picture 4">
            <a:extLst>
              <a:ext uri="{FF2B5EF4-FFF2-40B4-BE49-F238E27FC236}">
                <a16:creationId xmlns:a16="http://schemas.microsoft.com/office/drawing/2014/main" id="{9C6A9637-C0DB-449B-B8D3-2A43C25A5F35}"/>
              </a:ext>
            </a:extLst>
          </p:cNvPr>
          <p:cNvPicPr>
            <a:picLocks noChangeAspect="1"/>
          </p:cNvPicPr>
          <p:nvPr/>
        </p:nvPicPr>
        <p:blipFill>
          <a:blip r:embed="rId2"/>
          <a:stretch>
            <a:fillRect/>
          </a:stretch>
        </p:blipFill>
        <p:spPr>
          <a:xfrm>
            <a:off x="1343608" y="3303037"/>
            <a:ext cx="9507894" cy="1427583"/>
          </a:xfrm>
          <a:prstGeom prst="rect">
            <a:avLst/>
          </a:prstGeom>
        </p:spPr>
      </p:pic>
      <p:sp>
        <p:nvSpPr>
          <p:cNvPr id="4" name="Slide Number Placeholder 3">
            <a:extLst>
              <a:ext uri="{FF2B5EF4-FFF2-40B4-BE49-F238E27FC236}">
                <a16:creationId xmlns:a16="http://schemas.microsoft.com/office/drawing/2014/main" id="{7895B185-51D4-CE24-7D48-C932652DCF5E}"/>
              </a:ext>
            </a:extLst>
          </p:cNvPr>
          <p:cNvSpPr>
            <a:spLocks noGrp="1"/>
          </p:cNvSpPr>
          <p:nvPr>
            <p:ph type="sldNum" sz="quarter" idx="12"/>
          </p:nvPr>
        </p:nvSpPr>
        <p:spPr/>
        <p:txBody>
          <a:bodyPr/>
          <a:lstStyle/>
          <a:p>
            <a:fld id="{9E11C7E2-52A5-43A5-ABE6-71E7FF59E527}" type="slidenum">
              <a:rPr lang="en-US" smtClean="0"/>
              <a:t>3</a:t>
            </a:fld>
            <a:endParaRPr lang="en-US"/>
          </a:p>
        </p:txBody>
      </p:sp>
    </p:spTree>
    <p:extLst>
      <p:ext uri="{BB962C8B-B14F-4D97-AF65-F5344CB8AC3E}">
        <p14:creationId xmlns:p14="http://schemas.microsoft.com/office/powerpoint/2010/main" val="2147007104"/>
      </p:ext>
    </p:extLst>
  </p:cSld>
  <p:clrMapOvr>
    <a:masterClrMapping/>
  </p:clrMapOvr>
  <p:transition spd="slow" advTm="0">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60DB-D1F6-182E-775C-5819B070217C}"/>
              </a:ext>
            </a:extLst>
          </p:cNvPr>
          <p:cNvSpPr>
            <a:spLocks noGrp="1"/>
          </p:cNvSpPr>
          <p:nvPr>
            <p:ph type="title"/>
          </p:nvPr>
        </p:nvSpPr>
        <p:spPr>
          <a:xfrm>
            <a:off x="1069848" y="484632"/>
            <a:ext cx="10058400" cy="784331"/>
          </a:xfrm>
          <a:solidFill>
            <a:schemeClr val="bg1"/>
          </a:solidFill>
        </p:spPr>
        <p:txBody>
          <a:bodyPr>
            <a:normAutofit fontScale="90000"/>
          </a:bodyPr>
          <a:lstStyle/>
          <a:p>
            <a:pPr algn="r" rtl="1"/>
            <a:r>
              <a:rPr lang="ar-IQ" dirty="0"/>
              <a:t>أنواع البحوث العلمية </a:t>
            </a:r>
            <a:endParaRPr lang="en-US" dirty="0"/>
          </a:p>
        </p:txBody>
      </p:sp>
      <p:sp>
        <p:nvSpPr>
          <p:cNvPr id="3" name="Content Placeholder 2">
            <a:extLst>
              <a:ext uri="{FF2B5EF4-FFF2-40B4-BE49-F238E27FC236}">
                <a16:creationId xmlns:a16="http://schemas.microsoft.com/office/drawing/2014/main" id="{BD83271E-1771-3A9E-6BCC-8CE65629A8B6}"/>
              </a:ext>
            </a:extLst>
          </p:cNvPr>
          <p:cNvSpPr>
            <a:spLocks noGrp="1"/>
          </p:cNvSpPr>
          <p:nvPr>
            <p:ph idx="1"/>
          </p:nvPr>
        </p:nvSpPr>
        <p:spPr>
          <a:xfrm>
            <a:off x="1069848" y="1194318"/>
            <a:ext cx="10058400" cy="4977882"/>
          </a:xfrm>
        </p:spPr>
        <p:txBody>
          <a:bodyPr>
            <a:normAutofit fontScale="92500" lnSpcReduction="20000"/>
          </a:bodyPr>
          <a:lstStyle/>
          <a:p>
            <a:pPr marL="0" indent="0" algn="r" rtl="1">
              <a:lnSpc>
                <a:spcPct val="150000"/>
              </a:lnSpc>
              <a:buNone/>
            </a:pPr>
            <a:r>
              <a:rPr lang="ar-IQ" sz="2400" dirty="0">
                <a:latin typeface="Simplified Arabic" panose="02020603050405020304" pitchFamily="18" charset="-78"/>
                <a:cs typeface="Simplified Arabic" panose="02020603050405020304" pitchFamily="18" charset="-78"/>
              </a:rPr>
              <a:t>يمكن ان تصنف أنواع البحوث بحسب معايير عدة ولكن ابرزها هي:</a:t>
            </a:r>
          </a:p>
          <a:p>
            <a:pPr marL="0" indent="0" algn="r" rtl="1">
              <a:lnSpc>
                <a:spcPct val="150000"/>
              </a:lnSpc>
              <a:buNone/>
            </a:pPr>
            <a:r>
              <a:rPr lang="ar-IQ" sz="2400" dirty="0">
                <a:latin typeface="Simplified Arabic" panose="02020603050405020304" pitchFamily="18" charset="-78"/>
                <a:cs typeface="Simplified Arabic" panose="02020603050405020304" pitchFamily="18" charset="-78"/>
              </a:rPr>
              <a:t>أولا: تقسيم البحوث بالنظر الى منهج وطريقة البحث:</a:t>
            </a:r>
          </a:p>
          <a:p>
            <a:pPr marL="0" indent="0" algn="r" rtl="1">
              <a:lnSpc>
                <a:spcPct val="150000"/>
              </a:lnSpc>
              <a:buNone/>
            </a:pPr>
            <a:r>
              <a:rPr lang="ar-IQ" sz="2400" dirty="0">
                <a:latin typeface="Simplified Arabic" panose="02020603050405020304" pitchFamily="18" charset="-78"/>
                <a:cs typeface="Simplified Arabic" panose="02020603050405020304" pitchFamily="18" charset="-78"/>
              </a:rPr>
              <a:t>- البحث </a:t>
            </a:r>
            <a:r>
              <a:rPr lang="ar-IQ" sz="2400" dirty="0" err="1">
                <a:latin typeface="Simplified Arabic" panose="02020603050405020304" pitchFamily="18" charset="-78"/>
                <a:cs typeface="Simplified Arabic" panose="02020603050405020304" pitchFamily="18" charset="-78"/>
              </a:rPr>
              <a:t>التأريخي</a:t>
            </a:r>
            <a:r>
              <a:rPr lang="ar-IQ" sz="2400" dirty="0">
                <a:latin typeface="Simplified Arabic" panose="02020603050405020304" pitchFamily="18" charset="-78"/>
                <a:cs typeface="Simplified Arabic" panose="02020603050405020304" pitchFamily="18" charset="-78"/>
              </a:rPr>
              <a:t>: ويهدف الى دراسة وقائع الماضي لفهمها وتفسيرها وربطها مع الحاضر.</a:t>
            </a:r>
          </a:p>
          <a:p>
            <a:pPr marL="0" indent="0" algn="r" rtl="1">
              <a:lnSpc>
                <a:spcPct val="150000"/>
              </a:lnSpc>
              <a:buNone/>
            </a:pPr>
            <a:r>
              <a:rPr lang="ar-IQ" sz="2400" dirty="0">
                <a:latin typeface="Simplified Arabic" panose="02020603050405020304" pitchFamily="18" charset="-78"/>
                <a:cs typeface="Simplified Arabic" panose="02020603050405020304" pitchFamily="18" charset="-78"/>
              </a:rPr>
              <a:t>- البحث الوصفي: و يقوم على جمع المعلومات والبيانات المتعلقة بموقف أو ظاهرة لغرض إعطاء صورة تصف الواقع وتعبر عنه.</a:t>
            </a:r>
          </a:p>
          <a:p>
            <a:pPr marL="0" indent="0" algn="r" rtl="1">
              <a:lnSpc>
                <a:spcPct val="150000"/>
              </a:lnSpc>
              <a:buNone/>
            </a:pPr>
            <a:r>
              <a:rPr lang="ar-IQ" sz="2400" dirty="0">
                <a:latin typeface="Simplified Arabic" panose="02020603050405020304" pitchFamily="18" charset="-78"/>
                <a:cs typeface="Simplified Arabic" panose="02020603050405020304" pitchFamily="18" charset="-78"/>
              </a:rPr>
              <a:t>- البحث التجريبي: يهدف الى دراسة الظواهر للكشف عن العلاقات السببية التي تجمع بين تلك الظواهر.</a:t>
            </a:r>
          </a:p>
          <a:p>
            <a:pPr marL="0" indent="0" algn="r" rtl="1">
              <a:lnSpc>
                <a:spcPct val="150000"/>
              </a:lnSpc>
              <a:buNone/>
            </a:pPr>
            <a:r>
              <a:rPr lang="ar-IQ" sz="2400" dirty="0">
                <a:latin typeface="Simplified Arabic" panose="02020603050405020304" pitchFamily="18" charset="-78"/>
                <a:cs typeface="Simplified Arabic" panose="02020603050405020304" pitchFamily="18" charset="-78"/>
              </a:rPr>
              <a:t>- بحث العلاقات الارتباطية: ويهدف الى إيجاد مقدار التلازم أو التضاد بين أجزاء الظاهرة أو بين متغيرات و ظواهر عديدة</a:t>
            </a:r>
          </a:p>
          <a:p>
            <a:pPr marL="0" indent="0" algn="r" rtl="1">
              <a:lnSpc>
                <a:spcPct val="150000"/>
              </a:lnSpc>
              <a:buNone/>
            </a:pPr>
            <a:r>
              <a:rPr lang="ar-IQ" sz="2400" dirty="0">
                <a:latin typeface="Simplified Arabic" panose="02020603050405020304" pitchFamily="18" charset="-78"/>
                <a:cs typeface="Simplified Arabic" panose="02020603050405020304" pitchFamily="18" charset="-78"/>
              </a:rPr>
              <a:t>- بحث العلاقات السببية المقارنة: ويهدف الى برهنة وجود أو نفي علاقات سببية بين الظواهر والمتغيرات  </a:t>
            </a:r>
            <a:endParaRPr lang="en-US" sz="2400" dirty="0">
              <a:latin typeface="Simplified Arabic" panose="02020603050405020304" pitchFamily="18" charset="-78"/>
              <a:cs typeface="Simplified Arabic" panose="02020603050405020304" pitchFamily="18" charset="-78"/>
            </a:endParaRPr>
          </a:p>
        </p:txBody>
      </p:sp>
      <p:sp>
        <p:nvSpPr>
          <p:cNvPr id="4" name="Slide Number Placeholder 3">
            <a:extLst>
              <a:ext uri="{FF2B5EF4-FFF2-40B4-BE49-F238E27FC236}">
                <a16:creationId xmlns:a16="http://schemas.microsoft.com/office/drawing/2014/main" id="{A0B63829-CFE3-00CA-DBCC-D660D130408D}"/>
              </a:ext>
            </a:extLst>
          </p:cNvPr>
          <p:cNvSpPr>
            <a:spLocks noGrp="1"/>
          </p:cNvSpPr>
          <p:nvPr>
            <p:ph type="sldNum" sz="quarter" idx="12"/>
          </p:nvPr>
        </p:nvSpPr>
        <p:spPr/>
        <p:txBody>
          <a:bodyPr/>
          <a:lstStyle/>
          <a:p>
            <a:fld id="{9E11C7E2-52A5-43A5-ABE6-71E7FF59E527}" type="slidenum">
              <a:rPr lang="en-US" smtClean="0"/>
              <a:t>4</a:t>
            </a:fld>
            <a:endParaRPr lang="en-US"/>
          </a:p>
        </p:txBody>
      </p:sp>
    </p:spTree>
    <p:extLst>
      <p:ext uri="{BB962C8B-B14F-4D97-AF65-F5344CB8AC3E}">
        <p14:creationId xmlns:p14="http://schemas.microsoft.com/office/powerpoint/2010/main" val="158711758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B016-B133-41AF-7CB3-F6A52BD589D3}"/>
              </a:ext>
            </a:extLst>
          </p:cNvPr>
          <p:cNvSpPr>
            <a:spLocks noGrp="1"/>
          </p:cNvSpPr>
          <p:nvPr>
            <p:ph type="title"/>
          </p:nvPr>
        </p:nvSpPr>
        <p:spPr>
          <a:xfrm>
            <a:off x="1069848" y="484632"/>
            <a:ext cx="10058400" cy="877637"/>
          </a:xfrm>
        </p:spPr>
        <p:txBody>
          <a:bodyPr/>
          <a:lstStyle/>
          <a:p>
            <a:pPr algn="r" rtl="1"/>
            <a:r>
              <a:rPr lang="ar-IQ" dirty="0"/>
              <a:t>أنواع البحوث العلمية </a:t>
            </a:r>
            <a:endParaRPr lang="en-US" dirty="0"/>
          </a:p>
        </p:txBody>
      </p:sp>
      <p:sp>
        <p:nvSpPr>
          <p:cNvPr id="3" name="Content Placeholder 2">
            <a:extLst>
              <a:ext uri="{FF2B5EF4-FFF2-40B4-BE49-F238E27FC236}">
                <a16:creationId xmlns:a16="http://schemas.microsoft.com/office/drawing/2014/main" id="{AE75A7B3-CD31-FAAC-21CD-6501E8EB0885}"/>
              </a:ext>
            </a:extLst>
          </p:cNvPr>
          <p:cNvSpPr>
            <a:spLocks noGrp="1"/>
          </p:cNvSpPr>
          <p:nvPr>
            <p:ph idx="1"/>
          </p:nvPr>
        </p:nvSpPr>
        <p:spPr>
          <a:xfrm>
            <a:off x="1069848" y="1362269"/>
            <a:ext cx="10058400" cy="4809931"/>
          </a:xfrm>
        </p:spPr>
        <p:txBody>
          <a:bodyPr>
            <a:normAutofit/>
          </a:bodyPr>
          <a:lstStyle/>
          <a:p>
            <a:pPr marL="0" indent="0" algn="r" rtl="1">
              <a:lnSpc>
                <a:spcPct val="150000"/>
              </a:lnSpc>
              <a:buNone/>
            </a:pPr>
            <a:r>
              <a:rPr lang="ar-IQ" sz="2400" dirty="0">
                <a:latin typeface="Simplified Arabic" panose="02020603050405020304" pitchFamily="18" charset="-78"/>
                <a:cs typeface="Simplified Arabic" panose="02020603050405020304" pitchFamily="18" charset="-78"/>
              </a:rPr>
              <a:t>ثانيا: التصنيف تبعا لنوع البيانات التي يقوم على رصدها الباحث:</a:t>
            </a:r>
          </a:p>
          <a:p>
            <a:pPr marL="0" indent="0" algn="r" rtl="1">
              <a:lnSpc>
                <a:spcPct val="150000"/>
              </a:lnSpc>
              <a:buNone/>
            </a:pPr>
            <a:r>
              <a:rPr lang="ar-IQ" sz="2400" dirty="0">
                <a:latin typeface="Simplified Arabic" panose="02020603050405020304" pitchFamily="18" charset="-78"/>
                <a:cs typeface="Simplified Arabic" panose="02020603050405020304" pitchFamily="18" charset="-78"/>
              </a:rPr>
              <a:t>- بحوث كمية: وهي بحوث بياناتها أرقام حيث تعمل على تكميم الظاهرة (أي تحويل الكلمات الى دلالاتها الكمية) ثم تفسيرها والاستنتاج منها بناء على التحليل الاحصائي لتلك الأرقام.</a:t>
            </a:r>
          </a:p>
          <a:p>
            <a:pPr marL="0" indent="0" algn="r" rtl="1">
              <a:lnSpc>
                <a:spcPct val="150000"/>
              </a:lnSpc>
              <a:buNone/>
            </a:pPr>
            <a:r>
              <a:rPr lang="ar-IQ" sz="2400" dirty="0">
                <a:latin typeface="Simplified Arabic" panose="02020603050405020304" pitchFamily="18" charset="-78"/>
                <a:cs typeface="Simplified Arabic" panose="02020603050405020304" pitchFamily="18" charset="-78"/>
              </a:rPr>
              <a:t>- بحوث النوعية : تعتمد هذه البحوث على المفاهيم والمصطلحات والالفاظ في الوصف والتعبير عن الظاهرة التي يصعب تحويل بياناتها الى ارقام ومثال ذلك الدراسة التأريخية. </a:t>
            </a:r>
            <a:endParaRPr lang="en-US" sz="2400" dirty="0">
              <a:latin typeface="Simplified Arabic" panose="02020603050405020304" pitchFamily="18" charset="-78"/>
              <a:cs typeface="Simplified Arabic" panose="02020603050405020304" pitchFamily="18" charset="-78"/>
            </a:endParaRPr>
          </a:p>
        </p:txBody>
      </p:sp>
      <p:sp>
        <p:nvSpPr>
          <p:cNvPr id="4" name="Slide Number Placeholder 3">
            <a:extLst>
              <a:ext uri="{FF2B5EF4-FFF2-40B4-BE49-F238E27FC236}">
                <a16:creationId xmlns:a16="http://schemas.microsoft.com/office/drawing/2014/main" id="{AB93E888-C7FE-9367-EA7C-01E988102121}"/>
              </a:ext>
            </a:extLst>
          </p:cNvPr>
          <p:cNvSpPr>
            <a:spLocks noGrp="1"/>
          </p:cNvSpPr>
          <p:nvPr>
            <p:ph type="sldNum" sz="quarter" idx="12"/>
          </p:nvPr>
        </p:nvSpPr>
        <p:spPr/>
        <p:txBody>
          <a:bodyPr/>
          <a:lstStyle/>
          <a:p>
            <a:fld id="{9E11C7E2-52A5-43A5-ABE6-71E7FF59E527}" type="slidenum">
              <a:rPr lang="en-US" smtClean="0"/>
              <a:t>5</a:t>
            </a:fld>
            <a:endParaRPr lang="en-US"/>
          </a:p>
        </p:txBody>
      </p:sp>
    </p:spTree>
    <p:extLst>
      <p:ext uri="{BB962C8B-B14F-4D97-AF65-F5344CB8AC3E}">
        <p14:creationId xmlns:p14="http://schemas.microsoft.com/office/powerpoint/2010/main" val="3010342799"/>
      </p:ext>
    </p:extLst>
  </p:cSld>
  <p:clrMapOvr>
    <a:masterClrMapping/>
  </p:clrMapOvr>
  <p:transition spd="slow" advTm="0">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B016-B133-41AF-7CB3-F6A52BD589D3}"/>
              </a:ext>
            </a:extLst>
          </p:cNvPr>
          <p:cNvSpPr>
            <a:spLocks noGrp="1"/>
          </p:cNvSpPr>
          <p:nvPr>
            <p:ph type="title"/>
          </p:nvPr>
        </p:nvSpPr>
        <p:spPr>
          <a:xfrm>
            <a:off x="1069848" y="484632"/>
            <a:ext cx="10058400" cy="877637"/>
          </a:xfrm>
        </p:spPr>
        <p:txBody>
          <a:bodyPr/>
          <a:lstStyle/>
          <a:p>
            <a:pPr algn="r" rtl="1"/>
            <a:r>
              <a:rPr lang="ar-IQ" dirty="0">
                <a:hlinkClick r:id="rId2" action="ppaction://hlinkfile"/>
              </a:rPr>
              <a:t>أنواع</a:t>
            </a:r>
            <a:r>
              <a:rPr lang="ar-IQ" dirty="0"/>
              <a:t> البحوث العلمية </a:t>
            </a:r>
            <a:endParaRPr lang="en-US" dirty="0"/>
          </a:p>
        </p:txBody>
      </p:sp>
      <p:sp>
        <p:nvSpPr>
          <p:cNvPr id="3" name="Content Placeholder 2">
            <a:extLst>
              <a:ext uri="{FF2B5EF4-FFF2-40B4-BE49-F238E27FC236}">
                <a16:creationId xmlns:a16="http://schemas.microsoft.com/office/drawing/2014/main" id="{AE75A7B3-CD31-FAAC-21CD-6501E8EB0885}"/>
              </a:ext>
            </a:extLst>
          </p:cNvPr>
          <p:cNvSpPr>
            <a:spLocks noGrp="1"/>
          </p:cNvSpPr>
          <p:nvPr>
            <p:ph idx="1"/>
          </p:nvPr>
        </p:nvSpPr>
        <p:spPr>
          <a:xfrm>
            <a:off x="1069848" y="1362269"/>
            <a:ext cx="10058400" cy="4809931"/>
          </a:xfrm>
        </p:spPr>
        <p:txBody>
          <a:bodyPr>
            <a:normAutofit/>
          </a:bodyPr>
          <a:lstStyle/>
          <a:p>
            <a:pPr marL="0" indent="0" algn="r" rtl="1">
              <a:lnSpc>
                <a:spcPct val="150000"/>
              </a:lnSpc>
              <a:buNone/>
            </a:pPr>
            <a:r>
              <a:rPr lang="ar-IQ" sz="2400" dirty="0">
                <a:latin typeface="Simplified Arabic" panose="02020603050405020304" pitchFamily="18" charset="-78"/>
                <a:cs typeface="Simplified Arabic" panose="02020603050405020304" pitchFamily="18" charset="-78"/>
              </a:rPr>
              <a:t>ثالثا: التصنيف تبعا للهدف الذي تسعى الى تحقيقه:</a:t>
            </a:r>
          </a:p>
          <a:p>
            <a:pPr marL="0" indent="0" algn="r" rtl="1">
              <a:lnSpc>
                <a:spcPct val="150000"/>
              </a:lnSpc>
              <a:buNone/>
            </a:pPr>
            <a:r>
              <a:rPr lang="ar-IQ" sz="2400" dirty="0">
                <a:latin typeface="Simplified Arabic" panose="02020603050405020304" pitchFamily="18" charset="-78"/>
                <a:cs typeface="Simplified Arabic" panose="02020603050405020304" pitchFamily="18" charset="-78"/>
              </a:rPr>
              <a:t>- بحوث أساسية: وهي تهدف الى تطوير النظريات السابقة دون الاهتمام بالجانب العملي.</a:t>
            </a:r>
          </a:p>
          <a:p>
            <a:pPr marL="0" indent="0" algn="r" rtl="1">
              <a:lnSpc>
                <a:spcPct val="150000"/>
              </a:lnSpc>
              <a:buNone/>
            </a:pPr>
            <a:r>
              <a:rPr lang="ar-IQ" sz="2400" dirty="0">
                <a:latin typeface="Simplified Arabic" panose="02020603050405020304" pitchFamily="18" charset="-78"/>
                <a:cs typeface="Simplified Arabic" panose="02020603050405020304" pitchFamily="18" charset="-78"/>
              </a:rPr>
              <a:t>- بحوث تطبيقية: تهدف الى تطبيق النظريات في حل المشكلات التي تظهر.</a:t>
            </a:r>
          </a:p>
          <a:p>
            <a:pPr marL="0" indent="0" algn="r" rtl="1">
              <a:lnSpc>
                <a:spcPct val="150000"/>
              </a:lnSpc>
              <a:buNone/>
            </a:pPr>
            <a:r>
              <a:rPr lang="ar-IQ" sz="2400" dirty="0">
                <a:latin typeface="Simplified Arabic" panose="02020603050405020304" pitchFamily="18" charset="-78"/>
                <a:cs typeface="Simplified Arabic" panose="02020603050405020304" pitchFamily="18" charset="-78"/>
              </a:rPr>
              <a:t>- بحوث التقويم: غالبا ما يكون الغرض منها إصدار أحكام قيمية على ظاهرة أو حالة بعد جمع معلومات وبيانات كافية.</a:t>
            </a:r>
          </a:p>
          <a:p>
            <a:pPr marL="0" indent="0" algn="r" rtl="1">
              <a:lnSpc>
                <a:spcPct val="150000"/>
              </a:lnSpc>
              <a:buNone/>
            </a:pPr>
            <a:r>
              <a:rPr lang="ar-IQ" sz="2400" dirty="0">
                <a:latin typeface="Simplified Arabic" panose="02020603050405020304" pitchFamily="18" charset="-78"/>
                <a:cs typeface="Simplified Arabic" panose="02020603050405020304" pitchFamily="18" charset="-78"/>
              </a:rPr>
              <a:t>- بحوث تطوير: وهدفها تطوير المخرجات بحيث تتسق مع الأهداف المرسومة مسبقا.</a:t>
            </a:r>
          </a:p>
          <a:p>
            <a:pPr marL="0" indent="0" algn="r" rtl="1">
              <a:lnSpc>
                <a:spcPct val="150000"/>
              </a:lnSpc>
              <a:buNone/>
            </a:pPr>
            <a:r>
              <a:rPr lang="ar-IQ" sz="2400" dirty="0">
                <a:latin typeface="Simplified Arabic" panose="02020603050405020304" pitchFamily="18" charset="-78"/>
                <a:cs typeface="Simplified Arabic" panose="02020603050405020304" pitchFamily="18" charset="-78"/>
              </a:rPr>
              <a:t>- بحوث إجرائية: وتهدف الى إيجاد حلول للمشكلات الواقعية ولا يكون الهدف منها تعميم النتائج.</a:t>
            </a:r>
          </a:p>
        </p:txBody>
      </p:sp>
      <p:sp>
        <p:nvSpPr>
          <p:cNvPr id="4" name="Slide Number Placeholder 3">
            <a:extLst>
              <a:ext uri="{FF2B5EF4-FFF2-40B4-BE49-F238E27FC236}">
                <a16:creationId xmlns:a16="http://schemas.microsoft.com/office/drawing/2014/main" id="{D53A6B7D-450C-BBEA-D30E-60A824F9753F}"/>
              </a:ext>
            </a:extLst>
          </p:cNvPr>
          <p:cNvSpPr>
            <a:spLocks noGrp="1"/>
          </p:cNvSpPr>
          <p:nvPr>
            <p:ph type="sldNum" sz="quarter" idx="12"/>
          </p:nvPr>
        </p:nvSpPr>
        <p:spPr/>
        <p:txBody>
          <a:bodyPr/>
          <a:lstStyle/>
          <a:p>
            <a:fld id="{9E11C7E2-52A5-43A5-ABE6-71E7FF59E527}" type="slidenum">
              <a:rPr lang="en-US" smtClean="0"/>
              <a:t>6</a:t>
            </a:fld>
            <a:endParaRPr lang="en-US"/>
          </a:p>
        </p:txBody>
      </p:sp>
    </p:spTree>
    <p:extLst>
      <p:ext uri="{BB962C8B-B14F-4D97-AF65-F5344CB8AC3E}">
        <p14:creationId xmlns:p14="http://schemas.microsoft.com/office/powerpoint/2010/main" val="1144433479"/>
      </p:ext>
    </p:extLst>
  </p:cSld>
  <p:clrMapOvr>
    <a:masterClrMapping/>
  </p:clrMapOvr>
  <p:transition spd="slow" advTm="0">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77CF-1CA4-6B8E-5DAF-52D725EFF56A}"/>
              </a:ext>
            </a:extLst>
          </p:cNvPr>
          <p:cNvSpPr>
            <a:spLocks noGrp="1"/>
          </p:cNvSpPr>
          <p:nvPr>
            <p:ph type="title"/>
          </p:nvPr>
        </p:nvSpPr>
        <p:spPr>
          <a:xfrm>
            <a:off x="1069848" y="484632"/>
            <a:ext cx="10058400" cy="858976"/>
          </a:xfrm>
        </p:spPr>
        <p:txBody>
          <a:bodyPr/>
          <a:lstStyle/>
          <a:p>
            <a:pPr algn="r" rtl="1"/>
            <a:r>
              <a:rPr lang="ar-IQ" dirty="0"/>
              <a:t>ركائز نماذج (مناهج) البحث العلمي</a:t>
            </a:r>
            <a:endParaRPr lang="en-US" dirty="0"/>
          </a:p>
        </p:txBody>
      </p:sp>
      <p:sp>
        <p:nvSpPr>
          <p:cNvPr id="3" name="Content Placeholder 2">
            <a:extLst>
              <a:ext uri="{FF2B5EF4-FFF2-40B4-BE49-F238E27FC236}">
                <a16:creationId xmlns:a16="http://schemas.microsoft.com/office/drawing/2014/main" id="{0334B7BE-C571-9037-4A20-19CF481DA9B3}"/>
              </a:ext>
            </a:extLst>
          </p:cNvPr>
          <p:cNvSpPr>
            <a:spLocks noGrp="1"/>
          </p:cNvSpPr>
          <p:nvPr>
            <p:ph idx="1"/>
          </p:nvPr>
        </p:nvSpPr>
        <p:spPr>
          <a:xfrm>
            <a:off x="1069848" y="1343608"/>
            <a:ext cx="10058400" cy="4828592"/>
          </a:xfrm>
        </p:spPr>
        <p:txBody>
          <a:bodyPr/>
          <a:lstStyle/>
          <a:p>
            <a:pPr algn="just" rtl="1">
              <a:lnSpc>
                <a:spcPct val="150000"/>
              </a:lnSpc>
            </a:pPr>
            <a:r>
              <a:rPr lang="ar-IQ" dirty="0">
                <a:latin typeface="Simplified Arabic" panose="02020603050405020304" pitchFamily="18" charset="-78"/>
                <a:cs typeface="Simplified Arabic" panose="02020603050405020304" pitchFamily="18" charset="-78"/>
              </a:rPr>
              <a:t>هنالك 3 ركائز أساسية لمناهج البحث العلمي وهي:</a:t>
            </a:r>
          </a:p>
          <a:p>
            <a:pPr marL="0" indent="0" algn="just" rtl="1">
              <a:lnSpc>
                <a:spcPct val="150000"/>
              </a:lnSpc>
              <a:buNone/>
            </a:pPr>
            <a:r>
              <a:rPr lang="ar-IQ" sz="2800" dirty="0">
                <a:latin typeface="Simplified Arabic" panose="02020603050405020304" pitchFamily="18" charset="-78"/>
                <a:cs typeface="Simplified Arabic" panose="02020603050405020304" pitchFamily="18" charset="-78"/>
              </a:rPr>
              <a:t>1- الانطولوجيا (</a:t>
            </a:r>
            <a:r>
              <a:rPr lang="en-US" sz="2800" b="1" i="0" dirty="0">
                <a:solidFill>
                  <a:srgbClr val="001E62"/>
                </a:solidFill>
                <a:effectLst/>
                <a:latin typeface="Suisse Intl"/>
              </a:rPr>
              <a:t>Ontology</a:t>
            </a:r>
            <a:r>
              <a:rPr lang="ar-IQ" sz="2800" dirty="0">
                <a:latin typeface="Simplified Arabic" panose="02020603050405020304" pitchFamily="18" charset="-78"/>
                <a:cs typeface="Simplified Arabic" panose="02020603050405020304" pitchFamily="18" charset="-78"/>
              </a:rPr>
              <a:t>): وتتناول سؤال "ما هو الواقع؟" إنها دراسة الوجود. وتدور الركيزة الأولى حول معرفة ما تسعى للبحث عنه. ما الذي تهدف الى دراسته؟</a:t>
            </a:r>
          </a:p>
          <a:p>
            <a:pPr marL="0" indent="0" algn="just" rtl="1">
              <a:lnSpc>
                <a:spcPct val="150000"/>
              </a:lnSpc>
              <a:buNone/>
            </a:pPr>
            <a:r>
              <a:rPr lang="ar-IQ" sz="2800" dirty="0">
                <a:latin typeface="Simplified Arabic" panose="02020603050405020304" pitchFamily="18" charset="-78"/>
                <a:cs typeface="Simplified Arabic" panose="02020603050405020304" pitchFamily="18" charset="-78"/>
              </a:rPr>
              <a:t>2- نظرية المعرفة (</a:t>
            </a:r>
            <a:r>
              <a:rPr lang="en-US" sz="2800" b="1" dirty="0">
                <a:latin typeface="Simplified Arabic" panose="02020603050405020304" pitchFamily="18" charset="-78"/>
                <a:cs typeface="Simplified Arabic" panose="02020603050405020304" pitchFamily="18" charset="-78"/>
              </a:rPr>
              <a:t>Epistemology</a:t>
            </a:r>
            <a:r>
              <a:rPr lang="ar-IQ" sz="2800" dirty="0">
                <a:latin typeface="Simplified Arabic" panose="02020603050405020304" pitchFamily="18" charset="-78"/>
                <a:cs typeface="Simplified Arabic" panose="02020603050405020304" pitchFamily="18" charset="-78"/>
              </a:rPr>
              <a:t>): وهي دراسة المعرفة وتجيب عن السؤال كيف يمكن جمع المعرفة الخاصة بالدراسة؟ و ماهي مصادرها؟</a:t>
            </a:r>
          </a:p>
          <a:p>
            <a:pPr marL="0" indent="0" algn="just" rtl="1">
              <a:lnSpc>
                <a:spcPct val="150000"/>
              </a:lnSpc>
              <a:buNone/>
            </a:pPr>
            <a:r>
              <a:rPr lang="ar-IQ" sz="2800" dirty="0">
                <a:latin typeface="Simplified Arabic" panose="02020603050405020304" pitchFamily="18" charset="-78"/>
                <a:cs typeface="Simplified Arabic" panose="02020603050405020304" pitchFamily="18" charset="-78"/>
              </a:rPr>
              <a:t>3- المنهجية (</a:t>
            </a:r>
            <a:r>
              <a:rPr lang="en-US" sz="2800" b="1" dirty="0">
                <a:latin typeface="Simplified Arabic" panose="02020603050405020304" pitchFamily="18" charset="-78"/>
                <a:cs typeface="Simplified Arabic" panose="02020603050405020304" pitchFamily="18" charset="-78"/>
              </a:rPr>
              <a:t>Methodology</a:t>
            </a:r>
            <a:r>
              <a:rPr lang="ar-IQ" sz="2800" b="1" dirty="0">
                <a:latin typeface="Simplified Arabic" panose="02020603050405020304" pitchFamily="18" charset="-78"/>
                <a:cs typeface="Simplified Arabic" panose="02020603050405020304" pitchFamily="18" charset="-78"/>
              </a:rPr>
              <a:t>)</a:t>
            </a:r>
            <a:r>
              <a:rPr lang="ar-IQ" sz="2800" dirty="0">
                <a:latin typeface="Simplified Arabic" panose="02020603050405020304" pitchFamily="18" charset="-78"/>
                <a:cs typeface="Simplified Arabic" panose="02020603050405020304" pitchFamily="18" charset="-78"/>
              </a:rPr>
              <a:t>: وتجيب عن السؤال "كيف؟" وهي النظام الذي يختاره الباحث لتحقيق أهداف الدراسة و غايات البحث وقياسها وتحليلها</a:t>
            </a:r>
            <a:r>
              <a:rPr lang="ar-IQ" dirty="0">
                <a:latin typeface="Simplified Arabic" panose="02020603050405020304" pitchFamily="18" charset="-78"/>
                <a:cs typeface="Simplified Arabic" panose="02020603050405020304" pitchFamily="18" charset="-78"/>
              </a:rPr>
              <a:t>.</a:t>
            </a:r>
            <a:endParaRPr lang="en-US" dirty="0">
              <a:latin typeface="Simplified Arabic" panose="02020603050405020304" pitchFamily="18" charset="-78"/>
              <a:cs typeface="Simplified Arabic" panose="02020603050405020304" pitchFamily="18" charset="-78"/>
            </a:endParaRPr>
          </a:p>
        </p:txBody>
      </p:sp>
      <p:sp>
        <p:nvSpPr>
          <p:cNvPr id="4" name="Slide Number Placeholder 3">
            <a:extLst>
              <a:ext uri="{FF2B5EF4-FFF2-40B4-BE49-F238E27FC236}">
                <a16:creationId xmlns:a16="http://schemas.microsoft.com/office/drawing/2014/main" id="{9E098132-2BD2-B6F1-EDC3-B402DD15E416}"/>
              </a:ext>
            </a:extLst>
          </p:cNvPr>
          <p:cNvSpPr>
            <a:spLocks noGrp="1"/>
          </p:cNvSpPr>
          <p:nvPr>
            <p:ph type="sldNum" sz="quarter" idx="12"/>
          </p:nvPr>
        </p:nvSpPr>
        <p:spPr/>
        <p:txBody>
          <a:bodyPr/>
          <a:lstStyle/>
          <a:p>
            <a:fld id="{9E11C7E2-52A5-43A5-ABE6-71E7FF59E527}" type="slidenum">
              <a:rPr lang="en-US" smtClean="0"/>
              <a:t>7</a:t>
            </a:fld>
            <a:endParaRPr lang="en-US"/>
          </a:p>
        </p:txBody>
      </p:sp>
    </p:spTree>
    <p:extLst>
      <p:ext uri="{BB962C8B-B14F-4D97-AF65-F5344CB8AC3E}">
        <p14:creationId xmlns:p14="http://schemas.microsoft.com/office/powerpoint/2010/main" val="2666012501"/>
      </p:ext>
    </p:extLst>
  </p:cSld>
  <p:clrMapOvr>
    <a:masterClrMapping/>
  </p:clrMapOvr>
  <p:transition spd="slow" advTm="0">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423AB-406E-C0A9-848E-9FD7208A335E}"/>
              </a:ext>
            </a:extLst>
          </p:cNvPr>
          <p:cNvSpPr>
            <a:spLocks noGrp="1"/>
          </p:cNvSpPr>
          <p:nvPr>
            <p:ph type="title"/>
          </p:nvPr>
        </p:nvSpPr>
        <p:spPr>
          <a:xfrm>
            <a:off x="1069848" y="484632"/>
            <a:ext cx="10058400" cy="980274"/>
          </a:xfrm>
        </p:spPr>
        <p:txBody>
          <a:bodyPr/>
          <a:lstStyle/>
          <a:p>
            <a:pPr algn="r" rtl="1"/>
            <a:r>
              <a:rPr lang="ar-IQ" dirty="0"/>
              <a:t>نماذج (مناهج) البحث العلمي</a:t>
            </a:r>
            <a:endParaRPr lang="en-US" dirty="0"/>
          </a:p>
        </p:txBody>
      </p:sp>
      <p:sp>
        <p:nvSpPr>
          <p:cNvPr id="3" name="Content Placeholder 2">
            <a:extLst>
              <a:ext uri="{FF2B5EF4-FFF2-40B4-BE49-F238E27FC236}">
                <a16:creationId xmlns:a16="http://schemas.microsoft.com/office/drawing/2014/main" id="{5536D3A2-0367-941C-E46B-4B4762952286}"/>
              </a:ext>
            </a:extLst>
          </p:cNvPr>
          <p:cNvSpPr>
            <a:spLocks noGrp="1"/>
          </p:cNvSpPr>
          <p:nvPr>
            <p:ph idx="1"/>
          </p:nvPr>
        </p:nvSpPr>
        <p:spPr>
          <a:xfrm>
            <a:off x="1069848" y="1464906"/>
            <a:ext cx="10058400" cy="4707294"/>
          </a:xfrm>
        </p:spPr>
        <p:txBody>
          <a:bodyPr>
            <a:normAutofit/>
          </a:bodyPr>
          <a:lstStyle/>
          <a:p>
            <a:pPr marL="0" indent="0" algn="just" rtl="1">
              <a:lnSpc>
                <a:spcPct val="150000"/>
              </a:lnSpc>
              <a:buNone/>
            </a:pPr>
            <a:r>
              <a:rPr lang="ar-IQ" sz="2800" dirty="0">
                <a:latin typeface="Simplified Arabic" panose="02020603050405020304" pitchFamily="18" charset="-78"/>
                <a:cs typeface="Simplified Arabic" panose="02020603050405020304" pitchFamily="18" charset="-78"/>
              </a:rPr>
              <a:t>وفقا لعدة دراسات هنالك أربعة نماذج أساسية في البحث العلمي وهي: </a:t>
            </a:r>
          </a:p>
          <a:p>
            <a:pPr marL="0" indent="0" algn="just" rtl="1">
              <a:lnSpc>
                <a:spcPct val="150000"/>
              </a:lnSpc>
              <a:buNone/>
            </a:pPr>
            <a:r>
              <a:rPr lang="ar-IQ" sz="2800" dirty="0">
                <a:latin typeface="Simplified Arabic" panose="02020603050405020304" pitchFamily="18" charset="-78"/>
                <a:cs typeface="Simplified Arabic" panose="02020603050405020304" pitchFamily="18" charset="-78"/>
              </a:rPr>
              <a:t>- النموذج الوضعي (</a:t>
            </a:r>
            <a:r>
              <a:rPr lang="en-US" sz="2800" dirty="0">
                <a:effectLst/>
                <a:latin typeface="Calibri" panose="020F0502020204030204" pitchFamily="34" charset="0"/>
                <a:ea typeface="Calibri" panose="020F0502020204030204" pitchFamily="34" charset="0"/>
                <a:cs typeface="Arial" panose="020B0604020202020204" pitchFamily="34" charset="0"/>
              </a:rPr>
              <a:t>Positivist Research Paradigm</a:t>
            </a:r>
            <a:r>
              <a:rPr lang="ar-IQ" sz="2800" dirty="0">
                <a:latin typeface="Simplified Arabic" panose="02020603050405020304" pitchFamily="18" charset="-78"/>
                <a:cs typeface="Simplified Arabic" panose="02020603050405020304" pitchFamily="18" charset="-78"/>
              </a:rPr>
              <a:t>)</a:t>
            </a:r>
            <a:r>
              <a:rPr lang="ar-IQ" sz="4000" dirty="0">
                <a:latin typeface="Simplified Arabic" panose="02020603050405020304" pitchFamily="18" charset="-78"/>
                <a:cs typeface="Simplified Arabic" panose="02020603050405020304" pitchFamily="18" charset="-78"/>
              </a:rPr>
              <a:t>:</a:t>
            </a:r>
            <a:endParaRPr lang="ar-IQ" sz="2800" dirty="0">
              <a:latin typeface="Simplified Arabic" panose="02020603050405020304" pitchFamily="18" charset="-78"/>
              <a:cs typeface="Simplified Arabic" panose="02020603050405020304" pitchFamily="18" charset="-78"/>
            </a:endParaRPr>
          </a:p>
          <a:p>
            <a:pPr marL="0" indent="0" algn="just" rtl="1">
              <a:lnSpc>
                <a:spcPct val="150000"/>
              </a:lnSpc>
              <a:buNone/>
            </a:pPr>
            <a:r>
              <a:rPr lang="ar-IQ" sz="2800" dirty="0">
                <a:latin typeface="Simplified Arabic" panose="02020603050405020304" pitchFamily="18" charset="-78"/>
                <a:cs typeface="Simplified Arabic" panose="02020603050405020304" pitchFamily="18" charset="-78"/>
              </a:rPr>
              <a:t>- النموذج التفسيري (</a:t>
            </a:r>
            <a:r>
              <a:rPr lang="en-US" sz="2800" dirty="0">
                <a:effectLst/>
                <a:latin typeface="Calibri" panose="020F0502020204030204" pitchFamily="34" charset="0"/>
                <a:ea typeface="Calibri" panose="020F0502020204030204" pitchFamily="34" charset="0"/>
                <a:cs typeface="Arial" panose="020B0604020202020204" pitchFamily="34" charset="0"/>
              </a:rPr>
              <a:t>Interpretivist Research Paradigm</a:t>
            </a:r>
            <a:r>
              <a:rPr lang="ar-IQ" sz="2800" b="1" dirty="0">
                <a:latin typeface="Simplified Arabic" panose="02020603050405020304" pitchFamily="18" charset="-78"/>
                <a:cs typeface="Simplified Arabic" panose="02020603050405020304" pitchFamily="18" charset="-78"/>
              </a:rPr>
              <a:t>)</a:t>
            </a:r>
          </a:p>
          <a:p>
            <a:pPr marL="0" indent="0" algn="just" rtl="1">
              <a:lnSpc>
                <a:spcPct val="150000"/>
              </a:lnSpc>
              <a:buNone/>
            </a:pPr>
            <a:r>
              <a:rPr lang="ar-IQ" sz="2800" dirty="0">
                <a:latin typeface="Simplified Arabic" panose="02020603050405020304" pitchFamily="18" charset="-78"/>
                <a:cs typeface="Simplified Arabic" panose="02020603050405020304" pitchFamily="18" charset="-78"/>
              </a:rPr>
              <a:t>- نموذج النظرية النقدية (</a:t>
            </a:r>
            <a:r>
              <a:rPr lang="en-US" sz="2800" kern="0" dirty="0">
                <a:effectLst/>
                <a:latin typeface="SangBleu Kingdom"/>
                <a:ea typeface="Times New Roman" panose="02020603050405020304" pitchFamily="18" charset="0"/>
                <a:cs typeface="Times New Roman" panose="02020603050405020304" pitchFamily="18" charset="0"/>
              </a:rPr>
              <a:t>Critical Theory Research Paradigm</a:t>
            </a:r>
            <a:r>
              <a:rPr lang="ar-IQ" sz="2800" dirty="0">
                <a:latin typeface="Simplified Arabic" panose="02020603050405020304" pitchFamily="18" charset="-78"/>
                <a:cs typeface="Simplified Arabic" panose="02020603050405020304" pitchFamily="18" charset="-78"/>
              </a:rPr>
              <a:t>)</a:t>
            </a:r>
          </a:p>
          <a:p>
            <a:pPr marL="0" indent="0" algn="just" rtl="1">
              <a:lnSpc>
                <a:spcPct val="150000"/>
              </a:lnSpc>
              <a:buNone/>
            </a:pPr>
            <a:r>
              <a:rPr lang="ar-IQ" sz="2800" dirty="0">
                <a:latin typeface="Simplified Arabic" panose="02020603050405020304" pitchFamily="18" charset="-78"/>
                <a:cs typeface="Simplified Arabic" panose="02020603050405020304" pitchFamily="18" charset="-78"/>
              </a:rPr>
              <a:t>- النموذج البنائي (</a:t>
            </a:r>
            <a:r>
              <a:rPr lang="en-US" sz="2800" dirty="0">
                <a:latin typeface="Calibri" panose="020F0502020204030204" pitchFamily="34" charset="0"/>
                <a:cs typeface="Arial" panose="020B0604020202020204" pitchFamily="34" charset="0"/>
              </a:rPr>
              <a:t>Constructivist Research Paradigm</a:t>
            </a:r>
            <a:r>
              <a:rPr lang="ar-IQ" sz="2800" dirty="0">
                <a:latin typeface="Simplified Arabic" panose="02020603050405020304" pitchFamily="18" charset="-78"/>
                <a:cs typeface="Simplified Arabic" panose="02020603050405020304" pitchFamily="18" charset="-78"/>
              </a:rPr>
              <a:t> )</a:t>
            </a:r>
            <a:endParaRPr lang="ar-IQ" sz="4000" dirty="0">
              <a:latin typeface="Simplified Arabic" panose="02020603050405020304" pitchFamily="18" charset="-78"/>
              <a:cs typeface="Simplified Arabic" panose="02020603050405020304" pitchFamily="18" charset="-78"/>
            </a:endParaRPr>
          </a:p>
        </p:txBody>
      </p:sp>
      <p:sp>
        <p:nvSpPr>
          <p:cNvPr id="4" name="Slide Number Placeholder 3">
            <a:extLst>
              <a:ext uri="{FF2B5EF4-FFF2-40B4-BE49-F238E27FC236}">
                <a16:creationId xmlns:a16="http://schemas.microsoft.com/office/drawing/2014/main" id="{F37F4827-1CAA-4F5E-6B09-7D846D407CB6}"/>
              </a:ext>
            </a:extLst>
          </p:cNvPr>
          <p:cNvSpPr>
            <a:spLocks noGrp="1"/>
          </p:cNvSpPr>
          <p:nvPr>
            <p:ph type="sldNum" sz="quarter" idx="12"/>
          </p:nvPr>
        </p:nvSpPr>
        <p:spPr/>
        <p:txBody>
          <a:bodyPr/>
          <a:lstStyle/>
          <a:p>
            <a:fld id="{9E11C7E2-52A5-43A5-ABE6-71E7FF59E527}" type="slidenum">
              <a:rPr lang="en-US" smtClean="0"/>
              <a:t>8</a:t>
            </a:fld>
            <a:endParaRPr lang="en-US"/>
          </a:p>
        </p:txBody>
      </p:sp>
    </p:spTree>
    <p:extLst>
      <p:ext uri="{BB962C8B-B14F-4D97-AF65-F5344CB8AC3E}">
        <p14:creationId xmlns:p14="http://schemas.microsoft.com/office/powerpoint/2010/main" val="1110800044"/>
      </p:ext>
    </p:extLst>
  </p:cSld>
  <p:clrMapOvr>
    <a:masterClrMapping/>
  </p:clrMapOvr>
  <p:transition spd="slow" advTm="0">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0E103-7252-0DC8-16B9-E9D476B94DB2}"/>
              </a:ext>
            </a:extLst>
          </p:cNvPr>
          <p:cNvSpPr>
            <a:spLocks noGrp="1"/>
          </p:cNvSpPr>
          <p:nvPr>
            <p:ph type="title"/>
          </p:nvPr>
        </p:nvSpPr>
        <p:spPr>
          <a:xfrm>
            <a:off x="1066800" y="203278"/>
            <a:ext cx="10058400" cy="765670"/>
          </a:xfrm>
        </p:spPr>
        <p:txBody>
          <a:bodyPr>
            <a:normAutofit fontScale="90000"/>
          </a:bodyPr>
          <a:lstStyle/>
          <a:p>
            <a:pPr algn="r" rtl="1"/>
            <a:r>
              <a:rPr lang="ar-IQ" b="1" dirty="0"/>
              <a:t>مداخل البحث العلمي </a:t>
            </a:r>
            <a:endParaRPr lang="en-US" b="1" dirty="0"/>
          </a:p>
        </p:txBody>
      </p:sp>
      <p:sp>
        <p:nvSpPr>
          <p:cNvPr id="3" name="Content Placeholder 2">
            <a:extLst>
              <a:ext uri="{FF2B5EF4-FFF2-40B4-BE49-F238E27FC236}">
                <a16:creationId xmlns:a16="http://schemas.microsoft.com/office/drawing/2014/main" id="{3A53A3DB-883A-6FF7-B9F0-368F8297B778}"/>
              </a:ext>
            </a:extLst>
          </p:cNvPr>
          <p:cNvSpPr>
            <a:spLocks noGrp="1"/>
          </p:cNvSpPr>
          <p:nvPr>
            <p:ph idx="1"/>
          </p:nvPr>
        </p:nvSpPr>
        <p:spPr>
          <a:xfrm>
            <a:off x="1069848" y="968948"/>
            <a:ext cx="10058400" cy="5203252"/>
          </a:xfrm>
        </p:spPr>
        <p:txBody>
          <a:bodyPr>
            <a:normAutofit/>
          </a:bodyPr>
          <a:lstStyle/>
          <a:p>
            <a:pPr algn="just" rtl="1">
              <a:lnSpc>
                <a:spcPct val="150000"/>
              </a:lnSpc>
            </a:pPr>
            <a:r>
              <a:rPr lang="ar-IQ" sz="2400" b="1" dirty="0">
                <a:solidFill>
                  <a:srgbClr val="FF0000"/>
                </a:solidFill>
                <a:latin typeface="Simplified Arabic" panose="02020603050405020304" pitchFamily="18" charset="-78"/>
                <a:cs typeface="Simplified Arabic" panose="02020603050405020304" pitchFamily="18" charset="-78"/>
              </a:rPr>
              <a:t>المدخل الاستنتاجي -الاستنباطي- </a:t>
            </a:r>
            <a:r>
              <a:rPr lang="en-US" sz="2400" b="1" dirty="0">
                <a:solidFill>
                  <a:srgbClr val="FF0000"/>
                </a:solidFill>
                <a:latin typeface="Simplified Arabic" panose="02020603050405020304" pitchFamily="18" charset="-78"/>
                <a:cs typeface="Simplified Arabic" panose="02020603050405020304" pitchFamily="18" charset="-78"/>
              </a:rPr>
              <a:t> (Deductive Approach)</a:t>
            </a:r>
            <a:r>
              <a:rPr lang="ar-IQ" sz="2400" b="1" dirty="0">
                <a:solidFill>
                  <a:srgbClr val="FF0000"/>
                </a:solidFill>
                <a:latin typeface="Simplified Arabic" panose="02020603050405020304" pitchFamily="18" charset="-78"/>
                <a:cs typeface="Simplified Arabic" panose="02020603050405020304" pitchFamily="18" charset="-78"/>
              </a:rPr>
              <a:t>: </a:t>
            </a:r>
            <a:r>
              <a:rPr lang="ar-IQ" sz="2400" dirty="0">
                <a:latin typeface="Simplified Arabic" panose="02020603050405020304" pitchFamily="18" charset="-78"/>
                <a:cs typeface="Simplified Arabic" panose="02020603050405020304" pitchFamily="18" charset="-78"/>
              </a:rPr>
              <a:t>يهتم هذا المدخل بتطوير الفرضيات </a:t>
            </a:r>
            <a:r>
              <a:rPr lang="ar-IQ" sz="2400" dirty="0" err="1">
                <a:latin typeface="Simplified Arabic" panose="02020603050405020304" pitchFamily="18" charset="-78"/>
                <a:cs typeface="Simplified Arabic" panose="02020603050405020304" pitchFamily="18" charset="-78"/>
              </a:rPr>
              <a:t>بناءا</a:t>
            </a:r>
            <a:r>
              <a:rPr lang="ar-IQ" sz="2400" dirty="0">
                <a:latin typeface="Simplified Arabic" panose="02020603050405020304" pitchFamily="18" charset="-78"/>
                <a:cs typeface="Simplified Arabic" panose="02020603050405020304" pitchFamily="18" charset="-78"/>
              </a:rPr>
              <a:t> على نظرية موجودة ومن ثم تصميم استراتيجية بحث لاختبار الفرضية.</a:t>
            </a:r>
          </a:p>
          <a:p>
            <a:pPr algn="just" rtl="1">
              <a:lnSpc>
                <a:spcPct val="150000"/>
              </a:lnSpc>
            </a:pPr>
            <a:r>
              <a:rPr lang="ar-IQ" sz="2400" dirty="0">
                <a:latin typeface="Simplified Arabic" panose="02020603050405020304" pitchFamily="18" charset="-78"/>
                <a:cs typeface="Simplified Arabic" panose="02020603050405020304" pitchFamily="18" charset="-78"/>
              </a:rPr>
              <a:t>الاستنتاج هو الاستدلال من الخاص الى العام اذا لوحظ ان هناك علاقة سببية او رابط متضمن في نظرية معينة أو مثال حالة معينة , فقد يكون ذلك صحيحا في كثير من الحالات . وقد يختبر التصميم الاستنتاجي لمعرفة ما اذا كانت هذه العلاقة او الارتباط قد حدثت في ظروف أكثر عمومية</a:t>
            </a:r>
          </a:p>
          <a:p>
            <a:pPr algn="just" rtl="1">
              <a:lnSpc>
                <a:spcPct val="150000"/>
              </a:lnSpc>
            </a:pPr>
            <a:r>
              <a:rPr lang="ar-IQ" sz="2400" dirty="0">
                <a:latin typeface="Simplified Arabic" panose="02020603050405020304" pitchFamily="18" charset="-78"/>
                <a:cs typeface="Simplified Arabic" panose="02020603050405020304" pitchFamily="18" charset="-78"/>
              </a:rPr>
              <a:t>ويمكن تفسير المدخل الاستنباطي عن طريق الفرضيات التي يمكن استخلاصها من مقترحات النظرية.  و بعبارة أخرى فإن المدخل الاستنباطي يهتم باستخلاص الاستنتاجات من المقدمات او الافتراضات.</a:t>
            </a:r>
          </a:p>
          <a:p>
            <a:pPr algn="just" rtl="1">
              <a:lnSpc>
                <a:spcPct val="150000"/>
              </a:lnSpc>
            </a:pPr>
            <a:r>
              <a:rPr lang="ar-IQ" sz="2400" dirty="0">
                <a:latin typeface="Simplified Arabic" panose="02020603050405020304" pitchFamily="18" charset="-78"/>
                <a:cs typeface="Simplified Arabic" panose="02020603050405020304" pitchFamily="18" charset="-78"/>
              </a:rPr>
              <a:t>المدخل الاستنباطي يبدأ بنموذج متوقع يتم اختباره مقابل الملاحظات .... </a:t>
            </a:r>
          </a:p>
          <a:p>
            <a:pPr marL="0" indent="0" algn="r" rtl="1">
              <a:lnSpc>
                <a:spcPct val="150000"/>
              </a:lnSpc>
              <a:buNone/>
            </a:pPr>
            <a:endParaRPr lang="en-US" sz="2400" b="1" dirty="0">
              <a:latin typeface="Simplified Arabic" panose="02020603050405020304" pitchFamily="18" charset="-78"/>
              <a:cs typeface="Simplified Arabic" panose="02020603050405020304" pitchFamily="18" charset="-78"/>
            </a:endParaRPr>
          </a:p>
        </p:txBody>
      </p:sp>
      <p:sp>
        <p:nvSpPr>
          <p:cNvPr id="4" name="Slide Number Placeholder 3">
            <a:extLst>
              <a:ext uri="{FF2B5EF4-FFF2-40B4-BE49-F238E27FC236}">
                <a16:creationId xmlns:a16="http://schemas.microsoft.com/office/drawing/2014/main" id="{C6FCA236-D1D0-76C9-602A-457E6A5F80CA}"/>
              </a:ext>
            </a:extLst>
          </p:cNvPr>
          <p:cNvSpPr>
            <a:spLocks noGrp="1"/>
          </p:cNvSpPr>
          <p:nvPr>
            <p:ph type="sldNum" sz="quarter" idx="12"/>
          </p:nvPr>
        </p:nvSpPr>
        <p:spPr/>
        <p:txBody>
          <a:bodyPr/>
          <a:lstStyle/>
          <a:p>
            <a:fld id="{9E11C7E2-52A5-43A5-ABE6-71E7FF59E527}" type="slidenum">
              <a:rPr lang="en-US" smtClean="0"/>
              <a:t>9</a:t>
            </a:fld>
            <a:endParaRPr lang="en-US"/>
          </a:p>
        </p:txBody>
      </p:sp>
    </p:spTree>
    <p:extLst>
      <p:ext uri="{BB962C8B-B14F-4D97-AF65-F5344CB8AC3E}">
        <p14:creationId xmlns:p14="http://schemas.microsoft.com/office/powerpoint/2010/main" val="2818425663"/>
      </p:ext>
    </p:extLst>
  </p:cSld>
  <p:clrMapOvr>
    <a:masterClrMapping/>
  </p:clrMapOvr>
  <p:transition spd="slow" advTm="0">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5194</TotalTime>
  <Words>954</Words>
  <Application>Microsoft Office PowerPoint</Application>
  <PresentationFormat>Widescreen</PresentationFormat>
  <Paragraphs>78</Paragraphs>
  <Slides>11</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Calibri</vt:lpstr>
      <vt:lpstr>Helvetica</vt:lpstr>
      <vt:lpstr>Rockwell</vt:lpstr>
      <vt:lpstr>Rockwell Condensed</vt:lpstr>
      <vt:lpstr>SangBleu Kingdom</vt:lpstr>
      <vt:lpstr>Simplified Arabic</vt:lpstr>
      <vt:lpstr>Suisse Intl</vt:lpstr>
      <vt:lpstr>Wingdings</vt:lpstr>
      <vt:lpstr>Wood Type</vt:lpstr>
      <vt:lpstr>المدخل الى البحث العلمي</vt:lpstr>
      <vt:lpstr>الفصل الأول:  المدخل الى البحث </vt:lpstr>
      <vt:lpstr>- تعريف البحث</vt:lpstr>
      <vt:lpstr>أنواع البحوث العلمية </vt:lpstr>
      <vt:lpstr>أنواع البحوث العلمية </vt:lpstr>
      <vt:lpstr>أنواع البحوث العلمية </vt:lpstr>
      <vt:lpstr>ركائز نماذج (مناهج) البحث العلمي</vt:lpstr>
      <vt:lpstr>نماذج (مناهج) البحث العلمي</vt:lpstr>
      <vt:lpstr>مداخل البحث العلمي </vt:lpstr>
      <vt:lpstr>مداخل البحث العلمي </vt:lpstr>
      <vt:lpstr>مداخل البحث العلمي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المدخل الى البحث </dc:title>
  <dc:creator>Naseem Lallo</dc:creator>
  <cp:lastModifiedBy>Lenovo</cp:lastModifiedBy>
  <cp:revision>37</cp:revision>
  <dcterms:created xsi:type="dcterms:W3CDTF">2023-09-23T15:52:30Z</dcterms:created>
  <dcterms:modified xsi:type="dcterms:W3CDTF">2024-10-20T17:07:42Z</dcterms:modified>
</cp:coreProperties>
</file>