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66" r:id="rId5"/>
    <p:sldId id="267" r:id="rId6"/>
    <p:sldId id="268" r:id="rId7"/>
    <p:sldId id="259" r:id="rId8"/>
    <p:sldId id="260" r:id="rId9"/>
    <p:sldId id="261" r:id="rId10"/>
    <p:sldId id="262"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803" autoAdjust="0"/>
    <p:restoredTop sz="77871" autoAdjust="0"/>
  </p:normalViewPr>
  <p:slideViewPr>
    <p:cSldViewPr>
      <p:cViewPr varScale="1">
        <p:scale>
          <a:sx n="50" d="100"/>
          <a:sy n="50" d="100"/>
        </p:scale>
        <p:origin x="1312" y="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05F59F-8D6B-413B-8328-49A9F19784E9}" type="datetimeFigureOut">
              <a:rPr lang="en-US" smtClean="0"/>
              <a:t>12/15/2024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EF4D3C-6EF0-42AD-9B62-1348793F2A83}" type="slidenum">
              <a:rPr lang="en-US" smtClean="0"/>
              <a:t>‹#›</a:t>
            </a:fld>
            <a:endParaRPr lang="en-US"/>
          </a:p>
        </p:txBody>
      </p:sp>
    </p:spTree>
    <p:extLst>
      <p:ext uri="{BB962C8B-B14F-4D97-AF65-F5344CB8AC3E}">
        <p14:creationId xmlns:p14="http://schemas.microsoft.com/office/powerpoint/2010/main" val="3636043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IQ" dirty="0"/>
              <a:t>الاسمي: الجنس –الديانة – الحالة الاجتماعية –لون البشرة ......</a:t>
            </a:r>
          </a:p>
          <a:p>
            <a:pPr algn="r" rtl="1"/>
            <a:r>
              <a:rPr lang="ar-IQ" dirty="0"/>
              <a:t>الرتبي: المستوى التعليمي – تقديرات النجاح – المستوى الوظيفي- مقياس </a:t>
            </a:r>
            <a:r>
              <a:rPr lang="ar-IQ" dirty="0" err="1"/>
              <a:t>ليكرت</a:t>
            </a:r>
            <a:r>
              <a:rPr lang="ar-IQ" dirty="0"/>
              <a:t> – </a:t>
            </a:r>
          </a:p>
          <a:p>
            <a:pPr algn="r" rtl="1"/>
            <a:r>
              <a:rPr lang="ar-IQ" dirty="0" err="1"/>
              <a:t>الفتري</a:t>
            </a:r>
            <a:r>
              <a:rPr lang="ar-IQ" dirty="0"/>
              <a:t> : الذكاء – درجات الحرارة – درجات الطلبة</a:t>
            </a:r>
          </a:p>
          <a:p>
            <a:pPr algn="r" rtl="1"/>
            <a:r>
              <a:rPr lang="ar-IQ" dirty="0"/>
              <a:t>نسبي: الطول – الوزن – الوقت - الدخل</a:t>
            </a:r>
            <a:endParaRPr lang="en-US" dirty="0"/>
          </a:p>
        </p:txBody>
      </p:sp>
      <p:sp>
        <p:nvSpPr>
          <p:cNvPr id="4" name="Slide Number Placeholder 3"/>
          <p:cNvSpPr>
            <a:spLocks noGrp="1"/>
          </p:cNvSpPr>
          <p:nvPr>
            <p:ph type="sldNum" sz="quarter" idx="5"/>
          </p:nvPr>
        </p:nvSpPr>
        <p:spPr/>
        <p:txBody>
          <a:bodyPr/>
          <a:lstStyle/>
          <a:p>
            <a:fld id="{65EF4D3C-6EF0-42AD-9B62-1348793F2A83}" type="slidenum">
              <a:rPr lang="en-US" smtClean="0"/>
              <a:t>6</a:t>
            </a:fld>
            <a:endParaRPr lang="en-US"/>
          </a:p>
        </p:txBody>
      </p:sp>
    </p:spTree>
    <p:extLst>
      <p:ext uri="{BB962C8B-B14F-4D97-AF65-F5344CB8AC3E}">
        <p14:creationId xmlns:p14="http://schemas.microsoft.com/office/powerpoint/2010/main" val="4256743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EF4D3C-6EF0-42AD-9B62-1348793F2A83}" type="slidenum">
              <a:rPr lang="en-US" smtClean="0"/>
              <a:t>9</a:t>
            </a:fld>
            <a:endParaRPr lang="en-US"/>
          </a:p>
        </p:txBody>
      </p:sp>
    </p:spTree>
    <p:extLst>
      <p:ext uri="{BB962C8B-B14F-4D97-AF65-F5344CB8AC3E}">
        <p14:creationId xmlns:p14="http://schemas.microsoft.com/office/powerpoint/2010/main" val="41832383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0B47E92-BD4B-4D76-A6E8-91CAC70F26A8}" type="datetimeFigureOut">
              <a:rPr lang="en-US" smtClean="0"/>
              <a:t>12/15/2024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2991064-F890-4F46-A3E6-093A974620C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0B47E92-BD4B-4D76-A6E8-91CAC70F26A8}"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91064-F890-4F46-A3E6-093A974620C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0B47E92-BD4B-4D76-A6E8-91CAC70F26A8}"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91064-F890-4F46-A3E6-093A974620C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0B47E92-BD4B-4D76-A6E8-91CAC70F26A8}"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91064-F890-4F46-A3E6-093A974620CA}"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0B47E92-BD4B-4D76-A6E8-91CAC70F26A8}"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991064-F890-4F46-A3E6-093A974620CA}"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0B47E92-BD4B-4D76-A6E8-91CAC70F26A8}" type="datetimeFigureOut">
              <a:rPr lang="en-US" smtClean="0"/>
              <a:t>12/15/2024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991064-F890-4F46-A3E6-093A974620CA}"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0B47E92-BD4B-4D76-A6E8-91CAC70F26A8}" type="datetimeFigureOut">
              <a:rPr lang="en-US" smtClean="0"/>
              <a:t>12/15/2024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991064-F890-4F46-A3E6-093A974620C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0B47E92-BD4B-4D76-A6E8-91CAC70F26A8}" type="datetimeFigureOut">
              <a:rPr lang="en-US" smtClean="0"/>
              <a:t>12/15/2024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991064-F890-4F46-A3E6-093A974620CA}"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B47E92-BD4B-4D76-A6E8-91CAC70F26A8}" type="datetimeFigureOut">
              <a:rPr lang="en-US" smtClean="0"/>
              <a:t>12/15/2024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991064-F890-4F46-A3E6-093A974620C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0B47E92-BD4B-4D76-A6E8-91CAC70F26A8}" type="datetimeFigureOut">
              <a:rPr lang="en-US" smtClean="0"/>
              <a:t>12/15/2024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991064-F890-4F46-A3E6-093A974620C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0B47E92-BD4B-4D76-A6E8-91CAC70F26A8}" type="datetimeFigureOut">
              <a:rPr lang="en-US" smtClean="0"/>
              <a:t>12/15/2024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2991064-F890-4F46-A3E6-093A974620CA}"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0B47E92-BD4B-4D76-A6E8-91CAC70F26A8}" type="datetimeFigureOut">
              <a:rPr lang="en-US" smtClean="0"/>
              <a:t>12/15/2024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991064-F890-4F46-A3E6-093A974620C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1142999"/>
          </a:xfrm>
        </p:spPr>
        <p:txBody>
          <a:bodyPr>
            <a:noAutofit/>
          </a:bodyPr>
          <a:lstStyle/>
          <a:p>
            <a:pPr algn="ctr" rtl="1"/>
            <a:r>
              <a:rPr lang="ar-IQ" sz="7200" dirty="0"/>
              <a:t>قياس المتغيرات </a:t>
            </a:r>
            <a:endParaRPr lang="en-US" sz="7200" dirty="0"/>
          </a:p>
        </p:txBody>
      </p:sp>
      <p:sp>
        <p:nvSpPr>
          <p:cNvPr id="3" name="Subtitle 2"/>
          <p:cNvSpPr>
            <a:spLocks noGrp="1"/>
          </p:cNvSpPr>
          <p:nvPr>
            <p:ph type="subTitle" idx="1"/>
          </p:nvPr>
        </p:nvSpPr>
        <p:spPr>
          <a:xfrm>
            <a:off x="685800" y="3611606"/>
            <a:ext cx="7772400" cy="1569993"/>
          </a:xfrm>
        </p:spPr>
        <p:txBody>
          <a:bodyPr>
            <a:noAutofit/>
          </a:bodyPr>
          <a:lstStyle/>
          <a:p>
            <a:pPr algn="ctr" rtl="1"/>
            <a:r>
              <a:rPr lang="ar-IQ" sz="2800" b="1" dirty="0"/>
              <a:t>أعداد </a:t>
            </a:r>
          </a:p>
          <a:p>
            <a:pPr algn="ctr" rtl="1"/>
            <a:r>
              <a:rPr lang="ar-IQ" sz="2800" b="1" dirty="0"/>
              <a:t>أ.م.د. نسيم يوسف حنا </a:t>
            </a:r>
          </a:p>
          <a:p>
            <a:pPr algn="ctr"/>
            <a:r>
              <a:rPr lang="ar-IQ" sz="2800" b="1" dirty="0"/>
              <a:t>2024-2025</a:t>
            </a:r>
            <a:endParaRPr lang="en-US" sz="2800" b="1" dirty="0"/>
          </a:p>
        </p:txBody>
      </p:sp>
    </p:spTree>
    <p:extLst>
      <p:ext uri="{BB962C8B-B14F-4D97-AF65-F5344CB8AC3E}">
        <p14:creationId xmlns:p14="http://schemas.microsoft.com/office/powerpoint/2010/main" val="3541504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109728" indent="0" algn="just" rtl="1">
              <a:lnSpc>
                <a:spcPct val="120000"/>
              </a:lnSpc>
              <a:buNone/>
            </a:pPr>
            <a:r>
              <a:rPr lang="ar-IQ" dirty="0">
                <a:latin typeface="UniQAIDAR_Blawkrawe 006" pitchFamily="34" charset="-78"/>
                <a:cs typeface="UniQAIDAR_Blawkrawe 006" pitchFamily="34" charset="-78"/>
              </a:rPr>
              <a:t>لاحظنا في القياس الرتبي بان القيم الرقمية تعبر عن الترتيب ولا تعبر عن المعنى اذ يمكن ان نعبر عن الرتب بالرموز (ا-ب-ج)او بأرقام (9-7-5..)لان الأرقام لا تقترن بوحدة قياس محددة فإذا عبرنا عن علامات الأفراد في اختبار تحصيلي بالأرقام (50-55-60)فان هذا يعني ان الافراد يختلفون في مقدار السمة وهذا مقياس اسمي وان رتبة الفرد ذو العلامة (55) أعلى من رتبة الفرد (50) وأدنى من رتبة الفرد (60) وهذا قياس رتبي وان الفرد الذي علامته (60)أكثر ب(5)درجات من الفرد الذي علامته (55)وهذا القياس فاصلي او فئوي.   </a:t>
            </a:r>
          </a:p>
          <a:p>
            <a:pPr marL="109728" indent="0" algn="just" rtl="1">
              <a:lnSpc>
                <a:spcPct val="120000"/>
              </a:lnSpc>
              <a:buNone/>
            </a:pPr>
            <a:r>
              <a:rPr lang="ar-IQ" dirty="0">
                <a:latin typeface="UniQAIDAR_Blawkrawe 006" pitchFamily="34" charset="-78"/>
                <a:cs typeface="UniQAIDAR_Blawkrawe 006" pitchFamily="34" charset="-78"/>
              </a:rPr>
              <a:t>هذا المستوى القياسي أرقى من المستويات القياسية السابقة من ناحية الدقة الموضوعية وانه يحمل اضافة لصفتي الترميز او التصنيف والترتيب صفة تساوي المسافات الفواصل بين الدرجات او وحدات المتغير الذي يجري قياسه وان مستوى التطبيق الإحصائي والرياضي أعلى من المستويين السابقين .</a:t>
            </a:r>
            <a:endParaRPr lang="en-US" dirty="0">
              <a:latin typeface="UniQAIDAR_Blawkrawe 006" pitchFamily="34" charset="-78"/>
              <a:cs typeface="UniQAIDAR_Blawkrawe 006" pitchFamily="34" charset="-78"/>
            </a:endParaRPr>
          </a:p>
        </p:txBody>
      </p:sp>
      <p:sp>
        <p:nvSpPr>
          <p:cNvPr id="3" name="Title 2"/>
          <p:cNvSpPr>
            <a:spLocks noGrp="1"/>
          </p:cNvSpPr>
          <p:nvPr>
            <p:ph type="title"/>
          </p:nvPr>
        </p:nvSpPr>
        <p:spPr/>
        <p:txBody>
          <a:bodyPr/>
          <a:lstStyle/>
          <a:p>
            <a:pPr algn="r" rtl="1"/>
            <a:r>
              <a:rPr lang="ar-IQ" dirty="0"/>
              <a:t>المقاييس: الفئوي </a:t>
            </a:r>
            <a:endParaRPr lang="en-US" dirty="0"/>
          </a:p>
        </p:txBody>
      </p:sp>
    </p:spTree>
    <p:extLst>
      <p:ext uri="{BB962C8B-B14F-4D97-AF65-F5344CB8AC3E}">
        <p14:creationId xmlns:p14="http://schemas.microsoft.com/office/powerpoint/2010/main" val="2825671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rtl="1">
              <a:buNone/>
            </a:pPr>
            <a:r>
              <a:rPr lang="ar-IQ" dirty="0">
                <a:latin typeface="UniQAIDAR_Blawkrawe 006" pitchFamily="34" charset="-78"/>
                <a:cs typeface="UniQAIDAR_Blawkrawe 006" pitchFamily="34" charset="-78"/>
              </a:rPr>
              <a:t>تميز هذا القياس بان الصفر الذي يتضمنه المتغير او السمة هو الصفر المطلق ويعني انعدام الصفة بشكلها النهائي ولكن لم تصل معظم الخصائص النفسية والإنسانية الى هذا المستوى القياسي كم يحصل في قياس المتغيرات الطبيعية وفي هذا المستوى يمكن ان ننسب عنصرا او فردا الى عنصر او فرد اخر وفقا لصفة او خاصية معينة.</a:t>
            </a:r>
          </a:p>
          <a:p>
            <a:pPr marL="109728" indent="0" algn="just" rtl="1">
              <a:buNone/>
            </a:pPr>
            <a:endParaRPr lang="ar-IQ" dirty="0">
              <a:latin typeface="UniQAIDAR_Blawkrawe 006" pitchFamily="34" charset="-78"/>
              <a:cs typeface="UniQAIDAR_Blawkrawe 006" pitchFamily="34" charset="-78"/>
            </a:endParaRPr>
          </a:p>
          <a:p>
            <a:pPr marL="109728" indent="0" algn="just" rtl="1">
              <a:buNone/>
            </a:pPr>
            <a:r>
              <a:rPr lang="ar-IQ" dirty="0">
                <a:latin typeface="UniQAIDAR_Blawkrawe 006" pitchFamily="34" charset="-78"/>
                <a:cs typeface="UniQAIDAR_Blawkrawe 006" pitchFamily="34" charset="-78"/>
              </a:rPr>
              <a:t>حيث يمكن القول ان طول الفرد (ا) هو ضعف طول الفرد (ب) وان درجة حرارة الجسم (ا) هي ثلاثة أضعاف درجة حرارة الجسم (ب)</a:t>
            </a:r>
            <a:endParaRPr lang="en-US" dirty="0">
              <a:latin typeface="UniQAIDAR_Blawkrawe 006" pitchFamily="34" charset="-78"/>
              <a:cs typeface="UniQAIDAR_Blawkrawe 006" pitchFamily="34" charset="-78"/>
            </a:endParaRPr>
          </a:p>
        </p:txBody>
      </p:sp>
      <p:sp>
        <p:nvSpPr>
          <p:cNvPr id="3" name="Title 2"/>
          <p:cNvSpPr>
            <a:spLocks noGrp="1"/>
          </p:cNvSpPr>
          <p:nvPr>
            <p:ph type="title"/>
          </p:nvPr>
        </p:nvSpPr>
        <p:spPr/>
        <p:txBody>
          <a:bodyPr/>
          <a:lstStyle/>
          <a:p>
            <a:pPr algn="r" rtl="1"/>
            <a:r>
              <a:rPr lang="ar-IQ" dirty="0"/>
              <a:t>المقاييس: النسبي</a:t>
            </a:r>
            <a:endParaRPr lang="en-US" dirty="0"/>
          </a:p>
        </p:txBody>
      </p:sp>
    </p:spTree>
    <p:extLst>
      <p:ext uri="{BB962C8B-B14F-4D97-AF65-F5344CB8AC3E}">
        <p14:creationId xmlns:p14="http://schemas.microsoft.com/office/powerpoint/2010/main" val="3007935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17638"/>
            <a:ext cx="8229600" cy="4525962"/>
          </a:xfrm>
        </p:spPr>
        <p:txBody>
          <a:bodyPr>
            <a:normAutofit/>
          </a:bodyPr>
          <a:lstStyle/>
          <a:p>
            <a:pPr algn="just" rtl="1"/>
            <a:r>
              <a:rPr lang="ar-IQ" sz="4000" dirty="0"/>
              <a:t>التعريف الاجرائي</a:t>
            </a:r>
            <a:endParaRPr lang="en-US" sz="4000" dirty="0"/>
          </a:p>
          <a:p>
            <a:pPr algn="just" rtl="1"/>
            <a:r>
              <a:rPr lang="ar-IQ" sz="4000" dirty="0"/>
              <a:t>المتغيرات والمقاييس</a:t>
            </a:r>
          </a:p>
          <a:p>
            <a:pPr algn="just" rtl="1"/>
            <a:r>
              <a:rPr lang="ar-IQ" sz="4000" dirty="0"/>
              <a:t>المقاييس والتحليل الاحصائي</a:t>
            </a:r>
          </a:p>
          <a:p>
            <a:pPr algn="just" rtl="1"/>
            <a:r>
              <a:rPr lang="ar-IQ" sz="4000" dirty="0"/>
              <a:t>تصميم الدراسة والمقاييس</a:t>
            </a:r>
          </a:p>
          <a:p>
            <a:pPr algn="just" rtl="1"/>
            <a:r>
              <a:rPr lang="ar-IQ" sz="4000" dirty="0"/>
              <a:t>أنواع المقاييس</a:t>
            </a:r>
          </a:p>
          <a:p>
            <a:pPr marL="109728" indent="0" algn="just" rtl="1">
              <a:buNone/>
            </a:pPr>
            <a:r>
              <a:rPr lang="en-US" dirty="0"/>
              <a:t> </a:t>
            </a:r>
          </a:p>
        </p:txBody>
      </p:sp>
      <p:sp>
        <p:nvSpPr>
          <p:cNvPr id="3" name="Title 2"/>
          <p:cNvSpPr>
            <a:spLocks noGrp="1"/>
          </p:cNvSpPr>
          <p:nvPr>
            <p:ph type="title"/>
          </p:nvPr>
        </p:nvSpPr>
        <p:spPr/>
        <p:txBody>
          <a:bodyPr/>
          <a:lstStyle/>
          <a:p>
            <a:pPr algn="just" rtl="1"/>
            <a:r>
              <a:rPr lang="ar-IQ" dirty="0"/>
              <a:t>المحتويات</a:t>
            </a:r>
            <a:endParaRPr lang="en-US" dirty="0"/>
          </a:p>
        </p:txBody>
      </p:sp>
    </p:spTree>
    <p:extLst>
      <p:ext uri="{BB962C8B-B14F-4D97-AF65-F5344CB8AC3E}">
        <p14:creationId xmlns:p14="http://schemas.microsoft.com/office/powerpoint/2010/main" val="1632854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IQ" dirty="0"/>
              <a:t>القياس: هو تقدير رقمي او رمزي لخصائص (او سمات) لمواضيع طبقا لقواعد محددة مسبقا.</a:t>
            </a:r>
          </a:p>
          <a:p>
            <a:pPr algn="r" rtl="1"/>
            <a:r>
              <a:rPr lang="ar-IQ" dirty="0"/>
              <a:t>الاهداف تتضمن اشخاص , ستراتيجيات وحدات الاعمال , شركات , بلدان, .....الخ</a:t>
            </a:r>
          </a:p>
          <a:p>
            <a:pPr algn="r" rtl="1"/>
            <a:r>
              <a:rPr lang="ar-IQ" dirty="0"/>
              <a:t>خصائص المواضيع يمكن ان تكون البحث عن مؤهلات التحفيز, الفعالية التنظيمية,متعة التسوق, الطول , العرض ......الخ.</a:t>
            </a:r>
          </a:p>
          <a:p>
            <a:pPr marL="109728" indent="0" algn="r" rtl="1">
              <a:buNone/>
            </a:pPr>
            <a:endParaRPr lang="en-US" dirty="0"/>
          </a:p>
        </p:txBody>
      </p:sp>
      <p:sp>
        <p:nvSpPr>
          <p:cNvPr id="3" name="Title 2"/>
          <p:cNvSpPr>
            <a:spLocks noGrp="1"/>
          </p:cNvSpPr>
          <p:nvPr>
            <p:ph type="title"/>
          </p:nvPr>
        </p:nvSpPr>
        <p:spPr/>
        <p:txBody>
          <a:bodyPr/>
          <a:lstStyle/>
          <a:p>
            <a:pPr algn="r" rtl="1"/>
            <a:r>
              <a:rPr lang="ar-IQ" dirty="0"/>
              <a:t>التعريف الاجرائي</a:t>
            </a:r>
            <a:endParaRPr lang="en-US" dirty="0"/>
          </a:p>
        </p:txBody>
      </p:sp>
    </p:spTree>
    <p:extLst>
      <p:ext uri="{BB962C8B-B14F-4D97-AF65-F5344CB8AC3E}">
        <p14:creationId xmlns:p14="http://schemas.microsoft.com/office/powerpoint/2010/main" val="1210147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458200" cy="5791200"/>
          </a:xfrm>
        </p:spPr>
        <p:txBody>
          <a:bodyPr>
            <a:normAutofit lnSpcReduction="10000"/>
          </a:bodyPr>
          <a:lstStyle/>
          <a:p>
            <a:pPr marL="109728" indent="0" algn="ctr" rtl="1">
              <a:buNone/>
            </a:pPr>
            <a:r>
              <a:rPr lang="ar-IQ" dirty="0"/>
              <a:t>  المتغيرات</a:t>
            </a:r>
          </a:p>
          <a:p>
            <a:pPr marL="109728" indent="0" algn="just" rtl="1">
              <a:buNone/>
            </a:pPr>
            <a:r>
              <a:rPr lang="ar-IQ" dirty="0"/>
              <a:t>مستقلة     معتمدة     الديموغرافية      المسيطرة     التنبؤ        المربكة</a:t>
            </a:r>
          </a:p>
          <a:p>
            <a:pPr marL="109728" indent="0" algn="just" rtl="1">
              <a:buNone/>
            </a:pPr>
            <a:r>
              <a:rPr lang="ar-IQ" sz="1600" dirty="0"/>
              <a:t>                                                                </a:t>
            </a:r>
            <a:r>
              <a:rPr lang="ar-IQ" dirty="0"/>
              <a:t>النتيجة</a:t>
            </a:r>
          </a:p>
          <a:p>
            <a:pPr marL="109728" indent="0" algn="just" rtl="1">
              <a:buNone/>
            </a:pPr>
            <a:r>
              <a:rPr lang="ar-IQ" sz="2400" b="1" dirty="0"/>
              <a:t>المستقلة</a:t>
            </a:r>
            <a:r>
              <a:rPr lang="ar-IQ" b="1" dirty="0"/>
              <a:t>: </a:t>
            </a:r>
            <a:r>
              <a:rPr lang="ar-IQ" sz="2000" dirty="0"/>
              <a:t>المتغير المستقل هو ما يعالجه الباحث لفهم ارتباطه بمتغير تابع بشكل أفضل.</a:t>
            </a:r>
          </a:p>
          <a:p>
            <a:pPr marL="109728" indent="0" algn="just" rtl="1">
              <a:buNone/>
            </a:pPr>
            <a:r>
              <a:rPr lang="ar-IQ" sz="2400" b="1" dirty="0"/>
              <a:t>المعتمدة: </a:t>
            </a:r>
            <a:r>
              <a:rPr lang="ar-IQ" sz="2000" dirty="0"/>
              <a:t>المتغير التابع هو ما يقيسه الباحث لإنشاء ارتباط مع متغير مستقل.</a:t>
            </a:r>
          </a:p>
          <a:p>
            <a:pPr marL="109728" indent="0" algn="just" rtl="1">
              <a:buNone/>
            </a:pPr>
            <a:r>
              <a:rPr lang="ar-IQ" sz="2400" b="1" dirty="0"/>
              <a:t>الديموغرافية: </a:t>
            </a:r>
            <a:r>
              <a:rPr lang="ar-IQ" sz="2000" dirty="0"/>
              <a:t>يتم جمع المتغيرات الديموغرافية بحيث يمكن وصف العينات وبالتالي يمكن إجراء   </a:t>
            </a:r>
          </a:p>
          <a:p>
            <a:pPr marL="109728" indent="0" algn="just" rtl="1">
              <a:buNone/>
            </a:pPr>
            <a:r>
              <a:rPr lang="ar-IQ" sz="2000" dirty="0"/>
              <a:t>                    استنتاجات على مجموعات سكانية أخرى حسب الحاجة. </a:t>
            </a:r>
          </a:p>
          <a:p>
            <a:pPr marL="109728" indent="0" algn="just" rtl="1">
              <a:buNone/>
            </a:pPr>
            <a:r>
              <a:rPr lang="ar-IQ" sz="2400" b="1" dirty="0"/>
              <a:t>المسيطرة: </a:t>
            </a:r>
            <a:r>
              <a:rPr lang="ar-IQ" sz="2000" dirty="0"/>
              <a:t>عندما يريد الباحث "التحكم" في متغير، فهذا يعني أنه يريد الاحتفاظ بهذا المتغير ثابتًا لمعرفة ما إذا كان يؤثر على الارتباط بين المتغيرات المستقلة والتابعة. طريقة القيام بذلك إحصائيًا هي وضع جميع المتغيرات ذات الأهمية في نموذج الانحدار المتزامن.</a:t>
            </a:r>
          </a:p>
          <a:p>
            <a:pPr marL="109728" indent="0" algn="just" rtl="1">
              <a:buNone/>
            </a:pPr>
            <a:r>
              <a:rPr lang="ar-IQ" sz="2400" b="1" dirty="0"/>
              <a:t>التنبؤ</a:t>
            </a:r>
            <a:r>
              <a:rPr lang="ar-IQ" sz="2000" b="1" dirty="0"/>
              <a:t>: </a:t>
            </a:r>
            <a:r>
              <a:rPr lang="ar-IQ" sz="2000" dirty="0"/>
              <a:t>متغيرات التوقع هي نفس المتغيرات المستقلة المذكورة أعلاه. غالبًا ما يستخدم هذا المصطلح في البيئات التجريبية والسريرية التطبيقية. من المفترض أن يكون للمتغير المتنبئ نوع من الارتباط مع متغير النتيجة.</a:t>
            </a:r>
          </a:p>
          <a:p>
            <a:pPr marL="109728" indent="0" algn="just" rtl="1">
              <a:buNone/>
            </a:pPr>
            <a:r>
              <a:rPr lang="ar-IQ" sz="2000" b="1" dirty="0"/>
              <a:t>المربكة</a:t>
            </a:r>
            <a:r>
              <a:rPr lang="ar-IQ" sz="2000" dirty="0"/>
              <a:t>: تقوم المتغيرات المربكة بضبط قيم المتغير التابع أو متغير النتيجة المرتبط بمتغير مستقل.</a:t>
            </a:r>
          </a:p>
          <a:p>
            <a:pPr marL="109728" indent="0" algn="just" rtl="1">
              <a:buNone/>
            </a:pPr>
            <a:r>
              <a:rPr lang="ar-IQ" sz="2000" b="1" dirty="0"/>
              <a:t>النتيجة: </a:t>
            </a:r>
            <a:r>
              <a:rPr lang="ar-IQ" sz="2000" dirty="0"/>
              <a:t>متغيرات النتيجة هي نفس المتغيرات التابعة أعلاه. النتائج هي دائما محور التركيز الرئيسي في البيئات التجريبية والسريرية التطبيقية.  </a:t>
            </a:r>
          </a:p>
        </p:txBody>
      </p:sp>
      <p:sp>
        <p:nvSpPr>
          <p:cNvPr id="3" name="Title 2"/>
          <p:cNvSpPr>
            <a:spLocks noGrp="1"/>
          </p:cNvSpPr>
          <p:nvPr>
            <p:ph type="title"/>
          </p:nvPr>
        </p:nvSpPr>
        <p:spPr>
          <a:xfrm>
            <a:off x="457200" y="274638"/>
            <a:ext cx="8229600" cy="487362"/>
          </a:xfrm>
        </p:spPr>
        <p:txBody>
          <a:bodyPr>
            <a:normAutofit fontScale="90000"/>
          </a:bodyPr>
          <a:lstStyle/>
          <a:p>
            <a:pPr algn="r" rtl="1"/>
            <a:r>
              <a:rPr lang="ar-IQ" dirty="0"/>
              <a:t>المتغيرات والمقاييس</a:t>
            </a:r>
            <a:endParaRPr lang="en-US" dirty="0"/>
          </a:p>
        </p:txBody>
      </p:sp>
      <p:cxnSp>
        <p:nvCxnSpPr>
          <p:cNvPr id="5" name="Connector: Curved 4">
            <a:extLst>
              <a:ext uri="{FF2B5EF4-FFF2-40B4-BE49-F238E27FC236}">
                <a16:creationId xmlns:a16="http://schemas.microsoft.com/office/drawing/2014/main" id="{BAB22C33-F1CE-7B64-FAA3-A579543FE74A}"/>
              </a:ext>
            </a:extLst>
          </p:cNvPr>
          <p:cNvCxnSpPr>
            <a:cxnSpLocks/>
          </p:cNvCxnSpPr>
          <p:nvPr/>
        </p:nvCxnSpPr>
        <p:spPr>
          <a:xfrm>
            <a:off x="5067300" y="868360"/>
            <a:ext cx="2628900" cy="304802"/>
          </a:xfrm>
          <a:prstGeom prst="curvedConnector3">
            <a:avLst>
              <a:gd name="adj1" fmla="val 75665"/>
            </a:avLst>
          </a:prstGeom>
          <a:ln>
            <a:tailEnd type="triangle"/>
          </a:ln>
        </p:spPr>
        <p:style>
          <a:lnRef idx="2">
            <a:schemeClr val="dk1"/>
          </a:lnRef>
          <a:fillRef idx="0">
            <a:schemeClr val="dk1"/>
          </a:fillRef>
          <a:effectRef idx="1">
            <a:schemeClr val="dk1"/>
          </a:effectRef>
          <a:fontRef idx="minor">
            <a:schemeClr val="tx1"/>
          </a:fontRef>
        </p:style>
      </p:cxnSp>
      <p:cxnSp>
        <p:nvCxnSpPr>
          <p:cNvPr id="10" name="Connector: Curved 9">
            <a:extLst>
              <a:ext uri="{FF2B5EF4-FFF2-40B4-BE49-F238E27FC236}">
                <a16:creationId xmlns:a16="http://schemas.microsoft.com/office/drawing/2014/main" id="{B6D81FF0-8713-3BFE-C5A8-C9003BB7DB76}"/>
              </a:ext>
            </a:extLst>
          </p:cNvPr>
          <p:cNvCxnSpPr>
            <a:cxnSpLocks/>
          </p:cNvCxnSpPr>
          <p:nvPr/>
        </p:nvCxnSpPr>
        <p:spPr>
          <a:xfrm rot="10800000" flipV="1">
            <a:off x="1462594" y="870782"/>
            <a:ext cx="2514600" cy="304800"/>
          </a:xfrm>
          <a:prstGeom prst="curvedConnector3">
            <a:avLst>
              <a:gd name="adj1" fmla="val 73654"/>
            </a:avLst>
          </a:prstGeom>
          <a:ln>
            <a:tailEnd type="triangle"/>
          </a:ln>
        </p:spPr>
        <p:style>
          <a:lnRef idx="2">
            <a:schemeClr val="dk1"/>
          </a:lnRef>
          <a:fillRef idx="0">
            <a:schemeClr val="dk1"/>
          </a:fillRef>
          <a:effectRef idx="1">
            <a:schemeClr val="dk1"/>
          </a:effectRef>
          <a:fontRef idx="minor">
            <a:schemeClr val="tx1"/>
          </a:fontRef>
        </p:style>
      </p:cxnSp>
      <p:cxnSp>
        <p:nvCxnSpPr>
          <p:cNvPr id="18" name="Connector: Curved 17">
            <a:extLst>
              <a:ext uri="{FF2B5EF4-FFF2-40B4-BE49-F238E27FC236}">
                <a16:creationId xmlns:a16="http://schemas.microsoft.com/office/drawing/2014/main" id="{4AC08EE7-BACE-F67D-5EE5-B25F593DFBD9}"/>
              </a:ext>
            </a:extLst>
          </p:cNvPr>
          <p:cNvCxnSpPr>
            <a:cxnSpLocks/>
          </p:cNvCxnSpPr>
          <p:nvPr/>
        </p:nvCxnSpPr>
        <p:spPr>
          <a:xfrm rot="10800000" flipV="1">
            <a:off x="2796835" y="882250"/>
            <a:ext cx="1143000" cy="304800"/>
          </a:xfrm>
          <a:prstGeom prst="curved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cxnSp>
        <p:nvCxnSpPr>
          <p:cNvPr id="21" name="Connector: Curved 20">
            <a:extLst>
              <a:ext uri="{FF2B5EF4-FFF2-40B4-BE49-F238E27FC236}">
                <a16:creationId xmlns:a16="http://schemas.microsoft.com/office/drawing/2014/main" id="{84F986D9-E2D0-AB61-79B0-1A429B6555B6}"/>
              </a:ext>
            </a:extLst>
          </p:cNvPr>
          <p:cNvCxnSpPr>
            <a:cxnSpLocks/>
          </p:cNvCxnSpPr>
          <p:nvPr/>
        </p:nvCxnSpPr>
        <p:spPr>
          <a:xfrm rot="5400000">
            <a:off x="3673875" y="897412"/>
            <a:ext cx="304802" cy="228600"/>
          </a:xfrm>
          <a:prstGeom prst="curved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cxnSp>
        <p:nvCxnSpPr>
          <p:cNvPr id="26" name="Connector: Curved 25">
            <a:extLst>
              <a:ext uri="{FF2B5EF4-FFF2-40B4-BE49-F238E27FC236}">
                <a16:creationId xmlns:a16="http://schemas.microsoft.com/office/drawing/2014/main" id="{C21CDE92-4A38-0B63-4F19-17F8BF453102}"/>
              </a:ext>
            </a:extLst>
          </p:cNvPr>
          <p:cNvCxnSpPr>
            <a:cxnSpLocks/>
          </p:cNvCxnSpPr>
          <p:nvPr/>
        </p:nvCxnSpPr>
        <p:spPr>
          <a:xfrm>
            <a:off x="5076919" y="856893"/>
            <a:ext cx="1562100" cy="304802"/>
          </a:xfrm>
          <a:prstGeom prst="curvedConnector3">
            <a:avLst>
              <a:gd name="adj1" fmla="val 61366"/>
            </a:avLst>
          </a:prstGeom>
          <a:ln>
            <a:tailEnd type="triangle"/>
          </a:ln>
        </p:spPr>
        <p:style>
          <a:lnRef idx="2">
            <a:schemeClr val="dk1"/>
          </a:lnRef>
          <a:fillRef idx="0">
            <a:schemeClr val="dk1"/>
          </a:fillRef>
          <a:effectRef idx="1">
            <a:schemeClr val="dk1"/>
          </a:effectRef>
          <a:fontRef idx="minor">
            <a:schemeClr val="tx1"/>
          </a:fontRef>
        </p:style>
      </p:cxnSp>
      <p:cxnSp>
        <p:nvCxnSpPr>
          <p:cNvPr id="30" name="Connector: Curved 29">
            <a:extLst>
              <a:ext uri="{FF2B5EF4-FFF2-40B4-BE49-F238E27FC236}">
                <a16:creationId xmlns:a16="http://schemas.microsoft.com/office/drawing/2014/main" id="{5855289E-3AD7-A512-822F-E43B6A89E6C5}"/>
              </a:ext>
            </a:extLst>
          </p:cNvPr>
          <p:cNvCxnSpPr>
            <a:cxnSpLocks/>
          </p:cNvCxnSpPr>
          <p:nvPr/>
        </p:nvCxnSpPr>
        <p:spPr>
          <a:xfrm>
            <a:off x="5076919" y="853021"/>
            <a:ext cx="457198" cy="304802"/>
          </a:xfrm>
          <a:prstGeom prst="curved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cxnSp>
        <p:nvCxnSpPr>
          <p:cNvPr id="34" name="Straight Arrow Connector 33">
            <a:extLst>
              <a:ext uri="{FF2B5EF4-FFF2-40B4-BE49-F238E27FC236}">
                <a16:creationId xmlns:a16="http://schemas.microsoft.com/office/drawing/2014/main" id="{CB89A14B-6686-103C-CCE9-8068DFE3C550}"/>
              </a:ext>
            </a:extLst>
          </p:cNvPr>
          <p:cNvCxnSpPr/>
          <p:nvPr/>
        </p:nvCxnSpPr>
        <p:spPr>
          <a:xfrm>
            <a:off x="4572000" y="1066800"/>
            <a:ext cx="0" cy="5334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2725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1710481-0280-E7A8-EB24-17211E727A60}"/>
              </a:ext>
            </a:extLst>
          </p:cNvPr>
          <p:cNvSpPr>
            <a:spLocks noGrp="1"/>
          </p:cNvSpPr>
          <p:nvPr>
            <p:ph idx="1"/>
          </p:nvPr>
        </p:nvSpPr>
        <p:spPr>
          <a:xfrm>
            <a:off x="457200" y="850710"/>
            <a:ext cx="8229600" cy="5156582"/>
          </a:xfrm>
        </p:spPr>
        <p:txBody>
          <a:bodyPr>
            <a:normAutofit/>
          </a:bodyPr>
          <a:lstStyle/>
          <a:p>
            <a:pPr algn="r" rtl="1"/>
            <a:r>
              <a:rPr lang="ar-IQ" sz="2400" dirty="0"/>
              <a:t>هناك ثلاثة مقاييس أساسية للقياس في التحليل الإحصائي التطبيقي:</a:t>
            </a:r>
          </a:p>
          <a:p>
            <a:pPr marL="109728" indent="0" algn="ctr" rtl="1">
              <a:buNone/>
            </a:pPr>
            <a:r>
              <a:rPr lang="ar-IQ" sz="2400" dirty="0"/>
              <a:t>المقايـيــس</a:t>
            </a:r>
          </a:p>
          <a:p>
            <a:pPr marL="109728" indent="0" algn="just" rtl="1">
              <a:buNone/>
            </a:pPr>
            <a:endParaRPr lang="ar-IQ" sz="2400" dirty="0"/>
          </a:p>
          <a:p>
            <a:pPr marL="109728" indent="0" algn="just" rtl="1">
              <a:buNone/>
            </a:pPr>
            <a:r>
              <a:rPr lang="ar-IQ" sz="2400" dirty="0"/>
              <a:t>الفئوية                                الترتيبية                                المستمرة</a:t>
            </a:r>
          </a:p>
          <a:p>
            <a:pPr marL="109728" indent="0" algn="just" rtl="1">
              <a:buNone/>
            </a:pPr>
            <a:endParaRPr lang="ar-IQ" sz="2400" dirty="0"/>
          </a:p>
          <a:p>
            <a:pPr marL="109728" indent="0" algn="just" rtl="1">
              <a:buNone/>
            </a:pPr>
            <a:r>
              <a:rPr lang="ar-IQ" sz="2400" dirty="0"/>
              <a:t>الاسمية                               </a:t>
            </a:r>
            <a:r>
              <a:rPr lang="ar-IQ" sz="2400" dirty="0" err="1"/>
              <a:t>ليكرت</a:t>
            </a:r>
            <a:r>
              <a:rPr lang="ar-IQ" sz="2400" dirty="0"/>
              <a:t>                             - </a:t>
            </a:r>
            <a:r>
              <a:rPr lang="ar-IQ" sz="2400" dirty="0" err="1"/>
              <a:t>الفترية</a:t>
            </a:r>
            <a:endParaRPr lang="ar-IQ" sz="2400" dirty="0"/>
          </a:p>
          <a:p>
            <a:pPr marL="109728" indent="0" algn="just" rtl="1">
              <a:buNone/>
            </a:pPr>
            <a:r>
              <a:rPr lang="ar-IQ" sz="2400" dirty="0"/>
              <a:t>                                                                            - النسبية</a:t>
            </a:r>
          </a:p>
          <a:p>
            <a:pPr marL="109728" indent="0" algn="just" rtl="1">
              <a:buNone/>
            </a:pPr>
            <a:r>
              <a:rPr lang="ar-IQ" sz="2400" dirty="0"/>
              <a:t>                                                                            - المستمرة                              </a:t>
            </a:r>
            <a:endParaRPr lang="en-US" sz="2400" dirty="0"/>
          </a:p>
        </p:txBody>
      </p:sp>
      <p:sp>
        <p:nvSpPr>
          <p:cNvPr id="3" name="Title 2">
            <a:extLst>
              <a:ext uri="{FF2B5EF4-FFF2-40B4-BE49-F238E27FC236}">
                <a16:creationId xmlns:a16="http://schemas.microsoft.com/office/drawing/2014/main" id="{1E0D46CA-AAEA-70F5-43BE-EE3A8BE4CDFD}"/>
              </a:ext>
            </a:extLst>
          </p:cNvPr>
          <p:cNvSpPr>
            <a:spLocks noGrp="1"/>
          </p:cNvSpPr>
          <p:nvPr>
            <p:ph type="title"/>
          </p:nvPr>
        </p:nvSpPr>
        <p:spPr>
          <a:xfrm>
            <a:off x="457200" y="274638"/>
            <a:ext cx="8229600" cy="576071"/>
          </a:xfrm>
        </p:spPr>
        <p:txBody>
          <a:bodyPr>
            <a:normAutofit fontScale="90000"/>
          </a:bodyPr>
          <a:lstStyle/>
          <a:p>
            <a:pPr algn="r" rtl="1"/>
            <a:r>
              <a:rPr lang="ar-IQ" dirty="0"/>
              <a:t>المقاييس</a:t>
            </a:r>
            <a:endParaRPr lang="en-US" dirty="0"/>
          </a:p>
        </p:txBody>
      </p:sp>
      <p:cxnSp>
        <p:nvCxnSpPr>
          <p:cNvPr id="5" name="Straight Arrow Connector 4">
            <a:extLst>
              <a:ext uri="{FF2B5EF4-FFF2-40B4-BE49-F238E27FC236}">
                <a16:creationId xmlns:a16="http://schemas.microsoft.com/office/drawing/2014/main" id="{D298C730-2317-11BD-7432-FD28571E6EE4}"/>
              </a:ext>
            </a:extLst>
          </p:cNvPr>
          <p:cNvCxnSpPr/>
          <p:nvPr/>
        </p:nvCxnSpPr>
        <p:spPr>
          <a:xfrm>
            <a:off x="4648200" y="1676400"/>
            <a:ext cx="3200400" cy="5334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 name="Straight Arrow Connector 7">
            <a:extLst>
              <a:ext uri="{FF2B5EF4-FFF2-40B4-BE49-F238E27FC236}">
                <a16:creationId xmlns:a16="http://schemas.microsoft.com/office/drawing/2014/main" id="{CE808326-C829-D12D-39E9-907E1AF37172}"/>
              </a:ext>
            </a:extLst>
          </p:cNvPr>
          <p:cNvCxnSpPr>
            <a:cxnSpLocks/>
          </p:cNvCxnSpPr>
          <p:nvPr/>
        </p:nvCxnSpPr>
        <p:spPr>
          <a:xfrm>
            <a:off x="4648200" y="1676400"/>
            <a:ext cx="0" cy="5334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9" name="Straight Arrow Connector 8">
            <a:extLst>
              <a:ext uri="{FF2B5EF4-FFF2-40B4-BE49-F238E27FC236}">
                <a16:creationId xmlns:a16="http://schemas.microsoft.com/office/drawing/2014/main" id="{2871C18E-2ED6-5CDF-6A9A-CCFEE86AFADE}"/>
              </a:ext>
            </a:extLst>
          </p:cNvPr>
          <p:cNvCxnSpPr>
            <a:cxnSpLocks/>
          </p:cNvCxnSpPr>
          <p:nvPr/>
        </p:nvCxnSpPr>
        <p:spPr>
          <a:xfrm flipH="1">
            <a:off x="1752600" y="1676400"/>
            <a:ext cx="2895600" cy="5334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991383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A8F2CA3-A41B-204D-6031-029C3A4229C5}"/>
              </a:ext>
            </a:extLst>
          </p:cNvPr>
          <p:cNvSpPr>
            <a:spLocks noGrp="1"/>
          </p:cNvSpPr>
          <p:nvPr>
            <p:ph idx="1"/>
          </p:nvPr>
        </p:nvSpPr>
        <p:spPr/>
        <p:txBody>
          <a:bodyPr/>
          <a:lstStyle/>
          <a:p>
            <a:pPr marL="109728" indent="0" algn="ctr" rtl="1">
              <a:buNone/>
            </a:pPr>
            <a:r>
              <a:rPr lang="ar-IQ" b="1" dirty="0"/>
              <a:t>تصميم الدراسة</a:t>
            </a:r>
          </a:p>
          <a:p>
            <a:pPr marL="109728" indent="0" algn="just" rtl="1">
              <a:buNone/>
            </a:pPr>
            <a:r>
              <a:rPr lang="ar-IQ" b="1" dirty="0"/>
              <a:t>           كمية                                           نوعية</a:t>
            </a:r>
          </a:p>
          <a:p>
            <a:pPr marL="109728" indent="0" algn="just" rtl="1">
              <a:buNone/>
            </a:pPr>
            <a:r>
              <a:rPr lang="ar-IQ" b="1" dirty="0"/>
              <a:t>الاسمي                                                                فترة</a:t>
            </a:r>
          </a:p>
          <a:p>
            <a:pPr marL="109728" indent="0" algn="just" rtl="1">
              <a:buNone/>
            </a:pPr>
            <a:r>
              <a:rPr lang="ar-IQ" b="1" dirty="0"/>
              <a:t>                                                                             </a:t>
            </a:r>
          </a:p>
          <a:p>
            <a:pPr marL="109728" indent="0" algn="just" rtl="1">
              <a:buNone/>
            </a:pPr>
            <a:r>
              <a:rPr lang="ar-IQ" b="1" dirty="0"/>
              <a:t>الرتبي                                                                  نسبي</a:t>
            </a:r>
            <a:endParaRPr lang="en-US" b="1" dirty="0"/>
          </a:p>
        </p:txBody>
      </p:sp>
      <p:sp>
        <p:nvSpPr>
          <p:cNvPr id="3" name="Title 2">
            <a:extLst>
              <a:ext uri="{FF2B5EF4-FFF2-40B4-BE49-F238E27FC236}">
                <a16:creationId xmlns:a16="http://schemas.microsoft.com/office/drawing/2014/main" id="{FDDF212B-4A52-BA9B-7CAB-C66062734B6F}"/>
              </a:ext>
            </a:extLst>
          </p:cNvPr>
          <p:cNvSpPr>
            <a:spLocks noGrp="1"/>
          </p:cNvSpPr>
          <p:nvPr>
            <p:ph type="title"/>
          </p:nvPr>
        </p:nvSpPr>
        <p:spPr/>
        <p:txBody>
          <a:bodyPr/>
          <a:lstStyle/>
          <a:p>
            <a:pPr algn="r" rtl="1"/>
            <a:r>
              <a:rPr lang="ar-IQ" dirty="0"/>
              <a:t>تصميم الدراسة والمقاييس</a:t>
            </a:r>
            <a:endParaRPr lang="en-US" dirty="0"/>
          </a:p>
        </p:txBody>
      </p:sp>
      <p:cxnSp>
        <p:nvCxnSpPr>
          <p:cNvPr id="5" name="Straight Arrow Connector 4">
            <a:extLst>
              <a:ext uri="{FF2B5EF4-FFF2-40B4-BE49-F238E27FC236}">
                <a16:creationId xmlns:a16="http://schemas.microsoft.com/office/drawing/2014/main" id="{27BFB24C-022F-948E-DB76-14A0EBD22611}"/>
              </a:ext>
            </a:extLst>
          </p:cNvPr>
          <p:cNvCxnSpPr>
            <a:cxnSpLocks/>
          </p:cNvCxnSpPr>
          <p:nvPr/>
        </p:nvCxnSpPr>
        <p:spPr>
          <a:xfrm flipH="1">
            <a:off x="2971800" y="1901638"/>
            <a:ext cx="1600200" cy="30816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6" name="Straight Arrow Connector 5">
            <a:extLst>
              <a:ext uri="{FF2B5EF4-FFF2-40B4-BE49-F238E27FC236}">
                <a16:creationId xmlns:a16="http://schemas.microsoft.com/office/drawing/2014/main" id="{182873BF-4BD4-0A7B-99B5-2287F99D3824}"/>
              </a:ext>
            </a:extLst>
          </p:cNvPr>
          <p:cNvCxnSpPr>
            <a:cxnSpLocks/>
          </p:cNvCxnSpPr>
          <p:nvPr/>
        </p:nvCxnSpPr>
        <p:spPr>
          <a:xfrm flipH="1">
            <a:off x="1600200" y="2514600"/>
            <a:ext cx="952500" cy="1524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7" name="Straight Arrow Connector 6">
            <a:extLst>
              <a:ext uri="{FF2B5EF4-FFF2-40B4-BE49-F238E27FC236}">
                <a16:creationId xmlns:a16="http://schemas.microsoft.com/office/drawing/2014/main" id="{67599F0E-84E0-847C-EA3D-AC3A302B4B5A}"/>
              </a:ext>
            </a:extLst>
          </p:cNvPr>
          <p:cNvCxnSpPr>
            <a:cxnSpLocks/>
          </p:cNvCxnSpPr>
          <p:nvPr/>
        </p:nvCxnSpPr>
        <p:spPr>
          <a:xfrm flipH="1">
            <a:off x="1600200" y="2514600"/>
            <a:ext cx="952500" cy="10668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 name="Straight Arrow Connector 7">
            <a:extLst>
              <a:ext uri="{FF2B5EF4-FFF2-40B4-BE49-F238E27FC236}">
                <a16:creationId xmlns:a16="http://schemas.microsoft.com/office/drawing/2014/main" id="{66662071-2C2B-92A7-C5F8-FF1AA6F505A9}"/>
              </a:ext>
            </a:extLst>
          </p:cNvPr>
          <p:cNvCxnSpPr>
            <a:cxnSpLocks/>
          </p:cNvCxnSpPr>
          <p:nvPr/>
        </p:nvCxnSpPr>
        <p:spPr>
          <a:xfrm>
            <a:off x="7157436" y="2362200"/>
            <a:ext cx="538764" cy="3316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9" name="Straight Arrow Connector 8">
            <a:extLst>
              <a:ext uri="{FF2B5EF4-FFF2-40B4-BE49-F238E27FC236}">
                <a16:creationId xmlns:a16="http://schemas.microsoft.com/office/drawing/2014/main" id="{233F3DCA-60EE-9FFF-E556-11D63015F04A}"/>
              </a:ext>
            </a:extLst>
          </p:cNvPr>
          <p:cNvCxnSpPr>
            <a:cxnSpLocks/>
          </p:cNvCxnSpPr>
          <p:nvPr/>
        </p:nvCxnSpPr>
        <p:spPr>
          <a:xfrm>
            <a:off x="7157436" y="2389000"/>
            <a:ext cx="614964" cy="11924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0" name="Straight Arrow Connector 9">
            <a:extLst>
              <a:ext uri="{FF2B5EF4-FFF2-40B4-BE49-F238E27FC236}">
                <a16:creationId xmlns:a16="http://schemas.microsoft.com/office/drawing/2014/main" id="{C7FC8991-3771-7387-05DA-9F5A46F720B3}"/>
              </a:ext>
            </a:extLst>
          </p:cNvPr>
          <p:cNvCxnSpPr>
            <a:cxnSpLocks/>
          </p:cNvCxnSpPr>
          <p:nvPr/>
        </p:nvCxnSpPr>
        <p:spPr>
          <a:xfrm>
            <a:off x="4572000" y="1901638"/>
            <a:ext cx="2057400" cy="37185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522356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ar-IQ" dirty="0"/>
              <a:t>القياس هو : تقنية او اداة من خلاله يتمكن الافراد من التميييز في كيفية اختلاف المتغيرات الواحد عن الاخر. </a:t>
            </a:r>
          </a:p>
          <a:p>
            <a:pPr algn="just" rtl="1"/>
            <a:r>
              <a:rPr lang="ar-IQ" dirty="0"/>
              <a:t>هنالك اربعة انوع اساسية من المقاييس:</a:t>
            </a:r>
          </a:p>
          <a:p>
            <a:pPr algn="just" rtl="1"/>
            <a:r>
              <a:rPr lang="ar-IQ" dirty="0"/>
              <a:t>اسمي </a:t>
            </a:r>
          </a:p>
          <a:p>
            <a:pPr algn="just" rtl="1"/>
            <a:r>
              <a:rPr lang="ar-IQ" dirty="0"/>
              <a:t>الرتبي  </a:t>
            </a:r>
          </a:p>
          <a:p>
            <a:pPr algn="just" rtl="1"/>
            <a:r>
              <a:rPr lang="ar-IQ" dirty="0"/>
              <a:t>الفئوي </a:t>
            </a:r>
          </a:p>
          <a:p>
            <a:pPr algn="just" rtl="1"/>
            <a:r>
              <a:rPr lang="ar-IQ" dirty="0"/>
              <a:t>النسبي</a:t>
            </a:r>
          </a:p>
          <a:p>
            <a:pPr marL="109728" indent="0" algn="just" rtl="1">
              <a:buNone/>
            </a:pPr>
            <a:r>
              <a:rPr lang="ar-IQ" dirty="0"/>
              <a:t>سنتناول كل واحد بحسب التعريف. </a:t>
            </a:r>
            <a:endParaRPr lang="en-US" dirty="0"/>
          </a:p>
        </p:txBody>
      </p:sp>
      <p:sp>
        <p:nvSpPr>
          <p:cNvPr id="3" name="Title 2"/>
          <p:cNvSpPr>
            <a:spLocks noGrp="1"/>
          </p:cNvSpPr>
          <p:nvPr>
            <p:ph type="title"/>
          </p:nvPr>
        </p:nvSpPr>
        <p:spPr/>
        <p:txBody>
          <a:bodyPr/>
          <a:lstStyle/>
          <a:p>
            <a:pPr algn="just" rtl="1"/>
            <a:r>
              <a:rPr lang="ar-IQ" dirty="0"/>
              <a:t>القياس:</a:t>
            </a:r>
            <a:r>
              <a:rPr lang="en-US" dirty="0"/>
              <a:t> </a:t>
            </a:r>
            <a:r>
              <a:rPr lang="ar-IQ" dirty="0"/>
              <a:t>اسمي – ترتيبي – فتري- نسبة</a:t>
            </a:r>
            <a:endParaRPr lang="en-US" dirty="0"/>
          </a:p>
        </p:txBody>
      </p:sp>
    </p:spTree>
    <p:extLst>
      <p:ext uri="{BB962C8B-B14F-4D97-AF65-F5344CB8AC3E}">
        <p14:creationId xmlns:p14="http://schemas.microsoft.com/office/powerpoint/2010/main" val="1086101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algn="just" rtl="1"/>
            <a:r>
              <a:rPr lang="ar-IQ" sz="4400" dirty="0">
                <a:latin typeface="UniQAIDAR_Blawkrawe 006" pitchFamily="34" charset="-78"/>
                <a:cs typeface="UniQAIDAR_Blawkrawe 006" pitchFamily="34" charset="-78"/>
              </a:rPr>
              <a:t>هو المقياس الذي يمكن الباحث تعيين الموضوعات لفئات معينة.</a:t>
            </a:r>
          </a:p>
          <a:p>
            <a:pPr marL="109728" indent="0" algn="just" rtl="1">
              <a:buNone/>
            </a:pPr>
            <a:r>
              <a:rPr lang="ar-IQ" sz="4400" dirty="0">
                <a:latin typeface="UniQAIDAR_Blawkrawe 006" pitchFamily="34" charset="-78"/>
                <a:cs typeface="UniQAIDAR_Blawkrawe 006" pitchFamily="34" charset="-78"/>
              </a:rPr>
              <a:t>على سبيل المثال عندما يهتم البحث بمتغير الجنس فانه يمكن ان يكون لدينا مجموعتين هما ذكور واناث.</a:t>
            </a:r>
          </a:p>
          <a:p>
            <a:pPr marL="109728" indent="0" algn="just" rtl="1">
              <a:buNone/>
            </a:pPr>
            <a:r>
              <a:rPr lang="ar-IQ" sz="4400" dirty="0">
                <a:latin typeface="UniQAIDAR_Blawkrawe 006" pitchFamily="34" charset="-78"/>
                <a:cs typeface="UniQAIDAR_Blawkrawe 006" pitchFamily="34" charset="-78"/>
              </a:rPr>
              <a:t>ويسمى هذا النوع من القياس أحيانا بالتصنيفي اذ ليس للأرقام فيه معنى كمي وإنما لغرض تصنيفي فقط وان الأرقام التي تتضمنها المتغيرات توضح للدلالة على الفئة ضمن المتغير ولا يجري التعامل معها</a:t>
            </a:r>
            <a:br>
              <a:rPr lang="ar-IQ" sz="4400" dirty="0">
                <a:latin typeface="UniQAIDAR_Blawkrawe 006" pitchFamily="34" charset="-78"/>
                <a:cs typeface="UniQAIDAR_Blawkrawe 006" pitchFamily="34" charset="-78"/>
              </a:rPr>
            </a:br>
            <a:r>
              <a:rPr lang="ar-IQ" sz="4400" dirty="0">
                <a:latin typeface="UniQAIDAR_Blawkrawe 006" pitchFamily="34" charset="-78"/>
                <a:cs typeface="UniQAIDAR_Blawkrawe 006" pitchFamily="34" charset="-78"/>
              </a:rPr>
              <a:t>إحصائيا ولا رياضيا . </a:t>
            </a:r>
          </a:p>
          <a:p>
            <a:pPr marL="109728" indent="0" algn="just" rtl="1">
              <a:buNone/>
            </a:pPr>
            <a:endParaRPr lang="ar-IQ" sz="4400" dirty="0">
              <a:latin typeface="UniQAIDAR_Blawkrawe 006" pitchFamily="34" charset="-78"/>
              <a:cs typeface="UniQAIDAR_Blawkrawe 006" pitchFamily="34" charset="-78"/>
            </a:endParaRPr>
          </a:p>
          <a:p>
            <a:pPr marL="109728" indent="0" algn="just" rtl="1">
              <a:buNone/>
            </a:pPr>
            <a:r>
              <a:rPr lang="ar-IQ" sz="4400" dirty="0">
                <a:latin typeface="UniQAIDAR_Blawkrawe 006" pitchFamily="34" charset="-78"/>
                <a:cs typeface="UniQAIDAR_Blawkrawe 006" pitchFamily="34" charset="-78"/>
              </a:rPr>
              <a:t>ويعتبر هذا القياس في الدراسة أدنى المستويات القياسية المستخدمة في التعبير عن المتغيرات والخصائص التربوية والنفسية وأكثر المستويات القياسية بعدا عن القياس الموضوعي الذي يستخدم في العلوم الطبيعية.</a:t>
            </a:r>
          </a:p>
          <a:p>
            <a:pPr marL="109728" indent="0" algn="just" rtl="1">
              <a:buNone/>
            </a:pPr>
            <a:endParaRPr lang="ar-IQ" dirty="0"/>
          </a:p>
        </p:txBody>
      </p:sp>
      <p:sp>
        <p:nvSpPr>
          <p:cNvPr id="3" name="Title 2"/>
          <p:cNvSpPr>
            <a:spLocks noGrp="1"/>
          </p:cNvSpPr>
          <p:nvPr>
            <p:ph type="title"/>
          </p:nvPr>
        </p:nvSpPr>
        <p:spPr/>
        <p:txBody>
          <a:bodyPr/>
          <a:lstStyle/>
          <a:p>
            <a:pPr algn="r" rtl="1"/>
            <a:r>
              <a:rPr lang="ar-IQ" dirty="0"/>
              <a:t>المقاييس: الاسمي</a:t>
            </a:r>
            <a:endParaRPr lang="en-US" dirty="0"/>
          </a:p>
        </p:txBody>
      </p:sp>
    </p:spTree>
    <p:extLst>
      <p:ext uri="{BB962C8B-B14F-4D97-AF65-F5344CB8AC3E}">
        <p14:creationId xmlns:p14="http://schemas.microsoft.com/office/powerpoint/2010/main" val="3895360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953000"/>
          </a:xfrm>
        </p:spPr>
        <p:txBody>
          <a:bodyPr>
            <a:normAutofit fontScale="92500" lnSpcReduction="10000"/>
          </a:bodyPr>
          <a:lstStyle/>
          <a:p>
            <a:pPr marL="109728" indent="0" algn="just" rtl="1">
              <a:buNone/>
            </a:pPr>
            <a:r>
              <a:rPr lang="ar-IQ" dirty="0">
                <a:latin typeface="UniQAIDAR_Blawkrawe 006" pitchFamily="34" charset="-78"/>
                <a:cs typeface="UniQAIDAR_Blawkrawe 006" pitchFamily="34" charset="-78"/>
              </a:rPr>
              <a:t>في هذا المستوى من القياس يتمكن الباحث من ترتيب الأفراد او العناصر او الأشياء ترتيبا تصاعديا او تنازليا وفقا لمتغير او خاصية معينة وان الأرقام التي تعبر عن المتغير تحمل مضمون اكبر او اصغر او يساوي (&gt;=&lt;) وإنها لا تدل على مقدار كمي للفرق بين رتبة و رتبة أخرى, ومن أمثلة ذلك المرحلة الدراسية, الرتبة الوظيفية, المؤهل العلمي , و تجدر الإشارة بان هذا المستوى القياسي يتضمن خصائص القياس الاسمي بالإضافة الى خصائصه.</a:t>
            </a:r>
            <a:br>
              <a:rPr lang="ar-IQ" dirty="0">
                <a:latin typeface="UniQAIDAR_Blawkrawe 006" pitchFamily="34" charset="-78"/>
                <a:cs typeface="UniQAIDAR_Blawkrawe 006" pitchFamily="34" charset="-78"/>
              </a:rPr>
            </a:br>
            <a:r>
              <a:rPr lang="ar-IQ" dirty="0">
                <a:latin typeface="UniQAIDAR_Blawkrawe 006" pitchFamily="34" charset="-78"/>
                <a:cs typeface="UniQAIDAR_Blawkrawe 006" pitchFamily="34" charset="-78"/>
              </a:rPr>
              <a:t>ان هذا المستوى أرقى قليلا من القياس الاسمي حيث يحمل إضافة الى التمييز او التصنيف سمة الترتيب أي توضح الاشياء في ترتيب محدد وواضح بالنسبة للسمة المقاسة لكنه يعاني من عدم تساوي وحداته القياسية أي ان المسافات بين الاشياء المتتابعة غير المعروفة وليست بالضرورة متساوية وان الارقام المستخدمة فيه لاتدل الا على ترتيب او تسلسل فقط اما بصورة تصاعدية او تنازلية مثل الأشخاص (ا)و(ب) و(ج) الدرجات (15،10،5)في موضوع معين على التتالي في مقياس ترتيبي.</a:t>
            </a:r>
            <a:endParaRPr lang="en-US" dirty="0">
              <a:latin typeface="UniQAIDAR_Blawkrawe 006" pitchFamily="34" charset="-78"/>
              <a:cs typeface="UniQAIDAR_Blawkrawe 006" pitchFamily="34" charset="-78"/>
            </a:endParaRPr>
          </a:p>
        </p:txBody>
      </p:sp>
      <p:sp>
        <p:nvSpPr>
          <p:cNvPr id="3" name="Title 2"/>
          <p:cNvSpPr>
            <a:spLocks noGrp="1"/>
          </p:cNvSpPr>
          <p:nvPr>
            <p:ph type="title"/>
          </p:nvPr>
        </p:nvSpPr>
        <p:spPr>
          <a:xfrm>
            <a:off x="457200" y="274638"/>
            <a:ext cx="8229600" cy="792162"/>
          </a:xfrm>
        </p:spPr>
        <p:txBody>
          <a:bodyPr/>
          <a:lstStyle/>
          <a:p>
            <a:pPr algn="just" rtl="1"/>
            <a:r>
              <a:rPr lang="ar-IQ" dirty="0"/>
              <a:t>المقاييس: الرتـــبي</a:t>
            </a:r>
            <a:endParaRPr lang="en-US" dirty="0"/>
          </a:p>
        </p:txBody>
      </p:sp>
    </p:spTree>
    <p:extLst>
      <p:ext uri="{BB962C8B-B14F-4D97-AF65-F5344CB8AC3E}">
        <p14:creationId xmlns:p14="http://schemas.microsoft.com/office/powerpoint/2010/main" val="37143248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5423</TotalTime>
  <Words>904</Words>
  <Application>Microsoft Office PowerPoint</Application>
  <PresentationFormat>On-screen Show (4:3)</PresentationFormat>
  <Paragraphs>71</Paragraphs>
  <Slides>11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Calibri</vt:lpstr>
      <vt:lpstr>Lucida Sans Unicode</vt:lpstr>
      <vt:lpstr>UniQAIDAR_Blawkrawe 006</vt:lpstr>
      <vt:lpstr>Verdana</vt:lpstr>
      <vt:lpstr>Wingdings 2</vt:lpstr>
      <vt:lpstr>Wingdings 3</vt:lpstr>
      <vt:lpstr>Concourse</vt:lpstr>
      <vt:lpstr>قياس المتغيرات </vt:lpstr>
      <vt:lpstr>المحتويات</vt:lpstr>
      <vt:lpstr>التعريف الاجرائي</vt:lpstr>
      <vt:lpstr>المتغيرات والمقاييس</vt:lpstr>
      <vt:lpstr>المقاييس</vt:lpstr>
      <vt:lpstr>تصميم الدراسة والمقاييس</vt:lpstr>
      <vt:lpstr>القياس: اسمي – ترتيبي – فتري- نسبة</vt:lpstr>
      <vt:lpstr>المقاييس: الاسمي</vt:lpstr>
      <vt:lpstr>المقاييس: الرتـــبي</vt:lpstr>
      <vt:lpstr>المقاييس: الفئوي </vt:lpstr>
      <vt:lpstr>المقاييس: النسبي</vt:lpstr>
    </vt:vector>
  </TitlesOfParts>
  <Company>Enjoy My Fine Releases.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naseem yousif</cp:lastModifiedBy>
  <cp:revision>22</cp:revision>
  <dcterms:created xsi:type="dcterms:W3CDTF">2018-12-16T15:43:33Z</dcterms:created>
  <dcterms:modified xsi:type="dcterms:W3CDTF">2024-12-14T21:42:52Z</dcterms:modified>
</cp:coreProperties>
</file>