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7"/>
  </p:notesMasterIdLst>
  <p:sldIdLst>
    <p:sldId id="261" r:id="rId2"/>
    <p:sldId id="256" r:id="rId3"/>
    <p:sldId id="257" r:id="rId4"/>
    <p:sldId id="289" r:id="rId5"/>
    <p:sldId id="292" r:id="rId6"/>
    <p:sldId id="262" r:id="rId7"/>
    <p:sldId id="300" r:id="rId8"/>
    <p:sldId id="263" r:id="rId9"/>
    <p:sldId id="264" r:id="rId10"/>
    <p:sldId id="294" r:id="rId11"/>
    <p:sldId id="270" r:id="rId12"/>
    <p:sldId id="271" r:id="rId13"/>
    <p:sldId id="303" r:id="rId14"/>
    <p:sldId id="295" r:id="rId15"/>
    <p:sldId id="299" r:id="rId16"/>
    <p:sldId id="296" r:id="rId17"/>
    <p:sldId id="274" r:id="rId18"/>
    <p:sldId id="275" r:id="rId19"/>
    <p:sldId id="276" r:id="rId20"/>
    <p:sldId id="277" r:id="rId21"/>
    <p:sldId id="305" r:id="rId22"/>
    <p:sldId id="304" r:id="rId23"/>
    <p:sldId id="278" r:id="rId24"/>
    <p:sldId id="306" r:id="rId25"/>
    <p:sldId id="29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zhgar Al-hawezy" initials="" lastIdx="1" clrIdx="0">
    <p:extLst>
      <p:ext uri="{19B8F6BF-5375-455C-9EA6-DF929625EA0E}">
        <p15:presenceInfo xmlns:p15="http://schemas.microsoft.com/office/powerpoint/2012/main" userId="532166efbb93202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3741" autoAdjust="0"/>
  </p:normalViewPr>
  <p:slideViewPr>
    <p:cSldViewPr snapToGrid="0">
      <p:cViewPr varScale="1">
        <p:scale>
          <a:sx n="81" d="100"/>
          <a:sy n="81" d="100"/>
        </p:scale>
        <p:origin x="68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837444-25D0-4D0F-BA98-10D3E792200D}"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7B38A550-9BE2-4BE3-A22B-65FD6237E6B6}">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IQ" sz="2400" kern="1200" dirty="0">
              <a:solidFill>
                <a:prstClr val="white"/>
              </a:solidFill>
              <a:latin typeface="Century Gothic" panose="020B0502020202020204"/>
              <a:ea typeface="+mn-ea"/>
              <a:cs typeface="Tahoma" panose="020B0604030504040204" pitchFamily="34" charset="0"/>
            </a:rPr>
            <a:t>الملاحظ المباشرة</a:t>
          </a:r>
          <a:endParaRPr lang="en-US" sz="2400" kern="1200" dirty="0"/>
        </a:p>
      </dgm:t>
    </dgm:pt>
    <dgm:pt modelId="{EB9BAFDD-B7BD-40FB-968F-1062030BDE1F}" type="sibTrans" cxnId="{D00CAD4A-5BFF-4735-A89D-2D98BE8C078F}">
      <dgm:prSet/>
      <dgm:spPr/>
      <dgm:t>
        <a:bodyPr/>
        <a:lstStyle/>
        <a:p>
          <a:endParaRPr lang="en-US"/>
        </a:p>
      </dgm:t>
    </dgm:pt>
    <dgm:pt modelId="{7620D343-6634-40B5-A003-5757E3F9FBA6}" type="parTrans" cxnId="{D00CAD4A-5BFF-4735-A89D-2D98BE8C078F}">
      <dgm:prSet/>
      <dgm:spPr/>
      <dgm:t>
        <a:bodyPr/>
        <a:lstStyle/>
        <a:p>
          <a:endParaRPr lang="en-US"/>
        </a:p>
      </dgm:t>
    </dgm:pt>
    <dgm:pt modelId="{8AE7CC41-CBCF-4B75-AEDF-A71C995F89E6}">
      <dgm:prSet phldrT="[Text]" custT="1"/>
      <dgm:spPr>
        <a:solidFill>
          <a:srgbClr val="A53010">
            <a:hueOff val="0"/>
            <a:satOff val="0"/>
            <a:lumOff val="0"/>
            <a:alphaOff val="0"/>
          </a:srgbClr>
        </a:solidFill>
        <a:ln w="15875" cap="rnd" cmpd="sng" algn="ctr">
          <a:solidFill>
            <a:prstClr val="white">
              <a:hueOff val="0"/>
              <a:satOff val="0"/>
              <a:lumOff val="0"/>
              <a:alphaOff val="0"/>
            </a:prstClr>
          </a:solidFill>
          <a:prstDash val="solid"/>
        </a:ln>
        <a:effectLst/>
      </dgm:spPr>
      <dgm:t>
        <a:bodyPr spcFirstLastPara="0" vert="horz" wrap="square" lIns="15240" tIns="15240" rIns="15240" bIns="15240" numCol="1" spcCol="1270" anchor="ctr" anchorCtr="0"/>
        <a:lstStyle/>
        <a:p>
          <a:pPr marL="0" lvl="0" indent="0" algn="ctr" defTabSz="1066800">
            <a:lnSpc>
              <a:spcPct val="90000"/>
            </a:lnSpc>
            <a:spcBef>
              <a:spcPct val="0"/>
            </a:spcBef>
            <a:spcAft>
              <a:spcPct val="35000"/>
            </a:spcAft>
            <a:buNone/>
          </a:pPr>
          <a:r>
            <a:rPr lang="ar-IQ" sz="2400" kern="1200" dirty="0">
              <a:solidFill>
                <a:prstClr val="white"/>
              </a:solidFill>
              <a:latin typeface="Century Gothic" panose="020B0502020202020204"/>
              <a:ea typeface="+mn-ea"/>
              <a:cs typeface="Tahoma" panose="020B0604030504040204" pitchFamily="34" charset="0"/>
            </a:rPr>
            <a:t>المراقبة المشترك</a:t>
          </a:r>
          <a:endParaRPr lang="en-US" sz="2400" kern="1200" dirty="0">
            <a:solidFill>
              <a:prstClr val="white"/>
            </a:solidFill>
            <a:latin typeface="Century Gothic" panose="020B0502020202020204"/>
            <a:ea typeface="+mn-ea"/>
            <a:cs typeface="Tahoma" panose="020B0604030504040204" pitchFamily="34" charset="0"/>
          </a:endParaRPr>
        </a:p>
      </dgm:t>
    </dgm:pt>
    <dgm:pt modelId="{D25C448F-BAEE-4D08-A742-2442D38610BE}" type="sibTrans" cxnId="{BC362560-6DEA-4159-892D-461A7C9A9327}">
      <dgm:prSet/>
      <dgm:spPr/>
      <dgm:t>
        <a:bodyPr/>
        <a:lstStyle/>
        <a:p>
          <a:endParaRPr lang="en-US"/>
        </a:p>
      </dgm:t>
    </dgm:pt>
    <dgm:pt modelId="{7B27284B-139F-43F0-9883-577BD5D3F3E8}" type="parTrans" cxnId="{BC362560-6DEA-4159-892D-461A7C9A9327}">
      <dgm:prSet/>
      <dgm:spPr/>
      <dgm:t>
        <a:bodyPr/>
        <a:lstStyle/>
        <a:p>
          <a:endParaRPr lang="en-US"/>
        </a:p>
      </dgm:t>
    </dgm:pt>
    <dgm:pt modelId="{13FB8B94-0EE9-4864-806D-31C5CCE2D4C2}">
      <dgm:prSet phldrT="[Text]" custT="1"/>
      <dgm:spPr/>
      <dgm:t>
        <a:bodyPr/>
        <a:lstStyle/>
        <a:p>
          <a:r>
            <a:rPr lang="ar-IQ" sz="2400" kern="1200" dirty="0">
              <a:solidFill>
                <a:prstClr val="white"/>
              </a:solidFill>
              <a:latin typeface="Century Gothic" panose="020B0502020202020204"/>
              <a:ea typeface="+mn-ea"/>
              <a:cs typeface="Tahoma" panose="020B0604030504040204" pitchFamily="34" charset="0"/>
            </a:rPr>
            <a:t>الاجناس البشرية</a:t>
          </a:r>
          <a:endParaRPr lang="en-US" sz="2400" kern="1200" dirty="0">
            <a:solidFill>
              <a:prstClr val="white"/>
            </a:solidFill>
            <a:latin typeface="Century Gothic" panose="020B0502020202020204"/>
            <a:ea typeface="+mn-ea"/>
            <a:cs typeface="Tahoma" panose="020B0604030504040204" pitchFamily="34" charset="0"/>
          </a:endParaRPr>
        </a:p>
      </dgm:t>
    </dgm:pt>
    <dgm:pt modelId="{BC277F5C-76D1-48D5-B1DD-863863AC002E}" type="sibTrans" cxnId="{FE4F511C-C668-4A3A-9965-F886F31435D8}">
      <dgm:prSet/>
      <dgm:spPr/>
      <dgm:t>
        <a:bodyPr/>
        <a:lstStyle/>
        <a:p>
          <a:endParaRPr lang="en-US"/>
        </a:p>
      </dgm:t>
    </dgm:pt>
    <dgm:pt modelId="{3A2E3F65-A728-45D4-A99D-756C6521F21B}" type="parTrans" cxnId="{FE4F511C-C668-4A3A-9965-F886F31435D8}">
      <dgm:prSet/>
      <dgm:spPr/>
      <dgm:t>
        <a:bodyPr/>
        <a:lstStyle/>
        <a:p>
          <a:endParaRPr lang="en-US"/>
        </a:p>
      </dgm:t>
    </dgm:pt>
    <dgm:pt modelId="{B6DD1E7D-AC1C-493D-8622-21C3B96B89BB}">
      <dgm:prSet custT="1"/>
      <dgm:spPr/>
      <dgm:t>
        <a:bodyPr/>
        <a:lstStyle/>
        <a:p>
          <a:r>
            <a:rPr lang="ar-IQ" sz="2400" kern="1200" dirty="0">
              <a:solidFill>
                <a:prstClr val="white"/>
              </a:solidFill>
              <a:latin typeface="Century Gothic" panose="020B0502020202020204"/>
              <a:ea typeface="+mn-ea"/>
              <a:cs typeface="Tahoma" panose="020B0604030504040204" pitchFamily="34" charset="0"/>
            </a:rPr>
            <a:t>دراسة الحالة</a:t>
          </a:r>
          <a:endParaRPr lang="en-US" sz="2400" kern="1200" dirty="0">
            <a:solidFill>
              <a:prstClr val="white"/>
            </a:solidFill>
            <a:latin typeface="Century Gothic" panose="020B0502020202020204"/>
            <a:ea typeface="+mn-ea"/>
            <a:cs typeface="Tahoma" panose="020B0604030504040204" pitchFamily="34" charset="0"/>
          </a:endParaRPr>
        </a:p>
      </dgm:t>
    </dgm:pt>
    <dgm:pt modelId="{146E29E8-B7AC-4918-BD12-6FECDF74EF80}" type="sibTrans" cxnId="{AA79789E-189C-460F-9E4F-5A43345167EE}">
      <dgm:prSet/>
      <dgm:spPr/>
      <dgm:t>
        <a:bodyPr/>
        <a:lstStyle/>
        <a:p>
          <a:endParaRPr lang="en-US"/>
        </a:p>
      </dgm:t>
    </dgm:pt>
    <dgm:pt modelId="{E44A4CB3-BDAF-4B4C-B9EB-50971B9BF704}" type="parTrans" cxnId="{AA79789E-189C-460F-9E4F-5A43345167EE}">
      <dgm:prSet/>
      <dgm:spPr/>
      <dgm:t>
        <a:bodyPr/>
        <a:lstStyle/>
        <a:p>
          <a:endParaRPr lang="en-US"/>
        </a:p>
      </dgm:t>
    </dgm:pt>
    <dgm:pt modelId="{1D804F2A-4D4A-4BE1-94D9-550BC2CFDD87}">
      <dgm:prSet custT="1"/>
      <dgm:spPr>
        <a:solidFill>
          <a:srgbClr val="A53010">
            <a:hueOff val="0"/>
            <a:satOff val="0"/>
            <a:lumOff val="0"/>
            <a:alphaOff val="0"/>
          </a:srgbClr>
        </a:solidFill>
        <a:ln w="15875" cap="rnd" cmpd="sng" algn="ctr">
          <a:solidFill>
            <a:prstClr val="white">
              <a:hueOff val="0"/>
              <a:satOff val="0"/>
              <a:lumOff val="0"/>
              <a:alphaOff val="0"/>
            </a:prstClr>
          </a:solidFill>
          <a:prstDash val="solid"/>
        </a:ln>
        <a:effectLst/>
      </dgm:spPr>
      <dgm:t>
        <a:bodyPr spcFirstLastPara="0" vert="horz" wrap="square" lIns="15240" tIns="15240" rIns="15240" bIns="15240" numCol="1" spcCol="1270" anchor="ctr" anchorCtr="0"/>
        <a:lstStyle/>
        <a:p>
          <a:pPr marL="0" lvl="0" indent="0" algn="ctr" defTabSz="1066800">
            <a:lnSpc>
              <a:spcPct val="90000"/>
            </a:lnSpc>
            <a:spcBef>
              <a:spcPct val="0"/>
            </a:spcBef>
            <a:spcAft>
              <a:spcPct val="35000"/>
            </a:spcAft>
            <a:buNone/>
          </a:pPr>
          <a:endParaRPr lang="en-US" sz="2400" kern="1200" dirty="0">
            <a:solidFill>
              <a:prstClr val="white"/>
            </a:solidFill>
            <a:latin typeface="Century Gothic" panose="020B0502020202020204"/>
            <a:ea typeface="+mn-ea"/>
            <a:cs typeface="Tahoma" panose="020B0604030504040204" pitchFamily="34" charset="0"/>
          </a:endParaRPr>
        </a:p>
        <a:p>
          <a:pPr marL="0" lvl="0" indent="0" algn="ctr" defTabSz="1066800">
            <a:lnSpc>
              <a:spcPct val="90000"/>
            </a:lnSpc>
            <a:spcBef>
              <a:spcPct val="0"/>
            </a:spcBef>
            <a:spcAft>
              <a:spcPct val="35000"/>
            </a:spcAft>
            <a:buNone/>
          </a:pPr>
          <a:r>
            <a:rPr lang="ar-IQ" sz="2400" kern="1200" dirty="0">
              <a:solidFill>
                <a:prstClr val="white"/>
              </a:solidFill>
              <a:latin typeface="Century Gothic" panose="020B0502020202020204"/>
              <a:ea typeface="+mn-ea"/>
              <a:cs typeface="Tahoma" panose="020B0604030504040204" pitchFamily="34" charset="0"/>
            </a:rPr>
            <a:t>المقابلات النوعية</a:t>
          </a:r>
          <a:endParaRPr lang="en-US" sz="2400" kern="1200" dirty="0">
            <a:solidFill>
              <a:prstClr val="white"/>
            </a:solidFill>
            <a:latin typeface="Century Gothic" panose="020B0502020202020204"/>
            <a:ea typeface="+mn-ea"/>
            <a:cs typeface="Tahoma" panose="020B0604030504040204" pitchFamily="34" charset="0"/>
          </a:endParaRPr>
        </a:p>
        <a:p>
          <a:pPr marL="0" lvl="0" indent="0" algn="ctr" defTabSz="1066800">
            <a:lnSpc>
              <a:spcPct val="90000"/>
            </a:lnSpc>
            <a:spcBef>
              <a:spcPct val="0"/>
            </a:spcBef>
            <a:spcAft>
              <a:spcPct val="35000"/>
            </a:spcAft>
            <a:buNone/>
          </a:pPr>
          <a:endParaRPr lang="en-US" sz="1800" kern="1200" dirty="0">
            <a:solidFill>
              <a:prstClr val="white"/>
            </a:solidFill>
            <a:latin typeface="Century Gothic" panose="020B0502020202020204"/>
            <a:ea typeface="+mn-ea"/>
            <a:cs typeface="Tahoma" panose="020B0604030504040204" pitchFamily="34" charset="0"/>
          </a:endParaRPr>
        </a:p>
      </dgm:t>
    </dgm:pt>
    <dgm:pt modelId="{92BBB130-35EC-4EA9-A218-8DA9601FD00B}" type="sibTrans" cxnId="{6C4C5DAF-6BC2-44A5-9623-8C36944EAFFD}">
      <dgm:prSet/>
      <dgm:spPr/>
      <dgm:t>
        <a:bodyPr/>
        <a:lstStyle/>
        <a:p>
          <a:endParaRPr lang="en-US"/>
        </a:p>
      </dgm:t>
    </dgm:pt>
    <dgm:pt modelId="{75059011-48FB-413D-B2EE-9180E9D8728A}" type="parTrans" cxnId="{6C4C5DAF-6BC2-44A5-9623-8C36944EAFFD}">
      <dgm:prSet/>
      <dgm:spPr/>
      <dgm:t>
        <a:bodyPr/>
        <a:lstStyle/>
        <a:p>
          <a:endParaRPr lang="en-US"/>
        </a:p>
      </dgm:t>
    </dgm:pt>
    <dgm:pt modelId="{CE287BB2-543B-44BD-806F-3C73EA774CAE}" type="pres">
      <dgm:prSet presAssocID="{07837444-25D0-4D0F-BA98-10D3E792200D}" presName="diagram" presStyleCnt="0">
        <dgm:presLayoutVars>
          <dgm:chPref val="1"/>
          <dgm:dir/>
          <dgm:animOne val="branch"/>
          <dgm:animLvl val="lvl"/>
          <dgm:resizeHandles val="exact"/>
        </dgm:presLayoutVars>
      </dgm:prSet>
      <dgm:spPr/>
    </dgm:pt>
    <dgm:pt modelId="{F2A5E5BA-45C3-4B5A-82A1-D8DBFA4DD351}" type="pres">
      <dgm:prSet presAssocID="{B6DD1E7D-AC1C-493D-8622-21C3B96B89BB}" presName="root1" presStyleCnt="0"/>
      <dgm:spPr/>
    </dgm:pt>
    <dgm:pt modelId="{1128AD98-E6C8-4E95-AEE0-940B360B6AF3}" type="pres">
      <dgm:prSet presAssocID="{B6DD1E7D-AC1C-493D-8622-21C3B96B89BB}" presName="LevelOneTextNode" presStyleLbl="node0" presStyleIdx="0" presStyleCnt="1" custScaleY="181631">
        <dgm:presLayoutVars>
          <dgm:chPref val="3"/>
        </dgm:presLayoutVars>
      </dgm:prSet>
      <dgm:spPr/>
    </dgm:pt>
    <dgm:pt modelId="{E5421289-07C5-4039-973D-0FD039A6EDC4}" type="pres">
      <dgm:prSet presAssocID="{B6DD1E7D-AC1C-493D-8622-21C3B96B89BB}" presName="level2hierChild" presStyleCnt="0"/>
      <dgm:spPr/>
    </dgm:pt>
    <dgm:pt modelId="{CF58C5CE-0F75-4A27-9FF1-A501F8C3FAE7}" type="pres">
      <dgm:prSet presAssocID="{75059011-48FB-413D-B2EE-9180E9D8728A}" presName="conn2-1" presStyleLbl="parChTrans1D2" presStyleIdx="0" presStyleCnt="1"/>
      <dgm:spPr/>
    </dgm:pt>
    <dgm:pt modelId="{D82E17E2-BA30-4AC6-B054-4EC5F9F56F07}" type="pres">
      <dgm:prSet presAssocID="{75059011-48FB-413D-B2EE-9180E9D8728A}" presName="connTx" presStyleLbl="parChTrans1D2" presStyleIdx="0" presStyleCnt="1"/>
      <dgm:spPr/>
    </dgm:pt>
    <dgm:pt modelId="{79DF6900-B3B7-4BCE-8ACB-11124C598987}" type="pres">
      <dgm:prSet presAssocID="{1D804F2A-4D4A-4BE1-94D9-550BC2CFDD87}" presName="root2" presStyleCnt="0"/>
      <dgm:spPr/>
    </dgm:pt>
    <dgm:pt modelId="{30A0E88A-1B93-4213-B327-9CFA2840B5E3}" type="pres">
      <dgm:prSet presAssocID="{1D804F2A-4D4A-4BE1-94D9-550BC2CFDD87}" presName="LevelTwoTextNode" presStyleLbl="node2" presStyleIdx="0" presStyleCnt="1" custScaleY="193150">
        <dgm:presLayoutVars>
          <dgm:chPref val="3"/>
        </dgm:presLayoutVars>
      </dgm:prSet>
      <dgm:spPr>
        <a:xfrm>
          <a:off x="2195927" y="1498017"/>
          <a:ext cx="1564431" cy="782215"/>
        </a:xfrm>
        <a:prstGeom prst="roundRect">
          <a:avLst>
            <a:gd name="adj" fmla="val 10000"/>
          </a:avLst>
        </a:prstGeom>
      </dgm:spPr>
    </dgm:pt>
    <dgm:pt modelId="{193222DD-EE0F-4C2B-B2E5-7ADCB59D7BC5}" type="pres">
      <dgm:prSet presAssocID="{1D804F2A-4D4A-4BE1-94D9-550BC2CFDD87}" presName="level3hierChild" presStyleCnt="0"/>
      <dgm:spPr/>
    </dgm:pt>
    <dgm:pt modelId="{15398940-1380-4303-AD50-4304DCE1D87A}" type="pres">
      <dgm:prSet presAssocID="{3A2E3F65-A728-45D4-A99D-756C6521F21B}" presName="conn2-1" presStyleLbl="parChTrans1D3" presStyleIdx="0" presStyleCnt="1"/>
      <dgm:spPr/>
    </dgm:pt>
    <dgm:pt modelId="{53DA6D45-CA18-4831-AAB6-008F54C557E8}" type="pres">
      <dgm:prSet presAssocID="{3A2E3F65-A728-45D4-A99D-756C6521F21B}" presName="connTx" presStyleLbl="parChTrans1D3" presStyleIdx="0" presStyleCnt="1"/>
      <dgm:spPr/>
    </dgm:pt>
    <dgm:pt modelId="{FB150F66-9BBB-4683-870C-805C19E49791}" type="pres">
      <dgm:prSet presAssocID="{13FB8B94-0EE9-4864-806D-31C5CCE2D4C2}" presName="root2" presStyleCnt="0"/>
      <dgm:spPr/>
    </dgm:pt>
    <dgm:pt modelId="{682DDF38-A0F5-4761-BD56-6D74D62EA7BE}" type="pres">
      <dgm:prSet presAssocID="{13FB8B94-0EE9-4864-806D-31C5CCE2D4C2}" presName="LevelTwoTextNode" presStyleLbl="node3" presStyleIdx="0" presStyleCnt="1" custScaleY="193149">
        <dgm:presLayoutVars>
          <dgm:chPref val="3"/>
        </dgm:presLayoutVars>
      </dgm:prSet>
      <dgm:spPr/>
    </dgm:pt>
    <dgm:pt modelId="{AC4C6976-3D26-4439-B909-4FF4DE8D259F}" type="pres">
      <dgm:prSet presAssocID="{13FB8B94-0EE9-4864-806D-31C5CCE2D4C2}" presName="level3hierChild" presStyleCnt="0"/>
      <dgm:spPr/>
    </dgm:pt>
    <dgm:pt modelId="{2115DA56-E89C-4840-B122-5F2E23AFF5EE}" type="pres">
      <dgm:prSet presAssocID="{7B27284B-139F-43F0-9883-577BD5D3F3E8}" presName="conn2-1" presStyleLbl="parChTrans1D4" presStyleIdx="0" presStyleCnt="2"/>
      <dgm:spPr/>
    </dgm:pt>
    <dgm:pt modelId="{2600F284-5DBE-4169-810A-5AA1145487CD}" type="pres">
      <dgm:prSet presAssocID="{7B27284B-139F-43F0-9883-577BD5D3F3E8}" presName="connTx" presStyleLbl="parChTrans1D4" presStyleIdx="0" presStyleCnt="2"/>
      <dgm:spPr/>
    </dgm:pt>
    <dgm:pt modelId="{79D89FF0-7B01-474A-9C47-4BCCAC17AB1C}" type="pres">
      <dgm:prSet presAssocID="{8AE7CC41-CBCF-4B75-AEDF-A71C995F89E6}" presName="root2" presStyleCnt="0"/>
      <dgm:spPr/>
    </dgm:pt>
    <dgm:pt modelId="{7202BEB2-F035-4248-99A1-4C4F460EA588}" type="pres">
      <dgm:prSet presAssocID="{8AE7CC41-CBCF-4B75-AEDF-A71C995F89E6}" presName="LevelTwoTextNode" presStyleLbl="node4" presStyleIdx="0" presStyleCnt="2" custScaleX="92141" custScaleY="193150">
        <dgm:presLayoutVars>
          <dgm:chPref val="3"/>
        </dgm:presLayoutVars>
      </dgm:prSet>
      <dgm:spPr>
        <a:xfrm>
          <a:off x="6576335" y="1498017"/>
          <a:ext cx="1564431" cy="782215"/>
        </a:xfrm>
        <a:prstGeom prst="roundRect">
          <a:avLst>
            <a:gd name="adj" fmla="val 10000"/>
          </a:avLst>
        </a:prstGeom>
      </dgm:spPr>
    </dgm:pt>
    <dgm:pt modelId="{4E80F69A-B862-49CA-8087-BB4D5EBC43D2}" type="pres">
      <dgm:prSet presAssocID="{8AE7CC41-CBCF-4B75-AEDF-A71C995F89E6}" presName="level3hierChild" presStyleCnt="0"/>
      <dgm:spPr/>
    </dgm:pt>
    <dgm:pt modelId="{50ED43C7-5A24-4BA0-8EE6-75FCC1705979}" type="pres">
      <dgm:prSet presAssocID="{7620D343-6634-40B5-A003-5757E3F9FBA6}" presName="conn2-1" presStyleLbl="parChTrans1D4" presStyleIdx="1" presStyleCnt="2"/>
      <dgm:spPr/>
    </dgm:pt>
    <dgm:pt modelId="{3FC2869E-EB98-43BF-B2C0-246CFB1A674A}" type="pres">
      <dgm:prSet presAssocID="{7620D343-6634-40B5-A003-5757E3F9FBA6}" presName="connTx" presStyleLbl="parChTrans1D4" presStyleIdx="1" presStyleCnt="2"/>
      <dgm:spPr/>
    </dgm:pt>
    <dgm:pt modelId="{989A8298-67EB-4F7E-A77D-AF255A6C9AAB}" type="pres">
      <dgm:prSet presAssocID="{7B38A550-9BE2-4BE3-A22B-65FD6237E6B6}" presName="root2" presStyleCnt="0"/>
      <dgm:spPr/>
    </dgm:pt>
    <dgm:pt modelId="{6299EC5A-31AF-477C-9AC1-23CAE0BA5B4D}" type="pres">
      <dgm:prSet presAssocID="{7B38A550-9BE2-4BE3-A22B-65FD6237E6B6}" presName="LevelTwoTextNode" presStyleLbl="node4" presStyleIdx="1" presStyleCnt="2" custAng="0" custScaleX="96391" custScaleY="185101" custLinFactNeighborX="614" custLinFactNeighborY="2497">
        <dgm:presLayoutVars>
          <dgm:chPref val="3"/>
        </dgm:presLayoutVars>
      </dgm:prSet>
      <dgm:spPr/>
    </dgm:pt>
    <dgm:pt modelId="{817562BC-EE07-4364-A8F8-9BF6BD5B1ED8}" type="pres">
      <dgm:prSet presAssocID="{7B38A550-9BE2-4BE3-A22B-65FD6237E6B6}" presName="level3hierChild" presStyleCnt="0"/>
      <dgm:spPr/>
    </dgm:pt>
  </dgm:ptLst>
  <dgm:cxnLst>
    <dgm:cxn modelId="{98CC2007-08BC-4ED4-9318-91FFC6C994D3}" type="presOf" srcId="{3A2E3F65-A728-45D4-A99D-756C6521F21B}" destId="{53DA6D45-CA18-4831-AAB6-008F54C557E8}" srcOrd="1" destOrd="0" presId="urn:microsoft.com/office/officeart/2005/8/layout/hierarchy2"/>
    <dgm:cxn modelId="{6FDDEF0F-F981-498A-825A-2C1653918195}" type="presOf" srcId="{7B38A550-9BE2-4BE3-A22B-65FD6237E6B6}" destId="{6299EC5A-31AF-477C-9AC1-23CAE0BA5B4D}" srcOrd="0" destOrd="0" presId="urn:microsoft.com/office/officeart/2005/8/layout/hierarchy2"/>
    <dgm:cxn modelId="{FE4F511C-C668-4A3A-9965-F886F31435D8}" srcId="{1D804F2A-4D4A-4BE1-94D9-550BC2CFDD87}" destId="{13FB8B94-0EE9-4864-806D-31C5CCE2D4C2}" srcOrd="0" destOrd="0" parTransId="{3A2E3F65-A728-45D4-A99D-756C6521F21B}" sibTransId="{BC277F5C-76D1-48D5-B1DD-863863AC002E}"/>
    <dgm:cxn modelId="{506F2D33-1D50-44C4-B0F5-1B0E680F7BED}" type="presOf" srcId="{07837444-25D0-4D0F-BA98-10D3E792200D}" destId="{CE287BB2-543B-44BD-806F-3C73EA774CAE}" srcOrd="0" destOrd="0" presId="urn:microsoft.com/office/officeart/2005/8/layout/hierarchy2"/>
    <dgm:cxn modelId="{D1E43834-25B9-46AE-916E-E43357B76A31}" type="presOf" srcId="{8AE7CC41-CBCF-4B75-AEDF-A71C995F89E6}" destId="{7202BEB2-F035-4248-99A1-4C4F460EA588}" srcOrd="0" destOrd="0" presId="urn:microsoft.com/office/officeart/2005/8/layout/hierarchy2"/>
    <dgm:cxn modelId="{BC362560-6DEA-4159-892D-461A7C9A9327}" srcId="{13FB8B94-0EE9-4864-806D-31C5CCE2D4C2}" destId="{8AE7CC41-CBCF-4B75-AEDF-A71C995F89E6}" srcOrd="0" destOrd="0" parTransId="{7B27284B-139F-43F0-9883-577BD5D3F3E8}" sibTransId="{D25C448F-BAEE-4D08-A742-2442D38610BE}"/>
    <dgm:cxn modelId="{06B39842-58FC-4F8B-94DB-75E498AD159C}" type="presOf" srcId="{7B27284B-139F-43F0-9883-577BD5D3F3E8}" destId="{2115DA56-E89C-4840-B122-5F2E23AFF5EE}" srcOrd="0" destOrd="0" presId="urn:microsoft.com/office/officeart/2005/8/layout/hierarchy2"/>
    <dgm:cxn modelId="{D00CAD4A-5BFF-4735-A89D-2D98BE8C078F}" srcId="{8AE7CC41-CBCF-4B75-AEDF-A71C995F89E6}" destId="{7B38A550-9BE2-4BE3-A22B-65FD6237E6B6}" srcOrd="0" destOrd="0" parTransId="{7620D343-6634-40B5-A003-5757E3F9FBA6}" sibTransId="{EB9BAFDD-B7BD-40FB-968F-1062030BDE1F}"/>
    <dgm:cxn modelId="{310EEA6A-628B-43E6-B85F-E4A18DF6D394}" type="presOf" srcId="{13FB8B94-0EE9-4864-806D-31C5CCE2D4C2}" destId="{682DDF38-A0F5-4761-BD56-6D74D62EA7BE}" srcOrd="0" destOrd="0" presId="urn:microsoft.com/office/officeart/2005/8/layout/hierarchy2"/>
    <dgm:cxn modelId="{AB23267B-1797-4E6D-825B-3BE1A56629B5}" type="presOf" srcId="{B6DD1E7D-AC1C-493D-8622-21C3B96B89BB}" destId="{1128AD98-E6C8-4E95-AEE0-940B360B6AF3}" srcOrd="0" destOrd="0" presId="urn:microsoft.com/office/officeart/2005/8/layout/hierarchy2"/>
    <dgm:cxn modelId="{E2BFAD81-931A-44A3-8AA3-05D94B689D5F}" type="presOf" srcId="{1D804F2A-4D4A-4BE1-94D9-550BC2CFDD87}" destId="{30A0E88A-1B93-4213-B327-9CFA2840B5E3}" srcOrd="0" destOrd="0" presId="urn:microsoft.com/office/officeart/2005/8/layout/hierarchy2"/>
    <dgm:cxn modelId="{2B39C89C-DA48-46BC-A84E-C7AC8E706989}" type="presOf" srcId="{7B27284B-139F-43F0-9883-577BD5D3F3E8}" destId="{2600F284-5DBE-4169-810A-5AA1145487CD}" srcOrd="1" destOrd="0" presId="urn:microsoft.com/office/officeart/2005/8/layout/hierarchy2"/>
    <dgm:cxn modelId="{AA79789E-189C-460F-9E4F-5A43345167EE}" srcId="{07837444-25D0-4D0F-BA98-10D3E792200D}" destId="{B6DD1E7D-AC1C-493D-8622-21C3B96B89BB}" srcOrd="0" destOrd="0" parTransId="{E44A4CB3-BDAF-4B4C-B9EB-50971B9BF704}" sibTransId="{146E29E8-B7AC-4918-BD12-6FECDF74EF80}"/>
    <dgm:cxn modelId="{FF0564A6-F01C-4FAA-9DC0-6DB2DB3BD113}" type="presOf" srcId="{7620D343-6634-40B5-A003-5757E3F9FBA6}" destId="{50ED43C7-5A24-4BA0-8EE6-75FCC1705979}" srcOrd="0" destOrd="0" presId="urn:microsoft.com/office/officeart/2005/8/layout/hierarchy2"/>
    <dgm:cxn modelId="{1B982DA8-2117-48A7-A4C1-75CC9957E1B2}" type="presOf" srcId="{75059011-48FB-413D-B2EE-9180E9D8728A}" destId="{D82E17E2-BA30-4AC6-B054-4EC5F9F56F07}" srcOrd="1" destOrd="0" presId="urn:microsoft.com/office/officeart/2005/8/layout/hierarchy2"/>
    <dgm:cxn modelId="{6C4C5DAF-6BC2-44A5-9623-8C36944EAFFD}" srcId="{B6DD1E7D-AC1C-493D-8622-21C3B96B89BB}" destId="{1D804F2A-4D4A-4BE1-94D9-550BC2CFDD87}" srcOrd="0" destOrd="0" parTransId="{75059011-48FB-413D-B2EE-9180E9D8728A}" sibTransId="{92BBB130-35EC-4EA9-A218-8DA9601FD00B}"/>
    <dgm:cxn modelId="{46A4E9C3-DD3C-427E-A5CC-7BDAD0601747}" type="presOf" srcId="{7620D343-6634-40B5-A003-5757E3F9FBA6}" destId="{3FC2869E-EB98-43BF-B2C0-246CFB1A674A}" srcOrd="1" destOrd="0" presId="urn:microsoft.com/office/officeart/2005/8/layout/hierarchy2"/>
    <dgm:cxn modelId="{0E254DCD-19B4-430B-AC83-78FCA65B0043}" type="presOf" srcId="{3A2E3F65-A728-45D4-A99D-756C6521F21B}" destId="{15398940-1380-4303-AD50-4304DCE1D87A}" srcOrd="0" destOrd="0" presId="urn:microsoft.com/office/officeart/2005/8/layout/hierarchy2"/>
    <dgm:cxn modelId="{D3276CD4-CFB4-4CEE-9EE4-B73CFBE50569}" type="presOf" srcId="{75059011-48FB-413D-B2EE-9180E9D8728A}" destId="{CF58C5CE-0F75-4A27-9FF1-A501F8C3FAE7}" srcOrd="0" destOrd="0" presId="urn:microsoft.com/office/officeart/2005/8/layout/hierarchy2"/>
    <dgm:cxn modelId="{C33CF4FB-C18E-4E48-AC8F-2CC6C175483C}" type="presParOf" srcId="{CE287BB2-543B-44BD-806F-3C73EA774CAE}" destId="{F2A5E5BA-45C3-4B5A-82A1-D8DBFA4DD351}" srcOrd="0" destOrd="0" presId="urn:microsoft.com/office/officeart/2005/8/layout/hierarchy2"/>
    <dgm:cxn modelId="{7F8E5256-C253-417A-90DA-54B82A6ED449}" type="presParOf" srcId="{F2A5E5BA-45C3-4B5A-82A1-D8DBFA4DD351}" destId="{1128AD98-E6C8-4E95-AEE0-940B360B6AF3}" srcOrd="0" destOrd="0" presId="urn:microsoft.com/office/officeart/2005/8/layout/hierarchy2"/>
    <dgm:cxn modelId="{636EC99A-7B9B-46DC-871F-BF7A169A7AAF}" type="presParOf" srcId="{F2A5E5BA-45C3-4B5A-82A1-D8DBFA4DD351}" destId="{E5421289-07C5-4039-973D-0FD039A6EDC4}" srcOrd="1" destOrd="0" presId="urn:microsoft.com/office/officeart/2005/8/layout/hierarchy2"/>
    <dgm:cxn modelId="{7D25C300-C9F4-48F5-9AB4-D1431DA42113}" type="presParOf" srcId="{E5421289-07C5-4039-973D-0FD039A6EDC4}" destId="{CF58C5CE-0F75-4A27-9FF1-A501F8C3FAE7}" srcOrd="0" destOrd="0" presId="urn:microsoft.com/office/officeart/2005/8/layout/hierarchy2"/>
    <dgm:cxn modelId="{9285ABDB-FB6F-4AD7-8276-AD8BC2F3A456}" type="presParOf" srcId="{CF58C5CE-0F75-4A27-9FF1-A501F8C3FAE7}" destId="{D82E17E2-BA30-4AC6-B054-4EC5F9F56F07}" srcOrd="0" destOrd="0" presId="urn:microsoft.com/office/officeart/2005/8/layout/hierarchy2"/>
    <dgm:cxn modelId="{B2FCBC81-CF8E-41B4-B19E-BA04F62E45B2}" type="presParOf" srcId="{E5421289-07C5-4039-973D-0FD039A6EDC4}" destId="{79DF6900-B3B7-4BCE-8ACB-11124C598987}" srcOrd="1" destOrd="0" presId="urn:microsoft.com/office/officeart/2005/8/layout/hierarchy2"/>
    <dgm:cxn modelId="{2491BA60-9BF3-41F2-B51A-B1DFD1E17F8B}" type="presParOf" srcId="{79DF6900-B3B7-4BCE-8ACB-11124C598987}" destId="{30A0E88A-1B93-4213-B327-9CFA2840B5E3}" srcOrd="0" destOrd="0" presId="urn:microsoft.com/office/officeart/2005/8/layout/hierarchy2"/>
    <dgm:cxn modelId="{AC25AAAF-78C2-4B97-96E2-EDC2D0A7F076}" type="presParOf" srcId="{79DF6900-B3B7-4BCE-8ACB-11124C598987}" destId="{193222DD-EE0F-4C2B-B2E5-7ADCB59D7BC5}" srcOrd="1" destOrd="0" presId="urn:microsoft.com/office/officeart/2005/8/layout/hierarchy2"/>
    <dgm:cxn modelId="{A4E3C1FA-39EE-4A57-B8E1-56153E281E8D}" type="presParOf" srcId="{193222DD-EE0F-4C2B-B2E5-7ADCB59D7BC5}" destId="{15398940-1380-4303-AD50-4304DCE1D87A}" srcOrd="0" destOrd="0" presId="urn:microsoft.com/office/officeart/2005/8/layout/hierarchy2"/>
    <dgm:cxn modelId="{600333BA-3070-48D0-9400-EE466091A893}" type="presParOf" srcId="{15398940-1380-4303-AD50-4304DCE1D87A}" destId="{53DA6D45-CA18-4831-AAB6-008F54C557E8}" srcOrd="0" destOrd="0" presId="urn:microsoft.com/office/officeart/2005/8/layout/hierarchy2"/>
    <dgm:cxn modelId="{B5E4E532-F5E8-4306-AC02-8D9FBAF610D8}" type="presParOf" srcId="{193222DD-EE0F-4C2B-B2E5-7ADCB59D7BC5}" destId="{FB150F66-9BBB-4683-870C-805C19E49791}" srcOrd="1" destOrd="0" presId="urn:microsoft.com/office/officeart/2005/8/layout/hierarchy2"/>
    <dgm:cxn modelId="{E69FA1A8-B25D-44AB-960E-0CF541DE1448}" type="presParOf" srcId="{FB150F66-9BBB-4683-870C-805C19E49791}" destId="{682DDF38-A0F5-4761-BD56-6D74D62EA7BE}" srcOrd="0" destOrd="0" presId="urn:microsoft.com/office/officeart/2005/8/layout/hierarchy2"/>
    <dgm:cxn modelId="{DB6DCC37-C386-4094-AC2C-10B0576653D9}" type="presParOf" srcId="{FB150F66-9BBB-4683-870C-805C19E49791}" destId="{AC4C6976-3D26-4439-B909-4FF4DE8D259F}" srcOrd="1" destOrd="0" presId="urn:microsoft.com/office/officeart/2005/8/layout/hierarchy2"/>
    <dgm:cxn modelId="{E3C40DB0-FD11-4F85-B0B0-A635BFDA6F4A}" type="presParOf" srcId="{AC4C6976-3D26-4439-B909-4FF4DE8D259F}" destId="{2115DA56-E89C-4840-B122-5F2E23AFF5EE}" srcOrd="0" destOrd="0" presId="urn:microsoft.com/office/officeart/2005/8/layout/hierarchy2"/>
    <dgm:cxn modelId="{7C5364C3-3DCD-4C21-982D-62F9E66DE526}" type="presParOf" srcId="{2115DA56-E89C-4840-B122-5F2E23AFF5EE}" destId="{2600F284-5DBE-4169-810A-5AA1145487CD}" srcOrd="0" destOrd="0" presId="urn:microsoft.com/office/officeart/2005/8/layout/hierarchy2"/>
    <dgm:cxn modelId="{B22193AF-12F6-4C5B-9268-2D79DF16847C}" type="presParOf" srcId="{AC4C6976-3D26-4439-B909-4FF4DE8D259F}" destId="{79D89FF0-7B01-474A-9C47-4BCCAC17AB1C}" srcOrd="1" destOrd="0" presId="urn:microsoft.com/office/officeart/2005/8/layout/hierarchy2"/>
    <dgm:cxn modelId="{F8B57449-A48E-4C43-8B01-EF8096CD3564}" type="presParOf" srcId="{79D89FF0-7B01-474A-9C47-4BCCAC17AB1C}" destId="{7202BEB2-F035-4248-99A1-4C4F460EA588}" srcOrd="0" destOrd="0" presId="urn:microsoft.com/office/officeart/2005/8/layout/hierarchy2"/>
    <dgm:cxn modelId="{34BB781B-C320-4AA0-9FD4-35D1F3DF114A}" type="presParOf" srcId="{79D89FF0-7B01-474A-9C47-4BCCAC17AB1C}" destId="{4E80F69A-B862-49CA-8087-BB4D5EBC43D2}" srcOrd="1" destOrd="0" presId="urn:microsoft.com/office/officeart/2005/8/layout/hierarchy2"/>
    <dgm:cxn modelId="{0E3710C2-83F3-42B3-99FF-94D719A45FBC}" type="presParOf" srcId="{4E80F69A-B862-49CA-8087-BB4D5EBC43D2}" destId="{50ED43C7-5A24-4BA0-8EE6-75FCC1705979}" srcOrd="0" destOrd="0" presId="urn:microsoft.com/office/officeart/2005/8/layout/hierarchy2"/>
    <dgm:cxn modelId="{4A6EC23C-42BB-4A0A-8917-D40020788AA7}" type="presParOf" srcId="{50ED43C7-5A24-4BA0-8EE6-75FCC1705979}" destId="{3FC2869E-EB98-43BF-B2C0-246CFB1A674A}" srcOrd="0" destOrd="0" presId="urn:microsoft.com/office/officeart/2005/8/layout/hierarchy2"/>
    <dgm:cxn modelId="{7459C211-9558-49ED-941D-2BB9E4F4AC79}" type="presParOf" srcId="{4E80F69A-B862-49CA-8087-BB4D5EBC43D2}" destId="{989A8298-67EB-4F7E-A77D-AF255A6C9AAB}" srcOrd="1" destOrd="0" presId="urn:microsoft.com/office/officeart/2005/8/layout/hierarchy2"/>
    <dgm:cxn modelId="{ECD1E7A0-48D5-44D7-A8B5-FFB66D6202B3}" type="presParOf" srcId="{989A8298-67EB-4F7E-A77D-AF255A6C9AAB}" destId="{6299EC5A-31AF-477C-9AC1-23CAE0BA5B4D}" srcOrd="0" destOrd="0" presId="urn:microsoft.com/office/officeart/2005/8/layout/hierarchy2"/>
    <dgm:cxn modelId="{256FE11F-5ED9-47C9-A0AA-8C6AD1223D8E}" type="presParOf" srcId="{989A8298-67EB-4F7E-A77D-AF255A6C9AAB}" destId="{817562BC-EE07-4364-A8F8-9BF6BD5B1ED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837444-25D0-4D0F-BA98-10D3E792200D}"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7B38A550-9BE2-4BE3-A22B-65FD6237E6B6}">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SA" sz="2400" b="1" kern="1200" dirty="0">
              <a:effectLst/>
              <a:latin typeface="Calibri" panose="020F0502020204030204" pitchFamily="34" charset="0"/>
              <a:ea typeface="Calibri" panose="020F0502020204030204" pitchFamily="34" charset="0"/>
              <a:cs typeface="Arial" panose="020B0604020202020204" pitchFamily="34" charset="0"/>
            </a:rPr>
            <a:t>الأرشيف حسب شكل الوعاء</a:t>
          </a:r>
          <a:r>
            <a:rPr lang="en-US" sz="2400" b="1" kern="1200" dirty="0">
              <a:effectLst/>
              <a:latin typeface="Calibri" panose="020F0502020204030204" pitchFamily="34" charset="0"/>
              <a:ea typeface="Calibri" panose="020F0502020204030204" pitchFamily="34" charset="0"/>
              <a:cs typeface="Arial" panose="020B0604020202020204" pitchFamily="34" charset="0"/>
            </a:rPr>
            <a:t> </a:t>
          </a:r>
          <a:endParaRPr lang="en-US" sz="2400" kern="1200" dirty="0"/>
        </a:p>
      </dgm:t>
    </dgm:pt>
    <dgm:pt modelId="{EB9BAFDD-B7BD-40FB-968F-1062030BDE1F}" type="sibTrans" cxnId="{D00CAD4A-5BFF-4735-A89D-2D98BE8C078F}">
      <dgm:prSet/>
      <dgm:spPr/>
      <dgm:t>
        <a:bodyPr/>
        <a:lstStyle/>
        <a:p>
          <a:endParaRPr lang="en-US"/>
        </a:p>
      </dgm:t>
    </dgm:pt>
    <dgm:pt modelId="{7620D343-6634-40B5-A003-5757E3F9FBA6}" type="parTrans" cxnId="{D00CAD4A-5BFF-4735-A89D-2D98BE8C078F}">
      <dgm:prSet/>
      <dgm:spPr/>
      <dgm:t>
        <a:bodyPr/>
        <a:lstStyle/>
        <a:p>
          <a:endParaRPr lang="en-US"/>
        </a:p>
      </dgm:t>
    </dgm:pt>
    <dgm:pt modelId="{8AE7CC41-CBCF-4B75-AEDF-A71C995F89E6}">
      <dgm:prSet phldrT="[Text]" custT="1"/>
      <dgm:spPr>
        <a:solidFill>
          <a:srgbClr val="A53010">
            <a:hueOff val="0"/>
            <a:satOff val="0"/>
            <a:lumOff val="0"/>
            <a:alphaOff val="0"/>
          </a:srgbClr>
        </a:solidFill>
        <a:ln w="15875" cap="rnd" cmpd="sng" algn="ctr">
          <a:solidFill>
            <a:prstClr val="white">
              <a:hueOff val="0"/>
              <a:satOff val="0"/>
              <a:lumOff val="0"/>
              <a:alphaOff val="0"/>
            </a:prstClr>
          </a:solidFill>
          <a:prstDash val="solid"/>
        </a:ln>
        <a:effectLst/>
      </dgm:spPr>
      <dgm:t>
        <a:bodyPr spcFirstLastPara="0" vert="horz" wrap="square" lIns="15240" tIns="15240" rIns="15240" bIns="15240" numCol="1" spcCol="1270" anchor="ctr" anchorCtr="0"/>
        <a:lstStyle/>
        <a:p>
          <a:pPr marL="0" lvl="0" indent="0" algn="ctr" defTabSz="1066800">
            <a:lnSpc>
              <a:spcPct val="90000"/>
            </a:lnSpc>
            <a:spcBef>
              <a:spcPct val="0"/>
            </a:spcBef>
            <a:spcAft>
              <a:spcPct val="35000"/>
            </a:spcAft>
            <a:buNone/>
          </a:pPr>
          <a:r>
            <a:rPr lang="ar-SA" sz="2400" b="1" kern="1200" dirty="0">
              <a:effectLst/>
              <a:latin typeface="Calibri" panose="020F0502020204030204" pitchFamily="34" charset="0"/>
              <a:ea typeface="Calibri" panose="020F0502020204030204" pitchFamily="34" charset="0"/>
              <a:cs typeface="Arial" panose="020B0604020202020204" pitchFamily="34" charset="0"/>
            </a:rPr>
            <a:t>الأرشيف حسب أعمار الوثيقة</a:t>
          </a:r>
          <a:r>
            <a:rPr lang="en-US" sz="2400" b="1" kern="1200" dirty="0">
              <a:effectLst/>
              <a:latin typeface="Calibri" panose="020F0502020204030204" pitchFamily="34" charset="0"/>
              <a:ea typeface="Calibri" panose="020F0502020204030204" pitchFamily="34" charset="0"/>
              <a:cs typeface="Arial" panose="020B0604020202020204" pitchFamily="34" charset="0"/>
            </a:rPr>
            <a:t> </a:t>
          </a:r>
          <a:endParaRPr lang="en-US" sz="2400" kern="1200" dirty="0">
            <a:solidFill>
              <a:prstClr val="white"/>
            </a:solidFill>
            <a:latin typeface="Century Gothic" panose="020B0502020202020204"/>
            <a:ea typeface="+mn-ea"/>
            <a:cs typeface="Tahoma" panose="020B0604030504040204" pitchFamily="34" charset="0"/>
          </a:endParaRPr>
        </a:p>
      </dgm:t>
    </dgm:pt>
    <dgm:pt modelId="{D25C448F-BAEE-4D08-A742-2442D38610BE}" type="sibTrans" cxnId="{BC362560-6DEA-4159-892D-461A7C9A9327}">
      <dgm:prSet/>
      <dgm:spPr/>
      <dgm:t>
        <a:bodyPr/>
        <a:lstStyle/>
        <a:p>
          <a:endParaRPr lang="en-US"/>
        </a:p>
      </dgm:t>
    </dgm:pt>
    <dgm:pt modelId="{7B27284B-139F-43F0-9883-577BD5D3F3E8}" type="parTrans" cxnId="{BC362560-6DEA-4159-892D-461A7C9A9327}">
      <dgm:prSet/>
      <dgm:spPr/>
      <dgm:t>
        <a:bodyPr/>
        <a:lstStyle/>
        <a:p>
          <a:endParaRPr lang="en-US"/>
        </a:p>
      </dgm:t>
    </dgm:pt>
    <dgm:pt modelId="{13FB8B94-0EE9-4864-806D-31C5CCE2D4C2}">
      <dgm:prSet phldrT="[Text]" custT="1"/>
      <dgm:spPr/>
      <dgm:t>
        <a:bodyPr/>
        <a:lstStyle/>
        <a:p>
          <a:r>
            <a:rPr lang="ar-SA" sz="2400" b="1" kern="1200" dirty="0">
              <a:effectLst/>
              <a:latin typeface="Calibri" panose="020F0502020204030204" pitchFamily="34" charset="0"/>
              <a:ea typeface="Calibri" panose="020F0502020204030204" pitchFamily="34" charset="0"/>
              <a:cs typeface="Arial" panose="020B0604020202020204" pitchFamily="34" charset="0"/>
            </a:rPr>
            <a:t>الأرشيف حسب ملكية الوثائق</a:t>
          </a:r>
          <a:r>
            <a:rPr lang="en-US" sz="2400" b="1" kern="1200" dirty="0">
              <a:effectLst/>
              <a:latin typeface="Calibri" panose="020F0502020204030204" pitchFamily="34" charset="0"/>
              <a:ea typeface="Calibri" panose="020F0502020204030204" pitchFamily="34" charset="0"/>
              <a:cs typeface="Arial" panose="020B0604020202020204" pitchFamily="34" charset="0"/>
            </a:rPr>
            <a:t> </a:t>
          </a:r>
          <a:endParaRPr lang="en-US" sz="2400" kern="1200" dirty="0">
            <a:solidFill>
              <a:prstClr val="white"/>
            </a:solidFill>
            <a:latin typeface="Century Gothic" panose="020B0502020202020204"/>
            <a:ea typeface="+mn-ea"/>
            <a:cs typeface="Tahoma" panose="020B0604030504040204" pitchFamily="34" charset="0"/>
          </a:endParaRPr>
        </a:p>
      </dgm:t>
    </dgm:pt>
    <dgm:pt modelId="{BC277F5C-76D1-48D5-B1DD-863863AC002E}" type="sibTrans" cxnId="{FE4F511C-C668-4A3A-9965-F886F31435D8}">
      <dgm:prSet/>
      <dgm:spPr/>
      <dgm:t>
        <a:bodyPr/>
        <a:lstStyle/>
        <a:p>
          <a:endParaRPr lang="en-US"/>
        </a:p>
      </dgm:t>
    </dgm:pt>
    <dgm:pt modelId="{3A2E3F65-A728-45D4-A99D-756C6521F21B}" type="parTrans" cxnId="{FE4F511C-C668-4A3A-9965-F886F31435D8}">
      <dgm:prSet/>
      <dgm:spPr/>
      <dgm:t>
        <a:bodyPr/>
        <a:lstStyle/>
        <a:p>
          <a:endParaRPr lang="en-US"/>
        </a:p>
      </dgm:t>
    </dgm:pt>
    <dgm:pt modelId="{1D804F2A-4D4A-4BE1-94D9-550BC2CFDD87}">
      <dgm:prSet custT="1"/>
      <dgm:spPr>
        <a:solidFill>
          <a:srgbClr val="A53010">
            <a:hueOff val="0"/>
            <a:satOff val="0"/>
            <a:lumOff val="0"/>
            <a:alphaOff val="0"/>
          </a:srgbClr>
        </a:solidFill>
        <a:ln w="15875" cap="rnd" cmpd="sng" algn="ctr">
          <a:solidFill>
            <a:prstClr val="white">
              <a:hueOff val="0"/>
              <a:satOff val="0"/>
              <a:lumOff val="0"/>
              <a:alphaOff val="0"/>
            </a:prstClr>
          </a:solidFill>
          <a:prstDash val="solid"/>
        </a:ln>
        <a:effectLst/>
      </dgm:spPr>
      <dgm:t>
        <a:bodyPr spcFirstLastPara="0" vert="horz" wrap="square" lIns="15240" tIns="15240" rIns="15240" bIns="15240" numCol="1" spcCol="1270" anchor="ctr" anchorCtr="0"/>
        <a:lstStyle/>
        <a:p>
          <a:pPr marL="0" lvl="0" indent="0" algn="ctr" defTabSz="1066800">
            <a:lnSpc>
              <a:spcPct val="90000"/>
            </a:lnSpc>
            <a:spcBef>
              <a:spcPct val="0"/>
            </a:spcBef>
            <a:spcAft>
              <a:spcPct val="35000"/>
            </a:spcAft>
            <a:buNone/>
          </a:pPr>
          <a:r>
            <a:rPr lang="ar-SA" sz="2400" b="1" kern="1200" dirty="0">
              <a:effectLst/>
              <a:latin typeface="Calibri" panose="020F0502020204030204" pitchFamily="34" charset="0"/>
              <a:ea typeface="Calibri" panose="020F0502020204030204" pitchFamily="34" charset="0"/>
              <a:cs typeface="Arial" panose="020B0604020202020204" pitchFamily="34" charset="0"/>
            </a:rPr>
            <a:t>الأرشيف حسب النشاط</a:t>
          </a:r>
          <a:r>
            <a:rPr lang="en-US" sz="2400" b="1" kern="1200" dirty="0">
              <a:effectLst/>
              <a:latin typeface="Calibri" panose="020F0502020204030204" pitchFamily="34" charset="0"/>
              <a:ea typeface="Calibri" panose="020F0502020204030204" pitchFamily="34" charset="0"/>
              <a:cs typeface="Arial" panose="020B0604020202020204" pitchFamily="34" charset="0"/>
            </a:rPr>
            <a:t>  </a:t>
          </a:r>
          <a:endParaRPr lang="en-US" sz="1800" kern="1200" dirty="0">
            <a:solidFill>
              <a:prstClr val="white"/>
            </a:solidFill>
            <a:latin typeface="Century Gothic" panose="020B0502020202020204"/>
            <a:ea typeface="+mn-ea"/>
            <a:cs typeface="Tahoma" panose="020B0604030504040204" pitchFamily="34" charset="0"/>
          </a:endParaRPr>
        </a:p>
      </dgm:t>
    </dgm:pt>
    <dgm:pt modelId="{92BBB130-35EC-4EA9-A218-8DA9601FD00B}" type="sibTrans" cxnId="{6C4C5DAF-6BC2-44A5-9623-8C36944EAFFD}">
      <dgm:prSet/>
      <dgm:spPr/>
      <dgm:t>
        <a:bodyPr/>
        <a:lstStyle/>
        <a:p>
          <a:endParaRPr lang="en-US"/>
        </a:p>
      </dgm:t>
    </dgm:pt>
    <dgm:pt modelId="{75059011-48FB-413D-B2EE-9180E9D8728A}" type="parTrans" cxnId="{6C4C5DAF-6BC2-44A5-9623-8C36944EAFFD}">
      <dgm:prSet/>
      <dgm:spPr/>
      <dgm:t>
        <a:bodyPr/>
        <a:lstStyle/>
        <a:p>
          <a:endParaRPr lang="en-US"/>
        </a:p>
      </dgm:t>
    </dgm:pt>
    <dgm:pt modelId="{CE287BB2-543B-44BD-806F-3C73EA774CAE}" type="pres">
      <dgm:prSet presAssocID="{07837444-25D0-4D0F-BA98-10D3E792200D}" presName="diagram" presStyleCnt="0">
        <dgm:presLayoutVars>
          <dgm:chPref val="1"/>
          <dgm:dir/>
          <dgm:animOne val="branch"/>
          <dgm:animLvl val="lvl"/>
          <dgm:resizeHandles val="exact"/>
        </dgm:presLayoutVars>
      </dgm:prSet>
      <dgm:spPr/>
    </dgm:pt>
    <dgm:pt modelId="{39FCDC1E-58BF-4CC4-A591-C604E79979EB}" type="pres">
      <dgm:prSet presAssocID="{1D804F2A-4D4A-4BE1-94D9-550BC2CFDD87}" presName="root1" presStyleCnt="0"/>
      <dgm:spPr/>
    </dgm:pt>
    <dgm:pt modelId="{39B4CB2E-1EE5-46B1-AB44-A5CD638AB111}" type="pres">
      <dgm:prSet presAssocID="{1D804F2A-4D4A-4BE1-94D9-550BC2CFDD87}" presName="LevelOneTextNode" presStyleLbl="node0" presStyleIdx="0" presStyleCnt="1" custScaleY="190553">
        <dgm:presLayoutVars>
          <dgm:chPref val="3"/>
        </dgm:presLayoutVars>
      </dgm:prSet>
      <dgm:spPr/>
    </dgm:pt>
    <dgm:pt modelId="{EFBC7CD0-79FF-4E01-B696-1625A259EE8A}" type="pres">
      <dgm:prSet presAssocID="{1D804F2A-4D4A-4BE1-94D9-550BC2CFDD87}" presName="level2hierChild" presStyleCnt="0"/>
      <dgm:spPr/>
    </dgm:pt>
    <dgm:pt modelId="{15398940-1380-4303-AD50-4304DCE1D87A}" type="pres">
      <dgm:prSet presAssocID="{3A2E3F65-A728-45D4-A99D-756C6521F21B}" presName="conn2-1" presStyleLbl="parChTrans1D2" presStyleIdx="0" presStyleCnt="1"/>
      <dgm:spPr/>
    </dgm:pt>
    <dgm:pt modelId="{53DA6D45-CA18-4831-AAB6-008F54C557E8}" type="pres">
      <dgm:prSet presAssocID="{3A2E3F65-A728-45D4-A99D-756C6521F21B}" presName="connTx" presStyleLbl="parChTrans1D2" presStyleIdx="0" presStyleCnt="1"/>
      <dgm:spPr/>
    </dgm:pt>
    <dgm:pt modelId="{FB150F66-9BBB-4683-870C-805C19E49791}" type="pres">
      <dgm:prSet presAssocID="{13FB8B94-0EE9-4864-806D-31C5CCE2D4C2}" presName="root2" presStyleCnt="0"/>
      <dgm:spPr/>
    </dgm:pt>
    <dgm:pt modelId="{682DDF38-A0F5-4761-BD56-6D74D62EA7BE}" type="pres">
      <dgm:prSet presAssocID="{13FB8B94-0EE9-4864-806D-31C5CCE2D4C2}" presName="LevelTwoTextNode" presStyleLbl="node2" presStyleIdx="0" presStyleCnt="1" custScaleY="193149">
        <dgm:presLayoutVars>
          <dgm:chPref val="3"/>
        </dgm:presLayoutVars>
      </dgm:prSet>
      <dgm:spPr/>
    </dgm:pt>
    <dgm:pt modelId="{AC4C6976-3D26-4439-B909-4FF4DE8D259F}" type="pres">
      <dgm:prSet presAssocID="{13FB8B94-0EE9-4864-806D-31C5CCE2D4C2}" presName="level3hierChild" presStyleCnt="0"/>
      <dgm:spPr/>
    </dgm:pt>
    <dgm:pt modelId="{2115DA56-E89C-4840-B122-5F2E23AFF5EE}" type="pres">
      <dgm:prSet presAssocID="{7B27284B-139F-43F0-9883-577BD5D3F3E8}" presName="conn2-1" presStyleLbl="parChTrans1D3" presStyleIdx="0" presStyleCnt="1"/>
      <dgm:spPr/>
    </dgm:pt>
    <dgm:pt modelId="{2600F284-5DBE-4169-810A-5AA1145487CD}" type="pres">
      <dgm:prSet presAssocID="{7B27284B-139F-43F0-9883-577BD5D3F3E8}" presName="connTx" presStyleLbl="parChTrans1D3" presStyleIdx="0" presStyleCnt="1"/>
      <dgm:spPr/>
    </dgm:pt>
    <dgm:pt modelId="{79D89FF0-7B01-474A-9C47-4BCCAC17AB1C}" type="pres">
      <dgm:prSet presAssocID="{8AE7CC41-CBCF-4B75-AEDF-A71C995F89E6}" presName="root2" presStyleCnt="0"/>
      <dgm:spPr/>
    </dgm:pt>
    <dgm:pt modelId="{7202BEB2-F035-4248-99A1-4C4F460EA588}" type="pres">
      <dgm:prSet presAssocID="{8AE7CC41-CBCF-4B75-AEDF-A71C995F89E6}" presName="LevelTwoTextNode" presStyleLbl="node3" presStyleIdx="0" presStyleCnt="1" custScaleX="92141" custScaleY="193150">
        <dgm:presLayoutVars>
          <dgm:chPref val="3"/>
        </dgm:presLayoutVars>
      </dgm:prSet>
      <dgm:spPr>
        <a:xfrm>
          <a:off x="6576335" y="1498017"/>
          <a:ext cx="1564431" cy="782215"/>
        </a:xfrm>
        <a:prstGeom prst="roundRect">
          <a:avLst>
            <a:gd name="adj" fmla="val 10000"/>
          </a:avLst>
        </a:prstGeom>
      </dgm:spPr>
    </dgm:pt>
    <dgm:pt modelId="{4E80F69A-B862-49CA-8087-BB4D5EBC43D2}" type="pres">
      <dgm:prSet presAssocID="{8AE7CC41-CBCF-4B75-AEDF-A71C995F89E6}" presName="level3hierChild" presStyleCnt="0"/>
      <dgm:spPr/>
    </dgm:pt>
    <dgm:pt modelId="{50ED43C7-5A24-4BA0-8EE6-75FCC1705979}" type="pres">
      <dgm:prSet presAssocID="{7620D343-6634-40B5-A003-5757E3F9FBA6}" presName="conn2-1" presStyleLbl="parChTrans1D4" presStyleIdx="0" presStyleCnt="1"/>
      <dgm:spPr/>
    </dgm:pt>
    <dgm:pt modelId="{3FC2869E-EB98-43BF-B2C0-246CFB1A674A}" type="pres">
      <dgm:prSet presAssocID="{7620D343-6634-40B5-A003-5757E3F9FBA6}" presName="connTx" presStyleLbl="parChTrans1D4" presStyleIdx="0" presStyleCnt="1"/>
      <dgm:spPr/>
    </dgm:pt>
    <dgm:pt modelId="{989A8298-67EB-4F7E-A77D-AF255A6C9AAB}" type="pres">
      <dgm:prSet presAssocID="{7B38A550-9BE2-4BE3-A22B-65FD6237E6B6}" presName="root2" presStyleCnt="0"/>
      <dgm:spPr/>
    </dgm:pt>
    <dgm:pt modelId="{6299EC5A-31AF-477C-9AC1-23CAE0BA5B4D}" type="pres">
      <dgm:prSet presAssocID="{7B38A550-9BE2-4BE3-A22B-65FD6237E6B6}" presName="LevelTwoTextNode" presStyleLbl="node4" presStyleIdx="0" presStyleCnt="1" custAng="0" custScaleX="96391" custScaleY="185101" custLinFactNeighborX="614" custLinFactNeighborY="2497">
        <dgm:presLayoutVars>
          <dgm:chPref val="3"/>
        </dgm:presLayoutVars>
      </dgm:prSet>
      <dgm:spPr/>
    </dgm:pt>
    <dgm:pt modelId="{817562BC-EE07-4364-A8F8-9BF6BD5B1ED8}" type="pres">
      <dgm:prSet presAssocID="{7B38A550-9BE2-4BE3-A22B-65FD6237E6B6}" presName="level3hierChild" presStyleCnt="0"/>
      <dgm:spPr/>
    </dgm:pt>
  </dgm:ptLst>
  <dgm:cxnLst>
    <dgm:cxn modelId="{72F07C00-8D02-4066-A1CE-6D202269AB9E}" type="presOf" srcId="{7B38A550-9BE2-4BE3-A22B-65FD6237E6B6}" destId="{6299EC5A-31AF-477C-9AC1-23CAE0BA5B4D}" srcOrd="0" destOrd="0" presId="urn:microsoft.com/office/officeart/2005/8/layout/hierarchy2"/>
    <dgm:cxn modelId="{3F46F911-9016-4F99-90BE-673012BE5EE1}" type="presOf" srcId="{7620D343-6634-40B5-A003-5757E3F9FBA6}" destId="{3FC2869E-EB98-43BF-B2C0-246CFB1A674A}" srcOrd="1" destOrd="0" presId="urn:microsoft.com/office/officeart/2005/8/layout/hierarchy2"/>
    <dgm:cxn modelId="{0B6CB113-F184-4F6F-9A0D-00C5EEF9E4D6}" type="presOf" srcId="{7B27284B-139F-43F0-9883-577BD5D3F3E8}" destId="{2115DA56-E89C-4840-B122-5F2E23AFF5EE}" srcOrd="0" destOrd="0" presId="urn:microsoft.com/office/officeart/2005/8/layout/hierarchy2"/>
    <dgm:cxn modelId="{FE4F511C-C668-4A3A-9965-F886F31435D8}" srcId="{1D804F2A-4D4A-4BE1-94D9-550BC2CFDD87}" destId="{13FB8B94-0EE9-4864-806D-31C5CCE2D4C2}" srcOrd="0" destOrd="0" parTransId="{3A2E3F65-A728-45D4-A99D-756C6521F21B}" sibTransId="{BC277F5C-76D1-48D5-B1DD-863863AC002E}"/>
    <dgm:cxn modelId="{FE107A2A-C968-45EE-9CA9-E2D36F34AE9A}" type="presOf" srcId="{1D804F2A-4D4A-4BE1-94D9-550BC2CFDD87}" destId="{39B4CB2E-1EE5-46B1-AB44-A5CD638AB111}" srcOrd="0" destOrd="0" presId="urn:microsoft.com/office/officeart/2005/8/layout/hierarchy2"/>
    <dgm:cxn modelId="{506F2D33-1D50-44C4-B0F5-1B0E680F7BED}" type="presOf" srcId="{07837444-25D0-4D0F-BA98-10D3E792200D}" destId="{CE287BB2-543B-44BD-806F-3C73EA774CAE}" srcOrd="0" destOrd="0" presId="urn:microsoft.com/office/officeart/2005/8/layout/hierarchy2"/>
    <dgm:cxn modelId="{BC362560-6DEA-4159-892D-461A7C9A9327}" srcId="{13FB8B94-0EE9-4864-806D-31C5CCE2D4C2}" destId="{8AE7CC41-CBCF-4B75-AEDF-A71C995F89E6}" srcOrd="0" destOrd="0" parTransId="{7B27284B-139F-43F0-9883-577BD5D3F3E8}" sibTransId="{D25C448F-BAEE-4D08-A742-2442D38610BE}"/>
    <dgm:cxn modelId="{D00CAD4A-5BFF-4735-A89D-2D98BE8C078F}" srcId="{8AE7CC41-CBCF-4B75-AEDF-A71C995F89E6}" destId="{7B38A550-9BE2-4BE3-A22B-65FD6237E6B6}" srcOrd="0" destOrd="0" parTransId="{7620D343-6634-40B5-A003-5757E3F9FBA6}" sibTransId="{EB9BAFDD-B7BD-40FB-968F-1062030BDE1F}"/>
    <dgm:cxn modelId="{47370E6D-5DDB-4B6D-89B9-FC653353DCF5}" type="presOf" srcId="{13FB8B94-0EE9-4864-806D-31C5CCE2D4C2}" destId="{682DDF38-A0F5-4761-BD56-6D74D62EA7BE}" srcOrd="0" destOrd="0" presId="urn:microsoft.com/office/officeart/2005/8/layout/hierarchy2"/>
    <dgm:cxn modelId="{D5912058-E156-43D3-9252-A6B10FA76D8D}" type="presOf" srcId="{7B27284B-139F-43F0-9883-577BD5D3F3E8}" destId="{2600F284-5DBE-4169-810A-5AA1145487CD}" srcOrd="1" destOrd="0" presId="urn:microsoft.com/office/officeart/2005/8/layout/hierarchy2"/>
    <dgm:cxn modelId="{075C12A0-C76C-4DD3-8200-8717A67C5728}" type="presOf" srcId="{3A2E3F65-A728-45D4-A99D-756C6521F21B}" destId="{53DA6D45-CA18-4831-AAB6-008F54C557E8}" srcOrd="1" destOrd="0" presId="urn:microsoft.com/office/officeart/2005/8/layout/hierarchy2"/>
    <dgm:cxn modelId="{8D72CCA3-DCF9-4220-B2BE-69AAABE56373}" type="presOf" srcId="{7620D343-6634-40B5-A003-5757E3F9FBA6}" destId="{50ED43C7-5A24-4BA0-8EE6-75FCC1705979}" srcOrd="0" destOrd="0" presId="urn:microsoft.com/office/officeart/2005/8/layout/hierarchy2"/>
    <dgm:cxn modelId="{6C4C5DAF-6BC2-44A5-9623-8C36944EAFFD}" srcId="{07837444-25D0-4D0F-BA98-10D3E792200D}" destId="{1D804F2A-4D4A-4BE1-94D9-550BC2CFDD87}" srcOrd="0" destOrd="0" parTransId="{75059011-48FB-413D-B2EE-9180E9D8728A}" sibTransId="{92BBB130-35EC-4EA9-A218-8DA9601FD00B}"/>
    <dgm:cxn modelId="{53AD29CB-6601-4F20-BCFE-5A9F7EEB015F}" type="presOf" srcId="{3A2E3F65-A728-45D4-A99D-756C6521F21B}" destId="{15398940-1380-4303-AD50-4304DCE1D87A}" srcOrd="0" destOrd="0" presId="urn:microsoft.com/office/officeart/2005/8/layout/hierarchy2"/>
    <dgm:cxn modelId="{EC8E74E9-C981-4A17-9509-9AE5125ED651}" type="presOf" srcId="{8AE7CC41-CBCF-4B75-AEDF-A71C995F89E6}" destId="{7202BEB2-F035-4248-99A1-4C4F460EA588}" srcOrd="0" destOrd="0" presId="urn:microsoft.com/office/officeart/2005/8/layout/hierarchy2"/>
    <dgm:cxn modelId="{626785AC-2769-4756-8B07-614F4D4CACD4}" type="presParOf" srcId="{CE287BB2-543B-44BD-806F-3C73EA774CAE}" destId="{39FCDC1E-58BF-4CC4-A591-C604E79979EB}" srcOrd="0" destOrd="0" presId="urn:microsoft.com/office/officeart/2005/8/layout/hierarchy2"/>
    <dgm:cxn modelId="{DD564F45-3D1D-402D-9A7E-0DDF5E1C5ED8}" type="presParOf" srcId="{39FCDC1E-58BF-4CC4-A591-C604E79979EB}" destId="{39B4CB2E-1EE5-46B1-AB44-A5CD638AB111}" srcOrd="0" destOrd="0" presId="urn:microsoft.com/office/officeart/2005/8/layout/hierarchy2"/>
    <dgm:cxn modelId="{CE371395-4584-46D8-BB08-4340DAECACAF}" type="presParOf" srcId="{39FCDC1E-58BF-4CC4-A591-C604E79979EB}" destId="{EFBC7CD0-79FF-4E01-B696-1625A259EE8A}" srcOrd="1" destOrd="0" presId="urn:microsoft.com/office/officeart/2005/8/layout/hierarchy2"/>
    <dgm:cxn modelId="{00343100-D3F2-4DE7-8BAE-CDE17DEAEA5F}" type="presParOf" srcId="{EFBC7CD0-79FF-4E01-B696-1625A259EE8A}" destId="{15398940-1380-4303-AD50-4304DCE1D87A}" srcOrd="0" destOrd="0" presId="urn:microsoft.com/office/officeart/2005/8/layout/hierarchy2"/>
    <dgm:cxn modelId="{3822EBAE-551B-4FD9-A86A-8CADD4CC9952}" type="presParOf" srcId="{15398940-1380-4303-AD50-4304DCE1D87A}" destId="{53DA6D45-CA18-4831-AAB6-008F54C557E8}" srcOrd="0" destOrd="0" presId="urn:microsoft.com/office/officeart/2005/8/layout/hierarchy2"/>
    <dgm:cxn modelId="{1D43EF48-C0BC-4C24-B469-1A762E7FA45D}" type="presParOf" srcId="{EFBC7CD0-79FF-4E01-B696-1625A259EE8A}" destId="{FB150F66-9BBB-4683-870C-805C19E49791}" srcOrd="1" destOrd="0" presId="urn:microsoft.com/office/officeart/2005/8/layout/hierarchy2"/>
    <dgm:cxn modelId="{7BB9E78F-B5AA-44A4-8DE1-2D6C450301BA}" type="presParOf" srcId="{FB150F66-9BBB-4683-870C-805C19E49791}" destId="{682DDF38-A0F5-4761-BD56-6D74D62EA7BE}" srcOrd="0" destOrd="0" presId="urn:microsoft.com/office/officeart/2005/8/layout/hierarchy2"/>
    <dgm:cxn modelId="{31C9FAEA-0BAE-4574-9916-EE3A9E63E20A}" type="presParOf" srcId="{FB150F66-9BBB-4683-870C-805C19E49791}" destId="{AC4C6976-3D26-4439-B909-4FF4DE8D259F}" srcOrd="1" destOrd="0" presId="urn:microsoft.com/office/officeart/2005/8/layout/hierarchy2"/>
    <dgm:cxn modelId="{E46BDB6E-79DE-456F-A770-99E0330AB508}" type="presParOf" srcId="{AC4C6976-3D26-4439-B909-4FF4DE8D259F}" destId="{2115DA56-E89C-4840-B122-5F2E23AFF5EE}" srcOrd="0" destOrd="0" presId="urn:microsoft.com/office/officeart/2005/8/layout/hierarchy2"/>
    <dgm:cxn modelId="{1761A752-F8FF-47AD-84E3-CFC757A191B5}" type="presParOf" srcId="{2115DA56-E89C-4840-B122-5F2E23AFF5EE}" destId="{2600F284-5DBE-4169-810A-5AA1145487CD}" srcOrd="0" destOrd="0" presId="urn:microsoft.com/office/officeart/2005/8/layout/hierarchy2"/>
    <dgm:cxn modelId="{37DFDA51-81AF-4EE9-B937-6B710EDD92D1}" type="presParOf" srcId="{AC4C6976-3D26-4439-B909-4FF4DE8D259F}" destId="{79D89FF0-7B01-474A-9C47-4BCCAC17AB1C}" srcOrd="1" destOrd="0" presId="urn:microsoft.com/office/officeart/2005/8/layout/hierarchy2"/>
    <dgm:cxn modelId="{BD10A2DB-CB02-4041-A8C5-23F7A1E900A3}" type="presParOf" srcId="{79D89FF0-7B01-474A-9C47-4BCCAC17AB1C}" destId="{7202BEB2-F035-4248-99A1-4C4F460EA588}" srcOrd="0" destOrd="0" presId="urn:microsoft.com/office/officeart/2005/8/layout/hierarchy2"/>
    <dgm:cxn modelId="{EEDF4FC9-F8C7-469E-ADDD-9E557F50A115}" type="presParOf" srcId="{79D89FF0-7B01-474A-9C47-4BCCAC17AB1C}" destId="{4E80F69A-B862-49CA-8087-BB4D5EBC43D2}" srcOrd="1" destOrd="0" presId="urn:microsoft.com/office/officeart/2005/8/layout/hierarchy2"/>
    <dgm:cxn modelId="{7E2FBCA4-A749-4657-B3EF-A12F87B4F99F}" type="presParOf" srcId="{4E80F69A-B862-49CA-8087-BB4D5EBC43D2}" destId="{50ED43C7-5A24-4BA0-8EE6-75FCC1705979}" srcOrd="0" destOrd="0" presId="urn:microsoft.com/office/officeart/2005/8/layout/hierarchy2"/>
    <dgm:cxn modelId="{1ACC4DB1-4265-41DD-8182-A5C754FB95B3}" type="presParOf" srcId="{50ED43C7-5A24-4BA0-8EE6-75FCC1705979}" destId="{3FC2869E-EB98-43BF-B2C0-246CFB1A674A}" srcOrd="0" destOrd="0" presId="urn:microsoft.com/office/officeart/2005/8/layout/hierarchy2"/>
    <dgm:cxn modelId="{CDE82D4A-5276-4207-82DB-8C8837BC1E62}" type="presParOf" srcId="{4E80F69A-B862-49CA-8087-BB4D5EBC43D2}" destId="{989A8298-67EB-4F7E-A77D-AF255A6C9AAB}" srcOrd="1" destOrd="0" presId="urn:microsoft.com/office/officeart/2005/8/layout/hierarchy2"/>
    <dgm:cxn modelId="{7EB9C146-8753-4B2D-9E0E-926C31428FC3}" type="presParOf" srcId="{989A8298-67EB-4F7E-A77D-AF255A6C9AAB}" destId="{6299EC5A-31AF-477C-9AC1-23CAE0BA5B4D}" srcOrd="0" destOrd="0" presId="urn:microsoft.com/office/officeart/2005/8/layout/hierarchy2"/>
    <dgm:cxn modelId="{633ACEDF-9DD1-42E0-9FB8-1F164F722B49}" type="presParOf" srcId="{989A8298-67EB-4F7E-A77D-AF255A6C9AAB}" destId="{817562BC-EE07-4364-A8F8-9BF6BD5B1ED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28AD98-E6C8-4E95-AEE0-940B360B6AF3}">
      <dsp:nvSpPr>
        <dsp:cNvPr id="0" name=""/>
        <dsp:cNvSpPr/>
      </dsp:nvSpPr>
      <dsp:spPr>
        <a:xfrm>
          <a:off x="9760" y="749312"/>
          <a:ext cx="1590850" cy="144473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IQ" sz="2400" kern="1200" dirty="0">
              <a:solidFill>
                <a:prstClr val="white"/>
              </a:solidFill>
              <a:latin typeface="Century Gothic" panose="020B0502020202020204"/>
              <a:ea typeface="+mn-ea"/>
              <a:cs typeface="Tahoma" panose="020B0604030504040204" pitchFamily="34" charset="0"/>
            </a:rPr>
            <a:t>دراسة الحالة</a:t>
          </a:r>
          <a:endParaRPr lang="en-US" sz="2400" kern="1200" dirty="0">
            <a:solidFill>
              <a:prstClr val="white"/>
            </a:solidFill>
            <a:latin typeface="Century Gothic" panose="020B0502020202020204"/>
            <a:ea typeface="+mn-ea"/>
            <a:cs typeface="Tahoma" panose="020B0604030504040204" pitchFamily="34" charset="0"/>
          </a:endParaRPr>
        </a:p>
      </dsp:txBody>
      <dsp:txXfrm>
        <a:off x="52075" y="791627"/>
        <a:ext cx="1506220" cy="1360108"/>
      </dsp:txXfrm>
    </dsp:sp>
    <dsp:sp modelId="{CF58C5CE-0F75-4A27-9FF1-A501F8C3FAE7}">
      <dsp:nvSpPr>
        <dsp:cNvPr id="0" name=""/>
        <dsp:cNvSpPr/>
      </dsp:nvSpPr>
      <dsp:spPr>
        <a:xfrm>
          <a:off x="1600611" y="1447359"/>
          <a:ext cx="636340" cy="48643"/>
        </a:xfrm>
        <a:custGeom>
          <a:avLst/>
          <a:gdLst/>
          <a:ahLst/>
          <a:cxnLst/>
          <a:rect l="0" t="0" r="0" b="0"/>
          <a:pathLst>
            <a:path>
              <a:moveTo>
                <a:pt x="0" y="24321"/>
              </a:moveTo>
              <a:lnTo>
                <a:pt x="636340" y="2432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02872" y="1455772"/>
        <a:ext cx="31817" cy="31817"/>
      </dsp:txXfrm>
    </dsp:sp>
    <dsp:sp modelId="{30A0E88A-1B93-4213-B327-9CFA2840B5E3}">
      <dsp:nvSpPr>
        <dsp:cNvPr id="0" name=""/>
        <dsp:cNvSpPr/>
      </dsp:nvSpPr>
      <dsp:spPr>
        <a:xfrm>
          <a:off x="2236951" y="703499"/>
          <a:ext cx="1590850" cy="1536363"/>
        </a:xfrm>
        <a:prstGeom prst="roundRect">
          <a:avLst>
            <a:gd name="adj" fmla="val 10000"/>
          </a:avLst>
        </a:prstGeom>
        <a:solidFill>
          <a:srgbClr val="A53010">
            <a:hueOff val="0"/>
            <a:satOff val="0"/>
            <a:lumOff val="0"/>
            <a:alphaOff val="0"/>
          </a:srgbClr>
        </a:solidFill>
        <a:ln w="15875" cap="rnd" cmpd="sng" algn="ctr">
          <a:solidFill>
            <a:prstClr val="white">
              <a:hueOff val="0"/>
              <a:satOff val="0"/>
              <a:lumOff val="0"/>
              <a:alphaOff val="0"/>
            </a:prst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dirty="0">
            <a:solidFill>
              <a:prstClr val="white"/>
            </a:solidFill>
            <a:latin typeface="Century Gothic" panose="020B0502020202020204"/>
            <a:ea typeface="+mn-ea"/>
            <a:cs typeface="Tahoma" panose="020B0604030504040204" pitchFamily="34" charset="0"/>
          </a:endParaRPr>
        </a:p>
        <a:p>
          <a:pPr marL="0" lvl="0" indent="0" algn="ctr" defTabSz="1066800">
            <a:lnSpc>
              <a:spcPct val="90000"/>
            </a:lnSpc>
            <a:spcBef>
              <a:spcPct val="0"/>
            </a:spcBef>
            <a:spcAft>
              <a:spcPct val="35000"/>
            </a:spcAft>
            <a:buNone/>
          </a:pPr>
          <a:r>
            <a:rPr lang="ar-IQ" sz="2400" kern="1200" dirty="0">
              <a:solidFill>
                <a:prstClr val="white"/>
              </a:solidFill>
              <a:latin typeface="Century Gothic" panose="020B0502020202020204"/>
              <a:ea typeface="+mn-ea"/>
              <a:cs typeface="Tahoma" panose="020B0604030504040204" pitchFamily="34" charset="0"/>
            </a:rPr>
            <a:t>المقابلات النوعية</a:t>
          </a:r>
          <a:endParaRPr lang="en-US" sz="2400" kern="1200" dirty="0">
            <a:solidFill>
              <a:prstClr val="white"/>
            </a:solidFill>
            <a:latin typeface="Century Gothic" panose="020B0502020202020204"/>
            <a:ea typeface="+mn-ea"/>
            <a:cs typeface="Tahoma" panose="020B0604030504040204" pitchFamily="34" charset="0"/>
          </a:endParaRPr>
        </a:p>
        <a:p>
          <a:pPr marL="0" lvl="0" indent="0" algn="ctr" defTabSz="1066800">
            <a:lnSpc>
              <a:spcPct val="90000"/>
            </a:lnSpc>
            <a:spcBef>
              <a:spcPct val="0"/>
            </a:spcBef>
            <a:spcAft>
              <a:spcPct val="35000"/>
            </a:spcAft>
            <a:buNone/>
          </a:pPr>
          <a:endParaRPr lang="en-US" sz="1800" kern="1200" dirty="0">
            <a:solidFill>
              <a:prstClr val="white"/>
            </a:solidFill>
            <a:latin typeface="Century Gothic" panose="020B0502020202020204"/>
            <a:ea typeface="+mn-ea"/>
            <a:cs typeface="Tahoma" panose="020B0604030504040204" pitchFamily="34" charset="0"/>
          </a:endParaRPr>
        </a:p>
      </dsp:txBody>
      <dsp:txXfrm>
        <a:off x="2281950" y="748498"/>
        <a:ext cx="1500852" cy="1446365"/>
      </dsp:txXfrm>
    </dsp:sp>
    <dsp:sp modelId="{15398940-1380-4303-AD50-4304DCE1D87A}">
      <dsp:nvSpPr>
        <dsp:cNvPr id="0" name=""/>
        <dsp:cNvSpPr/>
      </dsp:nvSpPr>
      <dsp:spPr>
        <a:xfrm>
          <a:off x="3827801" y="1447359"/>
          <a:ext cx="636340" cy="48643"/>
        </a:xfrm>
        <a:custGeom>
          <a:avLst/>
          <a:gdLst/>
          <a:ahLst/>
          <a:cxnLst/>
          <a:rect l="0" t="0" r="0" b="0"/>
          <a:pathLst>
            <a:path>
              <a:moveTo>
                <a:pt x="0" y="24321"/>
              </a:moveTo>
              <a:lnTo>
                <a:pt x="636340" y="24321"/>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30063" y="1455772"/>
        <a:ext cx="31817" cy="31817"/>
      </dsp:txXfrm>
    </dsp:sp>
    <dsp:sp modelId="{682DDF38-A0F5-4761-BD56-6D74D62EA7BE}">
      <dsp:nvSpPr>
        <dsp:cNvPr id="0" name=""/>
        <dsp:cNvSpPr/>
      </dsp:nvSpPr>
      <dsp:spPr>
        <a:xfrm>
          <a:off x="4464141" y="703503"/>
          <a:ext cx="1590850" cy="153635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IQ" sz="2400" kern="1200" dirty="0">
              <a:solidFill>
                <a:prstClr val="white"/>
              </a:solidFill>
              <a:latin typeface="Century Gothic" panose="020B0502020202020204"/>
              <a:ea typeface="+mn-ea"/>
              <a:cs typeface="Tahoma" panose="020B0604030504040204" pitchFamily="34" charset="0"/>
            </a:rPr>
            <a:t>الاجناس البشرية</a:t>
          </a:r>
          <a:endParaRPr lang="en-US" sz="2400" kern="1200" dirty="0">
            <a:solidFill>
              <a:prstClr val="white"/>
            </a:solidFill>
            <a:latin typeface="Century Gothic" panose="020B0502020202020204"/>
            <a:ea typeface="+mn-ea"/>
            <a:cs typeface="Tahoma" panose="020B0604030504040204" pitchFamily="34" charset="0"/>
          </a:endParaRPr>
        </a:p>
      </dsp:txBody>
      <dsp:txXfrm>
        <a:off x="4509139" y="748501"/>
        <a:ext cx="1500854" cy="1446359"/>
      </dsp:txXfrm>
    </dsp:sp>
    <dsp:sp modelId="{2115DA56-E89C-4840-B122-5F2E23AFF5EE}">
      <dsp:nvSpPr>
        <dsp:cNvPr id="0" name=""/>
        <dsp:cNvSpPr/>
      </dsp:nvSpPr>
      <dsp:spPr>
        <a:xfrm>
          <a:off x="6054992" y="1447359"/>
          <a:ext cx="636340" cy="48643"/>
        </a:xfrm>
        <a:custGeom>
          <a:avLst/>
          <a:gdLst/>
          <a:ahLst/>
          <a:cxnLst/>
          <a:rect l="0" t="0" r="0" b="0"/>
          <a:pathLst>
            <a:path>
              <a:moveTo>
                <a:pt x="0" y="24321"/>
              </a:moveTo>
              <a:lnTo>
                <a:pt x="636340" y="24321"/>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57253" y="1455772"/>
        <a:ext cx="31817" cy="31817"/>
      </dsp:txXfrm>
    </dsp:sp>
    <dsp:sp modelId="{7202BEB2-F035-4248-99A1-4C4F460EA588}">
      <dsp:nvSpPr>
        <dsp:cNvPr id="0" name=""/>
        <dsp:cNvSpPr/>
      </dsp:nvSpPr>
      <dsp:spPr>
        <a:xfrm>
          <a:off x="6691332" y="703499"/>
          <a:ext cx="1465825" cy="1536363"/>
        </a:xfrm>
        <a:prstGeom prst="roundRect">
          <a:avLst>
            <a:gd name="adj" fmla="val 10000"/>
          </a:avLst>
        </a:prstGeom>
        <a:solidFill>
          <a:srgbClr val="A53010">
            <a:hueOff val="0"/>
            <a:satOff val="0"/>
            <a:lumOff val="0"/>
            <a:alphaOff val="0"/>
          </a:srgbClr>
        </a:solidFill>
        <a:ln w="15875" cap="rnd" cmpd="sng" algn="ctr">
          <a:solidFill>
            <a:prstClr val="white">
              <a:hueOff val="0"/>
              <a:satOff val="0"/>
              <a:lumOff val="0"/>
              <a:alphaOff val="0"/>
            </a:prst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IQ" sz="2400" kern="1200" dirty="0">
              <a:solidFill>
                <a:prstClr val="white"/>
              </a:solidFill>
              <a:latin typeface="Century Gothic" panose="020B0502020202020204"/>
              <a:ea typeface="+mn-ea"/>
              <a:cs typeface="Tahoma" panose="020B0604030504040204" pitchFamily="34" charset="0"/>
            </a:rPr>
            <a:t>المراقبة المشترك</a:t>
          </a:r>
          <a:endParaRPr lang="en-US" sz="2400" kern="1200" dirty="0">
            <a:solidFill>
              <a:prstClr val="white"/>
            </a:solidFill>
            <a:latin typeface="Century Gothic" panose="020B0502020202020204"/>
            <a:ea typeface="+mn-ea"/>
            <a:cs typeface="Tahoma" panose="020B0604030504040204" pitchFamily="34" charset="0"/>
          </a:endParaRPr>
        </a:p>
      </dsp:txBody>
      <dsp:txXfrm>
        <a:off x="6734265" y="746432"/>
        <a:ext cx="1379959" cy="1450497"/>
      </dsp:txXfrm>
    </dsp:sp>
    <dsp:sp modelId="{50ED43C7-5A24-4BA0-8EE6-75FCC1705979}">
      <dsp:nvSpPr>
        <dsp:cNvPr id="0" name=""/>
        <dsp:cNvSpPr/>
      </dsp:nvSpPr>
      <dsp:spPr>
        <a:xfrm rot="105646">
          <a:off x="8157004" y="1457290"/>
          <a:ext cx="646406" cy="48643"/>
        </a:xfrm>
        <a:custGeom>
          <a:avLst/>
          <a:gdLst/>
          <a:ahLst/>
          <a:cxnLst/>
          <a:rect l="0" t="0" r="0" b="0"/>
          <a:pathLst>
            <a:path>
              <a:moveTo>
                <a:pt x="0" y="24321"/>
              </a:moveTo>
              <a:lnTo>
                <a:pt x="646406" y="24321"/>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464047" y="1465452"/>
        <a:ext cx="32320" cy="32320"/>
      </dsp:txXfrm>
    </dsp:sp>
    <dsp:sp modelId="{6299EC5A-31AF-477C-9AC1-23CAE0BA5B4D}">
      <dsp:nvSpPr>
        <dsp:cNvPr id="0" name=""/>
        <dsp:cNvSpPr/>
      </dsp:nvSpPr>
      <dsp:spPr>
        <a:xfrm>
          <a:off x="8803258" y="755373"/>
          <a:ext cx="1533436" cy="147233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IQ" sz="2400" kern="1200" dirty="0">
              <a:solidFill>
                <a:prstClr val="white"/>
              </a:solidFill>
              <a:latin typeface="Century Gothic" panose="020B0502020202020204"/>
              <a:ea typeface="+mn-ea"/>
              <a:cs typeface="Tahoma" panose="020B0604030504040204" pitchFamily="34" charset="0"/>
            </a:rPr>
            <a:t>الملاحظ المباشرة</a:t>
          </a:r>
          <a:endParaRPr lang="en-US" sz="2400" kern="1200" dirty="0"/>
        </a:p>
      </dsp:txBody>
      <dsp:txXfrm>
        <a:off x="8846381" y="798496"/>
        <a:ext cx="1447190" cy="13860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4CB2E-1EE5-46B1-AB44-A5CD638AB111}">
      <dsp:nvSpPr>
        <dsp:cNvPr id="0" name=""/>
        <dsp:cNvSpPr/>
      </dsp:nvSpPr>
      <dsp:spPr>
        <a:xfrm>
          <a:off x="1191" y="503584"/>
          <a:ext cx="2032185" cy="1936194"/>
        </a:xfrm>
        <a:prstGeom prst="roundRect">
          <a:avLst>
            <a:gd name="adj" fmla="val 10000"/>
          </a:avLst>
        </a:prstGeom>
        <a:solidFill>
          <a:srgbClr val="A53010">
            <a:hueOff val="0"/>
            <a:satOff val="0"/>
            <a:lumOff val="0"/>
            <a:alphaOff val="0"/>
          </a:srgbClr>
        </a:solidFill>
        <a:ln w="15875" cap="rnd" cmpd="sng" algn="ctr">
          <a:solidFill>
            <a:prstClr val="white">
              <a:hueOff val="0"/>
              <a:satOff val="0"/>
              <a:lumOff val="0"/>
              <a:alphaOff val="0"/>
            </a:prst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b="1" kern="1200" dirty="0">
              <a:effectLst/>
              <a:latin typeface="Calibri" panose="020F0502020204030204" pitchFamily="34" charset="0"/>
              <a:ea typeface="Calibri" panose="020F0502020204030204" pitchFamily="34" charset="0"/>
              <a:cs typeface="Arial" panose="020B0604020202020204" pitchFamily="34" charset="0"/>
            </a:rPr>
            <a:t>الأرشيف حسب النشاط</a:t>
          </a:r>
          <a:r>
            <a:rPr lang="en-US" sz="2400" b="1" kern="1200" dirty="0">
              <a:effectLst/>
              <a:latin typeface="Calibri" panose="020F0502020204030204" pitchFamily="34" charset="0"/>
              <a:ea typeface="Calibri" panose="020F0502020204030204" pitchFamily="34" charset="0"/>
              <a:cs typeface="Arial" panose="020B0604020202020204" pitchFamily="34" charset="0"/>
            </a:rPr>
            <a:t>  </a:t>
          </a:r>
          <a:endParaRPr lang="en-US" sz="1800" kern="1200" dirty="0">
            <a:solidFill>
              <a:prstClr val="white"/>
            </a:solidFill>
            <a:latin typeface="Century Gothic" panose="020B0502020202020204"/>
            <a:ea typeface="+mn-ea"/>
            <a:cs typeface="Tahoma" panose="020B0604030504040204" pitchFamily="34" charset="0"/>
          </a:endParaRPr>
        </a:p>
      </dsp:txBody>
      <dsp:txXfrm>
        <a:off x="57900" y="560293"/>
        <a:ext cx="1918767" cy="1822776"/>
      </dsp:txXfrm>
    </dsp:sp>
    <dsp:sp modelId="{15398940-1380-4303-AD50-4304DCE1D87A}">
      <dsp:nvSpPr>
        <dsp:cNvPr id="0" name=""/>
        <dsp:cNvSpPr/>
      </dsp:nvSpPr>
      <dsp:spPr>
        <a:xfrm>
          <a:off x="2033376" y="1440612"/>
          <a:ext cx="812874" cy="62138"/>
        </a:xfrm>
        <a:custGeom>
          <a:avLst/>
          <a:gdLst/>
          <a:ahLst/>
          <a:cxnLst/>
          <a:rect l="0" t="0" r="0" b="0"/>
          <a:pathLst>
            <a:path>
              <a:moveTo>
                <a:pt x="0" y="31069"/>
              </a:moveTo>
              <a:lnTo>
                <a:pt x="812874" y="3106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19491" y="1451359"/>
        <a:ext cx="40643" cy="40643"/>
      </dsp:txXfrm>
    </dsp:sp>
    <dsp:sp modelId="{682DDF38-A0F5-4761-BD56-6D74D62EA7BE}">
      <dsp:nvSpPr>
        <dsp:cNvPr id="0" name=""/>
        <dsp:cNvSpPr/>
      </dsp:nvSpPr>
      <dsp:spPr>
        <a:xfrm>
          <a:off x="2846250" y="490395"/>
          <a:ext cx="2032185" cy="196257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b="1" kern="1200" dirty="0">
              <a:effectLst/>
              <a:latin typeface="Calibri" panose="020F0502020204030204" pitchFamily="34" charset="0"/>
              <a:ea typeface="Calibri" panose="020F0502020204030204" pitchFamily="34" charset="0"/>
              <a:cs typeface="Arial" panose="020B0604020202020204" pitchFamily="34" charset="0"/>
            </a:rPr>
            <a:t>الأرشيف حسب ملكية الوثائق</a:t>
          </a:r>
          <a:r>
            <a:rPr lang="en-US" sz="2400" b="1" kern="1200" dirty="0">
              <a:effectLst/>
              <a:latin typeface="Calibri" panose="020F0502020204030204" pitchFamily="34" charset="0"/>
              <a:ea typeface="Calibri" panose="020F0502020204030204" pitchFamily="34" charset="0"/>
              <a:cs typeface="Arial" panose="020B0604020202020204" pitchFamily="34" charset="0"/>
            </a:rPr>
            <a:t> </a:t>
          </a:r>
          <a:endParaRPr lang="en-US" sz="2400" kern="1200" dirty="0">
            <a:solidFill>
              <a:prstClr val="white"/>
            </a:solidFill>
            <a:latin typeface="Century Gothic" panose="020B0502020202020204"/>
            <a:ea typeface="+mn-ea"/>
            <a:cs typeface="Tahoma" panose="020B0604030504040204" pitchFamily="34" charset="0"/>
          </a:endParaRPr>
        </a:p>
      </dsp:txBody>
      <dsp:txXfrm>
        <a:off x="2903732" y="547877"/>
        <a:ext cx="1917221" cy="1847608"/>
      </dsp:txXfrm>
    </dsp:sp>
    <dsp:sp modelId="{2115DA56-E89C-4840-B122-5F2E23AFF5EE}">
      <dsp:nvSpPr>
        <dsp:cNvPr id="0" name=""/>
        <dsp:cNvSpPr/>
      </dsp:nvSpPr>
      <dsp:spPr>
        <a:xfrm>
          <a:off x="4878435" y="1440612"/>
          <a:ext cx="812874" cy="62138"/>
        </a:xfrm>
        <a:custGeom>
          <a:avLst/>
          <a:gdLst/>
          <a:ahLst/>
          <a:cxnLst/>
          <a:rect l="0" t="0" r="0" b="0"/>
          <a:pathLst>
            <a:path>
              <a:moveTo>
                <a:pt x="0" y="31069"/>
              </a:moveTo>
              <a:lnTo>
                <a:pt x="812874" y="31069"/>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64551" y="1451359"/>
        <a:ext cx="40643" cy="40643"/>
      </dsp:txXfrm>
    </dsp:sp>
    <dsp:sp modelId="{7202BEB2-F035-4248-99A1-4C4F460EA588}">
      <dsp:nvSpPr>
        <dsp:cNvPr id="0" name=""/>
        <dsp:cNvSpPr/>
      </dsp:nvSpPr>
      <dsp:spPr>
        <a:xfrm>
          <a:off x="5691310" y="490390"/>
          <a:ext cx="1872475" cy="1962582"/>
        </a:xfrm>
        <a:prstGeom prst="roundRect">
          <a:avLst>
            <a:gd name="adj" fmla="val 10000"/>
          </a:avLst>
        </a:prstGeom>
        <a:solidFill>
          <a:srgbClr val="A53010">
            <a:hueOff val="0"/>
            <a:satOff val="0"/>
            <a:lumOff val="0"/>
            <a:alphaOff val="0"/>
          </a:srgbClr>
        </a:solidFill>
        <a:ln w="15875" cap="rnd" cmpd="sng" algn="ctr">
          <a:solidFill>
            <a:prstClr val="white">
              <a:hueOff val="0"/>
              <a:satOff val="0"/>
              <a:lumOff val="0"/>
              <a:alphaOff val="0"/>
            </a:prst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SA" sz="2400" b="1" kern="1200" dirty="0">
              <a:effectLst/>
              <a:latin typeface="Calibri" panose="020F0502020204030204" pitchFamily="34" charset="0"/>
              <a:ea typeface="Calibri" panose="020F0502020204030204" pitchFamily="34" charset="0"/>
              <a:cs typeface="Arial" panose="020B0604020202020204" pitchFamily="34" charset="0"/>
            </a:rPr>
            <a:t>الأرشيف حسب أعمار الوثيقة</a:t>
          </a:r>
          <a:r>
            <a:rPr lang="en-US" sz="2400" b="1" kern="1200" dirty="0">
              <a:effectLst/>
              <a:latin typeface="Calibri" panose="020F0502020204030204" pitchFamily="34" charset="0"/>
              <a:ea typeface="Calibri" panose="020F0502020204030204" pitchFamily="34" charset="0"/>
              <a:cs typeface="Arial" panose="020B0604020202020204" pitchFamily="34" charset="0"/>
            </a:rPr>
            <a:t> </a:t>
          </a:r>
          <a:endParaRPr lang="en-US" sz="2400" kern="1200" dirty="0">
            <a:solidFill>
              <a:prstClr val="white"/>
            </a:solidFill>
            <a:latin typeface="Century Gothic" panose="020B0502020202020204"/>
            <a:ea typeface="+mn-ea"/>
            <a:cs typeface="Tahoma" panose="020B0604030504040204" pitchFamily="34" charset="0"/>
          </a:endParaRPr>
        </a:p>
      </dsp:txBody>
      <dsp:txXfrm>
        <a:off x="5746153" y="545233"/>
        <a:ext cx="1762789" cy="1852896"/>
      </dsp:txXfrm>
    </dsp:sp>
    <dsp:sp modelId="{50ED43C7-5A24-4BA0-8EE6-75FCC1705979}">
      <dsp:nvSpPr>
        <dsp:cNvPr id="0" name=""/>
        <dsp:cNvSpPr/>
      </dsp:nvSpPr>
      <dsp:spPr>
        <a:xfrm rot="107109">
          <a:off x="7563588" y="1453298"/>
          <a:ext cx="814460" cy="62138"/>
        </a:xfrm>
        <a:custGeom>
          <a:avLst/>
          <a:gdLst/>
          <a:ahLst/>
          <a:cxnLst/>
          <a:rect l="0" t="0" r="0" b="0"/>
          <a:pathLst>
            <a:path>
              <a:moveTo>
                <a:pt x="0" y="31069"/>
              </a:moveTo>
              <a:lnTo>
                <a:pt x="814460" y="31069"/>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950457" y="1464005"/>
        <a:ext cx="40723" cy="40723"/>
      </dsp:txXfrm>
    </dsp:sp>
    <dsp:sp modelId="{6299EC5A-31AF-477C-9AC1-23CAE0BA5B4D}">
      <dsp:nvSpPr>
        <dsp:cNvPr id="0" name=""/>
        <dsp:cNvSpPr/>
      </dsp:nvSpPr>
      <dsp:spPr>
        <a:xfrm>
          <a:off x="8377851" y="556654"/>
          <a:ext cx="1958843" cy="188079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SA" sz="2400" b="1" kern="1200" dirty="0">
              <a:effectLst/>
              <a:latin typeface="Calibri" panose="020F0502020204030204" pitchFamily="34" charset="0"/>
              <a:ea typeface="Calibri" panose="020F0502020204030204" pitchFamily="34" charset="0"/>
              <a:cs typeface="Arial" panose="020B0604020202020204" pitchFamily="34" charset="0"/>
            </a:rPr>
            <a:t>الأرشيف حسب شكل الوعاء</a:t>
          </a:r>
          <a:r>
            <a:rPr lang="en-US" sz="2400" b="1" kern="1200" dirty="0">
              <a:effectLst/>
              <a:latin typeface="Calibri" panose="020F0502020204030204" pitchFamily="34" charset="0"/>
              <a:ea typeface="Calibri" panose="020F0502020204030204" pitchFamily="34" charset="0"/>
              <a:cs typeface="Arial" panose="020B0604020202020204" pitchFamily="34" charset="0"/>
            </a:rPr>
            <a:t> </a:t>
          </a:r>
          <a:endParaRPr lang="en-US" sz="2400" kern="1200" dirty="0"/>
        </a:p>
      </dsp:txBody>
      <dsp:txXfrm>
        <a:off x="8432938" y="611741"/>
        <a:ext cx="1848669" cy="177062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38F3D5-4AF0-4CE6-B853-88C711D9DD93}" type="datetimeFigureOut">
              <a:rPr lang="en-US" smtClean="0"/>
              <a:t>12/15/2023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2474F1-486D-4A00-AD39-E12972CE54A9}" type="slidenum">
              <a:rPr lang="en-US" smtClean="0"/>
              <a:t>‹#›</a:t>
            </a:fld>
            <a:endParaRPr lang="en-US"/>
          </a:p>
        </p:txBody>
      </p:sp>
    </p:spTree>
    <p:extLst>
      <p:ext uri="{BB962C8B-B14F-4D97-AF65-F5344CB8AC3E}">
        <p14:creationId xmlns:p14="http://schemas.microsoft.com/office/powerpoint/2010/main" val="3757431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E6F831-4304-4EDC-A656-389E47CDC705}" type="datetimeFigureOut">
              <a:rPr lang="en-US" smtClean="0"/>
              <a:t>12/15/2023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250668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E6F831-4304-4EDC-A656-389E47CDC705}" type="datetimeFigureOut">
              <a:rPr lang="en-US" smtClean="0"/>
              <a:t>12/15/2023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1611346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E6F831-4304-4EDC-A656-389E47CDC705}" type="datetimeFigureOut">
              <a:rPr lang="en-US" smtClean="0"/>
              <a:t>12/15/2023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58C62FD-9319-49EB-88B7-AACE7A271CD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74361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4E6F831-4304-4EDC-A656-389E47CDC705}" type="datetimeFigureOut">
              <a:rPr lang="en-US" smtClean="0"/>
              <a:t>12/15/2023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1675482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4E6F831-4304-4EDC-A656-389E47CDC705}" type="datetimeFigureOut">
              <a:rPr lang="en-US" smtClean="0"/>
              <a:t>12/15/2023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58C62FD-9319-49EB-88B7-AACE7A271CD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26282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4E6F831-4304-4EDC-A656-389E47CDC705}" type="datetimeFigureOut">
              <a:rPr lang="en-US" smtClean="0"/>
              <a:t>12/15/2023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1626042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E6F831-4304-4EDC-A656-389E47CDC705}" type="datetimeFigureOut">
              <a:rPr lang="en-US" smtClean="0"/>
              <a:t>12/15/2023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18493507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E6F831-4304-4EDC-A656-389E47CDC705}" type="datetimeFigureOut">
              <a:rPr lang="en-US" smtClean="0"/>
              <a:t>12/15/2023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722600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E6F831-4304-4EDC-A656-389E47CDC705}" type="datetimeFigureOut">
              <a:rPr lang="en-US" smtClean="0"/>
              <a:t>12/15/2023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1134470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E6F831-4304-4EDC-A656-389E47CDC705}" type="datetimeFigureOut">
              <a:rPr lang="en-US" smtClean="0"/>
              <a:t>12/15/2023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2392944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E6F831-4304-4EDC-A656-389E47CDC705}" type="datetimeFigureOut">
              <a:rPr lang="en-US" smtClean="0"/>
              <a:t>12/15/2023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482557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E6F831-4304-4EDC-A656-389E47CDC705}" type="datetimeFigureOut">
              <a:rPr lang="en-US" smtClean="0"/>
              <a:t>12/15/2023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901589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E6F831-4304-4EDC-A656-389E47CDC705}" type="datetimeFigureOut">
              <a:rPr lang="en-US" smtClean="0"/>
              <a:t>12/15/2023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248086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6F831-4304-4EDC-A656-389E47CDC705}" type="datetimeFigureOut">
              <a:rPr lang="en-US" smtClean="0"/>
              <a:t>12/15/2023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1338240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E6F831-4304-4EDC-A656-389E47CDC705}" type="datetimeFigureOut">
              <a:rPr lang="en-US" smtClean="0"/>
              <a:t>12/15/2023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622639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E6F831-4304-4EDC-A656-389E47CDC705}" type="datetimeFigureOut">
              <a:rPr lang="en-US" smtClean="0"/>
              <a:t>12/15/2023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58C62FD-9319-49EB-88B7-AACE7A271CDB}" type="slidenum">
              <a:rPr lang="en-US" smtClean="0"/>
              <a:t>‹#›</a:t>
            </a:fld>
            <a:endParaRPr lang="en-US"/>
          </a:p>
        </p:txBody>
      </p:sp>
    </p:spTree>
    <p:extLst>
      <p:ext uri="{BB962C8B-B14F-4D97-AF65-F5344CB8AC3E}">
        <p14:creationId xmlns:p14="http://schemas.microsoft.com/office/powerpoint/2010/main" val="63324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4E6F831-4304-4EDC-A656-389E47CDC705}" type="datetimeFigureOut">
              <a:rPr lang="en-US" smtClean="0"/>
              <a:t>12/15/2023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58C62FD-9319-49EB-88B7-AACE7A271CDB}" type="slidenum">
              <a:rPr lang="en-US" smtClean="0"/>
              <a:t>‹#›</a:t>
            </a:fld>
            <a:endParaRPr lang="en-US"/>
          </a:p>
        </p:txBody>
      </p:sp>
    </p:spTree>
    <p:extLst>
      <p:ext uri="{BB962C8B-B14F-4D97-AF65-F5344CB8AC3E}">
        <p14:creationId xmlns:p14="http://schemas.microsoft.com/office/powerpoint/2010/main" val="66913093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questionpro.com/article/market-research-surveys-guide.html#Statistical_Analysis_Techniques_for_Market_Analysi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questionpro.com/blog/qualitative-data/" TargetMode="External"/><Relationship Id="rId2" Type="http://schemas.openxmlformats.org/officeDocument/2006/relationships/hyperlink" Target="https://www.questionpro.com/blog/qualitative-research-methods/" TargetMode="External"/><Relationship Id="rId1" Type="http://schemas.openxmlformats.org/officeDocument/2006/relationships/slideLayout" Target="../slideLayouts/slideLayout2.xml"/><Relationship Id="rId5" Type="http://schemas.openxmlformats.org/officeDocument/2006/relationships/hyperlink" Target="https://ajsrp.com/%D8%B7%D8%B1%D9%82-%D9%88%D9%85%D9%86%D8%A7%D9%87%D8%AC-%D8%A7%D9%84%D8%A8%D8%AD%D8%AB-%D8%A7%D9%84%D8%B9%D9%84%D9%85%D9%8A.html" TargetMode="Externa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hyperlink" Target="https://www.questionpro.com/blog/people-management/" TargetMode="External"/><Relationship Id="rId2" Type="http://schemas.openxmlformats.org/officeDocument/2006/relationships/hyperlink" Target="https://www.questionpro.com/blog/qualitative-observ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24D1E149-96B9-4DF8-9D3A-1595B36C50C1}"/>
              </a:ext>
            </a:extLst>
          </p:cNvPr>
          <p:cNvSpPr txBox="1"/>
          <p:nvPr/>
        </p:nvSpPr>
        <p:spPr>
          <a:xfrm>
            <a:off x="2266123" y="2796209"/>
            <a:ext cx="8123582" cy="3685624"/>
          </a:xfrm>
          <a:prstGeom prst="rect">
            <a:avLst/>
          </a:prstGeom>
          <a:noFill/>
        </p:spPr>
        <p:txBody>
          <a:bodyPr wrap="square" rtlCol="0">
            <a:spAutoFit/>
          </a:bodyPr>
          <a:lstStyle/>
          <a:p>
            <a:pPr algn="ctr" defTabSz="589788">
              <a:spcBef>
                <a:spcPts val="645"/>
              </a:spcBef>
            </a:pPr>
            <a:r>
              <a:rPr lang="ar-KW" sz="2800" b="1" kern="1200" dirty="0">
                <a:ln w="0"/>
                <a:solidFill>
                  <a:schemeClr val="tx1"/>
                </a:solidFill>
                <a:latin typeface="+mn-lt"/>
                <a:ea typeface="+mn-ea"/>
                <a:cs typeface="UniQAIDAR_Blawkrawe 006" panose="020B0604030504040204" pitchFamily="34" charset="-78"/>
              </a:rPr>
              <a:t>ا</a:t>
            </a:r>
            <a:r>
              <a:rPr lang="ar-IQ" sz="2800" b="1" kern="1200" dirty="0">
                <a:ln w="0"/>
                <a:solidFill>
                  <a:schemeClr val="tx1"/>
                </a:solidFill>
                <a:latin typeface="+mn-lt"/>
                <a:ea typeface="+mn-ea"/>
                <a:cs typeface="UniQAIDAR_Blawkrawe 006" panose="020B0604030504040204" pitchFamily="34" charset="-78"/>
              </a:rPr>
              <a:t>لمحاضرة (1)</a:t>
            </a:r>
          </a:p>
          <a:p>
            <a:pPr algn="ctr" defTabSz="786384">
              <a:spcBef>
                <a:spcPts val="860"/>
              </a:spcBef>
            </a:pPr>
            <a:r>
              <a:rPr lang="ar-IQ" sz="2800" b="1" kern="1200" dirty="0">
                <a:ln w="0"/>
                <a:solidFill>
                  <a:schemeClr val="tx1"/>
                </a:solidFill>
                <a:effectLst>
                  <a:outerShdw blurRad="38100" dist="19050" dir="2700000" algn="tl" rotWithShape="0">
                    <a:schemeClr val="dk1">
                      <a:alpha val="40000"/>
                    </a:schemeClr>
                  </a:outerShdw>
                </a:effectLst>
                <a:latin typeface="+mn-lt"/>
                <a:ea typeface="+mn-ea"/>
                <a:cs typeface="UniQAIDAR_Blawkrawe 006" panose="020B0604030504040204" pitchFamily="34" charset="-78"/>
              </a:rPr>
              <a:t>البحوث الميدانية والبحوث الارشيفية</a:t>
            </a:r>
          </a:p>
          <a:p>
            <a:pPr algn="ctr" defTabSz="786384">
              <a:spcBef>
                <a:spcPts val="860"/>
              </a:spcBef>
            </a:pPr>
            <a:r>
              <a:rPr lang="ar-IQ" sz="2800" b="1" kern="1200" dirty="0">
                <a:ln w="0"/>
                <a:solidFill>
                  <a:schemeClr val="tx1"/>
                </a:solidFill>
                <a:effectLst>
                  <a:outerShdw blurRad="38100" dist="19050" dir="2700000" algn="tl" rotWithShape="0">
                    <a:schemeClr val="dk1">
                      <a:alpha val="40000"/>
                    </a:schemeClr>
                  </a:outerShdw>
                </a:effectLst>
                <a:latin typeface="+mn-lt"/>
                <a:ea typeface="+mn-ea"/>
                <a:cs typeface="UniQAIDAR_Blawkrawe 006" panose="020B0604030504040204" pitchFamily="34" charset="-78"/>
              </a:rPr>
              <a:t>بأشراف</a:t>
            </a:r>
          </a:p>
          <a:p>
            <a:pPr algn="ctr" defTabSz="786384">
              <a:spcBef>
                <a:spcPts val="860"/>
              </a:spcBef>
            </a:pPr>
            <a:r>
              <a:rPr lang="ar-IQ" sz="2800" b="1" kern="1200" dirty="0">
                <a:ln w="0"/>
                <a:solidFill>
                  <a:schemeClr val="tx1"/>
                </a:solidFill>
                <a:effectLst>
                  <a:outerShdw blurRad="38100" dist="19050" dir="2700000" algn="tl" rotWithShape="0">
                    <a:schemeClr val="dk1">
                      <a:alpha val="40000"/>
                    </a:schemeClr>
                  </a:outerShdw>
                </a:effectLst>
                <a:cs typeface="Ali_K_Samik" pitchFamily="2" charset="-78"/>
              </a:rPr>
              <a:t>ا.م.د. </a:t>
            </a:r>
            <a:r>
              <a:rPr lang="ar-IQ" sz="2800" b="1" dirty="0">
                <a:ln w="0"/>
                <a:effectLst>
                  <a:outerShdw blurRad="38100" dist="19050" dir="2700000" algn="tl" rotWithShape="0">
                    <a:schemeClr val="dk1">
                      <a:alpha val="40000"/>
                    </a:schemeClr>
                  </a:outerShdw>
                </a:effectLst>
                <a:cs typeface="Ali_K_Samik" pitchFamily="2" charset="-78"/>
              </a:rPr>
              <a:t>نسيم يوسف حنا</a:t>
            </a:r>
            <a:endParaRPr lang="ar-IQ" sz="2800" b="1" kern="1200" dirty="0">
              <a:ln w="0"/>
              <a:solidFill>
                <a:schemeClr val="tx1"/>
              </a:solidFill>
              <a:effectLst>
                <a:outerShdw blurRad="38100" dist="19050" dir="2700000" algn="tl" rotWithShape="0">
                  <a:schemeClr val="dk1">
                    <a:alpha val="40000"/>
                  </a:schemeClr>
                </a:outerShdw>
              </a:effectLst>
              <a:latin typeface="+mn-lt"/>
              <a:ea typeface="+mn-ea"/>
              <a:cs typeface="UniQAIDAR_Blawkrawe 006" panose="020B0604030504040204" pitchFamily="34" charset="-78"/>
            </a:endParaRPr>
          </a:p>
          <a:p>
            <a:pPr algn="ctr" defTabSz="786384">
              <a:spcBef>
                <a:spcPts val="860"/>
              </a:spcBef>
            </a:pPr>
            <a:r>
              <a:rPr lang="ar-IQ" sz="2800" b="1" kern="1200" dirty="0">
                <a:ln w="0"/>
                <a:solidFill>
                  <a:schemeClr val="tx1"/>
                </a:solidFill>
                <a:effectLst>
                  <a:outerShdw blurRad="38100" dist="19050" dir="2700000" algn="tl" rotWithShape="0">
                    <a:schemeClr val="dk1">
                      <a:alpha val="40000"/>
                    </a:schemeClr>
                  </a:outerShdw>
                </a:effectLst>
                <a:latin typeface="+mn-lt"/>
                <a:ea typeface="+mn-ea"/>
                <a:cs typeface="UniQAIDAR_Blawkrawe 006" panose="020B0604030504040204" pitchFamily="34" charset="-78"/>
              </a:rPr>
              <a:t>أعداد من قبل</a:t>
            </a:r>
          </a:p>
          <a:p>
            <a:pPr algn="ctr" defTabSz="786384" rtl="1">
              <a:spcBef>
                <a:spcPts val="860"/>
              </a:spcBef>
            </a:pPr>
            <a:r>
              <a:rPr lang="ar-IQ" sz="2800" b="1" kern="1200" dirty="0">
                <a:ln w="0"/>
                <a:solidFill>
                  <a:schemeClr val="tx1"/>
                </a:solidFill>
                <a:effectLst>
                  <a:outerShdw blurRad="38100" dist="19050" dir="2700000" algn="tl" rotWithShape="0">
                    <a:schemeClr val="dk1">
                      <a:alpha val="40000"/>
                    </a:schemeClr>
                  </a:outerShdw>
                </a:effectLst>
                <a:cs typeface="Ali_K_Samik" pitchFamily="2" charset="-78"/>
              </a:rPr>
              <a:t>روذطار عبد الكريم عبدال</a:t>
            </a:r>
            <a:r>
              <a:rPr lang="ar-IQ" sz="2800" b="1" dirty="0">
                <a:ln w="0"/>
                <a:effectLst>
                  <a:outerShdw blurRad="38100" dist="19050" dir="2700000" algn="tl" rotWithShape="0">
                    <a:schemeClr val="dk1">
                      <a:alpha val="40000"/>
                    </a:schemeClr>
                  </a:outerShdw>
                </a:effectLst>
                <a:cs typeface="Ali_K_Samik" pitchFamily="2" charset="-78"/>
              </a:rPr>
              <a:t>له</a:t>
            </a:r>
            <a:endParaRPr lang="en-US" sz="2800" b="1" dirty="0">
              <a:ln w="0"/>
              <a:effectLst>
                <a:outerShdw blurRad="38100" dist="19050" dir="2700000" algn="tl" rotWithShape="0">
                  <a:schemeClr val="dk1">
                    <a:alpha val="40000"/>
                  </a:schemeClr>
                </a:outerShdw>
              </a:effectLst>
              <a:latin typeface="UniQAIDAR_Blawkrawe 006" panose="020B0604030504040204" pitchFamily="34" charset="-78"/>
              <a:cs typeface="Ali_K_Samik" pitchFamily="2" charset="-78"/>
            </a:endParaRPr>
          </a:p>
          <a:p>
            <a:pPr algn="ctr"/>
            <a:endParaRPr lang="en-US" sz="2800" b="1" dirty="0"/>
          </a:p>
        </p:txBody>
      </p:sp>
      <p:sp>
        <p:nvSpPr>
          <p:cNvPr id="12" name="TextBox 11">
            <a:extLst>
              <a:ext uri="{FF2B5EF4-FFF2-40B4-BE49-F238E27FC236}">
                <a16:creationId xmlns:a16="http://schemas.microsoft.com/office/drawing/2014/main" id="{F202EA6A-B587-4C63-99DF-404597255BCA}"/>
              </a:ext>
            </a:extLst>
          </p:cNvPr>
          <p:cNvSpPr txBox="1"/>
          <p:nvPr/>
        </p:nvSpPr>
        <p:spPr>
          <a:xfrm>
            <a:off x="7924800" y="291850"/>
            <a:ext cx="3843130" cy="2046714"/>
          </a:xfrm>
          <a:prstGeom prst="rect">
            <a:avLst/>
          </a:prstGeom>
          <a:noFill/>
        </p:spPr>
        <p:txBody>
          <a:bodyPr wrap="square" rtlCol="0">
            <a:spAutoFit/>
          </a:bodyPr>
          <a:lstStyle/>
          <a:p>
            <a:pPr algn="ctr" defTabSz="786384">
              <a:spcBef>
                <a:spcPts val="860"/>
              </a:spcBef>
            </a:pPr>
            <a:r>
              <a:rPr lang="ar-IQ" sz="2800" kern="1200" dirty="0">
                <a:ln w="0"/>
                <a:solidFill>
                  <a:schemeClr val="tx1"/>
                </a:solidFill>
                <a:effectLst>
                  <a:outerShdw blurRad="38100" dist="19050" dir="2700000" algn="tl" rotWithShape="0">
                    <a:schemeClr val="dk1">
                      <a:alpha val="40000"/>
                    </a:schemeClr>
                  </a:outerShdw>
                </a:effectLst>
                <a:latin typeface="+mn-lt"/>
                <a:ea typeface="+mn-ea"/>
                <a:cs typeface="UniQAIDAR_Blawkrawe 006" panose="020B0604030504040204" pitchFamily="34" charset="-78"/>
              </a:rPr>
              <a:t>جامعة صلاح الدين </a:t>
            </a:r>
          </a:p>
          <a:p>
            <a:pPr algn="ctr" defTabSz="786384">
              <a:spcBef>
                <a:spcPts val="860"/>
              </a:spcBef>
            </a:pPr>
            <a:r>
              <a:rPr lang="ar-IQ" sz="2800" kern="1200" dirty="0">
                <a:ln w="0"/>
                <a:solidFill>
                  <a:schemeClr val="tx1"/>
                </a:solidFill>
                <a:effectLst>
                  <a:outerShdw blurRad="38100" dist="19050" dir="2700000" algn="tl" rotWithShape="0">
                    <a:schemeClr val="dk1">
                      <a:alpha val="40000"/>
                    </a:schemeClr>
                  </a:outerShdw>
                </a:effectLst>
                <a:latin typeface="+mn-lt"/>
                <a:ea typeface="+mn-ea"/>
                <a:cs typeface="UniQAIDAR_Blawkrawe 006" panose="020B0604030504040204" pitchFamily="34" charset="-78"/>
              </a:rPr>
              <a:t>كلية الادارة والاقتصاد</a:t>
            </a:r>
          </a:p>
          <a:p>
            <a:pPr algn="ctr" defTabSz="786384">
              <a:spcBef>
                <a:spcPts val="860"/>
              </a:spcBef>
            </a:pPr>
            <a:r>
              <a:rPr lang="ar-IQ" sz="2800" kern="1200" dirty="0">
                <a:ln w="0"/>
                <a:solidFill>
                  <a:schemeClr val="tx1"/>
                </a:solidFill>
                <a:effectLst>
                  <a:outerShdw blurRad="38100" dist="19050" dir="2700000" algn="tl" rotWithShape="0">
                    <a:schemeClr val="dk1">
                      <a:alpha val="40000"/>
                    </a:schemeClr>
                  </a:outerShdw>
                </a:effectLst>
                <a:latin typeface="+mn-lt"/>
                <a:ea typeface="+mn-ea"/>
                <a:cs typeface="UniQAIDAR_Blawkrawe 006" panose="020B0604030504040204" pitchFamily="34" charset="-78"/>
              </a:rPr>
              <a:t>قسم المحاسبة</a:t>
            </a:r>
          </a:p>
          <a:p>
            <a:pPr algn="ctr"/>
            <a:endParaRPr lang="en-US" sz="2800" dirty="0"/>
          </a:p>
        </p:txBody>
      </p:sp>
      <p:pic>
        <p:nvPicPr>
          <p:cNvPr id="22" name="Picture 21">
            <a:extLst>
              <a:ext uri="{FF2B5EF4-FFF2-40B4-BE49-F238E27FC236}">
                <a16:creationId xmlns:a16="http://schemas.microsoft.com/office/drawing/2014/main" id="{D14B8FD0-E099-4331-A5EE-2876AE5C56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5061" y="145773"/>
            <a:ext cx="5658678" cy="1683027"/>
          </a:xfrm>
          <a:prstGeom prst="rect">
            <a:avLst/>
          </a:prstGeom>
          <a:ln w="28575">
            <a:noFill/>
          </a:ln>
        </p:spPr>
      </p:pic>
    </p:spTree>
    <p:extLst>
      <p:ext uri="{BB962C8B-B14F-4D97-AF65-F5344CB8AC3E}">
        <p14:creationId xmlns:p14="http://schemas.microsoft.com/office/powerpoint/2010/main" val="580833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15155-FFCB-4124-9376-5BBCE692377C}"/>
              </a:ext>
            </a:extLst>
          </p:cNvPr>
          <p:cNvSpPr>
            <a:spLocks noGrp="1"/>
          </p:cNvSpPr>
          <p:nvPr>
            <p:ph type="title"/>
          </p:nvPr>
        </p:nvSpPr>
        <p:spPr>
          <a:xfrm>
            <a:off x="2592925" y="624110"/>
            <a:ext cx="8911687" cy="634847"/>
          </a:xfrm>
        </p:spPr>
        <p:txBody>
          <a:bodyPr>
            <a:normAutofit fontScale="90000"/>
          </a:bodyPr>
          <a:lstStyle/>
          <a:p>
            <a:pPr marL="0" marR="0" algn="ctr" rtl="1">
              <a:lnSpc>
                <a:spcPct val="107000"/>
              </a:lnSpc>
              <a:spcBef>
                <a:spcPts val="0"/>
              </a:spcBef>
              <a:spcAft>
                <a:spcPts val="800"/>
              </a:spcAft>
            </a:pPr>
            <a:r>
              <a:rPr lang="ar-SA" sz="2700" b="1" dirty="0">
                <a:effectLst/>
                <a:latin typeface="Calibri" panose="020F0502020204030204" pitchFamily="34" charset="0"/>
                <a:ea typeface="Calibri" panose="020F0502020204030204" pitchFamily="34" charset="0"/>
                <a:cs typeface="Arial" panose="020B0604020202020204" pitchFamily="34" charset="0"/>
              </a:rPr>
              <a:t>أسباب إجراء البحث الميداني</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BA043126-F196-4C99-9D96-70810D68B1B0}"/>
              </a:ext>
            </a:extLst>
          </p:cNvPr>
          <p:cNvSpPr>
            <a:spLocks noGrp="1"/>
          </p:cNvSpPr>
          <p:nvPr>
            <p:ph idx="1"/>
          </p:nvPr>
        </p:nvSpPr>
        <p:spPr>
          <a:xfrm>
            <a:off x="2243772" y="1078727"/>
            <a:ext cx="8915400" cy="4943061"/>
          </a:xfrm>
        </p:spPr>
        <p:txBody>
          <a:bodyPr>
            <a:normAutofit/>
          </a:bodyPr>
          <a:lstStyle/>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التغلب على نقص البيانات</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SzPts val="1000"/>
              <a:buFont typeface="Symbol" panose="05050102010706020507" pitchFamily="18" charset="2"/>
              <a:buChar char=""/>
              <a:tabLst>
                <a:tab pos="45720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البحث الميداني يحل المشكلة </a:t>
            </a:r>
            <a:r>
              <a:rPr lang="ar-SA" sz="2400" u="sng"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الرئيسية للثغرات في البيانات</a:t>
            </a:r>
            <a:r>
              <a:rPr lang="ar-SA" sz="2400" dirty="0">
                <a:effectLst/>
                <a:latin typeface="Calibri" panose="020F0502020204030204" pitchFamily="34" charset="0"/>
                <a:ea typeface="Calibri" panose="020F0502020204030204" pitchFamily="34" charset="0"/>
                <a:cs typeface="Arial" panose="020B0604020202020204" pitchFamily="34" charset="0"/>
              </a:rPr>
              <a:t>. في كثير من الأحيان ، توجد بيانات محدودة أو معدومة حول موضوع ما في الدراسة ، خاصة في بيئة معينة قد تكون </a:t>
            </a:r>
            <a:r>
              <a:rPr lang="ar-SA"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المشكلة معروفة أو مشكوك فيها </a:t>
            </a:r>
            <a:r>
              <a:rPr lang="ar-SA" sz="2400" dirty="0">
                <a:effectLst/>
                <a:latin typeface="Calibri" panose="020F0502020204030204" pitchFamily="34" charset="0"/>
                <a:ea typeface="Calibri" panose="020F0502020204030204" pitchFamily="34" charset="0"/>
                <a:cs typeface="Arial" panose="020B0604020202020204" pitchFamily="34" charset="0"/>
              </a:rPr>
              <a:t>ولكن لا توجد طريقة للتحقق من ذلك بدون </a:t>
            </a:r>
            <a:r>
              <a:rPr lang="ar-IQ" sz="2400" dirty="0">
                <a:effectLst/>
                <a:latin typeface="Calibri" panose="020F0502020204030204" pitchFamily="34" charset="0"/>
                <a:ea typeface="Calibri" panose="020F0502020204030204" pitchFamily="34" charset="0"/>
                <a:cs typeface="Arial" panose="020B0604020202020204" pitchFamily="34" charset="0"/>
              </a:rPr>
              <a:t>بحث أولى </a:t>
            </a:r>
            <a:r>
              <a:rPr lang="ar-SA" sz="2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والبيانات. </a:t>
            </a:r>
            <a:endParaRPr lang="en-US" sz="2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فهم سياق الدراسة</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SzPts val="1000"/>
              <a:buFont typeface="Symbol" panose="05050102010706020507" pitchFamily="18" charset="2"/>
              <a:buChar char=""/>
              <a:tabLst>
                <a:tab pos="45720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في كثير من الحالات ، </a:t>
            </a:r>
            <a:r>
              <a:rPr lang="ar-IQ" sz="2400" u="sng" dirty="0">
                <a:solidFill>
                  <a:srgbClr val="FF0000"/>
                </a:solidFill>
                <a:latin typeface="Calibri" panose="020F0502020204030204" pitchFamily="34" charset="0"/>
                <a:ea typeface="Calibri" panose="020F0502020204030204" pitchFamily="34" charset="0"/>
                <a:cs typeface="Arial" panose="020B0604020202020204" pitchFamily="34" charset="0"/>
              </a:rPr>
              <a:t>يتم جمع البيانات </a:t>
            </a:r>
            <a:r>
              <a:rPr lang="ar-SA" sz="2400" dirty="0">
                <a:effectLst/>
                <a:latin typeface="Calibri" panose="020F0502020204030204" pitchFamily="34" charset="0"/>
                <a:ea typeface="Calibri" panose="020F0502020204030204" pitchFamily="34" charset="0"/>
                <a:cs typeface="Arial" panose="020B0604020202020204" pitchFamily="34" charset="0"/>
              </a:rPr>
              <a:t>كافية ولكن البحث الميداني لا يزال جاريا</a:t>
            </a:r>
            <a:r>
              <a:rPr lang="ar-IQ" sz="2400" dirty="0">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 يساعد هذا في </a:t>
            </a:r>
            <a:r>
              <a:rPr lang="ar-SA"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الحصول على نظرة ثاقبة للبيانات الموجودة</a:t>
            </a:r>
            <a:r>
              <a:rPr lang="ar-IQ" sz="2400" dirty="0">
                <a:solidFill>
                  <a:srgbClr val="FF0000"/>
                </a:solidFill>
                <a:latin typeface="Calibri" panose="020F0502020204030204" pitchFamily="34" charset="0"/>
                <a:ea typeface="Calibri" panose="020F0502020204030204" pitchFamily="34" charset="0"/>
                <a:cs typeface="Arial" panose="020B0604020202020204" pitchFamily="34" charset="0"/>
              </a:rPr>
              <a:t> </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lvl="0" indent="0" algn="r" rtl="1">
              <a:lnSpc>
                <a:spcPct val="107000"/>
              </a:lnSpc>
              <a:spcBef>
                <a:spcPts val="0"/>
              </a:spcBef>
              <a:spcAft>
                <a:spcPts val="800"/>
              </a:spcAft>
              <a:buSzPts val="1000"/>
              <a:buNone/>
              <a:tabLst>
                <a:tab pos="457200" algn="l"/>
              </a:tabLs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1244535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078A85-4029-436A-9633-4A222148DA11}"/>
              </a:ext>
            </a:extLst>
          </p:cNvPr>
          <p:cNvSpPr>
            <a:spLocks noGrp="1"/>
          </p:cNvSpPr>
          <p:nvPr>
            <p:ph idx="1"/>
          </p:nvPr>
        </p:nvSpPr>
        <p:spPr>
          <a:xfrm>
            <a:off x="1775791" y="1364973"/>
            <a:ext cx="9728821" cy="4996069"/>
          </a:xfrm>
        </p:spPr>
        <p:txBody>
          <a:bodyPr>
            <a:noAutofit/>
          </a:bodyPr>
          <a:lstStyle/>
          <a:p>
            <a:pPr marL="342900" marR="0" lvl="0" indent="-342900" algn="r" defTabSz="457200" rtl="1" eaLnBrk="1" fontAlgn="auto" latinLnBrk="0" hangingPunct="1">
              <a:lnSpc>
                <a:spcPct val="107000"/>
              </a:lnSpc>
              <a:spcBef>
                <a:spcPts val="0"/>
              </a:spcBef>
              <a:spcAft>
                <a:spcPts val="800"/>
              </a:spcAft>
              <a:buClr>
                <a:srgbClr val="A53010"/>
              </a:buClr>
              <a:buSzPts val="1000"/>
              <a:buFont typeface="Symbol" panose="05050102010706020507" pitchFamily="18" charset="2"/>
              <a:buChar char=""/>
              <a:tabLst>
                <a:tab pos="457200" algn="l"/>
              </a:tabLst>
              <a:defRPr/>
            </a:pPr>
            <a:r>
              <a:rPr kumimoji="0" lang="ar-SA" sz="24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زيادة جودة البيانات</a:t>
            </a:r>
            <a:endParaRPr kumimoji="0" lang="en-US" sz="24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r" defTabSz="457200" rtl="1" eaLnBrk="1" fontAlgn="auto" latinLnBrk="0" hangingPunct="1">
              <a:lnSpc>
                <a:spcPct val="107000"/>
              </a:lnSpc>
              <a:spcBef>
                <a:spcPts val="0"/>
              </a:spcBef>
              <a:spcAft>
                <a:spcPts val="800"/>
              </a:spcAft>
              <a:buClr>
                <a:srgbClr val="A53010"/>
              </a:buClr>
              <a:buSzPts val="1000"/>
              <a:buFont typeface="Symbol" panose="05050102010706020507" pitchFamily="18" charset="2"/>
              <a:buChar char=""/>
              <a:tabLst>
                <a:tab pos="457200" algn="l"/>
              </a:tabLst>
              <a:defRPr/>
            </a:pPr>
            <a:r>
              <a:rPr kumimoji="0" lang="en-US" sz="24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ar-SA"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نظرًا لأن طريقة البحث هذه </a:t>
            </a:r>
            <a:r>
              <a:rPr kumimoji="0" lang="ar-SA" sz="24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Arial" panose="020B0604020202020204" pitchFamily="34" charset="0"/>
              </a:rPr>
              <a:t>تستخدم أكثر من أداة واحدة لجمع البيانات </a:t>
            </a:r>
            <a:r>
              <a:rPr kumimoji="0" lang="ar-SA"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 فإن البيانات ذات جودة أعلى</a:t>
            </a:r>
            <a:r>
              <a:rPr kumimoji="0" lang="ar-IQ"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ar-SA"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 يمكن إجراء الاستدلالات من البيانات التي تم جمعها ويمكن أن تكون كذلك </a:t>
            </a:r>
            <a:r>
              <a:rPr kumimoji="0" lang="ar-SA" sz="2400" b="0" i="0" u="sng" strike="noStrike" kern="12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Arial" panose="020B0604020202020204" pitchFamily="34" charset="0"/>
                <a:hlinkClick r:id="rId2"/>
              </a:rPr>
              <a:t>تم تحليلها إحصائيًا</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ar-SA"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عبر </a:t>
            </a:r>
            <a:r>
              <a:rPr lang="ar-IQ" sz="2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تثبت</a:t>
            </a:r>
            <a:r>
              <a:rPr kumimoji="0" lang="ar-SA"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 البيانات</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2400" b="1" dirty="0">
                <a:effectLst/>
                <a:latin typeface="Calibri" panose="020F0502020204030204" pitchFamily="34" charset="0"/>
                <a:ea typeface="Calibri" panose="020F0502020204030204" pitchFamily="34" charset="0"/>
                <a:cs typeface="Arial" panose="020B0604020202020204" pitchFamily="34" charset="0"/>
              </a:rPr>
              <a:t>جمع البيانات المساعدة</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يضع البحث الميداني الباحثين في موقف تفكير محلي </a:t>
            </a:r>
            <a:r>
              <a:rPr lang="ar-SA"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يفتح لهم خطوط تفكير جديدة</a:t>
            </a:r>
            <a:r>
              <a:rPr lang="ar-IQ" sz="2400" dirty="0">
                <a:solidFill>
                  <a:srgbClr val="FF0000"/>
                </a:solidFill>
                <a:latin typeface="Calibri" panose="020F0502020204030204" pitchFamily="34" charset="0"/>
                <a:ea typeface="Calibri" panose="020F0502020204030204" pitchFamily="34" charset="0"/>
                <a:cs typeface="Arial" panose="020B0604020202020204" pitchFamily="34" charset="0"/>
              </a:rPr>
              <a:t> </a:t>
            </a:r>
            <a:r>
              <a:rPr lang="ar-IQ" sz="2400" dirty="0">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يمكن أن يساعد ذلك في جمع البيانات التي لم تأخذ الدراسة في الحسبان جمعها</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342900" marR="0" lvl="0" indent="-342900" algn="r" defTabSz="457200" rtl="1" eaLnBrk="1" fontAlgn="auto" latinLnBrk="0" hangingPunct="1">
              <a:lnSpc>
                <a:spcPct val="107000"/>
              </a:lnSpc>
              <a:spcBef>
                <a:spcPts val="0"/>
              </a:spcBef>
              <a:spcAft>
                <a:spcPts val="800"/>
              </a:spcAft>
              <a:buClr>
                <a:srgbClr val="A53010"/>
              </a:buClr>
              <a:buSzPts val="1000"/>
              <a:buFont typeface="Symbol" panose="05050102010706020507" pitchFamily="18" charset="2"/>
              <a:buChar char=""/>
              <a:tabLst>
                <a:tab pos="457200" algn="l"/>
              </a:tabLst>
              <a:defRPr/>
            </a:pPr>
            <a:endParaRPr kumimoji="0" lang="en-US" sz="18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07000"/>
              </a:lnSpc>
              <a:spcBef>
                <a:spcPts val="0"/>
              </a:spcBef>
              <a:spcAft>
                <a:spcPts val="800"/>
              </a:spcAft>
              <a:buNone/>
            </a:pP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IQ" sz="2800" dirty="0">
                <a:effectLst/>
                <a:latin typeface="Calibri" panose="020F0502020204030204" pitchFamily="34" charset="0"/>
                <a:ea typeface="Calibri" panose="020F0502020204030204" pitchFamily="34" charset="0"/>
                <a:cs typeface="Arial" panose="020B0604020202020204" pitchFamily="34" charset="0"/>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spTree>
    <p:extLst>
      <p:ext uri="{BB962C8B-B14F-4D97-AF65-F5344CB8AC3E}">
        <p14:creationId xmlns:p14="http://schemas.microsoft.com/office/powerpoint/2010/main" val="2932198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38647-5C32-4AE7-9FAA-52E433FFDFBC}"/>
              </a:ext>
            </a:extLst>
          </p:cNvPr>
          <p:cNvSpPr>
            <a:spLocks noGrp="1"/>
          </p:cNvSpPr>
          <p:nvPr>
            <p:ph type="title"/>
          </p:nvPr>
        </p:nvSpPr>
        <p:spPr>
          <a:xfrm>
            <a:off x="1470991" y="251792"/>
            <a:ext cx="9960979" cy="2441713"/>
          </a:xfrm>
        </p:spPr>
        <p:txBody>
          <a:bodyPr>
            <a:normAutofit fontScale="90000"/>
          </a:bodyPr>
          <a:lstStyle/>
          <a:p>
            <a:pPr marL="0" marR="0" lvl="0" indent="-342900" algn="r" defTabSz="457200" rtl="1" eaLnBrk="1" fontAlgn="auto" latinLnBrk="0" hangingPunct="1">
              <a:lnSpc>
                <a:spcPct val="107000"/>
              </a:lnSpc>
              <a:spcBef>
                <a:spcPts val="0"/>
              </a:spcBef>
              <a:spcAft>
                <a:spcPts val="800"/>
              </a:spcAft>
              <a:buClr>
                <a:srgbClr val="A53010"/>
              </a:buClr>
              <a:buSzTx/>
              <a:buFont typeface="Wingdings 3" charset="2"/>
              <a:buChar char=""/>
              <a:tabLst/>
              <a:defRPr/>
            </a:pPr>
            <a:r>
              <a:rPr kumimoji="0" lang="ar-IQ" sz="28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مزايا</a:t>
            </a:r>
            <a:r>
              <a:rPr kumimoji="0" lang="ar-SA" sz="28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 البحث الميداني</a:t>
            </a:r>
            <a:br>
              <a:rPr lang="en-US" sz="2700" b="1" dirty="0">
                <a:effectLst/>
                <a:latin typeface="Calibri" panose="020F0502020204030204" pitchFamily="34" charset="0"/>
                <a:ea typeface="Calibri" panose="020F0502020204030204" pitchFamily="34" charset="0"/>
                <a:cs typeface="Arial" panose="020B0604020202020204" pitchFamily="34" charset="0"/>
              </a:rPr>
            </a:br>
            <a:r>
              <a:rPr lang="en-US" sz="2700" dirty="0">
                <a:solidFill>
                  <a:prstClr val="black">
                    <a:lumMod val="75000"/>
                    <a:lumOff val="25000"/>
                  </a:prstClr>
                </a:solidFill>
                <a:latin typeface="Calibri" panose="020F0502020204030204" pitchFamily="34" charset="0"/>
                <a:cs typeface="Arial" panose="020B0604020202020204" pitchFamily="34" charset="0"/>
              </a:rPr>
              <a:t>1</a:t>
            </a:r>
            <a:r>
              <a:rPr lang="ar-IQ" sz="2700" b="1" dirty="0">
                <a:effectLst/>
                <a:latin typeface="Calibri" panose="020F0502020204030204" pitchFamily="34" charset="0"/>
                <a:ea typeface="Calibri" panose="020F0502020204030204" pitchFamily="34" charset="0"/>
                <a:cs typeface="Arial" panose="020B0604020202020204" pitchFamily="34" charset="0"/>
              </a:rPr>
              <a:t>-</a:t>
            </a:r>
            <a:r>
              <a:rPr kumimoji="0" lang="ar-SA" sz="27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يتم إجراؤه في بيئة حقيقية وطبيعية حيث لا يوجد تلاعب بالمتغيرات ولا يتم التلاعب بالبيئة</a:t>
            </a:r>
            <a:r>
              <a:rPr kumimoji="0" lang="en-US" sz="27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a:t>
            </a:r>
            <a:br>
              <a:rPr kumimoji="0" lang="en-US" sz="27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br>
            <a:r>
              <a:rPr lang="ar-IQ" sz="27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2-</a:t>
            </a:r>
            <a:r>
              <a:rPr kumimoji="0" lang="ar-SA" sz="27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نظرًا للدراسة التي يتم إجراؤها في بيئة مريحة ، يمكن جمع البيانات حتى حول الموضوعات الإضافية</a:t>
            </a:r>
            <a:r>
              <a:rPr kumimoji="0" lang="en-US" sz="27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a:t>
            </a:r>
            <a:br>
              <a:rPr kumimoji="0" lang="en-US" sz="27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br>
            <a:r>
              <a:rPr kumimoji="0" lang="ar-IQ" sz="27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3-</a:t>
            </a:r>
            <a:r>
              <a:rPr kumimoji="0" lang="ar-SA" sz="27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يكتسب الباحث فهمًا عميقًا لموضوعات البحث نظرًا لقربها منها وبالتالي يكون البحث واسعًا وشاملًا ودقيقًا</a:t>
            </a:r>
            <a:r>
              <a:rPr kumimoji="0" lang="en-US" sz="27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a:t>
            </a:r>
            <a:br>
              <a:rPr kumimoji="0" lang="en-US" sz="27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br>
            <a:br>
              <a:rPr lang="en-US" sz="3600" dirty="0">
                <a:effectLst/>
                <a:latin typeface="Calibri" panose="020F0502020204030204" pitchFamily="34" charset="0"/>
                <a:ea typeface="Calibri" panose="020F0502020204030204" pitchFamily="34" charset="0"/>
                <a:cs typeface="Arial" panose="020B0604020202020204" pitchFamily="34" charset="0"/>
              </a:rPr>
            </a:br>
            <a:br>
              <a:rPr lang="en-US" sz="3600" b="1" dirty="0">
                <a:effectLst/>
                <a:latin typeface="Calibri" panose="020F0502020204030204" pitchFamily="34" charset="0"/>
                <a:ea typeface="Calibri" panose="020F0502020204030204" pitchFamily="34" charset="0"/>
                <a:cs typeface="Arial" panose="020B0604020202020204" pitchFamily="34" charset="0"/>
              </a:rPr>
            </a:br>
            <a:endParaRPr lang="en-US" b="1" dirty="0"/>
          </a:p>
        </p:txBody>
      </p:sp>
      <p:sp>
        <p:nvSpPr>
          <p:cNvPr id="3" name="Content Placeholder 2">
            <a:extLst>
              <a:ext uri="{FF2B5EF4-FFF2-40B4-BE49-F238E27FC236}">
                <a16:creationId xmlns:a16="http://schemas.microsoft.com/office/drawing/2014/main" id="{C97BD933-4CCD-4E62-8A86-9485F8897C91}"/>
              </a:ext>
            </a:extLst>
          </p:cNvPr>
          <p:cNvSpPr>
            <a:spLocks noGrp="1"/>
          </p:cNvSpPr>
          <p:nvPr>
            <p:ph idx="1"/>
          </p:nvPr>
        </p:nvSpPr>
        <p:spPr>
          <a:xfrm>
            <a:off x="1470991" y="2809462"/>
            <a:ext cx="9960979" cy="3617842"/>
          </a:xfrm>
        </p:spPr>
        <p:txBody>
          <a:bodyPr>
            <a:noAutofit/>
          </a:bodyPr>
          <a:lstStyle/>
          <a:p>
            <a:pPr marL="0" marR="0" algn="r" rtl="1">
              <a:lnSpc>
                <a:spcPct val="107000"/>
              </a:lnSpc>
              <a:spcBef>
                <a:spcPts val="0"/>
              </a:spcBef>
              <a:spcAft>
                <a:spcPts val="800"/>
              </a:spcAft>
            </a:pPr>
            <a:r>
              <a:rPr lang="ar-SA" sz="2400" b="1" dirty="0">
                <a:effectLst/>
                <a:latin typeface="Calibri" panose="020F0502020204030204" pitchFamily="34" charset="0"/>
                <a:ea typeface="Calibri" panose="020F0502020204030204" pitchFamily="34" charset="0"/>
                <a:cs typeface="Arial" panose="020B0604020202020204" pitchFamily="34" charset="0"/>
              </a:rPr>
              <a:t>مساوئ البحث الميداني</a:t>
            </a:r>
            <a:endParaRPr lang="ar-IQ" sz="2400" b="1"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r" rtl="1">
              <a:lnSpc>
                <a:spcPct val="107000"/>
              </a:lnSpc>
              <a:spcBef>
                <a:spcPts val="0"/>
              </a:spcBef>
              <a:spcAft>
                <a:spcPts val="800"/>
              </a:spcAft>
              <a:buSzPts val="1000"/>
              <a:buNone/>
              <a:tabLst>
                <a:tab pos="45720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1-</a:t>
            </a:r>
            <a:r>
              <a:rPr lang="ar-SA" sz="2400" dirty="0">
                <a:effectLst/>
                <a:latin typeface="Calibri" panose="020F0502020204030204" pitchFamily="34" charset="0"/>
                <a:ea typeface="Calibri" panose="020F0502020204030204" pitchFamily="34" charset="0"/>
                <a:cs typeface="Arial" panose="020B0604020202020204" pitchFamily="34" charset="0"/>
              </a:rPr>
              <a:t>الدراسات باهظة الثمن وتستغرق وقتًا طويلاً ويمكن أن تستغرق سنوات حتى تكتمل</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lvl="0" indent="0" algn="r" rtl="1">
              <a:lnSpc>
                <a:spcPct val="107000"/>
              </a:lnSpc>
              <a:spcBef>
                <a:spcPts val="0"/>
              </a:spcBef>
              <a:spcAft>
                <a:spcPts val="800"/>
              </a:spcAft>
              <a:buSzPts val="1000"/>
              <a:buNone/>
              <a:tabLst>
                <a:tab pos="45720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2-</a:t>
            </a:r>
            <a:r>
              <a:rPr lang="ar-SA" sz="2400" dirty="0">
                <a:effectLst/>
                <a:latin typeface="Calibri" panose="020F0502020204030204" pitchFamily="34" charset="0"/>
                <a:ea typeface="Calibri" panose="020F0502020204030204" pitchFamily="34" charset="0"/>
                <a:cs typeface="Arial" panose="020B0604020202020204" pitchFamily="34" charset="0"/>
              </a:rPr>
              <a:t>من الصعب جدًا على الباحث</a:t>
            </a:r>
            <a:r>
              <a:rPr lang="ar-IQ"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ar-IQ" sz="2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ابعد</a:t>
            </a:r>
            <a:r>
              <a:rPr lang="ar-SA" sz="2400" dirty="0">
                <a:effectLst/>
                <a:latin typeface="Calibri" panose="020F0502020204030204" pitchFamily="34" charset="0"/>
                <a:ea typeface="Calibri" panose="020F0502020204030204" pitchFamily="34" charset="0"/>
                <a:cs typeface="Arial" panose="020B0604020202020204" pitchFamily="34" charset="0"/>
              </a:rPr>
              <a:t> بنفسه عن التحيز في الدراسة البحثية</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lvl="0" indent="0" algn="r" rtl="1">
              <a:lnSpc>
                <a:spcPct val="107000"/>
              </a:lnSpc>
              <a:spcBef>
                <a:spcPts val="0"/>
              </a:spcBef>
              <a:spcAft>
                <a:spcPts val="800"/>
              </a:spcAft>
              <a:buSzPts val="1000"/>
              <a:buNone/>
              <a:tabLst>
                <a:tab pos="45720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3-</a:t>
            </a:r>
            <a:r>
              <a:rPr lang="ar-SA" sz="2400" dirty="0">
                <a:effectLst/>
                <a:latin typeface="Calibri" panose="020F0502020204030204" pitchFamily="34" charset="0"/>
                <a:ea typeface="Calibri" panose="020F0502020204030204" pitchFamily="34" charset="0"/>
                <a:cs typeface="Arial" panose="020B0604020202020204" pitchFamily="34" charset="0"/>
              </a:rPr>
              <a:t>إنها طريقة تفسيرية وهذا أمر شخصي ويعتمد كليًا على قدرة الباحث</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lvl="0" indent="0" algn="r" rtl="1">
              <a:lnSpc>
                <a:spcPct val="107000"/>
              </a:lnSpc>
              <a:spcBef>
                <a:spcPts val="0"/>
              </a:spcBef>
              <a:spcAft>
                <a:spcPts val="800"/>
              </a:spcAft>
              <a:buSzPts val="1000"/>
              <a:buNone/>
              <a:tabLst>
                <a:tab pos="45720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5-</a:t>
            </a:r>
            <a:r>
              <a:rPr lang="ar-SA" sz="2400" dirty="0">
                <a:effectLst/>
                <a:latin typeface="Calibri" panose="020F0502020204030204" pitchFamily="34" charset="0"/>
                <a:ea typeface="Calibri" panose="020F0502020204030204" pitchFamily="34" charset="0"/>
                <a:cs typeface="Arial" panose="020B0604020202020204" pitchFamily="34" charset="0"/>
              </a:rPr>
              <a:t>في هذه الطريقة ، من المستحيل التحكم في المتغيرات الخارجية وهذا يغير طبيعة البحث باستمرار</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marR="0" indent="0" algn="r" rtl="1">
              <a:lnSpc>
                <a:spcPct val="107000"/>
              </a:lnSpc>
              <a:spcBef>
                <a:spcPts val="0"/>
              </a:spcBef>
              <a:spcAft>
                <a:spcPts val="800"/>
              </a:spcAft>
              <a:buNone/>
            </a:pP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sz="2800" dirty="0"/>
          </a:p>
        </p:txBody>
      </p:sp>
    </p:spTree>
    <p:extLst>
      <p:ext uri="{BB962C8B-B14F-4D97-AF65-F5344CB8AC3E}">
        <p14:creationId xmlns:p14="http://schemas.microsoft.com/office/powerpoint/2010/main" val="3758559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0C930-15B0-1FC6-C6A3-8178FDF233F6}"/>
              </a:ext>
            </a:extLst>
          </p:cNvPr>
          <p:cNvSpPr>
            <a:spLocks noGrp="1"/>
          </p:cNvSpPr>
          <p:nvPr>
            <p:ph type="title"/>
          </p:nvPr>
        </p:nvSpPr>
        <p:spPr/>
        <p:txBody>
          <a:bodyPr>
            <a:normAutofit/>
          </a:bodyPr>
          <a:lstStyle/>
          <a:p>
            <a:pPr marL="342900" indent="-342900" algn="r" rtl="1">
              <a:spcBef>
                <a:spcPts val="1000"/>
              </a:spcBef>
              <a:buClr>
                <a:schemeClr val="accent1"/>
              </a:buClr>
              <a:buFont typeface="Wingdings 3" charset="2"/>
              <a:buChar char=""/>
            </a:pPr>
            <a:r>
              <a:rPr lang="ar-IQ" sz="2800" dirty="0">
                <a:solidFill>
                  <a:schemeClr val="tx1">
                    <a:lumMod val="75000"/>
                    <a:lumOff val="25000"/>
                  </a:schemeClr>
                </a:solidFill>
                <a:latin typeface="Calibri" panose="020F0502020204030204" pitchFamily="34" charset="0"/>
                <a:ea typeface="Calibri" panose="020F0502020204030204" pitchFamily="34" charset="0"/>
                <a:cs typeface="Arial" panose="020B0604020202020204" pitchFamily="34" charset="0"/>
              </a:rPr>
              <a:t>أمثلة على البحث الميداني</a:t>
            </a:r>
            <a:endParaRPr lang="en-US" sz="2800" dirty="0">
              <a:solidFill>
                <a:schemeClr val="tx1">
                  <a:lumMod val="75000"/>
                  <a:lumOff val="25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0E98C2A-A55B-6590-7246-6C20D59D1AD0}"/>
              </a:ext>
            </a:extLst>
          </p:cNvPr>
          <p:cNvSpPr>
            <a:spLocks noGrp="1"/>
          </p:cNvSpPr>
          <p:nvPr>
            <p:ph idx="1"/>
          </p:nvPr>
        </p:nvSpPr>
        <p:spPr/>
        <p:txBody>
          <a:bodyPr/>
          <a:lstStyle/>
          <a:p>
            <a:pPr algn="r" rtl="1"/>
            <a:r>
              <a:rPr lang="ar-IQ" sz="2400" dirty="0">
                <a:latin typeface="Calibri" panose="020F0502020204030204" pitchFamily="34" charset="0"/>
                <a:ea typeface="Calibri" panose="020F0502020204030204" pitchFamily="34" charset="0"/>
                <a:cs typeface="Arial" panose="020B0604020202020204" pitchFamily="34" charset="0"/>
              </a:rPr>
              <a:t>فك رموز المقاييس الاجتماعية في الأحياء الفقيرة</a:t>
            </a:r>
          </a:p>
          <a:p>
            <a:pPr algn="r" rtl="1"/>
            <a:r>
              <a:rPr lang="ar-IQ" sz="2400" dirty="0">
                <a:latin typeface="Calibri" panose="020F0502020204030204" pitchFamily="34" charset="0"/>
                <a:ea typeface="Calibri" panose="020F0502020204030204" pitchFamily="34" charset="0"/>
                <a:cs typeface="Arial" panose="020B0604020202020204" pitchFamily="34" charset="0"/>
              </a:rPr>
              <a:t>فهم تأثير الرياضة على نمو الطفل</a:t>
            </a:r>
          </a:p>
          <a:p>
            <a:pPr algn="r" rtl="1"/>
            <a:r>
              <a:rPr lang="ar-IQ" sz="2400" dirty="0">
                <a:latin typeface="Calibri" panose="020F0502020204030204" pitchFamily="34" charset="0"/>
                <a:ea typeface="Calibri" panose="020F0502020204030204" pitchFamily="34" charset="0"/>
                <a:cs typeface="Arial" panose="020B0604020202020204" pitchFamily="34" charset="0"/>
              </a:rPr>
              <a:t>دراسة أنماط هجرة الحيوانات</a:t>
            </a:r>
          </a:p>
          <a:p>
            <a:pPr algn="r" rtl="1"/>
            <a:endParaRPr lang="en-US" dirty="0"/>
          </a:p>
        </p:txBody>
      </p:sp>
    </p:spTree>
    <p:extLst>
      <p:ext uri="{BB962C8B-B14F-4D97-AF65-F5344CB8AC3E}">
        <p14:creationId xmlns:p14="http://schemas.microsoft.com/office/powerpoint/2010/main" val="3845306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79D6-2F59-47A1-BFD1-B1F19A7B3F6B}"/>
              </a:ext>
            </a:extLst>
          </p:cNvPr>
          <p:cNvSpPr>
            <a:spLocks noGrp="1"/>
          </p:cNvSpPr>
          <p:nvPr>
            <p:ph type="title"/>
          </p:nvPr>
        </p:nvSpPr>
        <p:spPr>
          <a:xfrm>
            <a:off x="2592925" y="624111"/>
            <a:ext cx="8911687" cy="595090"/>
          </a:xfrm>
        </p:spPr>
        <p:txBody>
          <a:bodyPr>
            <a:normAutofit fontScale="90000"/>
          </a:bodyPr>
          <a:lstStyle/>
          <a:p>
            <a:pPr marL="457200" marR="0" lvl="0" indent="-457200" algn="ctr" defTabSz="457200" rtl="1" eaLnBrk="1" fontAlgn="auto" latinLnBrk="0" hangingPunct="1">
              <a:lnSpc>
                <a:spcPct val="100000"/>
              </a:lnSpc>
              <a:spcBef>
                <a:spcPts val="1000"/>
              </a:spcBef>
              <a:spcAft>
                <a:spcPts val="0"/>
              </a:spcAft>
              <a:tabLst/>
              <a:defRPr/>
            </a:pPr>
            <a:r>
              <a:rPr kumimoji="0" lang="ar-IQ" sz="2800" b="0" i="0" u="none" strike="noStrike" kern="1200" cap="none" spc="0" normalizeH="0" baseline="0" noProof="0" dirty="0">
                <a:ln>
                  <a:noFill/>
                </a:ln>
                <a:solidFill>
                  <a:prstClr val="black">
                    <a:lumMod val="65000"/>
                    <a:lumOff val="35000"/>
                  </a:prstClr>
                </a:solidFill>
                <a:effectLst/>
                <a:uLnTx/>
                <a:uFillTx/>
                <a:latin typeface="Century Gothic" panose="020B0502020202020204"/>
                <a:ea typeface="+mn-ea"/>
              </a:rPr>
              <a:t>البحوث الارشيفية</a:t>
            </a:r>
            <a:br>
              <a:rPr kumimoji="0" lang="ar-IQ" sz="2800" b="0" i="0" u="none" strike="noStrike" kern="1200" cap="none" spc="0" normalizeH="0" baseline="0" noProof="0" dirty="0">
                <a:ln>
                  <a:noFill/>
                </a:ln>
                <a:solidFill>
                  <a:prstClr val="black">
                    <a:lumMod val="65000"/>
                    <a:lumOff val="35000"/>
                  </a:prstClr>
                </a:solidFill>
                <a:effectLst/>
                <a:uLnTx/>
                <a:uFillTx/>
                <a:latin typeface="Century Gothic" panose="020B0502020202020204"/>
                <a:ea typeface="+mn-ea"/>
                <a:cs typeface="Tahoma" panose="020B0604030504040204" pitchFamily="34" charset="0"/>
              </a:rPr>
            </a:br>
            <a:endParaRPr lang="en-US" dirty="0"/>
          </a:p>
        </p:txBody>
      </p:sp>
      <p:sp>
        <p:nvSpPr>
          <p:cNvPr id="3" name="Content Placeholder 2">
            <a:extLst>
              <a:ext uri="{FF2B5EF4-FFF2-40B4-BE49-F238E27FC236}">
                <a16:creationId xmlns:a16="http://schemas.microsoft.com/office/drawing/2014/main" id="{F3970DDF-E7EE-4148-93B0-23C69912FF04}"/>
              </a:ext>
            </a:extLst>
          </p:cNvPr>
          <p:cNvSpPr>
            <a:spLocks noGrp="1"/>
          </p:cNvSpPr>
          <p:nvPr>
            <p:ph idx="1"/>
          </p:nvPr>
        </p:nvSpPr>
        <p:spPr>
          <a:xfrm>
            <a:off x="2014330" y="1219201"/>
            <a:ext cx="9490282" cy="5446642"/>
          </a:xfrm>
        </p:spPr>
        <p:txBody>
          <a:bodyPr>
            <a:normAutofit/>
          </a:bodyPr>
          <a:lstStyle/>
          <a:p>
            <a:pPr algn="r" rtl="1"/>
            <a:r>
              <a:rPr lang="ar-IQ" sz="2400" b="1" dirty="0">
                <a:effectLst/>
                <a:latin typeface="Calibri" panose="020F0502020204030204" pitchFamily="34" charset="0"/>
                <a:ea typeface="Calibri" panose="020F0502020204030204" pitchFamily="34" charset="0"/>
                <a:cs typeface="Arial" panose="020B0604020202020204" pitchFamily="34" charset="0"/>
              </a:rPr>
              <a:t>البحوث الأرشيفية</a:t>
            </a:r>
          </a:p>
          <a:p>
            <a:pPr marL="0" indent="0" algn="r" rtl="1">
              <a:buNone/>
            </a:pPr>
            <a:r>
              <a:rPr lang="ar-IQ" sz="2400" dirty="0">
                <a:effectLst/>
                <a:latin typeface="Calibri" panose="020F0502020204030204" pitchFamily="34" charset="0"/>
                <a:ea typeface="Calibri" panose="020F0502020204030204" pitchFamily="34" charset="0"/>
                <a:cs typeface="Arial" panose="020B0604020202020204" pitchFamily="34" charset="0"/>
              </a:rPr>
              <a:t> هي نوع من البحث الذي يقوم </a:t>
            </a:r>
            <a:r>
              <a:rPr lang="ar-IQ"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بالتحري عن الأدلة </a:t>
            </a:r>
            <a:r>
              <a:rPr lang="ar-IQ" sz="2400" dirty="0">
                <a:effectLst/>
                <a:latin typeface="Calibri" panose="020F0502020204030204" pitchFamily="34" charset="0"/>
                <a:ea typeface="Calibri" panose="020F0502020204030204" pitchFamily="34" charset="0"/>
                <a:cs typeface="Arial" panose="020B0604020202020204" pitchFamily="34" charset="0"/>
              </a:rPr>
              <a:t>واستخراجها من السجلات الأرشيفية ، قد تحفظ هذه السجلات إما في المخطات والمتاحف، أوفي عهدة المنظمة التي أنشأتها أوجمعتها (سواء جهة حكومية أوشركة أوعائلة). يمكن مقارنة البحوث الأرشيفية مع :</a:t>
            </a:r>
          </a:p>
          <a:p>
            <a:pPr marL="0" indent="0" algn="r" rtl="1">
              <a:buNone/>
            </a:pPr>
            <a:endParaRPr lang="ar-IQ" sz="2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ar-IQ" sz="2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a:p>
            <a:pPr marL="457200" indent="-457200" algn="r" rtl="1">
              <a:buAutoNum type="arabicParenBoth"/>
            </a:pPr>
            <a:endParaRPr lang="ar-IQ"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defTabSz="457200" rtl="1" eaLnBrk="1" fontAlgn="auto" latinLnBrk="0" hangingPunct="1">
              <a:lnSpc>
                <a:spcPct val="100000"/>
              </a:lnSpc>
              <a:spcBef>
                <a:spcPts val="1000"/>
              </a:spcBef>
              <a:spcAft>
                <a:spcPts val="0"/>
              </a:spcAft>
              <a:buClr>
                <a:srgbClr val="A53010"/>
              </a:buClr>
              <a:buSzTx/>
              <a:buFont typeface="Wingdings 3" charset="2"/>
              <a:buChar char=""/>
              <a:tabLst/>
              <a:defRPr/>
            </a:pPr>
            <a:r>
              <a:rPr kumimoji="0" lang="ar-SA" sz="24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الأرشيف</a:t>
            </a:r>
            <a:endParaRPr lang="ar-IQ" sz="2400" b="1" dirty="0">
              <a:latin typeface="Calibri" panose="020F0502020204030204" pitchFamily="34" charset="0"/>
              <a:ea typeface="Calibri" panose="020F0502020204030204" pitchFamily="34" charset="0"/>
              <a:cs typeface="Arial" panose="020B0604020202020204" pitchFamily="34" charset="0"/>
            </a:endParaRPr>
          </a:p>
          <a:p>
            <a:pPr marL="0" indent="0" algn="just" rtl="1">
              <a:buNone/>
            </a:pPr>
            <a:r>
              <a:rPr lang="ar-SA" sz="2400" dirty="0">
                <a:effectLst/>
                <a:latin typeface="Calibri" panose="020F0502020204030204" pitchFamily="34" charset="0"/>
                <a:ea typeface="Calibri" panose="020F0502020204030204" pitchFamily="34" charset="0"/>
                <a:cs typeface="Arial" panose="020B0604020202020204" pitchFamily="34" charset="0"/>
              </a:rPr>
              <a:t>هو عبارة عن </a:t>
            </a:r>
            <a:r>
              <a:rPr lang="ar-SA"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الوثائق التي أُنشئت أثناء تأدية أى عمل </a:t>
            </a:r>
            <a:r>
              <a:rPr lang="ar-SA" sz="2400" dirty="0">
                <a:effectLst/>
                <a:latin typeface="Calibri" panose="020F0502020204030204" pitchFamily="34" charset="0"/>
                <a:ea typeface="Calibri" panose="020F0502020204030204" pitchFamily="34" charset="0"/>
                <a:cs typeface="Arial" panose="020B0604020202020204" pitchFamily="34" charset="0"/>
              </a:rPr>
              <a:t>من الأعمال وكانت جزء منه ، لذلك فهي تحفظ للرجوع إليها ، وهي لا تكون فقط حكومية بل قد تكون أيضاً وثائق خاصة بالجمعيات ، الأشخاص ، والهيئات الأخرى الغير الحكومية</a:t>
            </a:r>
            <a:endParaRPr lang="en-US" sz="2400" dirty="0"/>
          </a:p>
        </p:txBody>
      </p:sp>
      <p:pic>
        <p:nvPicPr>
          <p:cNvPr id="4" name="Picture 3">
            <a:extLst>
              <a:ext uri="{FF2B5EF4-FFF2-40B4-BE49-F238E27FC236}">
                <a16:creationId xmlns:a16="http://schemas.microsoft.com/office/drawing/2014/main" id="{1196CB3A-804D-4CDA-808B-597A15D1536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744677" y="3130826"/>
            <a:ext cx="3593638" cy="1623392"/>
          </a:xfrm>
          <a:prstGeom prst="rect">
            <a:avLst/>
          </a:prstGeom>
        </p:spPr>
      </p:pic>
    </p:spTree>
    <p:extLst>
      <p:ext uri="{BB962C8B-B14F-4D97-AF65-F5344CB8AC3E}">
        <p14:creationId xmlns:p14="http://schemas.microsoft.com/office/powerpoint/2010/main" val="3973349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A33C8-9650-4FE4-B65D-F3F4A8096B48}"/>
              </a:ext>
            </a:extLst>
          </p:cNvPr>
          <p:cNvSpPr>
            <a:spLocks noGrp="1"/>
          </p:cNvSpPr>
          <p:nvPr>
            <p:ph type="title"/>
          </p:nvPr>
        </p:nvSpPr>
        <p:spPr>
          <a:xfrm>
            <a:off x="2592925" y="225288"/>
            <a:ext cx="8911687" cy="808382"/>
          </a:xfrm>
        </p:spPr>
        <p:txBody>
          <a:bodyPr>
            <a:noAutofit/>
          </a:bodyPr>
          <a:lstStyle/>
          <a:p>
            <a:pPr marL="0" marR="0" algn="ctr" rtl="1">
              <a:lnSpc>
                <a:spcPct val="107000"/>
              </a:lnSpc>
              <a:spcBef>
                <a:spcPts val="0"/>
              </a:spcBef>
              <a:spcAft>
                <a:spcPts val="800"/>
              </a:spcAft>
            </a:pPr>
            <a:r>
              <a:rPr kumimoji="0" lang="ar-SA" sz="24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t>أنواع الأرشيف</a:t>
            </a:r>
            <a:r>
              <a:rPr kumimoji="0" lang="ar-SA" sz="2400" b="1"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Calibri" panose="020F0502020204030204" pitchFamily="34" charset="0"/>
                <a:cs typeface="Calibri" panose="020F0502020204030204" pitchFamily="34" charset="0"/>
              </a:rPr>
              <a:t> </a:t>
            </a:r>
            <a:br>
              <a:rPr lang="en-US" sz="2800" dirty="0">
                <a:effectLst/>
                <a:latin typeface="Calibri" panose="020F0502020204030204" pitchFamily="34" charset="0"/>
                <a:ea typeface="Calibri" panose="020F0502020204030204" pitchFamily="34" charset="0"/>
                <a:cs typeface="Arial" panose="020B0604020202020204" pitchFamily="34" charset="0"/>
              </a:rPr>
            </a:br>
            <a:br>
              <a:rPr lang="ar-IQ" sz="28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br>
              <a:rPr lang="en-US" sz="28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r>
              <a:rPr lang="ar-IQ" sz="2800" dirty="0">
                <a:effectLst/>
                <a:latin typeface="Calibri" panose="020F0502020204030204" pitchFamily="34" charset="0"/>
                <a:ea typeface="Calibri" panose="020F0502020204030204" pitchFamily="34" charset="0"/>
                <a:cs typeface="Arial" panose="020B0604020202020204" pitchFamily="34" charset="0"/>
              </a:rPr>
              <a:t>تكمن ارشيف</a:t>
            </a:r>
            <a:r>
              <a:rPr lang="ar-SA" sz="2800" dirty="0">
                <a:effectLst/>
                <a:latin typeface="Calibri" panose="020F0502020204030204" pitchFamily="34" charset="0"/>
                <a:ea typeface="Calibri" panose="020F0502020204030204" pitchFamily="34" charset="0"/>
                <a:cs typeface="Arial" panose="020B0604020202020204" pitchFamily="34" charset="0"/>
              </a:rPr>
              <a:t> عادة في </a:t>
            </a:r>
            <a:r>
              <a:rPr kumimoji="0" lang="en-US" sz="28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t>4</a:t>
            </a:r>
            <a:r>
              <a:rPr lang="ar-IQ" sz="2800" dirty="0">
                <a:effectLst/>
                <a:latin typeface="Calibri" panose="020F0502020204030204" pitchFamily="34" charset="0"/>
                <a:ea typeface="Calibri" panose="020F0502020204030204" pitchFamily="34" charset="0"/>
                <a:cs typeface="Arial" panose="020B0604020202020204" pitchFamily="34" charset="0"/>
              </a:rPr>
              <a:t> أنواع مميزة</a:t>
            </a:r>
            <a:r>
              <a:rPr lang="en-US" sz="2800" dirty="0">
                <a:effectLst/>
                <a:latin typeface="Calibri" panose="020F0502020204030204" pitchFamily="34" charset="0"/>
                <a:ea typeface="Calibri" panose="020F0502020204030204" pitchFamily="34" charset="0"/>
                <a:cs typeface="Arial" panose="020B0604020202020204" pitchFamily="34" charset="0"/>
              </a:rPr>
              <a:t>:</a:t>
            </a:r>
            <a:r>
              <a:rPr lang="ar-IQ" sz="2800" dirty="0">
                <a:effectLst/>
                <a:latin typeface="Calibri" panose="020F0502020204030204" pitchFamily="34" charset="0"/>
                <a:ea typeface="Calibri" panose="020F0502020204030204" pitchFamily="34" charset="0"/>
                <a:cs typeface="Arial" panose="020B0604020202020204" pitchFamily="34" charset="0"/>
              </a:rPr>
              <a:t>  </a:t>
            </a:r>
            <a:br>
              <a:rPr lang="en-US" sz="2800" dirty="0">
                <a:effectLst/>
                <a:latin typeface="Calibri" panose="020F0502020204030204" pitchFamily="34" charset="0"/>
                <a:ea typeface="Calibri" panose="020F0502020204030204" pitchFamily="34" charset="0"/>
                <a:cs typeface="Arial" panose="020B0604020202020204" pitchFamily="34" charset="0"/>
              </a:rPr>
            </a:br>
            <a:br>
              <a:rPr lang="en-US" sz="2800" dirty="0">
                <a:effectLst/>
                <a:latin typeface="Calibri" panose="020F0502020204030204" pitchFamily="34" charset="0"/>
                <a:ea typeface="Calibri" panose="020F0502020204030204" pitchFamily="34" charset="0"/>
                <a:cs typeface="Arial" panose="020B0604020202020204" pitchFamily="34" charset="0"/>
              </a:rPr>
            </a:br>
            <a:endParaRPr lang="en-US" sz="2800" dirty="0"/>
          </a:p>
        </p:txBody>
      </p:sp>
      <p:graphicFrame>
        <p:nvGraphicFramePr>
          <p:cNvPr id="9" name="Content Placeholder 8">
            <a:extLst>
              <a:ext uri="{FF2B5EF4-FFF2-40B4-BE49-F238E27FC236}">
                <a16:creationId xmlns:a16="http://schemas.microsoft.com/office/drawing/2014/main" id="{6747BFDC-6DF0-4C7F-B64D-90D27683FA17}"/>
              </a:ext>
            </a:extLst>
          </p:cNvPr>
          <p:cNvGraphicFramePr>
            <a:graphicFrameLocks noGrp="1"/>
          </p:cNvGraphicFramePr>
          <p:nvPr>
            <p:ph idx="1"/>
            <p:extLst>
              <p:ext uri="{D42A27DB-BD31-4B8C-83A1-F6EECF244321}">
                <p14:modId xmlns:p14="http://schemas.microsoft.com/office/powerpoint/2010/main" val="3982471758"/>
              </p:ext>
            </p:extLst>
          </p:nvPr>
        </p:nvGraphicFramePr>
        <p:xfrm>
          <a:off x="1167917" y="3034747"/>
          <a:ext cx="10336695" cy="2943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7854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7550D-B76B-4CFE-9B2B-DFD5EA20B941}"/>
              </a:ext>
            </a:extLst>
          </p:cNvPr>
          <p:cNvSpPr>
            <a:spLocks noGrp="1"/>
          </p:cNvSpPr>
          <p:nvPr>
            <p:ph type="title"/>
          </p:nvPr>
        </p:nvSpPr>
        <p:spPr>
          <a:xfrm>
            <a:off x="2592925" y="624110"/>
            <a:ext cx="8911687" cy="621594"/>
          </a:xfrm>
        </p:spPr>
        <p:txBody>
          <a:bodyPr>
            <a:normAutofit/>
          </a:bodyPr>
          <a:lstStyle/>
          <a:p>
            <a:pPr algn="ctr"/>
            <a:r>
              <a:rPr lang="ar-SA" sz="2400" b="1" dirty="0">
                <a:effectLst/>
                <a:latin typeface="Calibri" panose="020F0502020204030204" pitchFamily="34" charset="0"/>
                <a:ea typeface="Calibri" panose="020F0502020204030204" pitchFamily="34" charset="0"/>
                <a:cs typeface="Arial" panose="020B0604020202020204" pitchFamily="34" charset="0"/>
              </a:rPr>
              <a:t>أنواع الأرشيف</a:t>
            </a:r>
            <a:r>
              <a:rPr lang="ar-SA" sz="2400" b="1" dirty="0">
                <a:effectLst/>
                <a:ea typeface="Calibri" panose="020F0502020204030204" pitchFamily="34" charset="0"/>
                <a:cs typeface="Calibri" panose="020F0502020204030204" pitchFamily="34" charset="0"/>
              </a:rPr>
              <a:t> </a:t>
            </a:r>
            <a:endParaRPr lang="en-US" sz="2400" dirty="0"/>
          </a:p>
        </p:txBody>
      </p:sp>
      <p:sp>
        <p:nvSpPr>
          <p:cNvPr id="3" name="Content Placeholder 2">
            <a:extLst>
              <a:ext uri="{FF2B5EF4-FFF2-40B4-BE49-F238E27FC236}">
                <a16:creationId xmlns:a16="http://schemas.microsoft.com/office/drawing/2014/main" id="{9810A642-94A6-496C-99C1-4296747DBA4C}"/>
              </a:ext>
            </a:extLst>
          </p:cNvPr>
          <p:cNvSpPr>
            <a:spLocks noGrp="1"/>
          </p:cNvSpPr>
          <p:nvPr>
            <p:ph idx="1"/>
          </p:nvPr>
        </p:nvSpPr>
        <p:spPr>
          <a:xfrm>
            <a:off x="1709530" y="1378226"/>
            <a:ext cx="9798795" cy="5009322"/>
          </a:xfrm>
        </p:spPr>
        <p:txBody>
          <a:bodyPr>
            <a:normAutofit fontScale="77500" lnSpcReduction="20000"/>
          </a:bodyPr>
          <a:lstStyle/>
          <a:p>
            <a:pPr marL="0" marR="0" algn="r" rtl="1">
              <a:lnSpc>
                <a:spcPct val="107000"/>
              </a:lnSpc>
              <a:spcBef>
                <a:spcPts val="0"/>
              </a:spcBef>
              <a:spcAft>
                <a:spcPts val="800"/>
              </a:spcAft>
            </a:pPr>
            <a:r>
              <a:rPr lang="ar-SA" sz="2800" b="1" dirty="0">
                <a:effectLst/>
                <a:latin typeface="Calibri" panose="020F0502020204030204" pitchFamily="34" charset="0"/>
                <a:ea typeface="Calibri" panose="020F0502020204030204" pitchFamily="34" charset="0"/>
                <a:cs typeface="Arial" panose="020B0604020202020204" pitchFamily="34" charset="0"/>
              </a:rPr>
              <a:t>أولاً : </a:t>
            </a:r>
            <a:r>
              <a:rPr lang="ar-SA" sz="2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أنواع الأرشيف حسب شكل الوعاء</a:t>
            </a:r>
            <a:r>
              <a:rPr lang="en-US" sz="2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US" sz="2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en-US" sz="2800" b="1" dirty="0">
                <a:effectLst/>
                <a:latin typeface="Calibri" panose="020F0502020204030204" pitchFamily="34" charset="0"/>
                <a:ea typeface="Calibri" panose="020F0502020204030204" pitchFamily="34" charset="0"/>
                <a:cs typeface="Arial" panose="020B0604020202020204" pitchFamily="34" charset="0"/>
              </a:rPr>
              <a:t> </a:t>
            </a:r>
            <a:r>
              <a:rPr lang="ar-SA" sz="2800" b="1" dirty="0">
                <a:effectLst/>
                <a:latin typeface="Calibri" panose="020F0502020204030204" pitchFamily="34" charset="0"/>
                <a:ea typeface="Calibri" panose="020F0502020204030204" pitchFamily="34" charset="0"/>
                <a:cs typeface="Arial" panose="020B0604020202020204" pitchFamily="34" charset="0"/>
              </a:rPr>
              <a:t>أرشيف الوسائط التقليدية</a:t>
            </a:r>
            <a:r>
              <a:rPr lang="en-US" sz="2800" b="1" dirty="0">
                <a:effectLst/>
                <a:latin typeface="Calibri" panose="020F0502020204030204" pitchFamily="34" charset="0"/>
                <a:ea typeface="Calibri" panose="020F0502020204030204" pitchFamily="34" charset="0"/>
                <a:cs typeface="Arial" panose="020B0604020202020204" pitchFamily="34" charset="0"/>
              </a:rPr>
              <a:t> </a:t>
            </a:r>
            <a:endParaRPr lang="ar-IQ" sz="2800" b="1"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07000"/>
              </a:lnSpc>
              <a:spcBef>
                <a:spcPts val="0"/>
              </a:spcBef>
              <a:spcAft>
                <a:spcPts val="800"/>
              </a:spcAft>
              <a:buNone/>
            </a:pPr>
            <a:r>
              <a:rPr lang="en-US" sz="2800" b="1" dirty="0">
                <a:effectLst/>
                <a:latin typeface="Calibri" panose="020F0502020204030204" pitchFamily="34" charset="0"/>
                <a:ea typeface="Calibri" panose="020F0502020204030204" pitchFamily="34" charset="0"/>
                <a:cs typeface="Arial" panose="020B0604020202020204" pitchFamily="34" charset="0"/>
              </a:rPr>
              <a:t> </a:t>
            </a:r>
            <a:r>
              <a:rPr lang="ar-SA" sz="2800" dirty="0">
                <a:effectLst/>
                <a:latin typeface="Calibri" panose="020F0502020204030204" pitchFamily="34" charset="0"/>
                <a:ea typeface="Calibri" panose="020F0502020204030204" pitchFamily="34" charset="0"/>
                <a:cs typeface="Arial" panose="020B0604020202020204" pitchFamily="34" charset="0"/>
              </a:rPr>
              <a:t>استخدام العراقيون القدامي منذ فجر التاريخ </a:t>
            </a:r>
            <a:r>
              <a:rPr lang="ar-SA" sz="2800" dirty="0">
                <a:solidFill>
                  <a:schemeClr val="tx1"/>
                </a:solidFill>
                <a:effectLst/>
                <a:latin typeface="Calibri" panose="020F0502020204030204" pitchFamily="34" charset="0"/>
                <a:ea typeface="Calibri" panose="020F0502020204030204" pitchFamily="34" charset="0"/>
                <a:cs typeface="Arial" panose="020B0604020202020204" pitchFamily="34" charset="0"/>
              </a:rPr>
              <a:t>الطين</a:t>
            </a:r>
            <a:r>
              <a:rPr lang="ar-SA" sz="2800" dirty="0">
                <a:effectLst/>
                <a:latin typeface="Calibri" panose="020F0502020204030204" pitchFamily="34" charset="0"/>
                <a:ea typeface="Calibri" panose="020F0502020204030204" pitchFamily="34" charset="0"/>
                <a:cs typeface="Arial" panose="020B0604020202020204" pitchFamily="34" charset="0"/>
              </a:rPr>
              <a:t> كمادة للكتاب في شكل لوحات طينية كما استخدم المصريون الحجر وأوراق البردي والأخشاب والمعادن ، واستخدم العرب الحجر والرق ( الجلود ) وعرفوا الخرائط كوثائق لكشف المناطق الجغرافية والحدود وتبين النشاطات الحيوية والاقتصادية والسياسية للبلاد</a:t>
            </a:r>
            <a:r>
              <a:rPr lang="en-US" sz="2800" dirty="0">
                <a:effectLst/>
                <a:latin typeface="Calibri" panose="020F0502020204030204" pitchFamily="34" charset="0"/>
                <a:ea typeface="Calibri" panose="020F0502020204030204" pitchFamily="34" charset="0"/>
                <a:cs typeface="Arial" panose="020B0604020202020204" pitchFamily="34" charset="0"/>
              </a:rPr>
              <a:t> . </a:t>
            </a:r>
            <a:endParaRPr lang="ar-IQ"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800" b="1" dirty="0">
                <a:effectLst/>
                <a:latin typeface="Calibri" panose="020F0502020204030204" pitchFamily="34" charset="0"/>
                <a:ea typeface="Calibri" panose="020F0502020204030204" pitchFamily="34" charset="0"/>
                <a:cs typeface="Arial" panose="020B0604020202020204" pitchFamily="34" charset="0"/>
              </a:rPr>
              <a:t>أرشيف الوثائق المطبوعة</a:t>
            </a:r>
            <a:r>
              <a:rPr lang="ar-SA" sz="2800" b="1" dirty="0">
                <a:effectLst/>
                <a:ea typeface="Calibri" panose="020F0502020204030204" pitchFamily="34" charset="0"/>
                <a:cs typeface="Calibri" panose="020F0502020204030204" pitchFamily="34" charset="0"/>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ويشمل تعريف الوثائق جميع النصوص </a:t>
            </a:r>
            <a:r>
              <a:rPr lang="ar-IQ" sz="2800" dirty="0">
                <a:latin typeface="Calibri" panose="020F0502020204030204" pitchFamily="34" charset="0"/>
                <a:ea typeface="Calibri" panose="020F0502020204030204" pitchFamily="34" charset="0"/>
                <a:cs typeface="Arial" panose="020B0604020202020204" pitchFamily="34" charset="0"/>
              </a:rPr>
              <a:t>الموضوعة </a:t>
            </a:r>
            <a:r>
              <a:rPr lang="ar-SA" sz="2800" dirty="0">
                <a:effectLst/>
                <a:latin typeface="Calibri" panose="020F0502020204030204" pitchFamily="34" charset="0"/>
                <a:ea typeface="Calibri" panose="020F0502020204030204" pitchFamily="34" charset="0"/>
                <a:cs typeface="Arial" panose="020B0604020202020204" pitchFamily="34" charset="0"/>
              </a:rPr>
              <a:t>المنقوشة والمكتوبة التي دونت لأهداف متنوعة ، ولمن يكن تدوينها أصلاً بغرض نشرها كما تضم الوثائق المطبوعة بشتي أنواعها الرسمية وتشتمل علي معاهدات وقوانين ومراسيم وأمانات وغيرها مما يتصل بشؤون الحكم ، وشتي أنواعها الخاصة</a:t>
            </a:r>
            <a:r>
              <a:rPr lang="en-US" sz="2800" dirty="0">
                <a:effectLst/>
                <a:latin typeface="Calibri" panose="020F0502020204030204" pitchFamily="34" charset="0"/>
                <a:ea typeface="Calibri" panose="020F0502020204030204" pitchFamily="34" charset="0"/>
                <a:cs typeface="Arial" panose="020B0604020202020204" pitchFamily="34" charset="0"/>
              </a:rPr>
              <a:t> .</a:t>
            </a:r>
            <a:endParaRPr lang="ar-IQ"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800" b="1" dirty="0">
                <a:effectLst/>
                <a:latin typeface="Calibri" panose="020F0502020204030204" pitchFamily="34" charset="0"/>
                <a:ea typeface="Calibri" panose="020F0502020204030204" pitchFamily="34" charset="0"/>
                <a:cs typeface="Arial" panose="020B0604020202020204" pitchFamily="34" charset="0"/>
              </a:rPr>
              <a:t>المصغرات الفيلمية</a:t>
            </a:r>
            <a:r>
              <a:rPr lang="ar-SA" sz="2800" b="1" dirty="0">
                <a:effectLst/>
                <a:ea typeface="Calibri" panose="020F0502020204030204" pitchFamily="34" charset="0"/>
                <a:cs typeface="Calibri" panose="020F0502020204030204" pitchFamily="34" charset="0"/>
              </a:rPr>
              <a:t> </a:t>
            </a:r>
            <a:endParaRPr lang="ar-IQ" sz="2800" b="1" dirty="0">
              <a:effectLst/>
              <a:ea typeface="Calibri" panose="020F0502020204030204" pitchFamily="34" charset="0"/>
              <a:cs typeface="Calibri" panose="020F0502020204030204" pitchFamily="34" charset="0"/>
            </a:endParaRPr>
          </a:p>
          <a:p>
            <a:pPr marL="0" marR="0" indent="0" algn="r" rtl="1">
              <a:lnSpc>
                <a:spcPct val="107000"/>
              </a:lnSpc>
              <a:spcBef>
                <a:spcPts val="0"/>
              </a:spcBef>
              <a:spcAft>
                <a:spcPts val="8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عبارة عن أسلوب تعامل تقني حديث من مصادر المعلومات ، يعتمد علي تسجيل العديد من مصادر المعلومات ، علي أفلام خاصة بمساحة صغيرة جداً وحفظها في أماكن صغيرة ، واسترجاعها بسرعة عند الضرورة</a:t>
            </a:r>
            <a:r>
              <a:rPr lang="en-US" sz="2800" dirty="0">
                <a:effectLst/>
                <a:latin typeface="Calibri" panose="020F0502020204030204" pitchFamily="34" charset="0"/>
                <a:ea typeface="Calibri" panose="020F0502020204030204" pitchFamily="34" charset="0"/>
                <a:cs typeface="Arial" panose="020B0604020202020204" pitchFamily="34" charset="0"/>
              </a:rPr>
              <a:t> . </a:t>
            </a:r>
          </a:p>
          <a:p>
            <a:pPr marL="0" marR="0" indent="0" algn="r" rtl="1">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3423628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B61BB8-8133-43D7-A559-52F17508F465}"/>
              </a:ext>
            </a:extLst>
          </p:cNvPr>
          <p:cNvSpPr>
            <a:spLocks noGrp="1"/>
          </p:cNvSpPr>
          <p:nvPr>
            <p:ph idx="1"/>
          </p:nvPr>
        </p:nvSpPr>
        <p:spPr>
          <a:xfrm>
            <a:off x="1789043" y="172277"/>
            <a:ext cx="9715569" cy="6467061"/>
          </a:xfrm>
        </p:spPr>
        <p:txBody>
          <a:bodyPr>
            <a:normAutofit lnSpcReduction="10000"/>
          </a:bodyPr>
          <a:lstStyle/>
          <a:p>
            <a:pPr marL="0" marR="0" indent="0" algn="r" rtl="1">
              <a:lnSpc>
                <a:spcPct val="107000"/>
              </a:lnSpc>
              <a:spcBef>
                <a:spcPts val="0"/>
              </a:spcBef>
              <a:spcAft>
                <a:spcPts val="800"/>
              </a:spcAft>
              <a:buNone/>
            </a:pPr>
            <a:r>
              <a:rPr lang="ar-SA" sz="2400" b="1" dirty="0">
                <a:effectLst/>
                <a:latin typeface="Calibri" panose="020F0502020204030204" pitchFamily="34" charset="0"/>
                <a:ea typeface="Calibri" panose="020F0502020204030204" pitchFamily="34" charset="0"/>
                <a:cs typeface="Arial" panose="020B0604020202020204" pitchFamily="34" charset="0"/>
              </a:rPr>
              <a:t>الأرشيف الإلكتروني</a:t>
            </a:r>
            <a:r>
              <a:rPr lang="ar-SA" sz="2400" b="1" dirty="0">
                <a:effectLst/>
                <a:ea typeface="Calibri" panose="020F0502020204030204" pitchFamily="34" charset="0"/>
                <a:cs typeface="Calibri" panose="020F0502020204030204" pitchFamily="34" charset="0"/>
              </a:rPr>
              <a:t> </a:t>
            </a:r>
            <a:r>
              <a:rPr lang="ar-IQ" sz="2400" dirty="0">
                <a:effectLst/>
                <a:latin typeface="Calibri" panose="020F0502020204030204" pitchFamily="34" charset="0"/>
                <a:ea typeface="Calibri" panose="020F0502020204030204" pitchFamily="34" charset="0"/>
                <a:cs typeface="Arial" panose="020B0604020202020204" pitchFamily="34" charset="0"/>
              </a:rPr>
              <a:t> </a:t>
            </a:r>
          </a:p>
          <a:p>
            <a:pPr marL="0" marR="0" indent="0" algn="r" rtl="1">
              <a:lnSpc>
                <a:spcPct val="107000"/>
              </a:lnSpc>
              <a:spcBef>
                <a:spcPts val="0"/>
              </a:spcBef>
              <a:spcAft>
                <a:spcPts val="800"/>
              </a:spcAft>
              <a:buNone/>
            </a:pPr>
            <a:r>
              <a:rPr lang="ar-SA" sz="2400" dirty="0">
                <a:effectLst/>
                <a:latin typeface="Calibri" panose="020F0502020204030204" pitchFamily="34" charset="0"/>
                <a:ea typeface="Calibri" panose="020F0502020204030204" pitchFamily="34" charset="0"/>
                <a:cs typeface="Arial" panose="020B0604020202020204" pitchFamily="34" charset="0"/>
              </a:rPr>
              <a:t>هو سلسلة من الرموز المسجلة علي أوعية إلكترونية وهو الوحدة الأساسية للمعلومة في عالم المعلومات الإلكترونية ، ما يستلزم اللجوء إلى وسائل تكنولوجيا لقراءتها والاستفادة منها ، فهي تختلف عن الوثائق الورقية التي تحتوي معلومات قابلة للاستغلال فور الحصول عليها ودون تجهيزات خاصة</a:t>
            </a:r>
            <a:r>
              <a:rPr lang="en-US" sz="2400" dirty="0">
                <a:effectLst/>
                <a:latin typeface="Calibri" panose="020F0502020204030204" pitchFamily="34" charset="0"/>
                <a:ea typeface="Calibri" panose="020F0502020204030204" pitchFamily="34" charset="0"/>
                <a:cs typeface="Arial" panose="020B0604020202020204" pitchFamily="34" charset="0"/>
              </a:rPr>
              <a:t> . </a:t>
            </a:r>
          </a:p>
          <a:p>
            <a:pPr marL="0" marR="0" indent="0" algn="r" rtl="1">
              <a:lnSpc>
                <a:spcPct val="107000"/>
              </a:lnSpc>
              <a:spcBef>
                <a:spcPts val="0"/>
              </a:spcBef>
              <a:spcAft>
                <a:spcPts val="800"/>
              </a:spcAft>
              <a:buNone/>
            </a:pPr>
            <a:r>
              <a:rPr lang="ar-SA" sz="2400" dirty="0">
                <a:effectLst/>
                <a:latin typeface="Calibri" panose="020F0502020204030204" pitchFamily="34" charset="0"/>
                <a:ea typeface="Calibri" panose="020F0502020204030204" pitchFamily="34" charset="0"/>
                <a:cs typeface="Arial" panose="020B0604020202020204" pitchFamily="34" charset="0"/>
              </a:rPr>
              <a:t>ويتميز هذا النوع من الوثائق بالعملية وسرعة الاستغلال والنسخ والتعديل والتبادل</a:t>
            </a:r>
            <a:r>
              <a:rPr lang="en-US" sz="2400" dirty="0">
                <a:effectLst/>
                <a:latin typeface="Calibri" panose="020F0502020204030204" pitchFamily="34" charset="0"/>
                <a:ea typeface="Calibri" panose="020F0502020204030204" pitchFamily="34" charset="0"/>
                <a:cs typeface="Arial" panose="020B0604020202020204" pitchFamily="34" charset="0"/>
              </a:rPr>
              <a:t> .</a:t>
            </a:r>
            <a:endParaRPr lang="ar-IQ"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endParaRPr lang="ar-IQ"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400" b="1" dirty="0">
                <a:effectLst/>
                <a:latin typeface="Calibri" panose="020F0502020204030204" pitchFamily="34" charset="0"/>
                <a:ea typeface="Calibri" panose="020F0502020204030204" pitchFamily="34" charset="0"/>
                <a:cs typeface="Arial" panose="020B0604020202020204" pitchFamily="34" charset="0"/>
              </a:rPr>
              <a:t>ثانياً : </a:t>
            </a:r>
            <a:r>
              <a:rPr lang="ar-SA" sz="24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أنواع الأرشيف حسب أعمار الوثيقة</a:t>
            </a:r>
            <a:r>
              <a:rPr lang="en-US" sz="24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ar-IQ"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400" b="1" dirty="0">
                <a:effectLst/>
                <a:latin typeface="Calibri" panose="020F0502020204030204" pitchFamily="34" charset="0"/>
                <a:ea typeface="Calibri" panose="020F0502020204030204" pitchFamily="34" charset="0"/>
                <a:cs typeface="Arial" panose="020B0604020202020204" pitchFamily="34" charset="0"/>
              </a:rPr>
              <a:t>الأرشيف الإداري ( العمر الأول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400" dirty="0">
                <a:effectLst/>
                <a:latin typeface="Calibri" panose="020F0502020204030204" pitchFamily="34" charset="0"/>
                <a:ea typeface="Calibri" panose="020F0502020204030204" pitchFamily="34" charset="0"/>
                <a:cs typeface="Arial" panose="020B0604020202020204" pitchFamily="34" charset="0"/>
              </a:rPr>
              <a:t>وتبدأ عندما تنشأ الوثائق في المكاتب الإدارية في هيئة وثائق إدارية ، وهذا هو الميلاد الأول وتبلغ مدة هذا العمر علي وجه التقريب 5 سنوات ، وتبلغ فيه القيمة الأولية للوثائق أقصاها وهي القيمة التي من أجلها أنشأت الوثائق سواء القيمة المالية أو القانونية أو الإدارية</a:t>
            </a:r>
            <a:r>
              <a:rPr lang="en-US" sz="2400" dirty="0">
                <a:effectLst/>
                <a:latin typeface="Calibri" panose="020F0502020204030204" pitchFamily="34" charset="0"/>
                <a:ea typeface="Calibri" panose="020F0502020204030204" pitchFamily="34" charset="0"/>
                <a:cs typeface="Arial" panose="020B0604020202020204" pitchFamily="34" charset="0"/>
              </a:rPr>
              <a:t> . </a:t>
            </a:r>
          </a:p>
          <a:p>
            <a:pPr marL="0" marR="0" indent="0" algn="r" rtl="1">
              <a:lnSpc>
                <a:spcPct val="107000"/>
              </a:lnSpc>
              <a:spcBef>
                <a:spcPts val="0"/>
              </a:spcBef>
              <a:spcAft>
                <a:spcPts val="800"/>
              </a:spcAft>
              <a:buNone/>
            </a:pPr>
            <a:r>
              <a:rPr lang="ar-SA" sz="2400" b="1" dirty="0">
                <a:effectLst/>
                <a:latin typeface="Calibri" panose="020F0502020204030204" pitchFamily="34" charset="0"/>
                <a:ea typeface="Calibri" panose="020F0502020204030204" pitchFamily="34" charset="0"/>
                <a:cs typeface="Arial" panose="020B0604020202020204" pitchFamily="34" charset="0"/>
              </a:rPr>
              <a:t>الأرشيف الوسيط ( العمر الثاني )</a:t>
            </a:r>
            <a:r>
              <a:rPr lang="en-US" sz="2400" b="1" dirty="0">
                <a:effectLst/>
                <a:latin typeface="Calibri" panose="020F0502020204030204" pitchFamily="34"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400" dirty="0">
                <a:effectLst/>
                <a:latin typeface="Calibri" panose="020F0502020204030204" pitchFamily="34" charset="0"/>
                <a:ea typeface="Calibri" panose="020F0502020204030204" pitchFamily="34" charset="0"/>
                <a:cs typeface="Arial" panose="020B0604020202020204" pitchFamily="34" charset="0"/>
              </a:rPr>
              <a:t>ويطلق عليه أرشيف الجيل الثاني ، أو الأرشيف الانتقالي ، حيث في هذه المرحلة ينقص الاستغلال الإدارية للوثيقة ، فتفقد أهميتها اليومية وتتحول تدريجيا إلى أماكن مخصصة للحفظ المؤقت</a:t>
            </a:r>
            <a:r>
              <a:rPr lang="en-US" sz="2400" dirty="0">
                <a:effectLst/>
                <a:latin typeface="Calibri" panose="020F0502020204030204" pitchFamily="34" charset="0"/>
                <a:ea typeface="Calibri" panose="020F0502020204030204" pitchFamily="34" charset="0"/>
                <a:cs typeface="Arial" panose="020B0604020202020204" pitchFamily="34" charset="0"/>
              </a:rPr>
              <a:t> . </a:t>
            </a:r>
          </a:p>
          <a:p>
            <a:pPr marL="0" marR="0" indent="0" algn="r" rtl="1">
              <a:lnSpc>
                <a:spcPct val="107000"/>
              </a:lnSpc>
              <a:spcBef>
                <a:spcPts val="0"/>
              </a:spcBef>
              <a:spcAft>
                <a:spcPts val="800"/>
              </a:spcAft>
              <a:buNone/>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endParaRPr kumimoji="0" lang="ar-IQ" sz="22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13406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443E23-5D59-4E55-98CC-EA59B47CF5FB}"/>
              </a:ext>
            </a:extLst>
          </p:cNvPr>
          <p:cNvSpPr>
            <a:spLocks noGrp="1"/>
          </p:cNvSpPr>
          <p:nvPr>
            <p:ph idx="1"/>
          </p:nvPr>
        </p:nvSpPr>
        <p:spPr>
          <a:xfrm>
            <a:off x="1497496" y="424069"/>
            <a:ext cx="10007116" cy="5883965"/>
          </a:xfrm>
        </p:spPr>
        <p:txBody>
          <a:bodyPr>
            <a:normAutofit fontScale="92500" lnSpcReduction="10000"/>
          </a:bodyPr>
          <a:lstStyle/>
          <a:p>
            <a:pPr marL="0" marR="0" indent="0" algn="r" rtl="1">
              <a:lnSpc>
                <a:spcPct val="107000"/>
              </a:lnSpc>
              <a:spcBef>
                <a:spcPts val="0"/>
              </a:spcBef>
              <a:spcAft>
                <a:spcPts val="800"/>
              </a:spcAft>
              <a:buNone/>
            </a:pPr>
            <a:r>
              <a:rPr lang="ar-SA" sz="2800" b="1" dirty="0">
                <a:effectLst/>
                <a:latin typeface="Calibri" panose="020F0502020204030204" pitchFamily="34" charset="0"/>
                <a:ea typeface="Calibri" panose="020F0502020204030204" pitchFamily="34" charset="0"/>
                <a:cs typeface="Arial" panose="020B0604020202020204" pitchFamily="34" charset="0"/>
              </a:rPr>
              <a:t>الأرشيف التاريخي النهائي </a:t>
            </a:r>
            <a:endParaRPr lang="ar-IQ" sz="2800" b="1"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يشمل الوثائق التي تقرر حفظها بصورة نهائية أبدية ، وتحمل هذه الوثائق التي تقرر حفظها قيمة تاريخية ذات أبعاد علمية وثقافية ، حيث يرجع إليها علي مر الأزمنة بعد أن تفقد هذه الوثائق أهميتها</a:t>
            </a:r>
            <a:r>
              <a:rPr lang="en-US" sz="2800" dirty="0">
                <a:effectLst/>
                <a:latin typeface="Calibri" panose="020F0502020204030204" pitchFamily="34" charset="0"/>
                <a:ea typeface="Calibri" panose="020F0502020204030204" pitchFamily="34" charset="0"/>
                <a:cs typeface="Arial" panose="020B0604020202020204" pitchFamily="34" charset="0"/>
              </a:rPr>
              <a:t>.</a:t>
            </a:r>
            <a:endParaRPr lang="ar-IQ"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800" b="1" dirty="0">
                <a:effectLst/>
                <a:latin typeface="Calibri" panose="020F0502020204030204" pitchFamily="34" charset="0"/>
                <a:ea typeface="Calibri" panose="020F0502020204030204" pitchFamily="34" charset="0"/>
                <a:cs typeface="Arial" panose="020B0604020202020204" pitchFamily="34" charset="0"/>
              </a:rPr>
              <a:t>ثالثاً : </a:t>
            </a:r>
            <a:r>
              <a:rPr lang="ar-SA" sz="2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أنواع الأرشيف حسب ملكية الوثائق</a:t>
            </a:r>
            <a:r>
              <a:rPr lang="en-US" sz="2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ar-IQ" sz="28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en-US" sz="2800" b="1" dirty="0">
                <a:effectLst/>
                <a:latin typeface="Calibri" panose="020F0502020204030204" pitchFamily="34" charset="0"/>
                <a:ea typeface="Calibri" panose="020F0502020204030204" pitchFamily="34" charset="0"/>
                <a:cs typeface="Arial" panose="020B0604020202020204" pitchFamily="34" charset="0"/>
              </a:rPr>
              <a:t> </a:t>
            </a:r>
            <a:r>
              <a:rPr lang="ar-SA" sz="2800" b="1" dirty="0">
                <a:effectLst/>
                <a:latin typeface="Calibri" panose="020F0502020204030204" pitchFamily="34" charset="0"/>
                <a:ea typeface="Calibri" panose="020F0502020204030204" pitchFamily="34" charset="0"/>
                <a:cs typeface="Arial" panose="020B0604020202020204" pitchFamily="34" charset="0"/>
              </a:rPr>
              <a:t>الأرشيف العمومي</a:t>
            </a:r>
            <a:r>
              <a:rPr lang="en-US" sz="2800" b="1" dirty="0">
                <a:effectLst/>
                <a:latin typeface="Calibri" panose="020F0502020204030204" pitchFamily="34" charset="0"/>
                <a:ea typeface="Calibri" panose="020F0502020204030204" pitchFamily="34" charset="0"/>
                <a:cs typeface="Arial" panose="020B0604020202020204" pitchFamily="34" charset="0"/>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يتكون الأرشيف العمومي من الوثائق التاريخية ومن الوثائق التي تنتجها أو تسلمها هيئات الحزب والدولة والجماعات المحلية والمؤسسات والهيئات العمومية</a:t>
            </a:r>
            <a:r>
              <a:rPr lang="en-US" sz="2800" dirty="0">
                <a:effectLst/>
                <a:latin typeface="Calibri" panose="020F0502020204030204" pitchFamily="34" charset="0"/>
                <a:ea typeface="Calibri" panose="020F0502020204030204" pitchFamily="34" charset="0"/>
                <a:cs typeface="Arial" panose="020B0604020202020204" pitchFamily="34" charset="0"/>
              </a:rPr>
              <a:t> . </a:t>
            </a:r>
          </a:p>
          <a:p>
            <a:pPr marL="0" marR="0" indent="0" algn="r" rtl="1">
              <a:lnSpc>
                <a:spcPct val="107000"/>
              </a:lnSpc>
              <a:spcBef>
                <a:spcPts val="0"/>
              </a:spcBef>
              <a:spcAft>
                <a:spcPts val="800"/>
              </a:spcAft>
              <a:buNone/>
            </a:pPr>
            <a:r>
              <a:rPr lang="ar-SA" sz="2800" b="1" dirty="0">
                <a:effectLst/>
                <a:latin typeface="Calibri" panose="020F0502020204030204" pitchFamily="34" charset="0"/>
                <a:ea typeface="Calibri" panose="020F0502020204030204" pitchFamily="34" charset="0"/>
                <a:cs typeface="Arial" panose="020B0604020202020204" pitchFamily="34" charset="0"/>
              </a:rPr>
              <a:t>الأرشيف الخاص</a:t>
            </a:r>
            <a:r>
              <a:rPr lang="en-US" sz="2800" b="1" dirty="0">
                <a:effectLst/>
                <a:latin typeface="Calibri" panose="020F0502020204030204" pitchFamily="34" charset="0"/>
                <a:ea typeface="Calibri" panose="020F0502020204030204" pitchFamily="34" charset="0"/>
                <a:cs typeface="Arial" panose="020B0604020202020204" pitchFamily="34" charset="0"/>
              </a:rPr>
              <a:t> :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يشمل الأرشيف الخاص علي الوثائق الصادرة عن الأفراد والجماعات كالهيئات والمنظمات والاتحادات ويطلق عليها أحياناً " الوثائق شبه الرسمية " وصفة شبه الرسمية لوثائق هذه الجهات جاءت نتيجة لموافقة الجهات الحكومية بممارسة هذه الجهات لنشاطها</a:t>
            </a:r>
            <a:r>
              <a:rPr lang="en-US" sz="2800" dirty="0">
                <a:effectLst/>
                <a:latin typeface="Calibri" panose="020F0502020204030204" pitchFamily="34" charset="0"/>
                <a:ea typeface="Calibri" panose="020F0502020204030204" pitchFamily="34" charset="0"/>
                <a:cs typeface="Arial" panose="020B0604020202020204" pitchFamily="34" charset="0"/>
              </a:rPr>
              <a:t> . </a:t>
            </a:r>
          </a:p>
          <a:p>
            <a:pPr marL="0" marR="0" indent="0" algn="r" rtl="1">
              <a:lnSpc>
                <a:spcPct val="107000"/>
              </a:lnSpc>
              <a:spcBef>
                <a:spcPts val="0"/>
              </a:spcBef>
              <a:spcAft>
                <a:spcPts val="800"/>
              </a:spcAft>
              <a:buNone/>
            </a:pP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17669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8B271B-9C53-406D-A940-7B5605ACD318}"/>
              </a:ext>
            </a:extLst>
          </p:cNvPr>
          <p:cNvSpPr>
            <a:spLocks noGrp="1"/>
          </p:cNvSpPr>
          <p:nvPr>
            <p:ph idx="1"/>
          </p:nvPr>
        </p:nvSpPr>
        <p:spPr>
          <a:xfrm>
            <a:off x="2589212" y="463826"/>
            <a:ext cx="8915400" cy="5447396"/>
          </a:xfrm>
        </p:spPr>
        <p:txBody>
          <a:bodyPr>
            <a:normAutofit/>
          </a:bodyPr>
          <a:lstStyle/>
          <a:p>
            <a:pPr marL="0" marR="0" algn="r" rtl="1">
              <a:lnSpc>
                <a:spcPct val="107000"/>
              </a:lnSpc>
              <a:spcBef>
                <a:spcPts val="0"/>
              </a:spcBef>
              <a:spcAft>
                <a:spcPts val="800"/>
              </a:spcAft>
            </a:pPr>
            <a:r>
              <a:rPr lang="ar-SA" sz="2600" b="1" dirty="0">
                <a:effectLst/>
                <a:latin typeface="Calibri" panose="020F0502020204030204" pitchFamily="34" charset="0"/>
                <a:ea typeface="Calibri" panose="020F0502020204030204" pitchFamily="34" charset="0"/>
                <a:cs typeface="Arial" panose="020B0604020202020204" pitchFamily="34" charset="0"/>
              </a:rPr>
              <a:t>رابعاً : </a:t>
            </a:r>
            <a:r>
              <a:rPr lang="ar-SA" sz="26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أنواع الأرشيف حسب النشاط</a:t>
            </a:r>
            <a:r>
              <a:rPr lang="en-US" sz="26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US" sz="2600" b="1" dirty="0">
                <a:effectLst/>
                <a:latin typeface="Calibri" panose="020F0502020204030204" pitchFamily="34" charset="0"/>
                <a:ea typeface="Calibri" panose="020F0502020204030204" pitchFamily="34" charset="0"/>
                <a:cs typeface="Arial" panose="020B0604020202020204" pitchFamily="34" charset="0"/>
              </a:rPr>
              <a:t> </a:t>
            </a:r>
            <a:endParaRPr lang="en-US" sz="26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200000"/>
              </a:lnSpc>
              <a:spcBef>
                <a:spcPts val="0"/>
              </a:spcBef>
              <a:spcAft>
                <a:spcPts val="800"/>
              </a:spcAft>
              <a:buNone/>
            </a:pPr>
            <a:r>
              <a:rPr lang="ar-SA" sz="2600" b="1" dirty="0">
                <a:effectLst/>
                <a:latin typeface="Calibri" panose="020F0502020204030204" pitchFamily="34" charset="0"/>
                <a:ea typeface="Calibri" panose="020F0502020204030204" pitchFamily="34" charset="0"/>
                <a:cs typeface="Arial" panose="020B0604020202020204" pitchFamily="34" charset="0"/>
              </a:rPr>
              <a:t>الأرشيف التاريخي</a:t>
            </a:r>
            <a:endParaRPr lang="en-US" sz="2600" b="1"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600" dirty="0">
                <a:effectLst/>
                <a:latin typeface="Calibri" panose="020F0502020204030204" pitchFamily="34" charset="0"/>
                <a:ea typeface="Calibri" panose="020F0502020204030204" pitchFamily="34" charset="0"/>
                <a:cs typeface="Arial" panose="020B0604020202020204" pitchFamily="34" charset="0"/>
              </a:rPr>
              <a:t>يضم كافة الوثائق المتعلقة بتاريخ </a:t>
            </a:r>
            <a:r>
              <a:rPr lang="ar-IQ" sz="2600" dirty="0">
                <a:effectLst/>
                <a:latin typeface="Calibri" panose="020F0502020204030204" pitchFamily="34" charset="0"/>
                <a:ea typeface="Calibri" panose="020F0502020204030204" pitchFamily="34" charset="0"/>
                <a:cs typeface="Arial" panose="020B0604020202020204" pitchFamily="34" charset="0"/>
              </a:rPr>
              <a:t>الدولة</a:t>
            </a:r>
            <a:r>
              <a:rPr lang="ar-SA" sz="2600" dirty="0">
                <a:effectLst/>
                <a:latin typeface="Calibri" panose="020F0502020204030204" pitchFamily="34" charset="0"/>
                <a:ea typeface="Calibri" panose="020F0502020204030204" pitchFamily="34" charset="0"/>
                <a:cs typeface="Arial" panose="020B0604020202020204" pitchFamily="34" charset="0"/>
              </a:rPr>
              <a:t> وفي كافة النواحي : السياسية ، الاقتصادي السياسية ، الاقتصادية ، الاجتماعية ، الثقافية ، الفنية ، العسكرية ، وغير ذلك </a:t>
            </a:r>
            <a:r>
              <a:rPr lang="ar-IQ" sz="2600" dirty="0">
                <a:effectLst/>
                <a:latin typeface="Calibri" panose="020F0502020204030204" pitchFamily="34" charset="0"/>
                <a:ea typeface="Calibri" panose="020F0502020204030204" pitchFamily="34" charset="0"/>
                <a:cs typeface="Arial" panose="020B0604020202020204" pitchFamily="34" charset="0"/>
              </a:rPr>
              <a:t>.</a:t>
            </a:r>
          </a:p>
          <a:p>
            <a:pPr marL="0" marR="0" indent="0" algn="r" rtl="1">
              <a:lnSpc>
                <a:spcPct val="107000"/>
              </a:lnSpc>
              <a:spcBef>
                <a:spcPts val="0"/>
              </a:spcBef>
              <a:spcAft>
                <a:spcPts val="800"/>
              </a:spcAft>
              <a:buNone/>
            </a:pPr>
            <a:endParaRPr lang="en-US" sz="2600" b="1"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600" b="1" dirty="0">
                <a:effectLst/>
                <a:latin typeface="Calibri" panose="020F0502020204030204" pitchFamily="34" charset="0"/>
                <a:ea typeface="Calibri" panose="020F0502020204030204" pitchFamily="34" charset="0"/>
                <a:cs typeface="Arial" panose="020B0604020202020204" pitchFamily="34" charset="0"/>
              </a:rPr>
              <a:t>الأرشيف القضائي</a:t>
            </a:r>
            <a:r>
              <a:rPr lang="en-US" sz="2600" b="1" dirty="0">
                <a:effectLst/>
                <a:latin typeface="Calibri" panose="020F0502020204030204" pitchFamily="34" charset="0"/>
                <a:ea typeface="Calibri" panose="020F0502020204030204" pitchFamily="34" charset="0"/>
                <a:cs typeface="Arial" panose="020B0604020202020204" pitchFamily="34" charset="0"/>
              </a:rPr>
              <a:t>  </a:t>
            </a:r>
            <a:endParaRPr lang="en-US" sz="26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600" dirty="0">
                <a:effectLst/>
                <a:latin typeface="Calibri" panose="020F0502020204030204" pitchFamily="34" charset="0"/>
                <a:ea typeface="Calibri" panose="020F0502020204030204" pitchFamily="34" charset="0"/>
                <a:cs typeface="Arial" panose="020B0604020202020204" pitchFamily="34" charset="0"/>
              </a:rPr>
              <a:t>ويضم وثائق وزارات العدل والمحاكم والهيئات التشريعية والقضاية ، وكذلك القوانين والأنظمة والمحاكم الخاصة ، وما يتصل برجال القانون والقضاة وما إلى ذلك</a:t>
            </a:r>
            <a:r>
              <a:rPr lang="en-US" sz="2600" dirty="0">
                <a:effectLst/>
                <a:latin typeface="Calibri" panose="020F0502020204030204" pitchFamily="34" charset="0"/>
                <a:ea typeface="Calibri" panose="020F0502020204030204" pitchFamily="34" charset="0"/>
                <a:cs typeface="Arial" panose="020B0604020202020204" pitchFamily="34" charset="0"/>
              </a:rPr>
              <a:t> . </a:t>
            </a:r>
          </a:p>
          <a:p>
            <a:pPr marL="0" marR="0" indent="0" algn="r" rtl="1">
              <a:lnSpc>
                <a:spcPct val="107000"/>
              </a:lnSpc>
              <a:spcBef>
                <a:spcPts val="0"/>
              </a:spcBef>
              <a:spcAft>
                <a:spcPts val="800"/>
              </a:spcAft>
              <a:buNone/>
            </a:pP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5063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A6229-4670-49DD-A1F4-D12EDC86FC27}"/>
              </a:ext>
            </a:extLst>
          </p:cNvPr>
          <p:cNvSpPr>
            <a:spLocks noGrp="1"/>
          </p:cNvSpPr>
          <p:nvPr>
            <p:ph type="ctrTitle"/>
          </p:nvPr>
        </p:nvSpPr>
        <p:spPr>
          <a:xfrm>
            <a:off x="1524000" y="702365"/>
            <a:ext cx="9144000" cy="1099931"/>
          </a:xfrm>
        </p:spPr>
        <p:txBody>
          <a:bodyPr>
            <a:normAutofit/>
          </a:bodyPr>
          <a:lstStyle/>
          <a:p>
            <a:pPr algn="ctr"/>
            <a:r>
              <a:rPr lang="ar-IQ" sz="3200" b="1" dirty="0">
                <a:effectLst/>
                <a:latin typeface="Calibri" panose="020F0502020204030204" pitchFamily="34" charset="0"/>
                <a:ea typeface="Calibri" panose="020F0502020204030204" pitchFamily="34" charset="0"/>
                <a:cs typeface="Arial" panose="020B0604020202020204" pitchFamily="34" charset="0"/>
              </a:rPr>
              <a:t>محاور المحاظره</a:t>
            </a:r>
            <a:br>
              <a:rPr lang="en-US" sz="3200" b="1" dirty="0">
                <a:effectLst/>
                <a:latin typeface="Calibri" panose="020F0502020204030204" pitchFamily="34" charset="0"/>
                <a:ea typeface="Calibri" panose="020F0502020204030204" pitchFamily="34" charset="0"/>
                <a:cs typeface="Arial" panose="020B0604020202020204" pitchFamily="34" charset="0"/>
              </a:rPr>
            </a:br>
            <a:endParaRPr lang="en-US" sz="3200" b="1" dirty="0"/>
          </a:p>
        </p:txBody>
      </p:sp>
      <p:sp>
        <p:nvSpPr>
          <p:cNvPr id="3" name="Subtitle 2">
            <a:extLst>
              <a:ext uri="{FF2B5EF4-FFF2-40B4-BE49-F238E27FC236}">
                <a16:creationId xmlns:a16="http://schemas.microsoft.com/office/drawing/2014/main" id="{B2330DE0-1F4A-42B1-9429-2CAA4500FB97}"/>
              </a:ext>
            </a:extLst>
          </p:cNvPr>
          <p:cNvSpPr>
            <a:spLocks noGrp="1"/>
          </p:cNvSpPr>
          <p:nvPr>
            <p:ph type="subTitle" idx="1"/>
          </p:nvPr>
        </p:nvSpPr>
        <p:spPr>
          <a:xfrm>
            <a:off x="1789043" y="1802296"/>
            <a:ext cx="10190922" cy="4810539"/>
          </a:xfrm>
        </p:spPr>
        <p:txBody>
          <a:bodyPr>
            <a:normAutofit/>
          </a:bodyPr>
          <a:lstStyle/>
          <a:p>
            <a:pPr marL="457200" indent="-457200" algn="r" rtl="1">
              <a:buFontTx/>
              <a:buChar char="-"/>
            </a:pPr>
            <a:r>
              <a:rPr lang="ar-IQ" sz="2800" dirty="0"/>
              <a:t>البحوث الميدانية .</a:t>
            </a:r>
          </a:p>
          <a:p>
            <a:pPr marL="457200" indent="-457200" algn="r" rtl="1">
              <a:buFontTx/>
              <a:buChar char="-"/>
            </a:pPr>
            <a:r>
              <a:rPr lang="ar-IQ" sz="2800" dirty="0"/>
              <a:t>البحوث الارشيفية .</a:t>
            </a:r>
          </a:p>
          <a:p>
            <a:pPr algn="l" rtl="1"/>
            <a:endParaRPr lang="en-US" sz="2800" dirty="0"/>
          </a:p>
        </p:txBody>
      </p:sp>
    </p:spTree>
    <p:extLst>
      <p:ext uri="{BB962C8B-B14F-4D97-AF65-F5344CB8AC3E}">
        <p14:creationId xmlns:p14="http://schemas.microsoft.com/office/powerpoint/2010/main" val="31851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464CDE-44AE-4A38-9460-A9967B42AF5D}"/>
              </a:ext>
            </a:extLst>
          </p:cNvPr>
          <p:cNvSpPr>
            <a:spLocks noGrp="1"/>
          </p:cNvSpPr>
          <p:nvPr>
            <p:ph idx="1"/>
          </p:nvPr>
        </p:nvSpPr>
        <p:spPr>
          <a:xfrm>
            <a:off x="1895061" y="159026"/>
            <a:ext cx="9609551" cy="6215270"/>
          </a:xfrm>
        </p:spPr>
        <p:txBody>
          <a:bodyPr>
            <a:noAutofit/>
          </a:bodyPr>
          <a:lstStyle/>
          <a:p>
            <a:pPr marL="0" marR="0" indent="0" algn="r" rtl="1">
              <a:lnSpc>
                <a:spcPct val="107000"/>
              </a:lnSpc>
              <a:spcBef>
                <a:spcPts val="0"/>
              </a:spcBef>
              <a:spcAft>
                <a:spcPts val="800"/>
              </a:spcAft>
              <a:buNone/>
            </a:pPr>
            <a:r>
              <a:rPr lang="ar-SA" sz="2800" b="1" dirty="0">
                <a:effectLst/>
                <a:latin typeface="Calibri" panose="020F0502020204030204" pitchFamily="34" charset="0"/>
                <a:ea typeface="Calibri" panose="020F0502020204030204" pitchFamily="34" charset="0"/>
                <a:cs typeface="Arial" panose="020B0604020202020204" pitchFamily="34" charset="0"/>
              </a:rPr>
              <a:t>الأرشيف السياسي</a:t>
            </a:r>
            <a:r>
              <a:rPr lang="en-US" sz="2800" b="1" dirty="0">
                <a:effectLst/>
                <a:latin typeface="Calibri" panose="020F0502020204030204" pitchFamily="34" charset="0"/>
                <a:ea typeface="Calibri" panose="020F0502020204030204" pitchFamily="34" charset="0"/>
                <a:cs typeface="Arial" panose="020B0604020202020204" pitchFamily="34" charset="0"/>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ويضم وثائق الوزرات والمؤسسات والدوائر الحكومية بأنواعها والجامعات والمعاهد والهيئات المختلفة وكذلك الشركات والصالح التي مارست أو تمارس مختلف الأعمال والأنشطة الإدارية</a:t>
            </a:r>
            <a:r>
              <a:rPr lang="en-US" sz="2800" dirty="0">
                <a:effectLst/>
                <a:latin typeface="Calibri" panose="020F0502020204030204" pitchFamily="34" charset="0"/>
                <a:ea typeface="Calibri" panose="020F0502020204030204" pitchFamily="34" charset="0"/>
                <a:cs typeface="Arial" panose="020B0604020202020204" pitchFamily="34" charset="0"/>
              </a:rPr>
              <a:t> . </a:t>
            </a:r>
          </a:p>
          <a:p>
            <a:pPr marL="0" marR="0" indent="0" algn="r" rtl="1">
              <a:lnSpc>
                <a:spcPct val="107000"/>
              </a:lnSpc>
              <a:spcBef>
                <a:spcPts val="0"/>
              </a:spcBef>
              <a:spcAft>
                <a:spcPts val="800"/>
              </a:spcAft>
              <a:buNone/>
            </a:pPr>
            <a:r>
              <a:rPr lang="ar-SA" sz="2800" b="1" dirty="0">
                <a:effectLst/>
                <a:latin typeface="Calibri" panose="020F0502020204030204" pitchFamily="34" charset="0"/>
                <a:ea typeface="Calibri" panose="020F0502020204030204" pitchFamily="34" charset="0"/>
                <a:cs typeface="Arial" panose="020B0604020202020204" pitchFamily="34" charset="0"/>
              </a:rPr>
              <a:t>الأرشيف السري</a:t>
            </a:r>
            <a:r>
              <a:rPr lang="en-US" sz="2800" b="1" dirty="0">
                <a:effectLst/>
                <a:latin typeface="Calibri" panose="020F0502020204030204" pitchFamily="34" charset="0"/>
                <a:ea typeface="Calibri" panose="020F0502020204030204" pitchFamily="34" charset="0"/>
                <a:cs typeface="Arial" panose="020B0604020202020204" pitchFamily="34" charset="0"/>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ar-SA" sz="2800" dirty="0">
                <a:effectLst/>
                <a:latin typeface="Calibri" panose="020F0502020204030204" pitchFamily="34" charset="0"/>
                <a:ea typeface="Calibri" panose="020F0502020204030204" pitchFamily="34" charset="0"/>
                <a:cs typeface="Arial" panose="020B0604020202020204" pitchFamily="34" charset="0"/>
              </a:rPr>
              <a:t>يضم الوثائق السرية التي تتصل بسلامة وأمن الدولة وسياستها وغالباً ما يكون هذا الأرشيف تحت إشراف شخصية كبيرة مس</a:t>
            </a:r>
            <a:r>
              <a:rPr lang="ar-IQ" sz="2800" dirty="0" err="1">
                <a:effectLst/>
                <a:latin typeface="Calibri" panose="020F0502020204030204" pitchFamily="34" charset="0"/>
                <a:ea typeface="Calibri" panose="020F0502020204030204" pitchFamily="34" charset="0"/>
                <a:cs typeface="Arial" panose="020B0604020202020204" pitchFamily="34" charset="0"/>
              </a:rPr>
              <a:t>ؤو</a:t>
            </a:r>
            <a:r>
              <a:rPr lang="ar-SA" sz="2800" dirty="0" err="1">
                <a:effectLst/>
                <a:latin typeface="Calibri" panose="020F0502020204030204" pitchFamily="34" charset="0"/>
                <a:ea typeface="Calibri" panose="020F0502020204030204" pitchFamily="34" charset="0"/>
                <a:cs typeface="Arial" panose="020B0604020202020204" pitchFamily="34" charset="0"/>
              </a:rPr>
              <a:t>لة</a:t>
            </a:r>
            <a:r>
              <a:rPr lang="ar-SA" sz="2800" dirty="0">
                <a:effectLst/>
                <a:latin typeface="Calibri" panose="020F0502020204030204" pitchFamily="34" charset="0"/>
                <a:ea typeface="Calibri" panose="020F0502020204030204" pitchFamily="34" charset="0"/>
                <a:cs typeface="Arial" panose="020B0604020202020204" pitchFamily="34" charset="0"/>
              </a:rPr>
              <a:t> ويرتبط إما برئاسة الجمهورية أو بمجلس الوزراء أو وزارة الداخلية ، ولا يباح الإطلاع علي وثائق هذا الأرشيف إلا في الحالات الاستثنائية والمواقف السياسية التي تستوجب ذلك</a:t>
            </a:r>
            <a:r>
              <a:rPr lang="en-US" sz="2800" dirty="0">
                <a:effectLst/>
                <a:latin typeface="Calibri" panose="020F0502020204030204" pitchFamily="34" charset="0"/>
                <a:ea typeface="Calibri" panose="020F0502020204030204" pitchFamily="34" charset="0"/>
                <a:cs typeface="Arial" panose="020B0604020202020204" pitchFamily="34" charset="0"/>
              </a:rPr>
              <a:t> . </a:t>
            </a:r>
          </a:p>
        </p:txBody>
      </p:sp>
    </p:spTree>
    <p:extLst>
      <p:ext uri="{BB962C8B-B14F-4D97-AF65-F5344CB8AC3E}">
        <p14:creationId xmlns:p14="http://schemas.microsoft.com/office/powerpoint/2010/main" val="3790499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32662-2DA1-BE60-D01E-D2A839E9071A}"/>
              </a:ext>
            </a:extLst>
          </p:cNvPr>
          <p:cNvSpPr>
            <a:spLocks noGrp="1"/>
          </p:cNvSpPr>
          <p:nvPr>
            <p:ph type="title"/>
          </p:nvPr>
        </p:nvSpPr>
        <p:spPr>
          <a:xfrm>
            <a:off x="1944415" y="624110"/>
            <a:ext cx="9560198" cy="689683"/>
          </a:xfrm>
        </p:spPr>
        <p:txBody>
          <a:bodyPr>
            <a:normAutofit/>
          </a:bodyPr>
          <a:lstStyle/>
          <a:p>
            <a:pPr algn="r" rtl="1"/>
            <a:r>
              <a:rPr lang="ar-IQ" sz="2800" dirty="0"/>
              <a:t>خطوات البحث التاريخي</a:t>
            </a:r>
            <a:endParaRPr lang="en-US" sz="2800" dirty="0"/>
          </a:p>
        </p:txBody>
      </p:sp>
      <p:sp>
        <p:nvSpPr>
          <p:cNvPr id="3" name="Content Placeholder 2">
            <a:extLst>
              <a:ext uri="{FF2B5EF4-FFF2-40B4-BE49-F238E27FC236}">
                <a16:creationId xmlns:a16="http://schemas.microsoft.com/office/drawing/2014/main" id="{F1600DEA-6A4C-1584-1291-2F5841F54317}"/>
              </a:ext>
            </a:extLst>
          </p:cNvPr>
          <p:cNvSpPr>
            <a:spLocks noGrp="1"/>
          </p:cNvSpPr>
          <p:nvPr>
            <p:ph idx="1"/>
          </p:nvPr>
        </p:nvSpPr>
        <p:spPr>
          <a:xfrm>
            <a:off x="1656796" y="1534509"/>
            <a:ext cx="9780915" cy="4960883"/>
          </a:xfrm>
        </p:spPr>
        <p:txBody>
          <a:bodyPr>
            <a:normAutofit fontScale="92500"/>
          </a:bodyPr>
          <a:lstStyle/>
          <a:p>
            <a:pPr algn="r" rtl="1"/>
            <a:r>
              <a:rPr lang="ar-IQ" sz="2600" b="1" dirty="0">
                <a:latin typeface="Calibri" panose="020F0502020204030204" pitchFamily="34" charset="0"/>
                <a:ea typeface="Calibri" panose="020F0502020204030204" pitchFamily="34" charset="0"/>
                <a:cs typeface="Arial" panose="020B0604020202020204" pitchFamily="34" charset="0"/>
              </a:rPr>
              <a:t>اختيار موضوع </a:t>
            </a:r>
            <a:r>
              <a:rPr lang="ar-IQ" sz="2600" dirty="0">
                <a:latin typeface="Calibri" panose="020F0502020204030204" pitchFamily="34" charset="0"/>
                <a:ea typeface="Calibri" panose="020F0502020204030204" pitchFamily="34" charset="0"/>
                <a:cs typeface="Arial" panose="020B0604020202020204" pitchFamily="34" charset="0"/>
              </a:rPr>
              <a:t>البحث : أن كل بحث تاريخي يتطلب اختيار مشكلة معينة من المشكلات التاريخية التي تتطلب بدورها بحث و دراسة وتقصي ، </a:t>
            </a:r>
          </a:p>
          <a:p>
            <a:pPr algn="r" rtl="1"/>
            <a:r>
              <a:rPr lang="ar-IQ" sz="2600" b="1" dirty="0">
                <a:latin typeface="Calibri" panose="020F0502020204030204" pitchFamily="34" charset="0"/>
                <a:ea typeface="Calibri" panose="020F0502020204030204" pitchFamily="34" charset="0"/>
                <a:cs typeface="Arial" panose="020B0604020202020204" pitchFamily="34" charset="0"/>
              </a:rPr>
              <a:t>تحديد مشكلة البحث </a:t>
            </a:r>
            <a:r>
              <a:rPr lang="ar-IQ" sz="2600" dirty="0">
                <a:latin typeface="Calibri" panose="020F0502020204030204" pitchFamily="34" charset="0"/>
                <a:ea typeface="Calibri" panose="020F0502020204030204" pitchFamily="34" charset="0"/>
                <a:cs typeface="Arial" panose="020B0604020202020204" pitchFamily="34" charset="0"/>
              </a:rPr>
              <a:t>: وهنا يختار الباحث المشكلة بحيث تكون سهلة التناول و تتوفر لها بيانات كافية و قراءات وافية في مجال البحث. وتقوم عملية تحديد المشكلة بتوضيح واقع و أبعاد و حدود الموضوع المراد بحثه ، وهذا يتطلب من الباحث اطلاع كبير في مجال بحثه.</a:t>
            </a:r>
          </a:p>
          <a:p>
            <a:pPr algn="r" rtl="1"/>
            <a:r>
              <a:rPr lang="ar-IQ" sz="2600" b="1" dirty="0">
                <a:latin typeface="Calibri" panose="020F0502020204030204" pitchFamily="34" charset="0"/>
                <a:ea typeface="Calibri" panose="020F0502020204030204" pitchFamily="34" charset="0"/>
                <a:cs typeface="Arial" panose="020B0604020202020204" pitchFamily="34" charset="0"/>
              </a:rPr>
              <a:t>تحديد مصادر البيانات </a:t>
            </a:r>
            <a:r>
              <a:rPr lang="ar-IQ" sz="2600" dirty="0">
                <a:latin typeface="Calibri" panose="020F0502020204030204" pitchFamily="34" charset="0"/>
                <a:ea typeface="Calibri" panose="020F0502020204030204" pitchFamily="34" charset="0"/>
                <a:cs typeface="Arial" panose="020B0604020202020204" pitchFamily="34" charset="0"/>
              </a:rPr>
              <a:t>: يقوم الباحث بجمع كافة المصادر الأصلية التي تتعلق بموضوعه, والتي سيعتمد عليها لإنجاز بحثه. وقد تكون هذه المصادر وثائق ,صحف ،كتب، مخطوطات ،مذكرات شخصية، رسائل، وصايا، أثار و شواهد تاريخية .</a:t>
            </a:r>
          </a:p>
          <a:p>
            <a:pPr algn="r" rtl="1"/>
            <a:r>
              <a:rPr lang="ar-IQ" sz="2600" b="1" dirty="0">
                <a:latin typeface="Calibri" panose="020F0502020204030204" pitchFamily="34" charset="0"/>
                <a:ea typeface="Calibri" panose="020F0502020204030204" pitchFamily="34" charset="0"/>
                <a:cs typeface="Arial" panose="020B0604020202020204" pitchFamily="34" charset="0"/>
              </a:rPr>
              <a:t>تقويم (نقد) البيانات </a:t>
            </a:r>
            <a:r>
              <a:rPr lang="ar-IQ" sz="2600" dirty="0">
                <a:latin typeface="Calibri" panose="020F0502020204030204" pitchFamily="34" charset="0"/>
                <a:ea typeface="Calibri" panose="020F0502020204030204" pitchFamily="34" charset="0"/>
                <a:cs typeface="Arial" panose="020B0604020202020204" pitchFamily="34" charset="0"/>
              </a:rPr>
              <a:t>: المقصود بتقويم البيانات هو التأكد من صدق المصدر و صحة المعلومة التي تم الأخذ بها، فقبل الشروع بكتابة البحث بشكل نهائي لا بد من تحليل المعلومات و فرزها و التأكد من دقتها .و تزداد الحاجة إلى تقويم البيانات كلما كان الفارق بين زمن حدوث الواقعة التاريخية و زمن تسجيلها كبير.</a:t>
            </a:r>
          </a:p>
        </p:txBody>
      </p:sp>
    </p:spTree>
    <p:extLst>
      <p:ext uri="{BB962C8B-B14F-4D97-AF65-F5344CB8AC3E}">
        <p14:creationId xmlns:p14="http://schemas.microsoft.com/office/powerpoint/2010/main" val="630553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2508F0-7957-7206-3244-65A3EF7BCF15}"/>
              </a:ext>
            </a:extLst>
          </p:cNvPr>
          <p:cNvSpPr>
            <a:spLocks noGrp="1"/>
          </p:cNvSpPr>
          <p:nvPr>
            <p:ph idx="1"/>
          </p:nvPr>
        </p:nvSpPr>
        <p:spPr>
          <a:xfrm>
            <a:off x="1671145" y="1366345"/>
            <a:ext cx="9833467" cy="5023945"/>
          </a:xfrm>
        </p:spPr>
        <p:txBody>
          <a:bodyPr>
            <a:normAutofit/>
          </a:bodyPr>
          <a:lstStyle/>
          <a:p>
            <a:pPr algn="r" rtl="1"/>
            <a:r>
              <a:rPr lang="ar-IQ" sz="2400" b="1" dirty="0">
                <a:latin typeface="Calibri" panose="020F0502020204030204" pitchFamily="34" charset="0"/>
                <a:ea typeface="Calibri" panose="020F0502020204030204" pitchFamily="34" charset="0"/>
                <a:cs typeface="Arial" panose="020B0604020202020204" pitchFamily="34" charset="0"/>
              </a:rPr>
              <a:t>صياغة الفروض</a:t>
            </a:r>
            <a:r>
              <a:rPr lang="ar-IQ" sz="2400" dirty="0">
                <a:latin typeface="Calibri" panose="020F0502020204030204" pitchFamily="34" charset="0"/>
                <a:ea typeface="Calibri" panose="020F0502020204030204" pitchFamily="34" charset="0"/>
                <a:cs typeface="Arial" panose="020B0604020202020204" pitchFamily="34" charset="0"/>
              </a:rPr>
              <a:t>: يتطلب البحث التاريخي كما في بقية مناهج البحث إلى فرض العديد من الفرضيات من أجل دراسة و توجيه البحث، لأن الأحداث التاريخية لم تكن دقيقة , و إن وضع الفرضيات يجعل الباحث يطرح الكثير من الأفكار ، و يعتبر هنا النقد الخارجي و الداخلي اختبار لهذه الفرضيات فإما يثبت صحتها أو ينفيها .</a:t>
            </a:r>
          </a:p>
          <a:p>
            <a:pPr algn="r" rtl="1"/>
            <a:r>
              <a:rPr lang="ar-IQ" sz="2400" b="1" dirty="0">
                <a:latin typeface="Calibri" panose="020F0502020204030204" pitchFamily="34" charset="0"/>
                <a:ea typeface="Calibri" panose="020F0502020204030204" pitchFamily="34" charset="0"/>
                <a:cs typeface="Arial" panose="020B0604020202020204" pitchFamily="34" charset="0"/>
              </a:rPr>
              <a:t>العرض التاريخي و كتابة تقرير البحث</a:t>
            </a:r>
            <a:r>
              <a:rPr lang="ar-IQ" sz="2400" dirty="0">
                <a:latin typeface="Calibri" panose="020F0502020204030204" pitchFamily="34" charset="0"/>
                <a:ea typeface="Calibri" panose="020F0502020204030204" pitchFamily="34" charset="0"/>
                <a:cs typeface="Arial" panose="020B0604020202020204" pitchFamily="34" charset="0"/>
              </a:rPr>
              <a:t>: هي الخطوة الأخيرة من خطوات  كتابة البحث التاريخي , فأن البحث الذي قضى الباحث بدراسته وقت طويل يتطلب عرضه بطريقة علمية .</a:t>
            </a:r>
          </a:p>
          <a:p>
            <a:pPr algn="r" rtl="1"/>
            <a:r>
              <a:rPr lang="ar-IQ" sz="2400" b="1" dirty="0">
                <a:latin typeface="Calibri" panose="020F0502020204030204" pitchFamily="34" charset="0"/>
                <a:ea typeface="Calibri" panose="020F0502020204030204" pitchFamily="34" charset="0"/>
                <a:cs typeface="Arial" panose="020B0604020202020204" pitchFamily="34" charset="0"/>
              </a:rPr>
              <a:t>الاستنتاجات والتوصيات </a:t>
            </a:r>
            <a:r>
              <a:rPr lang="ar-IQ" sz="2400" dirty="0">
                <a:latin typeface="Calibri" panose="020F0502020204030204" pitchFamily="34" charset="0"/>
                <a:ea typeface="Calibri" panose="020F0502020204030204" pitchFamily="34" charset="0"/>
                <a:cs typeface="Arial" panose="020B0604020202020204" pitchFamily="34" charset="0"/>
              </a:rPr>
              <a:t>: تحديد كل من الأثار </a:t>
            </a:r>
            <a:r>
              <a:rPr lang="ar-IQ" sz="2400" dirty="0" err="1">
                <a:latin typeface="Calibri" panose="020F0502020204030204" pitchFamily="34" charset="0"/>
                <a:ea typeface="Calibri" panose="020F0502020204030204" pitchFamily="34" charset="0"/>
                <a:cs typeface="Arial" panose="020B0604020202020204" pitchFamily="34" charset="0"/>
              </a:rPr>
              <a:t>الأيجابية</a:t>
            </a:r>
            <a:r>
              <a:rPr lang="ar-IQ" sz="2400" dirty="0">
                <a:latin typeface="Calibri" panose="020F0502020204030204" pitchFamily="34" charset="0"/>
                <a:ea typeface="Calibri" panose="020F0502020204030204" pitchFamily="34" charset="0"/>
                <a:cs typeface="Arial" panose="020B0604020202020204" pitchFamily="34" charset="0"/>
              </a:rPr>
              <a:t> والسلبية التي تم التوصل إليها ومدى دقة الفرضيات والنظريات وتقديم الاقتراحات للاستفادة منها في الأبحاث المستقبلية من ناحية التاريخية </a:t>
            </a:r>
          </a:p>
          <a:p>
            <a:pPr marL="0" indent="0" algn="just" rtl="1">
              <a:buNone/>
            </a:pPr>
            <a:r>
              <a:rPr lang="ar-IQ" sz="2400" dirty="0">
                <a:latin typeface="Calibri" panose="020F0502020204030204" pitchFamily="34" charset="0"/>
                <a:ea typeface="Calibri" panose="020F0502020204030204" pitchFamily="34" charset="0"/>
                <a:cs typeface="Arial" panose="020B0604020202020204" pitchFamily="34" charset="0"/>
              </a:rPr>
              <a:t> </a:t>
            </a:r>
          </a:p>
          <a:p>
            <a:pPr marL="0" indent="0" algn="just" rtl="1">
              <a:buNone/>
            </a:pPr>
            <a:r>
              <a:rPr lang="ar-IQ" sz="2400" b="1" dirty="0">
                <a:latin typeface="Calibri" panose="020F0502020204030204" pitchFamily="34" charset="0"/>
                <a:ea typeface="Calibri" panose="020F0502020204030204" pitchFamily="34" charset="0"/>
                <a:cs typeface="Arial" panose="020B0604020202020204" pitchFamily="34" charset="0"/>
              </a:rPr>
              <a:t>ستنتج مما سبق :  تكمن أهمية البحث التاريخي في فهم ثقافة الباحث من خلال الأحداث التي يكتب عنها و الأحداث التي يتنبأ حدوثها بالمستقبل، فالبحث التاريخي هو الأسلوب الوحيد الذي يدرس ظواهر تطور الإنسان بمختلف جوانب الحياة .</a:t>
            </a:r>
          </a:p>
          <a:p>
            <a:pPr algn="r" rtl="1"/>
            <a:endParaRPr lang="en-US" dirty="0"/>
          </a:p>
        </p:txBody>
      </p:sp>
    </p:spTree>
    <p:extLst>
      <p:ext uri="{BB962C8B-B14F-4D97-AF65-F5344CB8AC3E}">
        <p14:creationId xmlns:p14="http://schemas.microsoft.com/office/powerpoint/2010/main" val="786053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F99704-AA99-4030-BC24-7BF295EA9121}"/>
              </a:ext>
            </a:extLst>
          </p:cNvPr>
          <p:cNvSpPr>
            <a:spLocks noGrp="1"/>
          </p:cNvSpPr>
          <p:nvPr>
            <p:ph idx="1"/>
          </p:nvPr>
        </p:nvSpPr>
        <p:spPr>
          <a:xfrm>
            <a:off x="1940707" y="583096"/>
            <a:ext cx="9371012" cy="5552661"/>
          </a:xfrm>
        </p:spPr>
        <p:txBody>
          <a:bodyPr>
            <a:normAutofit fontScale="55000" lnSpcReduction="20000"/>
          </a:bodyPr>
          <a:lstStyle/>
          <a:p>
            <a:pPr marL="342900" marR="0" lvl="0" indent="-342900" algn="r" defTabSz="457200" rtl="1" eaLnBrk="1" fontAlgn="auto" latinLnBrk="0" hangingPunct="1">
              <a:lnSpc>
                <a:spcPct val="100000"/>
              </a:lnSpc>
              <a:spcBef>
                <a:spcPts val="1000"/>
              </a:spcBef>
              <a:spcAft>
                <a:spcPts val="0"/>
              </a:spcAft>
              <a:buClr>
                <a:srgbClr val="A53010"/>
              </a:buClr>
              <a:buSzTx/>
              <a:buFont typeface="Wingdings 3" charset="2"/>
              <a:buChar char=""/>
              <a:tabLst/>
              <a:defRPr/>
            </a:pPr>
            <a:r>
              <a:rPr lang="ar-IQ" sz="4400" dirty="0">
                <a:solidFill>
                  <a:srgbClr val="FF0000"/>
                </a:solidFill>
                <a:latin typeface="Calibri" panose="020F0502020204030204" pitchFamily="34" charset="0"/>
                <a:ea typeface="Calibri" panose="020F0502020204030204" pitchFamily="34" charset="0"/>
                <a:cs typeface="Arial" panose="020B0604020202020204" pitchFamily="34" charset="0"/>
              </a:rPr>
              <a:t>مزايا الأرشيف </a:t>
            </a:r>
            <a:r>
              <a:rPr lang="ar-IQ" sz="4400" dirty="0">
                <a:latin typeface="Calibri" panose="020F0502020204030204" pitchFamily="34" charset="0"/>
                <a:ea typeface="Calibri" panose="020F0502020204030204" pitchFamily="34" charset="0"/>
                <a:cs typeface="Arial" panose="020B0604020202020204" pitchFamily="34" charset="0"/>
              </a:rPr>
              <a:t>:</a:t>
            </a:r>
          </a:p>
          <a:p>
            <a:pPr algn="r" rtl="1">
              <a:buFont typeface="Arial" panose="020B0604020202020204" pitchFamily="34" charset="0"/>
              <a:buChar char="•"/>
            </a:pPr>
            <a:r>
              <a:rPr lang="ar-IQ" sz="4400" dirty="0">
                <a:latin typeface="Calibri" panose="020F0502020204030204" pitchFamily="34" charset="0"/>
                <a:ea typeface="Calibri" panose="020F0502020204030204" pitchFamily="34" charset="0"/>
                <a:cs typeface="Arial" panose="020B0604020202020204" pitchFamily="34" charset="0"/>
              </a:rPr>
              <a:t>يكتسي الأرشيف يكتسي أهمية بالغة باعتباره أداة عمل وتصرف يحفظ حقوق الأشخاص والهيئات .</a:t>
            </a:r>
          </a:p>
          <a:p>
            <a:pPr algn="r" rtl="1">
              <a:buFont typeface="Arial" panose="020B0604020202020204" pitchFamily="34" charset="0"/>
              <a:buChar char="•"/>
            </a:pPr>
            <a:r>
              <a:rPr lang="ar-IQ" sz="4400" dirty="0">
                <a:latin typeface="Calibri" panose="020F0502020204030204" pitchFamily="34" charset="0"/>
                <a:ea typeface="Calibri" panose="020F0502020204030204" pitchFamily="34" charset="0"/>
                <a:cs typeface="Arial" panose="020B0604020202020204" pitchFamily="34" charset="0"/>
              </a:rPr>
              <a:t>وييسّر عليها عمل الرقابة والتقييم من مصدرها .</a:t>
            </a:r>
          </a:p>
          <a:p>
            <a:pPr algn="r" rtl="1">
              <a:buFont typeface="Arial" panose="020B0604020202020204" pitchFamily="34" charset="0"/>
              <a:buChar char="•"/>
            </a:pPr>
            <a:r>
              <a:rPr lang="ar-IQ" sz="4400" dirty="0">
                <a:latin typeface="Calibri" panose="020F0502020204030204" pitchFamily="34" charset="0"/>
                <a:ea typeface="Calibri" panose="020F0502020204030204" pitchFamily="34" charset="0"/>
                <a:cs typeface="Arial" panose="020B0604020202020204" pitchFamily="34" charset="0"/>
              </a:rPr>
              <a:t>أنه مصدر للبحث العلمي والتاريخي وركيزة من ركائز الهوية الوطنية.</a:t>
            </a:r>
          </a:p>
          <a:p>
            <a:pPr marL="342900" marR="0" lvl="0" indent="-342900" algn="r" defTabSz="457200" rtl="1"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lang="ar-IQ" sz="4400" dirty="0">
                <a:latin typeface="Calibri" panose="020F0502020204030204" pitchFamily="34" charset="0"/>
                <a:ea typeface="Calibri" panose="020F0502020204030204" pitchFamily="34" charset="0"/>
                <a:cs typeface="Arial" panose="020B0604020202020204" pitchFamily="34" charset="0"/>
              </a:rPr>
              <a:t>تصوير وحفظ الوثائق بافضل الطرق العلمية .</a:t>
            </a:r>
          </a:p>
          <a:p>
            <a:pPr marL="342900" marR="0" lvl="0" indent="-342900" algn="r" defTabSz="457200" rtl="1" eaLnBrk="1" fontAlgn="auto" latinLnBrk="0" hangingPunct="1">
              <a:lnSpc>
                <a:spcPct val="100000"/>
              </a:lnSpc>
              <a:spcBef>
                <a:spcPts val="1000"/>
              </a:spcBef>
              <a:spcAft>
                <a:spcPts val="0"/>
              </a:spcAft>
              <a:buClr>
                <a:srgbClr val="A53010"/>
              </a:buClr>
              <a:buSzTx/>
              <a:buFont typeface="Arial" panose="020B0604020202020204" pitchFamily="34" charset="0"/>
              <a:buChar char="•"/>
              <a:tabLst/>
              <a:defRPr/>
            </a:pPr>
            <a:r>
              <a:rPr lang="ar-IQ" sz="4400" dirty="0">
                <a:latin typeface="Calibri" panose="020F0502020204030204" pitchFamily="34" charset="0"/>
                <a:ea typeface="Calibri" panose="020F0502020204030204" pitchFamily="34" charset="0"/>
                <a:cs typeface="Arial" panose="020B0604020202020204" pitchFamily="34" charset="0"/>
              </a:rPr>
              <a:t>البحث السريع والدقيق والشامل عن مواضيع و صور الوثائق . </a:t>
            </a:r>
          </a:p>
          <a:p>
            <a:pPr marL="0" marR="0" lvl="0" indent="0" algn="r" defTabSz="457200" rtl="1" eaLnBrk="1" fontAlgn="auto" latinLnBrk="0" hangingPunct="1">
              <a:lnSpc>
                <a:spcPct val="100000"/>
              </a:lnSpc>
              <a:spcBef>
                <a:spcPts val="1000"/>
              </a:spcBef>
              <a:spcAft>
                <a:spcPts val="0"/>
              </a:spcAft>
              <a:buClr>
                <a:srgbClr val="A53010"/>
              </a:buClr>
              <a:buSzTx/>
              <a:buNone/>
              <a:tabLst/>
              <a:defRPr/>
            </a:pPr>
            <a:endParaRPr kumimoji="0" lang="ar-IQ" sz="3100" b="0" i="0" u="none" strike="noStrike" kern="1200" cap="none" spc="0" normalizeH="0" baseline="0" noProof="0" dirty="0">
              <a:ln>
                <a:noFill/>
              </a:ln>
              <a:solidFill>
                <a:srgbClr val="202124"/>
              </a:solidFill>
              <a:effectLst/>
              <a:uLnTx/>
              <a:uFillTx/>
              <a:latin typeface="Helvetica Neue"/>
              <a:ea typeface="+mn-ea"/>
              <a:cs typeface="Tahoma" panose="020B0604030504040204" pitchFamily="34" charset="0"/>
            </a:endParaRPr>
          </a:p>
          <a:p>
            <a:pPr marL="342900" marR="0" lvl="0" indent="-342900" algn="r" defTabSz="457200" rtl="1" eaLnBrk="1" fontAlgn="auto" latinLnBrk="0" hangingPunct="1">
              <a:lnSpc>
                <a:spcPct val="100000"/>
              </a:lnSpc>
              <a:spcBef>
                <a:spcPts val="1000"/>
              </a:spcBef>
              <a:spcAft>
                <a:spcPts val="0"/>
              </a:spcAft>
              <a:buClr>
                <a:srgbClr val="A53010"/>
              </a:buClr>
              <a:buSzTx/>
              <a:buFont typeface="Wingdings 3" charset="2"/>
              <a:buChar char=""/>
              <a:tabLst/>
              <a:defRPr/>
            </a:pPr>
            <a:r>
              <a:rPr lang="ar-IQ" sz="4400" dirty="0">
                <a:solidFill>
                  <a:srgbClr val="FF0000"/>
                </a:solidFill>
                <a:latin typeface="Calibri" panose="020F0502020204030204" pitchFamily="34" charset="0"/>
                <a:ea typeface="Calibri" panose="020F0502020204030204" pitchFamily="34" charset="0"/>
                <a:cs typeface="Arial" panose="020B0604020202020204" pitchFamily="34" charset="0"/>
              </a:rPr>
              <a:t>سلبيات الأرشيف </a:t>
            </a:r>
            <a:r>
              <a:rPr lang="ar-IQ" sz="4400" dirty="0">
                <a:latin typeface="Calibri" panose="020F0502020204030204" pitchFamily="34" charset="0"/>
                <a:ea typeface="Calibri" panose="020F0502020204030204" pitchFamily="34" charset="0"/>
                <a:cs typeface="Arial" panose="020B0604020202020204" pitchFamily="34" charset="0"/>
              </a:rPr>
              <a:t>:</a:t>
            </a:r>
          </a:p>
          <a:p>
            <a:pPr algn="r" rtl="1">
              <a:buFont typeface="Arial" panose="020B0604020202020204" pitchFamily="34" charset="0"/>
              <a:buChar char="•"/>
            </a:pPr>
            <a:r>
              <a:rPr lang="ar-IQ" sz="4400" dirty="0">
                <a:latin typeface="Calibri" panose="020F0502020204030204" pitchFamily="34" charset="0"/>
                <a:ea typeface="Calibri" panose="020F0502020204030204" pitchFamily="34" charset="0"/>
                <a:cs typeface="Arial" panose="020B0604020202020204" pitchFamily="34" charset="0"/>
              </a:rPr>
              <a:t>يحتاج الأرشيف إلى وقت كبير للبحث عن الوثائق المفقودة.</a:t>
            </a:r>
          </a:p>
          <a:p>
            <a:pPr algn="r" rtl="1">
              <a:buFont typeface="Arial" panose="020B0604020202020204" pitchFamily="34" charset="0"/>
              <a:buChar char="•"/>
            </a:pPr>
            <a:r>
              <a:rPr lang="ar-IQ" sz="4400" dirty="0">
                <a:latin typeface="Calibri" panose="020F0502020204030204" pitchFamily="34" charset="0"/>
                <a:ea typeface="Calibri" panose="020F0502020204030204" pitchFamily="34" charset="0"/>
                <a:cs typeface="Arial" panose="020B0604020202020204" pitchFamily="34" charset="0"/>
              </a:rPr>
              <a:t>قابل للضرر قصير أو طويل المدى .</a:t>
            </a:r>
          </a:p>
          <a:p>
            <a:pPr algn="r" rtl="1">
              <a:buFont typeface="Arial" panose="020B0604020202020204" pitchFamily="34" charset="0"/>
              <a:buChar char="•"/>
            </a:pPr>
            <a:r>
              <a:rPr lang="ar-IQ" sz="4400" dirty="0">
                <a:latin typeface="Calibri" panose="020F0502020204030204" pitchFamily="34" charset="0"/>
                <a:ea typeface="Calibri" panose="020F0502020204030204" pitchFamily="34" charset="0"/>
                <a:cs typeface="Arial" panose="020B0604020202020204" pitchFamily="34" charset="0"/>
              </a:rPr>
              <a:t>مكلف في عملية التخزين .</a:t>
            </a:r>
          </a:p>
          <a:p>
            <a:pPr algn="r" rtl="1">
              <a:buFont typeface="Arial" panose="020B0604020202020204" pitchFamily="34" charset="0"/>
              <a:buChar char="•"/>
            </a:pPr>
            <a:r>
              <a:rPr lang="ar-IQ" sz="4400" dirty="0">
                <a:latin typeface="Calibri" panose="020F0502020204030204" pitchFamily="34" charset="0"/>
                <a:ea typeface="Calibri" panose="020F0502020204030204" pitchFamily="34" charset="0"/>
                <a:cs typeface="Arial" panose="020B0604020202020204" pitchFamily="34" charset="0"/>
              </a:rPr>
              <a:t>قابل للتلف والتحطيم .</a:t>
            </a:r>
          </a:p>
          <a:p>
            <a:pPr algn="r" rtl="1"/>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57028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E68D7-2A53-23D9-6B21-9674EBB0299B}"/>
              </a:ext>
            </a:extLst>
          </p:cNvPr>
          <p:cNvSpPr>
            <a:spLocks noGrp="1"/>
          </p:cNvSpPr>
          <p:nvPr>
            <p:ph type="title"/>
          </p:nvPr>
        </p:nvSpPr>
        <p:spPr/>
        <p:txBody>
          <a:bodyPr>
            <a:normAutofit/>
          </a:bodyPr>
          <a:lstStyle/>
          <a:p>
            <a:pPr algn="r" rtl="1"/>
            <a:r>
              <a:rPr lang="ar-IQ" sz="2400" dirty="0"/>
              <a:t>أمثلة على البحث الميداني</a:t>
            </a:r>
            <a:endParaRPr lang="en-US" sz="2400" dirty="0"/>
          </a:p>
        </p:txBody>
      </p:sp>
      <p:sp>
        <p:nvSpPr>
          <p:cNvPr id="3" name="Content Placeholder 2">
            <a:extLst>
              <a:ext uri="{FF2B5EF4-FFF2-40B4-BE49-F238E27FC236}">
                <a16:creationId xmlns:a16="http://schemas.microsoft.com/office/drawing/2014/main" id="{3C8816A2-0F50-0498-1C1B-A0483B99DDE0}"/>
              </a:ext>
            </a:extLst>
          </p:cNvPr>
          <p:cNvSpPr>
            <a:spLocks noGrp="1"/>
          </p:cNvSpPr>
          <p:nvPr>
            <p:ph idx="1"/>
          </p:nvPr>
        </p:nvSpPr>
        <p:spPr/>
        <p:txBody>
          <a:bodyPr>
            <a:normAutofit/>
          </a:bodyPr>
          <a:lstStyle/>
          <a:p>
            <a:pPr algn="r" rtl="1"/>
            <a:r>
              <a:rPr lang="ar-IQ" sz="2400" dirty="0"/>
              <a:t>قبائل البربر في شمال افريقيا</a:t>
            </a:r>
          </a:p>
          <a:p>
            <a:pPr algn="r" rtl="1"/>
            <a:r>
              <a:rPr lang="ar-IQ" sz="2400" dirty="0"/>
              <a:t>جامعات الاندلس واثرها على النهضة الاوربية </a:t>
            </a:r>
          </a:p>
          <a:p>
            <a:pPr algn="r" rtl="1"/>
            <a:r>
              <a:rPr lang="ar-IQ" sz="2400" dirty="0"/>
              <a:t>النمسا ووحدة الأراضي الإيطالية ١٨١٨ - ١٨٦١</a:t>
            </a:r>
            <a:endParaRPr lang="en-US" sz="2400" dirty="0"/>
          </a:p>
        </p:txBody>
      </p:sp>
    </p:spTree>
    <p:extLst>
      <p:ext uri="{BB962C8B-B14F-4D97-AF65-F5344CB8AC3E}">
        <p14:creationId xmlns:p14="http://schemas.microsoft.com/office/powerpoint/2010/main" val="4039729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8C921-150B-42C0-BDAE-DC6DFE6C8EC9}"/>
              </a:ext>
            </a:extLst>
          </p:cNvPr>
          <p:cNvSpPr>
            <a:spLocks noGrp="1"/>
          </p:cNvSpPr>
          <p:nvPr>
            <p:ph type="title"/>
          </p:nvPr>
        </p:nvSpPr>
        <p:spPr/>
        <p:txBody>
          <a:bodyPr/>
          <a:lstStyle/>
          <a:p>
            <a:pPr algn="ctr"/>
            <a:r>
              <a:rPr lang="ar-IQ" dirty="0"/>
              <a:t>المصادر</a:t>
            </a:r>
            <a:endParaRPr lang="en-US" dirty="0"/>
          </a:p>
        </p:txBody>
      </p:sp>
      <p:sp>
        <p:nvSpPr>
          <p:cNvPr id="3" name="Content Placeholder 2">
            <a:extLst>
              <a:ext uri="{FF2B5EF4-FFF2-40B4-BE49-F238E27FC236}">
                <a16:creationId xmlns:a16="http://schemas.microsoft.com/office/drawing/2014/main" id="{9677FA64-7684-43D6-87AB-448FF5EB5F46}"/>
              </a:ext>
            </a:extLst>
          </p:cNvPr>
          <p:cNvSpPr>
            <a:spLocks noGrp="1"/>
          </p:cNvSpPr>
          <p:nvPr>
            <p:ph idx="1"/>
          </p:nvPr>
        </p:nvSpPr>
        <p:spPr>
          <a:xfrm>
            <a:off x="2589212" y="1736035"/>
            <a:ext cx="8915400" cy="4175187"/>
          </a:xfrm>
        </p:spPr>
        <p:txBody>
          <a:bodyPr/>
          <a:lstStyle/>
          <a:p>
            <a:pPr marL="0" marR="0" algn="r" rtl="1">
              <a:lnSpc>
                <a:spcPct val="107000"/>
              </a:lnSpc>
              <a:spcBef>
                <a:spcPts val="0"/>
              </a:spcBef>
              <a:spcAft>
                <a:spcPts val="800"/>
              </a:spcAft>
            </a:pPr>
            <a:r>
              <a:rPr lang="ar-SA" sz="1800" dirty="0">
                <a:effectLst/>
                <a:latin typeface="Calibri" panose="020F0502020204030204" pitchFamily="34" charset="0"/>
                <a:ea typeface="Calibri" panose="020F0502020204030204" pitchFamily="34" charset="0"/>
                <a:cs typeface="Arial" panose="020B0604020202020204" pitchFamily="34" charset="0"/>
              </a:rPr>
              <a:t>السيد ، محمد إبراهيم. مقدمة في تاريخ ألارشيف ووحداته. القاهرة: دار الثقافة للنشر والتوزيع، .5220ص.5</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dirty="0">
                <a:effectLst/>
                <a:latin typeface="Calibri" panose="020F0502020204030204" pitchFamily="34" charset="0"/>
                <a:ea typeface="Calibri" panose="020F0502020204030204" pitchFamily="34" charset="0"/>
                <a:cs typeface="Arial" panose="020B0604020202020204" pitchFamily="34" charset="0"/>
              </a:rPr>
              <a:t>علي ميالد، سلوي . ألارشيف ماهيته وإدارته.ص.9</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r" rtl="1"/>
            <a:r>
              <a:rPr lang="ar-SA" sz="1800" dirty="0">
                <a:effectLst/>
                <a:latin typeface="Calibri" panose="020F0502020204030204" pitchFamily="34" charset="0"/>
                <a:ea typeface="Calibri" panose="020F0502020204030204" pitchFamily="34" charset="0"/>
                <a:cs typeface="Arial" panose="020B0604020202020204" pitchFamily="34" charset="0"/>
              </a:rPr>
              <a:t>مبروك ، بوخزنة ؛ وافية ،عالوة . الاطالع على ألارشيف . مذكرة ليسانس . قسنطينة: جامعة منتوري،5220. ص</a:t>
            </a:r>
            <a:endParaRPr lang="ar-IQ" sz="18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r>
              <a:rPr lang="ar-SA" sz="1800" dirty="0">
                <a:effectLst/>
                <a:ea typeface="Calibri" panose="020F0502020204030204" pitchFamily="34" charset="0"/>
                <a:cs typeface="Calibri" panose="020F0502020204030204" pitchFamily="34" charset="0"/>
              </a:rPr>
              <a:t> </a:t>
            </a:r>
            <a:endParaRPr lang="ar-IQ" sz="1800" dirty="0">
              <a:effectLst/>
              <a:ea typeface="Calibri" panose="020F0502020204030204" pitchFamily="34" charset="0"/>
              <a:cs typeface="Calibri" panose="020F0502020204030204" pitchFamily="34" charset="0"/>
            </a:endParaRPr>
          </a:p>
          <a:p>
            <a:pPr marL="0" marR="0" algn="l">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https://ouargla30.ahlamontada.com › ...</a:t>
            </a:r>
          </a:p>
          <a:p>
            <a:pPr marL="0" marR="0" algn="l">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ouargla30.ahlamontada.com</a:t>
            </a:r>
            <a:endParaRPr lang="ar-IQ" sz="1800" dirty="0">
              <a:effectLst/>
              <a:latin typeface="Calibri" panose="020F050202020403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www.ajsrp.com</a:t>
            </a:r>
          </a:p>
          <a:p>
            <a:pPr algn="l"/>
            <a:endParaRPr lang="en-US" dirty="0"/>
          </a:p>
        </p:txBody>
      </p:sp>
    </p:spTree>
    <p:extLst>
      <p:ext uri="{BB962C8B-B14F-4D97-AF65-F5344CB8AC3E}">
        <p14:creationId xmlns:p14="http://schemas.microsoft.com/office/powerpoint/2010/main" val="158178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538DA-398A-4D0C-B8D0-7CEF1314FDE4}"/>
              </a:ext>
            </a:extLst>
          </p:cNvPr>
          <p:cNvSpPr>
            <a:spLocks noGrp="1"/>
          </p:cNvSpPr>
          <p:nvPr>
            <p:ph type="title"/>
          </p:nvPr>
        </p:nvSpPr>
        <p:spPr>
          <a:xfrm>
            <a:off x="2592925" y="624110"/>
            <a:ext cx="8911687" cy="727612"/>
          </a:xfrm>
        </p:spPr>
        <p:txBody>
          <a:bodyPr>
            <a:normAutofit/>
          </a:bodyPr>
          <a:lstStyle/>
          <a:p>
            <a:pPr algn="ctr"/>
            <a:r>
              <a:rPr lang="ar-IQ" sz="3200" dirty="0">
                <a:latin typeface="Calibri" panose="020F0502020204030204" pitchFamily="34" charset="0"/>
                <a:ea typeface="Calibri" panose="020F0502020204030204" pitchFamily="34" charset="0"/>
              </a:rPr>
              <a:t>البحوث الميدانية</a:t>
            </a:r>
            <a:endParaRPr lang="en-US" sz="3200" dirty="0"/>
          </a:p>
        </p:txBody>
      </p:sp>
      <p:sp>
        <p:nvSpPr>
          <p:cNvPr id="3" name="Content Placeholder 2">
            <a:extLst>
              <a:ext uri="{FF2B5EF4-FFF2-40B4-BE49-F238E27FC236}">
                <a16:creationId xmlns:a16="http://schemas.microsoft.com/office/drawing/2014/main" id="{0E5A1F65-2939-4B1B-80ED-499C1C6CBC0B}"/>
              </a:ext>
            </a:extLst>
          </p:cNvPr>
          <p:cNvSpPr>
            <a:spLocks noGrp="1"/>
          </p:cNvSpPr>
          <p:nvPr>
            <p:ph idx="1"/>
          </p:nvPr>
        </p:nvSpPr>
        <p:spPr>
          <a:xfrm>
            <a:off x="2054087" y="1510747"/>
            <a:ext cx="9450525" cy="4943061"/>
          </a:xfrm>
        </p:spPr>
        <p:txBody>
          <a:bodyPr>
            <a:normAutofit/>
          </a:bodyPr>
          <a:lstStyle/>
          <a:p>
            <a:pPr algn="r" rtl="1">
              <a:lnSpc>
                <a:spcPct val="200000"/>
              </a:lnSpc>
            </a:pPr>
            <a:r>
              <a:rPr lang="ar-SA" sz="2400" dirty="0">
                <a:effectLst/>
                <a:latin typeface="Calibri" panose="020F0502020204030204" pitchFamily="34" charset="0"/>
                <a:ea typeface="Calibri" panose="020F0502020204030204" pitchFamily="34" charset="0"/>
                <a:cs typeface="Arial" panose="020B0604020202020204" pitchFamily="34" charset="0"/>
              </a:rPr>
              <a:t>يُعرَّف البحث الميداني بأنه </a:t>
            </a:r>
            <a:r>
              <a:rPr lang="ar-SA"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طريقة نوعية</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ar-SA"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لجمع</a:t>
            </a:r>
            <a:r>
              <a:rPr lang="en-US" sz="2400" dirty="0">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البيانات يهدف إلى مراقبة</a:t>
            </a:r>
            <a:r>
              <a:rPr lang="ar-IQ" sz="2400" dirty="0">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الأشخاص والتفاعل معهم وفهمهم أثناء وجودهم في بيئة طبيعية. </a:t>
            </a:r>
            <a:endParaRPr lang="ar-IQ"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يمكن لعلماء الذين يجرون بحثًا ميدانيًا إجراء مقابلات أو مراقبة الأشخاص من مسافة بعيدة لفهم كيف يتصرفون في بيئة وكيف يتفاعلون مع المواقف من حولهم</a:t>
            </a:r>
            <a:r>
              <a:rPr lang="en-US" sz="2400" dirty="0">
                <a:effectLst/>
                <a:latin typeface="Calibri" panose="020F0502020204030204" pitchFamily="34" charset="0"/>
                <a:ea typeface="Calibri" panose="020F0502020204030204" pitchFamily="34" charset="0"/>
                <a:cs typeface="Arial" panose="020B0604020202020204" pitchFamily="34" charset="0"/>
              </a:rPr>
              <a:t>.</a:t>
            </a:r>
          </a:p>
          <a:p>
            <a:pPr marL="0" indent="0" algn="r" rtl="1">
              <a:lnSpc>
                <a:spcPct val="200000"/>
              </a:lnSpc>
              <a:buNone/>
            </a:pPr>
            <a:endParaRPr lang="en-US" sz="2800" dirty="0"/>
          </a:p>
        </p:txBody>
      </p:sp>
      <p:pic>
        <p:nvPicPr>
          <p:cNvPr id="6" name="Picture 5">
            <a:extLst>
              <a:ext uri="{FF2B5EF4-FFF2-40B4-BE49-F238E27FC236}">
                <a16:creationId xmlns:a16="http://schemas.microsoft.com/office/drawing/2014/main" id="{F082D8C6-BE95-4D58-B805-BB4CA97E1057}"/>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a:stretch/>
        </p:blipFill>
        <p:spPr>
          <a:xfrm>
            <a:off x="4610486" y="4094923"/>
            <a:ext cx="4175705" cy="2239616"/>
          </a:xfrm>
          <a:prstGeom prst="rect">
            <a:avLst/>
          </a:prstGeom>
        </p:spPr>
      </p:pic>
    </p:spTree>
    <p:extLst>
      <p:ext uri="{BB962C8B-B14F-4D97-AF65-F5344CB8AC3E}">
        <p14:creationId xmlns:p14="http://schemas.microsoft.com/office/powerpoint/2010/main" val="1753349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A33C8-9650-4FE4-B65D-F3F4A8096B48}"/>
              </a:ext>
            </a:extLst>
          </p:cNvPr>
          <p:cNvSpPr>
            <a:spLocks noGrp="1"/>
          </p:cNvSpPr>
          <p:nvPr>
            <p:ph type="title"/>
          </p:nvPr>
        </p:nvSpPr>
        <p:spPr>
          <a:xfrm>
            <a:off x="2592925" y="225288"/>
            <a:ext cx="8911687" cy="808382"/>
          </a:xfrm>
        </p:spPr>
        <p:txBody>
          <a:bodyPr>
            <a:noAutofit/>
          </a:bodyPr>
          <a:lstStyle/>
          <a:p>
            <a:pPr marL="0" marR="0" algn="r" rtl="1">
              <a:lnSpc>
                <a:spcPct val="107000"/>
              </a:lnSpc>
              <a:spcBef>
                <a:spcPts val="0"/>
              </a:spcBef>
              <a:spcAft>
                <a:spcPts val="800"/>
              </a:spcAft>
            </a:pPr>
            <a:r>
              <a:rPr lang="ar-SA" sz="2800" b="1" dirty="0">
                <a:effectLst/>
                <a:latin typeface="Calibri" panose="020F0502020204030204" pitchFamily="34" charset="0"/>
                <a:ea typeface="Calibri" panose="020F0502020204030204" pitchFamily="34" charset="0"/>
                <a:cs typeface="Arial" panose="020B0604020202020204" pitchFamily="34" charset="0"/>
              </a:rPr>
              <a:t>طرق البحث الميداني</a:t>
            </a:r>
            <a:br>
              <a:rPr lang="en-US" sz="2800" dirty="0">
                <a:effectLst/>
                <a:latin typeface="Calibri" panose="020F0502020204030204" pitchFamily="34" charset="0"/>
                <a:ea typeface="Calibri" panose="020F0502020204030204" pitchFamily="34" charset="0"/>
                <a:cs typeface="Arial" panose="020B0604020202020204" pitchFamily="34" charset="0"/>
              </a:rPr>
            </a:br>
            <a:br>
              <a:rPr lang="ar-IQ" sz="28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br>
              <a:rPr lang="en-US" sz="2800" b="1" dirty="0">
                <a:solidFill>
                  <a:schemeClr val="tx1"/>
                </a:solidFill>
                <a:effectLst/>
                <a:latin typeface="Calibri" panose="020F0502020204030204" pitchFamily="34" charset="0"/>
                <a:ea typeface="Calibri" panose="020F0502020204030204" pitchFamily="34" charset="0"/>
                <a:cs typeface="Arial" panose="020B0604020202020204" pitchFamily="34" charset="0"/>
              </a:rPr>
            </a:br>
            <a:r>
              <a:rPr lang="ar-IQ" sz="2800" dirty="0">
                <a:effectLst/>
                <a:latin typeface="Calibri" panose="020F0502020204030204" pitchFamily="34" charset="0"/>
                <a:ea typeface="Calibri" panose="020F0502020204030204" pitchFamily="34" charset="0"/>
                <a:cs typeface="Arial" panose="020B0604020202020204" pitchFamily="34" charset="0"/>
              </a:rPr>
              <a:t>يكتمن </a:t>
            </a:r>
            <a:r>
              <a:rPr lang="ar-SA" sz="2800" dirty="0">
                <a:effectLst/>
                <a:latin typeface="Calibri" panose="020F0502020204030204" pitchFamily="34" charset="0"/>
                <a:ea typeface="Calibri" panose="020F0502020204030204" pitchFamily="34" charset="0"/>
                <a:cs typeface="Arial" panose="020B0604020202020204" pitchFamily="34" charset="0"/>
              </a:rPr>
              <a:t>البحث الميداني عادة في 5 طرق مميز</a:t>
            </a:r>
            <a:r>
              <a:rPr lang="ar-IQ" sz="2800" dirty="0">
                <a:effectLst/>
                <a:latin typeface="Calibri" panose="020F0502020204030204" pitchFamily="34" charset="0"/>
                <a:ea typeface="Calibri" panose="020F0502020204030204" pitchFamily="34" charset="0"/>
                <a:cs typeface="Arial" panose="020B0604020202020204" pitchFamily="34" charset="0"/>
              </a:rPr>
              <a:t>ه</a:t>
            </a:r>
            <a:r>
              <a:rPr lang="ar-SA" sz="2800" dirty="0">
                <a:effectLst/>
                <a:latin typeface="Calibri" panose="020F0502020204030204" pitchFamily="34" charset="0"/>
                <a:ea typeface="Calibri" panose="020F0502020204030204" pitchFamily="34" charset="0"/>
                <a:cs typeface="Arial" panose="020B0604020202020204" pitchFamily="34" charset="0"/>
              </a:rPr>
              <a:t> </a:t>
            </a:r>
            <a:r>
              <a:rPr lang="en-US" sz="2800" dirty="0">
                <a:effectLst/>
                <a:latin typeface="Calibri" panose="020F0502020204030204" pitchFamily="34" charset="0"/>
                <a:ea typeface="Calibri" panose="020F0502020204030204" pitchFamily="34" charset="0"/>
                <a:cs typeface="Arial" panose="020B0604020202020204" pitchFamily="34" charset="0"/>
              </a:rPr>
              <a:t>:</a:t>
            </a:r>
            <a:br>
              <a:rPr lang="en-US" sz="2800" dirty="0">
                <a:effectLst/>
                <a:latin typeface="Calibri" panose="020F0502020204030204" pitchFamily="34" charset="0"/>
                <a:ea typeface="Calibri" panose="020F0502020204030204" pitchFamily="34" charset="0"/>
                <a:cs typeface="Arial" panose="020B0604020202020204" pitchFamily="34" charset="0"/>
              </a:rPr>
            </a:br>
            <a:br>
              <a:rPr lang="en-US" sz="2800" dirty="0">
                <a:effectLst/>
                <a:latin typeface="Calibri" panose="020F0502020204030204" pitchFamily="34" charset="0"/>
                <a:ea typeface="Calibri" panose="020F0502020204030204" pitchFamily="34" charset="0"/>
                <a:cs typeface="Arial" panose="020B0604020202020204" pitchFamily="34" charset="0"/>
              </a:rPr>
            </a:br>
            <a:endParaRPr lang="en-US" sz="2800" dirty="0"/>
          </a:p>
        </p:txBody>
      </p:sp>
      <p:graphicFrame>
        <p:nvGraphicFramePr>
          <p:cNvPr id="9" name="Content Placeholder 8">
            <a:extLst>
              <a:ext uri="{FF2B5EF4-FFF2-40B4-BE49-F238E27FC236}">
                <a16:creationId xmlns:a16="http://schemas.microsoft.com/office/drawing/2014/main" id="{6747BFDC-6DF0-4C7F-B64D-90D27683FA17}"/>
              </a:ext>
            </a:extLst>
          </p:cNvPr>
          <p:cNvGraphicFramePr>
            <a:graphicFrameLocks noGrp="1"/>
          </p:cNvGraphicFramePr>
          <p:nvPr>
            <p:ph idx="1"/>
            <p:extLst>
              <p:ext uri="{D42A27DB-BD31-4B8C-83A1-F6EECF244321}">
                <p14:modId xmlns:p14="http://schemas.microsoft.com/office/powerpoint/2010/main" val="182936523"/>
              </p:ext>
            </p:extLst>
          </p:nvPr>
        </p:nvGraphicFramePr>
        <p:xfrm>
          <a:off x="1167917" y="3034747"/>
          <a:ext cx="10336695" cy="2943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6320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A6719A-1C83-4C06-A966-AFE81C18D7CD}"/>
              </a:ext>
            </a:extLst>
          </p:cNvPr>
          <p:cNvSpPr>
            <a:spLocks noGrp="1"/>
          </p:cNvSpPr>
          <p:nvPr>
            <p:ph idx="1"/>
          </p:nvPr>
        </p:nvSpPr>
        <p:spPr>
          <a:xfrm>
            <a:off x="1775791" y="1139687"/>
            <a:ext cx="9728821" cy="5155096"/>
          </a:xfrm>
        </p:spPr>
        <p:txBody>
          <a:bodyPr>
            <a:normAutofit/>
          </a:bodyPr>
          <a:lstStyle/>
          <a:p>
            <a:pPr marL="0" marR="0" algn="just" rtl="1">
              <a:lnSpc>
                <a:spcPct val="107000"/>
              </a:lnSpc>
              <a:spcBef>
                <a:spcPts val="0"/>
              </a:spcBef>
              <a:spcAft>
                <a:spcPts val="800"/>
              </a:spcAft>
            </a:pPr>
            <a:r>
              <a:rPr kumimoji="0" lang="ar-SA" sz="24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t>الملاحظة المباشرة</a:t>
            </a:r>
            <a:r>
              <a:rPr kumimoji="0" lang="ar-IQ" sz="24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t> </a:t>
            </a:r>
          </a:p>
          <a:p>
            <a:pPr marL="0" marR="0" indent="0" algn="just" rtl="1">
              <a:lnSpc>
                <a:spcPct val="107000"/>
              </a:lnSpc>
              <a:spcBef>
                <a:spcPts val="0"/>
              </a:spcBef>
              <a:spcAft>
                <a:spcPts val="800"/>
              </a:spcAft>
              <a:buNone/>
            </a:pPr>
            <a:r>
              <a:rPr lang="ar-SA" sz="2400" dirty="0">
                <a:effectLst/>
                <a:latin typeface="Calibri" panose="020F0502020204030204" pitchFamily="34" charset="0"/>
                <a:ea typeface="Calibri" panose="020F0502020204030204" pitchFamily="34" charset="0"/>
                <a:cs typeface="Arial" panose="020B0604020202020204" pitchFamily="34" charset="0"/>
              </a:rPr>
              <a:t>في هذه الطريقة ، يتم جمع البيانات عبر </a:t>
            </a:r>
            <a:r>
              <a:rPr lang="ar-SA" sz="2400" u="sng" dirty="0">
                <a:solidFill>
                  <a:srgbClr val="FF0000"/>
                </a:solidFill>
                <a:effectLst/>
                <a:latin typeface="Calibri" panose="020F050202020403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طريقة المراقبة</a:t>
            </a:r>
            <a:r>
              <a:rPr lang="en-US"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أو موضوعات في بيئة طبيعية. في هذه الطريقة ، لا يتدخل الباحث في سلوك أو نتيجة الموقف بأي شكل من الأشكال. تتمثل ميزة الملاحظة المباشرة في أنها توفر بيانات سياقية حول </a:t>
            </a:r>
            <a:r>
              <a:rPr lang="ar-SA" sz="2400" u="sng"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إدارة الأشخاص</a:t>
            </a:r>
            <a:r>
              <a:rPr lang="en-US" sz="2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والمواقف والتفاعلات والمناطق المحيطة. تستخدم طريقة البحث الميداني هذه على نطاق واسع في بيئة عامة ولكن ليس في بيئة خاصة لأنها تثير معضلة أخلاقية</a:t>
            </a:r>
            <a:r>
              <a:rPr lang="en-US" sz="2400" dirty="0">
                <a:effectLst/>
                <a:latin typeface="Calibri" panose="020F0502020204030204" pitchFamily="34" charset="0"/>
                <a:ea typeface="Calibri" panose="020F0502020204030204" pitchFamily="34" charset="0"/>
                <a:cs typeface="Arial" panose="020B0604020202020204" pitchFamily="34" charset="0"/>
              </a:rPr>
              <a:t>.</a:t>
            </a:r>
            <a:endParaRPr lang="ar-IQ"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kumimoji="0" lang="ar-SA" sz="24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t>مراقبة المشترك</a:t>
            </a:r>
            <a:endParaRPr kumimoji="0" lang="ar-IQ" sz="24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just" defTabSz="457200" rtl="1" eaLnBrk="1" fontAlgn="auto" latinLnBrk="0" hangingPunct="1">
              <a:lnSpc>
                <a:spcPct val="107000"/>
              </a:lnSpc>
              <a:spcBef>
                <a:spcPts val="0"/>
              </a:spcBef>
              <a:spcAft>
                <a:spcPts val="800"/>
              </a:spcAft>
              <a:buClr>
                <a:srgbClr val="A53010"/>
              </a:buClr>
              <a:buSzTx/>
              <a:buNone/>
              <a:tabLst/>
              <a:defRPr/>
            </a:pPr>
            <a:r>
              <a:rPr kumimoji="0" lang="ar-SA"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في طريقة البحث الميداني هذه ، </a:t>
            </a:r>
            <a:r>
              <a:rPr kumimoji="0" lang="ar-SA" sz="24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Arial" panose="020B0604020202020204" pitchFamily="34" charset="0"/>
              </a:rPr>
              <a:t>يشارك الباحث بعمق في عملية البحث </a:t>
            </a:r>
            <a:r>
              <a:rPr kumimoji="0" lang="ar-SA"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 ليس فقط كمراقب ، ولكن أيضًا كمشارك. يتم إجراء هذه الطريقة أيضًا في بيئة طبيعية ولكن الاختلاف الوحيد هو أن الباحث يشارك في المناقشات ويمكنه تشكيل اتجاه المناقشات في هذه الطريقة يعيش الباحثون في بيئة مريحة مع المشاركين في البحث ، لجعلهم مرتاحين ومنفتحين على المناقشات المتعمقة</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0" marR="0" indent="0" algn="just" rtl="1">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r" rtl="1">
              <a:spcBef>
                <a:spcPts val="0"/>
              </a:spcBef>
              <a:spcAft>
                <a:spcPts val="800"/>
              </a:spcAft>
              <a:buNone/>
            </a:pPr>
            <a:endParaRPr lang="en-US" sz="2800" dirty="0">
              <a:effectLst/>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spTree>
    <p:extLst>
      <p:ext uri="{BB962C8B-B14F-4D97-AF65-F5344CB8AC3E}">
        <p14:creationId xmlns:p14="http://schemas.microsoft.com/office/powerpoint/2010/main" val="2634742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F9AF2-BE79-4F9B-907A-490067835BDF}"/>
              </a:ext>
            </a:extLst>
          </p:cNvPr>
          <p:cNvSpPr>
            <a:spLocks noGrp="1"/>
          </p:cNvSpPr>
          <p:nvPr>
            <p:ph idx="1"/>
          </p:nvPr>
        </p:nvSpPr>
        <p:spPr>
          <a:xfrm>
            <a:off x="2102069" y="1007165"/>
            <a:ext cx="9402543" cy="5446644"/>
          </a:xfrm>
        </p:spPr>
        <p:txBody>
          <a:bodyPr>
            <a:normAutofit/>
          </a:bodyPr>
          <a:lstStyle/>
          <a:p>
            <a:pPr marL="0" marR="0" algn="r" rtl="1">
              <a:lnSpc>
                <a:spcPct val="107000"/>
              </a:lnSpc>
              <a:spcBef>
                <a:spcPts val="0"/>
              </a:spcBef>
              <a:spcAft>
                <a:spcPts val="800"/>
              </a:spcAft>
            </a:pPr>
            <a:r>
              <a:rPr kumimoji="0" lang="ar-SA" sz="24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t>المقابلات</a:t>
            </a:r>
            <a:r>
              <a:rPr kumimoji="0" lang="ar-IQ" sz="24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t> </a:t>
            </a:r>
            <a:r>
              <a:rPr kumimoji="0" lang="ar-SA" sz="24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t>النوعية</a:t>
            </a:r>
            <a:br>
              <a:rPr kumimoji="0" lang="en-US" sz="29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br>
            <a:r>
              <a:rPr lang="ar-IQ" sz="28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المقابلات </a:t>
            </a:r>
            <a:r>
              <a:rPr lang="ar-IQ" sz="2800" dirty="0">
                <a:solidFill>
                  <a:srgbClr val="FF0000"/>
                </a:solidFill>
                <a:latin typeface="Calibri" panose="020F0502020204030204" pitchFamily="34" charset="0"/>
                <a:ea typeface="Calibri" panose="020F0502020204030204" pitchFamily="34" charset="0"/>
                <a:cs typeface="Arial" panose="020B0604020202020204" pitchFamily="34" charset="0"/>
              </a:rPr>
              <a:t>النوعية هي أسئلة تُطرح مباشرة </a:t>
            </a:r>
            <a:r>
              <a:rPr lang="ar-IQ" sz="28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على الأشخاص الذين يخضعون للبحث. يمكن أن تكون المقابلات النوعية غير رسمية أو شبه رسمية أو رسمية أو مزيج بين الأنواع الثلاثة. يوفر هذا ثروة من البيانات للباحث.</a:t>
            </a:r>
          </a:p>
          <a:p>
            <a:pPr marL="0" marR="0" algn="r" rtl="1">
              <a:lnSpc>
                <a:spcPct val="107000"/>
              </a:lnSpc>
              <a:spcBef>
                <a:spcPts val="0"/>
              </a:spcBef>
              <a:spcAft>
                <a:spcPts val="800"/>
              </a:spcAft>
            </a:pPr>
            <a:endParaRPr kumimoji="0" lang="ar-IQ" sz="24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kumimoji="0" lang="ar-SA" sz="24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t>دراسة الحالة</a:t>
            </a:r>
            <a:endParaRPr kumimoji="0" lang="ar-IQ" sz="24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457200" rtl="1" eaLnBrk="1" fontAlgn="auto" latinLnBrk="0" hangingPunct="1">
              <a:lnSpc>
                <a:spcPct val="107000"/>
              </a:lnSpc>
              <a:spcBef>
                <a:spcPts val="0"/>
              </a:spcBef>
              <a:spcAft>
                <a:spcPts val="800"/>
              </a:spcAft>
              <a:buClr>
                <a:srgbClr val="A53010"/>
              </a:buClr>
              <a:buSzTx/>
              <a:buNone/>
              <a:tabLst/>
              <a:defRPr/>
            </a:pPr>
            <a:r>
              <a:rPr kumimoji="0" lang="ar-SA" sz="28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هو </a:t>
            </a:r>
            <a:r>
              <a:rPr kumimoji="0" lang="ar-SA" sz="28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Arial" panose="020B0604020202020204" pitchFamily="34" charset="0"/>
              </a:rPr>
              <a:t>تحليل متعمق لشخص أو موقف أو حدث </a:t>
            </a:r>
            <a:r>
              <a:rPr kumimoji="0" lang="ar-SA" sz="28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قد تبدو هذه الطريقة صعبة </a:t>
            </a:r>
            <a:r>
              <a:rPr kumimoji="0" lang="ar-SA"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التشغيل ومع ذلك فهي واحدة من أبسط الطرق لإجراء البحث لأنها تنطوي على الغوص </a:t>
            </a:r>
            <a:r>
              <a:rPr kumimoji="0" lang="ar-SA" sz="28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العميق والفهم الشامل لطرق جمع البيانات واستنتاج البيانات</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rPr>
              <a:t>.</a:t>
            </a:r>
          </a:p>
          <a:p>
            <a:pPr marL="0" marR="0" indent="0" algn="r" rtl="1">
              <a:lnSpc>
                <a:spcPct val="107000"/>
              </a:lnSpc>
              <a:spcBef>
                <a:spcPts val="0"/>
              </a:spcBef>
              <a:spcAft>
                <a:spcPts val="800"/>
              </a:spcAft>
              <a:buNone/>
            </a:pPr>
            <a:endParaRPr kumimoji="0" lang="ar-IQ" sz="24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spTree>
    <p:extLst>
      <p:ext uri="{BB962C8B-B14F-4D97-AF65-F5344CB8AC3E}">
        <p14:creationId xmlns:p14="http://schemas.microsoft.com/office/powerpoint/2010/main" val="2672032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BDCF1-E2B3-4A89-B819-4ED2D04D5D94}"/>
              </a:ext>
            </a:extLst>
          </p:cNvPr>
          <p:cNvSpPr>
            <a:spLocks noGrp="1"/>
          </p:cNvSpPr>
          <p:nvPr>
            <p:ph type="title"/>
          </p:nvPr>
        </p:nvSpPr>
        <p:spPr/>
        <p:txBody>
          <a:bodyPr>
            <a:normAutofit/>
          </a:bodyPr>
          <a:lstStyle/>
          <a:p>
            <a:pPr marL="0" marR="0" algn="ctr" rtl="1">
              <a:lnSpc>
                <a:spcPct val="107000"/>
              </a:lnSpc>
              <a:spcBef>
                <a:spcPts val="0"/>
              </a:spcBef>
              <a:spcAft>
                <a:spcPts val="800"/>
              </a:spcAft>
            </a:pPr>
            <a:r>
              <a:rPr lang="ar-SA" sz="2400" b="1" dirty="0">
                <a:effectLst/>
                <a:latin typeface="Calibri" panose="020F0502020204030204" pitchFamily="34" charset="0"/>
                <a:ea typeface="Calibri" panose="020F0502020204030204" pitchFamily="34" charset="0"/>
                <a:cs typeface="Arial" panose="020B0604020202020204" pitchFamily="34" charset="0"/>
              </a:rPr>
              <a:t>إجراء البحث الميداني</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9AA1A519-80A1-43BD-8C7F-87F2E7F448BD}"/>
              </a:ext>
            </a:extLst>
          </p:cNvPr>
          <p:cNvSpPr>
            <a:spLocks noGrp="1"/>
          </p:cNvSpPr>
          <p:nvPr>
            <p:ph idx="1"/>
          </p:nvPr>
        </p:nvSpPr>
        <p:spPr>
          <a:xfrm>
            <a:off x="2292626" y="2133600"/>
            <a:ext cx="9211986" cy="3777622"/>
          </a:xfrm>
        </p:spPr>
        <p:txBody>
          <a:bodyPr/>
          <a:lstStyle/>
          <a:p>
            <a:pPr algn="r" rtl="1"/>
            <a:r>
              <a:rPr kumimoji="0" lang="ar-SA" sz="24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t>نظرًا لطبيعة البحث الميداني ، وحجم الجداول الزمنية والتكاليف المتضمنة ، يمكن أن يكون البحث الميداني </a:t>
            </a:r>
            <a:r>
              <a:rPr kumimoji="0" lang="ar-SA" sz="24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Arial" panose="020B0604020202020204" pitchFamily="34" charset="0"/>
              </a:rPr>
              <a:t>صعبًا للغاية في التخطيط والتنفيذ والقياس</a:t>
            </a:r>
            <a:r>
              <a:rPr kumimoji="0" lang="ar-SA" sz="24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t> الخطوات الأساسية في إدارة البحث الميداني هي</a:t>
            </a:r>
            <a:r>
              <a:rPr kumimoji="0" lang="en-US" sz="24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t>:</a:t>
            </a:r>
            <a:br>
              <a:rPr kumimoji="0" lang="en-US" sz="32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Arial" panose="020B0604020202020204" pitchFamily="34" charset="0"/>
              </a:rPr>
            </a:br>
            <a:endParaRPr lang="en-US" dirty="0"/>
          </a:p>
        </p:txBody>
      </p:sp>
    </p:spTree>
    <p:extLst>
      <p:ext uri="{BB962C8B-B14F-4D97-AF65-F5344CB8AC3E}">
        <p14:creationId xmlns:p14="http://schemas.microsoft.com/office/powerpoint/2010/main" val="474736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206393-FD2B-4344-81FA-C2FE33ED1C1E}"/>
              </a:ext>
            </a:extLst>
          </p:cNvPr>
          <p:cNvSpPr>
            <a:spLocks noGrp="1"/>
          </p:cNvSpPr>
          <p:nvPr>
            <p:ph idx="1"/>
          </p:nvPr>
        </p:nvSpPr>
        <p:spPr>
          <a:xfrm>
            <a:off x="2589212" y="675861"/>
            <a:ext cx="8915400" cy="5685182"/>
          </a:xfrm>
        </p:spPr>
        <p:txBody>
          <a:bodyPr>
            <a:noAutofit/>
          </a:bodyPr>
          <a:lstStyle/>
          <a:p>
            <a:pPr marL="0" marR="0" algn="just" rtl="1">
              <a:lnSpc>
                <a:spcPct val="107000"/>
              </a:lnSpc>
              <a:spcBef>
                <a:spcPts val="0"/>
              </a:spcBef>
              <a:spcAft>
                <a:spcPts val="800"/>
              </a:spcAft>
            </a:pPr>
            <a:r>
              <a:rPr lang="ar-SA" sz="2400" b="1" dirty="0">
                <a:effectLst/>
                <a:latin typeface="Calibri" panose="020F0502020204030204" pitchFamily="34" charset="0"/>
                <a:ea typeface="Calibri" panose="020F0502020204030204" pitchFamily="34" charset="0"/>
                <a:cs typeface="Arial" panose="020B0604020202020204" pitchFamily="34" charset="0"/>
              </a:rPr>
              <a:t>بناء الفريق المناسب</a:t>
            </a:r>
            <a:endParaRPr lang="ar-IQ"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07000"/>
              </a:lnSpc>
              <a:spcBef>
                <a:spcPts val="0"/>
              </a:spcBef>
              <a:spcAft>
                <a:spcPts val="800"/>
              </a:spcAft>
              <a:buNone/>
            </a:pPr>
            <a:r>
              <a:rPr lang="ar-SA" sz="2400" dirty="0">
                <a:effectLst/>
                <a:latin typeface="Calibri" panose="020F0502020204030204" pitchFamily="34" charset="0"/>
                <a:ea typeface="Calibri" panose="020F0502020204030204" pitchFamily="34" charset="0"/>
                <a:cs typeface="Arial" panose="020B0604020202020204" pitchFamily="34" charset="0"/>
              </a:rPr>
              <a:t>لتكون قادرًا على إجراء بحث ميداني ، </a:t>
            </a:r>
            <a:r>
              <a:rPr lang="ar-SA"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من المهم وجود الفريق المناسب </a:t>
            </a:r>
            <a:r>
              <a:rPr lang="ar-SA" sz="2400" dirty="0">
                <a:effectLst/>
                <a:latin typeface="Calibri" panose="020F0502020204030204" pitchFamily="34" charset="0"/>
                <a:ea typeface="Calibri" panose="020F0502020204030204" pitchFamily="34" charset="0"/>
                <a:cs typeface="Arial" panose="020B0604020202020204" pitchFamily="34" charset="0"/>
              </a:rPr>
              <a:t>إن دور الباحث وأي من أعضاء الفريق المساعد مهم للغاية ، ومن المهم تحديد المهام التي يتعين عليهم القيام بها مع المعالم ذات الصلة المحددة</a:t>
            </a:r>
            <a:r>
              <a:rPr lang="ar-IQ" sz="2400" dirty="0">
                <a:effectLst/>
                <a:latin typeface="Calibri" panose="020F0502020204030204" pitchFamily="34" charset="0"/>
                <a:ea typeface="Calibri" panose="020F0502020204030204" pitchFamily="34" charset="0"/>
                <a:cs typeface="Arial" panose="020B0604020202020204" pitchFamily="34" charset="0"/>
              </a:rPr>
              <a:t> .</a:t>
            </a:r>
          </a:p>
          <a:p>
            <a:pPr marL="0" marR="0" lvl="0" indent="-342900" algn="just" defTabSz="457200" rtl="1" eaLnBrk="1" fontAlgn="auto" latinLnBrk="0" hangingPunct="1">
              <a:lnSpc>
                <a:spcPct val="107000"/>
              </a:lnSpc>
              <a:spcBef>
                <a:spcPts val="0"/>
              </a:spcBef>
              <a:spcAft>
                <a:spcPts val="800"/>
              </a:spcAft>
              <a:buClr>
                <a:srgbClr val="A53010"/>
              </a:buClr>
              <a:buSzTx/>
              <a:buFont typeface="Wingdings 3" charset="2"/>
              <a:buChar char=""/>
              <a:tabLst/>
              <a:defRPr/>
            </a:pPr>
            <a:r>
              <a:rPr lang="ar-IQ" sz="2400" b="1" dirty="0">
                <a:latin typeface="Calibri" panose="020F0502020204030204" pitchFamily="34" charset="0"/>
                <a:cs typeface="Arial" panose="020B0604020202020204" pitchFamily="34" charset="0"/>
              </a:rPr>
              <a:t>تجنيد الأشخاص للدراسة</a:t>
            </a:r>
          </a:p>
          <a:p>
            <a:pPr marL="0" marR="0" lvl="0" indent="0" algn="r" rtl="1">
              <a:lnSpc>
                <a:spcPct val="107000"/>
              </a:lnSpc>
              <a:spcBef>
                <a:spcPts val="0"/>
              </a:spcBef>
              <a:spcAft>
                <a:spcPts val="800"/>
              </a:spcAft>
              <a:buNone/>
              <a:tabLst>
                <a:tab pos="45720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يعتمد نجاح الدراسة الميدانية </a:t>
            </a:r>
            <a:r>
              <a:rPr lang="ar-SA"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على الأشخاص الذين تجري عليهم الدراسة</a:t>
            </a:r>
            <a:r>
              <a:rPr lang="ar-SA" sz="2400" dirty="0">
                <a:effectLst/>
                <a:latin typeface="Calibri" panose="020F0502020204030204" pitchFamily="34" charset="0"/>
                <a:ea typeface="Calibri" panose="020F0502020204030204" pitchFamily="34" charset="0"/>
                <a:cs typeface="Arial" panose="020B0604020202020204" pitchFamily="34" charset="0"/>
              </a:rPr>
              <a:t> باستخدام طرق أخذ العينات من المهم تحديد الأشخاص الذين سيكونون جزءًا من الدراسة.</a:t>
            </a:r>
            <a:endParaRPr lang="ar-IQ" sz="2400" dirty="0">
              <a:effectLst/>
              <a:latin typeface="Calibri" panose="020F0502020204030204" pitchFamily="34" charset="0"/>
              <a:ea typeface="Calibri" panose="020F0502020204030204" pitchFamily="34" charset="0"/>
              <a:cs typeface="Arial" panose="020B0604020202020204" pitchFamily="34" charset="0"/>
            </a:endParaRPr>
          </a:p>
          <a:p>
            <a:pPr marL="0" marR="0" lvl="0" indent="-342900" algn="just" defTabSz="457200" rtl="1" eaLnBrk="1" fontAlgn="auto" latinLnBrk="0" hangingPunct="1">
              <a:lnSpc>
                <a:spcPct val="107000"/>
              </a:lnSpc>
              <a:spcBef>
                <a:spcPts val="0"/>
              </a:spcBef>
              <a:spcAft>
                <a:spcPts val="800"/>
              </a:spcAft>
              <a:buClr>
                <a:srgbClr val="A53010"/>
              </a:buClr>
              <a:buSzTx/>
              <a:buFont typeface="Wingdings 3" charset="2"/>
              <a:buChar char=""/>
              <a:tabLst/>
              <a:defRPr/>
            </a:pPr>
            <a:r>
              <a:rPr lang="ar-SA" sz="2400" b="1" dirty="0">
                <a:effectLst/>
                <a:latin typeface="Calibri" panose="020F0502020204030204" pitchFamily="34" charset="0"/>
                <a:ea typeface="Calibri" panose="020F0502020204030204" pitchFamily="34" charset="0"/>
                <a:cs typeface="Arial" panose="020B0604020202020204" pitchFamily="34" charset="0"/>
              </a:rPr>
              <a:t>منهجية جمع البيانات</a:t>
            </a:r>
            <a:endParaRPr lang="ar-IQ" sz="2400" b="1"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defTabSz="457200" rtl="1" eaLnBrk="1" fontAlgn="auto" latinLnBrk="0" hangingPunct="1">
              <a:lnSpc>
                <a:spcPct val="107000"/>
              </a:lnSpc>
              <a:spcBef>
                <a:spcPts val="0"/>
              </a:spcBef>
              <a:spcAft>
                <a:spcPts val="800"/>
              </a:spcAft>
              <a:buClr>
                <a:srgbClr val="A53010"/>
              </a:buClr>
              <a:buSzTx/>
              <a:buNone/>
              <a:tabLst/>
              <a:defRPr/>
            </a:pPr>
            <a:r>
              <a:rPr lang="ar-IQ" sz="2400" dirty="0">
                <a:latin typeface="Calibri" panose="020F0502020204030204" pitchFamily="34" charset="0"/>
                <a:ea typeface="Calibri" panose="020F0502020204030204" pitchFamily="34" charset="0"/>
                <a:cs typeface="Arial" panose="020B0604020202020204" pitchFamily="34" charset="0"/>
              </a:rPr>
              <a:t> ان </a:t>
            </a:r>
            <a:r>
              <a:rPr lang="ar-SA"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طرق جمع البيانات للبحث الميداني متنوعة </a:t>
            </a:r>
            <a:r>
              <a:rPr lang="ar-SA" sz="2400" dirty="0">
                <a:effectLst/>
                <a:latin typeface="Calibri" panose="020F0502020204030204" pitchFamily="34" charset="0"/>
                <a:ea typeface="Calibri" panose="020F0502020204030204" pitchFamily="34" charset="0"/>
                <a:cs typeface="Arial" panose="020B0604020202020204" pitchFamily="34" charset="0"/>
              </a:rPr>
              <a:t>يمكن أن تكون مزيجًا من</a:t>
            </a:r>
            <a:r>
              <a:rPr lang="ar-IQ" sz="2400" dirty="0">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الاستطلاعات والمقابلات ودراسات الحالة والملاحظة يجب تحديد كل هذه الطرق وإيضاح معالم كل طريقة أيضاً</a:t>
            </a:r>
            <a:r>
              <a:rPr lang="ar-IQ" sz="2400" dirty="0">
                <a:effectLst/>
                <a:latin typeface="Calibri" panose="020F0502020204030204" pitchFamily="34"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lvl="0" indent="-342900" algn="just" defTabSz="457200" rtl="1" eaLnBrk="1" fontAlgn="auto" latinLnBrk="0" hangingPunct="1">
              <a:lnSpc>
                <a:spcPct val="107000"/>
              </a:lnSpc>
              <a:spcBef>
                <a:spcPts val="0"/>
              </a:spcBef>
              <a:spcAft>
                <a:spcPts val="800"/>
              </a:spcAft>
              <a:buClr>
                <a:srgbClr val="A53010"/>
              </a:buClr>
              <a:buSzTx/>
              <a:buFont typeface="Wingdings 3" charset="2"/>
              <a:buChar char=""/>
              <a:tabLst/>
              <a:defRPr/>
            </a:pPr>
            <a:endParaRPr kumimoji="0" lang="ar-IQ"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342900" algn="just" defTabSz="457200" rtl="1" eaLnBrk="1" fontAlgn="auto" latinLnBrk="0" hangingPunct="1">
              <a:lnSpc>
                <a:spcPct val="107000"/>
              </a:lnSpc>
              <a:spcBef>
                <a:spcPts val="0"/>
              </a:spcBef>
              <a:spcAft>
                <a:spcPts val="800"/>
              </a:spcAft>
              <a:buClr>
                <a:srgbClr val="A53010"/>
              </a:buClr>
              <a:buSzTx/>
              <a:buFont typeface="Wingdings 3" charset="2"/>
              <a:buChar char=""/>
              <a:tabLst/>
              <a:defRPr/>
            </a:pPr>
            <a:endParaRPr kumimoji="0" lang="ar-IQ"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07000"/>
              </a:lnSpc>
              <a:spcBef>
                <a:spcPts val="0"/>
              </a:spcBef>
              <a:spcAft>
                <a:spcPts val="800"/>
              </a:spcAft>
              <a:buNone/>
            </a:pPr>
            <a:endParaRPr lang="ar-IQ"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07000"/>
              </a:lnSpc>
              <a:spcBef>
                <a:spcPts val="0"/>
              </a:spcBef>
              <a:spcAft>
                <a:spcPts val="800"/>
              </a:spcAft>
              <a:buNone/>
            </a:pPr>
            <a:endParaRPr lang="ar-IQ"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07000"/>
              </a:lnSpc>
              <a:spcBef>
                <a:spcPts val="0"/>
              </a:spcBef>
              <a:spcAft>
                <a:spcPts val="800"/>
              </a:spcAft>
              <a:buNone/>
            </a:pPr>
            <a:endParaRPr lang="en-US" sz="2400" dirty="0"/>
          </a:p>
        </p:txBody>
      </p:sp>
    </p:spTree>
    <p:extLst>
      <p:ext uri="{BB962C8B-B14F-4D97-AF65-F5344CB8AC3E}">
        <p14:creationId xmlns:p14="http://schemas.microsoft.com/office/powerpoint/2010/main" val="3395749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F5D962-C0B1-4A1F-8E72-E1D6BE51D119}"/>
              </a:ext>
            </a:extLst>
          </p:cNvPr>
          <p:cNvSpPr>
            <a:spLocks noGrp="1"/>
          </p:cNvSpPr>
          <p:nvPr>
            <p:ph idx="1"/>
          </p:nvPr>
        </p:nvSpPr>
        <p:spPr>
          <a:xfrm>
            <a:off x="2202146" y="770454"/>
            <a:ext cx="9649308" cy="5897217"/>
          </a:xfrm>
        </p:spPr>
        <p:txBody>
          <a:bodyPr>
            <a:noAutofit/>
          </a:bodyPr>
          <a:lstStyle/>
          <a:p>
            <a:pPr marL="0" marR="0" algn="r" rtl="1">
              <a:lnSpc>
                <a:spcPct val="107000"/>
              </a:lnSpc>
              <a:spcBef>
                <a:spcPts val="0"/>
              </a:spcBef>
              <a:spcAft>
                <a:spcPts val="800"/>
              </a:spcAft>
            </a:pPr>
            <a:r>
              <a:rPr lang="ar-SA" sz="2400" b="1" dirty="0">
                <a:effectLst/>
                <a:latin typeface="Calibri" panose="020F0502020204030204" pitchFamily="34" charset="0"/>
                <a:ea typeface="Calibri" panose="020F0502020204030204" pitchFamily="34" charset="0"/>
                <a:cs typeface="Arial" panose="020B0604020202020204" pitchFamily="34" charset="0"/>
              </a:rPr>
              <a:t>زيارة موقع</a:t>
            </a:r>
            <a:r>
              <a:rPr lang="ar-IQ" sz="2400" b="1" dirty="0">
                <a:effectLst/>
                <a:latin typeface="Calibri" panose="020F0502020204030204" pitchFamily="34" charset="0"/>
                <a:ea typeface="Calibri" panose="020F0502020204030204" pitchFamily="34" charset="0"/>
                <a:cs typeface="Arial" panose="020B0604020202020204" pitchFamily="34" charset="0"/>
              </a:rPr>
              <a:t> (البيئة)</a:t>
            </a:r>
          </a:p>
          <a:p>
            <a:pPr marL="0" marR="0" indent="0" algn="r" rtl="1">
              <a:lnSpc>
                <a:spcPct val="107000"/>
              </a:lnSpc>
              <a:spcBef>
                <a:spcPts val="0"/>
              </a:spcBef>
              <a:spcAft>
                <a:spcPts val="800"/>
              </a:spcAft>
              <a:buNone/>
            </a:pPr>
            <a:r>
              <a:rPr lang="ar-IQ" sz="2400" dirty="0">
                <a:effectLst/>
                <a:latin typeface="Calibri" panose="020F0502020204030204" pitchFamily="34" charset="0"/>
                <a:ea typeface="Calibri" panose="020F0502020204030204" pitchFamily="34" charset="0"/>
                <a:cs typeface="Arial" panose="020B0604020202020204" pitchFamily="34" charset="0"/>
              </a:rPr>
              <a:t>ان </a:t>
            </a:r>
            <a:r>
              <a:rPr lang="ar-SA" sz="2400" dirty="0">
                <a:effectLst/>
                <a:latin typeface="Calibri" panose="020F0502020204030204" pitchFamily="34" charset="0"/>
                <a:ea typeface="Calibri" panose="020F0502020204030204" pitchFamily="34" charset="0"/>
                <a:cs typeface="Arial" panose="020B0604020202020204" pitchFamily="34" charset="0"/>
              </a:rPr>
              <a:t>زيارة البيئة مهمة في </a:t>
            </a:r>
            <a:r>
              <a:rPr lang="ar-SA"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فهم كيفية إجراء دراسة ميدانية</a:t>
            </a:r>
            <a:r>
              <a:rPr lang="ar-SA" sz="2400" dirty="0">
                <a:effectLst/>
                <a:latin typeface="Calibri" panose="020F0502020204030204" pitchFamily="34" charset="0"/>
                <a:ea typeface="Calibri" panose="020F0502020204030204" pitchFamily="34" charset="0"/>
                <a:cs typeface="Arial" panose="020B0604020202020204" pitchFamily="34" charset="0"/>
              </a:rPr>
              <a:t>، ومهمة أيضاً لنجاح البحث الميداني حيث أنها توضح للباحث الأطر النظرية بشكل عملي وواقعي لذا فإن التخطيط لزيارة البيئة لا يقل أهمية عن التخطيط للطرق التي سيتم استخدامها.</a:t>
            </a:r>
            <a:endParaRPr lang="ar-IQ"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endParaRPr lang="ar-IQ" sz="2400" dirty="0">
              <a:effectLst/>
              <a:latin typeface="Calibri" panose="020F0502020204030204" pitchFamily="34" charset="0"/>
              <a:ea typeface="Calibri" panose="020F0502020204030204" pitchFamily="34" charset="0"/>
              <a:cs typeface="Arial" panose="020B0604020202020204" pitchFamily="34" charset="0"/>
            </a:endParaRPr>
          </a:p>
          <a:p>
            <a:pPr marL="0" marR="0" lvl="0" indent="-342900" algn="r" defTabSz="457200" rtl="1" eaLnBrk="1" fontAlgn="auto" latinLnBrk="0" hangingPunct="1">
              <a:lnSpc>
                <a:spcPct val="107000"/>
              </a:lnSpc>
              <a:spcBef>
                <a:spcPts val="0"/>
              </a:spcBef>
              <a:spcAft>
                <a:spcPts val="800"/>
              </a:spcAft>
              <a:buClr>
                <a:srgbClr val="A53010"/>
              </a:buClr>
              <a:buSzTx/>
              <a:buFont typeface="Wingdings 3" charset="2"/>
              <a:buChar char=""/>
              <a:tabLst/>
              <a:defRPr/>
            </a:pPr>
            <a:r>
              <a:rPr lang="ar-SA" sz="2400" b="1" dirty="0">
                <a:effectLst/>
                <a:latin typeface="Calibri" panose="020F0502020204030204" pitchFamily="34" charset="0"/>
                <a:ea typeface="Calibri" panose="020F0502020204030204" pitchFamily="34" charset="0"/>
                <a:cs typeface="Arial" panose="020B0604020202020204" pitchFamily="34" charset="0"/>
              </a:rPr>
              <a:t>تحليل البيانات</a:t>
            </a:r>
            <a:r>
              <a:rPr lang="ar-IQ" sz="2400" b="1" dirty="0">
                <a:effectLst/>
                <a:latin typeface="Calibri" panose="020F0502020204030204" pitchFamily="34" charset="0"/>
                <a:ea typeface="Calibri" panose="020F0502020204030204" pitchFamily="34" charset="0"/>
                <a:cs typeface="Arial" panose="020B0604020202020204" pitchFamily="34" charset="0"/>
              </a:rPr>
              <a:t> </a:t>
            </a:r>
          </a:p>
          <a:p>
            <a:pPr marL="0" marR="0" lvl="0" indent="0" algn="r" defTabSz="457200" rtl="1" eaLnBrk="1" fontAlgn="auto" latinLnBrk="0" hangingPunct="1">
              <a:lnSpc>
                <a:spcPct val="107000"/>
              </a:lnSpc>
              <a:spcBef>
                <a:spcPts val="0"/>
              </a:spcBef>
              <a:spcAft>
                <a:spcPts val="800"/>
              </a:spcAft>
              <a:buClr>
                <a:srgbClr val="A53010"/>
              </a:buClr>
              <a:buSzTx/>
              <a:buNone/>
              <a:tabLst/>
              <a:defRPr/>
            </a:pPr>
            <a:r>
              <a:rPr lang="ar-IQ" sz="2400" dirty="0">
                <a:latin typeface="Calibri" panose="020F0502020204030204" pitchFamily="34" charset="0"/>
                <a:ea typeface="Calibri" panose="020F0502020204030204" pitchFamily="34" charset="0"/>
                <a:cs typeface="Arial" panose="020B0604020202020204" pitchFamily="34" charset="0"/>
              </a:rPr>
              <a:t>ان تحليل البيانات التي يتم جمعها </a:t>
            </a:r>
            <a:r>
              <a:rPr lang="ar-IQ" sz="2400" dirty="0">
                <a:solidFill>
                  <a:srgbClr val="FF0000"/>
                </a:solidFill>
                <a:latin typeface="Calibri" panose="020F0502020204030204" pitchFamily="34" charset="0"/>
                <a:ea typeface="Calibri" panose="020F0502020204030204" pitchFamily="34" charset="0"/>
                <a:cs typeface="Arial" panose="020B0604020202020204" pitchFamily="34" charset="0"/>
              </a:rPr>
              <a:t>مهم للتحقق من صحة فرضية </a:t>
            </a:r>
            <a:r>
              <a:rPr lang="ar-IQ" sz="2400" dirty="0">
                <a:latin typeface="Calibri" panose="020F0502020204030204" pitchFamily="34" charset="0"/>
                <a:ea typeface="Calibri" panose="020F0502020204030204" pitchFamily="34" charset="0"/>
                <a:cs typeface="Arial" panose="020B0604020202020204" pitchFamily="34" charset="0"/>
              </a:rPr>
              <a:t>الدراسة الميدانية وتحديد نتائجها.</a:t>
            </a:r>
          </a:p>
          <a:p>
            <a:pPr marL="0" marR="0" lvl="0" indent="0" algn="r" defTabSz="457200" rtl="1" eaLnBrk="1" fontAlgn="auto" latinLnBrk="0" hangingPunct="1">
              <a:lnSpc>
                <a:spcPct val="107000"/>
              </a:lnSpc>
              <a:spcBef>
                <a:spcPts val="0"/>
              </a:spcBef>
              <a:spcAft>
                <a:spcPts val="800"/>
              </a:spcAft>
              <a:buClr>
                <a:srgbClr val="A53010"/>
              </a:buClr>
              <a:buSzTx/>
              <a:buNone/>
              <a:tabLst/>
              <a:defRPr/>
            </a:pPr>
            <a:endParaRPr lang="ar-IQ" sz="2400" dirty="0">
              <a:effectLst/>
              <a:latin typeface="Calibri" panose="020F0502020204030204" pitchFamily="34" charset="0"/>
              <a:ea typeface="Calibri" panose="020F0502020204030204" pitchFamily="34" charset="0"/>
              <a:cs typeface="Arial" panose="020B0604020202020204" pitchFamily="34" charset="0"/>
            </a:endParaRPr>
          </a:p>
          <a:p>
            <a:pPr marL="0" marR="0" lvl="0" indent="-342900" algn="r" defTabSz="457200" rtl="1" eaLnBrk="1" fontAlgn="auto" latinLnBrk="0" hangingPunct="1">
              <a:lnSpc>
                <a:spcPct val="107000"/>
              </a:lnSpc>
              <a:spcBef>
                <a:spcPts val="0"/>
              </a:spcBef>
              <a:spcAft>
                <a:spcPts val="800"/>
              </a:spcAft>
              <a:buClr>
                <a:srgbClr val="A53010"/>
              </a:buClr>
              <a:buSzTx/>
              <a:buFont typeface="Wingdings 3" charset="2"/>
              <a:buChar char=""/>
              <a:tabLst/>
              <a:defRPr/>
            </a:pPr>
            <a:r>
              <a:rPr lang="ar-SA" sz="2400" dirty="0">
                <a:effectLst/>
                <a:latin typeface="Calibri" panose="020F0502020204030204" pitchFamily="34" charset="0"/>
                <a:ea typeface="Calibri" panose="020F0502020204030204" pitchFamily="34" charset="0"/>
                <a:cs typeface="Arial" panose="020B0604020202020204" pitchFamily="34" charset="0"/>
              </a:rPr>
              <a:t>إبلاغ </a:t>
            </a:r>
            <a:r>
              <a:rPr lang="ar-SA" sz="2400" b="1" dirty="0">
                <a:effectLst/>
                <a:latin typeface="Calibri" panose="020F0502020204030204" pitchFamily="34" charset="0"/>
                <a:ea typeface="Calibri" panose="020F0502020204030204" pitchFamily="34" charset="0"/>
                <a:cs typeface="Arial" panose="020B0604020202020204" pitchFamily="34" charset="0"/>
              </a:rPr>
              <a:t>النتائج</a:t>
            </a:r>
            <a:endParaRPr lang="ar-IQ" sz="2400" b="1"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r" rtl="1">
              <a:lnSpc>
                <a:spcPct val="107000"/>
              </a:lnSpc>
              <a:spcBef>
                <a:spcPts val="0"/>
              </a:spcBef>
              <a:spcAft>
                <a:spcPts val="800"/>
              </a:spcAft>
              <a:buNone/>
              <a:tabLst>
                <a:tab pos="457200" algn="l"/>
              </a:tabLst>
            </a:pPr>
            <a:r>
              <a:rPr lang="ar-SA" sz="2400" dirty="0">
                <a:effectLst/>
                <a:latin typeface="Calibri" panose="020F0502020204030204" pitchFamily="34" charset="0"/>
                <a:ea typeface="Calibri" panose="020F0502020204030204" pitchFamily="34" charset="0"/>
                <a:cs typeface="Arial" panose="020B0604020202020204" pitchFamily="34" charset="0"/>
              </a:rPr>
              <a:t>بمجرد تحليل البيانات ، من المهم أن يصل الباحث إلى </a:t>
            </a:r>
            <a:r>
              <a:rPr lang="ar-SA"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النتائج المرجوة</a:t>
            </a:r>
            <a:r>
              <a:rPr lang="ar-IQ"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 من أجل تحديد الخطوة المستقبلية.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r" defTabSz="457200" rtl="1" eaLnBrk="1" fontAlgn="auto" latinLnBrk="0" hangingPunct="1">
              <a:lnSpc>
                <a:spcPct val="107000"/>
              </a:lnSpc>
              <a:spcBef>
                <a:spcPts val="0"/>
              </a:spcBef>
              <a:spcAft>
                <a:spcPts val="800"/>
              </a:spcAft>
              <a:buClr>
                <a:srgbClr val="A53010"/>
              </a:buClr>
              <a:buSzTx/>
              <a:buNone/>
              <a:tabLst/>
              <a:defRPr/>
            </a:pPr>
            <a:endParaRPr lang="ar-IQ"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sz="2800" dirty="0"/>
          </a:p>
        </p:txBody>
      </p:sp>
    </p:spTree>
    <p:extLst>
      <p:ext uri="{BB962C8B-B14F-4D97-AF65-F5344CB8AC3E}">
        <p14:creationId xmlns:p14="http://schemas.microsoft.com/office/powerpoint/2010/main" val="54092280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3501</TotalTime>
  <Words>2029</Words>
  <Application>Microsoft Office PowerPoint</Application>
  <PresentationFormat>Widescreen</PresentationFormat>
  <Paragraphs>155</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Century Gothic</vt:lpstr>
      <vt:lpstr>Helvetica Neue</vt:lpstr>
      <vt:lpstr>Symbol</vt:lpstr>
      <vt:lpstr>UniQAIDAR_Blawkrawe 006</vt:lpstr>
      <vt:lpstr>Wingdings 3</vt:lpstr>
      <vt:lpstr>Wisp</vt:lpstr>
      <vt:lpstr>PowerPoint Presentation</vt:lpstr>
      <vt:lpstr>محاور المحاظره </vt:lpstr>
      <vt:lpstr>البحوث الميدانية</vt:lpstr>
      <vt:lpstr>طرق البحث الميداني   يكتمن البحث الميداني عادة في 5 طرق مميزه :  </vt:lpstr>
      <vt:lpstr>PowerPoint Presentation</vt:lpstr>
      <vt:lpstr>PowerPoint Presentation</vt:lpstr>
      <vt:lpstr>إجراء البحث الميداني </vt:lpstr>
      <vt:lpstr>PowerPoint Presentation</vt:lpstr>
      <vt:lpstr>PowerPoint Presentation</vt:lpstr>
      <vt:lpstr>أسباب إجراء البحث الميداني </vt:lpstr>
      <vt:lpstr>PowerPoint Presentation</vt:lpstr>
      <vt:lpstr>مزايا البحث الميداني 1-يتم إجراؤه في بيئة حقيقية وطبيعية حيث لا يوجد تلاعب بالمتغيرات ولا يتم التلاعب بالبيئة. 2-نظرًا للدراسة التي يتم إجراؤها في بيئة مريحة ، يمكن جمع البيانات حتى حول الموضوعات الإضافية. 3-يكتسب الباحث فهمًا عميقًا لموضوعات البحث نظرًا لقربها منها وبالتالي يكون البحث واسعًا وشاملًا ودقيقًا.   </vt:lpstr>
      <vt:lpstr>أمثلة على البحث الميداني</vt:lpstr>
      <vt:lpstr>البحوث الارشيفية </vt:lpstr>
      <vt:lpstr>أنواع الأرشيف    تكمن ارشيف عادة في 4 أنواع مميزة:    </vt:lpstr>
      <vt:lpstr>أنواع الأرشيف </vt:lpstr>
      <vt:lpstr>PowerPoint Presentation</vt:lpstr>
      <vt:lpstr>PowerPoint Presentation</vt:lpstr>
      <vt:lpstr>PowerPoint Presentation</vt:lpstr>
      <vt:lpstr>PowerPoint Presentation</vt:lpstr>
      <vt:lpstr>خطوات البحث التاريخي</vt:lpstr>
      <vt:lpstr>PowerPoint Presentation</vt:lpstr>
      <vt:lpstr>PowerPoint Presentation</vt:lpstr>
      <vt:lpstr>أمثلة على البحث الميداني</vt:lpstr>
      <vt:lpstr>المصادر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Rozhgar Al-hawezy</dc:creator>
  <cp:lastModifiedBy>Naseem Lallo</cp:lastModifiedBy>
  <cp:revision>272</cp:revision>
  <dcterms:created xsi:type="dcterms:W3CDTF">2023-11-01T12:38:26Z</dcterms:created>
  <dcterms:modified xsi:type="dcterms:W3CDTF">2023-12-15T20:25:36Z</dcterms:modified>
</cp:coreProperties>
</file>