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81" r:id="rId2"/>
    <p:sldId id="314" r:id="rId3"/>
    <p:sldId id="259" r:id="rId4"/>
    <p:sldId id="625" r:id="rId5"/>
    <p:sldId id="477" r:id="rId6"/>
    <p:sldId id="643" r:id="rId7"/>
    <p:sldId id="540" r:id="rId8"/>
    <p:sldId id="565" r:id="rId9"/>
    <p:sldId id="575" r:id="rId10"/>
    <p:sldId id="584" r:id="rId11"/>
    <p:sldId id="566" r:id="rId12"/>
    <p:sldId id="576" r:id="rId13"/>
    <p:sldId id="585" r:id="rId14"/>
    <p:sldId id="541" r:id="rId15"/>
    <p:sldId id="586" r:id="rId16"/>
    <p:sldId id="587" r:id="rId17"/>
    <p:sldId id="579" r:id="rId18"/>
    <p:sldId id="589" r:id="rId19"/>
    <p:sldId id="550" r:id="rId20"/>
    <p:sldId id="588" r:id="rId21"/>
    <p:sldId id="591" r:id="rId22"/>
    <p:sldId id="590" r:id="rId23"/>
    <p:sldId id="626" r:id="rId24"/>
    <p:sldId id="627" r:id="rId25"/>
    <p:sldId id="628" r:id="rId26"/>
    <p:sldId id="629" r:id="rId27"/>
    <p:sldId id="630" r:id="rId28"/>
    <p:sldId id="631" r:id="rId29"/>
    <p:sldId id="632" r:id="rId30"/>
    <p:sldId id="633" r:id="rId31"/>
    <p:sldId id="634" r:id="rId32"/>
    <p:sldId id="635" r:id="rId33"/>
    <p:sldId id="636" r:id="rId34"/>
    <p:sldId id="637" r:id="rId35"/>
    <p:sldId id="638" r:id="rId36"/>
    <p:sldId id="639" r:id="rId37"/>
    <p:sldId id="640" r:id="rId38"/>
    <p:sldId id="641" r:id="rId39"/>
    <p:sldId id="64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00CC66"/>
    <a:srgbClr val="CCFF66"/>
    <a:srgbClr val="CCFF33"/>
    <a:srgbClr val="99FF66"/>
    <a:srgbClr val="CCFF99"/>
    <a:srgbClr val="FFFF99"/>
    <a:srgbClr val="FFFF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97" autoAdjust="0"/>
    <p:restoredTop sz="93883" autoAdjust="0"/>
  </p:normalViewPr>
  <p:slideViewPr>
    <p:cSldViewPr>
      <p:cViewPr varScale="1">
        <p:scale>
          <a:sx n="64" d="100"/>
          <a:sy n="64" d="100"/>
        </p:scale>
        <p:origin x="124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E374FC-D326-4704-A1AC-B7D7C189B55F}"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3059CF39-8E29-4E29-8FBF-7B56BC0F5D70}">
      <dgm:prSet custT="1">
        <dgm:style>
          <a:lnRef idx="1">
            <a:schemeClr val="accent6"/>
          </a:lnRef>
          <a:fillRef idx="2">
            <a:schemeClr val="accent6"/>
          </a:fillRef>
          <a:effectRef idx="1">
            <a:schemeClr val="accent6"/>
          </a:effectRef>
          <a:fontRef idx="minor">
            <a:schemeClr val="dk1"/>
          </a:fontRef>
        </dgm:style>
      </dgm:prSet>
      <dgm:sp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a:solidFill>
            <a:srgbClr val="00B050"/>
          </a:solidFill>
        </a:ln>
        <a:effectLst>
          <a:innerShdw blurRad="114300">
            <a:prstClr val="black"/>
          </a:innerShdw>
        </a:effectLst>
      </dgm:spPr>
      <dgm:t>
        <a:bodyPr/>
        <a:lstStyle/>
        <a:p>
          <a:pPr rtl="0"/>
          <a:r>
            <a:rPr lang="en-US" sz="4000" b="0" dirty="0">
              <a:solidFill>
                <a:schemeClr val="tx1"/>
              </a:solidFill>
              <a:effectLst>
                <a:outerShdw blurRad="38100" dist="38100" dir="2700000" algn="tl">
                  <a:srgbClr val="000000">
                    <a:alpha val="43137"/>
                  </a:srgbClr>
                </a:outerShdw>
              </a:effectLst>
              <a:latin typeface="Tiranti Solid LET" pitchFamily="2" charset="0"/>
            </a:rPr>
            <a:t>Quality Control Theory</a:t>
          </a:r>
        </a:p>
      </dgm:t>
    </dgm:pt>
    <dgm:pt modelId="{63B82D95-9650-411C-B62A-D0064554F3C3}" type="parTrans" cxnId="{CCE6767F-2AC9-45F6-A8B6-46AE989258A0}">
      <dgm:prSet/>
      <dgm:spPr/>
      <dgm:t>
        <a:bodyPr/>
        <a:lstStyle/>
        <a:p>
          <a:endParaRPr lang="en-US" sz="1100"/>
        </a:p>
      </dgm:t>
    </dgm:pt>
    <dgm:pt modelId="{A92DB406-755B-4B5E-A64A-921E0A146F74}" type="sibTrans" cxnId="{CCE6767F-2AC9-45F6-A8B6-46AE989258A0}">
      <dgm:prSet/>
      <dgm:spPr/>
      <dgm:t>
        <a:bodyPr/>
        <a:lstStyle/>
        <a:p>
          <a:endParaRPr lang="en-US" sz="1100"/>
        </a:p>
      </dgm:t>
    </dgm:pt>
    <dgm:pt modelId="{F3E7D8C4-7CC4-4C9F-8602-9C4B1CFD7CFD}" type="pres">
      <dgm:prSet presAssocID="{8CE374FC-D326-4704-A1AC-B7D7C189B55F}" presName="Name0" presStyleCnt="0">
        <dgm:presLayoutVars>
          <dgm:chMax val="7"/>
          <dgm:dir/>
          <dgm:animLvl val="lvl"/>
          <dgm:resizeHandles val="exact"/>
        </dgm:presLayoutVars>
      </dgm:prSet>
      <dgm:spPr/>
    </dgm:pt>
    <dgm:pt modelId="{03778340-2ACD-4F1F-BABB-ECA2EEFA5340}" type="pres">
      <dgm:prSet presAssocID="{3059CF39-8E29-4E29-8FBF-7B56BC0F5D70}" presName="circle1" presStyleLbl="node1" presStyleIdx="0" presStyleCnt="1" custAng="1818308" custScaleX="157700" custScaleY="143951" custLinFactNeighborX="14739" custLinFactNeighborY="-51744">
        <dgm:style>
          <a:lnRef idx="0">
            <a:schemeClr val="accent3"/>
          </a:lnRef>
          <a:fillRef idx="3">
            <a:schemeClr val="accent3"/>
          </a:fillRef>
          <a:effectRef idx="3">
            <a:schemeClr val="accent3"/>
          </a:effectRef>
          <a:fontRef idx="minor">
            <a:schemeClr val="lt1"/>
          </a:fontRef>
        </dgm:style>
      </dgm:prSet>
      <dgm:spPr>
        <a:prstGeom prst="star5">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dgm:spPr>
    </dgm:pt>
    <dgm:pt modelId="{223FC47B-B932-423A-BA27-BF21CD7E8454}" type="pres">
      <dgm:prSet presAssocID="{3059CF39-8E29-4E29-8FBF-7B56BC0F5D70}" presName="space" presStyleCnt="0"/>
      <dgm:spPr/>
    </dgm:pt>
    <dgm:pt modelId="{21BF39BA-5EF7-4ABE-B66E-FBEC73748BDA}" type="pres">
      <dgm:prSet presAssocID="{3059CF39-8E29-4E29-8FBF-7B56BC0F5D70}" presName="rect1" presStyleLbl="alignAcc1" presStyleIdx="0" presStyleCnt="1" custScaleX="109612"/>
      <dgm:spPr>
        <a:prstGeom prst="flowChartAlternateProcess">
          <a:avLst/>
        </a:prstGeom>
      </dgm:spPr>
    </dgm:pt>
    <dgm:pt modelId="{C4E5F775-1F22-4856-A8B7-268260C8AD1E}" type="pres">
      <dgm:prSet presAssocID="{3059CF39-8E29-4E29-8FBF-7B56BC0F5D70}" presName="rect1ParTxNoCh" presStyleLbl="alignAcc1" presStyleIdx="0" presStyleCnt="1">
        <dgm:presLayoutVars>
          <dgm:chMax val="1"/>
          <dgm:bulletEnabled val="1"/>
        </dgm:presLayoutVars>
      </dgm:prSet>
      <dgm:spPr>
        <a:prstGeom prst="flowChartDisplay">
          <a:avLst/>
        </a:prstGeom>
      </dgm:spPr>
    </dgm:pt>
  </dgm:ptLst>
  <dgm:cxnLst>
    <dgm:cxn modelId="{169DA266-B81C-4698-BCB7-D2D07F893B51}" type="presOf" srcId="{3059CF39-8E29-4E29-8FBF-7B56BC0F5D70}" destId="{21BF39BA-5EF7-4ABE-B66E-FBEC73748BDA}" srcOrd="0" destOrd="0" presId="urn:microsoft.com/office/officeart/2005/8/layout/target3"/>
    <dgm:cxn modelId="{CCE6767F-2AC9-45F6-A8B6-46AE989258A0}" srcId="{8CE374FC-D326-4704-A1AC-B7D7C189B55F}" destId="{3059CF39-8E29-4E29-8FBF-7B56BC0F5D70}" srcOrd="0" destOrd="0" parTransId="{63B82D95-9650-411C-B62A-D0064554F3C3}" sibTransId="{A92DB406-755B-4B5E-A64A-921E0A146F74}"/>
    <dgm:cxn modelId="{5AAE6A9E-6D72-42A1-A304-9024C0359E87}" type="presOf" srcId="{8CE374FC-D326-4704-A1AC-B7D7C189B55F}" destId="{F3E7D8C4-7CC4-4C9F-8602-9C4B1CFD7CFD}" srcOrd="0" destOrd="0" presId="urn:microsoft.com/office/officeart/2005/8/layout/target3"/>
    <dgm:cxn modelId="{7D8391EC-88DB-4D89-BF04-0059DFC4FAC4}" type="presOf" srcId="{3059CF39-8E29-4E29-8FBF-7B56BC0F5D70}" destId="{C4E5F775-1F22-4856-A8B7-268260C8AD1E}" srcOrd="1" destOrd="0" presId="urn:microsoft.com/office/officeart/2005/8/layout/target3"/>
    <dgm:cxn modelId="{AC7B91AD-C103-443A-AA01-131D70A1C558}" type="presParOf" srcId="{F3E7D8C4-7CC4-4C9F-8602-9C4B1CFD7CFD}" destId="{03778340-2ACD-4F1F-BABB-ECA2EEFA5340}" srcOrd="0" destOrd="0" presId="urn:microsoft.com/office/officeart/2005/8/layout/target3"/>
    <dgm:cxn modelId="{F07412F6-85E2-440A-970A-27556CDFAB86}" type="presParOf" srcId="{F3E7D8C4-7CC4-4C9F-8602-9C4B1CFD7CFD}" destId="{223FC47B-B932-423A-BA27-BF21CD7E8454}" srcOrd="1" destOrd="0" presId="urn:microsoft.com/office/officeart/2005/8/layout/target3"/>
    <dgm:cxn modelId="{46762A5A-C7D3-4A1F-9FD5-25268EFD6393}" type="presParOf" srcId="{F3E7D8C4-7CC4-4C9F-8602-9C4B1CFD7CFD}" destId="{21BF39BA-5EF7-4ABE-B66E-FBEC73748BDA}" srcOrd="2" destOrd="0" presId="urn:microsoft.com/office/officeart/2005/8/layout/target3"/>
    <dgm:cxn modelId="{73AF0D9E-B2E4-4FC5-8BC3-0201EF3CECEF}" type="presParOf" srcId="{F3E7D8C4-7CC4-4C9F-8602-9C4B1CFD7CFD}" destId="{C4E5F775-1F22-4856-A8B7-268260C8AD1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C11E50-69D6-42A7-A2A1-A771CA1CB3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B9ACF21-F225-4349-8ACC-B5F6AA6AEB9B}">
      <dgm:prSe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dgm:spPr>
      <dgm:t>
        <a:bodyPr/>
        <a:lstStyle/>
        <a:p>
          <a:pPr algn="l" rtl="0"/>
          <a:r>
            <a:rPr lang="en-US" sz="2800" dirty="0">
              <a:solidFill>
                <a:schemeClr val="tx1"/>
              </a:solidFill>
              <a:latin typeface="Times New Roman" pitchFamily="18" charset="0"/>
              <a:cs typeface="Times New Roman" pitchFamily="18" charset="0"/>
            </a:rPr>
            <a:t>Set by: Dr. Nashmeel Saeed Khudhur</a:t>
          </a:r>
        </a:p>
      </dgm:t>
    </dgm:pt>
    <dgm:pt modelId="{9FBE3CEB-5AE3-474F-A162-3214BE062817}" type="parTrans" cxnId="{8A0A80AE-B4C8-424B-8D30-C62BBA7923E6}">
      <dgm:prSet/>
      <dgm:spPr/>
      <dgm:t>
        <a:bodyPr/>
        <a:lstStyle/>
        <a:p>
          <a:endParaRPr lang="en-US" sz="2800"/>
        </a:p>
      </dgm:t>
    </dgm:pt>
    <dgm:pt modelId="{E101209A-DB61-400E-A89E-79FB1D7EF9C9}" type="sibTrans" cxnId="{8A0A80AE-B4C8-424B-8D30-C62BBA7923E6}">
      <dgm:prSet/>
      <dgm:spPr/>
      <dgm:t>
        <a:bodyPr/>
        <a:lstStyle/>
        <a:p>
          <a:endParaRPr lang="en-US" sz="2800"/>
        </a:p>
      </dgm:t>
    </dgm:pt>
    <dgm:pt modelId="{52D31D43-86DA-4D76-A707-9A33CDD2F7AB}">
      <dgm:prSe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dgm:spPr>
      <dgm:t>
        <a:bodyPr/>
        <a:lstStyle/>
        <a:p>
          <a:pPr algn="l" rtl="0"/>
          <a:r>
            <a:rPr lang="en-US" sz="2800" dirty="0">
              <a:solidFill>
                <a:schemeClr val="tx1"/>
              </a:solidFill>
              <a:latin typeface="Times New Roman" pitchFamily="18" charset="0"/>
              <a:cs typeface="Times New Roman" pitchFamily="18" charset="0"/>
            </a:rPr>
            <a:t>Lecture: 06</a:t>
          </a:r>
        </a:p>
      </dgm:t>
    </dgm:pt>
    <dgm:pt modelId="{333719CB-C94A-4C37-84C2-80A3344C5ED1}" type="parTrans" cxnId="{6EB73E74-4FEF-46A7-B8A7-76B8886276F6}">
      <dgm:prSet/>
      <dgm:spPr/>
      <dgm:t>
        <a:bodyPr/>
        <a:lstStyle/>
        <a:p>
          <a:endParaRPr lang="en-US" sz="2800"/>
        </a:p>
      </dgm:t>
    </dgm:pt>
    <dgm:pt modelId="{09236BAB-E260-4BFA-ACEF-FF2AE5C6A077}" type="sibTrans" cxnId="{6EB73E74-4FEF-46A7-B8A7-76B8886276F6}">
      <dgm:prSet/>
      <dgm:spPr/>
      <dgm:t>
        <a:bodyPr/>
        <a:lstStyle/>
        <a:p>
          <a:endParaRPr lang="en-US" sz="2800"/>
        </a:p>
      </dgm:t>
    </dgm:pt>
    <dgm:pt modelId="{C92C3B3F-18E6-41C2-9132-F93FBD615C75}">
      <dgm:prSe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dgm:spPr>
      <dgm:t>
        <a:bodyPr/>
        <a:lstStyle/>
        <a:p>
          <a:pPr algn="l" rtl="0"/>
          <a:r>
            <a:rPr lang="en-US" sz="2800" dirty="0">
              <a:solidFill>
                <a:schemeClr val="tx1"/>
              </a:solidFill>
              <a:latin typeface="Times New Roman" pitchFamily="18" charset="0"/>
              <a:cs typeface="Times New Roman" pitchFamily="18" charset="0"/>
            </a:rPr>
            <a:t>28/3/2023. Tuesday. 8:30-10:30 am</a:t>
          </a:r>
        </a:p>
      </dgm:t>
    </dgm:pt>
    <dgm:pt modelId="{646A087E-F3ED-4AD0-AB69-06A6D00237B2}" type="parTrans" cxnId="{EFDE6B54-253D-48BF-86E8-F58C19B0D3FD}">
      <dgm:prSet/>
      <dgm:spPr/>
      <dgm:t>
        <a:bodyPr/>
        <a:lstStyle/>
        <a:p>
          <a:endParaRPr lang="en-US" sz="2800"/>
        </a:p>
      </dgm:t>
    </dgm:pt>
    <dgm:pt modelId="{8E03F881-CF76-4E78-A818-AE39A226F19C}" type="sibTrans" cxnId="{EFDE6B54-253D-48BF-86E8-F58C19B0D3FD}">
      <dgm:prSet/>
      <dgm:spPr/>
      <dgm:t>
        <a:bodyPr/>
        <a:lstStyle/>
        <a:p>
          <a:endParaRPr lang="en-US" sz="2800"/>
        </a:p>
      </dgm:t>
    </dgm:pt>
    <dgm:pt modelId="{643876E2-3F95-419F-9854-B95FA4538E5F}" type="pres">
      <dgm:prSet presAssocID="{45C11E50-69D6-42A7-A2A1-A771CA1CB349}" presName="linear" presStyleCnt="0">
        <dgm:presLayoutVars>
          <dgm:animLvl val="lvl"/>
          <dgm:resizeHandles val="exact"/>
        </dgm:presLayoutVars>
      </dgm:prSet>
      <dgm:spPr/>
    </dgm:pt>
    <dgm:pt modelId="{7D80A27B-E5C9-4323-9F2A-891C0C6487AB}" type="pres">
      <dgm:prSet presAssocID="{1B9ACF21-F225-4349-8ACC-B5F6AA6AEB9B}" presName="parentText" presStyleLbl="node1" presStyleIdx="0" presStyleCnt="3" custLinFactNeighborY="-9374">
        <dgm:presLayoutVars>
          <dgm:chMax val="0"/>
          <dgm:bulletEnabled val="1"/>
        </dgm:presLayoutVars>
      </dgm:prSet>
      <dgm:spPr/>
    </dgm:pt>
    <dgm:pt modelId="{1010C51B-3DF5-4487-858B-861600F26B6F}" type="pres">
      <dgm:prSet presAssocID="{E101209A-DB61-400E-A89E-79FB1D7EF9C9}" presName="spacer" presStyleCnt="0"/>
      <dgm:spPr/>
    </dgm:pt>
    <dgm:pt modelId="{680CA93F-FD5C-4D14-B6DF-F2429DE44BEB}" type="pres">
      <dgm:prSet presAssocID="{52D31D43-86DA-4D76-A707-9A33CDD2F7AB}" presName="parentText" presStyleLbl="node1" presStyleIdx="1" presStyleCnt="3">
        <dgm:presLayoutVars>
          <dgm:chMax val="0"/>
          <dgm:bulletEnabled val="1"/>
        </dgm:presLayoutVars>
      </dgm:prSet>
      <dgm:spPr/>
    </dgm:pt>
    <dgm:pt modelId="{C6024097-50EA-4EA9-8263-6CA9287A9E04}" type="pres">
      <dgm:prSet presAssocID="{09236BAB-E260-4BFA-ACEF-FF2AE5C6A077}" presName="spacer" presStyleCnt="0"/>
      <dgm:spPr/>
    </dgm:pt>
    <dgm:pt modelId="{E9C4C1BA-F47A-40AA-832C-005FDADFC270}" type="pres">
      <dgm:prSet presAssocID="{C92C3B3F-18E6-41C2-9132-F93FBD615C75}" presName="parentText" presStyleLbl="node1" presStyleIdx="2" presStyleCnt="3">
        <dgm:presLayoutVars>
          <dgm:chMax val="0"/>
          <dgm:bulletEnabled val="1"/>
        </dgm:presLayoutVars>
      </dgm:prSet>
      <dgm:spPr/>
    </dgm:pt>
  </dgm:ptLst>
  <dgm:cxnLst>
    <dgm:cxn modelId="{64E44922-D0A8-4FB3-A1A4-0C05CC30CACA}" type="presOf" srcId="{C92C3B3F-18E6-41C2-9132-F93FBD615C75}" destId="{E9C4C1BA-F47A-40AA-832C-005FDADFC270}" srcOrd="0" destOrd="0" presId="urn:microsoft.com/office/officeart/2005/8/layout/vList2"/>
    <dgm:cxn modelId="{CE366C2F-C6F6-4E33-927B-37E461841441}" type="presOf" srcId="{1B9ACF21-F225-4349-8ACC-B5F6AA6AEB9B}" destId="{7D80A27B-E5C9-4323-9F2A-891C0C6487AB}" srcOrd="0" destOrd="0" presId="urn:microsoft.com/office/officeart/2005/8/layout/vList2"/>
    <dgm:cxn modelId="{13B39630-C428-42A8-B93A-BF2428DAF8D5}" type="presOf" srcId="{45C11E50-69D6-42A7-A2A1-A771CA1CB349}" destId="{643876E2-3F95-419F-9854-B95FA4538E5F}" srcOrd="0" destOrd="0" presId="urn:microsoft.com/office/officeart/2005/8/layout/vList2"/>
    <dgm:cxn modelId="{6EB73E74-4FEF-46A7-B8A7-76B8886276F6}" srcId="{45C11E50-69D6-42A7-A2A1-A771CA1CB349}" destId="{52D31D43-86DA-4D76-A707-9A33CDD2F7AB}" srcOrd="1" destOrd="0" parTransId="{333719CB-C94A-4C37-84C2-80A3344C5ED1}" sibTransId="{09236BAB-E260-4BFA-ACEF-FF2AE5C6A077}"/>
    <dgm:cxn modelId="{EFDE6B54-253D-48BF-86E8-F58C19B0D3FD}" srcId="{45C11E50-69D6-42A7-A2A1-A771CA1CB349}" destId="{C92C3B3F-18E6-41C2-9132-F93FBD615C75}" srcOrd="2" destOrd="0" parTransId="{646A087E-F3ED-4AD0-AB69-06A6D00237B2}" sibTransId="{8E03F881-CF76-4E78-A818-AE39A226F19C}"/>
    <dgm:cxn modelId="{8A0A80AE-B4C8-424B-8D30-C62BBA7923E6}" srcId="{45C11E50-69D6-42A7-A2A1-A771CA1CB349}" destId="{1B9ACF21-F225-4349-8ACC-B5F6AA6AEB9B}" srcOrd="0" destOrd="0" parTransId="{9FBE3CEB-5AE3-474F-A162-3214BE062817}" sibTransId="{E101209A-DB61-400E-A89E-79FB1D7EF9C9}"/>
    <dgm:cxn modelId="{964FFBE0-1FBC-4044-A7C1-55F7048CDE4E}" type="presOf" srcId="{52D31D43-86DA-4D76-A707-9A33CDD2F7AB}" destId="{680CA93F-FD5C-4D14-B6DF-F2429DE44BEB}" srcOrd="0" destOrd="0" presId="urn:microsoft.com/office/officeart/2005/8/layout/vList2"/>
    <dgm:cxn modelId="{625ABD46-20B3-4CAA-8D48-027C2D3A449A}" type="presParOf" srcId="{643876E2-3F95-419F-9854-B95FA4538E5F}" destId="{7D80A27B-E5C9-4323-9F2A-891C0C6487AB}" srcOrd="0" destOrd="0" presId="urn:microsoft.com/office/officeart/2005/8/layout/vList2"/>
    <dgm:cxn modelId="{9DE88FFF-B352-46AD-A87C-2E0483CDDBDF}" type="presParOf" srcId="{643876E2-3F95-419F-9854-B95FA4538E5F}" destId="{1010C51B-3DF5-4487-858B-861600F26B6F}" srcOrd="1" destOrd="0" presId="urn:microsoft.com/office/officeart/2005/8/layout/vList2"/>
    <dgm:cxn modelId="{F14E8AC9-FE56-4738-830C-39B8D152D527}" type="presParOf" srcId="{643876E2-3F95-419F-9854-B95FA4538E5F}" destId="{680CA93F-FD5C-4D14-B6DF-F2429DE44BEB}" srcOrd="2" destOrd="0" presId="urn:microsoft.com/office/officeart/2005/8/layout/vList2"/>
    <dgm:cxn modelId="{5066D774-4A35-442F-B04E-41C8C44D4C2B}" type="presParOf" srcId="{643876E2-3F95-419F-9854-B95FA4538E5F}" destId="{C6024097-50EA-4EA9-8263-6CA9287A9E04}" srcOrd="3" destOrd="0" presId="urn:microsoft.com/office/officeart/2005/8/layout/vList2"/>
    <dgm:cxn modelId="{633B942F-D79A-4711-AA49-C81181B547BB}" type="presParOf" srcId="{643876E2-3F95-419F-9854-B95FA4538E5F}" destId="{E9C4C1BA-F47A-40AA-832C-005FDADFC270}" srcOrd="4"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78340-2ACD-4F1F-BABB-ECA2EEFA5340}">
      <dsp:nvSpPr>
        <dsp:cNvPr id="0" name=""/>
        <dsp:cNvSpPr/>
      </dsp:nvSpPr>
      <dsp:spPr>
        <a:xfrm rot="1818308">
          <a:off x="-179141" y="-1058057"/>
          <a:ext cx="2318229" cy="2116115"/>
        </a:xfrm>
        <a:prstGeom prst="star5">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sp>
    <dsp:sp modelId="{21BF39BA-5EF7-4ABE-B66E-FBEC73748BDA}">
      <dsp:nvSpPr>
        <dsp:cNvPr id="0" name=""/>
        <dsp:cNvSpPr/>
      </dsp:nvSpPr>
      <dsp:spPr>
        <a:xfrm>
          <a:off x="395792" y="0"/>
          <a:ext cx="8382015" cy="1470025"/>
        </a:xfrm>
        <a:prstGeom prst="flowChartAlternateProcess">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ln w="9525" cap="flat" cmpd="sng" algn="ctr">
          <a:solidFill>
            <a:srgbClr val="00B050"/>
          </a:solidFill>
          <a:prstDash val="solid"/>
        </a:ln>
        <a:effectLst>
          <a:innerShdw blurRad="114300">
            <a:prstClr val="black"/>
          </a:inn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0" kern="1200" dirty="0">
              <a:solidFill>
                <a:schemeClr val="tx1"/>
              </a:solidFill>
              <a:effectLst>
                <a:outerShdw blurRad="38100" dist="38100" dir="2700000" algn="tl">
                  <a:srgbClr val="000000">
                    <a:alpha val="43137"/>
                  </a:srgbClr>
                </a:outerShdw>
              </a:effectLst>
              <a:latin typeface="Tiranti Solid LET" pitchFamily="2" charset="0"/>
            </a:rPr>
            <a:t>Quality Control Theory</a:t>
          </a:r>
        </a:p>
      </dsp:txBody>
      <dsp:txXfrm>
        <a:off x="1792795" y="0"/>
        <a:ext cx="5588010" cy="1470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80A27B-E5C9-4323-9F2A-891C0C6487AB}">
      <dsp:nvSpPr>
        <dsp:cNvPr id="0" name=""/>
        <dsp:cNvSpPr/>
      </dsp:nvSpPr>
      <dsp:spPr>
        <a:xfrm>
          <a:off x="0" y="14971"/>
          <a:ext cx="6553200" cy="767520"/>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solidFill>
                <a:schemeClr val="tx1"/>
              </a:solidFill>
              <a:latin typeface="Times New Roman" pitchFamily="18" charset="0"/>
              <a:cs typeface="Times New Roman" pitchFamily="18" charset="0"/>
            </a:rPr>
            <a:t>Set by: Dr. Nashmeel Saeed Khudhur</a:t>
          </a:r>
        </a:p>
      </dsp:txBody>
      <dsp:txXfrm>
        <a:off x="37467" y="52438"/>
        <a:ext cx="6478266" cy="692586"/>
      </dsp:txXfrm>
    </dsp:sp>
    <dsp:sp modelId="{680CA93F-FD5C-4D14-B6DF-F2429DE44BEB}">
      <dsp:nvSpPr>
        <dsp:cNvPr id="0" name=""/>
        <dsp:cNvSpPr/>
      </dsp:nvSpPr>
      <dsp:spPr>
        <a:xfrm>
          <a:off x="0" y="911639"/>
          <a:ext cx="6553200" cy="767520"/>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solidFill>
                <a:schemeClr val="tx1"/>
              </a:solidFill>
              <a:latin typeface="Times New Roman" pitchFamily="18" charset="0"/>
              <a:cs typeface="Times New Roman" pitchFamily="18" charset="0"/>
            </a:rPr>
            <a:t>Lecture: 06</a:t>
          </a:r>
        </a:p>
      </dsp:txBody>
      <dsp:txXfrm>
        <a:off x="37467" y="949106"/>
        <a:ext cx="6478266" cy="692586"/>
      </dsp:txXfrm>
    </dsp:sp>
    <dsp:sp modelId="{E9C4C1BA-F47A-40AA-832C-005FDADFC270}">
      <dsp:nvSpPr>
        <dsp:cNvPr id="0" name=""/>
        <dsp:cNvSpPr/>
      </dsp:nvSpPr>
      <dsp:spPr>
        <a:xfrm>
          <a:off x="0" y="1797240"/>
          <a:ext cx="6553200" cy="767520"/>
        </a:xfrm>
        <a:prstGeom prst="round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solidFill>
                <a:schemeClr val="tx1"/>
              </a:solidFill>
              <a:latin typeface="Times New Roman" pitchFamily="18" charset="0"/>
              <a:cs typeface="Times New Roman" pitchFamily="18" charset="0"/>
            </a:rPr>
            <a:t>28/3/2023. Tuesday. 8:30-10:30 am</a:t>
          </a:r>
        </a:p>
      </dsp:txBody>
      <dsp:txXfrm>
        <a:off x="37467" y="1834707"/>
        <a:ext cx="6478266"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8728E3-8833-41EA-AFD3-C21F96E4D8F1}" type="datetimeFigureOut">
              <a:rPr lang="en-GB" smtClean="0"/>
              <a:t>28/03/2023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DD318-D331-4F9D-8EAD-74C2E0839BE6}" type="slidenum">
              <a:rPr lang="en-GB" smtClean="0"/>
              <a:t>‹#›</a:t>
            </a:fld>
            <a:endParaRPr lang="en-GB"/>
          </a:p>
        </p:txBody>
      </p:sp>
    </p:spTree>
    <p:extLst>
      <p:ext uri="{BB962C8B-B14F-4D97-AF65-F5344CB8AC3E}">
        <p14:creationId xmlns:p14="http://schemas.microsoft.com/office/powerpoint/2010/main" val="2272702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4</a:t>
            </a:fld>
            <a:endParaRPr lang="en-US"/>
          </a:p>
        </p:txBody>
      </p:sp>
    </p:spTree>
    <p:extLst>
      <p:ext uri="{BB962C8B-B14F-4D97-AF65-F5344CB8AC3E}">
        <p14:creationId xmlns:p14="http://schemas.microsoft.com/office/powerpoint/2010/main" val="1657967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13</a:t>
            </a:fld>
            <a:endParaRPr lang="en-US"/>
          </a:p>
        </p:txBody>
      </p:sp>
    </p:spTree>
    <p:extLst>
      <p:ext uri="{BB962C8B-B14F-4D97-AF65-F5344CB8AC3E}">
        <p14:creationId xmlns:p14="http://schemas.microsoft.com/office/powerpoint/2010/main" val="2796725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15</a:t>
            </a:fld>
            <a:endParaRPr lang="en-US"/>
          </a:p>
        </p:txBody>
      </p:sp>
    </p:spTree>
    <p:extLst>
      <p:ext uri="{BB962C8B-B14F-4D97-AF65-F5344CB8AC3E}">
        <p14:creationId xmlns:p14="http://schemas.microsoft.com/office/powerpoint/2010/main" val="3533873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16</a:t>
            </a:fld>
            <a:endParaRPr lang="en-US"/>
          </a:p>
        </p:txBody>
      </p:sp>
    </p:spTree>
    <p:extLst>
      <p:ext uri="{BB962C8B-B14F-4D97-AF65-F5344CB8AC3E}">
        <p14:creationId xmlns:p14="http://schemas.microsoft.com/office/powerpoint/2010/main" val="764247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6</a:t>
            </a:fld>
            <a:endParaRPr lang="en-US"/>
          </a:p>
        </p:txBody>
      </p:sp>
    </p:spTree>
    <p:extLst>
      <p:ext uri="{BB962C8B-B14F-4D97-AF65-F5344CB8AC3E}">
        <p14:creationId xmlns:p14="http://schemas.microsoft.com/office/powerpoint/2010/main" val="3900957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8</a:t>
            </a:fld>
            <a:endParaRPr lang="en-US"/>
          </a:p>
        </p:txBody>
      </p:sp>
    </p:spTree>
    <p:extLst>
      <p:ext uri="{BB962C8B-B14F-4D97-AF65-F5344CB8AC3E}">
        <p14:creationId xmlns:p14="http://schemas.microsoft.com/office/powerpoint/2010/main" val="1232179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9</a:t>
            </a:fld>
            <a:endParaRPr lang="en-US"/>
          </a:p>
        </p:txBody>
      </p:sp>
    </p:spTree>
    <p:extLst>
      <p:ext uri="{BB962C8B-B14F-4D97-AF65-F5344CB8AC3E}">
        <p14:creationId xmlns:p14="http://schemas.microsoft.com/office/powerpoint/2010/main" val="16200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10</a:t>
            </a:fld>
            <a:endParaRPr lang="en-US"/>
          </a:p>
        </p:txBody>
      </p:sp>
    </p:spTree>
    <p:extLst>
      <p:ext uri="{BB962C8B-B14F-4D97-AF65-F5344CB8AC3E}">
        <p14:creationId xmlns:p14="http://schemas.microsoft.com/office/powerpoint/2010/main" val="3450035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11</a:t>
            </a:fld>
            <a:endParaRPr lang="en-US"/>
          </a:p>
        </p:txBody>
      </p:sp>
    </p:spTree>
    <p:extLst>
      <p:ext uri="{BB962C8B-B14F-4D97-AF65-F5344CB8AC3E}">
        <p14:creationId xmlns:p14="http://schemas.microsoft.com/office/powerpoint/2010/main" val="1786268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152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62DDCE-4484-4F11-89C5-40D24FF02A15}" type="slidenum">
              <a:rPr lang="en-US" smtClean="0"/>
              <a:pPr fontAlgn="base">
                <a:spcBef>
                  <a:spcPct val="0"/>
                </a:spcBef>
                <a:spcAft>
                  <a:spcPct val="0"/>
                </a:spcAft>
                <a:defRPr/>
              </a:pPr>
              <a:t>12</a:t>
            </a:fld>
            <a:endParaRPr lang="en-US"/>
          </a:p>
        </p:txBody>
      </p:sp>
    </p:spTree>
    <p:extLst>
      <p:ext uri="{BB962C8B-B14F-4D97-AF65-F5344CB8AC3E}">
        <p14:creationId xmlns:p14="http://schemas.microsoft.com/office/powerpoint/2010/main" val="731859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4F296C-4C20-443B-B065-9FF24ABF1C5C}"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F296C-4C20-443B-B065-9FF24ABF1C5C}"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F296C-4C20-443B-B065-9FF24ABF1C5C}"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F296C-4C20-443B-B065-9FF24ABF1C5C}"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4F296C-4C20-443B-B065-9FF24ABF1C5C}" type="datetimeFigureOut">
              <a:rPr lang="en-US" smtClean="0"/>
              <a:pPr/>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4F296C-4C20-443B-B065-9FF24ABF1C5C}"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4F296C-4C20-443B-B065-9FF24ABF1C5C}" type="datetimeFigureOut">
              <a:rPr lang="en-US" smtClean="0"/>
              <a:pPr/>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4F296C-4C20-443B-B065-9FF24ABF1C5C}" type="datetimeFigureOut">
              <a:rPr lang="en-US" smtClean="0"/>
              <a:pPr/>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F296C-4C20-443B-B065-9FF24ABF1C5C}" type="datetimeFigureOut">
              <a:rPr lang="en-US" smtClean="0"/>
              <a:pPr/>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F296C-4C20-443B-B065-9FF24ABF1C5C}"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4F296C-4C20-443B-B065-9FF24ABF1C5C}" type="datetimeFigureOut">
              <a:rPr lang="en-US" smtClean="0"/>
              <a:pPr/>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D8356-4112-43FA-8A3D-7A2461F808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F296C-4C20-443B-B065-9FF24ABF1C5C}" type="datetimeFigureOut">
              <a:rPr lang="en-US" smtClean="0"/>
              <a:pPr/>
              <a:t>3/28/2023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D8356-4112-43FA-8A3D-7A2461F808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7892338"/>
              </p:ext>
            </p:extLst>
          </p:nvPr>
        </p:nvGraphicFramePr>
        <p:xfrm>
          <a:off x="228600" y="1447800"/>
          <a:ext cx="83820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977258001"/>
              </p:ext>
            </p:extLst>
          </p:nvPr>
        </p:nvGraphicFramePr>
        <p:xfrm>
          <a:off x="1371600" y="3429000"/>
          <a:ext cx="6553200" cy="2590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5-Point Star 6"/>
          <p:cNvSpPr/>
          <p:nvPr/>
        </p:nvSpPr>
        <p:spPr>
          <a:xfrm rot="1818308">
            <a:off x="811462" y="287912"/>
            <a:ext cx="2318229" cy="2116115"/>
          </a:xfrm>
          <a:prstGeom prst="star5">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0">
            <a:schemeClr val="accent3"/>
          </a:lnRef>
          <a:fillRef idx="3">
            <a:schemeClr val="accent3"/>
          </a:fillRef>
          <a:effectRef idx="3">
            <a:schemeClr val="accent3"/>
          </a:effectRef>
          <a:fontRef idx="minor">
            <a:schemeClr val="lt1"/>
          </a:fontRef>
        </p:style>
      </p:sp>
    </p:spTree>
    <p:extLst>
      <p:ext uri="{BB962C8B-B14F-4D97-AF65-F5344CB8AC3E}">
        <p14:creationId xmlns:p14="http://schemas.microsoft.com/office/powerpoint/2010/main" val="278700910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par>
                                <p:cTn id="10" presetID="53"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Effect transition="in" filter="fade">
                                      <p:cBhvr>
                                        <p:cTn id="14" dur="1000"/>
                                        <p:tgtEl>
                                          <p:spTgt spid="7"/>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Effect transition="in" filter="fade">
                                      <p:cBhvr>
                                        <p:cTn id="2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4"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3276600"/>
          </a:xfrm>
        </p:spPr>
        <p:txBody>
          <a:bodyPr rtlCol="0">
            <a:noAutofit/>
          </a:bodyPr>
          <a:lstStyle/>
          <a:p>
            <a:pPr marL="0" indent="463550" algn="just">
              <a:lnSpc>
                <a:spcPct val="150000"/>
              </a:lnSpc>
              <a:buNone/>
            </a:pPr>
            <a:r>
              <a:rPr lang="en-US" dirty="0"/>
              <a:t>The ISO 14000 standards provide a guideline or framework for organizations that need to systematize (organize) and improve their environmental management efforts.</a:t>
            </a:r>
          </a:p>
        </p:txBody>
      </p:sp>
    </p:spTree>
    <p:extLst>
      <p:ext uri="{BB962C8B-B14F-4D97-AF65-F5344CB8AC3E}">
        <p14:creationId xmlns:p14="http://schemas.microsoft.com/office/powerpoint/2010/main" val="2578360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867400"/>
          </a:xfrm>
        </p:spPr>
        <p:txBody>
          <a:bodyPr rtlCol="0">
            <a:noAutofit/>
          </a:bodyPr>
          <a:lstStyle/>
          <a:p>
            <a:pPr marL="0" indent="457200" algn="just">
              <a:lnSpc>
                <a:spcPct val="150000"/>
              </a:lnSpc>
              <a:buNone/>
            </a:pPr>
            <a:r>
              <a:rPr lang="en-US" dirty="0"/>
              <a:t>ISO 14000 help organizations to:</a:t>
            </a:r>
          </a:p>
          <a:p>
            <a:pPr marL="625475" indent="-625475" algn="just">
              <a:lnSpc>
                <a:spcPct val="150000"/>
              </a:lnSpc>
              <a:buFont typeface="Wingdings" panose="05000000000000000000" pitchFamily="2" charset="2"/>
              <a:buChar char="v"/>
            </a:pPr>
            <a:r>
              <a:rPr lang="en-US" dirty="0"/>
              <a:t>minimize how their operations negatively affect the environment; </a:t>
            </a:r>
          </a:p>
          <a:p>
            <a:pPr marL="625475" indent="-625475" algn="just">
              <a:lnSpc>
                <a:spcPct val="150000"/>
              </a:lnSpc>
              <a:buFont typeface="Wingdings" panose="05000000000000000000" pitchFamily="2" charset="2"/>
              <a:buChar char="v"/>
            </a:pPr>
            <a:r>
              <a:rPr lang="en-US" dirty="0"/>
              <a:t>comply with applicable laws, regulations, and other environmentally oriented requirements</a:t>
            </a:r>
            <a:r>
              <a:rPr lang="en-US"/>
              <a:t>; </a:t>
            </a:r>
            <a:endParaRPr lang="en-US" dirty="0"/>
          </a:p>
        </p:txBody>
      </p:sp>
    </p:spTree>
    <p:extLst>
      <p:ext uri="{BB962C8B-B14F-4D97-AF65-F5344CB8AC3E}">
        <p14:creationId xmlns:p14="http://schemas.microsoft.com/office/powerpoint/2010/main" val="304241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191000"/>
          </a:xfrm>
        </p:spPr>
        <p:txBody>
          <a:bodyPr rtlCol="0">
            <a:noAutofit/>
          </a:bodyPr>
          <a:lstStyle/>
          <a:p>
            <a:pPr marL="0" indent="0" algn="just">
              <a:lnSpc>
                <a:spcPct val="114000"/>
              </a:lnSpc>
              <a:buNone/>
            </a:pPr>
            <a:r>
              <a:rPr lang="en-US" b="1" dirty="0">
                <a:solidFill>
                  <a:srgbClr val="C00000"/>
                </a:solidFill>
              </a:rPr>
              <a:t>Environmental quality management </a:t>
            </a:r>
          </a:p>
          <a:p>
            <a:pPr marL="0" indent="515938" algn="just">
              <a:buNone/>
            </a:pPr>
            <a:endParaRPr lang="en-US" sz="2000" dirty="0"/>
          </a:p>
          <a:p>
            <a:pPr marL="0" indent="515938" algn="just">
              <a:lnSpc>
                <a:spcPct val="114000"/>
              </a:lnSpc>
              <a:buNone/>
            </a:pPr>
            <a:r>
              <a:rPr lang="en-US" dirty="0"/>
              <a:t>EQM is a leading environmental </a:t>
            </a:r>
            <a:r>
              <a:rPr lang="en-US" i="1" dirty="0"/>
              <a:t>consulting</a:t>
            </a:r>
            <a:r>
              <a:rPr lang="en-US" dirty="0"/>
              <a:t>, </a:t>
            </a:r>
            <a:r>
              <a:rPr lang="en-US" i="1" dirty="0"/>
              <a:t>remediation</a:t>
            </a:r>
            <a:r>
              <a:rPr lang="en-US" dirty="0"/>
              <a:t>, and </a:t>
            </a:r>
            <a:r>
              <a:rPr lang="en-US" i="1" dirty="0"/>
              <a:t>construction</a:t>
            </a:r>
            <a:r>
              <a:rPr lang="en-US" dirty="0"/>
              <a:t> company providing expertise in: </a:t>
            </a:r>
          </a:p>
          <a:p>
            <a:pPr marL="0" indent="515938" algn="just">
              <a:buNone/>
            </a:pPr>
            <a:endParaRPr lang="en-US" sz="2000" dirty="0"/>
          </a:p>
          <a:p>
            <a:pPr algn="just">
              <a:lnSpc>
                <a:spcPct val="114000"/>
              </a:lnSpc>
              <a:buFont typeface="Wingdings" panose="05000000000000000000" pitchFamily="2" charset="2"/>
              <a:buChar char="Ø"/>
            </a:pPr>
            <a:r>
              <a:rPr lang="en-US" i="1" dirty="0"/>
              <a:t>engineering</a:t>
            </a:r>
            <a:r>
              <a:rPr lang="en-US" dirty="0"/>
              <a:t> and environmental </a:t>
            </a:r>
            <a:r>
              <a:rPr lang="en-US" i="1" dirty="0"/>
              <a:t>compliance (conformance)</a:t>
            </a:r>
            <a:r>
              <a:rPr lang="en-US" dirty="0"/>
              <a:t>, </a:t>
            </a:r>
          </a:p>
          <a:p>
            <a:pPr algn="just">
              <a:lnSpc>
                <a:spcPct val="114000"/>
              </a:lnSpc>
              <a:buFont typeface="Wingdings" panose="05000000000000000000" pitchFamily="2" charset="2"/>
              <a:buChar char="Ø"/>
            </a:pPr>
            <a:r>
              <a:rPr lang="en-US" dirty="0"/>
              <a:t>environmental </a:t>
            </a:r>
            <a:r>
              <a:rPr lang="en-US" i="1" dirty="0"/>
              <a:t>remediation</a:t>
            </a:r>
            <a:r>
              <a:rPr lang="en-US" dirty="0"/>
              <a:t>, </a:t>
            </a:r>
          </a:p>
          <a:p>
            <a:pPr algn="just">
              <a:lnSpc>
                <a:spcPct val="114000"/>
              </a:lnSpc>
              <a:buFont typeface="Wingdings" panose="05000000000000000000" pitchFamily="2" charset="2"/>
              <a:buChar char="Ø"/>
            </a:pPr>
            <a:r>
              <a:rPr lang="en-US" dirty="0"/>
              <a:t>and </a:t>
            </a:r>
            <a:r>
              <a:rPr lang="en-US" i="1" dirty="0"/>
              <a:t>construction</a:t>
            </a:r>
            <a:r>
              <a:rPr lang="en-US" dirty="0"/>
              <a:t> </a:t>
            </a:r>
            <a:r>
              <a:rPr lang="en-US" i="1" dirty="0"/>
              <a:t>services</a:t>
            </a:r>
            <a:r>
              <a:rPr lang="en-US" dirty="0"/>
              <a:t> to the </a:t>
            </a:r>
            <a:r>
              <a:rPr lang="en-US" i="1" dirty="0"/>
              <a:t>industrial</a:t>
            </a:r>
            <a:r>
              <a:rPr lang="en-US" dirty="0"/>
              <a:t>, </a:t>
            </a:r>
            <a:r>
              <a:rPr lang="en-US" i="1" dirty="0"/>
              <a:t>public</a:t>
            </a:r>
            <a:r>
              <a:rPr lang="en-US" dirty="0"/>
              <a:t>, and </a:t>
            </a:r>
            <a:r>
              <a:rPr lang="en-US" i="1" dirty="0"/>
              <a:t>government</a:t>
            </a:r>
            <a:r>
              <a:rPr lang="en-US" dirty="0"/>
              <a:t> </a:t>
            </a:r>
            <a:r>
              <a:rPr lang="en-US" i="1" dirty="0"/>
              <a:t>sectors</a:t>
            </a:r>
            <a:r>
              <a:rPr lang="en-US" dirty="0"/>
              <a:t>. </a:t>
            </a:r>
          </a:p>
        </p:txBody>
      </p:sp>
    </p:spTree>
    <p:extLst>
      <p:ext uri="{BB962C8B-B14F-4D97-AF65-F5344CB8AC3E}">
        <p14:creationId xmlns:p14="http://schemas.microsoft.com/office/powerpoint/2010/main" val="3635330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67400"/>
          </a:xfrm>
        </p:spPr>
        <p:txBody>
          <a:bodyPr rtlCol="0">
            <a:noAutofit/>
          </a:bodyPr>
          <a:lstStyle/>
          <a:p>
            <a:pPr marL="0" indent="0" algn="just">
              <a:lnSpc>
                <a:spcPct val="150000"/>
              </a:lnSpc>
              <a:buNone/>
            </a:pPr>
            <a:r>
              <a:rPr lang="en-US" b="1" dirty="0">
                <a:solidFill>
                  <a:srgbClr val="C00000"/>
                </a:solidFill>
              </a:rPr>
              <a:t>Environmental compliance </a:t>
            </a:r>
          </a:p>
          <a:p>
            <a:pPr marL="0" indent="0" algn="just">
              <a:lnSpc>
                <a:spcPct val="150000"/>
              </a:lnSpc>
              <a:buNone/>
            </a:pPr>
            <a:r>
              <a:rPr lang="en-US" b="1" dirty="0">
                <a:solidFill>
                  <a:srgbClr val="C00000"/>
                </a:solidFill>
              </a:rPr>
              <a:t>(conformance or </a:t>
            </a:r>
            <a:r>
              <a:rPr lang="en-GB" b="1" dirty="0">
                <a:solidFill>
                  <a:srgbClr val="C00000"/>
                </a:solidFill>
              </a:rPr>
              <a:t>obligingness)</a:t>
            </a:r>
            <a:endParaRPr lang="en-US" b="1" dirty="0">
              <a:solidFill>
                <a:srgbClr val="C00000"/>
              </a:solidFill>
            </a:endParaRPr>
          </a:p>
          <a:p>
            <a:pPr marL="0" indent="457200" algn="just">
              <a:lnSpc>
                <a:spcPct val="150000"/>
              </a:lnSpc>
              <a:buNone/>
            </a:pPr>
            <a:endParaRPr lang="en-US" dirty="0"/>
          </a:p>
          <a:p>
            <a:pPr marL="0" indent="457200" algn="just">
              <a:lnSpc>
                <a:spcPct val="150000"/>
              </a:lnSpc>
              <a:buNone/>
            </a:pPr>
            <a:r>
              <a:rPr lang="en-US" dirty="0"/>
              <a:t>Environmental compliance means conforming to environmental laws, regulations, standards and other requirements such as </a:t>
            </a:r>
            <a:r>
              <a:rPr lang="en-US" u="sng" dirty="0"/>
              <a:t>site permits to operate</a:t>
            </a:r>
            <a:r>
              <a:rPr lang="en-US" dirty="0"/>
              <a:t>. </a:t>
            </a:r>
          </a:p>
        </p:txBody>
      </p:sp>
    </p:spTree>
    <p:extLst>
      <p:ext uri="{BB962C8B-B14F-4D97-AF65-F5344CB8AC3E}">
        <p14:creationId xmlns:p14="http://schemas.microsoft.com/office/powerpoint/2010/main" val="1650863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343400"/>
          </a:xfrm>
        </p:spPr>
        <p:txBody>
          <a:bodyPr rtlCol="0">
            <a:noAutofit/>
          </a:bodyPr>
          <a:lstStyle/>
          <a:p>
            <a:pPr marL="0" indent="457200" algn="just">
              <a:lnSpc>
                <a:spcPct val="150000"/>
              </a:lnSpc>
              <a:buNone/>
            </a:pPr>
            <a:r>
              <a:rPr lang="en-US" dirty="0"/>
              <a:t>In recent years, environmental concerns have led to a significant increase in the </a:t>
            </a:r>
            <a:r>
              <a:rPr lang="en-US" i="1" dirty="0"/>
              <a:t>number</a:t>
            </a:r>
            <a:r>
              <a:rPr lang="en-US" dirty="0"/>
              <a:t> and </a:t>
            </a:r>
            <a:r>
              <a:rPr lang="en-US" i="1" dirty="0"/>
              <a:t>scope</a:t>
            </a:r>
            <a:r>
              <a:rPr lang="en-US" dirty="0"/>
              <a:t> of compliance important across all global regulatory environments.</a:t>
            </a:r>
          </a:p>
        </p:txBody>
      </p:sp>
    </p:spTree>
    <p:extLst>
      <p:ext uri="{BB962C8B-B14F-4D97-AF65-F5344CB8AC3E}">
        <p14:creationId xmlns:p14="http://schemas.microsoft.com/office/powerpoint/2010/main" val="1338029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5029200"/>
          </a:xfrm>
        </p:spPr>
        <p:txBody>
          <a:bodyPr rtlCol="0">
            <a:noAutofit/>
          </a:bodyPr>
          <a:lstStyle/>
          <a:p>
            <a:pPr marL="0" indent="457200">
              <a:lnSpc>
                <a:spcPct val="150000"/>
              </a:lnSpc>
              <a:buNone/>
            </a:pPr>
            <a:r>
              <a:rPr lang="en-US" dirty="0"/>
              <a:t>The environmental </a:t>
            </a:r>
            <a:r>
              <a:rPr lang="en-US" u="sng" dirty="0"/>
              <a:t>consultants</a:t>
            </a:r>
            <a:r>
              <a:rPr lang="en-US" dirty="0"/>
              <a:t> provide clients or customers with active approach to guide them in all aspects of: </a:t>
            </a:r>
          </a:p>
          <a:p>
            <a:pPr marL="0" indent="457200">
              <a:buNone/>
            </a:pPr>
            <a:endParaRPr lang="en-US" sz="2000" dirty="0"/>
          </a:p>
          <a:p>
            <a:pPr lvl="0" algn="just">
              <a:buFont typeface="Wingdings" panose="05000000000000000000" pitchFamily="2" charset="2"/>
              <a:buChar char="q"/>
            </a:pPr>
            <a:r>
              <a:rPr lang="en-US" dirty="0"/>
              <a:t>Air quality permitting, </a:t>
            </a:r>
          </a:p>
          <a:p>
            <a:pPr lvl="0" algn="just">
              <a:buFont typeface="Wingdings" panose="05000000000000000000" pitchFamily="2" charset="2"/>
              <a:buChar char="q"/>
            </a:pPr>
            <a:r>
              <a:rPr lang="en-US" dirty="0"/>
              <a:t>Water quality management, </a:t>
            </a:r>
          </a:p>
          <a:p>
            <a:pPr lvl="0" algn="just">
              <a:buFont typeface="Wingdings" panose="05000000000000000000" pitchFamily="2" charset="2"/>
              <a:buChar char="q"/>
            </a:pPr>
            <a:r>
              <a:rPr lang="en-US" dirty="0"/>
              <a:t>Waste management, </a:t>
            </a:r>
          </a:p>
          <a:p>
            <a:pPr lvl="0" algn="just">
              <a:buFont typeface="Wingdings" panose="05000000000000000000" pitchFamily="2" charset="2"/>
              <a:buChar char="q"/>
            </a:pPr>
            <a:r>
              <a:rPr lang="en-US" dirty="0"/>
              <a:t>Chemical reporting,</a:t>
            </a:r>
          </a:p>
          <a:p>
            <a:pPr lvl="0" algn="just">
              <a:buFont typeface="Wingdings" panose="05000000000000000000" pitchFamily="2" charset="2"/>
              <a:buChar char="q"/>
            </a:pPr>
            <a:r>
              <a:rPr lang="en-US" dirty="0"/>
              <a:t>Industrial hygiene, and </a:t>
            </a:r>
          </a:p>
          <a:p>
            <a:pPr lvl="0" algn="just">
              <a:buFont typeface="Wingdings" panose="05000000000000000000" pitchFamily="2" charset="2"/>
              <a:buChar char="q"/>
            </a:pPr>
            <a:r>
              <a:rPr lang="en-US" dirty="0"/>
              <a:t>Other </a:t>
            </a:r>
            <a:r>
              <a:rPr lang="en-GB" dirty="0"/>
              <a:t>Environmental health and safety (</a:t>
            </a:r>
            <a:r>
              <a:rPr lang="en-US" dirty="0"/>
              <a:t>EHS) services. </a:t>
            </a:r>
          </a:p>
        </p:txBody>
      </p:sp>
    </p:spTree>
    <p:extLst>
      <p:ext uri="{BB962C8B-B14F-4D97-AF65-F5344CB8AC3E}">
        <p14:creationId xmlns:p14="http://schemas.microsoft.com/office/powerpoint/2010/main" val="1070909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343400"/>
          </a:xfrm>
        </p:spPr>
        <p:txBody>
          <a:bodyPr rtlCol="0">
            <a:noAutofit/>
          </a:bodyPr>
          <a:lstStyle/>
          <a:p>
            <a:pPr lvl="0" algn="just">
              <a:lnSpc>
                <a:spcPct val="150000"/>
              </a:lnSpc>
              <a:buFont typeface="Wingdings" panose="05000000000000000000" pitchFamily="2" charset="2"/>
              <a:buChar char="q"/>
            </a:pPr>
            <a:r>
              <a:rPr lang="en-US" dirty="0"/>
              <a:t>EHS stands for Environment, Health, and Safety. It's a general term used to refer to </a:t>
            </a:r>
            <a:r>
              <a:rPr lang="en-US" i="1" dirty="0"/>
              <a:t>laws</a:t>
            </a:r>
            <a:r>
              <a:rPr lang="en-US" dirty="0"/>
              <a:t>, rules, regulations, professions or </a:t>
            </a:r>
            <a:r>
              <a:rPr lang="en-GB" dirty="0"/>
              <a:t>occupation</a:t>
            </a:r>
            <a:r>
              <a:rPr lang="en-US" dirty="0"/>
              <a:t>, programs, and workplace efforts </a:t>
            </a:r>
            <a:r>
              <a:rPr lang="en-US" i="1" u="sng" dirty="0"/>
              <a:t>to protect the health and safety of employees and the public</a:t>
            </a:r>
            <a:r>
              <a:rPr lang="en-US" i="1" dirty="0"/>
              <a:t> </a:t>
            </a:r>
            <a:r>
              <a:rPr lang="en-US" dirty="0"/>
              <a:t>as well as the </a:t>
            </a:r>
            <a:r>
              <a:rPr lang="en-US" i="1" u="sng" dirty="0"/>
              <a:t>environment</a:t>
            </a:r>
            <a:r>
              <a:rPr lang="en-US" dirty="0"/>
              <a:t> from hazards associated with the workplace.</a:t>
            </a:r>
          </a:p>
        </p:txBody>
      </p:sp>
    </p:spTree>
    <p:extLst>
      <p:ext uri="{BB962C8B-B14F-4D97-AF65-F5344CB8AC3E}">
        <p14:creationId xmlns:p14="http://schemas.microsoft.com/office/powerpoint/2010/main" val="2721153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8382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0" algn="just">
              <a:lnSpc>
                <a:spcPct val="150000"/>
              </a:lnSpc>
              <a:buNone/>
            </a:pPr>
            <a:r>
              <a:rPr lang="en-US" b="1" dirty="0">
                <a:solidFill>
                  <a:srgbClr val="C00000"/>
                </a:solidFill>
              </a:rPr>
              <a:t>Environmental Compliance Monitoring </a:t>
            </a:r>
          </a:p>
          <a:p>
            <a:pPr marL="0" indent="457200" algn="just">
              <a:lnSpc>
                <a:spcPct val="150000"/>
              </a:lnSpc>
              <a:buNone/>
            </a:pPr>
            <a:endParaRPr lang="en-US" sz="1800" dirty="0"/>
          </a:p>
          <a:p>
            <a:pPr marL="0" indent="457200" algn="just">
              <a:lnSpc>
                <a:spcPct val="150000"/>
              </a:lnSpc>
              <a:buNone/>
            </a:pPr>
            <a:r>
              <a:rPr lang="en-US" dirty="0"/>
              <a:t>It</a:t>
            </a:r>
            <a:r>
              <a:rPr lang="en-US" b="1" dirty="0"/>
              <a:t> </a:t>
            </a:r>
            <a:r>
              <a:rPr lang="en-US" dirty="0"/>
              <a:t>is a continuous process of obtaining information to determine if the parties required under law </a:t>
            </a:r>
            <a:r>
              <a:rPr lang="en-US" i="1" dirty="0"/>
              <a:t>to control their polluting discharges and emissions are doing so</a:t>
            </a:r>
            <a:r>
              <a:rPr lang="en-US" dirty="0"/>
              <a:t>.</a:t>
            </a:r>
            <a:endParaRPr lang="en-US" sz="1800" dirty="0"/>
          </a:p>
        </p:txBody>
      </p:sp>
    </p:spTree>
    <p:extLst>
      <p:ext uri="{BB962C8B-B14F-4D97-AF65-F5344CB8AC3E}">
        <p14:creationId xmlns:p14="http://schemas.microsoft.com/office/powerpoint/2010/main" val="626890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0" y="990600"/>
            <a:ext cx="9144000" cy="3962400"/>
          </a:xfrm>
        </p:spPr>
        <p:txBody>
          <a:bodyPr>
            <a:noAutofit/>
          </a:bodyPr>
          <a:lstStyle/>
          <a:p>
            <a:pPr marL="0" indent="0" algn="just">
              <a:lnSpc>
                <a:spcPct val="150000"/>
              </a:lnSpc>
              <a:buNone/>
            </a:pPr>
            <a:r>
              <a:rPr lang="en-US" sz="3400" b="1" dirty="0">
                <a:solidFill>
                  <a:srgbClr val="C00000"/>
                </a:solidFill>
              </a:rPr>
              <a:t>Remediation</a:t>
            </a:r>
          </a:p>
          <a:p>
            <a:pPr marL="0" indent="457200" algn="just">
              <a:lnSpc>
                <a:spcPct val="150000"/>
              </a:lnSpc>
              <a:buNone/>
            </a:pPr>
            <a:r>
              <a:rPr lang="en-US" i="1" dirty="0"/>
              <a:t>Environmental remediation</a:t>
            </a:r>
            <a:r>
              <a:rPr lang="en-US" dirty="0"/>
              <a:t> refers to reducing or removal of pollution or contamination from environmental media such as soil, groundwater, sediment, or surface water. </a:t>
            </a:r>
          </a:p>
        </p:txBody>
      </p:sp>
    </p:spTree>
    <p:extLst>
      <p:ext uri="{BB962C8B-B14F-4D97-AF65-F5344CB8AC3E}">
        <p14:creationId xmlns:p14="http://schemas.microsoft.com/office/powerpoint/2010/main" val="1553322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0" y="1295400"/>
            <a:ext cx="9144000" cy="3429000"/>
          </a:xfrm>
        </p:spPr>
        <p:txBody>
          <a:bodyPr>
            <a:noAutofit/>
          </a:bodyPr>
          <a:lstStyle/>
          <a:p>
            <a:pPr marL="0" indent="457200" algn="just">
              <a:lnSpc>
                <a:spcPct val="150000"/>
              </a:lnSpc>
              <a:buNone/>
            </a:pPr>
            <a:r>
              <a:rPr lang="en-US" dirty="0"/>
              <a:t>The purpose is more than just eliminating pollution sources; it is about protecting people and the environment against potential harmful effects from exposure to different pollutants and ecological risks. </a:t>
            </a:r>
          </a:p>
        </p:txBody>
      </p:sp>
    </p:spTree>
    <p:extLst>
      <p:ext uri="{BB962C8B-B14F-4D97-AF65-F5344CB8AC3E}">
        <p14:creationId xmlns:p14="http://schemas.microsoft.com/office/powerpoint/2010/main" val="8010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229897"/>
          </a:xfrm>
        </p:spPr>
        <p:txBody>
          <a:bodyPr>
            <a:noAutofit/>
            <a:scene3d>
              <a:camera prst="orthographicFront"/>
              <a:lightRig rig="threePt" dir="t"/>
            </a:scene3d>
            <a:sp3d extrusionH="57150">
              <a:bevelT w="38100" h="38100" prst="angle"/>
            </a:sp3d>
          </a:bodyPr>
          <a:lstStyle/>
          <a:p>
            <a:r>
              <a:rPr lang="en-US" sz="6600" b="1" dirty="0">
                <a:solidFill>
                  <a:srgbClr val="FF0000"/>
                </a:solidFill>
              </a:rPr>
              <a:t>Environmental quality management</a:t>
            </a:r>
          </a:p>
        </p:txBody>
      </p:sp>
      <p:sp>
        <p:nvSpPr>
          <p:cNvPr id="3" name="Slide Number Placeholder 2"/>
          <p:cNvSpPr>
            <a:spLocks noGrp="1"/>
          </p:cNvSpPr>
          <p:nvPr>
            <p:ph type="sldNum" sz="quarter" idx="12"/>
          </p:nvPr>
        </p:nvSpPr>
        <p:spPr/>
        <p:txBody>
          <a:bodyPr/>
          <a:lstStyle/>
          <a:p>
            <a:fld id="{664D8356-4112-43FA-8A3D-7A2461F808BF}" type="slidenum">
              <a:rPr lang="en-US" smtClean="0"/>
              <a:pPr/>
              <a:t>2</a:t>
            </a:fld>
            <a:endParaRPr lang="en-US"/>
          </a:p>
        </p:txBody>
      </p:sp>
      <p:sp>
        <p:nvSpPr>
          <p:cNvPr id="4" name="AutoShape 2" descr="https://encrypted-tbn3.gstatic.com/images?q=tbn:ANd9GcS4NnejxgDO8c-rc7WQoBuSGBKyEjZJ36Xg77ujV20bx3XOyVV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2286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0" algn="just">
              <a:lnSpc>
                <a:spcPct val="150000"/>
              </a:lnSpc>
              <a:buNone/>
            </a:pPr>
            <a:r>
              <a:rPr lang="en-US" sz="3400" b="1" dirty="0">
                <a:solidFill>
                  <a:srgbClr val="C00000"/>
                </a:solidFill>
              </a:rPr>
              <a:t>A/ Site assessment </a:t>
            </a:r>
          </a:p>
          <a:p>
            <a:pPr marL="0" indent="457200" algn="just">
              <a:lnSpc>
                <a:spcPct val="150000"/>
              </a:lnSpc>
              <a:buNone/>
            </a:pPr>
            <a:endParaRPr lang="en-US" dirty="0"/>
          </a:p>
          <a:p>
            <a:pPr marL="0" indent="457200" algn="just">
              <a:lnSpc>
                <a:spcPct val="150000"/>
              </a:lnSpc>
              <a:buNone/>
            </a:pPr>
            <a:r>
              <a:rPr lang="en-US" dirty="0"/>
              <a:t>Once a site is suspected of being contaminated, there is a need to assess the contamination. Often the assessment begins with preparation of a </a:t>
            </a:r>
            <a:r>
              <a:rPr lang="en-US" i="1" dirty="0"/>
              <a:t>Phase I Environmental Site Assessment</a:t>
            </a:r>
            <a:r>
              <a:rPr lang="en-US" dirty="0"/>
              <a:t>. </a:t>
            </a:r>
          </a:p>
        </p:txBody>
      </p:sp>
    </p:spTree>
    <p:extLst>
      <p:ext uri="{BB962C8B-B14F-4D97-AF65-F5344CB8AC3E}">
        <p14:creationId xmlns:p14="http://schemas.microsoft.com/office/powerpoint/2010/main" val="2640998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12954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457200" algn="just">
              <a:lnSpc>
                <a:spcPct val="150000"/>
              </a:lnSpc>
              <a:buNone/>
            </a:pPr>
            <a:r>
              <a:rPr lang="en-US" dirty="0"/>
              <a:t>The </a:t>
            </a:r>
            <a:r>
              <a:rPr lang="en-US" i="1" dirty="0"/>
              <a:t>historical use of the site </a:t>
            </a:r>
            <a:r>
              <a:rPr lang="en-US" dirty="0"/>
              <a:t>and </a:t>
            </a:r>
            <a:r>
              <a:rPr lang="en-US" i="1" dirty="0"/>
              <a:t>the materials used </a:t>
            </a:r>
            <a:r>
              <a:rPr lang="en-US" dirty="0"/>
              <a:t>and produced on site will guide the assessment strategy and type of sampling and chemical analysis to be done. </a:t>
            </a:r>
          </a:p>
        </p:txBody>
      </p:sp>
    </p:spTree>
    <p:extLst>
      <p:ext uri="{BB962C8B-B14F-4D97-AF65-F5344CB8AC3E}">
        <p14:creationId xmlns:p14="http://schemas.microsoft.com/office/powerpoint/2010/main" val="15167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12192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457200" algn="just">
              <a:lnSpc>
                <a:spcPct val="150000"/>
              </a:lnSpc>
              <a:buNone/>
            </a:pPr>
            <a:r>
              <a:rPr lang="en-US" dirty="0"/>
              <a:t>Often </a:t>
            </a:r>
            <a:r>
              <a:rPr lang="en-US" i="1" dirty="0"/>
              <a:t>nearby</a:t>
            </a:r>
            <a:r>
              <a:rPr lang="en-US" dirty="0"/>
              <a:t> sites owned by the same company or which are nearby and have been reclaimed, levelled or filled are also contaminated even where the current land use seems innocuous (not harmful). </a:t>
            </a:r>
          </a:p>
        </p:txBody>
      </p:sp>
    </p:spTree>
    <p:extLst>
      <p:ext uri="{BB962C8B-B14F-4D97-AF65-F5344CB8AC3E}">
        <p14:creationId xmlns:p14="http://schemas.microsoft.com/office/powerpoint/2010/main" val="1036834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15240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457200" algn="just">
              <a:lnSpc>
                <a:spcPct val="150000"/>
              </a:lnSpc>
              <a:buNone/>
            </a:pPr>
            <a:r>
              <a:rPr lang="en-US" dirty="0"/>
              <a:t>Also it is important to consider </a:t>
            </a:r>
            <a:r>
              <a:rPr lang="en-US" i="1" dirty="0"/>
              <a:t>off site contamination of nearby sites </a:t>
            </a:r>
            <a:r>
              <a:rPr lang="en-US" dirty="0"/>
              <a:t>often through decades of emissions to soil, groundwater, and air. </a:t>
            </a:r>
          </a:p>
        </p:txBody>
      </p:sp>
    </p:spTree>
    <p:extLst>
      <p:ext uri="{BB962C8B-B14F-4D97-AF65-F5344CB8AC3E}">
        <p14:creationId xmlns:p14="http://schemas.microsoft.com/office/powerpoint/2010/main" val="2849146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16002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457200" algn="just">
              <a:lnSpc>
                <a:spcPct val="150000"/>
              </a:lnSpc>
              <a:buNone/>
            </a:pPr>
            <a:r>
              <a:rPr lang="en-US" dirty="0"/>
              <a:t>Ceiling dust, topsoil, surface and groundwater of nearby properties should also be tested, both before and after any remediation. </a:t>
            </a:r>
          </a:p>
        </p:txBody>
      </p:sp>
    </p:spTree>
    <p:extLst>
      <p:ext uri="{BB962C8B-B14F-4D97-AF65-F5344CB8AC3E}">
        <p14:creationId xmlns:p14="http://schemas.microsoft.com/office/powerpoint/2010/main" val="27213733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2286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457200" algn="just">
              <a:lnSpc>
                <a:spcPct val="150000"/>
              </a:lnSpc>
              <a:buNone/>
            </a:pPr>
            <a:r>
              <a:rPr lang="en-US" dirty="0"/>
              <a:t>This is a controversial </a:t>
            </a:r>
            <a:r>
              <a:rPr lang="ar-SA" altLang="en-US" dirty="0">
                <a:solidFill>
                  <a:srgbClr val="202124"/>
                </a:solidFill>
                <a:latin typeface="inherit"/>
              </a:rPr>
              <a:t>جدلي</a:t>
            </a:r>
            <a:r>
              <a:rPr lang="en-GB" altLang="en-US" dirty="0">
                <a:solidFill>
                  <a:srgbClr val="202124"/>
                </a:solidFill>
                <a:latin typeface="inherit"/>
              </a:rPr>
              <a:t> </a:t>
            </a:r>
            <a:r>
              <a:rPr lang="en-US" dirty="0"/>
              <a:t>step as:</a:t>
            </a:r>
          </a:p>
          <a:p>
            <a:pPr lvl="0">
              <a:lnSpc>
                <a:spcPct val="150000"/>
              </a:lnSpc>
              <a:buFont typeface="Wingdings" panose="05000000000000000000" pitchFamily="2" charset="2"/>
              <a:buChar char="q"/>
            </a:pPr>
            <a:r>
              <a:rPr lang="en-US" dirty="0"/>
              <a:t>No one wants to have to pay for the cleanup of the site.</a:t>
            </a:r>
          </a:p>
          <a:p>
            <a:pPr lvl="0">
              <a:lnSpc>
                <a:spcPct val="150000"/>
              </a:lnSpc>
              <a:buFont typeface="Wingdings" panose="05000000000000000000" pitchFamily="2" charset="2"/>
              <a:buChar char="q"/>
            </a:pPr>
            <a:r>
              <a:rPr lang="en-US" dirty="0"/>
              <a:t>If nearby properties are found to be contaminated, it may have to be noted on their property title, potentially affecting the value.</a:t>
            </a:r>
          </a:p>
          <a:p>
            <a:pPr lvl="0">
              <a:lnSpc>
                <a:spcPct val="150000"/>
              </a:lnSpc>
              <a:buFont typeface="Wingdings" panose="05000000000000000000" pitchFamily="2" charset="2"/>
              <a:buChar char="q"/>
            </a:pPr>
            <a:r>
              <a:rPr lang="en-US" dirty="0"/>
              <a:t>No one wants to pay for the cost of assessment.</a:t>
            </a:r>
          </a:p>
          <a:p>
            <a:pPr marL="0" indent="457200" algn="just">
              <a:lnSpc>
                <a:spcPct val="150000"/>
              </a:lnSpc>
              <a:buNone/>
            </a:pPr>
            <a:endParaRPr lang="en-US" dirty="0"/>
          </a:p>
        </p:txBody>
      </p:sp>
      <p:sp>
        <p:nvSpPr>
          <p:cNvPr id="2" name="Rectangle 1">
            <a:extLst>
              <a:ext uri="{FF2B5EF4-FFF2-40B4-BE49-F238E27FC236}">
                <a16:creationId xmlns:a16="http://schemas.microsoft.com/office/drawing/2014/main" id="{E9125C58-13B5-44D5-BAFA-94EF254E2C4B}"/>
              </a:ext>
            </a:extLst>
          </p:cNvPr>
          <p:cNvSpPr>
            <a:spLocks noChangeArrowheads="1"/>
          </p:cNvSpPr>
          <p:nvPr/>
        </p:nvSpPr>
        <p:spPr bwMode="auto">
          <a:xfrm>
            <a:off x="9126367" y="195253"/>
            <a:ext cx="17633" cy="6669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1886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7374"/>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0" algn="just">
              <a:lnSpc>
                <a:spcPct val="150000"/>
              </a:lnSpc>
              <a:buNone/>
            </a:pPr>
            <a:r>
              <a:rPr lang="en-US" sz="3400" b="1" dirty="0">
                <a:solidFill>
                  <a:srgbClr val="C00000"/>
                </a:solidFill>
              </a:rPr>
              <a:t>B/ Remediation technologies  </a:t>
            </a:r>
          </a:p>
          <a:p>
            <a:pPr marL="0" indent="457200" algn="just">
              <a:lnSpc>
                <a:spcPct val="150000"/>
              </a:lnSpc>
              <a:buNone/>
            </a:pPr>
            <a:r>
              <a:rPr lang="en-US" dirty="0"/>
              <a:t>Remediation techniques </a:t>
            </a:r>
          </a:p>
          <a:p>
            <a:pPr marL="0" indent="457200" algn="just">
              <a:lnSpc>
                <a:spcPct val="150000"/>
              </a:lnSpc>
              <a:buNone/>
            </a:pPr>
            <a:r>
              <a:rPr lang="en-US" dirty="0"/>
              <a:t>which have been commonly </a:t>
            </a:r>
          </a:p>
          <a:p>
            <a:pPr marL="0" indent="457200" algn="just">
              <a:lnSpc>
                <a:spcPct val="150000"/>
              </a:lnSpc>
              <a:buNone/>
            </a:pPr>
            <a:r>
              <a:rPr lang="en-US" dirty="0"/>
              <a:t>used include: </a:t>
            </a:r>
          </a:p>
          <a:p>
            <a:pPr lvl="0" algn="just">
              <a:lnSpc>
                <a:spcPct val="150000"/>
              </a:lnSpc>
              <a:buFont typeface="Wingdings" panose="05000000000000000000" pitchFamily="2" charset="2"/>
              <a:buChar char="q"/>
            </a:pPr>
            <a:r>
              <a:rPr lang="en-US" u="sng" dirty="0"/>
              <a:t>Containment</a:t>
            </a:r>
            <a:r>
              <a:rPr lang="en-US" dirty="0"/>
              <a:t>: is the retention of hazardous material to ensure that it is effectively prevented from dispersing into the environment, or released only at an acceptable level. </a:t>
            </a:r>
          </a:p>
        </p:txBody>
      </p:sp>
      <p:pic>
        <p:nvPicPr>
          <p:cNvPr id="1028" name="Picture 4" descr="Image result for containment remediation"/>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8497"/>
          <a:stretch/>
        </p:blipFill>
        <p:spPr bwMode="auto">
          <a:xfrm>
            <a:off x="5257800" y="228600"/>
            <a:ext cx="3886200" cy="2667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380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13252" y="12954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lvl="0" algn="just">
              <a:lnSpc>
                <a:spcPct val="150000"/>
              </a:lnSpc>
              <a:buFont typeface="Wingdings" panose="05000000000000000000" pitchFamily="2" charset="2"/>
              <a:buChar char="q"/>
            </a:pPr>
            <a:r>
              <a:rPr lang="en-US" u="sng" dirty="0"/>
              <a:t>Pump-and-treat</a:t>
            </a:r>
            <a:r>
              <a:rPr lang="en-US" dirty="0"/>
              <a:t>: it is one of the most widely used ground-water remediation technologies.</a:t>
            </a:r>
          </a:p>
          <a:p>
            <a:pPr marL="339725" lvl="0" indent="0" algn="just">
              <a:lnSpc>
                <a:spcPct val="150000"/>
              </a:lnSpc>
              <a:buNone/>
            </a:pPr>
            <a:r>
              <a:rPr lang="en-US" dirty="0"/>
              <a:t>Conventional pump-and-treat methods involve pumping contaminated water to the surface for treatment. </a:t>
            </a:r>
          </a:p>
        </p:txBody>
      </p:sp>
    </p:spTree>
    <p:extLst>
      <p:ext uri="{BB962C8B-B14F-4D97-AF65-F5344CB8AC3E}">
        <p14:creationId xmlns:p14="http://schemas.microsoft.com/office/powerpoint/2010/main" val="1756087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ump-and-tre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0317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0" y="4572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gn="just">
              <a:lnSpc>
                <a:spcPct val="150000"/>
              </a:lnSpc>
              <a:buFont typeface="Wingdings" panose="05000000000000000000" pitchFamily="2" charset="2"/>
              <a:buChar char="q"/>
            </a:pPr>
            <a:r>
              <a:rPr lang="en-US" u="sng" dirty="0"/>
              <a:t>Extraction</a:t>
            </a:r>
            <a:r>
              <a:rPr lang="en-US" dirty="0"/>
              <a:t>: solvent extraction is a promising technology for soil remediation. It is an ex-situ separation and concentration process in which a non-aqueous liquid is used to remove organic contaminants. Since water was present in the soil moisture, it was considered as a component of the extracting solvent.  </a:t>
            </a:r>
          </a:p>
        </p:txBody>
      </p:sp>
    </p:spTree>
    <p:extLst>
      <p:ext uri="{BB962C8B-B14F-4D97-AF65-F5344CB8AC3E}">
        <p14:creationId xmlns:p14="http://schemas.microsoft.com/office/powerpoint/2010/main" val="3943083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33400" y="1569666"/>
            <a:ext cx="8610600" cy="3379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600" b="1" dirty="0">
                <a:solidFill>
                  <a:srgbClr val="C00000"/>
                </a:solidFill>
              </a:rPr>
              <a:t>Environmental quality management</a:t>
            </a:r>
          </a:p>
          <a:p>
            <a:pPr indent="-457200">
              <a:lnSpc>
                <a:spcPct val="120000"/>
              </a:lnSpc>
              <a:buClr>
                <a:srgbClr val="C00000"/>
              </a:buClr>
              <a:buFont typeface="AGA Arabesque" pitchFamily="2" charset="2"/>
              <a:buChar char=""/>
            </a:pPr>
            <a:endParaRPr lang="en-GB" sz="3600" b="1" dirty="0">
              <a:solidFill>
                <a:srgbClr val="C00000"/>
              </a:solidFill>
            </a:endParaRPr>
          </a:p>
          <a:p>
            <a:pPr marL="457200" indent="-457200">
              <a:lnSpc>
                <a:spcPct val="120000"/>
              </a:lnSpc>
              <a:buClr>
                <a:srgbClr val="C00000"/>
              </a:buClr>
              <a:buFont typeface="Wingdings" panose="05000000000000000000" pitchFamily="2" charset="2"/>
              <a:buChar char="q"/>
            </a:pPr>
            <a:r>
              <a:rPr lang="en-GB" sz="2800" dirty="0"/>
              <a:t>Introduction.</a:t>
            </a:r>
            <a:endParaRPr lang="en-US" sz="2800" dirty="0"/>
          </a:p>
          <a:p>
            <a:pPr marL="457200" lvl="0" indent="-457200">
              <a:lnSpc>
                <a:spcPct val="120000"/>
              </a:lnSpc>
              <a:buClr>
                <a:srgbClr val="C00000"/>
              </a:buClr>
              <a:buFont typeface="Wingdings" panose="05000000000000000000" pitchFamily="2" charset="2"/>
              <a:buChar char="q"/>
            </a:pPr>
            <a:r>
              <a:rPr lang="en-US" sz="2800" dirty="0"/>
              <a:t>Environmental quality management</a:t>
            </a:r>
            <a:r>
              <a:rPr lang="en-GB" sz="2800" dirty="0"/>
              <a:t>. </a:t>
            </a:r>
            <a:endParaRPr lang="en-US" sz="2800" dirty="0"/>
          </a:p>
          <a:p>
            <a:pPr marL="457200" lvl="0" indent="-457200">
              <a:lnSpc>
                <a:spcPct val="120000"/>
              </a:lnSpc>
              <a:buClr>
                <a:srgbClr val="C00000"/>
              </a:buClr>
              <a:buFont typeface="Wingdings" panose="05000000000000000000" pitchFamily="2" charset="2"/>
              <a:buChar char="q"/>
            </a:pPr>
            <a:r>
              <a:rPr lang="en-US" sz="2800" dirty="0"/>
              <a:t>Environmental compliance. </a:t>
            </a:r>
          </a:p>
          <a:p>
            <a:pPr marL="457200" lvl="0" indent="-457200">
              <a:lnSpc>
                <a:spcPct val="120000"/>
              </a:lnSpc>
              <a:buClr>
                <a:srgbClr val="C00000"/>
              </a:buClr>
              <a:buFont typeface="Wingdings" panose="05000000000000000000" pitchFamily="2" charset="2"/>
              <a:buChar char="q"/>
            </a:pPr>
            <a:r>
              <a:rPr lang="en-US" sz="2800" dirty="0"/>
              <a:t>Remediation.</a:t>
            </a:r>
          </a:p>
        </p:txBody>
      </p:sp>
      <p:sp>
        <p:nvSpPr>
          <p:cNvPr id="3" name="Slide Number Placeholder 2"/>
          <p:cNvSpPr>
            <a:spLocks noGrp="1"/>
          </p:cNvSpPr>
          <p:nvPr>
            <p:ph type="sldNum" sz="quarter" idx="12"/>
          </p:nvPr>
        </p:nvSpPr>
        <p:spPr/>
        <p:txBody>
          <a:bodyPr/>
          <a:lstStyle/>
          <a:p>
            <a:fld id="{664D8356-4112-43FA-8A3D-7A2461F808BF}" type="slidenum">
              <a:rPr lang="en-US" smtClean="0"/>
              <a:pPr/>
              <a:t>3</a:t>
            </a:fld>
            <a:endParaRPr lang="en-US"/>
          </a:p>
        </p:txBody>
      </p:sp>
    </p:spTree>
  </p:cSld>
  <p:clrMapOvr>
    <a:masterClrMapping/>
  </p:clrMapOvr>
  <p:transition spd="slow">
    <p:comb/>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4D8356-4112-43FA-8A3D-7A2461F808BF}" type="slidenum">
              <a:rPr lang="en-US" smtClean="0"/>
              <a:pPr/>
              <a:t>30</a:t>
            </a:fld>
            <a:endParaRPr lang="en-US"/>
          </a:p>
        </p:txBody>
      </p:sp>
      <p:pic>
        <p:nvPicPr>
          <p:cNvPr id="5122" name="Picture 2" descr="Image result for solvent extraction soil remed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5162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725366"/>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4D8356-4112-43FA-8A3D-7A2461F808BF}" type="slidenum">
              <a:rPr lang="en-US" smtClean="0"/>
              <a:pPr/>
              <a:t>31</a:t>
            </a:fld>
            <a:endParaRPr lang="en-US"/>
          </a:p>
        </p:txBody>
      </p:sp>
      <p:pic>
        <p:nvPicPr>
          <p:cNvPr id="6146" name="Picture 2" descr="Image result for solvent extraction soil remed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600200"/>
            <a:ext cx="9144000" cy="4086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589142"/>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34413" y="68580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lvl="0" algn="just">
              <a:lnSpc>
                <a:spcPct val="150000"/>
              </a:lnSpc>
              <a:buFont typeface="Wingdings" panose="05000000000000000000" pitchFamily="2" charset="2"/>
              <a:buChar char="q"/>
            </a:pPr>
            <a:r>
              <a:rPr lang="en-US" u="sng" dirty="0"/>
              <a:t>Stabilization/solidification (S/S)</a:t>
            </a:r>
            <a:r>
              <a:rPr lang="en-US" dirty="0"/>
              <a:t>: is a soil remediation process by which contaminants are rendered immobile through reactions with additives or processes. During this process, also called immobilization, fixation, or encapsulation, contaminants may chemically bound or encapsulated into a matrix. </a:t>
            </a:r>
          </a:p>
        </p:txBody>
      </p:sp>
    </p:spTree>
    <p:extLst>
      <p:ext uri="{BB962C8B-B14F-4D97-AF65-F5344CB8AC3E}">
        <p14:creationId xmlns:p14="http://schemas.microsoft.com/office/powerpoint/2010/main" val="1646303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64D8356-4112-43FA-8A3D-7A2461F808BF}" type="slidenum">
              <a:rPr lang="en-US" smtClean="0"/>
              <a:pPr/>
              <a:t>33</a:t>
            </a:fld>
            <a:endParaRPr lang="en-US"/>
          </a:p>
        </p:txBody>
      </p:sp>
      <p:pic>
        <p:nvPicPr>
          <p:cNvPr id="7170" name="Picture 2" descr="Image result for Stabilization/solidification (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655" y="1295400"/>
            <a:ext cx="5829300" cy="41148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172" name="Picture 4" descr="Image result for Stabilization/solidification (S/S)"/>
          <p:cNvPicPr>
            <a:picLocks noChangeAspect="1" noChangeArrowheads="1"/>
          </p:cNvPicPr>
          <p:nvPr/>
        </p:nvPicPr>
        <p:blipFill rotWithShape="1">
          <a:blip r:embed="rId3">
            <a:extLst>
              <a:ext uri="{28A0092B-C50C-407E-A947-70E740481C1C}">
                <a14:useLocalDpi xmlns:a14="http://schemas.microsoft.com/office/drawing/2010/main" val="0"/>
              </a:ext>
            </a:extLst>
          </a:blip>
          <a:srcRect l="1" r="13725"/>
          <a:stretch/>
        </p:blipFill>
        <p:spPr bwMode="auto">
          <a:xfrm>
            <a:off x="0" y="838200"/>
            <a:ext cx="3352800" cy="5181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099623"/>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7374" y="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lvl="0" algn="just">
              <a:lnSpc>
                <a:spcPct val="150000"/>
              </a:lnSpc>
              <a:buFont typeface="Wingdings" panose="05000000000000000000" pitchFamily="2" charset="2"/>
              <a:buChar char="q"/>
            </a:pPr>
            <a:r>
              <a:rPr lang="en-US" u="sng" dirty="0"/>
              <a:t>Soil washing</a:t>
            </a:r>
            <a:r>
              <a:rPr lang="en-US" dirty="0"/>
              <a:t>: is an ex-situ remediation technique that removes hazardous contaminants from soil by washing the soil with a liquid (often with a chemical additive), scrubbing the soil, and then separating the clean soils from contaminated soil and wash-water.</a:t>
            </a:r>
          </a:p>
        </p:txBody>
      </p:sp>
      <p:pic>
        <p:nvPicPr>
          <p:cNvPr id="8194" name="Picture 2" descr="Image result for soil washing remed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886200"/>
            <a:ext cx="704850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499116"/>
      </p:ext>
    </p:extLst>
  </p:cSld>
  <p:clrMapOvr>
    <a:masterClrMapping/>
  </p:clrMapOvr>
  <p:transition spd="slow">
    <p:randomBar dir="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Image result for soil washing remed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57200"/>
            <a:ext cx="887739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930801"/>
      </p:ext>
    </p:extLst>
  </p:cSld>
  <p:clrMapOvr>
    <a:masterClrMapping/>
  </p:clrMapOvr>
  <p:transition spd="slow">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4916" y="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lvl="0" algn="just">
              <a:lnSpc>
                <a:spcPct val="114000"/>
              </a:lnSpc>
              <a:buFont typeface="Wingdings" panose="05000000000000000000" pitchFamily="2" charset="2"/>
              <a:buChar char="q"/>
            </a:pPr>
            <a:r>
              <a:rPr lang="en-US" u="sng" dirty="0"/>
              <a:t>Air stripping</a:t>
            </a:r>
            <a:r>
              <a:rPr lang="en-US" dirty="0"/>
              <a:t>: it is the transferring of volatile components of a liquid into an air stream and used for the purification of ground waters and wastewaters containing volatile compounds. </a:t>
            </a:r>
          </a:p>
        </p:txBody>
      </p:sp>
      <p:pic>
        <p:nvPicPr>
          <p:cNvPr id="9220" name="Picture 4" descr="Image result for Air stripp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438400"/>
            <a:ext cx="4829175" cy="4256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165492"/>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34413" y="7374"/>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lvl="0" algn="just">
              <a:lnSpc>
                <a:spcPct val="114000"/>
              </a:lnSpc>
              <a:buFont typeface="Wingdings" panose="05000000000000000000" pitchFamily="2" charset="2"/>
              <a:buChar char="q"/>
            </a:pPr>
            <a:r>
              <a:rPr lang="en-US" u="sng" dirty="0"/>
              <a:t>Precipitation</a:t>
            </a:r>
            <a:r>
              <a:rPr lang="en-US" dirty="0"/>
              <a:t>: is the change in the form of materials dissolved in water into solid particles. It is becoming the most widely selected means for removing heavy metals from water and wastewater. Chemical precipitation is used to remove ionic constituents from water by the addition of counter-ions to reduce the solubility. </a:t>
            </a:r>
          </a:p>
        </p:txBody>
      </p:sp>
      <p:pic>
        <p:nvPicPr>
          <p:cNvPr id="11266" name="Picture 2" descr="Image result for precipitation remediation of wa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0027" y="3962400"/>
            <a:ext cx="667512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5798104"/>
      </p:ext>
    </p:extLst>
  </p:cSld>
  <p:clrMapOvr>
    <a:masterClrMapping/>
  </p:clrMapOvr>
  <p:transition spd="slow">
    <p:comb/>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bwMode="auto">
          <a:xfrm>
            <a:off x="7374" y="0"/>
            <a:ext cx="9144000" cy="365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lvl="0" algn="just">
              <a:lnSpc>
                <a:spcPct val="150000"/>
              </a:lnSpc>
              <a:buFont typeface="Wingdings" panose="05000000000000000000" pitchFamily="2" charset="2"/>
              <a:buChar char="q"/>
            </a:pPr>
            <a:r>
              <a:rPr lang="en-US" u="sng" dirty="0"/>
              <a:t>Biological remediation</a:t>
            </a:r>
            <a:r>
              <a:rPr lang="en-US" dirty="0"/>
              <a:t>: is a process of using microorganisms or plants to detoxify or remove organic and inorganic xenobiotic compounds from the environment. It is a remediation option that offers green technology solution to the problem of environmental degradation.</a:t>
            </a:r>
          </a:p>
        </p:txBody>
      </p:sp>
      <p:pic>
        <p:nvPicPr>
          <p:cNvPr id="12290"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24000" r="21143"/>
          <a:stretch/>
        </p:blipFill>
        <p:spPr bwMode="auto">
          <a:xfrm>
            <a:off x="5181600" y="3657600"/>
            <a:ext cx="2971800" cy="3049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4735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p:txBody>
      </p:sp>
      <p:sp>
        <p:nvSpPr>
          <p:cNvPr id="3" name="Slide Number Placeholder 2"/>
          <p:cNvSpPr>
            <a:spLocks noGrp="1"/>
          </p:cNvSpPr>
          <p:nvPr>
            <p:ph type="sldNum" sz="quarter" idx="12"/>
          </p:nvPr>
        </p:nvSpPr>
        <p:spPr/>
        <p:txBody>
          <a:bodyPr/>
          <a:lstStyle/>
          <a:p>
            <a:fld id="{664D8356-4112-43FA-8A3D-7A2461F808BF}"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910" fill="hold">
                                          <p:stCondLst>
                                            <p:cond delay="0"/>
                                          </p:stCondLst>
                                        </p:cTn>
                                        <p:tgtEl>
                                          <p:spTgt spid="2"/>
                                        </p:tgtEl>
                                        <p:attrNameLst>
                                          <p:attrName>style.rotation</p:attrName>
                                        </p:attrNameLst>
                                      </p:cBhvr>
                                      <p:to>
                                        <p:strVal val="-45.0"/>
                                      </p:to>
                                    </p:set>
                                    <p:anim calcmode="lin" valueType="num">
                                      <p:cBhvr>
                                        <p:cTn id="8" dur="910" fill="hold">
                                          <p:stCondLst>
                                            <p:cond delay="910"/>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910"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312" decel="50000" autoRev="1" fill="hold">
                                          <p:stCondLst>
                                            <p:cond delay="910"/>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272" fill="hold">
                                          <p:stCondLst>
                                            <p:cond delay="1728"/>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4581" y="762000"/>
            <a:ext cx="9144000" cy="762000"/>
          </a:xfrm>
        </p:spPr>
        <p:txBody>
          <a:bodyPr>
            <a:noAutofit/>
          </a:bodyPr>
          <a:lstStyle/>
          <a:p>
            <a:r>
              <a:rPr lang="en-US" sz="3600" b="1" dirty="0">
                <a:solidFill>
                  <a:srgbClr val="A50021"/>
                </a:solidFill>
                <a:latin typeface="Arial" pitchFamily="34" charset="0"/>
              </a:rPr>
              <a:t>Introduction </a:t>
            </a:r>
          </a:p>
        </p:txBody>
      </p:sp>
      <p:sp>
        <p:nvSpPr>
          <p:cNvPr id="3" name="Content Placeholder 2"/>
          <p:cNvSpPr>
            <a:spLocks noGrp="1"/>
          </p:cNvSpPr>
          <p:nvPr>
            <p:ph idx="1"/>
          </p:nvPr>
        </p:nvSpPr>
        <p:spPr>
          <a:xfrm>
            <a:off x="0" y="1905000"/>
            <a:ext cx="9144000" cy="2514600"/>
          </a:xfrm>
        </p:spPr>
        <p:txBody>
          <a:bodyPr rtlCol="0">
            <a:noAutofit/>
          </a:bodyPr>
          <a:lstStyle/>
          <a:p>
            <a:pPr marL="0" indent="457200" algn="just">
              <a:lnSpc>
                <a:spcPct val="150000"/>
              </a:lnSpc>
              <a:buNone/>
            </a:pPr>
            <a:r>
              <a:rPr lang="en-US" dirty="0"/>
              <a:t>Environmental management practices, as part of the sustainability management movement, have become an integral (</a:t>
            </a:r>
            <a:r>
              <a:rPr lang="en-GB" dirty="0"/>
              <a:t>essential</a:t>
            </a:r>
            <a:r>
              <a:rPr lang="en-US" dirty="0"/>
              <a:t>) part of the practices. </a:t>
            </a:r>
          </a:p>
        </p:txBody>
      </p:sp>
    </p:spTree>
    <p:extLst>
      <p:ext uri="{BB962C8B-B14F-4D97-AF65-F5344CB8AC3E}">
        <p14:creationId xmlns:p14="http://schemas.microsoft.com/office/powerpoint/2010/main" val="129702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14600"/>
            <a:ext cx="9144000" cy="3657600"/>
          </a:xfrm>
        </p:spPr>
        <p:txBody>
          <a:bodyPr rtlCol="0">
            <a:noAutofit/>
          </a:bodyPr>
          <a:lstStyle/>
          <a:p>
            <a:pPr marL="0" indent="457200" algn="just">
              <a:lnSpc>
                <a:spcPct val="150000"/>
              </a:lnSpc>
              <a:buNone/>
            </a:pPr>
            <a:r>
              <a:rPr lang="en-US" dirty="0"/>
              <a:t>People are facing the problems that the earth is revenging </a:t>
            </a:r>
            <a:r>
              <a:rPr lang="ar-SA" altLang="en-US" dirty="0">
                <a:solidFill>
                  <a:srgbClr val="202124"/>
                </a:solidFill>
                <a:latin typeface="inherit"/>
              </a:rPr>
              <a:t>انتقام</a:t>
            </a:r>
            <a:r>
              <a:rPr lang="en-US" dirty="0"/>
              <a:t> humanity for destroying the </a:t>
            </a:r>
            <a:r>
              <a:rPr lang="en-US" i="1" dirty="0"/>
              <a:t>nature balance</a:t>
            </a:r>
            <a:r>
              <a:rPr lang="en-US" dirty="0"/>
              <a:t>. </a:t>
            </a:r>
          </a:p>
        </p:txBody>
      </p:sp>
      <p:sp>
        <p:nvSpPr>
          <p:cNvPr id="2" name="Rectangle 1">
            <a:extLst>
              <a:ext uri="{FF2B5EF4-FFF2-40B4-BE49-F238E27FC236}">
                <a16:creationId xmlns:a16="http://schemas.microsoft.com/office/drawing/2014/main" id="{64AD6950-FF75-4F9B-8BFF-2148800DBACD}"/>
              </a:ext>
            </a:extLst>
          </p:cNvPr>
          <p:cNvSpPr>
            <a:spLocks noChangeArrowheads="1"/>
          </p:cNvSpPr>
          <p:nvPr/>
        </p:nvSpPr>
        <p:spPr bwMode="auto">
          <a:xfrm>
            <a:off x="9126367" y="195253"/>
            <a:ext cx="17633" cy="6669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170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57400"/>
            <a:ext cx="9144000" cy="1986116"/>
          </a:xfrm>
        </p:spPr>
        <p:txBody>
          <a:bodyPr rtlCol="0">
            <a:noAutofit/>
          </a:bodyPr>
          <a:lstStyle/>
          <a:p>
            <a:pPr marL="0" indent="457200" algn="just">
              <a:lnSpc>
                <a:spcPct val="150000"/>
              </a:lnSpc>
              <a:buNone/>
            </a:pPr>
            <a:r>
              <a:rPr lang="en-US" dirty="0"/>
              <a:t>Countries around the world pay more attention to environment protection issues. </a:t>
            </a:r>
          </a:p>
        </p:txBody>
      </p:sp>
    </p:spTree>
    <p:extLst>
      <p:ext uri="{BB962C8B-B14F-4D97-AF65-F5344CB8AC3E}">
        <p14:creationId xmlns:p14="http://schemas.microsoft.com/office/powerpoint/2010/main" val="2966033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5684"/>
            <a:ext cx="9144000" cy="5867400"/>
          </a:xfrm>
        </p:spPr>
        <p:txBody>
          <a:bodyPr rtlCol="0">
            <a:noAutofit/>
          </a:bodyPr>
          <a:lstStyle/>
          <a:p>
            <a:pPr marL="0" indent="457200" algn="just">
              <a:lnSpc>
                <a:spcPct val="150000"/>
              </a:lnSpc>
              <a:buNone/>
            </a:pPr>
            <a:r>
              <a:rPr lang="en-US" dirty="0"/>
              <a:t>Sustainable development can be achieved by means of scientifically making </a:t>
            </a:r>
          </a:p>
          <a:p>
            <a:pPr marL="514350" indent="-514350" algn="just">
              <a:lnSpc>
                <a:spcPct val="150000"/>
              </a:lnSpc>
              <a:buAutoNum type="arabicParenR"/>
            </a:pPr>
            <a:r>
              <a:rPr lang="en-US" dirty="0"/>
              <a:t>use of natural resources and </a:t>
            </a:r>
          </a:p>
          <a:p>
            <a:pPr marL="514350" indent="-514350" algn="just">
              <a:lnSpc>
                <a:spcPct val="150000"/>
              </a:lnSpc>
              <a:buAutoNum type="arabicParenR"/>
            </a:pPr>
            <a:r>
              <a:rPr lang="en-US" dirty="0"/>
              <a:t>balancing the relationship of humanity and nature. </a:t>
            </a:r>
          </a:p>
        </p:txBody>
      </p:sp>
    </p:spTree>
    <p:extLst>
      <p:ext uri="{BB962C8B-B14F-4D97-AF65-F5344CB8AC3E}">
        <p14:creationId xmlns:p14="http://schemas.microsoft.com/office/powerpoint/2010/main" val="1589892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23" y="990600"/>
            <a:ext cx="9144000" cy="4495800"/>
          </a:xfrm>
        </p:spPr>
        <p:txBody>
          <a:bodyPr rtlCol="0">
            <a:noAutofit/>
          </a:bodyPr>
          <a:lstStyle/>
          <a:p>
            <a:pPr marL="0" indent="457200" algn="just">
              <a:lnSpc>
                <a:spcPct val="150000"/>
              </a:lnSpc>
              <a:buNone/>
            </a:pPr>
            <a:r>
              <a:rPr lang="en-US" dirty="0"/>
              <a:t>Therefore, advanced and developing countries started to pay attention to ISO 14000 in Environmental Quality Management, and future industries must follow this standard to fulfill the responsibilities as international citizens.</a:t>
            </a:r>
          </a:p>
        </p:txBody>
      </p:sp>
    </p:spTree>
    <p:extLst>
      <p:ext uri="{BB962C8B-B14F-4D97-AF65-F5344CB8AC3E}">
        <p14:creationId xmlns:p14="http://schemas.microsoft.com/office/powerpoint/2010/main" val="3469973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06" y="1600200"/>
            <a:ext cx="9144000" cy="3276600"/>
          </a:xfrm>
        </p:spPr>
        <p:txBody>
          <a:bodyPr rtlCol="0">
            <a:noAutofit/>
          </a:bodyPr>
          <a:lstStyle/>
          <a:p>
            <a:pPr marL="0" indent="463550" algn="just">
              <a:lnSpc>
                <a:spcPct val="150000"/>
              </a:lnSpc>
              <a:buNone/>
            </a:pPr>
            <a:r>
              <a:rPr lang="en-US" i="1" dirty="0"/>
              <a:t>ISO 14000</a:t>
            </a:r>
            <a:r>
              <a:rPr lang="en-US" dirty="0"/>
              <a:t> is a series of environmental management standards developed and published by the International Organization for Standardization (ISO) for organizations. </a:t>
            </a:r>
          </a:p>
        </p:txBody>
      </p:sp>
    </p:spTree>
    <p:extLst>
      <p:ext uri="{BB962C8B-B14F-4D97-AF65-F5344CB8AC3E}">
        <p14:creationId xmlns:p14="http://schemas.microsoft.com/office/powerpoint/2010/main" val="2514130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2028</TotalTime>
  <Words>1085</Words>
  <Application>Microsoft Office PowerPoint</Application>
  <PresentationFormat>On-screen Show (4:3)</PresentationFormat>
  <Paragraphs>97</Paragraphs>
  <Slides>39</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AGA Arabesque</vt:lpstr>
      <vt:lpstr>Arial</vt:lpstr>
      <vt:lpstr>Calibri</vt:lpstr>
      <vt:lpstr>inherit</vt:lpstr>
      <vt:lpstr>Times New Roman</vt:lpstr>
      <vt:lpstr>Tiranti Solid LET</vt:lpstr>
      <vt:lpstr>Wingdings</vt:lpstr>
      <vt:lpstr>Office Theme</vt:lpstr>
      <vt:lpstr>PowerPoint Presentation</vt:lpstr>
      <vt:lpstr>Environmental quality management</vt:lpstr>
      <vt:lpstr>PowerPoint Presentation</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HP</cp:lastModifiedBy>
  <cp:revision>52</cp:revision>
  <dcterms:created xsi:type="dcterms:W3CDTF">2009-09-11T20:46:24Z</dcterms:created>
  <dcterms:modified xsi:type="dcterms:W3CDTF">2023-03-28T04:36:15Z</dcterms:modified>
</cp:coreProperties>
</file>