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9" r:id="rId5"/>
    <p:sldId id="259" r:id="rId6"/>
    <p:sldId id="260" r:id="rId7"/>
    <p:sldId id="261" r:id="rId8"/>
    <p:sldId id="280" r:id="rId9"/>
    <p:sldId id="281" r:id="rId10"/>
    <p:sldId id="266" r:id="rId11"/>
    <p:sldId id="277" r:id="rId12"/>
    <p:sldId id="269" r:id="rId13"/>
    <p:sldId id="267" r:id="rId14"/>
    <p:sldId id="268" r:id="rId15"/>
    <p:sldId id="270" r:id="rId16"/>
    <p:sldId id="275" r:id="rId17"/>
    <p:sldId id="276" r:id="rId18"/>
    <p:sldId id="282" r:id="rId19"/>
    <p:sldId id="283" r:id="rId20"/>
    <p:sldId id="284" r:id="rId21"/>
    <p:sldId id="274" r:id="rId22"/>
  </p:sldIdLst>
  <p:sldSz cx="12192000" cy="6858000"/>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7983" y="890517"/>
            <a:ext cx="9411612" cy="2262781"/>
          </a:xfrm>
        </p:spPr>
        <p:txBody>
          <a:bodyPr>
            <a:normAutofit/>
          </a:bodyPr>
          <a:lstStyle/>
          <a:p>
            <a:pPr algn="ctr"/>
            <a:r>
              <a:rPr lang="en-US" b="1" dirty="0"/>
              <a:t>The environment at risk </a:t>
            </a:r>
            <a:br>
              <a:rPr lang="en-US" dirty="0"/>
            </a:br>
            <a:endParaRPr lang="en-US" dirty="0"/>
          </a:p>
        </p:txBody>
      </p:sp>
      <p:sp>
        <p:nvSpPr>
          <p:cNvPr id="3" name="Subtitle 2"/>
          <p:cNvSpPr>
            <a:spLocks noGrp="1"/>
          </p:cNvSpPr>
          <p:nvPr>
            <p:ph type="subTitle" idx="1"/>
          </p:nvPr>
        </p:nvSpPr>
        <p:spPr>
          <a:xfrm>
            <a:off x="2434195" y="2606724"/>
            <a:ext cx="9225436" cy="1672856"/>
          </a:xfrm>
        </p:spPr>
        <p:txBody>
          <a:bodyPr>
            <a:noAutofit/>
          </a:bodyPr>
          <a:lstStyle/>
          <a:p>
            <a:pPr marL="285750" indent="-285750">
              <a:buFont typeface="Arial" panose="020B0604020202020204" pitchFamily="34" charset="0"/>
              <a:buChar char="•"/>
            </a:pPr>
            <a:r>
              <a:rPr lang="en-US" sz="2400" dirty="0">
                <a:solidFill>
                  <a:schemeClr val="tx1"/>
                </a:solidFill>
              </a:rPr>
              <a:t>What is environment?</a:t>
            </a:r>
            <a:endParaRPr lang="en-GB" sz="2400" dirty="0">
              <a:solidFill>
                <a:schemeClr val="tx1"/>
              </a:solidFill>
            </a:endParaRPr>
          </a:p>
          <a:p>
            <a:pPr marL="285750" indent="-285750">
              <a:buFont typeface="Arial" panose="020B0604020202020204" pitchFamily="34" charset="0"/>
              <a:buChar char="•"/>
            </a:pPr>
            <a:r>
              <a:rPr lang="en-US" sz="2400" dirty="0">
                <a:solidFill>
                  <a:schemeClr val="tx1"/>
                </a:solidFill>
              </a:rPr>
              <a:t>Why care for environment?</a:t>
            </a:r>
            <a:endParaRPr lang="en-GB" sz="2400" dirty="0">
              <a:solidFill>
                <a:schemeClr val="tx1"/>
              </a:solidFill>
            </a:endParaRPr>
          </a:p>
          <a:p>
            <a:pPr marL="285750" indent="-285750">
              <a:buFont typeface="Arial" panose="020B0604020202020204" pitchFamily="34" charset="0"/>
              <a:buChar char="•"/>
            </a:pPr>
            <a:r>
              <a:rPr lang="en-US" sz="2400" dirty="0">
                <a:solidFill>
                  <a:schemeClr val="tx1"/>
                </a:solidFill>
              </a:rPr>
              <a:t>Threats to environment:</a:t>
            </a:r>
            <a:endParaRPr lang="en-GB" sz="2400" dirty="0">
              <a:solidFill>
                <a:schemeClr val="tx1"/>
              </a:solidFill>
            </a:endParaRPr>
          </a:p>
          <a:p>
            <a:pPr marL="285750" indent="-285750">
              <a:buFont typeface="Arial" panose="020B0604020202020204" pitchFamily="34" charset="0"/>
              <a:buChar char="•"/>
            </a:pPr>
            <a:r>
              <a:rPr lang="en-US" sz="2400" dirty="0">
                <a:solidFill>
                  <a:schemeClr val="tx1"/>
                </a:solidFill>
              </a:rPr>
              <a:t>1. Air pollution. </a:t>
            </a:r>
            <a:endParaRPr lang="en-GB" sz="2400" dirty="0">
              <a:solidFill>
                <a:schemeClr val="tx1"/>
              </a:solidFill>
            </a:endParaRPr>
          </a:p>
          <a:p>
            <a:pPr marL="285750" indent="-285750">
              <a:buFont typeface="Arial" panose="020B0604020202020204" pitchFamily="34" charset="0"/>
              <a:buChar char="•"/>
            </a:pPr>
            <a:r>
              <a:rPr lang="en-US" sz="2400" dirty="0">
                <a:solidFill>
                  <a:schemeClr val="tx1"/>
                </a:solidFill>
              </a:rPr>
              <a:t>2. Water pollution</a:t>
            </a:r>
          </a:p>
        </p:txBody>
      </p:sp>
      <p:sp>
        <p:nvSpPr>
          <p:cNvPr id="4" name="Title 1"/>
          <p:cNvSpPr txBox="1">
            <a:spLocks/>
          </p:cNvSpPr>
          <p:nvPr/>
        </p:nvSpPr>
        <p:spPr>
          <a:xfrm>
            <a:off x="388961" y="30709"/>
            <a:ext cx="2852383" cy="85980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sz="2000" b="1" dirty="0"/>
              <a:t>Lecture 2</a:t>
            </a:r>
          </a:p>
          <a:p>
            <a:pPr>
              <a:lnSpc>
                <a:spcPct val="150000"/>
              </a:lnSpc>
            </a:pPr>
            <a:r>
              <a:rPr lang="en-US" sz="2000" b="1"/>
              <a:t>22/2/2023 </a:t>
            </a:r>
            <a:endParaRPr lang="en-US" sz="2000" b="1" dirty="0"/>
          </a:p>
        </p:txBody>
      </p:sp>
      <p:sp>
        <p:nvSpPr>
          <p:cNvPr id="5" name="Title 1">
            <a:extLst>
              <a:ext uri="{FF2B5EF4-FFF2-40B4-BE49-F238E27FC236}">
                <a16:creationId xmlns:a16="http://schemas.microsoft.com/office/drawing/2014/main" id="{3DE56873-EAAF-4873-AE67-3C561C5B8189}"/>
              </a:ext>
            </a:extLst>
          </p:cNvPr>
          <p:cNvSpPr txBox="1">
            <a:spLocks/>
          </p:cNvSpPr>
          <p:nvPr/>
        </p:nvSpPr>
        <p:spPr>
          <a:xfrm>
            <a:off x="6992323" y="5838475"/>
            <a:ext cx="5199678" cy="85980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en-US" sz="1800" b="1" i="1" dirty="0"/>
              <a:t>Set by:  </a:t>
            </a:r>
          </a:p>
          <a:p>
            <a:pPr>
              <a:lnSpc>
                <a:spcPct val="150000"/>
              </a:lnSpc>
            </a:pPr>
            <a:r>
              <a:rPr lang="en-US" sz="1800" b="1" i="1" dirty="0"/>
              <a:t>Assist. Prof. Dr. Nashmeel Saeed Khudhur </a:t>
            </a:r>
          </a:p>
        </p:txBody>
      </p:sp>
    </p:spTree>
    <p:extLst>
      <p:ext uri="{BB962C8B-B14F-4D97-AF65-F5344CB8AC3E}">
        <p14:creationId xmlns:p14="http://schemas.microsoft.com/office/powerpoint/2010/main" val="333325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814" y="326048"/>
            <a:ext cx="10454185" cy="5174493"/>
          </a:xfrm>
          <a:prstGeom prst="rect">
            <a:avLst/>
          </a:prstGeom>
        </p:spPr>
        <p:txBody>
          <a:bodyPr wrap="square">
            <a:spAutoFit/>
          </a:bodyPr>
          <a:lstStyle/>
          <a:p>
            <a:pPr marL="457200" lvl="0" indent="-457200">
              <a:lnSpc>
                <a:spcPct val="150000"/>
              </a:lnSpc>
              <a:buFont typeface="Wingdings" panose="05000000000000000000" pitchFamily="2" charset="2"/>
              <a:buChar char="ü"/>
            </a:pPr>
            <a:r>
              <a:rPr lang="en-US" sz="3200" dirty="0">
                <a:latin typeface="Times New Roman" panose="02020603050405020304" pitchFamily="18" charset="0"/>
              </a:rPr>
              <a:t>Use alternative energy resources like solar, wind, etc. </a:t>
            </a:r>
            <a:endParaRPr lang="en-GB" sz="3200" dirty="0">
              <a:latin typeface="Times New Roman" panose="02020603050405020304" pitchFamily="18" charset="0"/>
            </a:endParaRPr>
          </a:p>
          <a:p>
            <a:pPr marL="457200" lvl="0" indent="-457200">
              <a:lnSpc>
                <a:spcPct val="150000"/>
              </a:lnSpc>
              <a:buFont typeface="Wingdings" panose="05000000000000000000" pitchFamily="2" charset="2"/>
              <a:buChar char="ü"/>
            </a:pPr>
            <a:r>
              <a:rPr lang="en-US" sz="3200" dirty="0">
                <a:latin typeface="Times New Roman" panose="02020603050405020304" pitchFamily="18" charset="0"/>
              </a:rPr>
              <a:t>Zoning and transport infrastructure planning.</a:t>
            </a:r>
            <a:endParaRPr lang="en-GB" sz="3200" dirty="0">
              <a:latin typeface="Times New Roman" panose="02020603050405020304" pitchFamily="18" charset="0"/>
            </a:endParaRPr>
          </a:p>
          <a:p>
            <a:pPr marL="457200" lvl="0" indent="-457200">
              <a:lnSpc>
                <a:spcPct val="150000"/>
              </a:lnSpc>
              <a:buFont typeface="Wingdings" panose="05000000000000000000" pitchFamily="2" charset="2"/>
              <a:buChar char="ü"/>
            </a:pPr>
            <a:r>
              <a:rPr lang="en-US" sz="3200" dirty="0">
                <a:latin typeface="Times New Roman" panose="02020603050405020304" pitchFamily="18" charset="0"/>
              </a:rPr>
              <a:t>Introduction of cleaner engines and cleaner fuels like CNG (compressed Natural Gas).</a:t>
            </a:r>
            <a:endParaRPr lang="en-GB" sz="3200" dirty="0">
              <a:latin typeface="Times New Roman" panose="02020603050405020304" pitchFamily="18" charset="0"/>
            </a:endParaRPr>
          </a:p>
          <a:p>
            <a:pPr marL="457200" lvl="0" indent="-457200">
              <a:lnSpc>
                <a:spcPct val="150000"/>
              </a:lnSpc>
              <a:buFont typeface="Wingdings" panose="05000000000000000000" pitchFamily="2" charset="2"/>
              <a:buChar char="ü"/>
            </a:pPr>
            <a:r>
              <a:rPr lang="en-US" sz="3200" dirty="0">
                <a:latin typeface="Times New Roman" panose="02020603050405020304" pitchFamily="18" charset="0"/>
              </a:rPr>
              <a:t>Stricter regulations for vehicular and industrial emissions and regular compliance checking.</a:t>
            </a:r>
            <a:endParaRPr lang="en-GB" sz="3200" dirty="0">
              <a:latin typeface="Times New Roman" panose="02020603050405020304" pitchFamily="18" charset="0"/>
            </a:endParaRPr>
          </a:p>
          <a:p>
            <a:pPr marL="457200" lvl="0" indent="-457200">
              <a:lnSpc>
                <a:spcPct val="150000"/>
              </a:lnSpc>
              <a:buFont typeface="Wingdings" panose="05000000000000000000" pitchFamily="2" charset="2"/>
              <a:buChar char="ü"/>
            </a:pPr>
            <a:r>
              <a:rPr lang="en-US" sz="3200" dirty="0">
                <a:latin typeface="Times New Roman" panose="02020603050405020304" pitchFamily="18" charset="0"/>
              </a:rPr>
              <a:t>Stop burning of wastes.</a:t>
            </a:r>
            <a:endParaRPr lang="en-GB" sz="3200" dirty="0">
              <a:latin typeface="Times New Roman" panose="02020603050405020304" pitchFamily="18" charset="0"/>
            </a:endParaRPr>
          </a:p>
        </p:txBody>
      </p:sp>
    </p:spTree>
    <p:extLst>
      <p:ext uri="{BB962C8B-B14F-4D97-AF65-F5344CB8AC3E}">
        <p14:creationId xmlns:p14="http://schemas.microsoft.com/office/powerpoint/2010/main" val="166508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2919" y="1303418"/>
            <a:ext cx="9999260" cy="4251164"/>
          </a:xfrm>
          <a:prstGeom prst="rect">
            <a:avLst/>
          </a:prstGeom>
        </p:spPr>
        <p:txBody>
          <a:bodyPr wrap="square">
            <a:spAutoFit/>
          </a:bodyPr>
          <a:lstStyle/>
          <a:p>
            <a:pPr lvl="0"/>
            <a:r>
              <a:rPr lang="en-US" sz="3600" b="1" kern="1800" dirty="0">
                <a:latin typeface="Times New Roman" panose="02020603050405020304" pitchFamily="18" charset="0"/>
                <a:cs typeface="Arial" panose="020B0604020202020204" pitchFamily="34" charset="0"/>
              </a:rPr>
              <a:t>2. Water pollution </a:t>
            </a:r>
            <a:endParaRPr lang="en-GB" sz="3600" b="1" kern="1800" dirty="0">
              <a:latin typeface="Times New Roman" panose="02020603050405020304" pitchFamily="18" charset="0"/>
              <a:cs typeface="Arial" panose="020B0604020202020204" pitchFamily="34" charset="0"/>
            </a:endParaRPr>
          </a:p>
          <a:p>
            <a:pPr indent="270510" algn="just">
              <a:lnSpc>
                <a:spcPct val="150000"/>
              </a:lnSpc>
            </a:pPr>
            <a:endParaRPr lang="en-US" sz="3200" dirty="0">
              <a:latin typeface="Times New Roman" panose="02020603050405020304" pitchFamily="18" charset="0"/>
            </a:endParaRPr>
          </a:p>
          <a:p>
            <a:pPr indent="270510" algn="just">
              <a:lnSpc>
                <a:spcPct val="150000"/>
              </a:lnSpc>
            </a:pPr>
            <a:r>
              <a:rPr lang="en-US" sz="3200" dirty="0">
                <a:latin typeface="Times New Roman" panose="02020603050405020304" pitchFamily="18" charset="0"/>
              </a:rPr>
              <a:t>Water pollution is the contamination of water bodies. Water pollution occurs when pollutants are discharged directly or indirectly into water bodies without adequate treatment to remove harmful compounds.</a:t>
            </a:r>
            <a:endParaRPr lang="en-GB" sz="3200" dirty="0">
              <a:latin typeface="Times New Roman" panose="02020603050405020304" pitchFamily="18" charset="0"/>
            </a:endParaRPr>
          </a:p>
        </p:txBody>
      </p:sp>
    </p:spTree>
    <p:extLst>
      <p:ext uri="{BB962C8B-B14F-4D97-AF65-F5344CB8AC3E}">
        <p14:creationId xmlns:p14="http://schemas.microsoft.com/office/powerpoint/2010/main" val="206661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160" y="0"/>
            <a:ext cx="9739952" cy="6651821"/>
          </a:xfrm>
          <a:prstGeom prst="rect">
            <a:avLst/>
          </a:prstGeom>
        </p:spPr>
        <p:txBody>
          <a:bodyPr wrap="square">
            <a:spAutoFit/>
          </a:bodyPr>
          <a:lstStyle/>
          <a:p>
            <a:pPr algn="just">
              <a:lnSpc>
                <a:spcPct val="150000"/>
              </a:lnSpc>
              <a:buSzPct val="80000"/>
              <a:tabLst>
                <a:tab pos="270510" algn="l"/>
              </a:tabLst>
            </a:pPr>
            <a:r>
              <a:rPr lang="en-US" sz="3200" b="1" u="sng" dirty="0">
                <a:latin typeface="Times New Roman" panose="02020603050405020304" pitchFamily="18" charset="0"/>
                <a:cs typeface="Arial" panose="020B0604020202020204" pitchFamily="34" charset="0"/>
              </a:rPr>
              <a:t>Causes of water pollution: </a:t>
            </a:r>
          </a:p>
          <a:p>
            <a:pPr algn="just">
              <a:lnSpc>
                <a:spcPct val="150000"/>
              </a:lnSpc>
              <a:buSzPct val="80000"/>
              <a:tabLst>
                <a:tab pos="270510" algn="l"/>
              </a:tabLst>
            </a:pPr>
            <a:endParaRPr lang="en-GB" sz="3200" b="1" u="sng"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Industrial Waste. </a:t>
            </a:r>
            <a:endParaRPr lang="en-GB" sz="3200"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Marine Dumping. </a:t>
            </a:r>
            <a:endParaRPr lang="en-GB" sz="3200"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Sewage and Wastewater. </a:t>
            </a:r>
            <a:endParaRPr lang="en-GB" sz="3200"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Oil Leaks and Spills. </a:t>
            </a:r>
            <a:endParaRPr lang="en-GB" sz="3200"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Agriculture. </a:t>
            </a:r>
            <a:endParaRPr lang="en-GB" sz="3200"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Global Warming. </a:t>
            </a:r>
            <a:endParaRPr lang="en-GB" sz="3200"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Radioactive Waste.</a:t>
            </a:r>
            <a:endParaRPr lang="en-GB" sz="3200" dirty="0">
              <a:latin typeface="Times New Roman" panose="02020603050405020304" pitchFamily="18" charset="0"/>
              <a:cs typeface="Arial" panose="020B0604020202020204" pitchFamily="34" charset="0"/>
            </a:endParaRPr>
          </a:p>
        </p:txBody>
      </p:sp>
      <p:pic>
        <p:nvPicPr>
          <p:cNvPr id="1026" name="Picture 2" descr="Industrial Water Pollution: Causes and Effects That You Don't Know - ECE -  Environmental Compliance Equipment">
            <a:extLst>
              <a:ext uri="{FF2B5EF4-FFF2-40B4-BE49-F238E27FC236}">
                <a16:creationId xmlns:a16="http://schemas.microsoft.com/office/drawing/2014/main" id="{8A66843D-0582-4D3A-9D38-93CBA2C00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608" y="81542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are the Causes of Water Pollution? | ECU Online">
            <a:extLst>
              <a:ext uri="{FF2B5EF4-FFF2-40B4-BE49-F238E27FC236}">
                <a16:creationId xmlns:a16="http://schemas.microsoft.com/office/drawing/2014/main" id="{8A22FB15-DCFB-40FC-BCCA-5BBEC6370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946" y="2017643"/>
            <a:ext cx="3815803" cy="19969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il is leaking all over the world - Greenpeace International">
            <a:extLst>
              <a:ext uri="{FF2B5EF4-FFF2-40B4-BE49-F238E27FC236}">
                <a16:creationId xmlns:a16="http://schemas.microsoft.com/office/drawing/2014/main" id="{F8548E7A-1DC2-45F7-8C58-1EED58FE6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332" y="4095750"/>
            <a:ext cx="3285067"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Effect of Nuclear Pollution on Our Health and Environment | The  Interfaith Center for Sustainable Development">
            <a:extLst>
              <a:ext uri="{FF2B5EF4-FFF2-40B4-BE49-F238E27FC236}">
                <a16:creationId xmlns:a16="http://schemas.microsoft.com/office/drawing/2014/main" id="{EE21CEE9-D779-44DF-AF84-8329DD617C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152" y="490874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58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13" y="1189532"/>
            <a:ext cx="9753600" cy="4189608"/>
          </a:xfrm>
          <a:prstGeom prst="rect">
            <a:avLst/>
          </a:prstGeom>
        </p:spPr>
        <p:txBody>
          <a:bodyPr wrap="square">
            <a:spAutoFit/>
          </a:bodyPr>
          <a:lstStyle/>
          <a:p>
            <a:r>
              <a:rPr lang="en-US" sz="3200" b="1" u="sng" dirty="0">
                <a:latin typeface="Times New Roman" panose="02020603050405020304" pitchFamily="18" charset="0"/>
                <a:cs typeface="Arial" panose="020B0604020202020204" pitchFamily="34" charset="0"/>
              </a:rPr>
              <a:t>Water Pollutants:</a:t>
            </a:r>
            <a:endParaRPr lang="en-GB" sz="3200" b="1" u="sng"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Heavy metals like chromium, nickel, copper etc.</a:t>
            </a:r>
            <a:endParaRPr lang="en-GB" sz="3200"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Inorganic chemicals like acids, alkalis, inorganic salts.</a:t>
            </a:r>
            <a:endParaRPr lang="en-GB" sz="3200"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Nutrients like Nitrogen, Phosphorus.</a:t>
            </a:r>
            <a:endParaRPr lang="en-GB" sz="3200"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Disinfection byproducts like tri-halomethane etc.</a:t>
            </a:r>
            <a:endParaRPr lang="en-GB" sz="3200" dirty="0">
              <a:latin typeface="Times New Roman" panose="02020603050405020304" pitchFamily="18" charset="0"/>
              <a:cs typeface="Arial" panose="020B0604020202020204" pitchFamily="34" charset="0"/>
            </a:endParaRPr>
          </a:p>
          <a:p>
            <a:pPr marL="457200" lvl="0" indent="-457200" algn="just">
              <a:lnSpc>
                <a:spcPct val="150000"/>
              </a:lnSpc>
              <a:buSzPct val="80000"/>
              <a:buFont typeface="Wingdings" panose="05000000000000000000" pitchFamily="2" charset="2"/>
              <a:buChar char="q"/>
              <a:tabLst>
                <a:tab pos="270510" algn="l"/>
              </a:tabLst>
            </a:pPr>
            <a:r>
              <a:rPr lang="en-US" sz="3200" dirty="0">
                <a:latin typeface="Times New Roman" panose="02020603050405020304" pitchFamily="18" charset="0"/>
                <a:cs typeface="Arial" panose="020B0604020202020204" pitchFamily="34" charset="0"/>
              </a:rPr>
              <a:t>Microorganisms. </a:t>
            </a:r>
            <a:endParaRPr lang="en-GB" sz="32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2115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2475" y="811934"/>
            <a:ext cx="10003808" cy="4805162"/>
          </a:xfrm>
          <a:prstGeom prst="rect">
            <a:avLst/>
          </a:prstGeom>
        </p:spPr>
        <p:txBody>
          <a:bodyPr wrap="square">
            <a:spAutoFit/>
          </a:bodyPr>
          <a:lstStyle/>
          <a:p>
            <a:r>
              <a:rPr lang="en-US" sz="3600" b="1" u="sng" kern="1800" dirty="0">
                <a:latin typeface="Times New Roman" panose="02020603050405020304" pitchFamily="18" charset="0"/>
                <a:cs typeface="Arial" panose="020B0604020202020204" pitchFamily="34" charset="0"/>
              </a:rPr>
              <a:t>Effects of water pollution</a:t>
            </a:r>
          </a:p>
          <a:p>
            <a:endParaRPr lang="en-GB" sz="3600" b="1" u="sng" kern="1800" dirty="0">
              <a:latin typeface="Times New Roman" panose="02020603050405020304" pitchFamily="18" charset="0"/>
              <a:cs typeface="Arial" panose="020B0604020202020204" pitchFamily="34" charset="0"/>
            </a:endParaRPr>
          </a:p>
          <a:p>
            <a:pPr marL="457200" indent="-457200" algn="just">
              <a:lnSpc>
                <a:spcPct val="150000"/>
              </a:lnSpc>
              <a:buFont typeface="Wingdings" panose="05000000000000000000" pitchFamily="2" charset="2"/>
              <a:buChar char="v"/>
            </a:pPr>
            <a:r>
              <a:rPr lang="en-US" sz="3200" kern="1800" dirty="0">
                <a:latin typeface="Times New Roman" panose="02020603050405020304" pitchFamily="18" charset="0"/>
                <a:cs typeface="Arial" panose="020B0604020202020204" pitchFamily="34" charset="0"/>
              </a:rPr>
              <a:t>Destruction of biodiversity. </a:t>
            </a:r>
            <a:endParaRPr lang="en-GB" sz="3200" kern="1800" dirty="0">
              <a:latin typeface="Times New Roman" panose="02020603050405020304" pitchFamily="18" charset="0"/>
              <a:cs typeface="Arial" panose="020B0604020202020204" pitchFamily="34" charset="0"/>
            </a:endParaRPr>
          </a:p>
          <a:p>
            <a:pPr marL="457200" indent="-457200" algn="just">
              <a:lnSpc>
                <a:spcPct val="150000"/>
              </a:lnSpc>
              <a:buFont typeface="Wingdings" panose="05000000000000000000" pitchFamily="2" charset="2"/>
              <a:buChar char="v"/>
            </a:pPr>
            <a:r>
              <a:rPr lang="en-US" sz="3200" kern="1800" dirty="0">
                <a:latin typeface="Times New Roman" panose="02020603050405020304" pitchFamily="18" charset="0"/>
                <a:cs typeface="Arial" panose="020B0604020202020204" pitchFamily="34" charset="0"/>
              </a:rPr>
              <a:t>Contamination of the food chain. </a:t>
            </a:r>
            <a:endParaRPr lang="en-GB" sz="3200" kern="1800" dirty="0">
              <a:latin typeface="Times New Roman" panose="02020603050405020304" pitchFamily="18" charset="0"/>
              <a:cs typeface="Arial" panose="020B0604020202020204" pitchFamily="34" charset="0"/>
            </a:endParaRPr>
          </a:p>
          <a:p>
            <a:pPr marL="457200" indent="-457200" algn="just">
              <a:lnSpc>
                <a:spcPct val="150000"/>
              </a:lnSpc>
              <a:buFont typeface="Wingdings" panose="05000000000000000000" pitchFamily="2" charset="2"/>
              <a:buChar char="v"/>
            </a:pPr>
            <a:r>
              <a:rPr lang="en-US" sz="3200" kern="1800" dirty="0">
                <a:latin typeface="Times New Roman" panose="02020603050405020304" pitchFamily="18" charset="0"/>
                <a:cs typeface="Arial" panose="020B0604020202020204" pitchFamily="34" charset="0"/>
              </a:rPr>
              <a:t>Lack of potable water. </a:t>
            </a:r>
            <a:endParaRPr lang="en-GB" sz="3200" kern="1800" dirty="0">
              <a:latin typeface="Times New Roman" panose="02020603050405020304" pitchFamily="18" charset="0"/>
              <a:cs typeface="Arial" panose="020B0604020202020204" pitchFamily="34" charset="0"/>
            </a:endParaRPr>
          </a:p>
          <a:p>
            <a:pPr marL="457200" indent="-457200" algn="just">
              <a:lnSpc>
                <a:spcPct val="150000"/>
              </a:lnSpc>
              <a:buFont typeface="Wingdings" panose="05000000000000000000" pitchFamily="2" charset="2"/>
              <a:buChar char="v"/>
            </a:pPr>
            <a:r>
              <a:rPr lang="en-US" sz="3200" kern="1800" dirty="0">
                <a:latin typeface="Times New Roman" panose="02020603050405020304" pitchFamily="18" charset="0"/>
                <a:cs typeface="Arial" panose="020B0604020202020204" pitchFamily="34" charset="0"/>
              </a:rPr>
              <a:t>Disease. </a:t>
            </a:r>
            <a:endParaRPr lang="en-GB" sz="3200" kern="1800" dirty="0">
              <a:latin typeface="Times New Roman" panose="02020603050405020304" pitchFamily="18" charset="0"/>
              <a:cs typeface="Arial" panose="020B0604020202020204" pitchFamily="34" charset="0"/>
            </a:endParaRPr>
          </a:p>
          <a:p>
            <a:pPr marL="457200" indent="-457200" algn="just">
              <a:lnSpc>
                <a:spcPct val="150000"/>
              </a:lnSpc>
              <a:buFont typeface="Wingdings" panose="05000000000000000000" pitchFamily="2" charset="2"/>
              <a:buChar char="v"/>
            </a:pPr>
            <a:r>
              <a:rPr lang="en-US" sz="3200" kern="1800" dirty="0">
                <a:latin typeface="Times New Roman" panose="02020603050405020304" pitchFamily="18" charset="0"/>
                <a:cs typeface="Arial" panose="020B0604020202020204" pitchFamily="34" charset="0"/>
              </a:rPr>
              <a:t>Infant mortality. </a:t>
            </a:r>
            <a:endParaRPr lang="en-GB" sz="3200" kern="18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7819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814" y="910332"/>
            <a:ext cx="10044751" cy="4435830"/>
          </a:xfrm>
          <a:prstGeom prst="rect">
            <a:avLst/>
          </a:prstGeom>
        </p:spPr>
        <p:txBody>
          <a:bodyPr wrap="square">
            <a:spAutoFit/>
          </a:bodyPr>
          <a:lstStyle/>
          <a:p>
            <a:pPr algn="just">
              <a:lnSpc>
                <a:spcPct val="150000"/>
              </a:lnSpc>
              <a:buSzPct val="80000"/>
              <a:tabLst>
                <a:tab pos="270510" algn="l"/>
              </a:tabLst>
            </a:pPr>
            <a:r>
              <a:rPr lang="en-US" sz="3200" b="1" u="sng" dirty="0">
                <a:latin typeface="Times New Roman" panose="02020603050405020304" pitchFamily="18" charset="0"/>
                <a:cs typeface="Arial" panose="020B0604020202020204" pitchFamily="34" charset="0"/>
              </a:rPr>
              <a:t>Control measures for water pollution </a:t>
            </a:r>
          </a:p>
          <a:p>
            <a:pPr algn="just">
              <a:lnSpc>
                <a:spcPct val="150000"/>
              </a:lnSpc>
              <a:buSzPct val="80000"/>
              <a:tabLst>
                <a:tab pos="270510" algn="l"/>
              </a:tabLst>
            </a:pPr>
            <a:endParaRPr lang="en-GB" sz="3200" b="1" u="sng" dirty="0">
              <a:latin typeface="Times New Roman" panose="02020603050405020304" pitchFamily="18" charset="0"/>
              <a:cs typeface="Arial" panose="020B0604020202020204" pitchFamily="34" charset="0"/>
            </a:endParaRPr>
          </a:p>
          <a:p>
            <a:pPr marL="457200" indent="-457200" algn="just">
              <a:lnSpc>
                <a:spcPct val="150000"/>
              </a:lnSpc>
              <a:buSzPct val="80000"/>
              <a:buFont typeface="Wingdings" panose="05000000000000000000" pitchFamily="2" charset="2"/>
              <a:buChar char="ü"/>
              <a:tabLst>
                <a:tab pos="270510" algn="l"/>
              </a:tabLst>
            </a:pPr>
            <a:r>
              <a:rPr lang="en-US" sz="3200" i="1" dirty="0">
                <a:latin typeface="Times New Roman" panose="02020603050405020304" pitchFamily="18" charset="0"/>
                <a:cs typeface="Arial" panose="020B0604020202020204" pitchFamily="34" charset="0"/>
              </a:rPr>
              <a:t>Never throw rubbish away any how</a:t>
            </a:r>
            <a:r>
              <a:rPr lang="en-US" sz="3200" dirty="0">
                <a:latin typeface="Times New Roman" panose="02020603050405020304" pitchFamily="18" charset="0"/>
                <a:cs typeface="Arial" panose="020B0604020202020204" pitchFamily="34" charset="0"/>
              </a:rPr>
              <a:t>. Always look for the correct waste bin. If there is none around, please take it home and put it in your trash can. This includes places like the beach, riverside and water bodies. </a:t>
            </a:r>
            <a:endParaRPr lang="en-GB" sz="32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1353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7918" y="1367384"/>
            <a:ext cx="10044751" cy="3697166"/>
          </a:xfrm>
          <a:prstGeom prst="rect">
            <a:avLst/>
          </a:prstGeom>
        </p:spPr>
        <p:txBody>
          <a:bodyPr wrap="square">
            <a:spAutoFit/>
          </a:bodyPr>
          <a:lstStyle/>
          <a:p>
            <a:pPr marL="342900" indent="-342900" algn="just">
              <a:lnSpc>
                <a:spcPct val="150000"/>
              </a:lnSpc>
              <a:buSzPct val="80000"/>
              <a:buFont typeface="Wingdings" panose="05000000000000000000" pitchFamily="2" charset="2"/>
              <a:buChar char=""/>
              <a:tabLst>
                <a:tab pos="270510" algn="l"/>
              </a:tabLst>
            </a:pPr>
            <a:r>
              <a:rPr lang="en-US" sz="3200" i="1" dirty="0">
                <a:latin typeface="Times New Roman" panose="02020603050405020304" pitchFamily="18" charset="0"/>
                <a:cs typeface="Arial" panose="020B0604020202020204" pitchFamily="34" charset="0"/>
              </a:rPr>
              <a:t>Use water wisely</a:t>
            </a:r>
            <a:r>
              <a:rPr lang="en-US" sz="3200" dirty="0">
                <a:latin typeface="Times New Roman" panose="02020603050405020304" pitchFamily="18" charset="0"/>
                <a:cs typeface="Arial" panose="020B0604020202020204" pitchFamily="34" charset="0"/>
              </a:rPr>
              <a:t>. Do not keep the tap running when not in use. Also, you can reduce the amount of water you use in washing and bathing. If we all do this, we can significantly prevent water shortages and reduce the amount of dirty water that needs treatment.</a:t>
            </a:r>
            <a:endParaRPr lang="en-GB" sz="32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5404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801" y="1211085"/>
            <a:ext cx="10044751" cy="4435830"/>
          </a:xfrm>
          <a:prstGeom prst="rect">
            <a:avLst/>
          </a:prstGeom>
        </p:spPr>
        <p:txBody>
          <a:bodyPr wrap="square">
            <a:spAutoFit/>
          </a:bodyPr>
          <a:lstStyle/>
          <a:p>
            <a:pPr marL="342900" indent="-342900" algn="just">
              <a:lnSpc>
                <a:spcPct val="150000"/>
              </a:lnSpc>
              <a:buSzPct val="80000"/>
              <a:buFont typeface="Wingdings" panose="05000000000000000000" pitchFamily="2" charset="2"/>
              <a:buChar char=""/>
              <a:tabLst>
                <a:tab pos="270510" algn="l"/>
              </a:tabLst>
            </a:pPr>
            <a:r>
              <a:rPr lang="en-US" sz="3200" i="1" dirty="0">
                <a:latin typeface="Times New Roman" panose="02020603050405020304" pitchFamily="18" charset="0"/>
                <a:cs typeface="Arial" panose="020B0604020202020204" pitchFamily="34" charset="0"/>
              </a:rPr>
              <a:t>Do not throw chemicals, oils, paints and medicines down the sink drain, or the toilet. </a:t>
            </a:r>
            <a:r>
              <a:rPr lang="en-US" sz="3200" dirty="0">
                <a:latin typeface="Times New Roman" panose="02020603050405020304" pitchFamily="18" charset="0"/>
                <a:cs typeface="Arial" panose="020B0604020202020204" pitchFamily="34" charset="0"/>
              </a:rPr>
              <a:t>In many cities, your local environment office can help with the disposal of medicines and chemicals. Check with your local authorities if there is a chemical disposal plan for local residents.</a:t>
            </a:r>
            <a:endParaRPr lang="en-GB" sz="32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697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801" y="1211085"/>
            <a:ext cx="10044751" cy="2219838"/>
          </a:xfrm>
          <a:prstGeom prst="rect">
            <a:avLst/>
          </a:prstGeom>
        </p:spPr>
        <p:txBody>
          <a:bodyPr wrap="square">
            <a:spAutoFit/>
          </a:bodyPr>
          <a:lstStyle/>
          <a:p>
            <a:pPr marL="342900" indent="-342900" algn="just">
              <a:lnSpc>
                <a:spcPct val="150000"/>
              </a:lnSpc>
              <a:buSzPct val="80000"/>
              <a:buFont typeface="Wingdings" panose="05000000000000000000" pitchFamily="2" charset="2"/>
              <a:buChar char=""/>
              <a:tabLst>
                <a:tab pos="270510" algn="l"/>
              </a:tabLst>
            </a:pPr>
            <a:r>
              <a:rPr lang="en-US" sz="3200" i="1" dirty="0">
                <a:latin typeface="Times New Roman" panose="02020603050405020304" pitchFamily="18" charset="0"/>
                <a:cs typeface="Arial" panose="020B0604020202020204" pitchFamily="34" charset="0"/>
              </a:rPr>
              <a:t>Buy more environmentally safe cleaning liquids for use at home and other public places</a:t>
            </a:r>
            <a:r>
              <a:rPr lang="en-US" sz="3200" dirty="0">
                <a:latin typeface="Times New Roman" panose="02020603050405020304" pitchFamily="18" charset="0"/>
                <a:cs typeface="Arial" panose="020B0604020202020204" pitchFamily="34" charset="0"/>
              </a:rPr>
              <a:t>. They are less dangerous to the environment.</a:t>
            </a:r>
            <a:endParaRPr lang="en-GB" sz="32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2712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801" y="1211085"/>
            <a:ext cx="10044751" cy="3697166"/>
          </a:xfrm>
          <a:prstGeom prst="rect">
            <a:avLst/>
          </a:prstGeom>
        </p:spPr>
        <p:txBody>
          <a:bodyPr wrap="square">
            <a:spAutoFit/>
          </a:bodyPr>
          <a:lstStyle/>
          <a:p>
            <a:pPr marL="342900" indent="-342900" algn="just">
              <a:lnSpc>
                <a:spcPct val="150000"/>
              </a:lnSpc>
              <a:buSzPct val="80000"/>
              <a:buFont typeface="Wingdings" panose="05000000000000000000" pitchFamily="2" charset="2"/>
              <a:buChar char=""/>
              <a:tabLst>
                <a:tab pos="270510" algn="l"/>
              </a:tabLst>
            </a:pPr>
            <a:r>
              <a:rPr lang="en-US" sz="3200" i="1" dirty="0">
                <a:latin typeface="Times New Roman" panose="02020603050405020304" pitchFamily="18" charset="0"/>
                <a:cs typeface="Arial" panose="020B0604020202020204" pitchFamily="34" charset="0"/>
              </a:rPr>
              <a:t>If you use chemicals and pesticides for your gardens and farms, be mindful not to overuse pesticides and fertilizers</a:t>
            </a:r>
            <a:r>
              <a:rPr lang="en-US" sz="3200" dirty="0">
                <a:latin typeface="Times New Roman" panose="02020603050405020304" pitchFamily="18" charset="0"/>
                <a:cs typeface="Arial" panose="020B0604020202020204" pitchFamily="34" charset="0"/>
              </a:rPr>
              <a:t>. This will reduce runoffs of the chemical into nearby water sources. Start looking at options of composting and using organic manure instead.</a:t>
            </a:r>
            <a:endParaRPr lang="en-GB" sz="32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906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5969" y="900752"/>
            <a:ext cx="10112991" cy="4605107"/>
          </a:xfrm>
          <a:prstGeom prst="rect">
            <a:avLst/>
          </a:prstGeom>
        </p:spPr>
        <p:txBody>
          <a:bodyPr wrap="square">
            <a:spAutoFit/>
          </a:bodyPr>
          <a:lstStyle/>
          <a:p>
            <a:pPr algn="just">
              <a:lnSpc>
                <a:spcPct val="150000"/>
              </a:lnSpc>
              <a:spcAft>
                <a:spcPts val="600"/>
              </a:spcAft>
            </a:pPr>
            <a:r>
              <a:rPr lang="en-US" sz="3600" b="1" kern="1800" dirty="0">
                <a:latin typeface="Times New Roman" panose="02020603050405020304" pitchFamily="18" charset="0"/>
                <a:ea typeface="Times New Roman" panose="02020603050405020304" pitchFamily="18" charset="0"/>
                <a:cs typeface="Arial" panose="020B0604020202020204" pitchFamily="34" charset="0"/>
              </a:rPr>
              <a:t>What is environment  </a:t>
            </a:r>
            <a:endParaRPr lang="en-US" sz="2800" dirty="0">
              <a:latin typeface="Calibri" panose="020F0502020204030204" pitchFamily="34" charset="0"/>
              <a:ea typeface="Calibri" panose="020F0502020204030204" pitchFamily="34" charset="0"/>
              <a:cs typeface="Arial" panose="020B0604020202020204" pitchFamily="34" charset="0"/>
            </a:endParaRPr>
          </a:p>
          <a:p>
            <a:pPr indent="270510" algn="just">
              <a:lnSpc>
                <a:spcPct val="150000"/>
              </a:lnSpc>
              <a:spcAft>
                <a:spcPts val="0"/>
              </a:spcAft>
            </a:pPr>
            <a:endParaRPr lang="en-US" sz="3200" dirty="0">
              <a:latin typeface="Times New Roman" panose="02020603050405020304" pitchFamily="18" charset="0"/>
              <a:cs typeface="Arial" panose="020B0604020202020204" pitchFamily="34" charset="0"/>
            </a:endParaRPr>
          </a:p>
          <a:p>
            <a:pPr indent="270510" algn="just">
              <a:lnSpc>
                <a:spcPct val="150000"/>
              </a:lnSpc>
              <a:spcAft>
                <a:spcPts val="0"/>
              </a:spcAft>
            </a:pPr>
            <a:r>
              <a:rPr lang="en-US" sz="3200" dirty="0">
                <a:latin typeface="Times New Roman" panose="02020603050405020304" pitchFamily="18" charset="0"/>
                <a:cs typeface="Arial" panose="020B0604020202020204" pitchFamily="34" charset="0"/>
              </a:rPr>
              <a:t>Environment means our surrounding which include: 1) air, 2) water, 3) soil, 4) biological environment- flora and fauna, 5) noise, 6) aesthetics, 7) cultural, 8) socio-economic and 9) political conditions. </a:t>
            </a:r>
          </a:p>
        </p:txBody>
      </p:sp>
    </p:spTree>
    <p:extLst>
      <p:ext uri="{BB962C8B-B14F-4D97-AF65-F5344CB8AC3E}">
        <p14:creationId xmlns:p14="http://schemas.microsoft.com/office/powerpoint/2010/main" val="169725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0801" y="1211085"/>
            <a:ext cx="10044751" cy="2958502"/>
          </a:xfrm>
          <a:prstGeom prst="rect">
            <a:avLst/>
          </a:prstGeom>
        </p:spPr>
        <p:txBody>
          <a:bodyPr wrap="square">
            <a:spAutoFit/>
          </a:bodyPr>
          <a:lstStyle/>
          <a:p>
            <a:pPr marL="342900" indent="-342900" algn="just">
              <a:lnSpc>
                <a:spcPct val="150000"/>
              </a:lnSpc>
              <a:buSzPct val="80000"/>
              <a:buFont typeface="Wingdings" panose="05000000000000000000" pitchFamily="2" charset="2"/>
              <a:buChar char=""/>
              <a:tabLst>
                <a:tab pos="270510" algn="l"/>
              </a:tabLst>
            </a:pPr>
            <a:r>
              <a:rPr lang="en-US" sz="3200" i="1" dirty="0">
                <a:latin typeface="Times New Roman" panose="02020603050405020304" pitchFamily="18" charset="0"/>
                <a:cs typeface="Arial" panose="020B0604020202020204" pitchFamily="34" charset="0"/>
              </a:rPr>
              <a:t>If you live close to a water body, try to plant lots of trees and flowers around your home</a:t>
            </a:r>
            <a:r>
              <a:rPr lang="en-US" sz="3200" dirty="0">
                <a:latin typeface="Times New Roman" panose="02020603050405020304" pitchFamily="18" charset="0"/>
                <a:cs typeface="Arial" panose="020B0604020202020204" pitchFamily="34" charset="0"/>
              </a:rPr>
              <a:t>, so that when it rains, chemicals from your home does not easily drain into the water.</a:t>
            </a:r>
            <a:endParaRPr lang="en-GB" sz="32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35693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4794" y="0"/>
            <a:ext cx="7720084" cy="5923673"/>
          </a:xfrm>
          <a:prstGeom prst="rect">
            <a:avLst/>
          </a:prstGeom>
        </p:spPr>
        <p:txBody>
          <a:bodyPr wrap="square">
            <a:spAutoFit/>
          </a:bodyPr>
          <a:lstStyle/>
          <a:p>
            <a:pPr indent="270510" algn="ctr">
              <a:lnSpc>
                <a:spcPct val="150000"/>
              </a:lnSpc>
              <a:spcAft>
                <a:spcPts val="0"/>
              </a:spcAft>
            </a:pPr>
            <a:r>
              <a:rPr lang="en-US" sz="28700" b="1" dirty="0">
                <a:solidFill>
                  <a:schemeClr val="accent1"/>
                </a:solidFill>
                <a:latin typeface="Times New Roman" panose="02020603050405020304" pitchFamily="18" charset="0"/>
                <a:ea typeface="Times New Roman" panose="02020603050405020304" pitchFamily="18" charset="0"/>
              </a:rPr>
              <a:t>?</a:t>
            </a:r>
            <a:endParaRPr lang="en-US" sz="23900" b="1" dirty="0">
              <a:solidFill>
                <a:schemeClr val="accent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42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7939" y="719442"/>
            <a:ext cx="9712657" cy="3020058"/>
          </a:xfrm>
          <a:prstGeom prst="rect">
            <a:avLst/>
          </a:prstGeom>
        </p:spPr>
        <p:txBody>
          <a:bodyPr wrap="square">
            <a:spAutoFit/>
          </a:bodyPr>
          <a:lstStyle/>
          <a:p>
            <a:r>
              <a:rPr lang="en-US" sz="3600" b="1" kern="1800" dirty="0">
                <a:latin typeface="Times New Roman" panose="02020603050405020304" pitchFamily="18" charset="0"/>
                <a:cs typeface="Arial" panose="020B0604020202020204" pitchFamily="34" charset="0"/>
              </a:rPr>
              <a:t>Why care for environment?</a:t>
            </a:r>
            <a:endParaRPr lang="en-GB" sz="3600" b="1" kern="1800" dirty="0">
              <a:latin typeface="Times New Roman" panose="02020603050405020304" pitchFamily="18" charset="0"/>
              <a:cs typeface="Arial" panose="020B0604020202020204" pitchFamily="34" charset="0"/>
            </a:endParaRPr>
          </a:p>
          <a:p>
            <a:endParaRPr lang="en-US" sz="3200" dirty="0">
              <a:latin typeface="Times New Roman" panose="02020603050405020304" pitchFamily="18" charset="0"/>
            </a:endParaRPr>
          </a:p>
          <a:p>
            <a:endParaRPr lang="en-US" sz="3200" dirty="0">
              <a:latin typeface="Times New Roman" panose="02020603050405020304" pitchFamily="18" charset="0"/>
            </a:endParaRPr>
          </a:p>
          <a:p>
            <a:pPr>
              <a:lnSpc>
                <a:spcPct val="150000"/>
              </a:lnSpc>
            </a:pPr>
            <a:r>
              <a:rPr lang="en-US" sz="3200" dirty="0">
                <a:latin typeface="Times New Roman" panose="02020603050405020304" pitchFamily="18" charset="0"/>
              </a:rPr>
              <a:t>Environment affects our ability to live on earth. It affects our </a:t>
            </a:r>
            <a:r>
              <a:rPr lang="en-US" sz="3200" i="1" dirty="0">
                <a:latin typeface="Times New Roman" panose="02020603050405020304" pitchFamily="18" charset="0"/>
              </a:rPr>
              <a:t>health</a:t>
            </a:r>
            <a:r>
              <a:rPr lang="en-US" sz="3200" dirty="0">
                <a:latin typeface="Times New Roman" panose="02020603050405020304" pitchFamily="18" charset="0"/>
              </a:rPr>
              <a:t>, our </a:t>
            </a:r>
            <a:r>
              <a:rPr lang="en-US" sz="3200" i="1" dirty="0">
                <a:latin typeface="Times New Roman" panose="02020603050405020304" pitchFamily="18" charset="0"/>
              </a:rPr>
              <a:t>economy</a:t>
            </a:r>
            <a:r>
              <a:rPr lang="en-US" sz="3200" dirty="0">
                <a:latin typeface="Times New Roman" panose="02020603050405020304" pitchFamily="18" charset="0"/>
              </a:rPr>
              <a:t> and our </a:t>
            </a:r>
            <a:r>
              <a:rPr lang="en-US" sz="3200" i="1" dirty="0">
                <a:latin typeface="Times New Roman" panose="02020603050405020304" pitchFamily="18" charset="0"/>
              </a:rPr>
              <a:t>existence</a:t>
            </a:r>
            <a:r>
              <a:rPr lang="en-US" sz="32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899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7251" y="277853"/>
            <a:ext cx="10167583" cy="5359159"/>
          </a:xfrm>
          <a:prstGeom prst="rect">
            <a:avLst/>
          </a:prstGeom>
        </p:spPr>
        <p:txBody>
          <a:bodyPr wrap="square">
            <a:spAutoFit/>
          </a:bodyPr>
          <a:lstStyle/>
          <a:p>
            <a:r>
              <a:rPr lang="en-US" sz="3600" b="1" kern="1800" dirty="0">
                <a:latin typeface="Times New Roman" panose="02020603050405020304" pitchFamily="18" charset="0"/>
                <a:cs typeface="Arial" panose="020B0604020202020204" pitchFamily="34" charset="0"/>
              </a:rPr>
              <a:t>Threats to environment</a:t>
            </a:r>
          </a:p>
          <a:p>
            <a:endParaRPr lang="en-GB" sz="3600" b="1" kern="1800" dirty="0">
              <a:latin typeface="Times New Roman" panose="02020603050405020304" pitchFamily="18" charset="0"/>
              <a:cs typeface="Arial" panose="020B0604020202020204" pitchFamily="34" charset="0"/>
            </a:endParaRPr>
          </a:p>
          <a:p>
            <a:pPr lvl="0"/>
            <a:r>
              <a:rPr lang="en-US" sz="3600" b="1" kern="1800" dirty="0">
                <a:latin typeface="Times New Roman" panose="02020603050405020304" pitchFamily="18" charset="0"/>
                <a:cs typeface="Arial" panose="020B0604020202020204" pitchFamily="34" charset="0"/>
              </a:rPr>
              <a:t>1. Air pollution </a:t>
            </a:r>
            <a:endParaRPr lang="en-GB" sz="3600" b="1" kern="1800" dirty="0">
              <a:latin typeface="Times New Roman" panose="02020603050405020304" pitchFamily="18" charset="0"/>
              <a:cs typeface="Arial" panose="020B0604020202020204" pitchFamily="34" charset="0"/>
            </a:endParaRPr>
          </a:p>
          <a:p>
            <a:pPr algn="just">
              <a:lnSpc>
                <a:spcPct val="150000"/>
              </a:lnSpc>
            </a:pPr>
            <a:endParaRPr lang="en-US" sz="3200" dirty="0">
              <a:latin typeface="Times New Roman" panose="02020603050405020304" pitchFamily="18" charset="0"/>
            </a:endParaRPr>
          </a:p>
          <a:p>
            <a:pPr algn="just">
              <a:lnSpc>
                <a:spcPct val="150000"/>
              </a:lnSpc>
            </a:pPr>
            <a:r>
              <a:rPr lang="en-US" sz="3200" dirty="0">
                <a:latin typeface="Times New Roman" panose="02020603050405020304" pitchFamily="18" charset="0"/>
              </a:rPr>
              <a:t>Air pollution occurs when the air contains </a:t>
            </a:r>
            <a:r>
              <a:rPr lang="en-US" sz="3200" i="1" dirty="0">
                <a:latin typeface="Times New Roman" panose="02020603050405020304" pitchFamily="18" charset="0"/>
              </a:rPr>
              <a:t>gases</a:t>
            </a:r>
            <a:r>
              <a:rPr lang="en-US" sz="3200" dirty="0">
                <a:latin typeface="Times New Roman" panose="02020603050405020304" pitchFamily="18" charset="0"/>
              </a:rPr>
              <a:t>, </a:t>
            </a:r>
            <a:r>
              <a:rPr lang="en-US" sz="3200" i="1" dirty="0">
                <a:latin typeface="Times New Roman" panose="02020603050405020304" pitchFamily="18" charset="0"/>
              </a:rPr>
              <a:t>dust</a:t>
            </a:r>
            <a:r>
              <a:rPr lang="en-US" sz="3200" dirty="0">
                <a:latin typeface="Times New Roman" panose="02020603050405020304" pitchFamily="18" charset="0"/>
              </a:rPr>
              <a:t>, </a:t>
            </a:r>
            <a:r>
              <a:rPr lang="en-US" sz="3200" i="1" dirty="0">
                <a:latin typeface="Times New Roman" panose="02020603050405020304" pitchFamily="18" charset="0"/>
              </a:rPr>
              <a:t>fumes</a:t>
            </a:r>
            <a:r>
              <a:rPr lang="en-US" sz="3200" dirty="0">
                <a:latin typeface="Times New Roman" panose="02020603050405020304" pitchFamily="18" charset="0"/>
              </a:rPr>
              <a:t> or </a:t>
            </a:r>
            <a:r>
              <a:rPr lang="en-US" sz="3200" i="1" dirty="0">
                <a:latin typeface="Times New Roman" panose="02020603050405020304" pitchFamily="18" charset="0"/>
              </a:rPr>
              <a:t>odor</a:t>
            </a:r>
            <a:r>
              <a:rPr lang="en-US" sz="3200" dirty="0">
                <a:latin typeface="Times New Roman" panose="02020603050405020304" pitchFamily="18" charset="0"/>
              </a:rPr>
              <a:t> in harmful amounts which could be harmful to the health or comfort of humans and animals or which could cause damage to </a:t>
            </a:r>
            <a:r>
              <a:rPr lang="en-US" sz="3200" i="1" dirty="0">
                <a:latin typeface="Times New Roman" panose="02020603050405020304" pitchFamily="18" charset="0"/>
              </a:rPr>
              <a:t>plants</a:t>
            </a:r>
            <a:r>
              <a:rPr lang="en-US" sz="3200" dirty="0">
                <a:latin typeface="Times New Roman" panose="02020603050405020304" pitchFamily="18" charset="0"/>
              </a:rPr>
              <a:t> and </a:t>
            </a:r>
            <a:r>
              <a:rPr lang="en-US" sz="3200" i="1" dirty="0">
                <a:latin typeface="Times New Roman" panose="02020603050405020304" pitchFamily="18" charset="0"/>
              </a:rPr>
              <a:t>materials</a:t>
            </a:r>
            <a:r>
              <a:rPr lang="en-US" sz="3200" dirty="0">
                <a:latin typeface="Times New Roman" panose="02020603050405020304" pitchFamily="18" charset="0"/>
              </a:rPr>
              <a:t>. </a:t>
            </a:r>
            <a:endParaRPr lang="en-GB" sz="3200" dirty="0">
              <a:latin typeface="Times New Roman" panose="02020603050405020304" pitchFamily="18" charset="0"/>
            </a:endParaRPr>
          </a:p>
        </p:txBody>
      </p:sp>
    </p:spTree>
    <p:extLst>
      <p:ext uri="{BB962C8B-B14F-4D97-AF65-F5344CB8AC3E}">
        <p14:creationId xmlns:p14="http://schemas.microsoft.com/office/powerpoint/2010/main" val="246168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033" y="2156349"/>
            <a:ext cx="10167583" cy="2219838"/>
          </a:xfrm>
          <a:prstGeom prst="rect">
            <a:avLst/>
          </a:prstGeom>
        </p:spPr>
        <p:txBody>
          <a:bodyPr wrap="square">
            <a:spAutoFit/>
          </a:bodyPr>
          <a:lstStyle/>
          <a:p>
            <a:pPr algn="just">
              <a:lnSpc>
                <a:spcPct val="150000"/>
              </a:lnSpc>
            </a:pPr>
            <a:r>
              <a:rPr lang="en-US" sz="3200" dirty="0">
                <a:latin typeface="Times New Roman" panose="02020603050405020304" pitchFamily="18" charset="0"/>
              </a:rPr>
              <a:t>Air pollution caused by tons of pollutants which dumped in by industries and vehicles which causing green coverage decreasing day by day.</a:t>
            </a:r>
            <a:endParaRPr lang="en-GB" sz="3200" dirty="0">
              <a:latin typeface="Times New Roman" panose="02020603050405020304" pitchFamily="18" charset="0"/>
            </a:endParaRPr>
          </a:p>
        </p:txBody>
      </p:sp>
    </p:spTree>
    <p:extLst>
      <p:ext uri="{BB962C8B-B14F-4D97-AF65-F5344CB8AC3E}">
        <p14:creationId xmlns:p14="http://schemas.microsoft.com/office/powerpoint/2010/main" val="58683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4326" y="221613"/>
            <a:ext cx="9958317" cy="4723857"/>
          </a:xfrm>
          <a:prstGeom prst="rect">
            <a:avLst/>
          </a:prstGeom>
        </p:spPr>
        <p:txBody>
          <a:bodyPr wrap="square">
            <a:spAutoFit/>
          </a:bodyPr>
          <a:lstStyle/>
          <a:p>
            <a:r>
              <a:rPr lang="en-US" sz="3600" b="1" kern="1800" dirty="0">
                <a:latin typeface="Times New Roman" panose="02020603050405020304" pitchFamily="18" charset="0"/>
                <a:cs typeface="Arial" panose="020B0604020202020204" pitchFamily="34" charset="0"/>
              </a:rPr>
              <a:t>Causes of air pollution (human activity):</a:t>
            </a:r>
            <a:endParaRPr lang="en-GB" sz="3600" b="1" kern="1800" dirty="0">
              <a:latin typeface="Times New Roman" panose="02020603050405020304" pitchFamily="18" charset="0"/>
              <a:cs typeface="Arial" panose="020B0604020202020204" pitchFamily="34" charset="0"/>
            </a:endParaRPr>
          </a:p>
          <a:p>
            <a:pPr lvl="0"/>
            <a:endParaRPr lang="en-US" dirty="0"/>
          </a:p>
          <a:p>
            <a:pPr marL="457200" lvl="0" indent="-457200">
              <a:lnSpc>
                <a:spcPct val="150000"/>
              </a:lnSpc>
              <a:buFont typeface="Wingdings" panose="05000000000000000000" pitchFamily="2" charset="2"/>
              <a:buChar char="q"/>
            </a:pPr>
            <a:r>
              <a:rPr lang="en-US" sz="2800" dirty="0">
                <a:latin typeface="Times New Roman" panose="02020603050405020304" pitchFamily="18" charset="0"/>
              </a:rPr>
              <a:t>Open burning.</a:t>
            </a:r>
            <a:endParaRPr lang="en-GB" sz="2800" dirty="0">
              <a:latin typeface="Times New Roman" panose="02020603050405020304" pitchFamily="18" charset="0"/>
            </a:endParaRPr>
          </a:p>
          <a:p>
            <a:pPr marL="457200" lvl="0" indent="-457200">
              <a:lnSpc>
                <a:spcPct val="150000"/>
              </a:lnSpc>
              <a:buFont typeface="Wingdings" panose="05000000000000000000" pitchFamily="2" charset="2"/>
              <a:buChar char="q"/>
            </a:pPr>
            <a:r>
              <a:rPr lang="en-US" sz="2800" dirty="0">
                <a:latin typeface="Times New Roman" panose="02020603050405020304" pitchFamily="18" charset="0"/>
              </a:rPr>
              <a:t>Combustion engine exhaust.</a:t>
            </a:r>
            <a:endParaRPr lang="en-GB" sz="2800" dirty="0">
              <a:latin typeface="Times New Roman" panose="02020603050405020304" pitchFamily="18" charset="0"/>
            </a:endParaRPr>
          </a:p>
          <a:p>
            <a:pPr marL="457200" lvl="0" indent="-457200">
              <a:lnSpc>
                <a:spcPct val="150000"/>
              </a:lnSpc>
              <a:buFont typeface="Wingdings" panose="05000000000000000000" pitchFamily="2" charset="2"/>
              <a:buChar char="q"/>
            </a:pPr>
            <a:r>
              <a:rPr lang="en-US" sz="2800" dirty="0">
                <a:latin typeface="Times New Roman" panose="02020603050405020304" pitchFamily="18" charset="0"/>
              </a:rPr>
              <a:t>Plant emissions.</a:t>
            </a:r>
            <a:endParaRPr lang="en-GB" sz="2800" dirty="0">
              <a:latin typeface="Times New Roman" panose="02020603050405020304" pitchFamily="18" charset="0"/>
            </a:endParaRPr>
          </a:p>
          <a:p>
            <a:pPr marL="457200" lvl="0" indent="-457200">
              <a:lnSpc>
                <a:spcPct val="150000"/>
              </a:lnSpc>
              <a:buFont typeface="Wingdings" panose="05000000000000000000" pitchFamily="2" charset="2"/>
              <a:buChar char="q"/>
            </a:pPr>
            <a:r>
              <a:rPr lang="en-US" sz="2800" dirty="0">
                <a:latin typeface="Times New Roman" panose="02020603050405020304" pitchFamily="18" charset="0"/>
              </a:rPr>
              <a:t>Pesticides used.</a:t>
            </a:r>
            <a:endParaRPr lang="en-GB" sz="2800" dirty="0">
              <a:latin typeface="Times New Roman" panose="02020603050405020304" pitchFamily="18" charset="0"/>
            </a:endParaRPr>
          </a:p>
          <a:p>
            <a:pPr marL="457200" lvl="0" indent="-457200">
              <a:lnSpc>
                <a:spcPct val="150000"/>
              </a:lnSpc>
              <a:buFont typeface="Wingdings" panose="05000000000000000000" pitchFamily="2" charset="2"/>
              <a:buChar char="q"/>
            </a:pPr>
            <a:r>
              <a:rPr lang="en-US" sz="2800" dirty="0">
                <a:latin typeface="Times New Roman" panose="02020603050405020304" pitchFamily="18" charset="0"/>
              </a:rPr>
              <a:t>Radioactive fallout.</a:t>
            </a:r>
            <a:endParaRPr lang="en-GB" sz="2800" dirty="0">
              <a:latin typeface="Times New Roman" panose="02020603050405020304" pitchFamily="18" charset="0"/>
            </a:endParaRPr>
          </a:p>
          <a:p>
            <a:pPr marL="457200" lvl="0" indent="-457200">
              <a:lnSpc>
                <a:spcPct val="150000"/>
              </a:lnSpc>
              <a:buFont typeface="Wingdings" panose="05000000000000000000" pitchFamily="2" charset="2"/>
              <a:buChar char="q"/>
            </a:pPr>
            <a:r>
              <a:rPr lang="en-US" sz="2800" dirty="0">
                <a:latin typeface="Times New Roman" panose="02020603050405020304" pitchFamily="18" charset="0"/>
              </a:rPr>
              <a:t>Fertilizer dust.</a:t>
            </a:r>
            <a:endParaRPr lang="en-GB" sz="3200" dirty="0">
              <a:latin typeface="Times New Roman" panose="02020603050405020304" pitchFamily="18" charset="0"/>
            </a:endParaRPr>
          </a:p>
        </p:txBody>
      </p:sp>
      <p:pic>
        <p:nvPicPr>
          <p:cNvPr id="1026" name="Picture 2" descr="Burning household waste in the indian countryside Stock Photo - Alamy">
            <a:extLst>
              <a:ext uri="{FF2B5EF4-FFF2-40B4-BE49-F238E27FC236}">
                <a16:creationId xmlns:a16="http://schemas.microsoft.com/office/drawing/2014/main" id="{99AD30B1-9514-4E8E-B901-4CDAB3B9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8" t="898" r="10318" b="11378"/>
          <a:stretch/>
        </p:blipFill>
        <p:spPr bwMode="auto">
          <a:xfrm>
            <a:off x="6269489" y="843739"/>
            <a:ext cx="2566398" cy="1918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haust emissions caught in a trap | Research | Chemistry World">
            <a:extLst>
              <a:ext uri="{FF2B5EF4-FFF2-40B4-BE49-F238E27FC236}">
                <a16:creationId xmlns:a16="http://schemas.microsoft.com/office/drawing/2014/main" id="{FFD9CC37-AD23-440A-B40A-ACD14F858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976" y="2077474"/>
            <a:ext cx="1825375" cy="1369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 of power plants are responsible for 73% of electricity emissions">
            <a:extLst>
              <a:ext uri="{FF2B5EF4-FFF2-40B4-BE49-F238E27FC236}">
                <a16:creationId xmlns:a16="http://schemas.microsoft.com/office/drawing/2014/main" id="{E8F0794F-3B6E-474A-A552-9E12EF91A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6435" y="3528916"/>
            <a:ext cx="3445565" cy="19381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veloping world is awash in pesticides - does it have to be?">
            <a:extLst>
              <a:ext uri="{FF2B5EF4-FFF2-40B4-BE49-F238E27FC236}">
                <a16:creationId xmlns:a16="http://schemas.microsoft.com/office/drawing/2014/main" id="{0DDEE898-FCCE-4D68-86A7-D8412690D3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255" y="2977882"/>
            <a:ext cx="3056283" cy="15200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adioactive fallout line icon Royalty Free Vector Image">
            <a:extLst>
              <a:ext uri="{FF2B5EF4-FFF2-40B4-BE49-F238E27FC236}">
                <a16:creationId xmlns:a16="http://schemas.microsoft.com/office/drawing/2014/main" id="{78DA0EDA-16BE-48F2-964D-B9CD1F2C21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512"/>
          <a:stretch/>
        </p:blipFill>
        <p:spPr bwMode="auto">
          <a:xfrm>
            <a:off x="4712139" y="4436847"/>
            <a:ext cx="906483" cy="10172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ust Regulations Every Fertilizer Processor Should Know – MinTech  Enterprises">
            <a:extLst>
              <a:ext uri="{FF2B5EF4-FFF2-40B4-BE49-F238E27FC236}">
                <a16:creationId xmlns:a16="http://schemas.microsoft.com/office/drawing/2014/main" id="{E2D6140E-EC96-41D8-8B81-CC4EFB41EC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1224" y="4909206"/>
            <a:ext cx="2813952" cy="187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46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292" y="1167349"/>
            <a:ext cx="9890078" cy="5174493"/>
          </a:xfrm>
          <a:prstGeom prst="rect">
            <a:avLst/>
          </a:prstGeom>
        </p:spPr>
        <p:txBody>
          <a:bodyPr wrap="square">
            <a:spAutoFit/>
          </a:bodyPr>
          <a:lstStyle/>
          <a:p>
            <a:pPr indent="270510" algn="just">
              <a:lnSpc>
                <a:spcPct val="150000"/>
              </a:lnSpc>
            </a:pPr>
            <a:r>
              <a:rPr lang="en-US" sz="3200" b="1" u="sng" dirty="0">
                <a:latin typeface="Times New Roman" panose="02020603050405020304" pitchFamily="18" charset="0"/>
              </a:rPr>
              <a:t>The major Air Pollutants are</a:t>
            </a:r>
            <a:r>
              <a:rPr lang="en-US" sz="3200" dirty="0">
                <a:latin typeface="Times New Roman" panose="02020603050405020304" pitchFamily="18" charset="0"/>
              </a:rPr>
              <a:t>: </a:t>
            </a:r>
            <a:endParaRPr lang="en-GB" sz="3200" dirty="0">
              <a:latin typeface="Times New Roman" panose="02020603050405020304" pitchFamily="18" charset="0"/>
            </a:endParaRPr>
          </a:p>
          <a:p>
            <a:pPr marL="457200" lvl="0" indent="-457200" algn="just">
              <a:lnSpc>
                <a:spcPct val="150000"/>
              </a:lnSpc>
              <a:buFont typeface="Wingdings" panose="05000000000000000000" pitchFamily="2" charset="2"/>
              <a:buChar char="v"/>
            </a:pPr>
            <a:r>
              <a:rPr lang="en-US" sz="3200" dirty="0">
                <a:latin typeface="Times New Roman" panose="02020603050405020304" pitchFamily="18" charset="0"/>
              </a:rPr>
              <a:t>CO and CO</a:t>
            </a:r>
            <a:r>
              <a:rPr lang="en-US" sz="3200" baseline="-25000" dirty="0">
                <a:latin typeface="Times New Roman" panose="02020603050405020304" pitchFamily="18" charset="0"/>
              </a:rPr>
              <a:t>2</a:t>
            </a:r>
            <a:r>
              <a:rPr lang="en-US" sz="3200" dirty="0">
                <a:latin typeface="Times New Roman" panose="02020603050405020304" pitchFamily="18" charset="0"/>
              </a:rPr>
              <a:t>.</a:t>
            </a:r>
            <a:endParaRPr lang="en-GB" sz="3200" dirty="0">
              <a:latin typeface="Times New Roman" panose="02020603050405020304" pitchFamily="18" charset="0"/>
            </a:endParaRPr>
          </a:p>
          <a:p>
            <a:pPr marL="457200" lvl="0" indent="-457200" algn="just">
              <a:lnSpc>
                <a:spcPct val="150000"/>
              </a:lnSpc>
              <a:buFont typeface="Wingdings" panose="05000000000000000000" pitchFamily="2" charset="2"/>
              <a:buChar char="v"/>
            </a:pPr>
            <a:r>
              <a:rPr lang="en-US" sz="3200" dirty="0">
                <a:latin typeface="Times New Roman" panose="02020603050405020304" pitchFamily="18" charset="0"/>
              </a:rPr>
              <a:t>Nitrogen oxides (NO</a:t>
            </a:r>
            <a:r>
              <a:rPr lang="en-US" sz="3200" baseline="-25000" dirty="0">
                <a:latin typeface="Times New Roman" panose="02020603050405020304" pitchFamily="18" charset="0"/>
              </a:rPr>
              <a:t>x</a:t>
            </a:r>
            <a:r>
              <a:rPr lang="en-US" sz="3200" dirty="0">
                <a:latin typeface="Times New Roman" panose="02020603050405020304" pitchFamily="18" charset="0"/>
              </a:rPr>
              <a:t>).</a:t>
            </a:r>
            <a:endParaRPr lang="en-GB" sz="3200" dirty="0">
              <a:latin typeface="Times New Roman" panose="02020603050405020304" pitchFamily="18" charset="0"/>
            </a:endParaRPr>
          </a:p>
          <a:p>
            <a:pPr marL="457200" lvl="0" indent="-457200" algn="just">
              <a:lnSpc>
                <a:spcPct val="150000"/>
              </a:lnSpc>
              <a:buFont typeface="Wingdings" panose="05000000000000000000" pitchFamily="2" charset="2"/>
              <a:buChar char="v"/>
            </a:pPr>
            <a:r>
              <a:rPr lang="en-US" sz="3200" dirty="0">
                <a:latin typeface="Times New Roman" panose="02020603050405020304" pitchFamily="18" charset="0"/>
              </a:rPr>
              <a:t>Sulfur oxides.</a:t>
            </a:r>
            <a:endParaRPr lang="en-GB" sz="3200" dirty="0">
              <a:latin typeface="Times New Roman" panose="02020603050405020304" pitchFamily="18" charset="0"/>
            </a:endParaRPr>
          </a:p>
          <a:p>
            <a:pPr marL="457200" lvl="0" indent="-457200" algn="just">
              <a:lnSpc>
                <a:spcPct val="150000"/>
              </a:lnSpc>
              <a:buFont typeface="Wingdings" panose="05000000000000000000" pitchFamily="2" charset="2"/>
              <a:buChar char="v"/>
            </a:pPr>
            <a:r>
              <a:rPr lang="en-US" sz="3200" dirty="0">
                <a:latin typeface="Times New Roman" panose="02020603050405020304" pitchFamily="18" charset="0"/>
              </a:rPr>
              <a:t>Volatile Organic Compounds (VOCs).</a:t>
            </a:r>
            <a:endParaRPr lang="en-GB" sz="3200" dirty="0">
              <a:latin typeface="Times New Roman" panose="02020603050405020304" pitchFamily="18" charset="0"/>
            </a:endParaRPr>
          </a:p>
          <a:p>
            <a:pPr marL="457200" lvl="0" indent="-457200" algn="just">
              <a:lnSpc>
                <a:spcPct val="150000"/>
              </a:lnSpc>
              <a:buFont typeface="Wingdings" panose="05000000000000000000" pitchFamily="2" charset="2"/>
              <a:buChar char="v"/>
            </a:pPr>
            <a:r>
              <a:rPr lang="en-US" sz="3200" dirty="0">
                <a:latin typeface="Times New Roman" panose="02020603050405020304" pitchFamily="18" charset="0"/>
              </a:rPr>
              <a:t>Particulate matter.</a:t>
            </a:r>
            <a:endParaRPr lang="en-GB" sz="3200" dirty="0">
              <a:latin typeface="Times New Roman" panose="02020603050405020304" pitchFamily="18" charset="0"/>
            </a:endParaRPr>
          </a:p>
          <a:p>
            <a:pPr marL="457200" lvl="0" indent="-457200" algn="just">
              <a:lnSpc>
                <a:spcPct val="150000"/>
              </a:lnSpc>
              <a:buFont typeface="Wingdings" panose="05000000000000000000" pitchFamily="2" charset="2"/>
              <a:buChar char="v"/>
            </a:pPr>
            <a:r>
              <a:rPr lang="en-US" sz="3200" dirty="0">
                <a:latin typeface="Times New Roman" panose="02020603050405020304" pitchFamily="18" charset="0"/>
              </a:rPr>
              <a:t>Toxic metals- lead, cadmium.</a:t>
            </a:r>
          </a:p>
        </p:txBody>
      </p:sp>
    </p:spTree>
    <p:extLst>
      <p:ext uri="{BB962C8B-B14F-4D97-AF65-F5344CB8AC3E}">
        <p14:creationId xmlns:p14="http://schemas.microsoft.com/office/powerpoint/2010/main" val="359031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292" y="1167349"/>
            <a:ext cx="9890078" cy="4928272"/>
          </a:xfrm>
          <a:prstGeom prst="rect">
            <a:avLst/>
          </a:prstGeom>
        </p:spPr>
        <p:txBody>
          <a:bodyPr wrap="square">
            <a:spAutoFit/>
          </a:bodyPr>
          <a:lstStyle/>
          <a:p>
            <a:r>
              <a:rPr lang="en-US" sz="3200" b="1" u="sng" dirty="0">
                <a:latin typeface="Times New Roman" panose="02020603050405020304" pitchFamily="18" charset="0"/>
              </a:rPr>
              <a:t>Effects of air pollution: </a:t>
            </a:r>
            <a:endParaRPr lang="en-GB" sz="3200" b="1" u="sng" dirty="0">
              <a:latin typeface="Times New Roman" panose="02020603050405020304" pitchFamily="18" charset="0"/>
            </a:endParaRPr>
          </a:p>
          <a:p>
            <a:pPr marL="457200" indent="-457200" algn="just">
              <a:lnSpc>
                <a:spcPct val="150000"/>
              </a:lnSpc>
              <a:buFont typeface="Wingdings" panose="05000000000000000000" pitchFamily="2" charset="2"/>
              <a:buChar char="v"/>
            </a:pPr>
            <a:r>
              <a:rPr lang="en-US" sz="3200" dirty="0">
                <a:latin typeface="Times New Roman" panose="02020603050405020304" pitchFamily="18" charset="0"/>
              </a:rPr>
              <a:t>Acid rain.</a:t>
            </a:r>
            <a:endParaRPr lang="en-GB" sz="3200" dirty="0">
              <a:latin typeface="Times New Roman" panose="02020603050405020304" pitchFamily="18" charset="0"/>
            </a:endParaRPr>
          </a:p>
          <a:p>
            <a:pPr marL="457200" indent="-457200" algn="just">
              <a:lnSpc>
                <a:spcPct val="150000"/>
              </a:lnSpc>
              <a:buFont typeface="Wingdings" panose="05000000000000000000" pitchFamily="2" charset="2"/>
              <a:buChar char="v"/>
            </a:pPr>
            <a:r>
              <a:rPr lang="en-US" sz="3200" dirty="0">
                <a:latin typeface="Times New Roman" panose="02020603050405020304" pitchFamily="18" charset="0"/>
              </a:rPr>
              <a:t>Global warming.</a:t>
            </a:r>
            <a:endParaRPr lang="en-GB" sz="3200" dirty="0">
              <a:latin typeface="Times New Roman" panose="02020603050405020304" pitchFamily="18" charset="0"/>
            </a:endParaRPr>
          </a:p>
          <a:p>
            <a:pPr marL="457200" indent="-457200" algn="just">
              <a:lnSpc>
                <a:spcPct val="150000"/>
              </a:lnSpc>
              <a:buFont typeface="Wingdings" panose="05000000000000000000" pitchFamily="2" charset="2"/>
              <a:buChar char="v"/>
            </a:pPr>
            <a:r>
              <a:rPr lang="en-US" sz="3200" dirty="0">
                <a:latin typeface="Times New Roman" panose="02020603050405020304" pitchFamily="18" charset="0"/>
              </a:rPr>
              <a:t>Greenhouse effect.</a:t>
            </a:r>
            <a:endParaRPr lang="en-GB" sz="3200" dirty="0">
              <a:latin typeface="Times New Roman" panose="02020603050405020304" pitchFamily="18" charset="0"/>
            </a:endParaRPr>
          </a:p>
          <a:p>
            <a:pPr marL="457200" indent="-457200" algn="just">
              <a:lnSpc>
                <a:spcPct val="150000"/>
              </a:lnSpc>
              <a:buFont typeface="Wingdings" panose="05000000000000000000" pitchFamily="2" charset="2"/>
              <a:buChar char="v"/>
            </a:pPr>
            <a:r>
              <a:rPr lang="en-US" sz="3200" dirty="0">
                <a:latin typeface="Times New Roman" panose="02020603050405020304" pitchFamily="18" charset="0"/>
              </a:rPr>
              <a:t>Respiratory problems like asphyxiation, asthma, etc.</a:t>
            </a:r>
            <a:endParaRPr lang="en-GB" sz="3200" dirty="0">
              <a:latin typeface="Times New Roman" panose="02020603050405020304" pitchFamily="18" charset="0"/>
            </a:endParaRPr>
          </a:p>
          <a:p>
            <a:pPr marL="457200" indent="-457200" algn="just">
              <a:lnSpc>
                <a:spcPct val="150000"/>
              </a:lnSpc>
              <a:buFont typeface="Wingdings" panose="05000000000000000000" pitchFamily="2" charset="2"/>
              <a:buChar char="v"/>
            </a:pPr>
            <a:r>
              <a:rPr lang="en-US" sz="3200" dirty="0">
                <a:latin typeface="Times New Roman" panose="02020603050405020304" pitchFamily="18" charset="0"/>
              </a:rPr>
              <a:t>Cancer and mutation. </a:t>
            </a:r>
            <a:endParaRPr lang="en-GB" sz="3200" dirty="0">
              <a:latin typeface="Times New Roman" panose="02020603050405020304" pitchFamily="18" charset="0"/>
            </a:endParaRPr>
          </a:p>
          <a:p>
            <a:pPr marL="457200" indent="-457200" algn="just">
              <a:lnSpc>
                <a:spcPct val="150000"/>
              </a:lnSpc>
              <a:buFont typeface="Wingdings" panose="05000000000000000000" pitchFamily="2" charset="2"/>
              <a:buChar char="v"/>
            </a:pPr>
            <a:r>
              <a:rPr lang="en-US" sz="3200" dirty="0">
                <a:latin typeface="Times New Roman" panose="02020603050405020304" pitchFamily="18" charset="0"/>
              </a:rPr>
              <a:t>The thinnest ozone layer.</a:t>
            </a:r>
            <a:endParaRPr lang="en-GB" sz="3200" dirty="0">
              <a:latin typeface="Times New Roman" panose="02020603050405020304" pitchFamily="18" charset="0"/>
            </a:endParaRPr>
          </a:p>
        </p:txBody>
      </p:sp>
    </p:spTree>
    <p:extLst>
      <p:ext uri="{BB962C8B-B14F-4D97-AF65-F5344CB8AC3E}">
        <p14:creationId xmlns:p14="http://schemas.microsoft.com/office/powerpoint/2010/main" val="389466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814" y="326048"/>
            <a:ext cx="10454185" cy="6282489"/>
          </a:xfrm>
          <a:prstGeom prst="rect">
            <a:avLst/>
          </a:prstGeom>
        </p:spPr>
        <p:txBody>
          <a:bodyPr wrap="square">
            <a:spAutoFit/>
          </a:bodyPr>
          <a:lstStyle/>
          <a:p>
            <a:r>
              <a:rPr lang="en-US" sz="3600" b="1" kern="1800" dirty="0">
                <a:latin typeface="Times New Roman" panose="02020603050405020304" pitchFamily="18" charset="0"/>
                <a:cs typeface="Arial" panose="020B0604020202020204" pitchFamily="34" charset="0"/>
              </a:rPr>
              <a:t>Control measures for air pollution </a:t>
            </a:r>
          </a:p>
          <a:p>
            <a:endParaRPr lang="en-GB" sz="3600" b="1" kern="1800" dirty="0">
              <a:latin typeface="Times New Roman" panose="02020603050405020304" pitchFamily="18" charset="0"/>
              <a:cs typeface="Arial" panose="020B0604020202020204" pitchFamily="34" charset="0"/>
            </a:endParaRPr>
          </a:p>
          <a:p>
            <a:pPr marL="457200" lvl="0" indent="-457200">
              <a:lnSpc>
                <a:spcPct val="150000"/>
              </a:lnSpc>
              <a:buFont typeface="Wingdings" panose="05000000000000000000" pitchFamily="2" charset="2"/>
              <a:buChar char="ü"/>
            </a:pPr>
            <a:r>
              <a:rPr lang="en-US" sz="3200" dirty="0">
                <a:latin typeface="Times New Roman" panose="02020603050405020304" pitchFamily="18" charset="0"/>
              </a:rPr>
              <a:t>Preventive action is the best.</a:t>
            </a:r>
            <a:endParaRPr lang="en-GB" sz="3200" dirty="0">
              <a:latin typeface="Times New Roman" panose="02020603050405020304" pitchFamily="18" charset="0"/>
            </a:endParaRPr>
          </a:p>
          <a:p>
            <a:pPr marL="457200" lvl="0" indent="-457200">
              <a:lnSpc>
                <a:spcPct val="150000"/>
              </a:lnSpc>
              <a:buFont typeface="Wingdings" panose="05000000000000000000" pitchFamily="2" charset="2"/>
              <a:buChar char="ü"/>
            </a:pPr>
            <a:r>
              <a:rPr lang="en-US" sz="3200" dirty="0">
                <a:latin typeface="Times New Roman" panose="02020603050405020304" pitchFamily="18" charset="0"/>
              </a:rPr>
              <a:t>Spread the awareness among people.</a:t>
            </a:r>
            <a:endParaRPr lang="en-GB" sz="3200" dirty="0">
              <a:latin typeface="Times New Roman" panose="02020603050405020304" pitchFamily="18" charset="0"/>
            </a:endParaRPr>
          </a:p>
          <a:p>
            <a:pPr marL="457200" lvl="0" indent="-457200">
              <a:lnSpc>
                <a:spcPct val="150000"/>
              </a:lnSpc>
              <a:buFont typeface="Wingdings" panose="05000000000000000000" pitchFamily="2" charset="2"/>
              <a:buChar char="ü"/>
            </a:pPr>
            <a:r>
              <a:rPr lang="en-US" sz="3200" dirty="0">
                <a:latin typeface="Times New Roman" panose="02020603050405020304" pitchFamily="18" charset="0"/>
              </a:rPr>
              <a:t>Conduct epidemiological studies– how air quality affects health?</a:t>
            </a:r>
            <a:endParaRPr lang="en-GB" sz="3200" dirty="0">
              <a:latin typeface="Times New Roman" panose="02020603050405020304" pitchFamily="18" charset="0"/>
            </a:endParaRPr>
          </a:p>
          <a:p>
            <a:pPr marL="457200" lvl="0" indent="-457200">
              <a:lnSpc>
                <a:spcPct val="150000"/>
              </a:lnSpc>
              <a:buFont typeface="Wingdings" panose="05000000000000000000" pitchFamily="2" charset="2"/>
              <a:buChar char="ü"/>
            </a:pPr>
            <a:r>
              <a:rPr lang="en-US" sz="3200" dirty="0">
                <a:latin typeface="Times New Roman" panose="02020603050405020304" pitchFamily="18" charset="0"/>
              </a:rPr>
              <a:t>Pressurize governments for proper policies for e.g. - prevent dieselization of private vehicles.</a:t>
            </a:r>
            <a:endParaRPr lang="en-GB" sz="3200" dirty="0">
              <a:latin typeface="Times New Roman" panose="02020603050405020304" pitchFamily="18" charset="0"/>
            </a:endParaRPr>
          </a:p>
          <a:p>
            <a:pPr marL="457200" lvl="0" indent="-457200">
              <a:lnSpc>
                <a:spcPct val="150000"/>
              </a:lnSpc>
              <a:buFont typeface="Wingdings" panose="05000000000000000000" pitchFamily="2" charset="2"/>
              <a:buChar char="ü"/>
            </a:pPr>
            <a:r>
              <a:rPr lang="en-US" sz="3200" dirty="0">
                <a:latin typeface="Times New Roman" panose="02020603050405020304" pitchFamily="18" charset="0"/>
              </a:rPr>
              <a:t>Promote usage of bicycles.</a:t>
            </a:r>
            <a:endParaRPr lang="en-GB" sz="3200" dirty="0">
              <a:latin typeface="Times New Roman" panose="02020603050405020304" pitchFamily="18" charset="0"/>
            </a:endParaRPr>
          </a:p>
        </p:txBody>
      </p:sp>
    </p:spTree>
    <p:extLst>
      <p:ext uri="{BB962C8B-B14F-4D97-AF65-F5344CB8AC3E}">
        <p14:creationId xmlns:p14="http://schemas.microsoft.com/office/powerpoint/2010/main" val="331037916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209</TotalTime>
  <Words>765</Words>
  <Application>Microsoft Office PowerPoint</Application>
  <PresentationFormat>Widescreen</PresentationFormat>
  <Paragraphs>91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Times New Roman</vt:lpstr>
      <vt:lpstr>Wingdings</vt:lpstr>
      <vt:lpstr>Wingdings 3</vt:lpstr>
      <vt:lpstr>Wisp</vt:lpstr>
      <vt:lpstr>The environment at risk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environmental awareness </dc:title>
  <dc:creator>p</dc:creator>
  <cp:lastModifiedBy>HP</cp:lastModifiedBy>
  <cp:revision>47</cp:revision>
  <cp:lastPrinted>2023-02-21T17:26:17Z</cp:lastPrinted>
  <dcterms:created xsi:type="dcterms:W3CDTF">2021-02-20T20:08:54Z</dcterms:created>
  <dcterms:modified xsi:type="dcterms:W3CDTF">2023-05-30T18:42:58Z</dcterms:modified>
</cp:coreProperties>
</file>