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76" r:id="rId2"/>
    <p:sldId id="275" r:id="rId3"/>
    <p:sldId id="259" r:id="rId4"/>
    <p:sldId id="324" r:id="rId5"/>
    <p:sldId id="369" r:id="rId6"/>
    <p:sldId id="391" r:id="rId7"/>
    <p:sldId id="392" r:id="rId8"/>
    <p:sldId id="383" r:id="rId9"/>
    <p:sldId id="370" r:id="rId10"/>
    <p:sldId id="344" r:id="rId11"/>
    <p:sldId id="345" r:id="rId12"/>
    <p:sldId id="412" r:id="rId13"/>
    <p:sldId id="346" r:id="rId14"/>
    <p:sldId id="348" r:id="rId15"/>
    <p:sldId id="349" r:id="rId16"/>
    <p:sldId id="329" r:id="rId17"/>
    <p:sldId id="350" r:id="rId18"/>
    <p:sldId id="404" r:id="rId19"/>
    <p:sldId id="405" r:id="rId20"/>
    <p:sldId id="351" r:id="rId21"/>
    <p:sldId id="330" r:id="rId22"/>
    <p:sldId id="408" r:id="rId23"/>
    <p:sldId id="352" r:id="rId24"/>
    <p:sldId id="409" r:id="rId25"/>
    <p:sldId id="354" r:id="rId26"/>
    <p:sldId id="410" r:id="rId27"/>
    <p:sldId id="353" r:id="rId28"/>
    <p:sldId id="331" r:id="rId29"/>
    <p:sldId id="355" r:id="rId30"/>
    <p:sldId id="332" r:id="rId31"/>
    <p:sldId id="374" r:id="rId32"/>
    <p:sldId id="360" r:id="rId33"/>
    <p:sldId id="375" r:id="rId34"/>
    <p:sldId id="361" r:id="rId35"/>
    <p:sldId id="362" r:id="rId36"/>
    <p:sldId id="334" r:id="rId37"/>
    <p:sldId id="411" r:id="rId38"/>
    <p:sldId id="27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102" autoAdjust="0"/>
  </p:normalViewPr>
  <p:slideViewPr>
    <p:cSldViewPr>
      <p:cViewPr varScale="1">
        <p:scale>
          <a:sx n="60" d="100"/>
          <a:sy n="60" d="100"/>
        </p:scale>
        <p:origin x="1388" y="52"/>
      </p:cViewPr>
      <p:guideLst>
        <p:guide orient="horz" pos="2160"/>
        <p:guide pos="2880"/>
      </p:guideLst>
    </p:cSldViewPr>
  </p:slideViewPr>
  <p:outlineViewPr>
    <p:cViewPr>
      <p:scale>
        <a:sx n="33" d="100"/>
        <a:sy n="33" d="100"/>
      </p:scale>
      <p:origin x="0" y="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374FC-D326-4704-A1AC-B7D7C189B55F}" type="doc">
      <dgm:prSet loTypeId="urn:microsoft.com/office/officeart/2005/8/layout/target3" loCatId="relationship" qsTypeId="urn:microsoft.com/office/officeart/2005/8/quickstyle/3d4" qsCatId="3D" csTypeId="urn:microsoft.com/office/officeart/2005/8/colors/accent2_2" csCatId="accent2" phldr="1"/>
      <dgm:spPr/>
      <dgm:t>
        <a:bodyPr/>
        <a:lstStyle/>
        <a:p>
          <a:endParaRPr lang="en-US"/>
        </a:p>
      </dgm:t>
    </dgm:pt>
    <dgm:pt modelId="{3059CF39-8E29-4E29-8FBF-7B56BC0F5D70}">
      <dgm:prSet/>
      <dgm:spPr>
        <a:noFill/>
        <a:ln>
          <a:solidFill>
            <a:schemeClr val="accent4"/>
          </a:solidFill>
        </a:ln>
      </dgm:spPr>
      <dgm:t>
        <a:bodyPr/>
        <a:lstStyle/>
        <a:p>
          <a:pPr rtl="0"/>
          <a:r>
            <a:rPr lang="en-US" dirty="0"/>
            <a:t>Climate Change </a:t>
          </a:r>
        </a:p>
      </dgm:t>
    </dgm:pt>
    <dgm:pt modelId="{63B82D95-9650-411C-B62A-D0064554F3C3}" type="parTrans" cxnId="{CCE6767F-2AC9-45F6-A8B6-46AE989258A0}">
      <dgm:prSet/>
      <dgm:spPr/>
      <dgm:t>
        <a:bodyPr/>
        <a:lstStyle/>
        <a:p>
          <a:endParaRPr lang="en-US"/>
        </a:p>
      </dgm:t>
    </dgm:pt>
    <dgm:pt modelId="{A92DB406-755B-4B5E-A64A-921E0A146F74}" type="sibTrans" cxnId="{CCE6767F-2AC9-45F6-A8B6-46AE989258A0}">
      <dgm:prSet/>
      <dgm:spPr/>
      <dgm:t>
        <a:bodyPr/>
        <a:lstStyle/>
        <a:p>
          <a:endParaRPr lang="en-US"/>
        </a:p>
      </dgm:t>
    </dgm:pt>
    <dgm:pt modelId="{F3E7D8C4-7CC4-4C9F-8602-9C4B1CFD7CFD}" type="pres">
      <dgm:prSet presAssocID="{8CE374FC-D326-4704-A1AC-B7D7C189B55F}" presName="Name0" presStyleCnt="0">
        <dgm:presLayoutVars>
          <dgm:chMax val="7"/>
          <dgm:dir/>
          <dgm:animLvl val="lvl"/>
          <dgm:resizeHandles val="exact"/>
        </dgm:presLayoutVars>
      </dgm:prSet>
      <dgm:spPr/>
    </dgm:pt>
    <dgm:pt modelId="{03778340-2ACD-4F1F-BABB-ECA2EEFA5340}" type="pres">
      <dgm:prSet presAssocID="{3059CF39-8E29-4E29-8FBF-7B56BC0F5D70}" presName="circle1" presStyleLbl="node1" presStyleIdx="0" presStyleCnt="1"/>
      <dgm:spPr>
        <a:solidFill>
          <a:schemeClr val="accent4"/>
        </a:solidFill>
      </dgm:spPr>
    </dgm:pt>
    <dgm:pt modelId="{223FC47B-B932-423A-BA27-BF21CD7E8454}" type="pres">
      <dgm:prSet presAssocID="{3059CF39-8E29-4E29-8FBF-7B56BC0F5D70}" presName="space" presStyleCnt="0"/>
      <dgm:spPr/>
    </dgm:pt>
    <dgm:pt modelId="{21BF39BA-5EF7-4ABE-B66E-FBEC73748BDA}" type="pres">
      <dgm:prSet presAssocID="{3059CF39-8E29-4E29-8FBF-7B56BC0F5D70}" presName="rect1" presStyleLbl="alignAcc1" presStyleIdx="0" presStyleCnt="1"/>
      <dgm:spPr/>
    </dgm:pt>
    <dgm:pt modelId="{C4E5F775-1F22-4856-A8B7-268260C8AD1E}" type="pres">
      <dgm:prSet presAssocID="{3059CF39-8E29-4E29-8FBF-7B56BC0F5D70}" presName="rect1ParTxNoCh" presStyleLbl="alignAcc1" presStyleIdx="0" presStyleCnt="1">
        <dgm:presLayoutVars>
          <dgm:chMax val="1"/>
          <dgm:bulletEnabled val="1"/>
        </dgm:presLayoutVars>
      </dgm:prSet>
      <dgm:spPr/>
    </dgm:pt>
  </dgm:ptLst>
  <dgm:cxnLst>
    <dgm:cxn modelId="{D201E024-EC23-4F40-B058-6AEF348E7601}" type="presOf" srcId="{8CE374FC-D326-4704-A1AC-B7D7C189B55F}" destId="{F3E7D8C4-7CC4-4C9F-8602-9C4B1CFD7CFD}" srcOrd="0" destOrd="0" presId="urn:microsoft.com/office/officeart/2005/8/layout/target3"/>
    <dgm:cxn modelId="{66D10B51-08C7-4044-B783-BB91EA9C2A9E}" type="presOf" srcId="{3059CF39-8E29-4E29-8FBF-7B56BC0F5D70}" destId="{21BF39BA-5EF7-4ABE-B66E-FBEC73748BDA}" srcOrd="0" destOrd="0" presId="urn:microsoft.com/office/officeart/2005/8/layout/target3"/>
    <dgm:cxn modelId="{0AC03C79-49DD-40D0-8C80-77A7455A1559}" type="presOf" srcId="{3059CF39-8E29-4E29-8FBF-7B56BC0F5D70}" destId="{C4E5F775-1F22-4856-A8B7-268260C8AD1E}" srcOrd="1" destOrd="0" presId="urn:microsoft.com/office/officeart/2005/8/layout/target3"/>
    <dgm:cxn modelId="{CCE6767F-2AC9-45F6-A8B6-46AE989258A0}" srcId="{8CE374FC-D326-4704-A1AC-B7D7C189B55F}" destId="{3059CF39-8E29-4E29-8FBF-7B56BC0F5D70}" srcOrd="0" destOrd="0" parTransId="{63B82D95-9650-411C-B62A-D0064554F3C3}" sibTransId="{A92DB406-755B-4B5E-A64A-921E0A146F74}"/>
    <dgm:cxn modelId="{D3C32BBF-055E-49BF-A12C-A7A65660515C}" type="presParOf" srcId="{F3E7D8C4-7CC4-4C9F-8602-9C4B1CFD7CFD}" destId="{03778340-2ACD-4F1F-BABB-ECA2EEFA5340}" srcOrd="0" destOrd="0" presId="urn:microsoft.com/office/officeart/2005/8/layout/target3"/>
    <dgm:cxn modelId="{48ADDE84-8266-4457-B0D5-F6128F41F42B}" type="presParOf" srcId="{F3E7D8C4-7CC4-4C9F-8602-9C4B1CFD7CFD}" destId="{223FC47B-B932-423A-BA27-BF21CD7E8454}" srcOrd="1" destOrd="0" presId="urn:microsoft.com/office/officeart/2005/8/layout/target3"/>
    <dgm:cxn modelId="{B7536521-8BF3-4451-8627-00986F7A94BF}" type="presParOf" srcId="{F3E7D8C4-7CC4-4C9F-8602-9C4B1CFD7CFD}" destId="{21BF39BA-5EF7-4ABE-B66E-FBEC73748BDA}" srcOrd="2" destOrd="0" presId="urn:microsoft.com/office/officeart/2005/8/layout/target3"/>
    <dgm:cxn modelId="{F8073549-3235-4DCC-A1E2-8F17E588D7E4}" type="presParOf" srcId="{F3E7D8C4-7CC4-4C9F-8602-9C4B1CFD7CFD}" destId="{C4E5F775-1F22-4856-A8B7-268260C8AD1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C11E50-69D6-42A7-A2A1-A771CA1CB349}" type="doc">
      <dgm:prSet loTypeId="urn:microsoft.com/office/officeart/2005/8/layout/vList2" loCatId="list" qsTypeId="urn:microsoft.com/office/officeart/2005/8/quickstyle/3d4" qsCatId="3D" csTypeId="urn:microsoft.com/office/officeart/2005/8/colors/accent2_5" csCatId="accent2" phldr="1"/>
      <dgm:spPr/>
      <dgm:t>
        <a:bodyPr/>
        <a:lstStyle/>
        <a:p>
          <a:endParaRPr lang="en-US"/>
        </a:p>
      </dgm:t>
    </dgm:pt>
    <dgm:pt modelId="{1B9ACF21-F225-4349-8ACC-B5F6AA6AEB9B}">
      <dgm:prSet/>
      <dgm:spPr>
        <a:solidFill>
          <a:schemeClr val="accent4">
            <a:alpha val="90000"/>
          </a:schemeClr>
        </a:solidFill>
      </dgm:spPr>
      <dgm:t>
        <a:bodyPr/>
        <a:lstStyle/>
        <a:p>
          <a:pPr rtl="0"/>
          <a:r>
            <a:rPr lang="en-US" dirty="0">
              <a:solidFill>
                <a:schemeClr val="tx1"/>
              </a:solidFill>
            </a:rPr>
            <a:t>Set by: Dr. </a:t>
          </a:r>
          <a:r>
            <a:rPr lang="en-US" i="1" dirty="0">
              <a:solidFill>
                <a:schemeClr val="tx1"/>
              </a:solidFill>
            </a:rPr>
            <a:t>Nashmeel Saeed Khudhur</a:t>
          </a:r>
          <a:endParaRPr lang="en-US" dirty="0">
            <a:solidFill>
              <a:schemeClr val="tx1"/>
            </a:solidFill>
          </a:endParaRPr>
        </a:p>
      </dgm:t>
    </dgm:pt>
    <dgm:pt modelId="{9FBE3CEB-5AE3-474F-A162-3214BE062817}" type="parTrans" cxnId="{8A0A80AE-B4C8-424B-8D30-C62BBA7923E6}">
      <dgm:prSet/>
      <dgm:spPr/>
      <dgm:t>
        <a:bodyPr/>
        <a:lstStyle/>
        <a:p>
          <a:endParaRPr lang="en-US">
            <a:solidFill>
              <a:schemeClr val="tx1"/>
            </a:solidFill>
          </a:endParaRPr>
        </a:p>
      </dgm:t>
    </dgm:pt>
    <dgm:pt modelId="{E101209A-DB61-400E-A89E-79FB1D7EF9C9}" type="sibTrans" cxnId="{8A0A80AE-B4C8-424B-8D30-C62BBA7923E6}">
      <dgm:prSet/>
      <dgm:spPr/>
      <dgm:t>
        <a:bodyPr/>
        <a:lstStyle/>
        <a:p>
          <a:endParaRPr lang="en-US">
            <a:solidFill>
              <a:schemeClr val="tx1"/>
            </a:solidFill>
          </a:endParaRPr>
        </a:p>
      </dgm:t>
    </dgm:pt>
    <dgm:pt modelId="{52D31D43-86DA-4D76-A707-9A33CDD2F7AB}">
      <dgm:prSet/>
      <dgm:spPr>
        <a:solidFill>
          <a:schemeClr val="accent4"/>
        </a:solidFill>
      </dgm:spPr>
      <dgm:t>
        <a:bodyPr/>
        <a:lstStyle/>
        <a:p>
          <a:pPr rtl="0"/>
          <a:r>
            <a:rPr lang="en-US" dirty="0">
              <a:solidFill>
                <a:schemeClr val="tx1"/>
              </a:solidFill>
            </a:rPr>
            <a:t>Lecture: 03</a:t>
          </a:r>
        </a:p>
      </dgm:t>
    </dgm:pt>
    <dgm:pt modelId="{333719CB-C94A-4C37-84C2-80A3344C5ED1}" type="parTrans" cxnId="{6EB73E74-4FEF-46A7-B8A7-76B8886276F6}">
      <dgm:prSet/>
      <dgm:spPr/>
      <dgm:t>
        <a:bodyPr/>
        <a:lstStyle/>
        <a:p>
          <a:endParaRPr lang="en-US">
            <a:solidFill>
              <a:schemeClr val="tx1"/>
            </a:solidFill>
          </a:endParaRPr>
        </a:p>
      </dgm:t>
    </dgm:pt>
    <dgm:pt modelId="{09236BAB-E260-4BFA-ACEF-FF2AE5C6A077}" type="sibTrans" cxnId="{6EB73E74-4FEF-46A7-B8A7-76B8886276F6}">
      <dgm:prSet/>
      <dgm:spPr/>
      <dgm:t>
        <a:bodyPr/>
        <a:lstStyle/>
        <a:p>
          <a:endParaRPr lang="en-US">
            <a:solidFill>
              <a:schemeClr val="tx1"/>
            </a:solidFill>
          </a:endParaRPr>
        </a:p>
      </dgm:t>
    </dgm:pt>
    <dgm:pt modelId="{C92C3B3F-18E6-41C2-9132-F93FBD615C75}">
      <dgm:prSet/>
      <dgm:spPr>
        <a:solidFill>
          <a:schemeClr val="accent4"/>
        </a:solidFill>
      </dgm:spPr>
      <dgm:t>
        <a:bodyPr/>
        <a:lstStyle/>
        <a:p>
          <a:pPr rtl="0"/>
          <a:r>
            <a:rPr lang="en-US">
              <a:solidFill>
                <a:schemeClr val="tx1"/>
              </a:solidFill>
            </a:rPr>
            <a:t>5/10/2022. </a:t>
          </a:r>
          <a:r>
            <a:rPr lang="en-US" dirty="0">
              <a:solidFill>
                <a:schemeClr val="tx1"/>
              </a:solidFill>
            </a:rPr>
            <a:t>Wednesday.  </a:t>
          </a:r>
        </a:p>
      </dgm:t>
    </dgm:pt>
    <dgm:pt modelId="{646A087E-F3ED-4AD0-AB69-06A6D00237B2}" type="parTrans" cxnId="{EFDE6B54-253D-48BF-86E8-F58C19B0D3FD}">
      <dgm:prSet/>
      <dgm:spPr/>
      <dgm:t>
        <a:bodyPr/>
        <a:lstStyle/>
        <a:p>
          <a:endParaRPr lang="en-US">
            <a:solidFill>
              <a:schemeClr val="tx1"/>
            </a:solidFill>
          </a:endParaRPr>
        </a:p>
      </dgm:t>
    </dgm:pt>
    <dgm:pt modelId="{8E03F881-CF76-4E78-A818-AE39A226F19C}" type="sibTrans" cxnId="{EFDE6B54-253D-48BF-86E8-F58C19B0D3FD}">
      <dgm:prSet/>
      <dgm:spPr/>
      <dgm:t>
        <a:bodyPr/>
        <a:lstStyle/>
        <a:p>
          <a:endParaRPr lang="en-US">
            <a:solidFill>
              <a:schemeClr val="tx1"/>
            </a:solidFill>
          </a:endParaRPr>
        </a:p>
      </dgm:t>
    </dgm:pt>
    <dgm:pt modelId="{643876E2-3F95-419F-9854-B95FA4538E5F}" type="pres">
      <dgm:prSet presAssocID="{45C11E50-69D6-42A7-A2A1-A771CA1CB349}" presName="linear" presStyleCnt="0">
        <dgm:presLayoutVars>
          <dgm:animLvl val="lvl"/>
          <dgm:resizeHandles val="exact"/>
        </dgm:presLayoutVars>
      </dgm:prSet>
      <dgm:spPr/>
    </dgm:pt>
    <dgm:pt modelId="{7D80A27B-E5C9-4323-9F2A-891C0C6487AB}" type="pres">
      <dgm:prSet presAssocID="{1B9ACF21-F225-4349-8ACC-B5F6AA6AEB9B}" presName="parentText" presStyleLbl="node1" presStyleIdx="0" presStyleCnt="3" custLinFactNeighborX="-1149" custLinFactNeighborY="-9374">
        <dgm:presLayoutVars>
          <dgm:chMax val="0"/>
          <dgm:bulletEnabled val="1"/>
        </dgm:presLayoutVars>
      </dgm:prSet>
      <dgm:spPr/>
    </dgm:pt>
    <dgm:pt modelId="{1010C51B-3DF5-4487-858B-861600F26B6F}" type="pres">
      <dgm:prSet presAssocID="{E101209A-DB61-400E-A89E-79FB1D7EF9C9}" presName="spacer" presStyleCnt="0"/>
      <dgm:spPr/>
    </dgm:pt>
    <dgm:pt modelId="{680CA93F-FD5C-4D14-B6DF-F2429DE44BEB}" type="pres">
      <dgm:prSet presAssocID="{52D31D43-86DA-4D76-A707-9A33CDD2F7AB}" presName="parentText" presStyleLbl="node1" presStyleIdx="1" presStyleCnt="3">
        <dgm:presLayoutVars>
          <dgm:chMax val="0"/>
          <dgm:bulletEnabled val="1"/>
        </dgm:presLayoutVars>
      </dgm:prSet>
      <dgm:spPr/>
    </dgm:pt>
    <dgm:pt modelId="{C6024097-50EA-4EA9-8263-6CA9287A9E04}" type="pres">
      <dgm:prSet presAssocID="{09236BAB-E260-4BFA-ACEF-FF2AE5C6A077}" presName="spacer" presStyleCnt="0"/>
      <dgm:spPr/>
    </dgm:pt>
    <dgm:pt modelId="{E9C4C1BA-F47A-40AA-832C-005FDADFC270}" type="pres">
      <dgm:prSet presAssocID="{C92C3B3F-18E6-41C2-9132-F93FBD615C75}" presName="parentText" presStyleLbl="node1" presStyleIdx="2" presStyleCnt="3" custLinFactNeighborX="1149" custLinFactNeighborY="-35345">
        <dgm:presLayoutVars>
          <dgm:chMax val="0"/>
          <dgm:bulletEnabled val="1"/>
        </dgm:presLayoutVars>
      </dgm:prSet>
      <dgm:spPr/>
    </dgm:pt>
  </dgm:ptLst>
  <dgm:cxnLst>
    <dgm:cxn modelId="{9B07CB67-B3F4-431D-9D70-C9F196D85CBC}" type="presOf" srcId="{45C11E50-69D6-42A7-A2A1-A771CA1CB349}" destId="{643876E2-3F95-419F-9854-B95FA4538E5F}" srcOrd="0" destOrd="0" presId="urn:microsoft.com/office/officeart/2005/8/layout/vList2"/>
    <dgm:cxn modelId="{2A75264D-9F49-4EA6-A8BD-A1792FF4A58F}" type="presOf" srcId="{C92C3B3F-18E6-41C2-9132-F93FBD615C75}" destId="{E9C4C1BA-F47A-40AA-832C-005FDADFC270}" srcOrd="0" destOrd="0" presId="urn:microsoft.com/office/officeart/2005/8/layout/vList2"/>
    <dgm:cxn modelId="{6EB73E74-4FEF-46A7-B8A7-76B8886276F6}" srcId="{45C11E50-69D6-42A7-A2A1-A771CA1CB349}" destId="{52D31D43-86DA-4D76-A707-9A33CDD2F7AB}" srcOrd="1" destOrd="0" parTransId="{333719CB-C94A-4C37-84C2-80A3344C5ED1}" sibTransId="{09236BAB-E260-4BFA-ACEF-FF2AE5C6A077}"/>
    <dgm:cxn modelId="{EFDE6B54-253D-48BF-86E8-F58C19B0D3FD}" srcId="{45C11E50-69D6-42A7-A2A1-A771CA1CB349}" destId="{C92C3B3F-18E6-41C2-9132-F93FBD615C75}" srcOrd="2" destOrd="0" parTransId="{646A087E-F3ED-4AD0-AB69-06A6D00237B2}" sibTransId="{8E03F881-CF76-4E78-A818-AE39A226F19C}"/>
    <dgm:cxn modelId="{E065887F-A2DD-468C-9A18-3EC25B908BE2}" type="presOf" srcId="{1B9ACF21-F225-4349-8ACC-B5F6AA6AEB9B}" destId="{7D80A27B-E5C9-4323-9F2A-891C0C6487AB}" srcOrd="0" destOrd="0" presId="urn:microsoft.com/office/officeart/2005/8/layout/vList2"/>
    <dgm:cxn modelId="{8A0A80AE-B4C8-424B-8D30-C62BBA7923E6}" srcId="{45C11E50-69D6-42A7-A2A1-A771CA1CB349}" destId="{1B9ACF21-F225-4349-8ACC-B5F6AA6AEB9B}" srcOrd="0" destOrd="0" parTransId="{9FBE3CEB-5AE3-474F-A162-3214BE062817}" sibTransId="{E101209A-DB61-400E-A89E-79FB1D7EF9C9}"/>
    <dgm:cxn modelId="{413DD8C5-A05F-4D7C-92C5-4F4161C15BA4}" type="presOf" srcId="{52D31D43-86DA-4D76-A707-9A33CDD2F7AB}" destId="{680CA93F-FD5C-4D14-B6DF-F2429DE44BEB}" srcOrd="0" destOrd="0" presId="urn:microsoft.com/office/officeart/2005/8/layout/vList2"/>
    <dgm:cxn modelId="{3925B906-A72A-4872-9062-AED02D7E4E64}" type="presParOf" srcId="{643876E2-3F95-419F-9854-B95FA4538E5F}" destId="{7D80A27B-E5C9-4323-9F2A-891C0C6487AB}" srcOrd="0" destOrd="0" presId="urn:microsoft.com/office/officeart/2005/8/layout/vList2"/>
    <dgm:cxn modelId="{6E030F10-A396-4772-89E7-301825A077BF}" type="presParOf" srcId="{643876E2-3F95-419F-9854-B95FA4538E5F}" destId="{1010C51B-3DF5-4487-858B-861600F26B6F}" srcOrd="1" destOrd="0" presId="urn:microsoft.com/office/officeart/2005/8/layout/vList2"/>
    <dgm:cxn modelId="{4E9856E3-5991-4E2D-9721-4E2130565B19}" type="presParOf" srcId="{643876E2-3F95-419F-9854-B95FA4538E5F}" destId="{680CA93F-FD5C-4D14-B6DF-F2429DE44BEB}" srcOrd="2" destOrd="0" presId="urn:microsoft.com/office/officeart/2005/8/layout/vList2"/>
    <dgm:cxn modelId="{E4F76F21-BA9F-4CD1-8BFA-8F2E77ED9805}" type="presParOf" srcId="{643876E2-3F95-419F-9854-B95FA4538E5F}" destId="{C6024097-50EA-4EA9-8263-6CA9287A9E04}" srcOrd="3" destOrd="0" presId="urn:microsoft.com/office/officeart/2005/8/layout/vList2"/>
    <dgm:cxn modelId="{6E9B1081-9823-4584-8A98-6DED7D8C6CF4}" type="presParOf" srcId="{643876E2-3F95-419F-9854-B95FA4538E5F}" destId="{E9C4C1BA-F47A-40AA-832C-005FDADFC270}"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78340-2ACD-4F1F-BABB-ECA2EEFA5340}">
      <dsp:nvSpPr>
        <dsp:cNvPr id="0" name=""/>
        <dsp:cNvSpPr/>
      </dsp:nvSpPr>
      <dsp:spPr>
        <a:xfrm>
          <a:off x="0" y="0"/>
          <a:ext cx="1470025" cy="1470025"/>
        </a:xfrm>
        <a:prstGeom prst="pie">
          <a:avLst>
            <a:gd name="adj1" fmla="val 5400000"/>
            <a:gd name="adj2" fmla="val 16200000"/>
          </a:avLst>
        </a:prstGeom>
        <a:solidFill>
          <a:schemeClr val="accent4"/>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1BF39BA-5EF7-4ABE-B66E-FBEC73748BDA}">
      <dsp:nvSpPr>
        <dsp:cNvPr id="0" name=""/>
        <dsp:cNvSpPr/>
      </dsp:nvSpPr>
      <dsp:spPr>
        <a:xfrm>
          <a:off x="735012" y="0"/>
          <a:ext cx="7037387" cy="1470025"/>
        </a:xfrm>
        <a:prstGeom prst="rect">
          <a:avLst/>
        </a:prstGeom>
        <a:noFill/>
        <a:ln w="9525" cap="flat" cmpd="sng" algn="ctr">
          <a:solidFill>
            <a:schemeClr val="accent4"/>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lang="en-US" sz="6500" kern="1200" dirty="0"/>
            <a:t>Climate Change </a:t>
          </a:r>
        </a:p>
      </dsp:txBody>
      <dsp:txXfrm>
        <a:off x="735012" y="0"/>
        <a:ext cx="7037387" cy="1470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0A27B-E5C9-4323-9F2A-891C0C6487AB}">
      <dsp:nvSpPr>
        <dsp:cNvPr id="0" name=""/>
        <dsp:cNvSpPr/>
      </dsp:nvSpPr>
      <dsp:spPr>
        <a:xfrm>
          <a:off x="0" y="4193"/>
          <a:ext cx="6629400" cy="791505"/>
        </a:xfrm>
        <a:prstGeom prst="roundRect">
          <a:avLst/>
        </a:prstGeom>
        <a:solidFill>
          <a:schemeClr val="accent4">
            <a:alpha val="9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solidFill>
                <a:schemeClr val="tx1"/>
              </a:solidFill>
            </a:rPr>
            <a:t>Set by: Dr. </a:t>
          </a:r>
          <a:r>
            <a:rPr lang="en-US" sz="3300" i="1" kern="1200" dirty="0">
              <a:solidFill>
                <a:schemeClr val="tx1"/>
              </a:solidFill>
            </a:rPr>
            <a:t>Nashmeel Saeed Khudhur</a:t>
          </a:r>
          <a:endParaRPr lang="en-US" sz="3300" kern="1200" dirty="0">
            <a:solidFill>
              <a:schemeClr val="tx1"/>
            </a:solidFill>
          </a:endParaRPr>
        </a:p>
      </dsp:txBody>
      <dsp:txXfrm>
        <a:off x="38638" y="42831"/>
        <a:ext cx="6552124" cy="714229"/>
      </dsp:txXfrm>
    </dsp:sp>
    <dsp:sp modelId="{680CA93F-FD5C-4D14-B6DF-F2429DE44BEB}">
      <dsp:nvSpPr>
        <dsp:cNvPr id="0" name=""/>
        <dsp:cNvSpPr/>
      </dsp:nvSpPr>
      <dsp:spPr>
        <a:xfrm>
          <a:off x="0" y="899647"/>
          <a:ext cx="6629400" cy="791505"/>
        </a:xfrm>
        <a:prstGeom prst="roundRect">
          <a:avLst/>
        </a:prstGeom>
        <a:solidFill>
          <a:schemeClr val="accent4"/>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solidFill>
                <a:schemeClr val="tx1"/>
              </a:solidFill>
            </a:rPr>
            <a:t>Lecture: 03</a:t>
          </a:r>
        </a:p>
      </dsp:txBody>
      <dsp:txXfrm>
        <a:off x="38638" y="938285"/>
        <a:ext cx="6552124" cy="714229"/>
      </dsp:txXfrm>
    </dsp:sp>
    <dsp:sp modelId="{E9C4C1BA-F47A-40AA-832C-005FDADFC270}">
      <dsp:nvSpPr>
        <dsp:cNvPr id="0" name=""/>
        <dsp:cNvSpPr/>
      </dsp:nvSpPr>
      <dsp:spPr>
        <a:xfrm>
          <a:off x="0" y="1752600"/>
          <a:ext cx="6629400" cy="791505"/>
        </a:xfrm>
        <a:prstGeom prst="roundRect">
          <a:avLst/>
        </a:prstGeom>
        <a:solidFill>
          <a:schemeClr val="accent4"/>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a:solidFill>
                <a:schemeClr val="tx1"/>
              </a:solidFill>
            </a:rPr>
            <a:t>5/10/2022. </a:t>
          </a:r>
          <a:r>
            <a:rPr lang="en-US" sz="3300" kern="1200" dirty="0">
              <a:solidFill>
                <a:schemeClr val="tx1"/>
              </a:solidFill>
            </a:rPr>
            <a:t>Wednesday.  </a:t>
          </a:r>
        </a:p>
      </dsp:txBody>
      <dsp:txXfrm>
        <a:off x="38638" y="1791238"/>
        <a:ext cx="6552124" cy="714229"/>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7BBAE0-5761-4A08-9ECC-349BD2154294}" type="datetimeFigureOut">
              <a:rPr lang="en-US" smtClean="0"/>
              <a:pPr/>
              <a:t>5/30/2023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9DF078-BCF3-4321-AF21-8B84574282B2}" type="slidenum">
              <a:rPr lang="en-US" smtClean="0"/>
              <a:pPr/>
              <a:t>‹#›</a:t>
            </a:fld>
            <a:endParaRPr lang="en-US"/>
          </a:p>
        </p:txBody>
      </p:sp>
    </p:spTree>
    <p:extLst>
      <p:ext uri="{BB962C8B-B14F-4D97-AF65-F5344CB8AC3E}">
        <p14:creationId xmlns:p14="http://schemas.microsoft.com/office/powerpoint/2010/main" val="44140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4F296C-4C20-443B-B065-9FF24ABF1C5C}"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F296C-4C20-443B-B065-9FF24ABF1C5C}"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F296C-4C20-443B-B065-9FF24ABF1C5C}"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F296C-4C20-443B-B065-9FF24ABF1C5C}"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4F296C-4C20-443B-B065-9FF24ABF1C5C}"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4F296C-4C20-443B-B065-9FF24ABF1C5C}" type="datetimeFigureOut">
              <a:rPr lang="en-US" smtClean="0"/>
              <a:pPr/>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4F296C-4C20-443B-B065-9FF24ABF1C5C}" type="datetimeFigureOut">
              <a:rPr lang="en-US" smtClean="0"/>
              <a:pPr/>
              <a:t>5/30/2023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4F296C-4C20-443B-B065-9FF24ABF1C5C}" type="datetimeFigureOut">
              <a:rPr lang="en-US" smtClean="0"/>
              <a:pPr/>
              <a:t>5/30/2023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F296C-4C20-443B-B065-9FF24ABF1C5C}" type="datetimeFigureOut">
              <a:rPr lang="en-US" smtClean="0"/>
              <a:pPr/>
              <a:t>5/30/2023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F296C-4C20-443B-B065-9FF24ABF1C5C}" type="datetimeFigureOut">
              <a:rPr lang="en-US" smtClean="0"/>
              <a:pPr/>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F296C-4C20-443B-B065-9FF24ABF1C5C}" type="datetimeFigureOut">
              <a:rPr lang="en-US" smtClean="0"/>
              <a:pPr/>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F296C-4C20-443B-B065-9FF24ABF1C5C}" type="datetimeFigureOut">
              <a:rPr lang="en-US" smtClean="0"/>
              <a:pPr/>
              <a:t>5/30/2023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D8356-4112-43FA-8A3D-7A2461F808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https://world101.cfr.org/sites/default/files/images/photo/2019/04/climate-change_greenhouse-effect_enhanced.png"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https://www.epa.gov/sites/production/files/styles/medium/public/2019-04/total-ghg-2019.jpg" TargetMode="Externa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904438313"/>
              </p:ext>
            </p:extLst>
          </p:nvPr>
        </p:nvGraphicFramePr>
        <p:xfrm>
          <a:off x="685800" y="1447800"/>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25193200"/>
              </p:ext>
            </p:extLst>
          </p:nvPr>
        </p:nvGraphicFramePr>
        <p:xfrm>
          <a:off x="1371600" y="3429000"/>
          <a:ext cx="6629400" cy="2590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763000" cy="2923877"/>
          </a:xfrm>
          <a:prstGeom prst="rect">
            <a:avLst/>
          </a:prstGeom>
        </p:spPr>
        <p:txBody>
          <a:bodyPr wrap="square">
            <a:spAutoFit/>
          </a:bodyPr>
          <a:lstStyle/>
          <a:p>
            <a:pPr indent="270510" algn="just">
              <a:lnSpc>
                <a:spcPct val="115000"/>
              </a:lnSpc>
            </a:pPr>
            <a:r>
              <a:rPr lang="en-US" sz="3200" dirty="0">
                <a:latin typeface="Times New Roman" panose="02020603050405020304" pitchFamily="18" charset="0"/>
                <a:ea typeface="Times New Roman" panose="02020603050405020304" pitchFamily="18" charset="0"/>
              </a:rPr>
              <a:t>The glass walls in a greenhouse reduce airflow and increase the temperature of the air inside. Analogously, but through a different physical process, the Earth’s greenhouse effect warms the surface of the planet. </a:t>
            </a:r>
          </a:p>
        </p:txBody>
      </p:sp>
      <p:pic>
        <p:nvPicPr>
          <p:cNvPr id="33794" name="Picture 2" descr="Image result for greenhouse eff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810000"/>
            <a:ext cx="4041775" cy="22734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95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10600" cy="3444789"/>
          </a:xfrm>
          <a:prstGeom prst="rect">
            <a:avLst/>
          </a:prstGeom>
        </p:spPr>
        <p:txBody>
          <a:bodyPr wrap="square">
            <a:spAutoFit/>
          </a:bodyPr>
          <a:lstStyle/>
          <a:p>
            <a:pPr indent="270510" algn="just">
              <a:lnSpc>
                <a:spcPct val="115000"/>
              </a:lnSpc>
            </a:pPr>
            <a:r>
              <a:rPr lang="en-US" sz="3200" dirty="0">
                <a:latin typeface="Times New Roman" panose="02020603050405020304" pitchFamily="18" charset="0"/>
                <a:cs typeface="Times New Roman" panose="02020603050405020304" pitchFamily="18" charset="0"/>
              </a:rPr>
              <a:t>Without the </a:t>
            </a:r>
            <a:r>
              <a:rPr lang="en-US" sz="3200" i="1" dirty="0">
                <a:latin typeface="Times New Roman" panose="02020603050405020304" pitchFamily="18" charset="0"/>
                <a:cs typeface="Times New Roman" panose="02020603050405020304" pitchFamily="18" charset="0"/>
              </a:rPr>
              <a:t>natural </a:t>
            </a:r>
            <a:r>
              <a:rPr lang="en-US" sz="3200" dirty="0">
                <a:latin typeface="Times New Roman" panose="02020603050405020304" pitchFamily="18" charset="0"/>
                <a:cs typeface="Times New Roman" panose="02020603050405020304" pitchFamily="18" charset="0"/>
              </a:rPr>
              <a:t>greenhouse effect, the average temperature at Earth’s surface would be </a:t>
            </a:r>
            <a:r>
              <a:rPr lang="en-US" sz="3200" u="sng" dirty="0">
                <a:latin typeface="Times New Roman" panose="02020603050405020304" pitchFamily="18" charset="0"/>
                <a:cs typeface="Times New Roman" panose="02020603050405020304" pitchFamily="18" charset="0"/>
              </a:rPr>
              <a:t>below the freezing point of water</a:t>
            </a:r>
            <a:r>
              <a:rPr lang="en-US" sz="3200" dirty="0">
                <a:latin typeface="Times New Roman" panose="02020603050405020304" pitchFamily="18" charset="0"/>
                <a:cs typeface="Times New Roman" panose="02020603050405020304" pitchFamily="18" charset="0"/>
              </a:rPr>
              <a:t>. </a:t>
            </a:r>
          </a:p>
          <a:p>
            <a:pPr indent="270510" algn="just">
              <a:lnSpc>
                <a:spcPct val="115000"/>
              </a:lnSpc>
            </a:pPr>
            <a:endParaRPr lang="en-US" sz="3200" dirty="0">
              <a:latin typeface="Times New Roman" panose="02020603050405020304" pitchFamily="18" charset="0"/>
              <a:cs typeface="Times New Roman" panose="02020603050405020304" pitchFamily="18" charset="0"/>
            </a:endParaRPr>
          </a:p>
          <a:p>
            <a:pPr indent="270510" algn="just">
              <a:lnSpc>
                <a:spcPct val="115000"/>
              </a:lnSpc>
            </a:pPr>
            <a:r>
              <a:rPr lang="en-US" sz="3200" dirty="0">
                <a:latin typeface="Times New Roman" panose="02020603050405020304" pitchFamily="18" charset="0"/>
                <a:cs typeface="Times New Roman" panose="02020603050405020304" pitchFamily="18" charset="0"/>
              </a:rPr>
              <a:t>Thus, Earth’s natural greenhouse effect makes life, as we know it possible</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5720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 y="1371600"/>
            <a:ext cx="8610600" cy="2862322"/>
          </a:xfrm>
          <a:prstGeom prst="rect">
            <a:avLst/>
          </a:prstGeom>
        </p:spPr>
        <p:txBody>
          <a:bodyPr wrap="square">
            <a:spAutoFit/>
          </a:bodyPr>
          <a:lstStyle/>
          <a:p>
            <a:pPr algn="just">
              <a:spcBef>
                <a:spcPts val="600"/>
              </a:spcBef>
              <a:spcAft>
                <a:spcPts val="600"/>
              </a:spcAft>
            </a:pPr>
            <a:r>
              <a:rPr lang="en-GB" sz="3200" b="1" dirty="0">
                <a:latin typeface="Times New Roman" panose="02020603050405020304" pitchFamily="18" charset="0"/>
                <a:cs typeface="Times New Roman" panose="02020603050405020304" pitchFamily="18" charset="0"/>
              </a:rPr>
              <a:t>Greenhouse effect definition  </a:t>
            </a:r>
          </a:p>
          <a:p>
            <a:pPr algn="just">
              <a:spcBef>
                <a:spcPts val="600"/>
              </a:spcBef>
              <a:spcAft>
                <a:spcPts val="600"/>
              </a:spcAft>
            </a:pPr>
            <a:endParaRPr lang="en-US" sz="3200" dirty="0">
              <a:latin typeface="Times New Roman" panose="02020603050405020304" pitchFamily="18" charset="0"/>
              <a:cs typeface="Times New Roman" panose="02020603050405020304" pitchFamily="18" charset="0"/>
            </a:endParaRPr>
          </a:p>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The greenhouse effect is a natural process responsible for keeping the earth at the temperature needed to sustain life. </a:t>
            </a:r>
          </a:p>
        </p:txBody>
      </p:sp>
    </p:spTree>
    <p:extLst>
      <p:ext uri="{BB962C8B-B14F-4D97-AF65-F5344CB8AC3E}">
        <p14:creationId xmlns:p14="http://schemas.microsoft.com/office/powerpoint/2010/main" val="2197952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 y="2133600"/>
            <a:ext cx="8610600" cy="2062103"/>
          </a:xfrm>
          <a:prstGeom prst="rect">
            <a:avLst/>
          </a:prstGeom>
        </p:spPr>
        <p:txBody>
          <a:bodyPr wrap="square">
            <a:spAutoFit/>
          </a:bodyPr>
          <a:lstStyle/>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Acting just like the glass walls of a greenhouse, gases like carbon dioxide, methane, and nitrous oxide trap the sun’s heat in the atmosphere and prevent it from escaping into space.</a:t>
            </a:r>
          </a:p>
        </p:txBody>
      </p:sp>
      <p:pic>
        <p:nvPicPr>
          <p:cNvPr id="1026" name="Picture 2" descr="Isometric greenhouse with glass walls, foundations, gable roof, garden bed,  white background. Vector horticultural conservatory for growing vegetable,  flowers. Classic cultivate greenhouse gardening. Stock Vector | Adobe Stock">
            <a:extLst>
              <a:ext uri="{FF2B5EF4-FFF2-40B4-BE49-F238E27FC236}">
                <a16:creationId xmlns:a16="http://schemas.microsoft.com/office/drawing/2014/main" id="{5799E9DE-4657-493F-9F21-EB43B24DF68B}"/>
              </a:ext>
            </a:extLst>
          </p:cNvPr>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1121" t="5556" r="7210" b="11111"/>
          <a:stretch/>
        </p:blipFill>
        <p:spPr bwMode="auto">
          <a:xfrm>
            <a:off x="4191000" y="160564"/>
            <a:ext cx="2209800" cy="1973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31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610600" cy="4577407"/>
          </a:xfrm>
          <a:prstGeom prst="rect">
            <a:avLst/>
          </a:prstGeom>
        </p:spPr>
        <p:txBody>
          <a:bodyPr wrap="square">
            <a:spAutoFit/>
          </a:bodyPr>
          <a:lstStyle/>
          <a:p>
            <a:pPr indent="457200" algn="just">
              <a:lnSpc>
                <a:spcPct val="115000"/>
              </a:lnSpc>
              <a:spcAft>
                <a:spcPts val="0"/>
              </a:spcAft>
            </a:pPr>
            <a:r>
              <a:rPr lang="en-US" sz="3200" dirty="0">
                <a:latin typeface="Times New Roman" panose="02020603050405020304" pitchFamily="18" charset="0"/>
                <a:cs typeface="Times New Roman" panose="02020603050405020304" pitchFamily="18" charset="0"/>
              </a:rPr>
              <a:t>Normally, the greenhouse effect keeps the earth just warm enough to sustain life. </a:t>
            </a:r>
          </a:p>
          <a:p>
            <a:pPr indent="457200" algn="just">
              <a:lnSpc>
                <a:spcPct val="115000"/>
              </a:lnSpc>
              <a:spcAft>
                <a:spcPts val="0"/>
              </a:spcAft>
            </a:pPr>
            <a:endParaRPr lang="en-US" sz="3200" dirty="0">
              <a:latin typeface="Times New Roman" panose="02020603050405020304" pitchFamily="18" charset="0"/>
              <a:cs typeface="Times New Roman" panose="02020603050405020304" pitchFamily="18" charset="0"/>
            </a:endParaRPr>
          </a:p>
          <a:p>
            <a:pPr indent="457200" algn="just">
              <a:lnSpc>
                <a:spcPct val="115000"/>
              </a:lnSpc>
              <a:spcAft>
                <a:spcPts val="0"/>
              </a:spcAft>
            </a:pPr>
            <a:r>
              <a:rPr lang="en-US" sz="3200" dirty="0">
                <a:latin typeface="Times New Roman" panose="02020603050405020304" pitchFamily="18" charset="0"/>
                <a:cs typeface="Times New Roman" panose="02020603050405020304" pitchFamily="18" charset="0"/>
              </a:rPr>
              <a:t>Scientists say that without the greenhouse effect, the average temperature of the earth would drop from 14˚C (57˚F) to as low as −18˚C (−0.4˚F).</a:t>
            </a:r>
          </a:p>
          <a:p>
            <a:pPr indent="457200" algn="just">
              <a:lnSpc>
                <a:spcPct val="115000"/>
              </a:lnSpc>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15000"/>
              </a:lnSpc>
              <a:spcAft>
                <a:spcPts val="0"/>
              </a:spcAft>
            </a:pPr>
            <a:r>
              <a:rPr lang="en-US" sz="3200" b="1" u="sng" dirty="0">
                <a:latin typeface="Times New Roman" panose="02020603050405020304" pitchFamily="18" charset="0"/>
                <a:cs typeface="Times New Roman" panose="02020603050405020304" pitchFamily="18" charset="0"/>
              </a:rPr>
              <a:t>˚F – 32 × 5/9 = ˚C</a:t>
            </a:r>
            <a:endParaRPr lang="en-US" sz="32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455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124754"/>
          </a:xfrm>
          <a:prstGeom prst="rect">
            <a:avLst/>
          </a:prstGeom>
        </p:spPr>
        <p:txBody>
          <a:bodyPr wrap="square">
            <a:spAutoFit/>
          </a:bodyPr>
          <a:lstStyle/>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The greenhouse effect has supported life on the earth for millions of years. </a:t>
            </a:r>
          </a:p>
          <a:p>
            <a:pPr indent="457200" algn="just">
              <a:spcBef>
                <a:spcPts val="600"/>
              </a:spcBef>
              <a:spcAft>
                <a:spcPts val="600"/>
              </a:spcAft>
            </a:pPr>
            <a:endParaRPr lang="en-US" sz="3200" dirty="0">
              <a:latin typeface="Times New Roman" panose="02020603050405020304" pitchFamily="18" charset="0"/>
              <a:cs typeface="Times New Roman" panose="02020603050405020304" pitchFamily="18" charset="0"/>
            </a:endParaRPr>
          </a:p>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Today, however, the greenhouse effect is growing stronger as human activities such as deforestation and fossil fuel use release more and more greenhouse gases into the atmosphere. </a:t>
            </a:r>
          </a:p>
          <a:p>
            <a:pPr indent="457200" algn="just">
              <a:spcBef>
                <a:spcPts val="600"/>
              </a:spcBef>
              <a:spcAft>
                <a:spcPts val="600"/>
              </a:spcAft>
            </a:pPr>
            <a:endParaRPr lang="en-US" sz="3200" dirty="0">
              <a:latin typeface="Times New Roman" panose="02020603050405020304" pitchFamily="18" charset="0"/>
              <a:cs typeface="Times New Roman" panose="02020603050405020304" pitchFamily="18" charset="0"/>
            </a:endParaRPr>
          </a:p>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This traps greater amounts of the sun’s radiation, which contributes to rising temperatures, also known as </a:t>
            </a:r>
            <a:r>
              <a:rPr lang="en-US" sz="3200" i="1" dirty="0">
                <a:latin typeface="Times New Roman" panose="02020603050405020304" pitchFamily="18" charset="0"/>
                <a:cs typeface="Times New Roman" panose="02020603050405020304" pitchFamily="18" charset="0"/>
              </a:rPr>
              <a:t>global warming</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28115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Natural greenhouse effect vs. enhanced greenhouse effec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6200" y="1066800"/>
            <a:ext cx="8923486"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7531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18149"/>
            <a:ext cx="8610600" cy="3354765"/>
          </a:xfrm>
          <a:prstGeom prst="rect">
            <a:avLst/>
          </a:prstGeom>
        </p:spPr>
        <p:txBody>
          <a:bodyPr wrap="square">
            <a:spAutoFit/>
          </a:bodyPr>
          <a:lstStyle/>
          <a:p>
            <a:pPr algn="just">
              <a:spcBef>
                <a:spcPts val="600"/>
              </a:spcBef>
              <a:spcAft>
                <a:spcPts val="600"/>
              </a:spcAft>
            </a:pPr>
            <a:r>
              <a:rPr lang="en-GB" sz="3200" b="1" dirty="0">
                <a:latin typeface="Times New Roman" panose="02020603050405020304" pitchFamily="18" charset="0"/>
                <a:cs typeface="Times New Roman" panose="02020603050405020304" pitchFamily="18" charset="0"/>
              </a:rPr>
              <a:t>Greenhouse gases (GHGs)</a:t>
            </a:r>
            <a:endParaRPr lang="en-US" sz="3200" dirty="0">
              <a:latin typeface="Times New Roman" panose="02020603050405020304" pitchFamily="18" charset="0"/>
              <a:cs typeface="Times New Roman" panose="02020603050405020304" pitchFamily="18" charset="0"/>
            </a:endParaRPr>
          </a:p>
          <a:p>
            <a:pPr indent="457200" algn="just">
              <a:spcBef>
                <a:spcPts val="600"/>
              </a:spcBef>
              <a:spcAft>
                <a:spcPts val="600"/>
              </a:spcAft>
            </a:pPr>
            <a:endParaRPr lang="en-US" sz="3200" dirty="0">
              <a:latin typeface="Times New Roman" panose="02020603050405020304" pitchFamily="18" charset="0"/>
              <a:cs typeface="Times New Roman" panose="02020603050405020304" pitchFamily="18" charset="0"/>
            </a:endParaRPr>
          </a:p>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Greenhouse gases are gases that absorb heat (thermal infrared range) from the atmosphere and re-emit it back toward earth causing a warming effect. </a:t>
            </a:r>
          </a:p>
        </p:txBody>
      </p:sp>
    </p:spTree>
    <p:extLst>
      <p:ext uri="{BB962C8B-B14F-4D97-AF65-F5344CB8AC3E}">
        <p14:creationId xmlns:p14="http://schemas.microsoft.com/office/powerpoint/2010/main" val="3959990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10600" cy="3693319"/>
          </a:xfrm>
          <a:prstGeom prst="rect">
            <a:avLst/>
          </a:prstGeom>
        </p:spPr>
        <p:txBody>
          <a:bodyPr wrap="square">
            <a:spAutoFit/>
          </a:bodyPr>
          <a:lstStyle/>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The two most abundant gases in the atmosphere, </a:t>
            </a:r>
            <a:r>
              <a:rPr lang="en-US" sz="3200" i="1" dirty="0">
                <a:latin typeface="Times New Roman" panose="02020603050405020304" pitchFamily="18" charset="0"/>
                <a:cs typeface="Times New Roman" panose="02020603050405020304" pitchFamily="18" charset="0"/>
              </a:rPr>
              <a:t>nitrogen</a:t>
            </a:r>
            <a:r>
              <a:rPr lang="en-US" sz="3200" dirty="0">
                <a:latin typeface="Times New Roman" panose="02020603050405020304" pitchFamily="18" charset="0"/>
                <a:cs typeface="Times New Roman" panose="02020603050405020304" pitchFamily="18" charset="0"/>
              </a:rPr>
              <a:t> (comprising 78% of the dry atmosphere) and </a:t>
            </a:r>
            <a:r>
              <a:rPr lang="en-US" sz="3200" i="1" dirty="0">
                <a:latin typeface="Times New Roman" panose="02020603050405020304" pitchFamily="18" charset="0"/>
                <a:cs typeface="Times New Roman" panose="02020603050405020304" pitchFamily="18" charset="0"/>
              </a:rPr>
              <a:t>oxygen</a:t>
            </a:r>
            <a:r>
              <a:rPr lang="en-US" sz="3200" dirty="0">
                <a:latin typeface="Times New Roman" panose="02020603050405020304" pitchFamily="18" charset="0"/>
                <a:cs typeface="Times New Roman" panose="02020603050405020304" pitchFamily="18" charset="0"/>
              </a:rPr>
              <a:t> (comprising 21%), exert almost no greenhouse effect. </a:t>
            </a:r>
          </a:p>
          <a:p>
            <a:pPr indent="457200" algn="just">
              <a:spcBef>
                <a:spcPts val="600"/>
              </a:spcBef>
              <a:spcAft>
                <a:spcPts val="600"/>
              </a:spcAft>
            </a:pPr>
            <a:r>
              <a:rPr lang="en-US" sz="3200" dirty="0">
                <a:latin typeface="Times New Roman" panose="02020603050405020304" pitchFamily="18" charset="0"/>
                <a:cs typeface="Times New Roman" panose="02020603050405020304" pitchFamily="18" charset="0"/>
              </a:rPr>
              <a:t>Instead, the greenhouse effect comes from molecules that are </a:t>
            </a:r>
            <a:r>
              <a:rPr lang="en-US" sz="3200" i="1" dirty="0">
                <a:latin typeface="Times New Roman" panose="02020603050405020304" pitchFamily="18" charset="0"/>
                <a:cs typeface="Times New Roman" panose="02020603050405020304" pitchFamily="18" charset="0"/>
              </a:rPr>
              <a:t>more complex</a:t>
            </a:r>
            <a:r>
              <a:rPr lang="en-US" sz="3200" dirty="0">
                <a:latin typeface="Times New Roman" panose="02020603050405020304" pitchFamily="18" charset="0"/>
                <a:cs typeface="Times New Roman" panose="02020603050405020304" pitchFamily="18" charset="0"/>
              </a:rPr>
              <a:t> and much </a:t>
            </a:r>
            <a:r>
              <a:rPr lang="en-US" sz="3200" i="1" dirty="0">
                <a:latin typeface="Times New Roman" panose="02020603050405020304" pitchFamily="18" charset="0"/>
                <a:cs typeface="Times New Roman" panose="02020603050405020304" pitchFamily="18" charset="0"/>
              </a:rPr>
              <a:t>less common</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927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reenhouse gases most comm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
            <a:ext cx="8763000" cy="5867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mage result for greenhouse effect"/>
          <p:cNvPicPr>
            <a:picLocks noChangeAspect="1" noChangeArrowheads="1"/>
          </p:cNvPicPr>
          <p:nvPr/>
        </p:nvPicPr>
        <p:blipFill>
          <a:blip r:embed="rId2">
            <a:clrChange>
              <a:clrFrom>
                <a:srgbClr val="FFFFFF"/>
              </a:clrFrom>
              <a:clrTo>
                <a:srgbClr val="FFFFFF">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34290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b="1" dirty="0"/>
              <a:t>Greenhouse effect </a:t>
            </a:r>
          </a:p>
        </p:txBody>
      </p:sp>
    </p:spTree>
  </p:cSld>
  <p:clrMapOvr>
    <a:masterClrMapping/>
  </p:clrMapOvr>
  <mc:AlternateContent xmlns:mc="http://schemas.openxmlformats.org/markup-compatibility/2006" xmlns:p14="http://schemas.microsoft.com/office/powerpoint/2010/main">
    <mc:Choice Requires="p14">
      <p:transition spd="slow" p14:dur="2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81200"/>
            <a:ext cx="8610600" cy="1569660"/>
          </a:xfrm>
          <a:prstGeom prst="rect">
            <a:avLst/>
          </a:prstGeom>
        </p:spPr>
        <p:txBody>
          <a:bodyPr wrap="square">
            <a:spAutoFit/>
          </a:bodyPr>
          <a:lstStyle/>
          <a:p>
            <a:pPr marL="285750" lvl="0" indent="-285750" algn="just">
              <a:buFont typeface="Arial" panose="020B0604020202020204" pitchFamily="34" charset="0"/>
              <a:buChar char="•"/>
            </a:pPr>
            <a:r>
              <a:rPr lang="en-US" sz="3200" u="sng" dirty="0">
                <a:latin typeface="Times New Roman" panose="02020603050405020304" pitchFamily="18" charset="0"/>
                <a:cs typeface="Times New Roman" panose="02020603050405020304" pitchFamily="18" charset="0"/>
              </a:rPr>
              <a:t>Water vapor</a:t>
            </a:r>
            <a:r>
              <a:rPr lang="en-US" sz="3200" dirty="0">
                <a:latin typeface="Times New Roman" panose="02020603050405020304" pitchFamily="18" charset="0"/>
                <a:cs typeface="Times New Roman" panose="02020603050405020304" pitchFamily="18" charset="0"/>
              </a:rPr>
              <a:t>: it is the most important greenhouse gas. It created via </a:t>
            </a:r>
            <a:r>
              <a:rPr lang="en-US" sz="3200" i="1" dirty="0">
                <a:latin typeface="Times New Roman" panose="02020603050405020304" pitchFamily="18" charset="0"/>
                <a:cs typeface="Times New Roman" panose="02020603050405020304" pitchFamily="18" charset="0"/>
              </a:rPr>
              <a:t>evaporation</a:t>
            </a:r>
            <a:r>
              <a:rPr lang="en-US" sz="3200" dirty="0">
                <a:latin typeface="Times New Roman" panose="02020603050405020304" pitchFamily="18" charset="0"/>
                <a:cs typeface="Times New Roman" panose="02020603050405020304" pitchFamily="18" charset="0"/>
              </a:rPr>
              <a:t> of water bodies (e.g. oceans) and </a:t>
            </a:r>
            <a:r>
              <a:rPr lang="en-US" sz="3200" i="1" dirty="0">
                <a:latin typeface="Times New Roman" panose="02020603050405020304" pitchFamily="18" charset="0"/>
                <a:cs typeface="Times New Roman" panose="02020603050405020304" pitchFamily="18" charset="0"/>
              </a:rPr>
              <a:t>transpiration</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1735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5016758"/>
          </a:xfrm>
          <a:prstGeom prst="rect">
            <a:avLst/>
          </a:prstGeom>
        </p:spPr>
        <p:txBody>
          <a:bodyPr wrap="square">
            <a:spAutoFit/>
          </a:bodyPr>
          <a:lstStyle/>
          <a:p>
            <a:pPr marL="457200" lvl="0" indent="-457200" algn="just">
              <a:buFont typeface="Arial" panose="020B0604020202020204" pitchFamily="34" charset="0"/>
              <a:buChar char="•"/>
            </a:pPr>
            <a:r>
              <a:rPr lang="en-US" sz="3200" u="sng" dirty="0">
                <a:latin typeface="Times New Roman" panose="02020603050405020304" pitchFamily="18" charset="0"/>
                <a:cs typeface="Times New Roman" panose="02020603050405020304" pitchFamily="18" charset="0"/>
              </a:rPr>
              <a:t>Carbon dioxide (CO</a:t>
            </a:r>
            <a:r>
              <a:rPr lang="en-US" sz="3200" u="sng" baseline="-25000" dirty="0">
                <a:latin typeface="Times New Roman" panose="02020603050405020304" pitchFamily="18" charset="0"/>
                <a:cs typeface="Times New Roman" panose="02020603050405020304" pitchFamily="18" charset="0"/>
              </a:rPr>
              <a:t>2</a:t>
            </a:r>
            <a:r>
              <a:rPr lang="en-US" sz="3200" u="sng"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is the second-most important gas and the best known, with natural sources including </a:t>
            </a:r>
            <a:r>
              <a:rPr lang="en-US" sz="3200" i="1" dirty="0">
                <a:latin typeface="Times New Roman" panose="02020603050405020304" pitchFamily="18" charset="0"/>
                <a:cs typeface="Times New Roman" panose="02020603050405020304" pitchFamily="18" charset="0"/>
              </a:rPr>
              <a:t>decomposition</a:t>
            </a:r>
            <a:r>
              <a:rPr lang="en-US" sz="3200" dirty="0">
                <a:latin typeface="Times New Roman" panose="02020603050405020304" pitchFamily="18" charset="0"/>
                <a:cs typeface="Times New Roman" panose="02020603050405020304" pitchFamily="18" charset="0"/>
              </a:rPr>
              <a:t> and </a:t>
            </a:r>
            <a:r>
              <a:rPr lang="en-US" sz="3200" i="1" dirty="0">
                <a:latin typeface="Times New Roman" panose="02020603050405020304" pitchFamily="18" charset="0"/>
                <a:cs typeface="Times New Roman" panose="02020603050405020304" pitchFamily="18" charset="0"/>
              </a:rPr>
              <a:t>animal respiration</a:t>
            </a:r>
            <a:r>
              <a:rPr lang="en-US" sz="3200" dirty="0">
                <a:latin typeface="Times New Roman" panose="02020603050405020304" pitchFamily="18" charset="0"/>
                <a:cs typeface="Times New Roman" panose="02020603050405020304" pitchFamily="18" charset="0"/>
              </a:rPr>
              <a:t>. The main source of excess CO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emissions is the burning of fossil fuels, while deforestation has reduced the amount of plant life available to turn CO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into oxygen. CO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is less damaging than N</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and CH</a:t>
            </a:r>
            <a:r>
              <a:rPr lang="en-US" sz="3200" baseline="-25000" dirty="0">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 but </a:t>
            </a:r>
            <a:r>
              <a:rPr lang="en-US" sz="3200" i="1" dirty="0">
                <a:latin typeface="Times New Roman" panose="02020603050405020304" pitchFamily="18" charset="0"/>
                <a:cs typeface="Times New Roman" panose="02020603050405020304" pitchFamily="18" charset="0"/>
              </a:rPr>
              <a:t>remains in the atmosphere for around 100 years</a:t>
            </a:r>
            <a:r>
              <a:rPr lang="en-US" sz="3200" dirty="0">
                <a:latin typeface="Times New Roman" panose="02020603050405020304" pitchFamily="18" charset="0"/>
                <a:cs typeface="Times New Roman" panose="02020603050405020304" pitchFamily="18" charset="0"/>
              </a:rPr>
              <a:t>, much longer than the other gases.</a:t>
            </a:r>
          </a:p>
        </p:txBody>
      </p:sp>
    </p:spTree>
    <p:extLst>
      <p:ext uri="{BB962C8B-B14F-4D97-AF65-F5344CB8AC3E}">
        <p14:creationId xmlns:p14="http://schemas.microsoft.com/office/powerpoint/2010/main" val="2817920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tmospheric CO2 concentrations since 17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10600" cy="569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129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8686800" cy="5016758"/>
          </a:xfrm>
          <a:prstGeom prst="rect">
            <a:avLst/>
          </a:prstGeom>
        </p:spPr>
        <p:txBody>
          <a:bodyPr wrap="square">
            <a:spAutoFit/>
          </a:bodyPr>
          <a:lstStyle/>
          <a:p>
            <a:pPr marL="457200" lvl="0" indent="-457200" algn="just">
              <a:buFont typeface="Arial" panose="020B0604020202020204" pitchFamily="34" charset="0"/>
              <a:buChar char="•"/>
            </a:pPr>
            <a:r>
              <a:rPr lang="en-US" sz="3200" u="sng" dirty="0">
                <a:latin typeface="Times New Roman" panose="02020603050405020304" pitchFamily="18" charset="0"/>
                <a:cs typeface="Times New Roman" panose="02020603050405020304" pitchFamily="18" charset="0"/>
              </a:rPr>
              <a:t>Methane (CH</a:t>
            </a:r>
            <a:r>
              <a:rPr lang="en-US" sz="3200" u="sng" baseline="-25000" dirty="0">
                <a:latin typeface="Times New Roman" panose="02020603050405020304" pitchFamily="18" charset="0"/>
                <a:cs typeface="Times New Roman" panose="02020603050405020304" pitchFamily="18" charset="0"/>
              </a:rPr>
              <a:t>4</a:t>
            </a:r>
            <a:r>
              <a:rPr lang="en-US" sz="3200" u="sng"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it is a more potent but less abundant greenhouse gas, enters the atmosphere from </a:t>
            </a:r>
            <a:r>
              <a:rPr lang="en-US" sz="3200" i="1" dirty="0">
                <a:latin typeface="Times New Roman" panose="02020603050405020304" pitchFamily="18" charset="0"/>
                <a:cs typeface="Times New Roman" panose="02020603050405020304" pitchFamily="18" charset="0"/>
              </a:rPr>
              <a:t>farming</a:t>
            </a:r>
            <a:r>
              <a:rPr lang="en-US" sz="3200" dirty="0">
                <a:latin typeface="Times New Roman" panose="02020603050405020304" pitchFamily="18" charset="0"/>
                <a:cs typeface="Times New Roman" panose="02020603050405020304" pitchFamily="18" charset="0"/>
              </a:rPr>
              <a:t> both from animals such as cattle and arable farming methods including traditional rice paddies and from fossil fuel exploration and abandoned oil and gas wells as well as emitted from </a:t>
            </a:r>
            <a:r>
              <a:rPr lang="en-US" sz="3200" i="1" dirty="0">
                <a:latin typeface="Times New Roman" panose="02020603050405020304" pitchFamily="18" charset="0"/>
                <a:cs typeface="Times New Roman" panose="02020603050405020304" pitchFamily="18" charset="0"/>
              </a:rPr>
              <a:t>waterlogged habitats</a:t>
            </a:r>
            <a:r>
              <a:rPr lang="en-US" sz="3200" dirty="0">
                <a:latin typeface="Times New Roman" panose="02020603050405020304" pitchFamily="18" charset="0"/>
                <a:cs typeface="Times New Roman" panose="02020603050405020304" pitchFamily="18" charset="0"/>
              </a:rPr>
              <a:t> (like marshes) and landfills. It is up to </a:t>
            </a:r>
            <a:r>
              <a:rPr lang="en-US" sz="3200" i="1" dirty="0">
                <a:latin typeface="Times New Roman" panose="02020603050405020304" pitchFamily="18" charset="0"/>
                <a:cs typeface="Times New Roman" panose="02020603050405020304" pitchFamily="18" charset="0"/>
              </a:rPr>
              <a:t>60 times more damaging than carbon dioxide</a:t>
            </a:r>
            <a:r>
              <a:rPr lang="en-US" sz="3200" dirty="0">
                <a:latin typeface="Times New Roman" panose="02020603050405020304" pitchFamily="18" charset="0"/>
                <a:cs typeface="Times New Roman" panose="02020603050405020304" pitchFamily="18" charset="0"/>
              </a:rPr>
              <a:t>, although it spends less time in the atmosphere</a:t>
            </a:r>
          </a:p>
        </p:txBody>
      </p:sp>
    </p:spTree>
    <p:extLst>
      <p:ext uri="{BB962C8B-B14F-4D97-AF65-F5344CB8AC3E}">
        <p14:creationId xmlns:p14="http://schemas.microsoft.com/office/powerpoint/2010/main" val="1003905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tmospheric methane concent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
            <a:ext cx="8686800" cy="5726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183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2554545"/>
          </a:xfrm>
          <a:prstGeom prst="rect">
            <a:avLst/>
          </a:prstGeom>
        </p:spPr>
        <p:txBody>
          <a:bodyPr wrap="square">
            <a:spAutoFit/>
          </a:bodyPr>
          <a:lstStyle/>
          <a:p>
            <a:pPr marL="457200" lvl="0" indent="-457200" algn="just">
              <a:buFont typeface="Arial" panose="020B0604020202020204" pitchFamily="34" charset="0"/>
              <a:buChar char="•"/>
            </a:pPr>
            <a:r>
              <a:rPr lang="en-US" sz="3200" u="sng" dirty="0">
                <a:latin typeface="Times New Roman" panose="02020603050405020304" pitchFamily="18" charset="0"/>
                <a:cs typeface="Times New Roman" panose="02020603050405020304" pitchFamily="18" charset="0"/>
              </a:rPr>
              <a:t>Nitrous oxide (N</a:t>
            </a:r>
            <a:r>
              <a:rPr lang="en-US" sz="3200" u="sng" baseline="-25000" dirty="0">
                <a:latin typeface="Times New Roman" panose="02020603050405020304" pitchFamily="18" charset="0"/>
                <a:cs typeface="Times New Roman" panose="02020603050405020304" pitchFamily="18" charset="0"/>
              </a:rPr>
              <a:t>2</a:t>
            </a:r>
            <a:r>
              <a:rPr lang="en-US" sz="3200" u="sng" dirty="0">
                <a:latin typeface="Times New Roman" panose="02020603050405020304" pitchFamily="18" charset="0"/>
                <a:cs typeface="Times New Roman" panose="02020603050405020304" pitchFamily="18" charset="0"/>
              </a:rPr>
              <a:t>O)</a:t>
            </a:r>
            <a:r>
              <a:rPr lang="en-US" sz="3200" dirty="0">
                <a:latin typeface="Times New Roman" panose="02020603050405020304" pitchFamily="18" charset="0"/>
                <a:cs typeface="Times New Roman" panose="02020603050405020304" pitchFamily="18" charset="0"/>
              </a:rPr>
              <a:t>: it released naturally by certain </a:t>
            </a:r>
            <a:r>
              <a:rPr lang="en-US" sz="3200" i="1" dirty="0">
                <a:latin typeface="Times New Roman" panose="02020603050405020304" pitchFamily="18" charset="0"/>
                <a:cs typeface="Times New Roman" panose="02020603050405020304" pitchFamily="18" charset="0"/>
              </a:rPr>
              <a:t>bacteria</a:t>
            </a:r>
            <a:r>
              <a:rPr lang="en-US" sz="3200" dirty="0">
                <a:latin typeface="Times New Roman" panose="02020603050405020304" pitchFamily="18" charset="0"/>
                <a:cs typeface="Times New Roman" panose="02020603050405020304" pitchFamily="18" charset="0"/>
              </a:rPr>
              <a:t> and emitted in the exhaust by certain </a:t>
            </a:r>
            <a:r>
              <a:rPr lang="en-US" sz="3200" i="1" dirty="0">
                <a:latin typeface="Times New Roman" panose="02020603050405020304" pitchFamily="18" charset="0"/>
                <a:cs typeface="Times New Roman" panose="02020603050405020304" pitchFamily="18" charset="0"/>
              </a:rPr>
              <a:t>vehicles</a:t>
            </a:r>
            <a:r>
              <a:rPr lang="en-US" sz="3200" dirty="0">
                <a:latin typeface="Times New Roman" panose="02020603050405020304" pitchFamily="18" charset="0"/>
                <a:cs typeface="Times New Roman" panose="02020603050405020304" pitchFamily="18" charset="0"/>
              </a:rPr>
              <a:t>. N</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is over </a:t>
            </a:r>
            <a:r>
              <a:rPr lang="en-US" sz="3200" i="1" dirty="0">
                <a:latin typeface="Times New Roman" panose="02020603050405020304" pitchFamily="18" charset="0"/>
                <a:cs typeface="Times New Roman" panose="02020603050405020304" pitchFamily="18" charset="0"/>
              </a:rPr>
              <a:t>300 times more harmful than carbon dioxide</a:t>
            </a:r>
            <a:r>
              <a:rPr lang="en-US" sz="3200" dirty="0">
                <a:latin typeface="Times New Roman" panose="02020603050405020304" pitchFamily="18" charset="0"/>
                <a:cs typeface="Times New Roman" panose="02020603050405020304" pitchFamily="18" charset="0"/>
              </a:rPr>
              <a:t>, so reducing output of this gas is particularly important.  </a:t>
            </a:r>
          </a:p>
        </p:txBody>
      </p:sp>
    </p:spTree>
    <p:extLst>
      <p:ext uri="{BB962C8B-B14F-4D97-AF65-F5344CB8AC3E}">
        <p14:creationId xmlns:p14="http://schemas.microsoft.com/office/powerpoint/2010/main" val="4283457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Nitrous oxide concent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86800" cy="596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619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33600"/>
            <a:ext cx="8686800" cy="2554545"/>
          </a:xfrm>
          <a:prstGeom prst="rect">
            <a:avLst/>
          </a:prstGeom>
        </p:spPr>
        <p:txBody>
          <a:bodyPr wrap="square">
            <a:spAutoFit/>
          </a:bodyPr>
          <a:lstStyle/>
          <a:p>
            <a:pPr marL="457200" lvl="0" indent="-457200" algn="just">
              <a:buFont typeface="Arial" panose="020B0604020202020204" pitchFamily="34" charset="0"/>
              <a:buChar char="•"/>
            </a:pPr>
            <a:r>
              <a:rPr lang="en-US" sz="3200" u="sng" dirty="0">
                <a:latin typeface="Times New Roman" panose="02020603050405020304" pitchFamily="18" charset="0"/>
                <a:cs typeface="Times New Roman" panose="02020603050405020304" pitchFamily="18" charset="0"/>
              </a:rPr>
              <a:t>Ozone (O</a:t>
            </a:r>
            <a:r>
              <a:rPr lang="en-US" sz="3200" u="sng" baseline="-25000" dirty="0">
                <a:latin typeface="Times New Roman" panose="02020603050405020304" pitchFamily="18" charset="0"/>
                <a:cs typeface="Times New Roman" panose="02020603050405020304" pitchFamily="18" charset="0"/>
              </a:rPr>
              <a:t>3</a:t>
            </a:r>
            <a:r>
              <a:rPr lang="en-US" sz="3200" u="sng"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ozone or tri-oxygen is formed from dioxygen by the action of UV and electrical discharges within the Earth's atmosphere. It acts as a greenhouse gas, absorbing some of the IR energy emitted by the earth. </a:t>
            </a:r>
          </a:p>
        </p:txBody>
      </p:sp>
    </p:spTree>
    <p:extLst>
      <p:ext uri="{BB962C8B-B14F-4D97-AF65-F5344CB8AC3E}">
        <p14:creationId xmlns:p14="http://schemas.microsoft.com/office/powerpoint/2010/main" val="784910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5755422"/>
          </a:xfrm>
          <a:prstGeom prst="rect">
            <a:avLst/>
          </a:prstGeom>
        </p:spPr>
        <p:txBody>
          <a:bodyPr wrap="square">
            <a:spAutoFit/>
          </a:bodyPr>
          <a:lstStyle/>
          <a:p>
            <a:pPr marL="457200" indent="-457200" algn="just">
              <a:lnSpc>
                <a:spcPct val="115000"/>
              </a:lnSpc>
              <a:spcAft>
                <a:spcPts val="0"/>
              </a:spcAf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Several other gases that present in small amounts are also contribute to the greenhouse effect. Chlorofluorocarbons and hydrofluorocarbons once widely used in </a:t>
            </a:r>
            <a:r>
              <a:rPr lang="en-US" sz="3200" i="1" dirty="0">
                <a:latin typeface="Times New Roman" panose="02020603050405020304" pitchFamily="18" charset="0"/>
                <a:cs typeface="Times New Roman" panose="02020603050405020304" pitchFamily="18" charset="0"/>
              </a:rPr>
              <a:t>industrial applications</a:t>
            </a:r>
            <a:r>
              <a:rPr lang="en-US" sz="3200" dirty="0">
                <a:latin typeface="Times New Roman" panose="02020603050405020304" pitchFamily="18" charset="0"/>
                <a:cs typeface="Times New Roman" panose="02020603050405020304" pitchFamily="18" charset="0"/>
              </a:rPr>
              <a:t> and </a:t>
            </a:r>
            <a:r>
              <a:rPr lang="en-US" sz="3200" i="1" dirty="0">
                <a:latin typeface="Times New Roman" panose="02020603050405020304" pitchFamily="18" charset="0"/>
                <a:cs typeface="Times New Roman" panose="02020603050405020304" pitchFamily="18" charset="0"/>
              </a:rPr>
              <a:t>home appliances</a:t>
            </a:r>
            <a:r>
              <a:rPr lang="en-US" sz="3200" dirty="0">
                <a:latin typeface="Times New Roman" panose="02020603050405020304" pitchFamily="18" charset="0"/>
                <a:cs typeface="Times New Roman" panose="02020603050405020304" pitchFamily="18" charset="0"/>
              </a:rPr>
              <a:t> such as </a:t>
            </a:r>
            <a:r>
              <a:rPr lang="en-US" sz="3200" i="1" dirty="0">
                <a:latin typeface="Times New Roman" panose="02020603050405020304" pitchFamily="18" charset="0"/>
                <a:cs typeface="Times New Roman" panose="02020603050405020304" pitchFamily="18" charset="0"/>
              </a:rPr>
              <a:t>refrigerators</a:t>
            </a:r>
            <a:r>
              <a:rPr lang="en-US" sz="3200" dirty="0">
                <a:latin typeface="Times New Roman" panose="02020603050405020304" pitchFamily="18" charset="0"/>
                <a:cs typeface="Times New Roman" panose="02020603050405020304" pitchFamily="18" charset="0"/>
              </a:rPr>
              <a:t> were key greenhouse gasses released during the 20th century, but are now heavily regulated due to their severe impact on the atmosphere, which includes </a:t>
            </a:r>
            <a:r>
              <a:rPr lang="en-US" sz="3200" i="1" dirty="0">
                <a:latin typeface="Times New Roman" panose="02020603050405020304" pitchFamily="18" charset="0"/>
                <a:cs typeface="Times New Roman" panose="02020603050405020304" pitchFamily="18" charset="0"/>
              </a:rPr>
              <a:t>ozone depletion</a:t>
            </a:r>
            <a:r>
              <a:rPr lang="en-US" sz="3200" dirty="0">
                <a:latin typeface="Times New Roman" panose="02020603050405020304" pitchFamily="18" charset="0"/>
                <a:cs typeface="Times New Roman" panose="02020603050405020304" pitchFamily="18" charset="0"/>
              </a:rPr>
              <a:t>, as well as </a:t>
            </a:r>
            <a:r>
              <a:rPr lang="en-US" sz="3200" i="1" dirty="0">
                <a:latin typeface="Times New Roman" panose="02020603050405020304" pitchFamily="18" charset="0"/>
                <a:cs typeface="Times New Roman" panose="02020603050405020304" pitchFamily="18" charset="0"/>
              </a:rPr>
              <a:t>trapping heat in the lower atmosphere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822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2">
            <a:extLst>
              <a:ext uri="{28A0092B-C50C-407E-A947-70E740481C1C}">
                <a14:useLocalDpi xmlns:a14="http://schemas.microsoft.com/office/drawing/2010/main" val="0"/>
              </a:ext>
            </a:extLst>
          </a:blip>
          <a:srcRect l="27055" t="17036" r="10094" b="15556"/>
          <a:stretch>
            <a:fillRect/>
          </a:stretch>
        </p:blipFill>
        <p:spPr bwMode="auto">
          <a:xfrm>
            <a:off x="76200" y="685800"/>
            <a:ext cx="8975939"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51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57200" y="1208306"/>
            <a:ext cx="81534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just" fontAlgn="base">
              <a:lnSpc>
                <a:spcPct val="100000"/>
              </a:lnSpc>
              <a:spcBef>
                <a:spcPct val="0"/>
              </a:spcBef>
              <a:spcAft>
                <a:spcPct val="0"/>
              </a:spcAft>
              <a:buClrTx/>
              <a:buSzTx/>
              <a:buFontTx/>
              <a:buNone/>
              <a:tabLst/>
            </a:pPr>
            <a:r>
              <a:rPr lang="en-US" sz="3600" b="1" dirty="0">
                <a:latin typeface="+mj-lt"/>
                <a:ea typeface="Times New Roman" pitchFamily="18" charset="0"/>
                <a:cs typeface="Firecat" pitchFamily="18" charset="0"/>
              </a:rPr>
              <a:t>Greenhouse effect </a:t>
            </a:r>
          </a:p>
          <a:p>
            <a:pPr marR="0" indent="0" algn="just" fontAlgn="base">
              <a:lnSpc>
                <a:spcPct val="100000"/>
              </a:lnSpc>
              <a:spcBef>
                <a:spcPct val="0"/>
              </a:spcBef>
              <a:spcAft>
                <a:spcPct val="0"/>
              </a:spcAft>
              <a:buClrTx/>
              <a:buSzTx/>
              <a:buFontTx/>
              <a:buNone/>
              <a:tabLst/>
            </a:pPr>
            <a:endParaRPr lang="en-US" sz="4000" b="1" dirty="0">
              <a:solidFill>
                <a:srgbClr val="C00000"/>
              </a:solidFill>
              <a:latin typeface="+mj-lt"/>
              <a:ea typeface="Times New Roman" pitchFamily="18" charset="0"/>
              <a:cs typeface="Firecat" pitchFamily="18" charset="0"/>
            </a:endParaRPr>
          </a:p>
          <a:p>
            <a:pPr marL="542925" lvl="1" indent="-542925">
              <a:buFont typeface="Wingdings" panose="05000000000000000000" pitchFamily="2" charset="2"/>
              <a:buChar char="q"/>
            </a:pPr>
            <a:r>
              <a:rPr lang="en-GB" sz="3200" dirty="0">
                <a:latin typeface="+mj-lt"/>
                <a:ea typeface="Times New Roman" pitchFamily="18" charset="0"/>
                <a:cs typeface="Firecat" pitchFamily="18" charset="0"/>
              </a:rPr>
              <a:t>Introduction.</a:t>
            </a:r>
            <a:endParaRPr lang="en-US" sz="3200" dirty="0">
              <a:latin typeface="+mj-lt"/>
              <a:ea typeface="Times New Roman" pitchFamily="18" charset="0"/>
              <a:cs typeface="Firecat" pitchFamily="18" charset="0"/>
            </a:endParaRPr>
          </a:p>
          <a:p>
            <a:pPr marL="542925" lvl="1" indent="-542925">
              <a:buFont typeface="Wingdings" panose="05000000000000000000" pitchFamily="2" charset="2"/>
              <a:buChar char="q"/>
            </a:pPr>
            <a:r>
              <a:rPr lang="en-GB" sz="3200" dirty="0">
                <a:latin typeface="+mj-lt"/>
                <a:ea typeface="Times New Roman" pitchFamily="18" charset="0"/>
                <a:cs typeface="Firecat" pitchFamily="18" charset="0"/>
              </a:rPr>
              <a:t>Greenhouse effect definition. </a:t>
            </a:r>
            <a:endParaRPr lang="en-US" sz="3200" dirty="0">
              <a:latin typeface="+mj-lt"/>
              <a:ea typeface="Times New Roman" pitchFamily="18" charset="0"/>
              <a:cs typeface="Firecat" pitchFamily="18" charset="0"/>
            </a:endParaRPr>
          </a:p>
          <a:p>
            <a:pPr marL="542925" lvl="1" indent="-542925">
              <a:buFont typeface="Wingdings" panose="05000000000000000000" pitchFamily="2" charset="2"/>
              <a:buChar char="q"/>
            </a:pPr>
            <a:r>
              <a:rPr lang="en-GB" sz="3200" dirty="0">
                <a:latin typeface="+mj-lt"/>
                <a:ea typeface="Times New Roman" pitchFamily="18" charset="0"/>
                <a:cs typeface="Firecat" pitchFamily="18" charset="0"/>
              </a:rPr>
              <a:t>Greenhouse gases (GHGs).</a:t>
            </a:r>
            <a:endParaRPr lang="en-US" sz="3200" dirty="0">
              <a:latin typeface="+mj-lt"/>
              <a:ea typeface="Times New Roman" pitchFamily="18" charset="0"/>
              <a:cs typeface="Firecat" pitchFamily="18" charset="0"/>
            </a:endParaRPr>
          </a:p>
          <a:p>
            <a:pPr marL="542925" lvl="1" indent="-542925">
              <a:buFont typeface="Wingdings" panose="05000000000000000000" pitchFamily="2" charset="2"/>
              <a:buChar char="q"/>
            </a:pPr>
            <a:r>
              <a:rPr lang="en-GB" sz="3200" dirty="0">
                <a:latin typeface="+mj-lt"/>
                <a:ea typeface="Times New Roman" pitchFamily="18" charset="0"/>
                <a:cs typeface="Firecat" pitchFamily="18" charset="0"/>
              </a:rPr>
              <a:t>Factors affecting the impact of greenhouse gases on environment.  </a:t>
            </a:r>
            <a:endParaRPr lang="en-US" sz="3200" dirty="0">
              <a:latin typeface="+mj-lt"/>
              <a:ea typeface="Times New Roman" pitchFamily="18" charset="0"/>
              <a:cs typeface="Firecat" pitchFamily="18" charset="0"/>
            </a:endParaRPr>
          </a:p>
          <a:p>
            <a:pPr marL="542925" lvl="1" indent="-542925">
              <a:buFont typeface="Wingdings" panose="05000000000000000000" pitchFamily="2" charset="2"/>
              <a:buChar char="q"/>
            </a:pPr>
            <a:r>
              <a:rPr lang="en-GB" sz="3200" dirty="0">
                <a:latin typeface="+mj-lt"/>
                <a:ea typeface="Times New Roman" pitchFamily="18" charset="0"/>
                <a:cs typeface="Firecat" pitchFamily="18" charset="0"/>
              </a:rPr>
              <a:t>Sources of greenhouse gases.</a:t>
            </a:r>
            <a:endParaRPr lang="en-US" sz="3200" dirty="0">
              <a:latin typeface="+mj-lt"/>
              <a:ea typeface="Times New Roman" pitchFamily="18" charset="0"/>
              <a:cs typeface="Firecat"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555641"/>
          </a:xfrm>
          <a:prstGeom prst="rect">
            <a:avLst/>
          </a:prstGeom>
        </p:spPr>
        <p:txBody>
          <a:bodyPr wrap="square">
            <a:spAutoFit/>
          </a:bodyPr>
          <a:lstStyle/>
          <a:p>
            <a:pPr algn="just"/>
            <a:r>
              <a:rPr lang="en-GB" sz="2800" b="1" dirty="0">
                <a:latin typeface="Times New Roman" panose="02020603050405020304" pitchFamily="18" charset="0"/>
                <a:cs typeface="Times New Roman" panose="02020603050405020304" pitchFamily="18" charset="0"/>
              </a:rPr>
              <a:t>Factors affecting the impact of greenhouse gases on environment  </a:t>
            </a:r>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indent="457200" algn="just"/>
            <a:r>
              <a:rPr lang="en-US" sz="2800" dirty="0">
                <a:latin typeface="Times New Roman" panose="02020603050405020304" pitchFamily="18" charset="0"/>
                <a:cs typeface="Times New Roman" panose="02020603050405020304" pitchFamily="18" charset="0"/>
              </a:rPr>
              <a:t>Two factors determine how much the impact a greenhouse gas will have in warming the atmosphere:</a:t>
            </a:r>
          </a:p>
          <a:p>
            <a:pPr algn="just"/>
            <a:endParaRPr lang="en-US"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Ability to absorb long-wave radiation</a:t>
            </a:r>
            <a:r>
              <a:rPr lang="en-US" sz="2800" dirty="0">
                <a:latin typeface="Times New Roman" panose="02020603050405020304" pitchFamily="18" charset="0"/>
                <a:cs typeface="Times New Roman" panose="02020603050405020304" pitchFamily="18" charset="0"/>
              </a:rPr>
              <a:t>: gases that have a greater capacity to absorb long-wave radiation will have a greater warming impact (per molecule). </a:t>
            </a:r>
          </a:p>
          <a:p>
            <a:pPr marL="457200" lvl="0" indent="-457200" algn="just">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Concentration within the atmosphere</a:t>
            </a:r>
            <a:r>
              <a:rPr lang="en-US" sz="2800" dirty="0">
                <a:latin typeface="Times New Roman" panose="02020603050405020304" pitchFamily="18" charset="0"/>
                <a:cs typeface="Times New Roman" panose="02020603050405020304" pitchFamily="18" charset="0"/>
              </a:rPr>
              <a:t>: the greater the concentration of a gas, the greater its warming influence will be within the atmosphere. </a:t>
            </a:r>
          </a:p>
          <a:p>
            <a:pPr algn="just"/>
            <a:endParaRPr lang="en-US" sz="2800" dirty="0">
              <a:latin typeface="Times New Roman" panose="02020603050405020304" pitchFamily="18" charset="0"/>
              <a:cs typeface="Times New Roman" panose="02020603050405020304" pitchFamily="18" charset="0"/>
            </a:endParaRPr>
          </a:p>
          <a:p>
            <a:pPr indent="457200" algn="just"/>
            <a:r>
              <a:rPr lang="en-US" sz="2800" dirty="0">
                <a:latin typeface="Times New Roman" panose="02020603050405020304" pitchFamily="18" charset="0"/>
                <a:cs typeface="Times New Roman" panose="02020603050405020304" pitchFamily="18" charset="0"/>
              </a:rPr>
              <a:t>The overall impact of a greenhouse gas will be determined by the combination of both these factors. </a:t>
            </a:r>
          </a:p>
        </p:txBody>
      </p:sp>
    </p:spTree>
    <p:extLst>
      <p:ext uri="{BB962C8B-B14F-4D97-AF65-F5344CB8AC3E}">
        <p14:creationId xmlns:p14="http://schemas.microsoft.com/office/powerpoint/2010/main" val="460231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494085"/>
          </a:xfrm>
          <a:prstGeom prst="rect">
            <a:avLst/>
          </a:prstGeom>
        </p:spPr>
        <p:txBody>
          <a:bodyPr wrap="square">
            <a:spAutoFit/>
          </a:bodyPr>
          <a:lstStyle/>
          <a:p>
            <a:pPr algn="just"/>
            <a:r>
              <a:rPr lang="en-GB" sz="3200" b="1" dirty="0">
                <a:latin typeface="Times New Roman" panose="02020603050405020304" pitchFamily="18" charset="0"/>
                <a:cs typeface="Times New Roman" panose="02020603050405020304" pitchFamily="18" charset="0"/>
              </a:rPr>
              <a:t>Sources of greenhouse gases</a:t>
            </a:r>
          </a:p>
          <a:p>
            <a:pPr algn="just"/>
            <a:endParaRPr lang="en-US" sz="32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en-US" sz="3200" i="1" dirty="0">
                <a:latin typeface="Times New Roman" panose="02020603050405020304" pitchFamily="18" charset="0"/>
                <a:cs typeface="Times New Roman" panose="02020603050405020304" pitchFamily="18" charset="0"/>
              </a:rPr>
              <a:t>Transportation</a:t>
            </a:r>
            <a:r>
              <a:rPr lang="en-US" sz="3200" dirty="0">
                <a:latin typeface="Times New Roman" panose="02020603050405020304" pitchFamily="18" charset="0"/>
                <a:cs typeface="Times New Roman" panose="02020603050405020304" pitchFamily="18" charset="0"/>
              </a:rPr>
              <a:t>: (28.9%): the transportation sector generates the largest share of greenhouse gas emissions. </a:t>
            </a:r>
          </a:p>
          <a:p>
            <a:pPr algn="just"/>
            <a:endParaRPr lang="en-US" sz="3200" dirty="0">
              <a:latin typeface="Times New Roman" panose="02020603050405020304" pitchFamily="18" charset="0"/>
              <a:cs typeface="Times New Roman" panose="02020603050405020304" pitchFamily="18" charset="0"/>
            </a:endParaRPr>
          </a:p>
          <a:p>
            <a:pPr indent="457200" algn="just"/>
            <a:r>
              <a:rPr lang="en-US" sz="3200" dirty="0">
                <a:latin typeface="Times New Roman" panose="02020603050405020304" pitchFamily="18" charset="0"/>
                <a:cs typeface="Times New Roman" panose="02020603050405020304" pitchFamily="18" charset="0"/>
              </a:rPr>
              <a:t>Greenhouse gas emissions from transportation primarily come from burning fossil fuel for our cars, trucks, ships, trains, and planes. </a:t>
            </a:r>
          </a:p>
          <a:p>
            <a:pPr algn="just"/>
            <a:endParaRPr lang="en-US" sz="3200" dirty="0">
              <a:latin typeface="Times New Roman" panose="02020603050405020304" pitchFamily="18" charset="0"/>
              <a:cs typeface="Times New Roman" panose="02020603050405020304" pitchFamily="18" charset="0"/>
            </a:endParaRPr>
          </a:p>
          <a:p>
            <a:pPr indent="457200" algn="just"/>
            <a:r>
              <a:rPr lang="en-US" sz="3200" dirty="0">
                <a:latin typeface="Times New Roman" panose="02020603050405020304" pitchFamily="18" charset="0"/>
                <a:cs typeface="Times New Roman" panose="02020603050405020304" pitchFamily="18" charset="0"/>
              </a:rPr>
              <a:t>Over 90% of the fuel used for transportation is petroleum based, which includes primarily gasoline and diesel.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293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28800"/>
            <a:ext cx="8610600" cy="3539430"/>
          </a:xfrm>
          <a:prstGeom prst="rect">
            <a:avLst/>
          </a:prstGeom>
        </p:spPr>
        <p:txBody>
          <a:bodyPr wrap="square">
            <a:spAutoFit/>
          </a:bodyPr>
          <a:lstStyle/>
          <a:p>
            <a:pPr marL="457200" lvl="0" indent="-457200" algn="just">
              <a:buFont typeface="Wingdings" panose="05000000000000000000" pitchFamily="2" charset="2"/>
              <a:buChar char="ü"/>
            </a:pPr>
            <a:r>
              <a:rPr lang="en-US" sz="3200" i="1" dirty="0">
                <a:latin typeface="Times New Roman" panose="02020603050405020304" pitchFamily="18" charset="0"/>
                <a:cs typeface="Times New Roman" panose="02020603050405020304" pitchFamily="18" charset="0"/>
              </a:rPr>
              <a:t>Electricity production</a:t>
            </a:r>
            <a:r>
              <a:rPr lang="en-US" sz="3200" dirty="0">
                <a:latin typeface="Times New Roman" panose="02020603050405020304" pitchFamily="18" charset="0"/>
                <a:cs typeface="Times New Roman" panose="02020603050405020304" pitchFamily="18" charset="0"/>
              </a:rPr>
              <a:t>: (27.5%): electricity production generates the second largest share of greenhouse gas emissions. </a:t>
            </a:r>
          </a:p>
          <a:p>
            <a:pPr lvl="0" algn="just"/>
            <a:endParaRPr lang="en-US" sz="3200" dirty="0">
              <a:latin typeface="Times New Roman" panose="02020603050405020304" pitchFamily="18" charset="0"/>
              <a:cs typeface="Times New Roman" panose="02020603050405020304" pitchFamily="18" charset="0"/>
            </a:endParaRPr>
          </a:p>
          <a:p>
            <a:pPr lvl="0" indent="457200" algn="just"/>
            <a:r>
              <a:rPr lang="en-US" sz="3200" dirty="0">
                <a:latin typeface="Times New Roman" panose="02020603050405020304" pitchFamily="18" charset="0"/>
                <a:cs typeface="Times New Roman" panose="02020603050405020304" pitchFamily="18" charset="0"/>
              </a:rPr>
              <a:t>Approximately 62.9% of our electricity comes from burning fossil fuels, mostly coal and natural gas. </a:t>
            </a:r>
          </a:p>
        </p:txBody>
      </p:sp>
    </p:spTree>
    <p:extLst>
      <p:ext uri="{BB962C8B-B14F-4D97-AF65-F5344CB8AC3E}">
        <p14:creationId xmlns:p14="http://schemas.microsoft.com/office/powerpoint/2010/main" val="2558147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81200"/>
            <a:ext cx="8610600" cy="2554545"/>
          </a:xfrm>
          <a:prstGeom prst="rect">
            <a:avLst/>
          </a:prstGeom>
        </p:spPr>
        <p:txBody>
          <a:bodyPr wrap="square">
            <a:spAutoFit/>
          </a:bodyPr>
          <a:lstStyle/>
          <a:p>
            <a:pPr marL="457200" lvl="0" indent="-457200" algn="just">
              <a:buFont typeface="Wingdings" panose="05000000000000000000" pitchFamily="2" charset="2"/>
              <a:buChar char="ü"/>
            </a:pPr>
            <a:r>
              <a:rPr lang="en-US" sz="3200" i="1" dirty="0">
                <a:latin typeface="Times New Roman" panose="02020603050405020304" pitchFamily="18" charset="0"/>
                <a:cs typeface="Times New Roman" panose="02020603050405020304" pitchFamily="18" charset="0"/>
              </a:rPr>
              <a:t>Industry</a:t>
            </a:r>
            <a:r>
              <a:rPr lang="en-US" sz="3200" dirty="0">
                <a:latin typeface="Times New Roman" panose="02020603050405020304" pitchFamily="18" charset="0"/>
                <a:cs typeface="Times New Roman" panose="02020603050405020304" pitchFamily="18" charset="0"/>
              </a:rPr>
              <a:t>: (22.2%): greenhouse gas emissions from industry primarily come from burning fossil fuels for energy, as well as greenhouse gas emissions from certain chemical reactions necessary to produce goods from raw materials.</a:t>
            </a:r>
          </a:p>
        </p:txBody>
      </p:sp>
    </p:spTree>
    <p:extLst>
      <p:ext uri="{BB962C8B-B14F-4D97-AF65-F5344CB8AC3E}">
        <p14:creationId xmlns:p14="http://schemas.microsoft.com/office/powerpoint/2010/main" val="3857001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610600" cy="2554545"/>
          </a:xfrm>
          <a:prstGeom prst="rect">
            <a:avLst/>
          </a:prstGeom>
        </p:spPr>
        <p:txBody>
          <a:bodyPr wrap="square">
            <a:spAutoFit/>
          </a:bodyPr>
          <a:lstStyle/>
          <a:p>
            <a:pPr marL="285750" lvl="0" indent="-285750" algn="just">
              <a:buFont typeface="Wingdings" panose="05000000000000000000" pitchFamily="2" charset="2"/>
              <a:buChar char="ü"/>
            </a:pPr>
            <a:r>
              <a:rPr lang="en-US" sz="3200" i="1" dirty="0">
                <a:latin typeface="Times New Roman" panose="02020603050405020304" pitchFamily="18" charset="0"/>
                <a:cs typeface="Times New Roman" panose="02020603050405020304" pitchFamily="18" charset="0"/>
              </a:rPr>
              <a:t>Commercial and residential</a:t>
            </a:r>
            <a:r>
              <a:rPr lang="en-US" sz="3200" dirty="0">
                <a:latin typeface="Times New Roman" panose="02020603050405020304" pitchFamily="18" charset="0"/>
                <a:cs typeface="Times New Roman" panose="02020603050405020304" pitchFamily="18" charset="0"/>
              </a:rPr>
              <a:t>: (11.6%): greenhouse gas emissions from businesses and homes arise primarily from fossil fuels burned for heat, the use of certain products that contain greenhouse gases, and the handling of waste.</a:t>
            </a:r>
          </a:p>
        </p:txBody>
      </p:sp>
    </p:spTree>
    <p:extLst>
      <p:ext uri="{BB962C8B-B14F-4D97-AF65-F5344CB8AC3E}">
        <p14:creationId xmlns:p14="http://schemas.microsoft.com/office/powerpoint/2010/main" val="54786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95400"/>
            <a:ext cx="8610600" cy="1569660"/>
          </a:xfrm>
          <a:prstGeom prst="rect">
            <a:avLst/>
          </a:prstGeom>
        </p:spPr>
        <p:txBody>
          <a:bodyPr wrap="square">
            <a:spAutoFit/>
          </a:bodyPr>
          <a:lstStyle/>
          <a:p>
            <a:pPr marL="457200" lvl="0" indent="-457200" algn="just">
              <a:buFont typeface="Wingdings" panose="05000000000000000000" pitchFamily="2" charset="2"/>
              <a:buChar char="ü"/>
            </a:pPr>
            <a:r>
              <a:rPr lang="en-US" sz="3200" i="1" dirty="0">
                <a:latin typeface="Times New Roman" panose="02020603050405020304" pitchFamily="18" charset="0"/>
                <a:cs typeface="Times New Roman" panose="02020603050405020304" pitchFamily="18" charset="0"/>
              </a:rPr>
              <a:t>Agriculture</a:t>
            </a:r>
            <a:r>
              <a:rPr lang="en-US" sz="3200" dirty="0">
                <a:latin typeface="Times New Roman" panose="02020603050405020304" pitchFamily="18" charset="0"/>
                <a:cs typeface="Times New Roman" panose="02020603050405020304" pitchFamily="18" charset="0"/>
              </a:rPr>
              <a:t>: (9.0%): greenhouse gas emissions from agriculture come from livestock such as cows, agricultural soils, and rice production.</a:t>
            </a:r>
          </a:p>
        </p:txBody>
      </p:sp>
    </p:spTree>
    <p:extLst>
      <p:ext uri="{BB962C8B-B14F-4D97-AF65-F5344CB8AC3E}">
        <p14:creationId xmlns:p14="http://schemas.microsoft.com/office/powerpoint/2010/main" val="525232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458200" cy="2062103"/>
          </a:xfrm>
          <a:prstGeom prst="rect">
            <a:avLst/>
          </a:prstGeom>
        </p:spPr>
        <p:txBody>
          <a:bodyPr wrap="square">
            <a:spAutoFit/>
          </a:bodyPr>
          <a:lstStyle/>
          <a:p>
            <a:pPr marL="285750" lvl="0" indent="-285750" algn="just">
              <a:buFont typeface="Wingdings" panose="05000000000000000000" pitchFamily="2" charset="2"/>
              <a:buChar char="ü"/>
            </a:pPr>
            <a:r>
              <a:rPr lang="en-US" sz="3200" i="1" dirty="0">
                <a:latin typeface="Times New Roman" panose="02020603050405020304" pitchFamily="18" charset="0"/>
                <a:cs typeface="Times New Roman" panose="02020603050405020304" pitchFamily="18" charset="0"/>
              </a:rPr>
              <a:t>Land use and forestry</a:t>
            </a:r>
            <a:r>
              <a:rPr lang="en-US" sz="3200" dirty="0">
                <a:latin typeface="Times New Roman" panose="02020603050405020304" pitchFamily="18" charset="0"/>
                <a:cs typeface="Times New Roman" panose="02020603050405020304" pitchFamily="18" charset="0"/>
              </a:rPr>
              <a:t>: (11.1%): land areas can act as a sink (absorbing CO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from the atmosphere) or a source of greenhouse gas emissions. </a:t>
            </a:r>
          </a:p>
        </p:txBody>
      </p:sp>
    </p:spTree>
    <p:extLst>
      <p:ext uri="{BB962C8B-B14F-4D97-AF65-F5344CB8AC3E}">
        <p14:creationId xmlns:p14="http://schemas.microsoft.com/office/powerpoint/2010/main" val="655372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e chart of total U.S. greenhouse gas emissions by economic sector in 2017. 28 percent is from electricity, 29 percent is from transportation, 22 percent is from industry, 12 percent is from commercial and residential, and 9 percent is from agriculture."/>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66800" y="76200"/>
            <a:ext cx="6248400" cy="66244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7952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143000"/>
          </a:xfrm>
          <a:scene3d>
            <a:camera prst="perspectiveLeft"/>
            <a:lightRig rig="threePt" dir="t"/>
          </a:scene3d>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0" b="1" dirty="0">
                <a:ln w="11430">
                  <a:solidFill>
                    <a:schemeClr val="tx1"/>
                  </a:solidFill>
                </a:ln>
                <a:solidFill>
                  <a:schemeClr val="accent4">
                    <a:lumMod val="50000"/>
                  </a:schemeClr>
                </a:solidFill>
                <a:effectLst>
                  <a:outerShdw blurRad="50800" dist="39000" dir="5460000" algn="tl">
                    <a:srgbClr val="000000">
                      <a:alpha val="38000"/>
                    </a:srgbClr>
                  </a:outerShdw>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57200" y="1295400"/>
            <a:ext cx="8229600" cy="3671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269875" algn="justLow" eaLnBrk="0" fontAlgn="base" hangingPunct="0">
              <a:lnSpc>
                <a:spcPct val="114000"/>
              </a:lnSpc>
              <a:spcBef>
                <a:spcPct val="0"/>
              </a:spcBef>
              <a:spcAft>
                <a:spcPct val="0"/>
              </a:spcAft>
            </a:pPr>
            <a:b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r>
              <a:rPr lang="en-GB" altLang="en-US" sz="3200" b="1" dirty="0">
                <a:latin typeface="Times New Roman" panose="02020603050405020304" pitchFamily="18" charset="0"/>
                <a:ea typeface="Times New Roman" panose="02020603050405020304" pitchFamily="18" charset="0"/>
              </a:rPr>
              <a:t>Introduction </a:t>
            </a:r>
          </a:p>
          <a:p>
            <a:pPr indent="269875" algn="justLow" eaLnBrk="0" fontAlgn="base" hangingPunct="0">
              <a:lnSpc>
                <a:spcPct val="114000"/>
              </a:lnSpc>
              <a:spcBef>
                <a:spcPct val="0"/>
              </a:spcBef>
              <a:spcAft>
                <a:spcPct val="0"/>
              </a:spcAft>
            </a:pPr>
            <a:endParaRPr lang="en-US" altLang="en-US" sz="3200" b="1" dirty="0">
              <a:latin typeface="Times New Roman" panose="02020603050405020304" pitchFamily="18" charset="0"/>
              <a:ea typeface="Times New Roman" panose="02020603050405020304" pitchFamily="18" charset="0"/>
            </a:endParaRPr>
          </a:p>
          <a:p>
            <a:pPr marR="0" lvl="0" indent="457200" algn="justLow" defTabSz="914400" rtl="0" eaLnBrk="0" fontAlgn="base" latinLnBrk="0" hangingPunct="0">
              <a:lnSpc>
                <a:spcPct val="114000"/>
              </a:lnSpc>
              <a:spcBef>
                <a:spcPct val="0"/>
              </a:spcBef>
              <a:spcAft>
                <a:spcPct val="0"/>
              </a:spcAft>
              <a:buClrTx/>
              <a:buSzTx/>
              <a:buFontTx/>
              <a:buNone/>
              <a:tabLst/>
            </a:pPr>
            <a:r>
              <a:rPr lang="en-US" altLang="en-US" sz="3200" dirty="0">
                <a:solidFill>
                  <a:srgbClr val="000000"/>
                </a:solidFill>
                <a:latin typeface="Times New Roman" panose="02020603050405020304" pitchFamily="18" charset="0"/>
                <a:ea typeface="Times New Roman" panose="02020603050405020304" pitchFamily="18" charset="0"/>
              </a:rPr>
              <a:t>The Sun powers Earth’s climate, radiating energy at very short wavelengths, predominately in the visible or near visible (e.g., ultraviolet-UV) part of the spectrum. </a:t>
            </a:r>
          </a:p>
        </p:txBody>
      </p:sp>
    </p:spTree>
    <p:extLst>
      <p:ext uri="{BB962C8B-B14F-4D97-AF65-F5344CB8AC3E}">
        <p14:creationId xmlns:p14="http://schemas.microsoft.com/office/powerpoint/2010/main" val="283462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sunlight spectrum: UV light (UVA and UV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690264" cy="36766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618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1948359"/>
            <a:ext cx="8305800" cy="2899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269875" algn="justLow" eaLnBrk="0" fontAlgn="base" hangingPunct="0">
              <a:lnSpc>
                <a:spcPct val="114000"/>
              </a:lnSpc>
              <a:spcBef>
                <a:spcPct val="0"/>
              </a:spcBef>
              <a:spcAft>
                <a:spcPct val="0"/>
              </a:spcAft>
            </a:pPr>
            <a:r>
              <a:rPr lang="en-US" altLang="en-US" sz="3200" dirty="0">
                <a:solidFill>
                  <a:srgbClr val="000000"/>
                </a:solidFill>
                <a:latin typeface="Times New Roman" panose="02020603050405020304" pitchFamily="18" charset="0"/>
                <a:ea typeface="Times New Roman" panose="02020603050405020304" pitchFamily="18" charset="0"/>
              </a:rPr>
              <a:t>Roughly one-third of the solar energy that reaches the top of Earth’s atmosphere is </a:t>
            </a:r>
            <a:r>
              <a:rPr lang="en-US" altLang="en-US" sz="3200" u="sng" dirty="0">
                <a:solidFill>
                  <a:srgbClr val="000000"/>
                </a:solidFill>
                <a:latin typeface="Times New Roman" panose="02020603050405020304" pitchFamily="18" charset="0"/>
                <a:ea typeface="Times New Roman" panose="02020603050405020304" pitchFamily="18" charset="0"/>
              </a:rPr>
              <a:t>reflected directly back to space</a:t>
            </a:r>
            <a:r>
              <a:rPr lang="en-US" altLang="en-US" sz="3200" dirty="0">
                <a:solidFill>
                  <a:srgbClr val="000000"/>
                </a:solidFill>
                <a:latin typeface="Times New Roman" panose="02020603050405020304" pitchFamily="18" charset="0"/>
                <a:ea typeface="Times New Roman" panose="02020603050405020304" pitchFamily="18" charset="0"/>
              </a:rPr>
              <a:t>. The remaining two-thirds is </a:t>
            </a:r>
            <a:r>
              <a:rPr lang="en-US" altLang="en-US" sz="3200" u="sng" dirty="0">
                <a:solidFill>
                  <a:srgbClr val="000000"/>
                </a:solidFill>
                <a:latin typeface="Times New Roman" panose="02020603050405020304" pitchFamily="18" charset="0"/>
                <a:ea typeface="Times New Roman" panose="02020603050405020304" pitchFamily="18" charset="0"/>
              </a:rPr>
              <a:t>absorbed by the surface </a:t>
            </a:r>
            <a:r>
              <a:rPr lang="en-US" altLang="en-US" sz="3200" dirty="0">
                <a:solidFill>
                  <a:srgbClr val="000000"/>
                </a:solidFill>
                <a:latin typeface="Times New Roman" panose="02020603050405020304" pitchFamily="18" charset="0"/>
                <a:ea typeface="Times New Roman" panose="02020603050405020304" pitchFamily="18" charset="0"/>
              </a:rPr>
              <a:t>and, to a lesser extent, by the atmosphere. </a:t>
            </a:r>
          </a:p>
        </p:txBody>
      </p:sp>
    </p:spTree>
    <p:extLst>
      <p:ext uri="{BB962C8B-B14F-4D97-AF65-F5344CB8AC3E}">
        <p14:creationId xmlns:p14="http://schemas.microsoft.com/office/powerpoint/2010/main" val="417038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609600" y="1106302"/>
            <a:ext cx="8077200" cy="4583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269875" algn="justLow" eaLnBrk="0" fontAlgn="base" hangingPunct="0">
              <a:lnSpc>
                <a:spcPct val="114000"/>
              </a:lnSpc>
              <a:spcBef>
                <a:spcPct val="0"/>
              </a:spcBef>
              <a:spcAft>
                <a:spcPct val="0"/>
              </a:spcAft>
            </a:pPr>
            <a:r>
              <a:rPr lang="en-US" altLang="en-US" sz="3200" dirty="0">
                <a:solidFill>
                  <a:srgbClr val="000000"/>
                </a:solidFill>
                <a:latin typeface="Times New Roman" panose="02020603050405020304" pitchFamily="18" charset="0"/>
                <a:ea typeface="Times New Roman" panose="02020603050405020304" pitchFamily="18" charset="0"/>
              </a:rPr>
              <a:t>To </a:t>
            </a:r>
            <a:r>
              <a:rPr lang="en-US" altLang="en-US" sz="3200" u="sng" dirty="0">
                <a:solidFill>
                  <a:srgbClr val="000000"/>
                </a:solidFill>
                <a:latin typeface="Times New Roman" panose="02020603050405020304" pitchFamily="18" charset="0"/>
                <a:ea typeface="Times New Roman" panose="02020603050405020304" pitchFamily="18" charset="0"/>
              </a:rPr>
              <a:t>balance</a:t>
            </a:r>
            <a:r>
              <a:rPr lang="en-US" altLang="en-US" sz="3200" dirty="0">
                <a:solidFill>
                  <a:srgbClr val="000000"/>
                </a:solidFill>
                <a:latin typeface="Times New Roman" panose="02020603050405020304" pitchFamily="18" charset="0"/>
                <a:ea typeface="Times New Roman" panose="02020603050405020304" pitchFamily="18" charset="0"/>
              </a:rPr>
              <a:t> the absorbed incoming energy, the Earth must radiate the </a:t>
            </a:r>
            <a:r>
              <a:rPr lang="en-US" altLang="en-US" sz="3200" u="sng" dirty="0">
                <a:solidFill>
                  <a:srgbClr val="000000"/>
                </a:solidFill>
                <a:latin typeface="Times New Roman" panose="02020603050405020304" pitchFamily="18" charset="0"/>
                <a:ea typeface="Times New Roman" panose="02020603050405020304" pitchFamily="18" charset="0"/>
              </a:rPr>
              <a:t>same amount</a:t>
            </a:r>
            <a:r>
              <a:rPr lang="en-US" altLang="en-US" sz="3200" dirty="0">
                <a:solidFill>
                  <a:srgbClr val="000000"/>
                </a:solidFill>
                <a:latin typeface="Times New Roman" panose="02020603050405020304" pitchFamily="18" charset="0"/>
                <a:ea typeface="Times New Roman" panose="02020603050405020304" pitchFamily="18" charset="0"/>
              </a:rPr>
              <a:t> of energy back to space. </a:t>
            </a:r>
          </a:p>
          <a:p>
            <a:pPr indent="269875" algn="justLow" eaLnBrk="0" fontAlgn="base" hangingPunct="0">
              <a:lnSpc>
                <a:spcPct val="114000"/>
              </a:lnSpc>
              <a:spcBef>
                <a:spcPct val="0"/>
              </a:spcBef>
              <a:spcAft>
                <a:spcPct val="0"/>
              </a:spcAft>
            </a:pPr>
            <a:endParaRPr lang="en-US" altLang="en-US" sz="3200" dirty="0">
              <a:solidFill>
                <a:srgbClr val="000000"/>
              </a:solidFill>
              <a:latin typeface="Times New Roman" panose="02020603050405020304" pitchFamily="18" charset="0"/>
              <a:ea typeface="Times New Roman" panose="02020603050405020304" pitchFamily="18" charset="0"/>
            </a:endParaRPr>
          </a:p>
          <a:p>
            <a:pPr indent="269875" algn="justLow" eaLnBrk="0" fontAlgn="base" hangingPunct="0">
              <a:lnSpc>
                <a:spcPct val="114000"/>
              </a:lnSpc>
              <a:spcBef>
                <a:spcPct val="0"/>
              </a:spcBef>
              <a:spcAft>
                <a:spcPct val="0"/>
              </a:spcAft>
            </a:pPr>
            <a:r>
              <a:rPr lang="en-US" altLang="en-US" sz="3200" dirty="0">
                <a:solidFill>
                  <a:srgbClr val="000000"/>
                </a:solidFill>
                <a:latin typeface="Times New Roman" panose="02020603050405020304" pitchFamily="18" charset="0"/>
                <a:ea typeface="Times New Roman" panose="02020603050405020304" pitchFamily="18" charset="0"/>
              </a:rPr>
              <a:t>Because the Earth is much colder than the Sun, it radiates at much longer wavelengths, primarily in the infrared-IR part of the spectrum (Figure 1). </a:t>
            </a:r>
          </a:p>
        </p:txBody>
      </p:sp>
    </p:spTree>
    <p:extLst>
      <p:ext uri="{BB962C8B-B14F-4D97-AF65-F5344CB8AC3E}">
        <p14:creationId xmlns:p14="http://schemas.microsoft.com/office/powerpoint/2010/main" val="1332491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teps of the Greenhouse Eff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21085"/>
            <a:ext cx="8915400" cy="53939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019800"/>
            <a:ext cx="9144000" cy="548099"/>
          </a:xfrm>
          <a:prstGeom prst="rect">
            <a:avLst/>
          </a:prstGeom>
        </p:spPr>
        <p:txBody>
          <a:bodyPr wrap="square">
            <a:spAutoFit/>
          </a:bodyPr>
          <a:lstStyle/>
          <a:p>
            <a:pPr algn="ctr">
              <a:lnSpc>
                <a:spcPct val="115000"/>
              </a:lnSpc>
              <a:spcAft>
                <a:spcPts val="0"/>
              </a:spcAft>
            </a:pPr>
            <a:r>
              <a:rPr lang="en-US" sz="2800" i="1" dirty="0">
                <a:solidFill>
                  <a:srgbClr val="231F20"/>
                </a:solidFill>
                <a:latin typeface="Times New Roman" panose="02020603050405020304" pitchFamily="18" charset="0"/>
                <a:ea typeface="Times New Roman" panose="02020603050405020304" pitchFamily="18" charset="0"/>
              </a:rPr>
              <a:t>Figure 1. An idealized model of the natural greenhouse effect.</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403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00200"/>
            <a:ext cx="8654845" cy="3721019"/>
          </a:xfrm>
          <a:prstGeom prst="rect">
            <a:avLst/>
          </a:prstGeom>
        </p:spPr>
        <p:txBody>
          <a:bodyPr wrap="square">
            <a:spAutoFit/>
          </a:bodyPr>
          <a:lstStyle/>
          <a:p>
            <a:pPr marL="179388" indent="277813" algn="just">
              <a:lnSpc>
                <a:spcPct val="115000"/>
              </a:lnSpc>
              <a:spcAft>
                <a:spcPts val="600"/>
              </a:spcAft>
            </a:pPr>
            <a:r>
              <a:rPr lang="en-US" sz="3200" dirty="0">
                <a:latin typeface="Times New Roman" panose="02020603050405020304" pitchFamily="18" charset="0"/>
                <a:cs typeface="Times New Roman" panose="02020603050405020304" pitchFamily="18" charset="0"/>
              </a:rPr>
              <a:t>Much of this thermal radiation emitted by the land and ocean is absorbed by the atmosphere, including </a:t>
            </a:r>
            <a:r>
              <a:rPr lang="en-US" sz="3200" i="1" dirty="0">
                <a:latin typeface="Times New Roman" panose="02020603050405020304" pitchFamily="18" charset="0"/>
                <a:cs typeface="Times New Roman" panose="02020603050405020304" pitchFamily="18" charset="0"/>
              </a:rPr>
              <a:t>clouds</a:t>
            </a:r>
            <a:r>
              <a:rPr lang="en-US" sz="3200" dirty="0">
                <a:latin typeface="Times New Roman" panose="02020603050405020304" pitchFamily="18" charset="0"/>
                <a:cs typeface="Times New Roman" panose="02020603050405020304" pitchFamily="18" charset="0"/>
              </a:rPr>
              <a:t>, and reradiated back to Earth. </a:t>
            </a:r>
          </a:p>
          <a:p>
            <a:pPr marL="179388" indent="277813" algn="just">
              <a:lnSpc>
                <a:spcPct val="115000"/>
              </a:lnSpc>
              <a:spcAft>
                <a:spcPts val="600"/>
              </a:spcAft>
            </a:pPr>
            <a:endParaRPr lang="en-US" sz="3200" dirty="0">
              <a:latin typeface="Times New Roman" panose="02020603050405020304" pitchFamily="18" charset="0"/>
              <a:cs typeface="Times New Roman" panose="02020603050405020304" pitchFamily="18" charset="0"/>
            </a:endParaRPr>
          </a:p>
          <a:p>
            <a:pPr marL="179388" indent="277813" algn="just">
              <a:lnSpc>
                <a:spcPct val="115000"/>
              </a:lnSpc>
              <a:spcAft>
                <a:spcPts val="600"/>
              </a:spcAft>
            </a:pPr>
            <a:r>
              <a:rPr lang="en-US" sz="3200" dirty="0">
                <a:latin typeface="Times New Roman" panose="02020603050405020304" pitchFamily="18" charset="0"/>
                <a:cs typeface="Times New Roman" panose="02020603050405020304" pitchFamily="18" charset="0"/>
              </a:rPr>
              <a:t>This is called the </a:t>
            </a:r>
            <a:r>
              <a:rPr lang="en-US" sz="3200" i="1" dirty="0">
                <a:latin typeface="Times New Roman" panose="02020603050405020304" pitchFamily="18" charset="0"/>
                <a:cs typeface="Times New Roman" panose="02020603050405020304" pitchFamily="18" charset="0"/>
              </a:rPr>
              <a:t>greenhouse effect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15000"/>
              </a:lnSpc>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532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1807</TotalTime>
  <Words>1250</Words>
  <Application>Microsoft Office PowerPoint</Application>
  <PresentationFormat>On-screen Show (4:3)</PresentationFormat>
  <Paragraphs>76</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Firecat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HP</cp:lastModifiedBy>
  <cp:revision>17</cp:revision>
  <dcterms:created xsi:type="dcterms:W3CDTF">2009-09-11T20:46:24Z</dcterms:created>
  <dcterms:modified xsi:type="dcterms:W3CDTF">2023-05-30T17:46:48Z</dcterms:modified>
</cp:coreProperties>
</file>