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65441" autoAdjust="0"/>
    <p:restoredTop sz="86323" autoAdjust="0"/>
  </p:normalViewPr>
  <p:slideViewPr>
    <p:cSldViewPr>
      <p:cViewPr>
        <p:scale>
          <a:sx n="81" d="100"/>
          <a:sy n="81" d="100"/>
        </p:scale>
        <p:origin x="-16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04/10/1444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04/10/1444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04/10/1444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04/10/1444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04/10/1444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04/10/1444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04/10/1444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04/10/1444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04/10/1444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04/10/1444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04/10/1444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04/10/1444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052736"/>
            <a:ext cx="8352928" cy="5328592"/>
          </a:xfrm>
          <a:solidFill>
            <a:schemeClr val="accent5">
              <a:lumMod val="60000"/>
              <a:lumOff val="40000"/>
            </a:schemeClr>
          </a:solidFill>
        </p:spPr>
        <p:txBody>
          <a:bodyPr>
            <a:noAutofit/>
          </a:bodyPr>
          <a:lstStyle/>
          <a:p>
            <a:r>
              <a:rPr lang="ar-IQ" sz="4400" b="1" dirty="0" smtClean="0">
                <a:solidFill>
                  <a:schemeClr val="tx1"/>
                </a:solidFill>
              </a:rPr>
              <a:t>محاضرة في الاقتصاد السياحي </a:t>
            </a:r>
          </a:p>
          <a:p>
            <a:r>
              <a:rPr lang="ar-IQ" sz="4400" b="1" dirty="0" smtClean="0">
                <a:solidFill>
                  <a:schemeClr val="tx1"/>
                </a:solidFill>
              </a:rPr>
              <a:t>نظرية الاقتصاد الجزئي واستخدامها في الاقتصاد السياحي </a:t>
            </a:r>
          </a:p>
          <a:p>
            <a:r>
              <a:rPr lang="ar-IQ" sz="4400" b="1" dirty="0" smtClean="0">
                <a:solidFill>
                  <a:schemeClr val="tx1"/>
                </a:solidFill>
              </a:rPr>
              <a:t>2022-2023</a:t>
            </a:r>
          </a:p>
          <a:p>
            <a:r>
              <a:rPr lang="ar-IQ" sz="4400" b="1" dirty="0" smtClean="0">
                <a:solidFill>
                  <a:schemeClr val="tx1"/>
                </a:solidFill>
              </a:rPr>
              <a:t>المرحلة الرابعة قسم الاقتصاد المسائي</a:t>
            </a:r>
            <a:endParaRPr lang="ar-SA" sz="4400" b="1" dirty="0">
              <a:solidFill>
                <a:schemeClr val="tx1"/>
              </a:solidFill>
            </a:endParaRPr>
          </a:p>
        </p:txBody>
      </p:sp>
    </p:spTree>
    <p:extLst>
      <p:ext uri="{BB962C8B-B14F-4D97-AF65-F5344CB8AC3E}">
        <p14:creationId xmlns:p14="http://schemas.microsoft.com/office/powerpoint/2010/main" val="6183216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16631"/>
            <a:ext cx="8352928" cy="10742043"/>
          </a:xfrm>
          <a:prstGeom prst="rect">
            <a:avLst/>
          </a:prstGeom>
          <a:solidFill>
            <a:schemeClr val="accent2">
              <a:lumMod val="20000"/>
              <a:lumOff val="80000"/>
            </a:schemeClr>
          </a:solidFill>
        </p:spPr>
        <p:txBody>
          <a:bodyPr wrap="square">
            <a:spAutoFit/>
          </a:bodyPr>
          <a:lstStyle/>
          <a:p>
            <a:pPr marL="457200" algn="just">
              <a:lnSpc>
                <a:spcPct val="107000"/>
              </a:lnSpc>
              <a:spcAft>
                <a:spcPts val="800"/>
              </a:spcAft>
            </a:pPr>
            <a:r>
              <a:rPr lang="ar-IQ" sz="2800" b="1" u="sng" dirty="0" smtClean="0">
                <a:ea typeface="Calibri"/>
                <a:cs typeface="Simplified Arabic"/>
              </a:rPr>
              <a:t>اذن  </a:t>
            </a:r>
            <a:r>
              <a:rPr lang="ar-IQ" sz="2800" b="1" u="sng" dirty="0">
                <a:ea typeface="Calibri"/>
                <a:cs typeface="Simplified Arabic"/>
              </a:rPr>
              <a:t>علم الاقتصاد السياحي </a:t>
            </a:r>
            <a:r>
              <a:rPr lang="ar-IQ" sz="2800" b="1" dirty="0">
                <a:ea typeface="Calibri"/>
                <a:cs typeface="Simplified Arabic"/>
              </a:rPr>
              <a:t>هو علم التوفيق ما بين حاجة الانسان للسياحة والموارد السياحية المتاحة. </a:t>
            </a:r>
            <a:endParaRPr lang="ar-IQ" sz="2800" b="1" dirty="0" smtClean="0">
              <a:ea typeface="Calibri"/>
              <a:cs typeface="Simplified Arabic"/>
            </a:endParaRPr>
          </a:p>
          <a:p>
            <a:pPr marL="457200" algn="just">
              <a:lnSpc>
                <a:spcPct val="107000"/>
              </a:lnSpc>
              <a:spcAft>
                <a:spcPts val="800"/>
              </a:spcAft>
            </a:pPr>
            <a:r>
              <a:rPr lang="ar-IQ" sz="2800" b="1" dirty="0" smtClean="0">
                <a:ea typeface="Calibri"/>
                <a:cs typeface="Simplified Arabic"/>
              </a:rPr>
              <a:t>و </a:t>
            </a:r>
            <a:r>
              <a:rPr lang="ar-IQ" sz="2800" b="1" dirty="0">
                <a:ea typeface="Calibri"/>
                <a:cs typeface="Simplified Arabic"/>
              </a:rPr>
              <a:t>المشكلة السياحية هي جزءاً لا يتجزأ من المشكلة الاقتصادية والتي يمكن اختصارها </a:t>
            </a:r>
            <a:endParaRPr lang="ar-IQ" sz="2800" b="1" dirty="0" smtClean="0">
              <a:ea typeface="Calibri"/>
              <a:cs typeface="Simplified Arabic"/>
            </a:endParaRPr>
          </a:p>
          <a:p>
            <a:pPr marL="457200" algn="just">
              <a:lnSpc>
                <a:spcPct val="107000"/>
              </a:lnSpc>
              <a:spcAft>
                <a:spcPts val="800"/>
              </a:spcAft>
            </a:pPr>
            <a:r>
              <a:rPr lang="ar-IQ" sz="2800" b="1" dirty="0" smtClean="0">
                <a:ea typeface="Calibri"/>
                <a:cs typeface="Simplified Arabic"/>
              </a:rPr>
              <a:t>بـ </a:t>
            </a:r>
            <a:r>
              <a:rPr lang="ar-IQ" sz="2800" b="1" dirty="0">
                <a:ea typeface="Calibri"/>
                <a:cs typeface="Simplified Arabic"/>
              </a:rPr>
              <a:t>(حاجة الانسان الكبيرة والمتعددة للسياحة والترويح عن النفس، يقابل ذلك ندرة الموارد السياحية المتاحة والتي يمكن أن تلبي هذه الحاجة</a:t>
            </a:r>
            <a:r>
              <a:rPr lang="ar-IQ" sz="2800" b="1" dirty="0" smtClean="0">
                <a:ea typeface="Calibri"/>
                <a:cs typeface="Simplified Arabic"/>
              </a:rPr>
              <a:t>).</a:t>
            </a:r>
          </a:p>
          <a:p>
            <a:pPr lvl="0" algn="just">
              <a:lnSpc>
                <a:spcPct val="107000"/>
              </a:lnSpc>
              <a:spcAft>
                <a:spcPts val="800"/>
              </a:spcAft>
            </a:pPr>
            <a:r>
              <a:rPr lang="ar-IQ" sz="2800" b="1" dirty="0" smtClean="0">
                <a:ea typeface="Calibri"/>
                <a:cs typeface="Simplified Arabic"/>
              </a:rPr>
              <a:t>+++وعرفه للدكتور </a:t>
            </a:r>
            <a:r>
              <a:rPr lang="ar-IQ" sz="2800" b="1" dirty="0">
                <a:ea typeface="Calibri"/>
                <a:cs typeface="Simplified Arabic"/>
              </a:rPr>
              <a:t>نبيل </a:t>
            </a:r>
            <a:r>
              <a:rPr lang="ar-IQ" sz="2800" b="1" dirty="0" smtClean="0">
                <a:ea typeface="Calibri"/>
                <a:cs typeface="Simplified Arabic"/>
              </a:rPr>
              <a:t>الروبي على </a:t>
            </a:r>
            <a:r>
              <a:rPr lang="ar-IQ" sz="2800" b="1" dirty="0">
                <a:ea typeface="Calibri"/>
                <a:cs typeface="Simplified Arabic"/>
              </a:rPr>
              <a:t>أنّه " مجموعة من المعارف التي تتعلق بالجوانب الاقتصادية للأنشطة السياحية </a:t>
            </a:r>
            <a:r>
              <a:rPr lang="ar-IQ" sz="2800" b="1" dirty="0" smtClean="0">
                <a:ea typeface="Calibri"/>
                <a:cs typeface="Simplified Arabic"/>
              </a:rPr>
              <a:t>«</a:t>
            </a:r>
          </a:p>
          <a:p>
            <a:pPr lvl="0" algn="just">
              <a:lnSpc>
                <a:spcPct val="107000"/>
              </a:lnSpc>
              <a:spcAft>
                <a:spcPts val="800"/>
              </a:spcAft>
            </a:pPr>
            <a:r>
              <a:rPr lang="ar-IQ" sz="2800" b="1" dirty="0" smtClean="0">
                <a:ea typeface="Calibri"/>
                <a:cs typeface="Simplified Arabic"/>
              </a:rPr>
              <a:t>+++عرفه </a:t>
            </a:r>
            <a:r>
              <a:rPr lang="ar-IQ" sz="2800" b="1" dirty="0">
                <a:ea typeface="Calibri"/>
                <a:cs typeface="Simplified Arabic"/>
              </a:rPr>
              <a:t>كل من الدباغ وشبّر على انه </a:t>
            </a:r>
            <a:r>
              <a:rPr lang="ar-IQ" sz="2800" b="1" dirty="0" smtClean="0">
                <a:ea typeface="Calibri"/>
                <a:cs typeface="Simplified Arabic"/>
              </a:rPr>
              <a:t>" </a:t>
            </a:r>
            <a:r>
              <a:rPr lang="ar-IQ" sz="2800" b="1" dirty="0">
                <a:ea typeface="Calibri"/>
                <a:cs typeface="Simplified Arabic"/>
              </a:rPr>
              <a:t>ذلك العلم الّذي يستخدم الأدوات الاقتصادية في دراسة وتحليل الظاهرة السياحية من أجل تعظيم الفوائد المادية المجنية من النشاط السياحي </a:t>
            </a:r>
            <a:r>
              <a:rPr lang="ar-IQ" sz="2800" b="1" dirty="0" smtClean="0">
                <a:ea typeface="Calibri"/>
                <a:cs typeface="Simplified Arabic"/>
              </a:rPr>
              <a:t>".</a:t>
            </a:r>
            <a:endParaRPr lang="ar-IQ" sz="2000" b="1" dirty="0" smtClean="0">
              <a:ea typeface="Calibri"/>
              <a:cs typeface="Arial"/>
            </a:endParaRPr>
          </a:p>
          <a:p>
            <a:pPr lvl="0" algn="just">
              <a:lnSpc>
                <a:spcPct val="107000"/>
              </a:lnSpc>
              <a:spcAft>
                <a:spcPts val="800"/>
              </a:spcAft>
            </a:pPr>
            <a:r>
              <a:rPr lang="ar-IQ" sz="2800" b="1" dirty="0" smtClean="0">
                <a:ea typeface="Calibri"/>
                <a:cs typeface="Simplified Arabic"/>
              </a:rPr>
              <a:t>+++ومن </a:t>
            </a:r>
            <a:r>
              <a:rPr lang="ar-IQ" sz="2800" b="1" dirty="0">
                <a:ea typeface="Calibri"/>
                <a:cs typeface="Simplified Arabic"/>
              </a:rPr>
              <a:t>الممكن أن يعرّف على أنه " علم تطويع النظرية الاقتصادية خدمة للنشاط السياحي ".</a:t>
            </a:r>
            <a:endParaRPr lang="en-US" sz="2000" b="1" dirty="0">
              <a:ea typeface="Calibri"/>
              <a:cs typeface="Arial"/>
            </a:endParaRPr>
          </a:p>
          <a:p>
            <a:pPr marL="457200" algn="just">
              <a:lnSpc>
                <a:spcPct val="107000"/>
              </a:lnSpc>
              <a:spcAft>
                <a:spcPts val="800"/>
              </a:spcAft>
            </a:pPr>
            <a:endParaRPr lang="en-US" sz="2800" b="1" dirty="0">
              <a:ea typeface="Calibri"/>
              <a:cs typeface="Arial"/>
            </a:endParaRPr>
          </a:p>
          <a:p>
            <a:r>
              <a:rPr lang="ar-IQ" sz="2800" b="1" u="sng" dirty="0">
                <a:ea typeface="Calibri"/>
                <a:cs typeface="Simplified Arabic"/>
              </a:rPr>
              <a:t>وهدف الاقتصاد السياحي </a:t>
            </a:r>
            <a:r>
              <a:rPr lang="ar-IQ" sz="2800" b="1" dirty="0">
                <a:ea typeface="Calibri"/>
                <a:cs typeface="Simplified Arabic"/>
              </a:rPr>
              <a:t>لا يختلف عن علم الاقتصاد إلّا بالخصوصية، فإذا كان هدف علم الاقتصاد هو (الوصول الى أقصى إشباع من الحاجات البشرية عن طريق الاستخدام الأمثل للموارد المتاحة</a:t>
            </a:r>
            <a:r>
              <a:rPr lang="ar-IQ" sz="2800" b="1" dirty="0" smtClean="0">
                <a:ea typeface="Calibri"/>
                <a:cs typeface="Simplified Arabic"/>
              </a:rPr>
              <a:t>).</a:t>
            </a:r>
          </a:p>
          <a:p>
            <a:r>
              <a:rPr lang="ar-IQ" sz="2800" b="1" dirty="0" smtClean="0">
                <a:ea typeface="Calibri"/>
                <a:cs typeface="Simplified Arabic"/>
              </a:rPr>
              <a:t> </a:t>
            </a:r>
            <a:r>
              <a:rPr lang="ar-IQ" sz="2800" b="1" dirty="0">
                <a:ea typeface="Calibri"/>
                <a:cs typeface="Simplified Arabic"/>
              </a:rPr>
              <a:t>فإن هدف علم الاقتصاد السياحي هو (الوصول الى أقصى إشباع ممكن من الحاجات البشرية للسياحة عن طريق تحقيق الاستخدام الأمثل للموارد السياحية المتاحة) وهو بذلك يسعى الى ترشيد سلوك الانسان كسائح أو كمنتج لتغطية الفوائد المجنية من ممارسة النشاط السياحي</a:t>
            </a:r>
            <a:endParaRPr lang="ar-SA" sz="2800" b="1" dirty="0"/>
          </a:p>
        </p:txBody>
      </p:sp>
    </p:spTree>
    <p:extLst>
      <p:ext uri="{BB962C8B-B14F-4D97-AF65-F5344CB8AC3E}">
        <p14:creationId xmlns:p14="http://schemas.microsoft.com/office/powerpoint/2010/main" val="37046509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366622"/>
            <a:ext cx="8784976" cy="5078313"/>
          </a:xfrm>
          <a:prstGeom prst="rect">
            <a:avLst/>
          </a:prstGeom>
          <a:solidFill>
            <a:srgbClr val="FFFF00"/>
          </a:solidFill>
        </p:spPr>
        <p:txBody>
          <a:bodyPr wrap="square">
            <a:spAutoFit/>
          </a:bodyPr>
          <a:lstStyle/>
          <a:p>
            <a:pPr lvl="0"/>
            <a:r>
              <a:rPr lang="ar-IQ" sz="3600" b="1" u="sng" dirty="0">
                <a:solidFill>
                  <a:prstClr val="black"/>
                </a:solidFill>
                <a:ea typeface="Calibri"/>
                <a:cs typeface="Simplified Arabic"/>
              </a:rPr>
              <a:t>وهدف الاقتصاد السياحي </a:t>
            </a:r>
            <a:r>
              <a:rPr lang="ar-IQ" sz="3600" b="1" dirty="0">
                <a:solidFill>
                  <a:prstClr val="black"/>
                </a:solidFill>
                <a:ea typeface="Calibri"/>
                <a:cs typeface="Simplified Arabic"/>
              </a:rPr>
              <a:t>لا يختلف عن علم الاقتصاد إلّا بالخصوصية، فإذا كان هدف علم الاقتصاد هو (الوصول الى أقصى إشباع من الحاجات البشرية عن طريق الاستخدام الأمثل للموارد المتاحة).</a:t>
            </a:r>
          </a:p>
          <a:p>
            <a:pPr lvl="0"/>
            <a:r>
              <a:rPr lang="ar-IQ" sz="3600" b="1" dirty="0">
                <a:solidFill>
                  <a:prstClr val="black"/>
                </a:solidFill>
                <a:ea typeface="Calibri"/>
                <a:cs typeface="Simplified Arabic"/>
              </a:rPr>
              <a:t> فإن </a:t>
            </a:r>
            <a:r>
              <a:rPr lang="ar-IQ" sz="3600" b="1" u="sng" dirty="0">
                <a:solidFill>
                  <a:prstClr val="black"/>
                </a:solidFill>
                <a:ea typeface="Calibri"/>
                <a:cs typeface="Simplified Arabic"/>
              </a:rPr>
              <a:t>هدف علم الاقتصاد السياحي هو </a:t>
            </a:r>
            <a:r>
              <a:rPr lang="ar-IQ" sz="3600" b="1" dirty="0">
                <a:solidFill>
                  <a:prstClr val="black"/>
                </a:solidFill>
                <a:ea typeface="Calibri"/>
                <a:cs typeface="Simplified Arabic"/>
              </a:rPr>
              <a:t>(الوصول الى أقصى إشباع ممكن من الحاجات البشرية للسياحة عن طريق تحقيق الاستخدام الأمثل للموارد السياحية المتاحة) وهو بذلك يسعى الى ترشيد سلوك الانسان كسائح أو كمنتج لتغطية الفوائد المجنية من ممارسة النشاط السياحي</a:t>
            </a:r>
            <a:endParaRPr lang="ar-SA" sz="3600" b="1" dirty="0">
              <a:solidFill>
                <a:prstClr val="black"/>
              </a:solidFill>
            </a:endParaRPr>
          </a:p>
        </p:txBody>
      </p:sp>
    </p:spTree>
    <p:extLst>
      <p:ext uri="{BB962C8B-B14F-4D97-AF65-F5344CB8AC3E}">
        <p14:creationId xmlns:p14="http://schemas.microsoft.com/office/powerpoint/2010/main" val="30198444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3242" y="116632"/>
            <a:ext cx="9144000" cy="8710077"/>
          </a:xfrm>
          <a:prstGeom prst="rect">
            <a:avLst/>
          </a:prstGeom>
          <a:solidFill>
            <a:schemeClr val="accent1">
              <a:lumMod val="20000"/>
              <a:lumOff val="80000"/>
            </a:schemeClr>
          </a:solidFill>
        </p:spPr>
        <p:txBody>
          <a:bodyPr wrap="square">
            <a:spAutoFit/>
          </a:bodyPr>
          <a:lstStyle/>
          <a:p>
            <a:pPr marL="457200" algn="just">
              <a:lnSpc>
                <a:spcPct val="107000"/>
              </a:lnSpc>
              <a:spcAft>
                <a:spcPts val="800"/>
              </a:spcAft>
            </a:pPr>
            <a:r>
              <a:rPr lang="ar-IQ" sz="2000" b="1" dirty="0" smtClean="0">
                <a:ea typeface="Calibri"/>
                <a:cs typeface="Simplified Arabic"/>
              </a:rPr>
              <a:t>علاقة </a:t>
            </a:r>
            <a:r>
              <a:rPr lang="ar-IQ" sz="2000" b="1" dirty="0">
                <a:ea typeface="Calibri"/>
                <a:cs typeface="Simplified Arabic"/>
              </a:rPr>
              <a:t>علم الاقتصاد السياحي بالعلوم الأخرى :-</a:t>
            </a:r>
            <a:endParaRPr lang="en-US" sz="2000" b="1" dirty="0">
              <a:ea typeface="Calibri"/>
              <a:cs typeface="Arial"/>
            </a:endParaRPr>
          </a:p>
          <a:p>
            <a:pPr marL="457200" algn="just">
              <a:lnSpc>
                <a:spcPct val="107000"/>
              </a:lnSpc>
            </a:pPr>
            <a:r>
              <a:rPr lang="ar-IQ" sz="2000" b="1" dirty="0" smtClean="0">
                <a:ea typeface="Calibri"/>
                <a:cs typeface="Simplified Arabic"/>
              </a:rPr>
              <a:t>يعالج </a:t>
            </a:r>
            <a:r>
              <a:rPr lang="ar-IQ" sz="2000" b="1" dirty="0">
                <a:ea typeface="Calibri"/>
                <a:cs typeface="Simplified Arabic"/>
              </a:rPr>
              <a:t>علم الاقتصاد السياحي جانباً مهماً من جوانب السلوك الإنساني، مرة كونه كمستهلك (سائح) ومرة أخرى كونه منتج للخدمات السياحية، وهو بذلك يصنَف ضمن العلوم </a:t>
            </a:r>
            <a:r>
              <a:rPr lang="ar-IQ" sz="2000" b="1" dirty="0" smtClean="0">
                <a:ea typeface="Calibri"/>
                <a:cs typeface="Simplified Arabic"/>
              </a:rPr>
              <a:t>الاجتماعية ، </a:t>
            </a:r>
            <a:r>
              <a:rPr lang="ar-IQ" sz="2000" b="1" dirty="0">
                <a:ea typeface="Calibri"/>
                <a:cs typeface="Simplified Arabic"/>
              </a:rPr>
              <a:t>إلّا أن ذلك لا يمنع من ارتباطه الوثيق بالعلوم الطبيعية كالرياضيات والإحصاء والهندسة ...الخ، وهو يؤثر فيهم ويتأثر بهم، يأخذ منهم ويعطي لهم. </a:t>
            </a:r>
            <a:r>
              <a:rPr lang="ar-IQ" sz="2000" b="1" dirty="0" smtClean="0">
                <a:ea typeface="Calibri"/>
                <a:cs typeface="Simplified Arabic"/>
              </a:rPr>
              <a:t>وكما يلي :</a:t>
            </a:r>
          </a:p>
          <a:p>
            <a:pPr marL="457200" algn="just">
              <a:lnSpc>
                <a:spcPct val="107000"/>
              </a:lnSpc>
            </a:pPr>
            <a:r>
              <a:rPr lang="ar-IQ" sz="2000" b="1" u="sng" dirty="0" smtClean="0">
                <a:ea typeface="Calibri"/>
                <a:cs typeface="Simplified Arabic"/>
              </a:rPr>
              <a:t>1-علاقة </a:t>
            </a:r>
            <a:r>
              <a:rPr lang="ar-IQ" sz="2000" b="1" u="sng" dirty="0">
                <a:ea typeface="Calibri"/>
                <a:cs typeface="Simplified Arabic"/>
              </a:rPr>
              <a:t>علم الاقتصاد السياحي بعلم السياسة </a:t>
            </a:r>
            <a:r>
              <a:rPr lang="ar-IQ" sz="2000" b="1" u="sng" dirty="0" smtClean="0">
                <a:ea typeface="Calibri"/>
                <a:cs typeface="Simplified Arabic"/>
              </a:rPr>
              <a:t>:</a:t>
            </a:r>
            <a:r>
              <a:rPr lang="ar-IQ" sz="2000" b="1" u="sng" dirty="0">
                <a:ea typeface="Calibri"/>
                <a:cs typeface="Simplified Arabic"/>
              </a:rPr>
              <a:t> </a:t>
            </a:r>
            <a:r>
              <a:rPr lang="ar-IQ" sz="2000" b="1" dirty="0">
                <a:ea typeface="Calibri"/>
                <a:cs typeface="Simplified Arabic"/>
              </a:rPr>
              <a:t>فالسياسة السياحية هي جزءاً من السياسة الاقتصادية التي بدورها تكون جزءاً من السياسة العامة للبلد، </a:t>
            </a:r>
            <a:r>
              <a:rPr lang="ar-IQ" sz="2000" b="1" dirty="0" smtClean="0">
                <a:ea typeface="Calibri"/>
                <a:cs typeface="Simplified Arabic"/>
              </a:rPr>
              <a:t>فالسياسة </a:t>
            </a:r>
            <a:r>
              <a:rPr lang="ar-IQ" sz="2000" b="1" dirty="0">
                <a:ea typeface="Calibri"/>
                <a:cs typeface="Simplified Arabic"/>
              </a:rPr>
              <a:t>السياحية تتأثر بالسياسة العامة للبلد، فإذا ما أقرّت السياسة العامة إتباع منهج السوق الحرة </a:t>
            </a:r>
            <a:r>
              <a:rPr lang="ar-IQ" sz="2000" b="1" dirty="0" smtClean="0">
                <a:ea typeface="Calibri"/>
                <a:cs typeface="Simplified Arabic"/>
              </a:rPr>
              <a:t>وللقطاع الخاص الاولوية او اذا اتبعت منهج  الملكية العامة او سياسة مغلقه مع الدول الاخرى ستتبع السياسة السياحية نفس المنهج وبقدر </a:t>
            </a:r>
            <a:r>
              <a:rPr lang="ar-IQ" sz="2000" b="1" dirty="0">
                <a:ea typeface="Calibri"/>
                <a:cs typeface="Simplified Arabic"/>
              </a:rPr>
              <a:t>ما تتأثر السياحة بالسياسة العامة للبلد، فإنها تؤثر بها أيضاً، </a:t>
            </a:r>
            <a:r>
              <a:rPr lang="ar-IQ" sz="2000" b="1" dirty="0" smtClean="0">
                <a:ea typeface="Calibri"/>
                <a:cs typeface="Simplified Arabic"/>
              </a:rPr>
              <a:t>لان انتعاش السياحة وجلبها المنافع الاقتصاديه للبلد يقوي اقتصادها ومكانتها  محليا وعالميا .</a:t>
            </a:r>
          </a:p>
          <a:p>
            <a:pPr lvl="0" algn="just">
              <a:lnSpc>
                <a:spcPct val="107000"/>
              </a:lnSpc>
              <a:spcAft>
                <a:spcPts val="800"/>
              </a:spcAft>
            </a:pPr>
            <a:r>
              <a:rPr lang="ar-IQ" sz="2000" b="1" u="sng" dirty="0">
                <a:ea typeface="Calibri"/>
                <a:cs typeface="Simplified Arabic"/>
              </a:rPr>
              <a:t>2</a:t>
            </a:r>
            <a:r>
              <a:rPr lang="ar-IQ" sz="2000" b="1" u="sng" dirty="0" smtClean="0">
                <a:ea typeface="Calibri"/>
                <a:cs typeface="Simplified Arabic"/>
              </a:rPr>
              <a:t>-علاقة </a:t>
            </a:r>
            <a:r>
              <a:rPr lang="ar-IQ" sz="2000" b="1" u="sng" dirty="0">
                <a:ea typeface="Calibri"/>
                <a:cs typeface="Simplified Arabic"/>
              </a:rPr>
              <a:t>علم الاقتصاد السياحي بعلم النفس </a:t>
            </a:r>
            <a:r>
              <a:rPr lang="ar-IQ" sz="2000" b="1" dirty="0" smtClean="0">
                <a:ea typeface="Calibri"/>
                <a:cs typeface="Simplified Arabic"/>
              </a:rPr>
              <a:t>:</a:t>
            </a:r>
            <a:r>
              <a:rPr lang="ar-IQ" sz="2000" b="1" dirty="0">
                <a:ea typeface="Calibri"/>
                <a:cs typeface="Simplified Arabic"/>
              </a:rPr>
              <a:t>يهتم علم الاقتصاد السياحي بشكل كبير بدراسة سلوك المستهلك (السائح) وسلوك المنتج في النشاط السياحي. </a:t>
            </a:r>
            <a:r>
              <a:rPr lang="ar-IQ" sz="2000" b="1" u="sng" dirty="0" smtClean="0">
                <a:ea typeface="Calibri"/>
                <a:cs typeface="Simplified Arabic"/>
              </a:rPr>
              <a:t>فنظرية </a:t>
            </a:r>
            <a:r>
              <a:rPr lang="ar-IQ" sz="2000" b="1" u="sng" dirty="0">
                <a:ea typeface="Calibri"/>
                <a:cs typeface="Simplified Arabic"/>
              </a:rPr>
              <a:t>الطلب السياحي </a:t>
            </a:r>
            <a:r>
              <a:rPr lang="ar-IQ" sz="2000" b="1" dirty="0" smtClean="0">
                <a:ea typeface="Calibri"/>
                <a:cs typeface="Simplified Arabic"/>
              </a:rPr>
              <a:t>تتابع </a:t>
            </a:r>
            <a:r>
              <a:rPr lang="ar-IQ" sz="2000" b="1" dirty="0">
                <a:ea typeface="Calibri"/>
                <a:cs typeface="Simplified Arabic"/>
              </a:rPr>
              <a:t>سلوك السائح بإشباع حاجاته من الخدمات </a:t>
            </a:r>
            <a:r>
              <a:rPr lang="ar-IQ" sz="2000" b="1" dirty="0" smtClean="0">
                <a:ea typeface="Calibri"/>
                <a:cs typeface="Simplified Arabic"/>
              </a:rPr>
              <a:t>السياحية، تشخص </a:t>
            </a:r>
            <a:r>
              <a:rPr lang="ar-IQ" sz="2000" b="1" dirty="0">
                <a:ea typeface="Calibri"/>
                <a:cs typeface="Simplified Arabic"/>
              </a:rPr>
              <a:t>العوامل المحددة للطلب السياحي ومواصفات الطلب السياحي ومرونته، وهي بذلك تتابع كل المستجدات التي تؤثر في طلب السياح من دخل ومواصفات ديموغرافية وأوقات الفراغ والتطور التكنولوجي .... الخ، لكي تنهض بمستوى الطلب السياحي والارتقاء بالمستوى الاقتصادي للبلد. وهكذا </a:t>
            </a:r>
            <a:endParaRPr lang="ar-IQ" sz="2000" b="1" dirty="0" smtClean="0">
              <a:ea typeface="Calibri"/>
              <a:cs typeface="Simplified Arabic"/>
            </a:endParaRPr>
          </a:p>
          <a:p>
            <a:pPr marL="245745" indent="457200" algn="just">
              <a:lnSpc>
                <a:spcPct val="90000"/>
              </a:lnSpc>
              <a:spcAft>
                <a:spcPts val="800"/>
              </a:spcAft>
            </a:pPr>
            <a:r>
              <a:rPr lang="ar-IQ" sz="2000" b="1" dirty="0">
                <a:ea typeface="Calibri"/>
                <a:cs typeface="Simplified Arabic"/>
              </a:rPr>
              <a:t>كما يهتم علم الاقتصاد السياحي</a:t>
            </a:r>
            <a:r>
              <a:rPr lang="ar-IQ" sz="2000" b="1" u="sng" dirty="0">
                <a:ea typeface="Calibri"/>
                <a:cs typeface="Simplified Arabic"/>
              </a:rPr>
              <a:t> بنظرية العرض السياحي </a:t>
            </a:r>
            <a:r>
              <a:rPr lang="ar-IQ" sz="2000" b="1" dirty="0">
                <a:ea typeface="Calibri"/>
                <a:cs typeface="Simplified Arabic"/>
              </a:rPr>
              <a:t>وتتابع سلوك المنتجين في السوق السياحية الذين يصنعون الخدمات السياحية وتشخص العوامل المحددة للعرض السياحي ومواصفاته ومرونته وتعطي العديد من الحلول للنهوض بمستوى العرض السياحي بما يحقق استخدام أمثل للموارد السياحية النادرة، وإن دراسة سلوك المنتج في النشاط السياحي هو أيضاً جزءاً متداخلاً مع علم النفس.</a:t>
            </a:r>
            <a:endParaRPr lang="en-US" sz="2000" b="1" dirty="0">
              <a:ea typeface="Calibri"/>
              <a:cs typeface="Arial"/>
            </a:endParaRPr>
          </a:p>
          <a:p>
            <a:pPr lvl="0" algn="just">
              <a:lnSpc>
                <a:spcPct val="107000"/>
              </a:lnSpc>
              <a:spcAft>
                <a:spcPts val="800"/>
              </a:spcAft>
            </a:pPr>
            <a:endParaRPr lang="en-US" sz="2000" b="1" dirty="0">
              <a:ea typeface="Calibri"/>
              <a:cs typeface="Arial"/>
            </a:endParaRPr>
          </a:p>
          <a:p>
            <a:pPr lvl="0" algn="just">
              <a:lnSpc>
                <a:spcPct val="107000"/>
              </a:lnSpc>
              <a:spcAft>
                <a:spcPts val="800"/>
              </a:spcAft>
            </a:pPr>
            <a:endParaRPr lang="ar-IQ" sz="2000" b="1" dirty="0" smtClean="0">
              <a:ea typeface="Calibri"/>
              <a:cs typeface="Simplified Arabic"/>
            </a:endParaRPr>
          </a:p>
          <a:p>
            <a:pPr marL="342900" lvl="0" indent="-342900" algn="just">
              <a:lnSpc>
                <a:spcPct val="107000"/>
              </a:lnSpc>
              <a:spcAft>
                <a:spcPts val="800"/>
              </a:spcAft>
              <a:buFont typeface="+mj-lt"/>
              <a:buAutoNum type="arabicPeriod"/>
            </a:pPr>
            <a:endParaRPr lang="en-US" sz="2000" b="1" dirty="0">
              <a:ea typeface="Calibri"/>
              <a:cs typeface="Arial"/>
            </a:endParaRPr>
          </a:p>
          <a:p>
            <a:endParaRPr lang="ar-SA" sz="2000" b="1" dirty="0"/>
          </a:p>
        </p:txBody>
      </p:sp>
    </p:spTree>
    <p:extLst>
      <p:ext uri="{BB962C8B-B14F-4D97-AF65-F5344CB8AC3E}">
        <p14:creationId xmlns:p14="http://schemas.microsoft.com/office/powerpoint/2010/main" val="13252270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6475"/>
            <a:ext cx="9144000" cy="7478970"/>
          </a:xfrm>
          <a:prstGeom prst="rect">
            <a:avLst/>
          </a:prstGeom>
          <a:solidFill>
            <a:schemeClr val="accent6">
              <a:lumMod val="40000"/>
              <a:lumOff val="60000"/>
            </a:schemeClr>
          </a:solidFill>
        </p:spPr>
        <p:txBody>
          <a:bodyPr wrap="square">
            <a:spAutoFit/>
          </a:bodyPr>
          <a:lstStyle/>
          <a:p>
            <a:r>
              <a:rPr lang="ar-IQ" sz="2400" b="1" dirty="0" smtClean="0">
                <a:ea typeface="Calibri"/>
                <a:cs typeface="+mj-cs"/>
              </a:rPr>
              <a:t>3-علاقة </a:t>
            </a:r>
            <a:r>
              <a:rPr lang="ar-IQ" sz="2400" b="1" dirty="0">
                <a:ea typeface="Calibri"/>
                <a:cs typeface="+mj-cs"/>
              </a:rPr>
              <a:t>علم الاقتصاد السياحي بعلمي الرياضيات </a:t>
            </a:r>
            <a:r>
              <a:rPr lang="ar-IQ" sz="2400" b="1" dirty="0" smtClean="0">
                <a:ea typeface="Calibri"/>
                <a:cs typeface="+mj-cs"/>
              </a:rPr>
              <a:t>والإحصاء:</a:t>
            </a:r>
          </a:p>
          <a:p>
            <a:r>
              <a:rPr lang="ar-IQ" sz="2400" b="1" dirty="0" smtClean="0">
                <a:ea typeface="Calibri"/>
                <a:cs typeface="+mj-cs"/>
              </a:rPr>
              <a:t> </a:t>
            </a:r>
            <a:r>
              <a:rPr lang="ar-IQ" sz="2400" b="1" dirty="0">
                <a:ea typeface="Calibri"/>
                <a:cs typeface="+mj-cs"/>
              </a:rPr>
              <a:t>وإن الوصف اللفظي للظواهر السياحية قد لا يفي بالغرض، أو ربما قد يحتمل أكثر من تأويل. فلا يكفي أن نقول إن الطلب السياحي العالمي قد تطور بشكل ملحوظ بعد الحرب العالمية الثانية، وإنما من الأفضل أن ندعم هذه الحقيقة بالأرقام الواقعية فنقول ارتفع الطلب السياحي من (25) مليون سائح في عام 1950 ليصل الى (898) مليون سائح في عام 2007، وهذا يعني أن أعداد السياح قد تضاعف بمقدار (359.2) مرة خلال المدة المشار اليها. كما ويستخدم علم الاقتصاد السياحي العديد من المعادلات الرياضية لدراسة العلاقة بين متغيرات الظاهرة السياحية مثل العلاقة بين أعداد السياح الأجانب الوافدين للبلد والعوائد المتحققة من </a:t>
            </a:r>
            <a:r>
              <a:rPr lang="ar-IQ" sz="2400" b="1" dirty="0" smtClean="0">
                <a:ea typeface="Calibri"/>
                <a:cs typeface="+mj-cs"/>
              </a:rPr>
              <a:t>استضافتهم.</a:t>
            </a:r>
          </a:p>
          <a:p>
            <a:r>
              <a:rPr lang="ar-IQ" sz="2400" b="1" dirty="0" smtClean="0">
                <a:ea typeface="Calibri"/>
                <a:cs typeface="+mj-cs"/>
              </a:rPr>
              <a:t>أما </a:t>
            </a:r>
            <a:r>
              <a:rPr lang="ar-IQ" sz="2400" b="1" dirty="0">
                <a:ea typeface="Calibri"/>
                <a:cs typeface="+mj-cs"/>
              </a:rPr>
              <a:t>عن علاقة علم الاقتصاد السياحي بعلم الإحصاء فهي علاقة وطيدة جداً فبواسطة علم الإحصاء نستطيع أن نحصي أعداد السياح الأجانب الوافدين للبلد وأعداد السياح المحليين، ومتوسط إقامتهم في المواقع السياحية، وإنفاقاتهم...الخ. إن البيانات والجداول الإحصائية الخاصة بالظاهرة السياحية يتم تحويلها فيما بعد الى قيم عددية يمكن التعامل معها من خلال التحليل والتصنيف والتمكن من الوصول الى أدق </a:t>
            </a:r>
            <a:r>
              <a:rPr lang="ar-IQ" sz="2400" b="1" dirty="0" smtClean="0">
                <a:ea typeface="Calibri"/>
                <a:cs typeface="+mj-cs"/>
              </a:rPr>
              <a:t>النتائج فعلى </a:t>
            </a:r>
            <a:r>
              <a:rPr lang="ar-IQ" sz="2400" b="1" dirty="0">
                <a:ea typeface="Calibri"/>
                <a:cs typeface="+mj-cs"/>
              </a:rPr>
              <a:t>سبيل المثال يقيس الإحصاء السياحي أعداد السياح الأجانب الوافدين الى العراق والتي تقدر بحدود (1.5) مليون سائح سنوياً، ولا يكتفي بذلك بل يتم تصنيفهم حسب البلدان القادمين منها، أو حسب الجنسية، أو حسب أهدافهم السياحية. كما يمكن دراسة تأثير بعض المتغيرات على الطلب السياحي الوافد مثل علاقة أسعار الخدمات السياحية وتأثيرها على الطلب الوافد، أو أسعار صرف الدينار العراقي وتأثيره على السياحة الوافدة...الخ.</a:t>
            </a:r>
            <a:endParaRPr lang="en-US" sz="2400" b="1" dirty="0">
              <a:ea typeface="Calibri"/>
              <a:cs typeface="+mj-cs"/>
            </a:endParaRPr>
          </a:p>
          <a:p>
            <a:endParaRPr lang="ar-SA" sz="2400" b="1" dirty="0">
              <a:cs typeface="+mj-cs"/>
            </a:endParaRPr>
          </a:p>
        </p:txBody>
      </p:sp>
    </p:spTree>
    <p:extLst>
      <p:ext uri="{BB962C8B-B14F-4D97-AF65-F5344CB8AC3E}">
        <p14:creationId xmlns:p14="http://schemas.microsoft.com/office/powerpoint/2010/main" val="41129129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54425"/>
            <a:ext cx="8928992" cy="7271350"/>
          </a:xfrm>
          <a:prstGeom prst="rect">
            <a:avLst/>
          </a:prstGeom>
          <a:solidFill>
            <a:schemeClr val="bg1">
              <a:lumMod val="85000"/>
            </a:schemeClr>
          </a:solidFill>
        </p:spPr>
        <p:txBody>
          <a:bodyPr wrap="square">
            <a:spAutoFit/>
          </a:bodyPr>
          <a:lstStyle/>
          <a:p>
            <a:pPr lvl="0" algn="just">
              <a:lnSpc>
                <a:spcPct val="107000"/>
              </a:lnSpc>
              <a:spcAft>
                <a:spcPts val="800"/>
              </a:spcAft>
            </a:pPr>
            <a:r>
              <a:rPr lang="ar-IQ" sz="3200" b="1" dirty="0" smtClean="0">
                <a:ea typeface="Calibri"/>
                <a:cs typeface="Simplified Arabic"/>
              </a:rPr>
              <a:t>4</a:t>
            </a:r>
            <a:r>
              <a:rPr lang="ar-IQ" sz="3200" b="1" u="sng" dirty="0" smtClean="0">
                <a:ea typeface="Calibri"/>
                <a:cs typeface="Simplified Arabic"/>
              </a:rPr>
              <a:t>-علاقة </a:t>
            </a:r>
            <a:r>
              <a:rPr lang="ar-IQ" sz="3200" b="1" u="sng" dirty="0">
                <a:ea typeface="Calibri"/>
                <a:cs typeface="Simplified Arabic"/>
              </a:rPr>
              <a:t>علم الاقتصاد السياحي بالقانون </a:t>
            </a:r>
            <a:r>
              <a:rPr lang="ar-IQ" sz="3200" b="1" dirty="0">
                <a:ea typeface="Calibri"/>
                <a:cs typeface="Simplified Arabic"/>
              </a:rPr>
              <a:t>:</a:t>
            </a:r>
            <a:endParaRPr lang="en-US" sz="3200" b="1" dirty="0">
              <a:ea typeface="Calibri"/>
              <a:cs typeface="Arial"/>
            </a:endParaRPr>
          </a:p>
          <a:p>
            <a:pPr marL="245745" indent="457200" algn="just">
              <a:lnSpc>
                <a:spcPct val="95000"/>
              </a:lnSpc>
              <a:spcAft>
                <a:spcPts val="800"/>
              </a:spcAft>
            </a:pPr>
            <a:r>
              <a:rPr lang="ar-IQ" sz="3200" b="1" dirty="0">
                <a:ea typeface="Calibri"/>
                <a:cs typeface="Simplified Arabic"/>
              </a:rPr>
              <a:t>إنّ السيطرة على الأدوات الاقتصادية لتنظيم الشؤون السياحية بحاجة الى التشريعات والقوانين </a:t>
            </a:r>
            <a:r>
              <a:rPr lang="ar-IQ" sz="3200" b="1" dirty="0" smtClean="0">
                <a:ea typeface="Calibri"/>
                <a:cs typeface="Simplified Arabic"/>
              </a:rPr>
              <a:t>,فمنح </a:t>
            </a:r>
            <a:r>
              <a:rPr lang="ar-IQ" sz="3200" b="1" dirty="0">
                <a:ea typeface="Calibri"/>
                <a:cs typeface="Simplified Arabic"/>
              </a:rPr>
              <a:t>إجازات ممارسة المهن السياحية والفندقية تحتاج الى تشريع قانوني، والاستثمار السياحي يحتاج الى القانون، وتنظيم العلاقة بين العاملين في القطاع السياحي </a:t>
            </a:r>
            <a:r>
              <a:rPr lang="ar-IQ" sz="3200" b="1" dirty="0" smtClean="0">
                <a:ea typeface="Calibri"/>
                <a:cs typeface="Simplified Arabic"/>
              </a:rPr>
              <a:t>وأصحاب </a:t>
            </a:r>
            <a:r>
              <a:rPr lang="ar-IQ" sz="3200" b="1" dirty="0">
                <a:ea typeface="Calibri"/>
                <a:cs typeface="Simplified Arabic"/>
              </a:rPr>
              <a:t>العمل تحتاج الى القانون، والرسوم والضرائب المفروضة على القطاع السياحي تحتاج الى القانون، ومنح الجوازات والتأشيرات لمغادرة البلد أو الدخول إليه تحتاج الى قانون. وهكذا فإن أي أداة من الأدوات الاقتصادية المستخدمة في النشاط السياحي لابد من وجود قانون ينظم العمل بها. وبالمقابل فإن الرفاه الاقتصادي الناتج عن الأنشطة السياحية يؤهل البلد لسن العديد من التشريعات والقوانين والإستعانة بالخبراء والاستشاريون الأجانب في إختصاص القانون مثل الإستعانة بخبراء لصياغة قانون الإستثمار السياحي أو قوانين الضرائب السياحية أو ما شابه ذلك.</a:t>
            </a:r>
            <a:endParaRPr lang="en-US" sz="3200" b="1" dirty="0">
              <a:ea typeface="Calibri"/>
              <a:cs typeface="Arial"/>
            </a:endParaRPr>
          </a:p>
        </p:txBody>
      </p:sp>
    </p:spTree>
    <p:extLst>
      <p:ext uri="{BB962C8B-B14F-4D97-AF65-F5344CB8AC3E}">
        <p14:creationId xmlns:p14="http://schemas.microsoft.com/office/powerpoint/2010/main" val="15569427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07504" y="0"/>
            <a:ext cx="9036496" cy="449288"/>
          </a:xfrm>
          <a:solidFill>
            <a:schemeClr val="accent5">
              <a:lumMod val="40000"/>
              <a:lumOff val="60000"/>
            </a:schemeClr>
          </a:solidFill>
        </p:spPr>
        <p:txBody>
          <a:bodyPr>
            <a:normAutofit fontScale="90000"/>
          </a:bodyPr>
          <a:lstStyle/>
          <a:p>
            <a:r>
              <a:rPr lang="ar-IQ" sz="3600" dirty="0" smtClean="0"/>
              <a:t>الأهمية</a:t>
            </a:r>
            <a:r>
              <a:rPr lang="ar-IQ" dirty="0" smtClean="0"/>
              <a:t> </a:t>
            </a:r>
            <a:r>
              <a:rPr lang="ar-IQ" sz="3600" dirty="0" smtClean="0"/>
              <a:t>الاقتصادية للنشاط السياحي </a:t>
            </a:r>
            <a:endParaRPr lang="ar-SA" sz="3600" dirty="0"/>
          </a:p>
        </p:txBody>
      </p:sp>
      <p:sp>
        <p:nvSpPr>
          <p:cNvPr id="4" name="مستطيل 3"/>
          <p:cNvSpPr/>
          <p:nvPr/>
        </p:nvSpPr>
        <p:spPr>
          <a:xfrm>
            <a:off x="151230" y="476671"/>
            <a:ext cx="8928992" cy="7415363"/>
          </a:xfrm>
          <a:prstGeom prst="rect">
            <a:avLst/>
          </a:prstGeom>
          <a:solidFill>
            <a:schemeClr val="accent3">
              <a:lumMod val="60000"/>
              <a:lumOff val="40000"/>
            </a:schemeClr>
          </a:solidFill>
        </p:spPr>
        <p:txBody>
          <a:bodyPr wrap="square">
            <a:spAutoFit/>
          </a:bodyPr>
          <a:lstStyle/>
          <a:p>
            <a:pPr marL="457200" indent="417195" algn="ctr">
              <a:lnSpc>
                <a:spcPct val="95000"/>
              </a:lnSpc>
            </a:pPr>
            <a:endParaRPr lang="ar-IQ" b="1" dirty="0">
              <a:ea typeface="Calibri"/>
              <a:cs typeface="Simplified Arabic"/>
            </a:endParaRPr>
          </a:p>
          <a:p>
            <a:pPr marL="457200" indent="417195">
              <a:lnSpc>
                <a:spcPct val="95000"/>
              </a:lnSpc>
            </a:pPr>
            <a:r>
              <a:rPr lang="ar-IQ" sz="2000" b="1" u="sng" dirty="0" smtClean="0">
                <a:ea typeface="Calibri"/>
                <a:cs typeface="Simplified Arabic"/>
              </a:rPr>
              <a:t>1-مجموعة الاثار المباشرة       </a:t>
            </a:r>
            <a:endParaRPr lang="en-US" sz="2000" b="1" dirty="0" smtClean="0">
              <a:ea typeface="Calibri"/>
              <a:cs typeface="Arial"/>
            </a:endParaRPr>
          </a:p>
          <a:p>
            <a:pPr marL="342900" lvl="0" indent="-342900" algn="just">
              <a:lnSpc>
                <a:spcPct val="95000"/>
              </a:lnSpc>
              <a:spcAft>
                <a:spcPts val="800"/>
              </a:spcAft>
              <a:buFont typeface="+mj-cs"/>
              <a:buAutoNum type="arabic1Minus"/>
            </a:pPr>
            <a:r>
              <a:rPr lang="ar-IQ" sz="2000" b="1" dirty="0">
                <a:ea typeface="Calibri"/>
                <a:cs typeface="Simplified Arabic"/>
              </a:rPr>
              <a:t>أثر السياحة في الناتج القومي أو الدخل القومي.</a:t>
            </a:r>
            <a:endParaRPr lang="en-US" sz="1600" b="1" dirty="0">
              <a:ea typeface="Calibri"/>
              <a:cs typeface="Arial"/>
            </a:endParaRPr>
          </a:p>
          <a:p>
            <a:pPr marL="342900" lvl="0" indent="-342900" algn="just">
              <a:lnSpc>
                <a:spcPct val="95000"/>
              </a:lnSpc>
              <a:spcAft>
                <a:spcPts val="800"/>
              </a:spcAft>
              <a:buFont typeface="+mj-cs"/>
              <a:buAutoNum type="arabic1Minus"/>
            </a:pPr>
            <a:r>
              <a:rPr lang="ar-IQ" sz="2000" b="1" dirty="0">
                <a:ea typeface="Calibri"/>
                <a:cs typeface="Simplified Arabic"/>
              </a:rPr>
              <a:t>أثر السياحة في التجارة الخارجية وميزان المدفوعات.</a:t>
            </a:r>
            <a:endParaRPr lang="en-US" sz="1600" b="1" dirty="0">
              <a:ea typeface="Calibri"/>
              <a:cs typeface="Arial"/>
            </a:endParaRPr>
          </a:p>
          <a:p>
            <a:pPr marL="342900" lvl="0" indent="-342900" algn="just">
              <a:lnSpc>
                <a:spcPct val="95000"/>
              </a:lnSpc>
              <a:spcAft>
                <a:spcPts val="800"/>
              </a:spcAft>
              <a:buFont typeface="+mj-cs"/>
              <a:buAutoNum type="arabic1Minus"/>
            </a:pPr>
            <a:r>
              <a:rPr lang="ar-IQ" sz="2000" b="1" dirty="0">
                <a:ea typeface="Calibri"/>
                <a:cs typeface="Simplified Arabic"/>
              </a:rPr>
              <a:t>أثر السياحة في الاستخدام وتكوين فرص العمل.</a:t>
            </a:r>
            <a:endParaRPr lang="en-US" sz="1600" b="1" dirty="0">
              <a:ea typeface="Calibri"/>
              <a:cs typeface="Arial"/>
            </a:endParaRPr>
          </a:p>
          <a:p>
            <a:pPr marL="342900" lvl="0" indent="-342900" algn="just">
              <a:lnSpc>
                <a:spcPct val="95000"/>
              </a:lnSpc>
              <a:spcAft>
                <a:spcPts val="800"/>
              </a:spcAft>
              <a:buFont typeface="+mj-cs"/>
              <a:buAutoNum type="arabic1Minus"/>
            </a:pPr>
            <a:r>
              <a:rPr lang="ar-IQ" sz="2000" b="1" dirty="0">
                <a:ea typeface="Calibri"/>
                <a:cs typeface="Simplified Arabic"/>
              </a:rPr>
              <a:t>أثر السياحة في إعادة توزيع التنمية والدخل بين الأقاليم</a:t>
            </a:r>
            <a:r>
              <a:rPr lang="ar-IQ" sz="2000" b="1" dirty="0" smtClean="0">
                <a:ea typeface="Calibri"/>
                <a:cs typeface="Simplified Arabic"/>
              </a:rPr>
              <a:t>..</a:t>
            </a:r>
            <a:endParaRPr lang="en-US" sz="2000" b="1" dirty="0">
              <a:ea typeface="Calibri"/>
              <a:cs typeface="Arial"/>
            </a:endParaRPr>
          </a:p>
          <a:p>
            <a:pPr lvl="0">
              <a:lnSpc>
                <a:spcPct val="95000"/>
              </a:lnSpc>
              <a:spcAft>
                <a:spcPts val="800"/>
              </a:spcAft>
            </a:pPr>
            <a:r>
              <a:rPr lang="ar-IQ" sz="2000" b="1" dirty="0" smtClean="0">
                <a:ea typeface="Calibri"/>
                <a:cs typeface="Simplified Arabic"/>
              </a:rPr>
              <a:t>         </a:t>
            </a:r>
            <a:r>
              <a:rPr lang="ar-IQ" sz="2000" b="1" u="sng" dirty="0" smtClean="0">
                <a:ea typeface="Calibri"/>
                <a:cs typeface="Simplified Arabic"/>
              </a:rPr>
              <a:t>2-مجموعة </a:t>
            </a:r>
            <a:r>
              <a:rPr lang="ar-IQ" sz="2000" b="1" u="sng" dirty="0">
                <a:ea typeface="Calibri"/>
                <a:cs typeface="Simplified Arabic"/>
              </a:rPr>
              <a:t>الآثار غير المباشرة </a:t>
            </a:r>
            <a:r>
              <a:rPr lang="ar-IQ" sz="2000" b="1" dirty="0">
                <a:ea typeface="Calibri"/>
                <a:cs typeface="Simplified Arabic"/>
              </a:rPr>
              <a:t>:</a:t>
            </a:r>
            <a:endParaRPr lang="en-US" sz="2000" b="1" dirty="0">
              <a:ea typeface="Calibri"/>
              <a:cs typeface="Arial"/>
            </a:endParaRPr>
          </a:p>
          <a:p>
            <a:pPr marL="342900" lvl="0" indent="-342900" algn="just">
              <a:lnSpc>
                <a:spcPct val="95000"/>
              </a:lnSpc>
              <a:spcAft>
                <a:spcPts val="800"/>
              </a:spcAft>
              <a:buFont typeface="+mj-cs"/>
              <a:buAutoNum type="arabic1Minus"/>
            </a:pPr>
            <a:r>
              <a:rPr lang="ar-IQ" sz="2000" b="1" dirty="0">
                <a:ea typeface="Calibri"/>
                <a:cs typeface="Simplified Arabic"/>
              </a:rPr>
              <a:t>الأثر المضاعف للسياحة.</a:t>
            </a:r>
            <a:endParaRPr lang="en-US" sz="2000" b="1" dirty="0">
              <a:ea typeface="Calibri"/>
              <a:cs typeface="Arial"/>
            </a:endParaRPr>
          </a:p>
          <a:p>
            <a:pPr marL="342900" lvl="0" indent="-342900" algn="just">
              <a:lnSpc>
                <a:spcPct val="95000"/>
              </a:lnSpc>
              <a:spcAft>
                <a:spcPts val="800"/>
              </a:spcAft>
              <a:buFont typeface="+mj-cs"/>
              <a:buAutoNum type="arabic1Minus"/>
            </a:pPr>
            <a:r>
              <a:rPr lang="ar-IQ" sz="2000" b="1" dirty="0">
                <a:ea typeface="Calibri"/>
                <a:cs typeface="Simplified Arabic"/>
              </a:rPr>
              <a:t>أثر السياحة في تنشيط حركة الإنتاج والاستثمار في القطاعات الأخرى.</a:t>
            </a:r>
            <a:endParaRPr lang="en-US" sz="2000" b="1" dirty="0">
              <a:ea typeface="Calibri"/>
              <a:cs typeface="Arial"/>
            </a:endParaRPr>
          </a:p>
          <a:p>
            <a:pPr marL="342900" lvl="0" indent="-342900" algn="just">
              <a:lnSpc>
                <a:spcPct val="95000"/>
              </a:lnSpc>
              <a:spcAft>
                <a:spcPts val="800"/>
              </a:spcAft>
              <a:buFont typeface="+mj-cs"/>
              <a:buAutoNum type="arabic1Minus"/>
            </a:pPr>
            <a:r>
              <a:rPr lang="ar-IQ" sz="2000" b="1" dirty="0">
                <a:ea typeface="Calibri"/>
                <a:cs typeface="Simplified Arabic"/>
              </a:rPr>
              <a:t>أثر السياحة في تنمية خدمات البنى التحتية.</a:t>
            </a:r>
            <a:endParaRPr lang="en-US" sz="2000" b="1" dirty="0">
              <a:ea typeface="Calibri"/>
              <a:cs typeface="Arial"/>
            </a:endParaRPr>
          </a:p>
          <a:p>
            <a:pPr marL="342900" lvl="0" indent="-342900" algn="just">
              <a:lnSpc>
                <a:spcPct val="95000"/>
              </a:lnSpc>
              <a:spcAft>
                <a:spcPts val="800"/>
              </a:spcAft>
              <a:buFont typeface="+mj-cs"/>
              <a:buAutoNum type="arabic1Minus"/>
            </a:pPr>
            <a:r>
              <a:rPr lang="ar-IQ" sz="2000" b="1" dirty="0" smtClean="0">
                <a:ea typeface="Calibri"/>
                <a:cs typeface="Simplified Arabic"/>
              </a:rPr>
              <a:t>أثر السياحة في الناتج القومي أو الدخل القومي.</a:t>
            </a:r>
            <a:endParaRPr lang="en-US" sz="2000" b="1" dirty="0" smtClean="0">
              <a:ea typeface="Calibri"/>
              <a:cs typeface="Arial"/>
            </a:endParaRPr>
          </a:p>
          <a:p>
            <a:pPr marL="342900" lvl="0" indent="-342900" algn="just">
              <a:lnSpc>
                <a:spcPct val="90000"/>
              </a:lnSpc>
              <a:spcAft>
                <a:spcPts val="800"/>
              </a:spcAft>
              <a:buFont typeface="+mj-cs"/>
              <a:buAutoNum type="arabic1Minus"/>
            </a:pPr>
            <a:r>
              <a:rPr lang="ar-IQ" sz="2000" b="1" dirty="0" smtClean="0">
                <a:ea typeface="Calibri"/>
                <a:cs typeface="Simplified Arabic"/>
              </a:rPr>
              <a:t>أثر </a:t>
            </a:r>
            <a:r>
              <a:rPr lang="ar-IQ" sz="2000" b="1" dirty="0">
                <a:ea typeface="Calibri"/>
                <a:cs typeface="Simplified Arabic"/>
              </a:rPr>
              <a:t>السياحة في تنمية خدمات البنى الفوقية والمستوى العمراني والحضاري</a:t>
            </a:r>
            <a:r>
              <a:rPr lang="ar-IQ" sz="2000" b="1" dirty="0" smtClean="0">
                <a:ea typeface="Calibri"/>
                <a:cs typeface="Simplified Arabic"/>
              </a:rPr>
              <a:t>.</a:t>
            </a:r>
            <a:r>
              <a:rPr lang="ar-IQ" sz="2000" b="1" dirty="0">
                <a:ea typeface="Calibri"/>
                <a:cs typeface="Simplified Arabic"/>
              </a:rPr>
              <a:t> أثر السياحة في المستوى العام للأسعار.</a:t>
            </a:r>
            <a:endParaRPr lang="en-US" sz="2000" b="1" dirty="0">
              <a:ea typeface="Calibri"/>
              <a:cs typeface="Arial"/>
            </a:endParaRPr>
          </a:p>
          <a:p>
            <a:pPr marL="342900" lvl="0" indent="-342900" algn="just">
              <a:lnSpc>
                <a:spcPct val="90000"/>
              </a:lnSpc>
              <a:spcAft>
                <a:spcPts val="800"/>
              </a:spcAft>
              <a:buFont typeface="+mj-cs"/>
              <a:buAutoNum type="arabic1Minus"/>
            </a:pPr>
            <a:r>
              <a:rPr lang="ar-IQ" sz="2000" b="1" dirty="0">
                <a:ea typeface="Calibri"/>
                <a:cs typeface="Simplified Arabic"/>
              </a:rPr>
              <a:t>أثر السياحة في الدخل الحكومي (موازنة الحكومة).</a:t>
            </a:r>
            <a:endParaRPr lang="en-US" sz="2000" b="1" dirty="0">
              <a:ea typeface="Calibri"/>
              <a:cs typeface="Arial"/>
            </a:endParaRPr>
          </a:p>
          <a:p>
            <a:pPr marL="342900" lvl="0" indent="-342900" algn="just">
              <a:lnSpc>
                <a:spcPct val="90000"/>
              </a:lnSpc>
              <a:spcAft>
                <a:spcPts val="800"/>
              </a:spcAft>
              <a:buFont typeface="+mj-cs"/>
              <a:buAutoNum type="arabic1Minus"/>
            </a:pPr>
            <a:r>
              <a:rPr lang="ar-IQ" sz="2000" b="1" dirty="0">
                <a:ea typeface="Calibri"/>
                <a:cs typeface="Simplified Arabic"/>
              </a:rPr>
              <a:t>أثر السياحة في تطوير الأماكن الأثرية والتاريخية والتراثية والفلكلورية.</a:t>
            </a:r>
            <a:endParaRPr lang="en-US" sz="2000" b="1" dirty="0">
              <a:ea typeface="Calibri"/>
              <a:cs typeface="Arial"/>
            </a:endParaRPr>
          </a:p>
          <a:p>
            <a:pPr marL="342900" lvl="0" indent="-342900" algn="just">
              <a:lnSpc>
                <a:spcPct val="90000"/>
              </a:lnSpc>
              <a:spcAft>
                <a:spcPts val="800"/>
              </a:spcAft>
              <a:buFont typeface="+mj-cs"/>
              <a:buAutoNum type="arabic1Minus"/>
            </a:pPr>
            <a:r>
              <a:rPr lang="ar-IQ" sz="2000" b="1" dirty="0">
                <a:ea typeface="Calibri"/>
                <a:cs typeface="Simplified Arabic"/>
              </a:rPr>
              <a:t>أثر السياحة في الإعلام.</a:t>
            </a:r>
            <a:endParaRPr lang="en-US" sz="2000" b="1" dirty="0">
              <a:ea typeface="Calibri"/>
              <a:cs typeface="Arial"/>
            </a:endParaRPr>
          </a:p>
          <a:p>
            <a:pPr marL="342900" lvl="0" indent="-342900" algn="just">
              <a:lnSpc>
                <a:spcPct val="90000"/>
              </a:lnSpc>
              <a:spcAft>
                <a:spcPts val="800"/>
              </a:spcAft>
              <a:buFont typeface="+mj-cs"/>
              <a:buAutoNum type="arabic1Minus"/>
            </a:pPr>
            <a:r>
              <a:rPr lang="ar-IQ" sz="2000" b="1" dirty="0">
                <a:ea typeface="Calibri"/>
                <a:cs typeface="Simplified Arabic"/>
              </a:rPr>
              <a:t>أثر السياحة في التبعية الاقتصادية.</a:t>
            </a:r>
            <a:endParaRPr lang="en-US" sz="2000" b="1" dirty="0">
              <a:ea typeface="Calibri"/>
              <a:cs typeface="Arial"/>
            </a:endParaRPr>
          </a:p>
          <a:p>
            <a:pPr marL="342900" lvl="0" indent="-342900" algn="just">
              <a:lnSpc>
                <a:spcPct val="90000"/>
              </a:lnSpc>
              <a:spcAft>
                <a:spcPts val="800"/>
              </a:spcAft>
              <a:buFont typeface="+mj-cs"/>
              <a:buAutoNum type="arabic1Minus"/>
            </a:pPr>
            <a:r>
              <a:rPr lang="ar-IQ" sz="2000" b="1" dirty="0">
                <a:ea typeface="Calibri"/>
                <a:cs typeface="Simplified Arabic"/>
              </a:rPr>
              <a:t> أثر السياحة في البيئة الاجتماعية.</a:t>
            </a:r>
            <a:endParaRPr lang="en-US" sz="2000" b="1" dirty="0">
              <a:ea typeface="Calibri"/>
              <a:cs typeface="Arial"/>
            </a:endParaRPr>
          </a:p>
          <a:p>
            <a:pPr marL="342900" lvl="0" indent="-342900" algn="just">
              <a:lnSpc>
                <a:spcPct val="95000"/>
              </a:lnSpc>
              <a:spcAft>
                <a:spcPts val="800"/>
              </a:spcAft>
              <a:buFont typeface="+mj-cs"/>
              <a:buAutoNum type="arabic1Minus"/>
            </a:pPr>
            <a:endParaRPr lang="ar-IQ" sz="2000" b="1" dirty="0" smtClean="0">
              <a:ea typeface="Calibri"/>
              <a:cs typeface="Simplified Arabic"/>
            </a:endParaRPr>
          </a:p>
          <a:p>
            <a:pPr marL="342900" lvl="0" indent="-342900" algn="just">
              <a:lnSpc>
                <a:spcPct val="95000"/>
              </a:lnSpc>
              <a:spcAft>
                <a:spcPts val="800"/>
              </a:spcAft>
              <a:buFont typeface="+mj-cs"/>
              <a:buAutoNum type="arabic1Minus"/>
            </a:pPr>
            <a:endParaRPr lang="en-US" b="1" dirty="0">
              <a:ea typeface="Calibri"/>
              <a:cs typeface="Arial"/>
            </a:endParaRPr>
          </a:p>
        </p:txBody>
      </p:sp>
    </p:spTree>
    <p:extLst>
      <p:ext uri="{BB962C8B-B14F-4D97-AF65-F5344CB8AC3E}">
        <p14:creationId xmlns:p14="http://schemas.microsoft.com/office/powerpoint/2010/main" val="2005859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9222"/>
            <a:ext cx="8667464" cy="6206827"/>
          </a:xfrm>
          <a:prstGeom prst="rect">
            <a:avLst/>
          </a:prstGeom>
          <a:solidFill>
            <a:schemeClr val="bg2"/>
          </a:solidFill>
        </p:spPr>
        <p:txBody>
          <a:bodyPr wrap="square">
            <a:spAutoFit/>
          </a:bodyPr>
          <a:lstStyle/>
          <a:p>
            <a:pPr algn="just">
              <a:lnSpc>
                <a:spcPct val="90000"/>
              </a:lnSpc>
              <a:spcAft>
                <a:spcPts val="800"/>
              </a:spcAft>
            </a:pPr>
            <a:r>
              <a:rPr lang="ar-IQ" sz="2000" b="1" dirty="0">
                <a:ea typeface="Calibri"/>
              </a:rPr>
              <a:t>: طريقة البحث العلمي في علم الاقتصاد السياحي :</a:t>
            </a:r>
            <a:endParaRPr lang="en-US" sz="2000" b="1" dirty="0">
              <a:ea typeface="Calibri"/>
            </a:endParaRPr>
          </a:p>
          <a:p>
            <a:pPr algn="just">
              <a:lnSpc>
                <a:spcPct val="90000"/>
              </a:lnSpc>
              <a:spcAft>
                <a:spcPts val="800"/>
              </a:spcAft>
            </a:pPr>
            <a:r>
              <a:rPr lang="ar-IQ" sz="2000" b="1" dirty="0" smtClean="0">
                <a:ea typeface="Calibri"/>
              </a:rPr>
              <a:t>يعد </a:t>
            </a:r>
            <a:r>
              <a:rPr lang="ar-IQ" sz="2000" b="1" dirty="0">
                <a:ea typeface="Calibri"/>
              </a:rPr>
              <a:t>البحث العلمي أساساً لتطوير نظريات الاقتصاد السياحي، حاله كحال علم الاقتصاد، فهو يستخدم ايضاً الطريقة الاستقرائية التي تعني الاتجاه من الحالات الجزئية الى الحالات العامة، وكذلك الطريقة الاستنباطية والتي تعني الانتقال من الحالات العامة الى الحالات الجزئية، وكذلك الطريقة الحديثة التي تجمع بين الاستقراء والاستنباط.</a:t>
            </a:r>
            <a:endParaRPr lang="en-US" sz="2000" b="1" dirty="0">
              <a:ea typeface="Calibri"/>
            </a:endParaRPr>
          </a:p>
          <a:p>
            <a:pPr indent="457200" algn="just">
              <a:lnSpc>
                <a:spcPct val="90000"/>
              </a:lnSpc>
              <a:spcAft>
                <a:spcPts val="800"/>
              </a:spcAft>
            </a:pPr>
            <a:r>
              <a:rPr lang="ar-IQ" sz="2000" b="1" dirty="0">
                <a:ea typeface="Calibri"/>
              </a:rPr>
              <a:t>كما ويتبع البحث العلمي في الاقتصاد السياحي المنهج العلمي في البحث والتحليل، إذ يعرَف المنهج على أنه " الوسيلة العلمية المناسبة والمستخدمة من أجل الكشف عن الحقيقة والوصول الى النتيجة ". ومن أشهر المناهج العلمية في علم الاقتصاد السياحي هي: -</a:t>
            </a:r>
            <a:endParaRPr lang="en-US" sz="2000" b="1" dirty="0">
              <a:ea typeface="Calibri"/>
            </a:endParaRPr>
          </a:p>
          <a:p>
            <a:pPr marL="342900" lvl="0" indent="-342900" algn="just">
              <a:lnSpc>
                <a:spcPct val="90000"/>
              </a:lnSpc>
              <a:spcAft>
                <a:spcPts val="800"/>
              </a:spcAft>
              <a:buFont typeface="+mj-lt"/>
              <a:buAutoNum type="arabicPeriod"/>
            </a:pPr>
            <a:r>
              <a:rPr lang="ar-IQ" sz="2000" b="1" dirty="0">
                <a:ea typeface="Calibri"/>
              </a:rPr>
              <a:t>المنهج التأريخي الذي يستخدم لتغطية الأبحاث المتخصصة في تأريخ ونشأة السياحة.</a:t>
            </a:r>
            <a:endParaRPr lang="en-US" sz="2000" b="1" dirty="0">
              <a:ea typeface="Calibri"/>
            </a:endParaRPr>
          </a:p>
          <a:p>
            <a:pPr marL="342900" lvl="0" indent="-342900" algn="just">
              <a:lnSpc>
                <a:spcPct val="90000"/>
              </a:lnSpc>
              <a:spcAft>
                <a:spcPts val="800"/>
              </a:spcAft>
              <a:buFont typeface="+mj-lt"/>
              <a:buAutoNum type="arabicPeriod"/>
            </a:pPr>
            <a:r>
              <a:rPr lang="ar-IQ" sz="2000" b="1" dirty="0">
                <a:ea typeface="Calibri"/>
              </a:rPr>
              <a:t>المنهج الوصفي ويعني أن الباحث يعاصر ظاهرة معينة ويتعايش معها ويقوم بوصفها ويدعم هذا الوصف بالبيانات الكمية.</a:t>
            </a:r>
            <a:endParaRPr lang="en-US" sz="2000" b="1" dirty="0">
              <a:ea typeface="Calibri"/>
            </a:endParaRPr>
          </a:p>
          <a:p>
            <a:pPr marL="342900" lvl="0" indent="-342900" algn="just">
              <a:lnSpc>
                <a:spcPct val="90000"/>
              </a:lnSpc>
              <a:spcAft>
                <a:spcPts val="800"/>
              </a:spcAft>
              <a:buFont typeface="+mj-lt"/>
              <a:buAutoNum type="arabicPeriod"/>
            </a:pPr>
            <a:r>
              <a:rPr lang="ar-IQ" sz="2000" b="1" dirty="0">
                <a:ea typeface="Calibri"/>
              </a:rPr>
              <a:t>المنهج التجريبي والّذي يعني " استخدام التجربة لإثبات صحة الفرضيات "، وعلى الرغم من قلّة استخداماته البحث العلمي السياحي، إلّا أنه من الممكن استخدامه إذا ما استطعنا أن نوحد الظروف لعاملين أو أكثر في الظاهرة السياحية وإجراء المقارنة والقياس عن طريق الضبط العلمي.</a:t>
            </a:r>
            <a:endParaRPr lang="en-US" sz="2000" b="1" dirty="0">
              <a:ea typeface="Calibri"/>
            </a:endParaRPr>
          </a:p>
          <a:p>
            <a:pPr marL="342900" lvl="0" indent="-342900" algn="just">
              <a:lnSpc>
                <a:spcPct val="90000"/>
              </a:lnSpc>
              <a:spcAft>
                <a:spcPts val="800"/>
              </a:spcAft>
              <a:buFont typeface="+mj-lt"/>
              <a:buAutoNum type="arabicPeriod"/>
            </a:pPr>
            <a:r>
              <a:rPr lang="ar-IQ" sz="2000" b="1" dirty="0">
                <a:ea typeface="Calibri"/>
              </a:rPr>
              <a:t>منهج النظم أو كما يسمى بدراسة الحالة، إذ يقوم بدراسة حالة سياحية ويتعامل معها على أنها نظام أو كيان غير قابل للتجزئة ودراسة الشبكة المتكاملة من العوامل المؤثرة في علاقاتها وتفاعلاتها مع بعضها البعض</a:t>
            </a:r>
            <a:r>
              <a:rPr lang="ar-IQ" sz="2000" b="1" dirty="0" smtClean="0">
                <a:ea typeface="Calibri"/>
              </a:rPr>
              <a:t>.</a:t>
            </a:r>
          </a:p>
          <a:p>
            <a:pPr marL="342900" lvl="0" indent="-342900" algn="just">
              <a:lnSpc>
                <a:spcPct val="90000"/>
              </a:lnSpc>
              <a:spcAft>
                <a:spcPts val="800"/>
              </a:spcAft>
              <a:buFont typeface="+mj-lt"/>
              <a:buAutoNum type="arabicPeriod"/>
            </a:pPr>
            <a:r>
              <a:rPr lang="en-US" sz="2000" b="1" dirty="0">
                <a:latin typeface="Simplified Arabic"/>
                <a:ea typeface="Calibri"/>
              </a:rPr>
              <a:t> </a:t>
            </a:r>
            <a:r>
              <a:rPr lang="ar-IQ" sz="2000" b="1" dirty="0" smtClean="0">
                <a:ea typeface="Calibri"/>
              </a:rPr>
              <a:t>المنهج </a:t>
            </a:r>
            <a:r>
              <a:rPr lang="ar-IQ" sz="2000" b="1" dirty="0">
                <a:ea typeface="Calibri"/>
              </a:rPr>
              <a:t>المقارن والذي يعتمد على إجراء المقارنة بين أجزاء متناظرة من الظاهرة </a:t>
            </a:r>
            <a:r>
              <a:rPr lang="ar-IQ" sz="2000" b="1" dirty="0" smtClean="0">
                <a:ea typeface="Calibri"/>
              </a:rPr>
              <a:t>السياحية.</a:t>
            </a:r>
          </a:p>
          <a:p>
            <a:pPr lvl="0" algn="just">
              <a:lnSpc>
                <a:spcPct val="90000"/>
              </a:lnSpc>
              <a:spcAft>
                <a:spcPts val="800"/>
              </a:spcAft>
            </a:pPr>
            <a:r>
              <a:rPr lang="ar-IQ" sz="2000" b="1" dirty="0" smtClean="0">
                <a:ea typeface="Calibri"/>
              </a:rPr>
              <a:t>6.  المنهج </a:t>
            </a:r>
            <a:r>
              <a:rPr lang="ar-IQ" sz="2000" b="1" dirty="0">
                <a:ea typeface="Calibri"/>
              </a:rPr>
              <a:t>التقويمي والذي يستخدم في تقويم الجدوى الاقتصادية للمشاريع السياحية. </a:t>
            </a:r>
            <a:endParaRPr lang="en-US" sz="2000" b="1" dirty="0">
              <a:ea typeface="Calibri"/>
            </a:endParaRPr>
          </a:p>
        </p:txBody>
      </p:sp>
    </p:spTree>
    <p:extLst>
      <p:ext uri="{BB962C8B-B14F-4D97-AF65-F5344CB8AC3E}">
        <p14:creationId xmlns:p14="http://schemas.microsoft.com/office/powerpoint/2010/main" val="11103023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38495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0"/>
            <a:ext cx="8964488" cy="1196752"/>
          </a:xfrm>
          <a:solidFill>
            <a:schemeClr val="accent4">
              <a:lumMod val="20000"/>
              <a:lumOff val="80000"/>
            </a:schemeClr>
          </a:solidFill>
        </p:spPr>
        <p:txBody>
          <a:bodyPr>
            <a:normAutofit/>
          </a:bodyPr>
          <a:lstStyle/>
          <a:p>
            <a:r>
              <a:rPr lang="ar-IQ" sz="3600" b="1" dirty="0" smtClean="0">
                <a:ea typeface="Calibri"/>
                <a:cs typeface="Simplified Arabic"/>
              </a:rPr>
              <a:t>اولا :مفاهيم </a:t>
            </a:r>
            <a:r>
              <a:rPr lang="ar-IQ" sz="3600" b="1" dirty="0">
                <a:ea typeface="Calibri"/>
                <a:cs typeface="Simplified Arabic"/>
              </a:rPr>
              <a:t>أساسية في علم الاقتصاد والاقتصاد السياحي</a:t>
            </a:r>
            <a:endParaRPr lang="ar-SA" sz="3600" b="1" dirty="0"/>
          </a:p>
        </p:txBody>
      </p:sp>
      <p:sp>
        <p:nvSpPr>
          <p:cNvPr id="3" name="مستطيل 2"/>
          <p:cNvSpPr/>
          <p:nvPr/>
        </p:nvSpPr>
        <p:spPr>
          <a:xfrm>
            <a:off x="0" y="1196752"/>
            <a:ext cx="9036496" cy="7220631"/>
          </a:xfrm>
          <a:prstGeom prst="rect">
            <a:avLst/>
          </a:prstGeom>
        </p:spPr>
        <p:txBody>
          <a:bodyPr wrap="square">
            <a:spAutoFit/>
          </a:bodyPr>
          <a:lstStyle/>
          <a:p>
            <a:pPr marL="57150" indent="400050" algn="just">
              <a:lnSpc>
                <a:spcPct val="107000"/>
              </a:lnSpc>
              <a:spcAft>
                <a:spcPts val="800"/>
              </a:spcAft>
            </a:pPr>
            <a:r>
              <a:rPr lang="ar-IQ" sz="2400" b="1" dirty="0" smtClean="0">
                <a:ea typeface="Calibri"/>
                <a:cs typeface="Simplified Arabic"/>
              </a:rPr>
              <a:t>1- </a:t>
            </a:r>
            <a:r>
              <a:rPr lang="ar-IQ" sz="2400" b="1" u="sng" dirty="0" smtClean="0">
                <a:ea typeface="Calibri"/>
                <a:cs typeface="Simplified Arabic"/>
              </a:rPr>
              <a:t>مفهوم علم الاقتصاد </a:t>
            </a:r>
            <a:r>
              <a:rPr lang="ar-IQ" sz="2400" b="1" dirty="0" smtClean="0">
                <a:ea typeface="Calibri"/>
                <a:cs typeface="Simplified Arabic"/>
              </a:rPr>
              <a:t>:إن </a:t>
            </a:r>
            <a:r>
              <a:rPr lang="ar-IQ" sz="2400" b="1" dirty="0">
                <a:ea typeface="Calibri"/>
                <a:cs typeface="Simplified Arabic"/>
              </a:rPr>
              <a:t>أقرب كلمة في اللغة العربية مرادفة لمصطلح علم الاقتصاد </a:t>
            </a:r>
            <a:r>
              <a:rPr lang="en-US" sz="2400" b="1" dirty="0">
                <a:latin typeface="Simplified Arabic"/>
                <a:ea typeface="Calibri"/>
                <a:cs typeface="Arial"/>
              </a:rPr>
              <a:t>(Economic)</a:t>
            </a:r>
            <a:r>
              <a:rPr lang="ar-IQ" sz="2400" b="1" dirty="0">
                <a:ea typeface="Calibri"/>
                <a:cs typeface="Simplified Arabic"/>
              </a:rPr>
              <a:t> هي (التدبير) أي الاستخدام العقلاني والكفؤ لما متاح للأفراد من موارد. ولكي نوضح مفهوم علم الاقتصاد لابد لنا من التعرف على طبيعة الحياة القائمة من وجهة النظر الاقتصادية. فعلم الاقتصاد يرى أن الحياة تقوم على أساس التفاعل المستمر بين عنصرين أساسيين هما الانسان والطبيعة، وسوف نحاول القاء الضوء على هذين العنصرين كما يأتي </a:t>
            </a:r>
            <a:r>
              <a:rPr lang="ar-IQ" sz="2400" b="1" dirty="0" smtClean="0">
                <a:ea typeface="Calibri"/>
                <a:cs typeface="Simplified Arabic"/>
              </a:rPr>
              <a:t>:</a:t>
            </a:r>
          </a:p>
          <a:p>
            <a:pPr marL="285750" algn="just">
              <a:lnSpc>
                <a:spcPct val="107000"/>
              </a:lnSpc>
              <a:spcAft>
                <a:spcPts val="800"/>
              </a:spcAft>
            </a:pPr>
            <a:r>
              <a:rPr lang="ar-IQ" sz="2400" b="1" dirty="0" smtClean="0">
                <a:ea typeface="Calibri"/>
                <a:cs typeface="Simplified Arabic"/>
              </a:rPr>
              <a:t>***العنصر </a:t>
            </a:r>
            <a:r>
              <a:rPr lang="ar-IQ" sz="2400" b="1" dirty="0">
                <a:ea typeface="Calibri"/>
                <a:cs typeface="Simplified Arabic"/>
              </a:rPr>
              <a:t>الأول (الانسان) : إذ يعرِف علم الاقتصاد الانسان على أنه " مجموعة حاجات </a:t>
            </a:r>
            <a:r>
              <a:rPr lang="ar-IQ" sz="2400" b="1" dirty="0" smtClean="0">
                <a:ea typeface="Calibri"/>
                <a:cs typeface="Simplified Arabic"/>
              </a:rPr>
              <a:t>بشرية </a:t>
            </a:r>
            <a:r>
              <a:rPr lang="ar-IQ" sz="2400" b="1" dirty="0">
                <a:ea typeface="Calibri"/>
                <a:cs typeface="Simplified Arabic"/>
              </a:rPr>
              <a:t>متعددة </a:t>
            </a:r>
            <a:r>
              <a:rPr lang="ar-IQ" sz="2400" b="1" dirty="0" smtClean="0">
                <a:ea typeface="Calibri"/>
                <a:cs typeface="Simplified Arabic"/>
              </a:rPr>
              <a:t>ومتنوعة </a:t>
            </a:r>
            <a:r>
              <a:rPr lang="ar-IQ" sz="2400" b="1" dirty="0">
                <a:ea typeface="Calibri"/>
                <a:cs typeface="Simplified Arabic"/>
              </a:rPr>
              <a:t>"، وهكذا نفهم أن علم الاقتصاد لا يهتم بشكل الانسان أو قوميّته أو جنسيّته، إنما يهتم بالحاجات التي يشعر بها، وبكيفية إشباعه منها. . </a:t>
            </a:r>
            <a:r>
              <a:rPr lang="ar-IQ" sz="2400" b="1" dirty="0" smtClean="0">
                <a:ea typeface="Calibri"/>
                <a:cs typeface="Simplified Arabic"/>
              </a:rPr>
              <a:t>وهذه الحاجات تتجدد وتتنوع مع تطور الحياة ومتطلباتها فالحاجة التي يحصل عليها الانسان تصبح قديمه عن اشباعها وتظهر حاجات جديدة يرغب في اشباعه منه وقد </a:t>
            </a:r>
            <a:r>
              <a:rPr lang="ar-IQ" sz="2400" b="1" dirty="0">
                <a:ea typeface="Calibri"/>
                <a:cs typeface="Simplified Arabic"/>
              </a:rPr>
              <a:t>أطلق الاقتصاديون على هذه الظاهرة (قانون تعدد وتنوع الحاجات البشرية) ومضمون هذا القانون " إن عدد السلع والخدمات المختلفة التي يحتاجها الانسان حاجات جديدة تتطلب الاشباع ".</a:t>
            </a:r>
            <a:endParaRPr lang="en-US" sz="2400" b="1" dirty="0">
              <a:ea typeface="Calibri"/>
              <a:cs typeface="Arial"/>
            </a:endParaRPr>
          </a:p>
          <a:p>
            <a:pPr marL="57150" indent="400050" algn="just">
              <a:lnSpc>
                <a:spcPct val="107000"/>
              </a:lnSpc>
              <a:spcAft>
                <a:spcPts val="800"/>
              </a:spcAft>
            </a:pPr>
            <a:endParaRPr lang="ar-IQ" sz="2400" b="1" dirty="0" smtClean="0">
              <a:ea typeface="Calibri"/>
              <a:cs typeface="Simplified Arabic"/>
            </a:endParaRPr>
          </a:p>
          <a:p>
            <a:pPr marL="57150" indent="400050" algn="just">
              <a:lnSpc>
                <a:spcPct val="107000"/>
              </a:lnSpc>
              <a:spcAft>
                <a:spcPts val="800"/>
              </a:spcAft>
            </a:pPr>
            <a:endParaRPr lang="ar-IQ" sz="2400" b="1" dirty="0" smtClean="0">
              <a:ea typeface="Calibri"/>
              <a:cs typeface="Simplified Arabic"/>
            </a:endParaRPr>
          </a:p>
          <a:p>
            <a:pPr marL="57150" indent="400050" algn="just">
              <a:lnSpc>
                <a:spcPct val="107000"/>
              </a:lnSpc>
              <a:spcAft>
                <a:spcPts val="800"/>
              </a:spcAft>
            </a:pPr>
            <a:endParaRPr lang="en-US" sz="2400" b="1" dirty="0">
              <a:ea typeface="Calibri"/>
              <a:cs typeface="Arial"/>
            </a:endParaRPr>
          </a:p>
        </p:txBody>
      </p:sp>
    </p:spTree>
    <p:extLst>
      <p:ext uri="{BB962C8B-B14F-4D97-AF65-F5344CB8AC3E}">
        <p14:creationId xmlns:p14="http://schemas.microsoft.com/office/powerpoint/2010/main" val="8232396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7306487"/>
          </a:xfrm>
          <a:prstGeom prst="rect">
            <a:avLst/>
          </a:prstGeom>
          <a:solidFill>
            <a:schemeClr val="accent3">
              <a:lumMod val="60000"/>
              <a:lumOff val="40000"/>
            </a:schemeClr>
          </a:solidFill>
        </p:spPr>
        <p:txBody>
          <a:bodyPr wrap="square">
            <a:spAutoFit/>
          </a:bodyPr>
          <a:lstStyle/>
          <a:p>
            <a:pPr lvl="0" algn="just">
              <a:lnSpc>
                <a:spcPct val="107000"/>
              </a:lnSpc>
              <a:spcAft>
                <a:spcPts val="800"/>
              </a:spcAft>
              <a:buSzPts val="1000"/>
            </a:pPr>
            <a:r>
              <a:rPr lang="ar-IQ" sz="2400" b="1" dirty="0" smtClean="0">
                <a:ea typeface="Calibri"/>
                <a:cs typeface="Simplified Arabic"/>
              </a:rPr>
              <a:t>***العنصر </a:t>
            </a:r>
            <a:r>
              <a:rPr lang="ar-IQ" sz="2400" b="1" dirty="0">
                <a:ea typeface="Calibri"/>
                <a:cs typeface="Simplified Arabic"/>
              </a:rPr>
              <a:t>الثاني (الطبيعة) : إذ يرى علم الاقتصاد أن الانسان في سعيه لإشباع حاجاته يلجأ الى الطبيعة بما تحتويه من خيرات متعددة يطلق عليها بالموارد </a:t>
            </a:r>
            <a:r>
              <a:rPr lang="en-US" sz="2400" b="1" dirty="0">
                <a:latin typeface="Simplified Arabic"/>
                <a:ea typeface="Calibri"/>
                <a:cs typeface="Arial"/>
              </a:rPr>
              <a:t>(Resources)</a:t>
            </a:r>
            <a:r>
              <a:rPr lang="ar-IQ" sz="2400" b="1" dirty="0">
                <a:ea typeface="Calibri"/>
                <a:cs typeface="Simplified Arabic"/>
              </a:rPr>
              <a:t> والتي بدورها تقسم الى قسمين :</a:t>
            </a:r>
            <a:endParaRPr lang="en-US" sz="2400" b="1" dirty="0">
              <a:ea typeface="Calibri"/>
              <a:cs typeface="Arial"/>
            </a:endParaRPr>
          </a:p>
          <a:p>
            <a:pPr marL="342900" lvl="0" indent="-342900" algn="just">
              <a:lnSpc>
                <a:spcPct val="107000"/>
              </a:lnSpc>
              <a:spcAft>
                <a:spcPts val="800"/>
              </a:spcAft>
              <a:buSzPts val="1400"/>
              <a:buFont typeface="+mj-cs"/>
              <a:buAutoNum type="arabic1Minus"/>
            </a:pPr>
            <a:r>
              <a:rPr lang="ar-IQ" sz="2400" b="1" dirty="0">
                <a:ea typeface="Calibri"/>
                <a:cs typeface="Simplified Arabic"/>
              </a:rPr>
              <a:t>الموارد الطبيعية الحرة (غير النادرة) :- والتي تكون متوافرة في الطبيعة بكميات كبيرة وغير محدودة وبشكل حر، وبإمكان الانسان أن يحصل منها ما يشاء وبأي كمية يحتاجها دون ثمن مثل الهواء وأشعة الشمس الى حد ما.</a:t>
            </a:r>
            <a:endParaRPr lang="en-US" sz="2400" b="1" dirty="0">
              <a:ea typeface="Calibri"/>
              <a:cs typeface="Arial"/>
            </a:endParaRPr>
          </a:p>
          <a:p>
            <a:pPr marL="342900" lvl="0" indent="-342900" algn="just">
              <a:lnSpc>
                <a:spcPct val="107000"/>
              </a:lnSpc>
              <a:spcAft>
                <a:spcPts val="800"/>
              </a:spcAft>
              <a:buSzPts val="1400"/>
              <a:buFont typeface="+mj-cs"/>
              <a:buAutoNum type="arabic1Minus"/>
            </a:pPr>
            <a:r>
              <a:rPr lang="ar-IQ" sz="2400" b="1" dirty="0">
                <a:ea typeface="Calibri"/>
                <a:cs typeface="Simplified Arabic"/>
              </a:rPr>
              <a:t>الموارد الطبيعية غير الحرة (النادرة) :- إذ يكون وجودها في الطبيعة بشكل محدود ونادر ولا يستطيع الانسان سد كل حاجاته ورغباته منها، وعليه بذل الجهود للحصول عليها مثل خامات الحديد والالمنيوم والبترول والمعادن الأخرى والغابات والأراضي الصالحة </a:t>
            </a:r>
            <a:r>
              <a:rPr lang="ar-IQ" sz="2400" b="1" dirty="0" smtClean="0">
                <a:ea typeface="Calibri"/>
                <a:cs typeface="Simplified Arabic"/>
              </a:rPr>
              <a:t>للزراعة...وغيرها</a:t>
            </a:r>
            <a:endParaRPr lang="en-US" sz="2400" b="1" dirty="0">
              <a:ea typeface="Calibri"/>
              <a:cs typeface="Arial"/>
            </a:endParaRPr>
          </a:p>
          <a:p>
            <a:r>
              <a:rPr lang="ar-IQ" sz="2400" b="1" dirty="0">
                <a:ea typeface="Calibri"/>
                <a:cs typeface="Simplified Arabic"/>
              </a:rPr>
              <a:t>ويشير علم الاقتصاد أنه لا مشكلة </a:t>
            </a:r>
            <a:r>
              <a:rPr lang="ar-IQ" sz="2400" b="1" dirty="0" smtClean="0">
                <a:ea typeface="Calibri"/>
                <a:cs typeface="Simplified Arabic"/>
              </a:rPr>
              <a:t>في الحصول على الموارد </a:t>
            </a:r>
            <a:r>
              <a:rPr lang="ar-IQ" sz="2400" b="1" dirty="0">
                <a:ea typeface="Calibri"/>
                <a:cs typeface="Simplified Arabic"/>
              </a:rPr>
              <a:t>الطبيعية الحرة </a:t>
            </a:r>
            <a:r>
              <a:rPr lang="ar-IQ" sz="2400" b="1" dirty="0" smtClean="0">
                <a:ea typeface="Calibri"/>
                <a:cs typeface="Simplified Arabic"/>
              </a:rPr>
              <a:t>طالما </a:t>
            </a:r>
            <a:r>
              <a:rPr lang="ar-IQ" sz="2400" b="1" dirty="0">
                <a:ea typeface="Calibri"/>
                <a:cs typeface="Simplified Arabic"/>
              </a:rPr>
              <a:t>أنها متاحة </a:t>
            </a:r>
            <a:r>
              <a:rPr lang="ar-IQ" sz="2400" b="1" dirty="0" smtClean="0">
                <a:ea typeface="Calibri"/>
                <a:cs typeface="Simplified Arabic"/>
              </a:rPr>
              <a:t>للجميع. </a:t>
            </a:r>
            <a:r>
              <a:rPr lang="ar-IQ" sz="2400" b="1" dirty="0">
                <a:ea typeface="Calibri"/>
                <a:cs typeface="Simplified Arabic"/>
              </a:rPr>
              <a:t>إلّا أن </a:t>
            </a:r>
            <a:r>
              <a:rPr lang="ar-IQ" sz="2400" b="1" dirty="0" smtClean="0">
                <a:ea typeface="Calibri"/>
                <a:cs typeface="Simplified Arabic"/>
              </a:rPr>
              <a:t>المشكلة </a:t>
            </a:r>
            <a:r>
              <a:rPr lang="ar-IQ" sz="2400" b="1" dirty="0">
                <a:ea typeface="Calibri"/>
                <a:cs typeface="Simplified Arabic"/>
              </a:rPr>
              <a:t>تكمن في عملية إشباع الحاجات البشرية من الموارد الطبيعية النادرة والتي يكون وجودها في الطبيعة </a:t>
            </a:r>
            <a:r>
              <a:rPr lang="ar-IQ" sz="2400" b="1" dirty="0" smtClean="0">
                <a:ea typeface="Calibri"/>
                <a:cs typeface="Simplified Arabic"/>
              </a:rPr>
              <a:t>محدود والتي لها استعمالات بديلة مختلفة </a:t>
            </a:r>
            <a:r>
              <a:rPr lang="ar-IQ" sz="2400" b="1" dirty="0">
                <a:ea typeface="Calibri"/>
                <a:cs typeface="Simplified Arabic"/>
              </a:rPr>
              <a:t>ولا تكفي لإشباع جميع الحاجات البشرية ولذلك يطلق عليها بالموارد الاقتصادية، </a:t>
            </a:r>
            <a:r>
              <a:rPr lang="ar-IQ" sz="2400" b="1" u="sng" dirty="0">
                <a:ea typeface="Calibri"/>
                <a:cs typeface="Simplified Arabic"/>
              </a:rPr>
              <a:t>وإن فيصل التفرقة بين الموارد النادرة وغير النادرة هو السعر</a:t>
            </a:r>
            <a:r>
              <a:rPr lang="ar-IQ" sz="2400" b="1" dirty="0">
                <a:ea typeface="Calibri"/>
                <a:cs typeface="Simplified Arabic"/>
              </a:rPr>
              <a:t>. فعندما تكون الموارد حرة وغير نادرة مثل الهواء فلا سعر لها وعملية الحصول </a:t>
            </a:r>
            <a:r>
              <a:rPr lang="ar-IQ" sz="2400" b="1" dirty="0" smtClean="0">
                <a:ea typeface="Calibri"/>
                <a:cs typeface="Simplified Arabic"/>
              </a:rPr>
              <a:t>عليها </a:t>
            </a:r>
            <a:r>
              <a:rPr lang="ar-IQ" sz="2400" b="1" dirty="0">
                <a:ea typeface="Calibri"/>
                <a:cs typeface="Simplified Arabic"/>
              </a:rPr>
              <a:t>تكون مجاناً، أما الموارد النادرة سواء كانت على شكل خامات طبيعية أو سلع وسيطة أو سلع نهائية أو خدمات، فسيكون لها سعر، فالسعر هنا هو معيار </a:t>
            </a:r>
            <a:r>
              <a:rPr lang="ar-IQ" sz="2400" b="1" dirty="0" smtClean="0">
                <a:ea typeface="Calibri"/>
                <a:cs typeface="Simplified Arabic"/>
              </a:rPr>
              <a:t>الندرة</a:t>
            </a:r>
            <a:r>
              <a:rPr lang="ar-IQ" sz="2400" b="1" dirty="0">
                <a:ea typeface="Calibri"/>
                <a:cs typeface="Simplified Arabic"/>
              </a:rPr>
              <a:t>، والأكثر من ذلك يرتفع سعر السلعة كلما كانت نادرة أكثر.</a:t>
            </a:r>
            <a:endParaRPr lang="ar-SA" sz="2400" b="1" dirty="0"/>
          </a:p>
        </p:txBody>
      </p:sp>
    </p:spTree>
    <p:extLst>
      <p:ext uri="{BB962C8B-B14F-4D97-AF65-F5344CB8AC3E}">
        <p14:creationId xmlns:p14="http://schemas.microsoft.com/office/powerpoint/2010/main" val="10447548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72571"/>
            <a:ext cx="9143999" cy="1196189"/>
          </a:xfrm>
        </p:spPr>
        <p:txBody>
          <a:bodyPr>
            <a:normAutofit fontScale="90000"/>
          </a:bodyPr>
          <a:lstStyle/>
          <a:p>
            <a:r>
              <a:rPr lang="ar-IQ" b="1" u="sng" dirty="0" smtClean="0"/>
              <a:t>اذن </a:t>
            </a:r>
            <a:r>
              <a:rPr lang="ar-IQ" b="1" u="sng" dirty="0"/>
              <a:t>نعرف علم الاقتصاد </a:t>
            </a:r>
            <a:r>
              <a:rPr lang="ar-IQ" dirty="0" smtClean="0"/>
              <a:t/>
            </a:r>
            <a:br>
              <a:rPr lang="ar-IQ" dirty="0" smtClean="0"/>
            </a:br>
            <a:endParaRPr lang="ar-SA" dirty="0"/>
          </a:p>
        </p:txBody>
      </p:sp>
      <p:sp>
        <p:nvSpPr>
          <p:cNvPr id="3" name="مستطيل 2"/>
          <p:cNvSpPr/>
          <p:nvPr/>
        </p:nvSpPr>
        <p:spPr>
          <a:xfrm>
            <a:off x="0" y="908720"/>
            <a:ext cx="9144000" cy="5142177"/>
          </a:xfrm>
          <a:prstGeom prst="rect">
            <a:avLst/>
          </a:prstGeom>
          <a:solidFill>
            <a:schemeClr val="accent2">
              <a:lumMod val="40000"/>
              <a:lumOff val="60000"/>
            </a:schemeClr>
          </a:solidFill>
        </p:spPr>
        <p:txBody>
          <a:bodyPr wrap="square">
            <a:spAutoFit/>
          </a:bodyPr>
          <a:lstStyle/>
          <a:p>
            <a:pPr marL="54610" algn="just">
              <a:lnSpc>
                <a:spcPct val="107000"/>
              </a:lnSpc>
              <a:spcAft>
                <a:spcPts val="800"/>
              </a:spcAft>
            </a:pPr>
            <a:r>
              <a:rPr lang="ar-IQ" sz="2400" b="1" dirty="0">
                <a:ea typeface="Calibri"/>
                <a:cs typeface="Simplified Arabic"/>
              </a:rPr>
              <a:t>أن الاقتصادية ليونيل روبنز في كتابها (طبيعة علم الاقتصاد) المنشور في عام 1932م أعطت تعريفاً لعلم الاقتصاد ومستنبط من عملية الربط بين الحاجات البشرية والموارد الطبيعية، إذ عرّفته بأنه " ذلك العلم الّذي يدرس سلوك الانسان كحلقة وصل ما بين مجموعة حاجات بشرية متعددة ومتنوعة وموارد نادرة ذات استعمالات بديلة ومختلفة ".</a:t>
            </a:r>
            <a:endParaRPr lang="en-US" sz="2400" b="1" dirty="0">
              <a:ea typeface="Calibri"/>
              <a:cs typeface="Arial"/>
            </a:endParaRPr>
          </a:p>
          <a:p>
            <a:pPr marL="54610" algn="just">
              <a:lnSpc>
                <a:spcPct val="107000"/>
              </a:lnSpc>
              <a:spcAft>
                <a:spcPts val="800"/>
              </a:spcAft>
            </a:pPr>
            <a:r>
              <a:rPr lang="ar-IQ" sz="2400" b="1" dirty="0">
                <a:ea typeface="Calibri"/>
                <a:cs typeface="Simplified Arabic"/>
              </a:rPr>
              <a:t>وعلى الرغم من أن المؤلفان يميلان باتجاه تعريف روبنز، إلّا أنه لابد من استعراض أهم التعاريف لعلم الاقتصاد والتي وردت في مؤلفات كبار الاقتصاديين في العالم وخلال حقب زمنية مختلفة ومنها :</a:t>
            </a:r>
            <a:endParaRPr lang="en-US" sz="2400" b="1" dirty="0">
              <a:ea typeface="Calibri"/>
              <a:cs typeface="Arial"/>
            </a:endParaRPr>
          </a:p>
          <a:p>
            <a:pPr marL="54610" algn="just">
              <a:lnSpc>
                <a:spcPct val="107000"/>
              </a:lnSpc>
              <a:spcAft>
                <a:spcPts val="800"/>
              </a:spcAft>
            </a:pPr>
            <a:r>
              <a:rPr lang="ar-IQ" sz="2400" b="1" dirty="0">
                <a:ea typeface="Calibri"/>
                <a:cs typeface="Simplified Arabic"/>
              </a:rPr>
              <a:t>تعريف الاقتصادي الأسكتلندي آدم سمث في كتابه المشهور (ثروة الأمم) عام 1776، إذ عرّفه بأنّه (علم الثروة) أو أنه " العلم الذي يدرس أسباب ثراء الأمم وكيفية زيادتها ".</a:t>
            </a:r>
            <a:endParaRPr lang="en-US" sz="2400" b="1" dirty="0">
              <a:ea typeface="Calibri"/>
              <a:cs typeface="Arial"/>
            </a:endParaRPr>
          </a:p>
          <a:p>
            <a:pPr marL="54610" algn="just">
              <a:lnSpc>
                <a:spcPct val="107000"/>
              </a:lnSpc>
              <a:spcAft>
                <a:spcPts val="800"/>
              </a:spcAft>
            </a:pPr>
            <a:r>
              <a:rPr lang="ar-IQ" sz="2400" b="1" dirty="0">
                <a:ea typeface="Calibri"/>
                <a:cs typeface="Simplified Arabic"/>
              </a:rPr>
              <a:t>ثم تلاه جون استوارت مل في كتابه بعنوان (تعريف الاقتصاد السياسي وطريقة البحث المستخدمة فيه) في عام 1836، إذ عرفه بأنه " العلم الذي يتخصص باكتشاف القوانين التي تنظم الثروة وتوزيعها</a:t>
            </a:r>
            <a:r>
              <a:rPr lang="ar-IQ" sz="2400" b="1" dirty="0" smtClean="0">
                <a:ea typeface="Calibri"/>
                <a:cs typeface="Simplified Arabic"/>
              </a:rPr>
              <a:t>.</a:t>
            </a:r>
            <a:endParaRPr lang="en-US" sz="2400" b="1" dirty="0">
              <a:ea typeface="Calibri"/>
              <a:cs typeface="Arial"/>
            </a:endParaRPr>
          </a:p>
        </p:txBody>
      </p:sp>
      <p:sp>
        <p:nvSpPr>
          <p:cNvPr id="7" name="سهم إلى اليسار 6"/>
          <p:cNvSpPr/>
          <p:nvPr/>
        </p:nvSpPr>
        <p:spPr>
          <a:xfrm>
            <a:off x="7092280" y="188640"/>
            <a:ext cx="1770496"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35306608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404664"/>
            <a:ext cx="7776864" cy="5932393"/>
          </a:xfrm>
          <a:prstGeom prst="rect">
            <a:avLst/>
          </a:prstGeom>
          <a:solidFill>
            <a:schemeClr val="accent6">
              <a:lumMod val="40000"/>
              <a:lumOff val="60000"/>
            </a:schemeClr>
          </a:solidFill>
        </p:spPr>
        <p:txBody>
          <a:bodyPr wrap="square">
            <a:spAutoFit/>
          </a:bodyPr>
          <a:lstStyle/>
          <a:p>
            <a:pPr marL="57150" algn="just">
              <a:lnSpc>
                <a:spcPct val="107000"/>
              </a:lnSpc>
              <a:spcAft>
                <a:spcPts val="800"/>
              </a:spcAft>
            </a:pPr>
            <a:r>
              <a:rPr lang="ar-IQ" sz="2800" b="1" dirty="0" smtClean="0">
                <a:ea typeface="Calibri"/>
                <a:cs typeface="Simplified Arabic"/>
              </a:rPr>
              <a:t>وعرف </a:t>
            </a:r>
            <a:r>
              <a:rPr lang="ar-IQ" sz="2800" b="1" u="sng" dirty="0" smtClean="0">
                <a:ea typeface="Calibri"/>
                <a:cs typeface="Simplified Arabic"/>
              </a:rPr>
              <a:t>الاقتصادي </a:t>
            </a:r>
            <a:r>
              <a:rPr lang="ar-IQ" sz="2800" b="1" u="sng" dirty="0">
                <a:ea typeface="Calibri"/>
                <a:cs typeface="Simplified Arabic"/>
              </a:rPr>
              <a:t>الإنكليزي الفريد مارشال </a:t>
            </a:r>
            <a:r>
              <a:rPr lang="ar-IQ" sz="2800" b="1" dirty="0">
                <a:ea typeface="Calibri"/>
                <a:cs typeface="Simplified Arabic"/>
              </a:rPr>
              <a:t>في كتابه (مبادئ الاقتصاد، المنشور في عام 1890، إذ عرّفه بأنه " ذلك العلم الذي يبحث في كيفية حصول الانسان على دخله، وكيفية استعمال هذا الدخل "</a:t>
            </a:r>
            <a:endParaRPr lang="en-US" sz="2800" b="1" dirty="0">
              <a:ea typeface="Calibri"/>
              <a:cs typeface="Arial"/>
            </a:endParaRPr>
          </a:p>
          <a:p>
            <a:pPr marL="57150" algn="just">
              <a:lnSpc>
                <a:spcPct val="107000"/>
              </a:lnSpc>
              <a:spcAft>
                <a:spcPts val="800"/>
              </a:spcAft>
            </a:pPr>
            <a:r>
              <a:rPr lang="ar-IQ" sz="2800" b="1" u="sng" dirty="0" smtClean="0">
                <a:ea typeface="Calibri"/>
                <a:cs typeface="Simplified Arabic"/>
              </a:rPr>
              <a:t>اماالاقتصادي </a:t>
            </a:r>
            <a:r>
              <a:rPr lang="ar-IQ" sz="2800" b="1" u="sng" dirty="0">
                <a:ea typeface="Calibri"/>
                <a:cs typeface="Simplified Arabic"/>
              </a:rPr>
              <a:t>بيكو </a:t>
            </a:r>
            <a:r>
              <a:rPr lang="ar-IQ" sz="2800" b="1" dirty="0">
                <a:ea typeface="Calibri"/>
                <a:cs typeface="Simplified Arabic"/>
              </a:rPr>
              <a:t>في كتابه (اقتصاديات الرفاهية) في عام 1920 عرفه بأنه " العلم الذي يختص بدراسة الرفاهية الاقتصادية </a:t>
            </a:r>
            <a:endParaRPr lang="en-US" sz="2800" b="1" dirty="0">
              <a:ea typeface="Calibri"/>
              <a:cs typeface="Arial"/>
            </a:endParaRPr>
          </a:p>
          <a:p>
            <a:pPr marL="57150" algn="just">
              <a:lnSpc>
                <a:spcPct val="107000"/>
              </a:lnSpc>
              <a:spcAft>
                <a:spcPts val="800"/>
              </a:spcAft>
            </a:pPr>
            <a:r>
              <a:rPr lang="ar-IQ" sz="2800" b="1" u="sng" dirty="0" smtClean="0">
                <a:ea typeface="Calibri"/>
                <a:cs typeface="Simplified Arabic"/>
              </a:rPr>
              <a:t>وعرف </a:t>
            </a:r>
            <a:r>
              <a:rPr lang="ar-IQ" sz="2800" b="1" u="sng" dirty="0">
                <a:ea typeface="Calibri"/>
                <a:cs typeface="Simplified Arabic"/>
              </a:rPr>
              <a:t>الاقتصادي الأمريكي ميتلون فريدمان </a:t>
            </a:r>
            <a:r>
              <a:rPr lang="ar-IQ" sz="2800" b="1" dirty="0">
                <a:ea typeface="Calibri"/>
                <a:cs typeface="Simplified Arabic"/>
              </a:rPr>
              <a:t>بأنه " العلم الذي يبحث في الطرق التي تمكن المجتمع من حل مشاكله الاقتصادية </a:t>
            </a:r>
            <a:r>
              <a:rPr lang="ar-IQ" sz="2800" b="1" dirty="0" smtClean="0">
                <a:ea typeface="Calibri"/>
                <a:cs typeface="Simplified Arabic"/>
              </a:rPr>
              <a:t>"</a:t>
            </a:r>
            <a:endParaRPr lang="en-US" sz="2800" b="1" dirty="0">
              <a:ea typeface="Calibri"/>
              <a:cs typeface="Arial"/>
            </a:endParaRPr>
          </a:p>
          <a:p>
            <a:pPr marL="57150" algn="just">
              <a:lnSpc>
                <a:spcPct val="107000"/>
              </a:lnSpc>
              <a:spcAft>
                <a:spcPts val="800"/>
              </a:spcAft>
            </a:pPr>
            <a:r>
              <a:rPr lang="ar-IQ" sz="2800" b="1" u="sng" dirty="0">
                <a:ea typeface="Calibri"/>
                <a:cs typeface="Simplified Arabic"/>
              </a:rPr>
              <a:t>وأخيراً </a:t>
            </a:r>
            <a:r>
              <a:rPr lang="ar-IQ" sz="2800" b="1" u="sng" dirty="0" smtClean="0">
                <a:ea typeface="Calibri"/>
                <a:cs typeface="Simplified Arabic"/>
              </a:rPr>
              <a:t>تعريف </a:t>
            </a:r>
            <a:r>
              <a:rPr lang="ar-IQ" sz="2800" b="1" u="sng" dirty="0">
                <a:ea typeface="Calibri"/>
                <a:cs typeface="Simplified Arabic"/>
              </a:rPr>
              <a:t>الاقتصادي الأمريكي سامويلسون </a:t>
            </a:r>
            <a:r>
              <a:rPr lang="ar-IQ" sz="2800" b="1" dirty="0">
                <a:ea typeface="Calibri"/>
                <a:cs typeface="Simplified Arabic"/>
              </a:rPr>
              <a:t>إذ عرّفه بأنه " ذلك العلم الذي يهتم بدراسة كيفية قيام المجتمعات باستخدام الموارد النادرة لإنتاج السلع الثمينة. والمقصود بالثمينة ليست السلع غالية الثمن وإنما السلع المثمنة أي التي لها ثمن أي سعر.</a:t>
            </a:r>
            <a:endParaRPr lang="en-US" sz="2800" b="1" dirty="0">
              <a:ea typeface="Calibri"/>
              <a:cs typeface="Arial"/>
            </a:endParaRPr>
          </a:p>
        </p:txBody>
      </p:sp>
    </p:spTree>
    <p:extLst>
      <p:ext uri="{BB962C8B-B14F-4D97-AF65-F5344CB8AC3E}">
        <p14:creationId xmlns:p14="http://schemas.microsoft.com/office/powerpoint/2010/main" val="9258389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332656"/>
            <a:ext cx="8208912" cy="6031075"/>
          </a:xfrm>
          <a:prstGeom prst="rect">
            <a:avLst/>
          </a:prstGeom>
        </p:spPr>
        <p:txBody>
          <a:bodyPr wrap="square">
            <a:spAutoFit/>
          </a:bodyPr>
          <a:lstStyle/>
          <a:p>
            <a:pPr marL="57150" algn="just">
              <a:lnSpc>
                <a:spcPct val="107000"/>
              </a:lnSpc>
              <a:spcAft>
                <a:spcPts val="800"/>
              </a:spcAft>
            </a:pPr>
            <a:r>
              <a:rPr lang="ar-IQ" sz="2000" b="1" u="sng" dirty="0" smtClean="0">
                <a:ea typeface="Calibri"/>
                <a:cs typeface="Simplified Arabic"/>
              </a:rPr>
              <a:t>طبيعة </a:t>
            </a:r>
            <a:r>
              <a:rPr lang="ar-IQ" sz="2000" b="1" u="sng" dirty="0">
                <a:ea typeface="Calibri"/>
                <a:cs typeface="Simplified Arabic"/>
              </a:rPr>
              <a:t>المشكلة الاقتصادية </a:t>
            </a:r>
            <a:r>
              <a:rPr lang="ar-IQ" b="1" dirty="0">
                <a:ea typeface="Calibri"/>
                <a:cs typeface="Simplified Arabic"/>
              </a:rPr>
              <a:t>:</a:t>
            </a:r>
            <a:endParaRPr lang="en-US" sz="1400" dirty="0">
              <a:ea typeface="Calibri"/>
              <a:cs typeface="Arial"/>
            </a:endParaRPr>
          </a:p>
          <a:p>
            <a:pPr marL="57150" algn="just">
              <a:lnSpc>
                <a:spcPct val="107000"/>
              </a:lnSpc>
              <a:spcAft>
                <a:spcPts val="800"/>
              </a:spcAft>
            </a:pPr>
            <a:r>
              <a:rPr lang="ar-IQ" dirty="0">
                <a:ea typeface="Calibri"/>
                <a:cs typeface="Simplified Arabic"/>
              </a:rPr>
              <a:t>	</a:t>
            </a:r>
            <a:r>
              <a:rPr lang="ar-IQ" sz="2000" b="1" dirty="0">
                <a:ea typeface="Calibri"/>
                <a:cs typeface="Simplified Arabic"/>
              </a:rPr>
              <a:t>إن علم الاقتصاد يعالج العديد من المشاكل لكن المقصود هنا بالمشكلة الاقتصادية هي المشكلة الرئيسه التي يتمحور عليها علم الاقتصاد بجميع نظرياته ومبادئه وأنظمته وهي (تعدد وتنوع وتزايد الحاجات البشرية يقابل ذلك ندرة في الموارد الاقتصادية التي تلبي هذه الحاجات). ويلاحظ أن المشكلة الاقتصادية تتضمن أمرين هما </a:t>
            </a:r>
            <a:r>
              <a:rPr lang="ar-IQ" sz="2000" b="1" dirty="0" smtClean="0">
                <a:ea typeface="Calibri"/>
                <a:cs typeface="Simplified Arabic"/>
              </a:rPr>
              <a:t>:-</a:t>
            </a:r>
            <a:endParaRPr lang="en-US" sz="2000" b="1" dirty="0">
              <a:ea typeface="Calibri"/>
              <a:cs typeface="Arial"/>
            </a:endParaRPr>
          </a:p>
          <a:p>
            <a:pPr marL="285750" algn="just">
              <a:lnSpc>
                <a:spcPct val="107000"/>
              </a:lnSpc>
              <a:spcAft>
                <a:spcPts val="800"/>
              </a:spcAft>
            </a:pPr>
            <a:r>
              <a:rPr lang="ar-IQ" sz="2000" b="1" u="sng" dirty="0" smtClean="0">
                <a:ea typeface="Calibri"/>
                <a:cs typeface="Simplified Arabic"/>
              </a:rPr>
              <a:t>الامر الاول :الندرة </a:t>
            </a:r>
            <a:r>
              <a:rPr lang="en-US" sz="2000" b="1" u="sng" dirty="0">
                <a:latin typeface="Simplified Arabic"/>
                <a:ea typeface="Calibri"/>
              </a:rPr>
              <a:t>(</a:t>
            </a:r>
            <a:r>
              <a:rPr lang="en-US" sz="2000" b="1" u="sng" dirty="0" smtClean="0">
                <a:latin typeface="Simplified Arabic"/>
                <a:ea typeface="Calibri"/>
              </a:rPr>
              <a:t>Scarcity</a:t>
            </a:r>
            <a:r>
              <a:rPr lang="ar-IQ" sz="2000" b="1" dirty="0">
                <a:ea typeface="Calibri"/>
                <a:cs typeface="Simplified Arabic"/>
              </a:rPr>
              <a:t>والندرة تعني (محدودية السلع). والندرة هنا مسألة نسبية وليست مطلقة، بمعنى عدم التناسب بين حاجات الانسان المتزايدة واللامحدودةمع الموارد المحدودة ، وبالتالي تبقى عاجزة نسبياً عن تلبية جميع الحاجات </a:t>
            </a:r>
            <a:r>
              <a:rPr lang="ar-IQ" sz="2000" b="1" dirty="0" smtClean="0">
                <a:ea typeface="Calibri"/>
                <a:cs typeface="Simplified Arabic"/>
              </a:rPr>
              <a:t>البشرية.</a:t>
            </a:r>
            <a:endParaRPr lang="ar-IQ" sz="2000" b="1" dirty="0" smtClean="0">
              <a:ea typeface="Calibri"/>
              <a:cs typeface="Arial"/>
            </a:endParaRPr>
          </a:p>
          <a:p>
            <a:pPr marL="285750" algn="just">
              <a:lnSpc>
                <a:spcPct val="107000"/>
              </a:lnSpc>
              <a:spcAft>
                <a:spcPts val="800"/>
              </a:spcAft>
            </a:pPr>
            <a:r>
              <a:rPr lang="ar-IQ" sz="2000" b="1" u="sng" dirty="0" smtClean="0">
                <a:ea typeface="Calibri"/>
                <a:cs typeface="Simplified Arabic"/>
              </a:rPr>
              <a:t>الامر الثاني: الحاجات </a:t>
            </a:r>
            <a:r>
              <a:rPr lang="ar-IQ" sz="2000" b="1" u="sng" dirty="0">
                <a:ea typeface="Calibri"/>
                <a:cs typeface="Simplified Arabic"/>
              </a:rPr>
              <a:t>البشرية </a:t>
            </a:r>
            <a:r>
              <a:rPr lang="en-US" sz="2000" b="1" u="sng" dirty="0">
                <a:latin typeface="Simplified Arabic"/>
                <a:ea typeface="Calibri"/>
                <a:cs typeface="Arial"/>
              </a:rPr>
              <a:t>(Needs</a:t>
            </a:r>
            <a:r>
              <a:rPr lang="en-US" sz="2000" b="1" u="sng" dirty="0" smtClean="0">
                <a:latin typeface="Simplified Arabic"/>
                <a:ea typeface="Calibri"/>
                <a:cs typeface="Arial"/>
              </a:rPr>
              <a:t>)</a:t>
            </a:r>
            <a:r>
              <a:rPr lang="ar-IQ" sz="2000" b="1" dirty="0">
                <a:ea typeface="Calibri"/>
                <a:cs typeface="Simplified Arabic"/>
              </a:rPr>
              <a:t> ووفقاً لقانون تعدد وتنوع الحاجات البشرية فإن الحاجات البشري غير محدودة، فهو يسعى لإشباع حاجات أخرى كلما عمل على إشباع ما سبقها من حاجات</a:t>
            </a:r>
            <a:r>
              <a:rPr lang="ar-IQ" sz="2000" b="1" dirty="0" smtClean="0">
                <a:ea typeface="Calibri"/>
                <a:cs typeface="Simplified Arabic"/>
              </a:rPr>
              <a:t>.</a:t>
            </a:r>
          </a:p>
          <a:p>
            <a:pPr marL="285750" algn="just">
              <a:lnSpc>
                <a:spcPct val="107000"/>
              </a:lnSpc>
              <a:spcAft>
                <a:spcPts val="800"/>
              </a:spcAft>
            </a:pPr>
            <a:endParaRPr lang="ar-IQ" sz="2000" b="1" dirty="0">
              <a:ea typeface="Calibri"/>
              <a:cs typeface="Simplified Arabic"/>
            </a:endParaRPr>
          </a:p>
          <a:p>
            <a:pPr marL="285750" algn="just">
              <a:lnSpc>
                <a:spcPct val="107000"/>
              </a:lnSpc>
              <a:spcAft>
                <a:spcPts val="800"/>
              </a:spcAft>
            </a:pPr>
            <a:endParaRPr lang="en-US" sz="2000" b="1" dirty="0">
              <a:ea typeface="Calibri"/>
              <a:cs typeface="Arial"/>
            </a:endParaRPr>
          </a:p>
          <a:p>
            <a:pPr marL="285750" algn="just">
              <a:lnSpc>
                <a:spcPct val="107000"/>
              </a:lnSpc>
              <a:spcAft>
                <a:spcPts val="800"/>
              </a:spcAft>
            </a:pPr>
            <a:endParaRPr lang="en-US" sz="2000" b="1" dirty="0">
              <a:ea typeface="Calibri"/>
              <a:cs typeface="Arial"/>
            </a:endParaRPr>
          </a:p>
          <a:p>
            <a:pPr marL="285750" algn="just">
              <a:lnSpc>
                <a:spcPct val="107000"/>
              </a:lnSpc>
              <a:spcAft>
                <a:spcPts val="800"/>
              </a:spcAft>
            </a:pPr>
            <a:endParaRPr lang="en-US" sz="1400" u="sng" dirty="0">
              <a:ea typeface="Calibri"/>
              <a:cs typeface="Arial"/>
            </a:endParaRPr>
          </a:p>
          <a:p>
            <a:endParaRPr lang="ar-SA" dirty="0"/>
          </a:p>
        </p:txBody>
      </p:sp>
      <p:sp>
        <p:nvSpPr>
          <p:cNvPr id="4" name="سهم إلى اليسار 3"/>
          <p:cNvSpPr/>
          <p:nvPr/>
        </p:nvSpPr>
        <p:spPr>
          <a:xfrm>
            <a:off x="5724128" y="4653136"/>
            <a:ext cx="2448272" cy="129614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smtClean="0">
                <a:solidFill>
                  <a:schemeClr val="tx1"/>
                </a:solidFill>
              </a:rPr>
              <a:t>الحاجات البشرية المتعددة والمتجددة</a:t>
            </a:r>
            <a:endParaRPr lang="ar-SA" b="1" dirty="0">
              <a:solidFill>
                <a:schemeClr val="tx1"/>
              </a:solidFill>
            </a:endParaRPr>
          </a:p>
        </p:txBody>
      </p:sp>
      <p:sp>
        <p:nvSpPr>
          <p:cNvPr id="5" name="سهم إلى اليمين 4"/>
          <p:cNvSpPr/>
          <p:nvPr/>
        </p:nvSpPr>
        <p:spPr>
          <a:xfrm>
            <a:off x="1115616" y="4581128"/>
            <a:ext cx="2592288" cy="12961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smtClean="0">
                <a:solidFill>
                  <a:schemeClr val="tx1"/>
                </a:solidFill>
              </a:rPr>
              <a:t>الموارد الطبيعية النادرة والمحدودة</a:t>
            </a:r>
            <a:endParaRPr lang="ar-SA" b="1" dirty="0">
              <a:solidFill>
                <a:schemeClr val="tx1"/>
              </a:solidFill>
            </a:endParaRPr>
          </a:p>
        </p:txBody>
      </p:sp>
      <p:sp>
        <p:nvSpPr>
          <p:cNvPr id="6" name="شكل بيضاوي 5"/>
          <p:cNvSpPr/>
          <p:nvPr/>
        </p:nvSpPr>
        <p:spPr>
          <a:xfrm>
            <a:off x="3707904" y="4293096"/>
            <a:ext cx="2016224" cy="20706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1600" b="1" dirty="0" smtClean="0">
                <a:solidFill>
                  <a:schemeClr val="tx1"/>
                </a:solidFill>
              </a:rPr>
              <a:t>علم</a:t>
            </a:r>
            <a:r>
              <a:rPr lang="ar-IQ" sz="1600" dirty="0" smtClean="0"/>
              <a:t> </a:t>
            </a:r>
            <a:r>
              <a:rPr lang="ar-IQ" sz="1600" b="1" dirty="0" smtClean="0">
                <a:solidFill>
                  <a:schemeClr val="tx1"/>
                </a:solidFill>
              </a:rPr>
              <a:t>الاقتصاد يهتم في الصراع القائم بين الندرة والرغبة في اشباع الحاجدات البشرية المتزايدة في كل الانظمة وفي كل </a:t>
            </a:r>
            <a:r>
              <a:rPr lang="ar-IQ" sz="1400" b="1" dirty="0" smtClean="0">
                <a:solidFill>
                  <a:schemeClr val="tx1"/>
                </a:solidFill>
              </a:rPr>
              <a:t>زمان </a:t>
            </a:r>
            <a:endParaRPr lang="ar-SA" sz="1400" b="1" dirty="0">
              <a:solidFill>
                <a:schemeClr val="tx1"/>
              </a:solidFill>
            </a:endParaRPr>
          </a:p>
        </p:txBody>
      </p:sp>
    </p:spTree>
    <p:extLst>
      <p:ext uri="{BB962C8B-B14F-4D97-AF65-F5344CB8AC3E}">
        <p14:creationId xmlns:p14="http://schemas.microsoft.com/office/powerpoint/2010/main" val="12015932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679769" y="332656"/>
            <a:ext cx="4780663" cy="738664"/>
          </a:xfrm>
          <a:prstGeom prst="rect">
            <a:avLst/>
          </a:prstGeom>
        </p:spPr>
        <p:txBody>
          <a:bodyPr wrap="square">
            <a:spAutoFit/>
          </a:bodyPr>
          <a:lstStyle/>
          <a:p>
            <a:r>
              <a:rPr lang="ar-IQ" sz="2400" b="1" u="sng" dirty="0" smtClean="0">
                <a:ea typeface="Calibri"/>
                <a:cs typeface="Simplified Arabic"/>
              </a:rPr>
              <a:t>هدف </a:t>
            </a:r>
            <a:r>
              <a:rPr lang="ar-IQ" sz="2400" b="1" u="sng" dirty="0">
                <a:ea typeface="Calibri"/>
                <a:cs typeface="Simplified Arabic"/>
              </a:rPr>
              <a:t>علم </a:t>
            </a:r>
            <a:r>
              <a:rPr lang="ar-IQ" sz="2400" b="1" u="sng" dirty="0" smtClean="0">
                <a:ea typeface="Calibri"/>
                <a:cs typeface="Simplified Arabic"/>
              </a:rPr>
              <a:t>الاقتصاد</a:t>
            </a:r>
          </a:p>
          <a:p>
            <a:r>
              <a:rPr lang="ar-IQ" dirty="0" smtClean="0">
                <a:ea typeface="Calibri"/>
                <a:cs typeface="Simplified Arabic"/>
              </a:rPr>
              <a:t> </a:t>
            </a:r>
            <a:endParaRPr lang="ar-SA" dirty="0"/>
          </a:p>
        </p:txBody>
      </p:sp>
      <p:sp>
        <p:nvSpPr>
          <p:cNvPr id="3" name="مستطيل 2"/>
          <p:cNvSpPr/>
          <p:nvPr/>
        </p:nvSpPr>
        <p:spPr>
          <a:xfrm>
            <a:off x="251520" y="701988"/>
            <a:ext cx="8640960" cy="1938992"/>
          </a:xfrm>
          <a:prstGeom prst="rect">
            <a:avLst/>
          </a:prstGeom>
          <a:solidFill>
            <a:schemeClr val="accent3">
              <a:lumMod val="60000"/>
              <a:lumOff val="40000"/>
            </a:schemeClr>
          </a:solidFill>
        </p:spPr>
        <p:txBody>
          <a:bodyPr wrap="square">
            <a:spAutoFit/>
          </a:bodyPr>
          <a:lstStyle/>
          <a:p>
            <a:r>
              <a:rPr lang="ar-IQ" sz="2400" b="1" dirty="0">
                <a:ea typeface="Calibri"/>
                <a:cs typeface="Simplified Arabic"/>
              </a:rPr>
              <a:t> الهدف الرئيس لعلم الاقتصاد هو حل المشكلة </a:t>
            </a:r>
            <a:r>
              <a:rPr lang="ar-IQ" sz="2400" b="1" dirty="0" smtClean="0">
                <a:ea typeface="Calibri"/>
                <a:cs typeface="Simplified Arabic"/>
              </a:rPr>
              <a:t>الاقتصادية</a:t>
            </a:r>
          </a:p>
          <a:p>
            <a:r>
              <a:rPr lang="ar-IQ" sz="2400" b="1" dirty="0" smtClean="0">
                <a:ea typeface="Calibri"/>
                <a:cs typeface="Simplified Arabic"/>
              </a:rPr>
              <a:t>من خلال مفهوم </a:t>
            </a:r>
            <a:r>
              <a:rPr lang="ar-IQ" sz="2400" b="1" dirty="0">
                <a:ea typeface="Calibri"/>
                <a:cs typeface="Simplified Arabic"/>
              </a:rPr>
              <a:t>الكفاءة </a:t>
            </a:r>
            <a:r>
              <a:rPr lang="en-US" sz="2400" b="1" dirty="0">
                <a:latin typeface="Simplified Arabic"/>
                <a:ea typeface="Calibri"/>
              </a:rPr>
              <a:t>(Efficiency)</a:t>
            </a:r>
            <a:r>
              <a:rPr lang="ar-IQ" sz="2400" b="1" dirty="0">
                <a:latin typeface="Simplified Arabic"/>
                <a:ea typeface="Calibri"/>
              </a:rPr>
              <a:t> حيث يشير هذا المصطلح الى الاستخدام الأمثل لموارد المجتمع بشكل يؤدي الى تلبية احتياجات جميع أفراده ورغباتهم</a:t>
            </a:r>
            <a:r>
              <a:rPr lang="ar-IQ" sz="2400" b="1" dirty="0" smtClean="0">
                <a:ea typeface="Calibri"/>
                <a:cs typeface="Simplified Arabic"/>
              </a:rPr>
              <a:t> .</a:t>
            </a:r>
          </a:p>
          <a:p>
            <a:r>
              <a:rPr lang="ar-IQ" sz="2400" b="1" dirty="0" smtClean="0">
                <a:ea typeface="Calibri"/>
                <a:cs typeface="Simplified Arabic"/>
              </a:rPr>
              <a:t>أذن هدف </a:t>
            </a:r>
            <a:r>
              <a:rPr lang="ar-IQ" sz="2400" b="1" dirty="0">
                <a:ea typeface="Calibri"/>
                <a:cs typeface="Simplified Arabic"/>
              </a:rPr>
              <a:t>علم الاقتصاد </a:t>
            </a:r>
            <a:r>
              <a:rPr lang="ar-IQ" sz="2400" b="1" dirty="0" smtClean="0">
                <a:ea typeface="Calibri"/>
                <a:cs typeface="Simplified Arabic"/>
              </a:rPr>
              <a:t>هو </a:t>
            </a:r>
            <a:r>
              <a:rPr lang="ar-IQ" sz="2400" b="1" dirty="0">
                <a:ea typeface="Calibri"/>
                <a:cs typeface="Simplified Arabic"/>
              </a:rPr>
              <a:t>(تحقيق استخدام أمثل للموارد النادرة بما يحقق أقصى إشباع ممكن </a:t>
            </a:r>
            <a:r>
              <a:rPr lang="ar-IQ" sz="2400" b="1" dirty="0" smtClean="0">
                <a:ea typeface="Calibri"/>
                <a:cs typeface="Simplified Arabic"/>
              </a:rPr>
              <a:t>من الحاجات البشرية). </a:t>
            </a:r>
            <a:endParaRPr lang="ar-SA" sz="2400" b="1" dirty="0"/>
          </a:p>
        </p:txBody>
      </p:sp>
      <p:sp>
        <p:nvSpPr>
          <p:cNvPr id="4" name="مستطيل 3"/>
          <p:cNvSpPr/>
          <p:nvPr/>
        </p:nvSpPr>
        <p:spPr>
          <a:xfrm>
            <a:off x="0" y="2746829"/>
            <a:ext cx="9036496" cy="4843377"/>
          </a:xfrm>
          <a:prstGeom prst="rect">
            <a:avLst/>
          </a:prstGeom>
          <a:solidFill>
            <a:schemeClr val="accent3"/>
          </a:solidFill>
        </p:spPr>
        <p:txBody>
          <a:bodyPr wrap="square">
            <a:spAutoFit/>
          </a:bodyPr>
          <a:lstStyle/>
          <a:p>
            <a:r>
              <a:rPr lang="ar-IQ" sz="2000" b="1" dirty="0" smtClean="0">
                <a:ea typeface="Calibri"/>
                <a:cs typeface="Simplified Arabic"/>
              </a:rPr>
              <a:t> علاقة علم الاقتصاد مع العلوم الاخرى </a:t>
            </a:r>
          </a:p>
          <a:p>
            <a:pPr marL="57150" algn="just">
              <a:lnSpc>
                <a:spcPct val="107000"/>
              </a:lnSpc>
              <a:spcAft>
                <a:spcPts val="800"/>
              </a:spcAft>
            </a:pPr>
            <a:r>
              <a:rPr lang="ar-IQ" sz="2000" b="1" dirty="0" smtClean="0">
                <a:ea typeface="Calibri"/>
                <a:cs typeface="Simplified Arabic"/>
              </a:rPr>
              <a:t>علم </a:t>
            </a:r>
            <a:r>
              <a:rPr lang="ar-IQ" sz="2000" b="1" dirty="0">
                <a:ea typeface="Calibri"/>
                <a:cs typeface="Simplified Arabic"/>
              </a:rPr>
              <a:t>الاقتصاد يعالج جانباً مهماً من جوانب السلوك الإنساني، فمرة ينظر الى الانسان كمستهلك ويتابع ويحلل سلوك المستهلك، ومرة أخرى ينظر الى الانسان كمنتج ويتابع ويحلل سلوك المنتج، وطالما أنه يهتم بسلوك الانسان في الاستهلاك والإنتاج فإنه ينتمي الى العلوم الاجتماعية التي تتشابك وتترابط مع بعضها البعض فلا يمكن مثلاً تحليل مشكلة أزمة السكن في العراق بمعزل عن السياسة الداخلية والخارجية للبلد، أو بمعزل عن الظواهر السكانية، أو بمعزل عن الظواهر </a:t>
            </a:r>
            <a:r>
              <a:rPr lang="ar-IQ" sz="2000" b="1" dirty="0" smtClean="0">
                <a:ea typeface="Calibri"/>
                <a:cs typeface="Simplified Arabic"/>
              </a:rPr>
              <a:t>الاجتماعية</a:t>
            </a:r>
            <a:r>
              <a:rPr lang="ar-IQ" sz="2000" b="1" dirty="0">
                <a:ea typeface="Calibri"/>
                <a:cs typeface="Simplified Arabic"/>
              </a:rPr>
              <a:t>فالسياسة الداخلية للبلد قد تقدم الدعم والقروض الميسرة للحد من أزمة السكن، والسياسة الخارجية قد تسمح للاستثمار الأجنبي ببناء مجمعات سكنية، والزيادة المطردة في السكان لها تأثيرها على أزمة السكن</a:t>
            </a:r>
            <a:r>
              <a:rPr lang="ar-IQ" sz="2000" b="1" dirty="0" smtClean="0">
                <a:ea typeface="Calibri"/>
                <a:cs typeface="Simplified Arabic"/>
              </a:rPr>
              <a:t>،، </a:t>
            </a:r>
            <a:r>
              <a:rPr lang="ar-IQ" sz="2000" b="1" dirty="0">
                <a:ea typeface="Calibri"/>
                <a:cs typeface="Simplified Arabic"/>
              </a:rPr>
              <a:t>وهكذا فبالإمكان اعتبار أي ظاهرة إجتماعية هي ظاهرة إقتصادية وسياسية وقد يكون لها جذور تأريخية.</a:t>
            </a:r>
            <a:endParaRPr lang="en-US" sz="2000" b="1" dirty="0">
              <a:ea typeface="Calibri"/>
              <a:cs typeface="Arial"/>
            </a:endParaRPr>
          </a:p>
          <a:p>
            <a:pPr marL="57150" algn="just">
              <a:lnSpc>
                <a:spcPct val="107000"/>
              </a:lnSpc>
              <a:spcAft>
                <a:spcPts val="800"/>
              </a:spcAft>
            </a:pPr>
            <a:r>
              <a:rPr lang="ar-IQ" sz="2000" b="1" dirty="0">
                <a:ea typeface="Calibri"/>
                <a:cs typeface="Simplified Arabic"/>
              </a:rPr>
              <a:t>وعلى الرغم من تصنيف علم الاقتصاد </a:t>
            </a:r>
            <a:r>
              <a:rPr lang="ar-IQ" sz="2000" b="1" dirty="0" smtClean="0">
                <a:ea typeface="Calibri"/>
                <a:cs typeface="Simplified Arabic"/>
              </a:rPr>
              <a:t>ضمن </a:t>
            </a:r>
            <a:r>
              <a:rPr lang="ar-IQ" sz="2000" b="1" dirty="0">
                <a:ea typeface="Calibri"/>
                <a:cs typeface="Simplified Arabic"/>
              </a:rPr>
              <a:t>خانة العلوم الاجتماعية إلّا أن له علاقة وطيدة بالعلوم الطبيعية أيضاً كالرياضيات والإحصاء والهندسة </a:t>
            </a:r>
            <a:r>
              <a:rPr lang="ar-IQ" sz="2000" b="1" dirty="0" smtClean="0">
                <a:ea typeface="Calibri"/>
                <a:cs typeface="Simplified Arabic"/>
              </a:rPr>
              <a:t>. </a:t>
            </a:r>
            <a:r>
              <a:rPr lang="ar-IQ" sz="2000" b="1" dirty="0">
                <a:ea typeface="Calibri"/>
                <a:cs typeface="Simplified Arabic"/>
              </a:rPr>
              <a:t>وهو يؤثر فيهم ويتأثر بهم، يأخذ منهم ويعطي </a:t>
            </a:r>
            <a:r>
              <a:rPr lang="ar-IQ" sz="2000" b="1" dirty="0" smtClean="0">
                <a:ea typeface="Calibri"/>
                <a:cs typeface="Simplified Arabic"/>
              </a:rPr>
              <a:t>لهم.وكذلك علم الاجتماع وعلم النفس والتاريخ والقانون وحتى علم السياحة .</a:t>
            </a:r>
            <a:endParaRPr lang="en-US" sz="2000" b="1" dirty="0">
              <a:ea typeface="Calibri"/>
              <a:cs typeface="Arial"/>
            </a:endParaRPr>
          </a:p>
          <a:p>
            <a:endParaRPr lang="ar-IQ" sz="2000" b="1" dirty="0" smtClean="0">
              <a:ea typeface="Calibri"/>
              <a:cs typeface="Simplified Arabic"/>
            </a:endParaRPr>
          </a:p>
          <a:p>
            <a:endParaRPr lang="ar-SA" sz="2000" b="1" dirty="0"/>
          </a:p>
        </p:txBody>
      </p:sp>
    </p:spTree>
    <p:extLst>
      <p:ext uri="{BB962C8B-B14F-4D97-AF65-F5344CB8AC3E}">
        <p14:creationId xmlns:p14="http://schemas.microsoft.com/office/powerpoint/2010/main" val="9134155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
            <a:ext cx="9036496" cy="7908383"/>
          </a:xfrm>
          <a:prstGeom prst="rect">
            <a:avLst/>
          </a:prstGeom>
          <a:solidFill>
            <a:schemeClr val="accent6">
              <a:lumMod val="60000"/>
              <a:lumOff val="40000"/>
            </a:schemeClr>
          </a:solidFill>
        </p:spPr>
        <p:txBody>
          <a:bodyPr wrap="square">
            <a:spAutoFit/>
          </a:bodyPr>
          <a:lstStyle/>
          <a:p>
            <a:pPr marL="457200" algn="just">
              <a:lnSpc>
                <a:spcPct val="107000"/>
              </a:lnSpc>
              <a:spcAft>
                <a:spcPts val="800"/>
              </a:spcAft>
            </a:pPr>
            <a:r>
              <a:rPr lang="ar-IQ" sz="2400" b="1" dirty="0">
                <a:latin typeface="Simplified Arabic" panose="02020603050405020304" pitchFamily="18" charset="-78"/>
                <a:ea typeface="Calibri"/>
                <a:cs typeface="Simplified Arabic" panose="02020603050405020304" pitchFamily="18" charset="-78"/>
              </a:rPr>
              <a:t>مفاهيم أساسية في علم الاقتصاد السياحي </a:t>
            </a:r>
            <a:endParaRPr lang="ar-IQ" sz="2400" b="1" dirty="0" smtClean="0">
              <a:latin typeface="Simplified Arabic" panose="02020603050405020304" pitchFamily="18" charset="-78"/>
              <a:ea typeface="Calibri"/>
              <a:cs typeface="Simplified Arabic" panose="02020603050405020304" pitchFamily="18" charset="-78"/>
            </a:endParaRPr>
          </a:p>
          <a:p>
            <a:pPr marL="457200" indent="17145" algn="just">
              <a:lnSpc>
                <a:spcPct val="107000"/>
              </a:lnSpc>
              <a:spcAft>
                <a:spcPts val="800"/>
              </a:spcAft>
            </a:pPr>
            <a:r>
              <a:rPr lang="ar-IQ" sz="2400" b="1" dirty="0" smtClean="0">
                <a:latin typeface="Simplified Arabic" panose="02020603050405020304" pitchFamily="18" charset="-78"/>
                <a:ea typeface="Calibri"/>
                <a:cs typeface="Simplified Arabic" panose="02020603050405020304" pitchFamily="18" charset="-78"/>
              </a:rPr>
              <a:t>هو فرع </a:t>
            </a:r>
            <a:r>
              <a:rPr lang="ar-IQ" sz="2400" b="1" dirty="0">
                <a:latin typeface="Simplified Arabic" panose="02020603050405020304" pitchFamily="18" charset="-78"/>
                <a:ea typeface="Calibri"/>
                <a:cs typeface="Simplified Arabic" panose="02020603050405020304" pitchFamily="18" charset="-78"/>
              </a:rPr>
              <a:t>من فروع علم الاقتصاد يتخصص بالجوانب الاقتصادية للسياحة كظاهرة بشرية أصبحت شائعة وتمارس من قبل الملايين من البشر في القرن العشرين وحالياً</a:t>
            </a:r>
            <a:r>
              <a:rPr lang="ar-IQ" sz="2400" b="1" dirty="0" smtClean="0">
                <a:latin typeface="Simplified Arabic" panose="02020603050405020304" pitchFamily="18" charset="-78"/>
                <a:ea typeface="Calibri"/>
                <a:cs typeface="Simplified Arabic" panose="02020603050405020304" pitchFamily="18" charset="-78"/>
              </a:rPr>
              <a:t>.</a:t>
            </a:r>
            <a:r>
              <a:rPr lang="ar-IQ" sz="2400" b="1" dirty="0">
                <a:latin typeface="Simplified Arabic" panose="02020603050405020304" pitchFamily="18" charset="-78"/>
                <a:ea typeface="Calibri"/>
                <a:cs typeface="Simplified Arabic" panose="02020603050405020304" pitchFamily="18" charset="-78"/>
              </a:rPr>
              <a:t> </a:t>
            </a:r>
            <a:r>
              <a:rPr lang="ar-IQ" sz="2400" b="1" dirty="0" smtClean="0">
                <a:latin typeface="Simplified Arabic" panose="02020603050405020304" pitchFamily="18" charset="-78"/>
                <a:ea typeface="Calibri"/>
                <a:cs typeface="Simplified Arabic" panose="02020603050405020304" pitchFamily="18" charset="-78"/>
              </a:rPr>
              <a:t>ويستمد  الاقتصاد </a:t>
            </a:r>
            <a:r>
              <a:rPr lang="ar-IQ" sz="2400" b="1" dirty="0">
                <a:latin typeface="Simplified Arabic" panose="02020603050405020304" pitchFamily="18" charset="-78"/>
                <a:ea typeface="Calibri"/>
                <a:cs typeface="Simplified Arabic" panose="02020603050405020304" pitchFamily="18" charset="-78"/>
              </a:rPr>
              <a:t>السياحي </a:t>
            </a:r>
            <a:r>
              <a:rPr lang="ar-IQ" sz="2400" b="1" dirty="0" smtClean="0">
                <a:latin typeface="Simplified Arabic" panose="02020603050405020304" pitchFamily="18" charset="-78"/>
                <a:ea typeface="Calibri"/>
                <a:cs typeface="Simplified Arabic" panose="02020603050405020304" pitchFamily="18" charset="-78"/>
              </a:rPr>
              <a:t>اهميته من عنصرين </a:t>
            </a:r>
            <a:r>
              <a:rPr lang="ar-IQ" sz="2400" b="1" dirty="0">
                <a:latin typeface="Simplified Arabic" panose="02020603050405020304" pitchFamily="18" charset="-78"/>
                <a:ea typeface="Calibri"/>
                <a:cs typeface="Simplified Arabic" panose="02020603050405020304" pitchFamily="18" charset="-78"/>
              </a:rPr>
              <a:t>أساسيين هما الحاجة البشرية للسياحة والموارد السياحية وكما يأتي</a:t>
            </a:r>
            <a:r>
              <a:rPr lang="ar-IQ" sz="2400" b="1" dirty="0" smtClean="0">
                <a:latin typeface="Simplified Arabic" panose="02020603050405020304" pitchFamily="18" charset="-78"/>
                <a:ea typeface="Calibri"/>
                <a:cs typeface="Simplified Arabic" panose="02020603050405020304" pitchFamily="18" charset="-78"/>
              </a:rPr>
              <a:t>:-</a:t>
            </a:r>
          </a:p>
          <a:p>
            <a:pPr marL="457200" indent="17145" algn="just">
              <a:lnSpc>
                <a:spcPct val="107000"/>
              </a:lnSpc>
              <a:spcAft>
                <a:spcPts val="800"/>
              </a:spcAft>
            </a:pPr>
            <a:r>
              <a:rPr lang="ar-IQ" sz="2400" b="1" u="sng" dirty="0" smtClean="0">
                <a:latin typeface="Simplified Arabic" panose="02020603050405020304" pitchFamily="18" charset="-78"/>
                <a:ea typeface="Calibri"/>
                <a:cs typeface="Simplified Arabic" panose="02020603050405020304" pitchFamily="18" charset="-78"/>
              </a:rPr>
              <a:t>الاول :</a:t>
            </a:r>
            <a:r>
              <a:rPr lang="ar-IQ" sz="2400" b="1" u="sng" dirty="0">
                <a:latin typeface="Simplified Arabic" panose="02020603050405020304" pitchFamily="18" charset="-78"/>
                <a:ea typeface="Calibri"/>
                <a:cs typeface="Simplified Arabic" panose="02020603050405020304" pitchFamily="18" charset="-78"/>
              </a:rPr>
              <a:t>السياحة حاجة بشرية </a:t>
            </a:r>
            <a:r>
              <a:rPr lang="ar-IQ" sz="2400" b="1" dirty="0">
                <a:latin typeface="Simplified Arabic" panose="02020603050405020304" pitchFamily="18" charset="-78"/>
                <a:ea typeface="Calibri"/>
                <a:cs typeface="Simplified Arabic" panose="02020603050405020304" pitchFamily="18" charset="-78"/>
              </a:rPr>
              <a:t>منذ القدم ظهرت عند الانسان حاجة للتنقل والسفر، وقد كانت بدايتها بهدف البحث عن الماء والطعام والرعي، ثم تطورت لأهداف </a:t>
            </a:r>
            <a:r>
              <a:rPr lang="ar-IQ" sz="2400" b="1" dirty="0" smtClean="0">
                <a:latin typeface="Simplified Arabic" panose="02020603050405020304" pitchFamily="18" charset="-78"/>
                <a:ea typeface="Calibri"/>
                <a:cs typeface="Simplified Arabic" panose="02020603050405020304" pitchFamily="18" charset="-78"/>
              </a:rPr>
              <a:t>دينية </a:t>
            </a:r>
            <a:r>
              <a:rPr lang="ar-IQ" sz="2400" b="1" dirty="0">
                <a:latin typeface="Simplified Arabic" panose="02020603050405020304" pitchFamily="18" charset="-78"/>
                <a:ea typeface="Calibri"/>
                <a:cs typeface="Simplified Arabic" panose="02020603050405020304" pitchFamily="18" charset="-78"/>
              </a:rPr>
              <a:t>أو للعلاج أو لطلب العلم </a:t>
            </a:r>
            <a:r>
              <a:rPr lang="ar-IQ" sz="2400" b="1" dirty="0" smtClean="0">
                <a:latin typeface="Simplified Arabic" panose="02020603050405020304" pitchFamily="18" charset="-78"/>
                <a:ea typeface="Calibri"/>
                <a:cs typeface="Simplified Arabic" panose="02020603050405020304" pitchFamily="18" charset="-78"/>
              </a:rPr>
              <a:t>وغيرها )ازدادت </a:t>
            </a:r>
            <a:r>
              <a:rPr lang="ar-IQ" sz="2400" b="1" dirty="0">
                <a:latin typeface="Simplified Arabic" panose="02020603050405020304" pitchFamily="18" charset="-78"/>
                <a:ea typeface="Calibri"/>
                <a:cs typeface="Simplified Arabic" panose="02020603050405020304" pitchFamily="18" charset="-78"/>
              </a:rPr>
              <a:t>الحاجة الى السفر والسياحة في العصور الحديثة إذ توافرت وسائل النقل السريعة والمريحة الى أن أضحت الحاجة للسياحة تشكل ظاهرة معروفة يسعى غالبية شرائح المجتمع لإشباعها سواء الطبقات الغنية أو حتى الطبقات ذات الدخل </a:t>
            </a:r>
            <a:r>
              <a:rPr lang="ar-IQ" sz="2400" b="1" dirty="0" smtClean="0">
                <a:latin typeface="Simplified Arabic" panose="02020603050405020304" pitchFamily="18" charset="-78"/>
                <a:ea typeface="Calibri"/>
                <a:cs typeface="Simplified Arabic" panose="02020603050405020304" pitchFamily="18" charset="-78"/>
              </a:rPr>
              <a:t>المحدود, </a:t>
            </a:r>
            <a:r>
              <a:rPr lang="ar-IQ" sz="2400" b="1" dirty="0">
                <a:latin typeface="Simplified Arabic" panose="02020603050405020304" pitchFamily="18" charset="-78"/>
                <a:ea typeface="Calibri"/>
                <a:cs typeface="Simplified Arabic" panose="02020603050405020304" pitchFamily="18" charset="-78"/>
              </a:rPr>
              <a:t>لابل ظهرت أنماط متعددة </a:t>
            </a:r>
            <a:r>
              <a:rPr lang="ar-IQ" sz="2400" b="1" dirty="0" smtClean="0">
                <a:latin typeface="Simplified Arabic" panose="02020603050405020304" pitchFamily="18" charset="-78"/>
                <a:ea typeface="Calibri"/>
                <a:cs typeface="Simplified Arabic" panose="02020603050405020304" pitchFamily="18" charset="-78"/>
              </a:rPr>
              <a:t>من </a:t>
            </a:r>
            <a:r>
              <a:rPr lang="ar-IQ" sz="2400" b="1" dirty="0">
                <a:latin typeface="Simplified Arabic" panose="02020603050405020304" pitchFamily="18" charset="-78"/>
                <a:ea typeface="Calibri"/>
                <a:cs typeface="Simplified Arabic" panose="02020603050405020304" pitchFamily="18" charset="-78"/>
              </a:rPr>
              <a:t>السياحة مثل السياحة الصيفية والسياحة الشتوية وسياحة الاستجمام والسياحة العلاجية والرياضية والاقتصادية...الخ، سواء تحققت على الصعيد المحلي أو الصعيد العالمي. وفي هذه الفقرة بالذات هناك سؤال مهم يطرح نفسه، </a:t>
            </a:r>
            <a:r>
              <a:rPr lang="ar-IQ" sz="2400" b="1" u="sng" dirty="0">
                <a:latin typeface="Simplified Arabic" panose="02020603050405020304" pitchFamily="18" charset="-78"/>
                <a:ea typeface="Calibri"/>
                <a:cs typeface="Simplified Arabic" panose="02020603050405020304" pitchFamily="18" charset="-78"/>
              </a:rPr>
              <a:t>هل أن الحاجة للسياحة هي حاجة كمالية أم حاجة ضرورية</a:t>
            </a:r>
            <a:r>
              <a:rPr lang="ar-IQ" sz="2400" b="1" u="sng" dirty="0" smtClean="0">
                <a:latin typeface="Simplified Arabic" panose="02020603050405020304" pitchFamily="18" charset="-78"/>
                <a:ea typeface="Calibri"/>
                <a:cs typeface="Simplified Arabic" panose="02020603050405020304" pitchFamily="18" charset="-78"/>
              </a:rPr>
              <a:t>؟</a:t>
            </a:r>
            <a:r>
              <a:rPr lang="ar-IQ" sz="2400" b="1" dirty="0">
                <a:latin typeface="Simplified Arabic" panose="02020603050405020304" pitchFamily="18" charset="-78"/>
                <a:ea typeface="Calibri"/>
                <a:cs typeface="Simplified Arabic" panose="02020603050405020304" pitchFamily="18" charset="-78"/>
              </a:rPr>
              <a:t> تعتمد الإجابة على هذا السؤال على مجموعة من العوامل المحدودة للطلب السياحي </a:t>
            </a:r>
            <a:r>
              <a:rPr lang="ar-IQ" sz="2400" b="1" dirty="0" smtClean="0">
                <a:latin typeface="Simplified Arabic" panose="02020603050405020304" pitchFamily="18" charset="-78"/>
                <a:ea typeface="Calibri"/>
                <a:cs typeface="Simplified Arabic" panose="02020603050405020304" pitchFamily="18" charset="-78"/>
              </a:rPr>
              <a:t>وخاصة (الامكانيات المادية (الدخل ) ان كانت متوفرة تصبح الحاجة شبه ضروريه والعكس صحيح وعامل الظروف السياسية ان كات مستقرة تصبح السياحة شبه ضروريه وان انعدمت فهي كمالية فهناك حاجات اكثلر ضرورة من السياحه ).</a:t>
            </a:r>
          </a:p>
          <a:p>
            <a:pPr marL="628650" algn="just">
              <a:lnSpc>
                <a:spcPct val="107000"/>
              </a:lnSpc>
              <a:spcAft>
                <a:spcPts val="800"/>
              </a:spcAft>
            </a:pPr>
            <a:r>
              <a:rPr lang="ar-IQ" sz="2400" b="1" u="sng" dirty="0" smtClean="0">
                <a:latin typeface="Simplified Arabic" panose="02020603050405020304" pitchFamily="18" charset="-78"/>
                <a:ea typeface="Calibri"/>
                <a:cs typeface="Simplified Arabic" panose="02020603050405020304" pitchFamily="18" charset="-78"/>
              </a:rPr>
              <a:t>اذن </a:t>
            </a:r>
            <a:r>
              <a:rPr lang="ar-IQ" sz="2400" b="1" u="sng" dirty="0">
                <a:latin typeface="Simplified Arabic" panose="02020603050405020304" pitchFamily="18" charset="-78"/>
                <a:ea typeface="Calibri"/>
                <a:cs typeface="Simplified Arabic" panose="02020603050405020304" pitchFamily="18" charset="-78"/>
              </a:rPr>
              <a:t>الحاجة للسياحة هي (حاجة كمالية تكاد تكون ضرورية</a:t>
            </a:r>
            <a:r>
              <a:rPr lang="ar-IQ" sz="2400" b="1" u="sng" dirty="0" smtClean="0">
                <a:latin typeface="Simplified Arabic" panose="02020603050405020304" pitchFamily="18" charset="-78"/>
                <a:ea typeface="Calibri"/>
                <a:cs typeface="Simplified Arabic" panose="02020603050405020304" pitchFamily="18" charset="-78"/>
              </a:rPr>
              <a:t>)</a:t>
            </a:r>
            <a:r>
              <a:rPr lang="ar-IQ" sz="2400" b="1" dirty="0" smtClean="0">
                <a:latin typeface="Simplified Arabic" panose="02020603050405020304" pitchFamily="18" charset="-78"/>
                <a:ea typeface="Calibri"/>
                <a:cs typeface="Simplified Arabic" panose="02020603050405020304" pitchFamily="18" charset="-78"/>
              </a:rPr>
              <a:t>.</a:t>
            </a:r>
            <a:endParaRPr lang="en-US" sz="2400" b="1" u="sng" dirty="0">
              <a:latin typeface="Simplified Arabic" panose="02020603050405020304" pitchFamily="18" charset="-78"/>
              <a:ea typeface="Calibri"/>
              <a:cs typeface="Simplified Arabic" panose="02020603050405020304" pitchFamily="18" charset="-78"/>
            </a:endParaRPr>
          </a:p>
        </p:txBody>
      </p:sp>
    </p:spTree>
    <p:extLst>
      <p:ext uri="{BB962C8B-B14F-4D97-AF65-F5344CB8AC3E}">
        <p14:creationId xmlns:p14="http://schemas.microsoft.com/office/powerpoint/2010/main" val="41519860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rot="10800000" flipV="1">
            <a:off x="251520" y="478381"/>
            <a:ext cx="8712968" cy="1936428"/>
          </a:xfrm>
          <a:prstGeom prst="rect">
            <a:avLst/>
          </a:prstGeom>
          <a:solidFill>
            <a:schemeClr val="accent3"/>
          </a:solidFill>
        </p:spPr>
        <p:txBody>
          <a:bodyPr wrap="square">
            <a:spAutoFit/>
          </a:bodyPr>
          <a:lstStyle/>
          <a:p>
            <a:pPr lvl="0" algn="just">
              <a:lnSpc>
                <a:spcPct val="107000"/>
              </a:lnSpc>
              <a:spcAft>
                <a:spcPts val="800"/>
              </a:spcAft>
            </a:pPr>
            <a:r>
              <a:rPr lang="ar-IQ" sz="2800" b="1" dirty="0" smtClean="0">
                <a:ea typeface="Calibri"/>
                <a:cs typeface="Simplified Arabic"/>
              </a:rPr>
              <a:t>الثاني </a:t>
            </a:r>
            <a:r>
              <a:rPr lang="ar-IQ" sz="2800" b="1" u="sng" dirty="0" smtClean="0">
                <a:ea typeface="Calibri"/>
                <a:cs typeface="Simplified Arabic"/>
              </a:rPr>
              <a:t>:السياحة </a:t>
            </a:r>
            <a:r>
              <a:rPr lang="ar-IQ" sz="2800" b="1" u="sng" dirty="0">
                <a:ea typeface="Calibri"/>
                <a:cs typeface="Simplified Arabic"/>
              </a:rPr>
              <a:t>مورد اقتصادي </a:t>
            </a:r>
            <a:r>
              <a:rPr lang="ar-IQ" sz="2800" b="1" dirty="0" smtClean="0">
                <a:ea typeface="Calibri"/>
                <a:cs typeface="Simplified Arabic"/>
              </a:rPr>
              <a:t>:-</a:t>
            </a:r>
            <a:r>
              <a:rPr lang="ar-IQ" sz="2800" b="1" dirty="0">
                <a:ea typeface="Calibri"/>
                <a:cs typeface="Simplified Arabic"/>
              </a:rPr>
              <a:t>تتجسد الموارد السياحية بالمواقع التي تمتلك جاذبيات سياحية سواء كانت طبيعية (مناخ ملائم، مياه، جبال، سهول، غطاء نباتي...الخ) أو كانت من صنع البشر (الأماكن الأثرية، الأماكن الدينية، ناطحات السحاب، الأسواق، الفنادق، المطاعم...الخ) </a:t>
            </a:r>
            <a:endParaRPr lang="ar-IQ" sz="2800" b="1" dirty="0" smtClean="0">
              <a:ea typeface="Calibri"/>
              <a:cs typeface="Simplified Arabic"/>
            </a:endParaRPr>
          </a:p>
        </p:txBody>
      </p:sp>
      <p:sp>
        <p:nvSpPr>
          <p:cNvPr id="3" name="مستطيل 2"/>
          <p:cNvSpPr/>
          <p:nvPr/>
        </p:nvSpPr>
        <p:spPr>
          <a:xfrm>
            <a:off x="395536" y="2708920"/>
            <a:ext cx="8568952" cy="3955570"/>
          </a:xfrm>
          <a:prstGeom prst="rect">
            <a:avLst/>
          </a:prstGeom>
          <a:solidFill>
            <a:schemeClr val="accent3">
              <a:lumMod val="60000"/>
              <a:lumOff val="40000"/>
            </a:schemeClr>
          </a:solidFill>
        </p:spPr>
        <p:txBody>
          <a:bodyPr wrap="square">
            <a:spAutoFit/>
          </a:bodyPr>
          <a:lstStyle/>
          <a:p>
            <a:pPr marL="360045" indent="268605" algn="just">
              <a:lnSpc>
                <a:spcPct val="107000"/>
              </a:lnSpc>
              <a:spcAft>
                <a:spcPts val="800"/>
              </a:spcAft>
            </a:pPr>
            <a:r>
              <a:rPr lang="ar-IQ" sz="2800" b="1" u="sng" dirty="0" smtClean="0">
                <a:ea typeface="Calibri"/>
                <a:cs typeface="Simplified Arabic"/>
              </a:rPr>
              <a:t>والسؤال</a:t>
            </a:r>
            <a:r>
              <a:rPr lang="ar-IQ" sz="2800" b="1" dirty="0" smtClean="0">
                <a:ea typeface="Calibri"/>
                <a:cs typeface="Simplified Arabic"/>
              </a:rPr>
              <a:t> </a:t>
            </a:r>
            <a:r>
              <a:rPr lang="ar-IQ" sz="2800" b="1" dirty="0">
                <a:ea typeface="Calibri"/>
                <a:cs typeface="Simplified Arabic"/>
              </a:rPr>
              <a:t>هنا هل أن الموارد السياحية موارد </a:t>
            </a:r>
            <a:r>
              <a:rPr lang="ar-IQ" sz="2800" b="1" dirty="0" smtClean="0">
                <a:ea typeface="Calibri"/>
                <a:cs typeface="Simplified Arabic"/>
              </a:rPr>
              <a:t>حرّة ام موارد نادرة غير حرة ؟ </a:t>
            </a:r>
          </a:p>
          <a:p>
            <a:pPr marL="360045" indent="268605" algn="just">
              <a:lnSpc>
                <a:spcPct val="107000"/>
              </a:lnSpc>
              <a:spcAft>
                <a:spcPts val="800"/>
              </a:spcAft>
            </a:pPr>
            <a:r>
              <a:rPr lang="ar-IQ" sz="2800" b="1" u="sng" dirty="0" smtClean="0">
                <a:ea typeface="Calibri"/>
                <a:cs typeface="Simplified Arabic"/>
              </a:rPr>
              <a:t>الجواب</a:t>
            </a:r>
            <a:r>
              <a:rPr lang="ar-IQ" sz="2800" b="1" dirty="0" smtClean="0">
                <a:ea typeface="Calibri"/>
                <a:cs typeface="Simplified Arabic"/>
              </a:rPr>
              <a:t> :بالتأكيد </a:t>
            </a:r>
            <a:r>
              <a:rPr lang="ar-IQ" sz="2800" b="1" dirty="0">
                <a:ea typeface="Calibri"/>
                <a:cs typeface="Simplified Arabic"/>
              </a:rPr>
              <a:t>إن الموارد السياحية هي موارد نادرة إذ أن وجودها بالطبيعة يكون بشكل محدود ولا تتوافر في كل مكان، وإن عملية استغلال هذه الأماكن لأغراض سياحية ولإشباع الحاجات البشرية منها يتطلب المزيد من الجهود البشرية، وهكذا تصنف الموارد السياحية بأنها موارد نادرة ذات استعمالات بديلة، وهي بالتأكيد موارد اقتصادية.</a:t>
            </a:r>
            <a:endParaRPr lang="en-US" sz="2800" b="1" dirty="0">
              <a:ea typeface="Calibri"/>
              <a:cs typeface="Arial"/>
            </a:endParaRPr>
          </a:p>
          <a:p>
            <a:endParaRPr lang="ar-SA" sz="2800" b="1" dirty="0"/>
          </a:p>
        </p:txBody>
      </p:sp>
      <p:sp>
        <p:nvSpPr>
          <p:cNvPr id="4" name="نجمة ذات 5 نقاط 3"/>
          <p:cNvSpPr/>
          <p:nvPr/>
        </p:nvSpPr>
        <p:spPr>
          <a:xfrm>
            <a:off x="8316416" y="2852936"/>
            <a:ext cx="648072" cy="6372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40222394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TotalTime>
  <Words>2630</Words>
  <Application>Microsoft Office PowerPoint</Application>
  <PresentationFormat>On-screen Show (4:3)</PresentationFormat>
  <Paragraphs>96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سمة Office</vt:lpstr>
      <vt:lpstr>PowerPoint Presentation</vt:lpstr>
      <vt:lpstr>اولا :مفاهيم أساسية في علم الاقتصاد والاقتصاد السياحي</vt:lpstr>
      <vt:lpstr>PowerPoint Presentation</vt:lpstr>
      <vt:lpstr>اذن نعرف علم الاقتصاد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الأهمية الاقتصادية للنشاط السياحي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نرحب بطلبة مرحلة اولى الاعزاء في قسم ادارة الفنادق   تمنياتنا للجميع بالتوفيق والنجاح</dc:title>
  <dc:creator>ahmed</dc:creator>
  <cp:lastModifiedBy>KING</cp:lastModifiedBy>
  <cp:revision>54</cp:revision>
  <dcterms:created xsi:type="dcterms:W3CDTF">2017-12-09T12:53:02Z</dcterms:created>
  <dcterms:modified xsi:type="dcterms:W3CDTF">2023-04-24T09:48:45Z</dcterms:modified>
</cp:coreProperties>
</file>