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21"/>
  </p:notesMasterIdLst>
  <p:sldIdLst>
    <p:sldId id="286" r:id="rId2"/>
    <p:sldId id="256" r:id="rId3"/>
    <p:sldId id="260" r:id="rId4"/>
    <p:sldId id="263" r:id="rId5"/>
    <p:sldId id="265" r:id="rId6"/>
    <p:sldId id="266" r:id="rId7"/>
    <p:sldId id="267" r:id="rId8"/>
    <p:sldId id="268" r:id="rId9"/>
    <p:sldId id="270" r:id="rId10"/>
    <p:sldId id="271" r:id="rId11"/>
    <p:sldId id="272" r:id="rId12"/>
    <p:sldId id="284" r:id="rId13"/>
    <p:sldId id="278" r:id="rId14"/>
    <p:sldId id="279" r:id="rId15"/>
    <p:sldId id="280" r:id="rId16"/>
    <p:sldId id="281" r:id="rId17"/>
    <p:sldId id="285" r:id="rId18"/>
    <p:sldId id="282" r:id="rId19"/>
    <p:sldId id="28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600" y="-6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6C6E7F-291A-4EFA-A88D-4D0084AF1090}" type="datetimeFigureOut">
              <a:rPr lang="ar-IQ" smtClean="0"/>
              <a:t>08/04/1442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2F688C-4445-4A92-99C6-FEDB87DD1E31}" type="slidenum">
              <a:rPr lang="ar-IQ" smtClean="0"/>
              <a:t>‹#›</a:t>
            </a:fld>
            <a:endParaRPr lang="ar-IQ"/>
          </a:p>
        </p:txBody>
      </p:sp>
    </p:spTree>
    <p:extLst>
      <p:ext uri="{BB962C8B-B14F-4D97-AF65-F5344CB8AC3E}">
        <p14:creationId xmlns:p14="http://schemas.microsoft.com/office/powerpoint/2010/main" val="26347302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E2F688C-4445-4A92-99C6-FEDB87DD1E31}" type="slidenum">
              <a:rPr lang="ar-IQ" smtClean="0"/>
              <a:t>7</a:t>
            </a:fld>
            <a:endParaRPr lang="ar-IQ"/>
          </a:p>
        </p:txBody>
      </p:sp>
    </p:spTree>
    <p:extLst>
      <p:ext uri="{BB962C8B-B14F-4D97-AF65-F5344CB8AC3E}">
        <p14:creationId xmlns:p14="http://schemas.microsoft.com/office/powerpoint/2010/main" val="1729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E2F688C-4445-4A92-99C6-FEDB87DD1E31}" type="slidenum">
              <a:rPr lang="ar-IQ" smtClean="0"/>
              <a:t>8</a:t>
            </a:fld>
            <a:endParaRPr lang="ar-IQ"/>
          </a:p>
        </p:txBody>
      </p:sp>
    </p:spTree>
    <p:extLst>
      <p:ext uri="{BB962C8B-B14F-4D97-AF65-F5344CB8AC3E}">
        <p14:creationId xmlns:p14="http://schemas.microsoft.com/office/powerpoint/2010/main" val="280528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E2F688C-4445-4A92-99C6-FEDB87DD1E31}" type="slidenum">
              <a:rPr lang="ar-IQ" smtClean="0"/>
              <a:t>10</a:t>
            </a:fld>
            <a:endParaRPr lang="ar-IQ"/>
          </a:p>
        </p:txBody>
      </p:sp>
    </p:spTree>
    <p:extLst>
      <p:ext uri="{BB962C8B-B14F-4D97-AF65-F5344CB8AC3E}">
        <p14:creationId xmlns:p14="http://schemas.microsoft.com/office/powerpoint/2010/main" val="551254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E2F688C-4445-4A92-99C6-FEDB87DD1E31}" type="slidenum">
              <a:rPr lang="ar-IQ" smtClean="0"/>
              <a:t>19</a:t>
            </a:fld>
            <a:endParaRPr lang="ar-IQ"/>
          </a:p>
        </p:txBody>
      </p:sp>
    </p:spTree>
    <p:extLst>
      <p:ext uri="{BB962C8B-B14F-4D97-AF65-F5344CB8AC3E}">
        <p14:creationId xmlns:p14="http://schemas.microsoft.com/office/powerpoint/2010/main" val="337516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07722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6FCB2B3F-A1D0-4F37-B8FC-4E1B804F1BC4}" type="datetimeFigureOut">
              <a:rPr lang="ar-IQ" smtClean="0"/>
              <a:t>08/04/1442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01952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798641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667667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23416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2524924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4456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269303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74486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61974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210961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FCB2B3F-A1D0-4F37-B8FC-4E1B804F1BC4}" type="datetimeFigureOut">
              <a:rPr lang="ar-IQ" smtClean="0"/>
              <a:t>08/04/1442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58998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FCB2B3F-A1D0-4F37-B8FC-4E1B804F1BC4}" type="datetimeFigureOut">
              <a:rPr lang="ar-IQ" smtClean="0"/>
              <a:t>08/04/1442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425318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62194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05126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6FCB2B3F-A1D0-4F37-B8FC-4E1B804F1BC4}" type="datetimeFigureOut">
              <a:rPr lang="ar-IQ" smtClean="0"/>
              <a:t>08/04/1442</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10266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6FCB2B3F-A1D0-4F37-B8FC-4E1B804F1BC4}" type="datetimeFigureOut">
              <a:rPr lang="ar-IQ" smtClean="0"/>
              <a:t>08/04/1442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285319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FCB2B3F-A1D0-4F37-B8FC-4E1B804F1BC4}" type="datetimeFigureOut">
              <a:rPr lang="ar-IQ" smtClean="0"/>
              <a:t>08/04/1442</a:t>
            </a:fld>
            <a:endParaRPr lang="ar-IQ"/>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2CBAAEB-68CA-4E41-A1B7-EC3A2488F257}" type="slidenum">
              <a:rPr lang="ar-IQ" smtClean="0"/>
              <a:t>‹#›</a:t>
            </a:fld>
            <a:endParaRPr lang="ar-IQ"/>
          </a:p>
        </p:txBody>
      </p:sp>
    </p:spTree>
    <p:extLst>
      <p:ext uri="{BB962C8B-B14F-4D97-AF65-F5344CB8AC3E}">
        <p14:creationId xmlns:p14="http://schemas.microsoft.com/office/powerpoint/2010/main" val="3464567485"/>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ar-IQ" sz="2800" dirty="0" smtClean="0">
                <a:cs typeface="Ali-A-Jiddah" pitchFamily="2" charset="-78"/>
              </a:rPr>
              <a:t>أسس علمية للاختبار </a:t>
            </a:r>
            <a:r>
              <a:rPr lang="ar-IQ" sz="2800" dirty="0" smtClean="0"/>
              <a:t/>
            </a:r>
            <a:br>
              <a:rPr lang="ar-IQ" sz="2800" dirty="0" smtClean="0"/>
            </a:br>
            <a:r>
              <a:rPr lang="ar-IQ" sz="2800" dirty="0" smtClean="0"/>
              <a:t> </a:t>
            </a:r>
            <a:r>
              <a:rPr lang="ar-IQ" sz="2800" dirty="0" err="1" smtClean="0">
                <a:cs typeface="Ali_K_Jiddah" pitchFamily="2" charset="-78"/>
              </a:rPr>
              <a:t>بنةماي</a:t>
            </a:r>
            <a:r>
              <a:rPr lang="ar-IQ" sz="2800" dirty="0" smtClean="0">
                <a:cs typeface="Ali_K_Jiddah" pitchFamily="2" charset="-78"/>
              </a:rPr>
              <a:t> </a:t>
            </a:r>
            <a:r>
              <a:rPr lang="ar-IQ" sz="2800" dirty="0" err="1" smtClean="0">
                <a:cs typeface="Ali_K_Jiddah" pitchFamily="2" charset="-78"/>
              </a:rPr>
              <a:t>زانستي</a:t>
            </a:r>
            <a:r>
              <a:rPr lang="ar-IQ" sz="2800" dirty="0" smtClean="0">
                <a:cs typeface="Ali_K_Jiddah" pitchFamily="2" charset="-78"/>
              </a:rPr>
              <a:t> </a:t>
            </a:r>
            <a:r>
              <a:rPr lang="ar-IQ" sz="2800" dirty="0" err="1" smtClean="0">
                <a:cs typeface="Ali_K_Jiddah" pitchFamily="2" charset="-78"/>
              </a:rPr>
              <a:t>تاقي</a:t>
            </a:r>
            <a:r>
              <a:rPr lang="ar-IQ" sz="2800" dirty="0" smtClean="0">
                <a:cs typeface="Ali_K_Jiddah" pitchFamily="2" charset="-78"/>
              </a:rPr>
              <a:t> </a:t>
            </a:r>
            <a:r>
              <a:rPr lang="ar-IQ" sz="2800" dirty="0" err="1" smtClean="0">
                <a:cs typeface="Ali_K_Jiddah" pitchFamily="2" charset="-78"/>
              </a:rPr>
              <a:t>كردنةوة</a:t>
            </a:r>
            <a:r>
              <a:rPr lang="en-US" sz="2800" dirty="0" smtClean="0">
                <a:cs typeface="Ali_K_Jiddah" pitchFamily="2" charset="-78"/>
              </a:rPr>
              <a:t/>
            </a:r>
            <a:br>
              <a:rPr lang="en-US" sz="2800" dirty="0" smtClean="0">
                <a:cs typeface="Ali_K_Jiddah" pitchFamily="2" charset="-78"/>
              </a:rPr>
            </a:br>
            <a:r>
              <a:rPr lang="en-US" sz="2800" dirty="0">
                <a:cs typeface="Ali_K_Jiddah" pitchFamily="2" charset="-78"/>
              </a:rPr>
              <a:t/>
            </a:r>
            <a:br>
              <a:rPr lang="en-US" sz="2800" dirty="0">
                <a:cs typeface="Ali_K_Jiddah" pitchFamily="2" charset="-78"/>
              </a:rPr>
            </a:br>
            <a:r>
              <a:rPr lang="en-US" sz="2800" dirty="0" smtClean="0">
                <a:cs typeface="Ali_K_Jiddah" pitchFamily="2" charset="-78"/>
              </a:rPr>
              <a:t/>
            </a:r>
            <a:br>
              <a:rPr lang="en-US" sz="2800" dirty="0" smtClean="0">
                <a:cs typeface="Ali_K_Jiddah" pitchFamily="2" charset="-78"/>
              </a:rPr>
            </a:br>
            <a:endParaRPr lang="ar-IQ" sz="2800" dirty="0">
              <a:cs typeface="Ali_K_Jiddah" pitchFamily="2" charset="-78"/>
            </a:endParaRPr>
          </a:p>
        </p:txBody>
      </p:sp>
      <p:sp>
        <p:nvSpPr>
          <p:cNvPr id="3" name="عنصر نائب للمحتوى 2"/>
          <p:cNvSpPr>
            <a:spLocks noGrp="1"/>
          </p:cNvSpPr>
          <p:nvPr>
            <p:ph idx="1"/>
          </p:nvPr>
        </p:nvSpPr>
        <p:spPr>
          <a:xfrm>
            <a:off x="755576" y="2492896"/>
            <a:ext cx="6711654" cy="4691614"/>
          </a:xfrm>
        </p:spPr>
        <p:txBody>
          <a:bodyPr/>
          <a:lstStyle/>
          <a:p>
            <a:pPr algn="ctr"/>
            <a:r>
              <a:rPr lang="ar-IQ" dirty="0" smtClean="0">
                <a:cs typeface="Ali-A-Jiddah" pitchFamily="2" charset="-78"/>
              </a:rPr>
              <a:t>اعداد </a:t>
            </a:r>
          </a:p>
          <a:p>
            <a:pPr algn="ctr"/>
            <a:r>
              <a:rPr lang="ar-IQ" dirty="0" err="1" smtClean="0">
                <a:cs typeface="Ali-A-Jiddah" pitchFamily="2" charset="-78"/>
              </a:rPr>
              <a:t>أ.م.د</a:t>
            </a:r>
            <a:r>
              <a:rPr lang="ar-IQ" dirty="0" smtClean="0">
                <a:cs typeface="Ali-A-Jiddah" pitchFamily="2" charset="-78"/>
              </a:rPr>
              <a:t> نسرين بهجت عبدالله</a:t>
            </a:r>
            <a:endParaRPr lang="ar-IQ" dirty="0">
              <a:cs typeface="Ali-A-Jiddah" pitchFamily="2" charset="-78"/>
            </a:endParaRPr>
          </a:p>
        </p:txBody>
      </p:sp>
    </p:spTree>
    <p:extLst>
      <p:ext uri="{BB962C8B-B14F-4D97-AF65-F5344CB8AC3E}">
        <p14:creationId xmlns:p14="http://schemas.microsoft.com/office/powerpoint/2010/main" val="2746952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60648"/>
            <a:ext cx="7924800" cy="2088232"/>
          </a:xfrm>
        </p:spPr>
        <p:txBody>
          <a:bodyPr>
            <a:normAutofit/>
          </a:bodyPr>
          <a:lstStyle/>
          <a:p>
            <a:pPr algn="ctr"/>
            <a:r>
              <a:rPr lang="ar-AE" b="1" dirty="0">
                <a:ea typeface="Times New Roman"/>
                <a:cs typeface="Ali-A-Jiddah"/>
              </a:rPr>
              <a:t>الصدق المحتوى</a:t>
            </a:r>
            <a:r>
              <a:rPr lang="ar-AE" b="1" dirty="0">
                <a:ea typeface="Times New Roman"/>
                <a:cs typeface="Arial"/>
              </a:rPr>
              <a:t> </a:t>
            </a:r>
            <a:r>
              <a:rPr lang="ar-AE" sz="4000" b="1" dirty="0">
                <a:ea typeface="Times New Roman"/>
                <a:cs typeface="Arial"/>
              </a:rPr>
              <a:t>(</a:t>
            </a:r>
            <a:r>
              <a:rPr lang="ar-AE" b="1" dirty="0">
                <a:ea typeface="Times New Roman"/>
                <a:cs typeface="Ali-A-Jiddah"/>
              </a:rPr>
              <a:t>المضمون </a:t>
            </a:r>
            <a:r>
              <a:rPr lang="ar-AE" sz="4800" b="1" dirty="0">
                <a:solidFill>
                  <a:schemeClr val="tx1"/>
                </a:solidFill>
                <a:ea typeface="Times New Roman"/>
                <a:cs typeface="Ali_K_Jiddah"/>
              </a:rPr>
              <a:t>)</a:t>
            </a:r>
            <a:r>
              <a:rPr lang="ar-AE" b="1" dirty="0">
                <a:solidFill>
                  <a:schemeClr val="tx1"/>
                </a:solidFill>
                <a:ea typeface="Times New Roman"/>
                <a:cs typeface="Ali_K_Jiddah"/>
              </a:rPr>
              <a:t>.</a:t>
            </a:r>
            <a:r>
              <a:rPr lang="ar-AE" b="1" dirty="0">
                <a:solidFill>
                  <a:schemeClr val="tx1"/>
                </a:solidFill>
                <a:ea typeface="Times New Roman"/>
                <a:cs typeface="Calibri"/>
              </a:rPr>
              <a:t> </a:t>
            </a:r>
            <a:r>
              <a:rPr lang="ar-IQ" b="1" dirty="0">
                <a:solidFill>
                  <a:schemeClr val="bg1"/>
                </a:solidFill>
                <a:ea typeface="Times New Roman"/>
                <a:cs typeface="Ali_K_Jiddah"/>
              </a:rPr>
              <a:t>(</a:t>
            </a:r>
            <a:r>
              <a:rPr lang="ar-IQ" b="1" dirty="0" err="1">
                <a:solidFill>
                  <a:schemeClr val="bg1"/>
                </a:solidFill>
                <a:ea typeface="Times New Roman"/>
                <a:cs typeface="Ali_K_Jiddah"/>
              </a:rPr>
              <a:t>راستطؤيي</a:t>
            </a:r>
            <a:r>
              <a:rPr lang="ar-IQ" b="1" dirty="0">
                <a:solidFill>
                  <a:schemeClr val="bg1"/>
                </a:solidFill>
                <a:ea typeface="Times New Roman"/>
                <a:cs typeface="Ali_K_Jiddah"/>
              </a:rPr>
              <a:t>  </a:t>
            </a:r>
            <a:r>
              <a:rPr lang="ar-IQ" b="1" dirty="0" err="1">
                <a:solidFill>
                  <a:schemeClr val="bg1"/>
                </a:solidFill>
                <a:ea typeface="Times New Roman"/>
                <a:cs typeface="Ali_K_Jiddah"/>
              </a:rPr>
              <a:t>ثيَك</a:t>
            </a:r>
            <a:r>
              <a:rPr lang="ar-IQ" b="1" dirty="0">
                <a:solidFill>
                  <a:schemeClr val="bg1"/>
                </a:solidFill>
                <a:ea typeface="Times New Roman"/>
                <a:cs typeface="Ali_K_Jiddah"/>
              </a:rPr>
              <a:t> </a:t>
            </a:r>
            <a:r>
              <a:rPr lang="ar-IQ" b="1" dirty="0" err="1">
                <a:solidFill>
                  <a:schemeClr val="bg1"/>
                </a:solidFill>
                <a:ea typeface="Times New Roman"/>
                <a:cs typeface="Ali_K_Jiddah"/>
              </a:rPr>
              <a:t>هاتة</a:t>
            </a:r>
            <a:r>
              <a:rPr lang="ar-IQ" b="1" dirty="0" smtClean="0">
                <a:solidFill>
                  <a:srgbClr val="FF0000"/>
                </a:solidFill>
                <a:ea typeface="Times New Roman"/>
                <a:cs typeface="Ali_K_Jiddah"/>
              </a:rPr>
              <a:t>)</a:t>
            </a:r>
            <a:r>
              <a:rPr lang="en-US" sz="4800" b="1" dirty="0" smtClean="0">
                <a:ea typeface="Times New Roman"/>
                <a:cs typeface="Arial"/>
              </a:rPr>
              <a:t> </a:t>
            </a:r>
            <a:r>
              <a:rPr lang="en-US" sz="3100" b="1" dirty="0" smtClean="0">
                <a:latin typeface="Albertus Extra Bold" pitchFamily="34" charset="0"/>
                <a:ea typeface="Times New Roman"/>
                <a:cs typeface="Arial"/>
              </a:rPr>
              <a:t>CONTENT VALIDITY</a:t>
            </a:r>
            <a:r>
              <a:rPr lang="en-US" sz="4800" b="1" dirty="0" smtClean="0">
                <a:ea typeface="Times New Roman"/>
                <a:cs typeface="Arial"/>
              </a:rPr>
              <a:t>)</a:t>
            </a:r>
            <a:r>
              <a:rPr lang="ar-SA" sz="4800" b="1" dirty="0" smtClean="0">
                <a:ea typeface="Times New Roman"/>
                <a:cs typeface="Arial"/>
              </a:rPr>
              <a:t>)</a:t>
            </a:r>
            <a:endParaRPr lang="ar-IQ" dirty="0"/>
          </a:p>
        </p:txBody>
      </p:sp>
      <p:sp>
        <p:nvSpPr>
          <p:cNvPr id="3" name="عنصر نائب للمحتوى 2"/>
          <p:cNvSpPr>
            <a:spLocks noGrp="1"/>
          </p:cNvSpPr>
          <p:nvPr>
            <p:ph idx="1"/>
          </p:nvPr>
        </p:nvSpPr>
        <p:spPr>
          <a:xfrm>
            <a:off x="251520" y="2996952"/>
            <a:ext cx="8496944" cy="2718048"/>
          </a:xfrm>
        </p:spPr>
        <p:txBody>
          <a:bodyPr>
            <a:normAutofit lnSpcReduction="10000"/>
          </a:bodyPr>
          <a:lstStyle/>
          <a:p>
            <a:r>
              <a:rPr lang="ar-IQ" sz="2000" dirty="0"/>
              <a:t>2-  </a:t>
            </a:r>
            <a:r>
              <a:rPr lang="ar-IQ" sz="2000" dirty="0">
                <a:cs typeface="Ali-A-Jiddah" pitchFamily="2" charset="-78"/>
              </a:rPr>
              <a:t>الصدق المحتوى ( المضمون ) </a:t>
            </a:r>
            <a:r>
              <a:rPr lang="ar-IQ" sz="2000" dirty="0"/>
              <a:t>:-  </a:t>
            </a:r>
            <a:r>
              <a:rPr lang="ar-IQ" sz="2000" dirty="0">
                <a:cs typeface="Ali-A-Jiddah" pitchFamily="2" charset="-78"/>
              </a:rPr>
              <a:t>يعتمد هذا النوع من الصدق على تحليل الظاهرة  المراد قياسها الى مكوناتها الاولية .  والوسيلة الاحصائية المناسبة هي النسبة المئوية</a:t>
            </a:r>
          </a:p>
          <a:p>
            <a:r>
              <a:rPr lang="ar-IQ" sz="2000" dirty="0">
                <a:cs typeface="Ali-A-Jiddah" pitchFamily="2" charset="-78"/>
              </a:rPr>
              <a:t>مثال ؛-يعمل الباحث دراسة على طالبات المرحلة الاولى لقياس مستواهم  في  بعض مؤشرات  اللياقة البدنية  فيقوم بتحليل الظاهرة الى مكوناتها  اي بوضع . بطارية اختبار مكونة من بعض عناصر اللياقة البدنية  (قوة .سرعة .مطاولة  . مرونة . رشاقة ). ويوضع اختبارات لكل فقرة ويعرضها على الخبراء لتحديد الاختبارات مناسبة لكل مكون .   </a:t>
            </a:r>
          </a:p>
          <a:p>
            <a:r>
              <a:rPr lang="ar-IQ" sz="2000" dirty="0">
                <a:cs typeface="Ali-A-Jiddah" pitchFamily="2" charset="-78"/>
              </a:rPr>
              <a:t>ملاحظة  ؛-لتطبيق الاختبار يجب ان يكون نسبة اتفاق الخبراء ( 75 % ) او اكثر </a:t>
            </a:r>
          </a:p>
        </p:txBody>
      </p:sp>
    </p:spTree>
    <p:extLst>
      <p:ext uri="{BB962C8B-B14F-4D97-AF65-F5344CB8AC3E}">
        <p14:creationId xmlns:p14="http://schemas.microsoft.com/office/powerpoint/2010/main" val="350039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228600" algn="r">
              <a:lnSpc>
                <a:spcPct val="115000"/>
              </a:lnSpc>
            </a:pPr>
            <a:r>
              <a:rPr lang="ar-AE" sz="2800" b="1" dirty="0">
                <a:ea typeface="Times New Roman"/>
                <a:cs typeface="Arial"/>
              </a:rPr>
              <a:t>3</a:t>
            </a:r>
            <a:r>
              <a:rPr lang="ar-AE" sz="3200" b="1" dirty="0">
                <a:ea typeface="Times New Roman"/>
                <a:cs typeface="Arial"/>
              </a:rPr>
              <a:t>-</a:t>
            </a:r>
            <a:r>
              <a:rPr lang="ar-AE" sz="2800" b="1" dirty="0">
                <a:ea typeface="Times New Roman"/>
                <a:cs typeface="Ali-A-Jiddah"/>
              </a:rPr>
              <a:t>الصدق المرتبط بالمحك.</a:t>
            </a:r>
            <a:r>
              <a:rPr lang="ar-IQ" sz="2800" b="1" dirty="0">
                <a:ea typeface="Times New Roman"/>
                <a:cs typeface="Arial"/>
              </a:rPr>
              <a:t>نوعان</a:t>
            </a:r>
            <a:r>
              <a:rPr lang="ar-IQ" sz="2800" b="1" dirty="0">
                <a:solidFill>
                  <a:srgbClr val="FF0000"/>
                </a:solidFill>
                <a:ea typeface="Times New Roman"/>
                <a:cs typeface="Ali_K_Jiddah"/>
              </a:rPr>
              <a:t>(</a:t>
            </a:r>
            <a:r>
              <a:rPr lang="ar-IQ" sz="2800" b="1" dirty="0" err="1">
                <a:solidFill>
                  <a:schemeClr val="bg1"/>
                </a:solidFill>
                <a:ea typeface="Times New Roman"/>
                <a:cs typeface="Ali_K_Jiddah"/>
              </a:rPr>
              <a:t>راستطوَيي</a:t>
            </a:r>
            <a:r>
              <a:rPr lang="ar-IQ" sz="2800" b="1" dirty="0">
                <a:solidFill>
                  <a:schemeClr val="bg1"/>
                </a:solidFill>
                <a:ea typeface="Times New Roman"/>
                <a:cs typeface="Ali_K_Jiddah"/>
              </a:rPr>
              <a:t> </a:t>
            </a:r>
            <a:r>
              <a:rPr lang="ar-IQ" sz="2800" b="1" dirty="0" err="1">
                <a:solidFill>
                  <a:schemeClr val="bg1"/>
                </a:solidFill>
                <a:ea typeface="Times New Roman"/>
                <a:cs typeface="Ali_K_Jiddah"/>
              </a:rPr>
              <a:t>كة</a:t>
            </a:r>
            <a:r>
              <a:rPr lang="ar-IQ" sz="2800" b="1" dirty="0">
                <a:solidFill>
                  <a:schemeClr val="bg1"/>
                </a:solidFill>
                <a:ea typeface="Times New Roman"/>
                <a:cs typeface="Ali_K_Jiddah"/>
              </a:rPr>
              <a:t> </a:t>
            </a:r>
            <a:r>
              <a:rPr lang="ar-IQ" sz="2800" b="1" dirty="0" err="1">
                <a:solidFill>
                  <a:schemeClr val="bg1"/>
                </a:solidFill>
                <a:ea typeface="Times New Roman"/>
                <a:cs typeface="Ali_K_Jiddah"/>
              </a:rPr>
              <a:t>بةستراوة</a:t>
            </a:r>
            <a:r>
              <a:rPr lang="ar-IQ" sz="2800" b="1" dirty="0">
                <a:solidFill>
                  <a:schemeClr val="bg1"/>
                </a:solidFill>
                <a:ea typeface="Times New Roman"/>
                <a:cs typeface="Ali_K_Jiddah"/>
              </a:rPr>
              <a:t> </a:t>
            </a:r>
            <a:r>
              <a:rPr lang="ar-IQ" sz="2800" b="1" dirty="0" err="1">
                <a:solidFill>
                  <a:schemeClr val="bg1"/>
                </a:solidFill>
                <a:ea typeface="Times New Roman"/>
                <a:cs typeface="Ali_K_Jiddah"/>
              </a:rPr>
              <a:t>بة</a:t>
            </a:r>
            <a:r>
              <a:rPr lang="ar-IQ" sz="2800" b="1" dirty="0">
                <a:solidFill>
                  <a:schemeClr val="bg1"/>
                </a:solidFill>
                <a:ea typeface="Times New Roman"/>
                <a:cs typeface="Ali_K_Jiddah"/>
              </a:rPr>
              <a:t> </a:t>
            </a:r>
            <a:r>
              <a:rPr lang="ar-IQ" sz="2800" b="1" dirty="0" err="1">
                <a:solidFill>
                  <a:schemeClr val="bg1"/>
                </a:solidFill>
                <a:ea typeface="Times New Roman"/>
                <a:cs typeface="Ali_K_Jiddah"/>
              </a:rPr>
              <a:t>تةرازوو</a:t>
            </a:r>
            <a:r>
              <a:rPr lang="ar-IQ" sz="2800" b="1" dirty="0" smtClean="0">
                <a:solidFill>
                  <a:schemeClr val="bg1"/>
                </a:solidFill>
                <a:ea typeface="Times New Roman"/>
                <a:cs typeface="Ali_K_Jiddah"/>
              </a:rPr>
              <a:t>)(</a:t>
            </a:r>
            <a:r>
              <a:rPr lang="ar-IQ" sz="2800" b="1" dirty="0" err="1" smtClean="0">
                <a:solidFill>
                  <a:schemeClr val="bg1"/>
                </a:solidFill>
                <a:ea typeface="Times New Roman"/>
                <a:cs typeface="Ali_K_Jiddah"/>
              </a:rPr>
              <a:t>ثةيوةست</a:t>
            </a:r>
            <a:r>
              <a:rPr lang="ar-IQ" sz="2800" b="1" dirty="0" smtClean="0">
                <a:solidFill>
                  <a:schemeClr val="bg1"/>
                </a:solidFill>
                <a:ea typeface="Times New Roman"/>
                <a:cs typeface="Ali_K_Jiddah"/>
              </a:rPr>
              <a:t> </a:t>
            </a:r>
            <a:r>
              <a:rPr lang="ar-IQ" sz="2800" b="1" dirty="0" err="1" smtClean="0">
                <a:solidFill>
                  <a:schemeClr val="bg1"/>
                </a:solidFill>
                <a:ea typeface="Times New Roman"/>
                <a:cs typeface="Ali_K_Jiddah"/>
              </a:rPr>
              <a:t>بةيكلاكردنةوة</a:t>
            </a:r>
            <a:r>
              <a:rPr lang="ar-IQ" sz="2800" b="1" dirty="0" smtClean="0">
                <a:solidFill>
                  <a:schemeClr val="bg1"/>
                </a:solidFill>
                <a:ea typeface="Times New Roman"/>
                <a:cs typeface="Ali_K_Jiddah"/>
              </a:rPr>
              <a:t>)</a:t>
            </a:r>
            <a:r>
              <a:rPr lang="ar-IQ" sz="2400" b="1" dirty="0" err="1" smtClean="0">
                <a:solidFill>
                  <a:schemeClr val="bg1"/>
                </a:solidFill>
                <a:ea typeface="Times New Roman"/>
                <a:cs typeface="Ali_K_Alwand"/>
              </a:rPr>
              <a:t>دوو</a:t>
            </a:r>
            <a:r>
              <a:rPr lang="ar-IQ" sz="2400" b="1" dirty="0" smtClean="0">
                <a:solidFill>
                  <a:schemeClr val="bg1"/>
                </a:solidFill>
                <a:ea typeface="Times New Roman"/>
                <a:cs typeface="Ali_K_Alwand"/>
              </a:rPr>
              <a:t> </a:t>
            </a:r>
            <a:r>
              <a:rPr lang="ar-IQ" sz="2400" b="1" dirty="0" smtClean="0">
                <a:ea typeface="Times New Roman"/>
                <a:cs typeface="Ali_K_Alwand"/>
              </a:rPr>
              <a:t>جوَرة</a:t>
            </a:r>
            <a:endParaRPr lang="en-US" sz="2000" dirty="0">
              <a:ea typeface="Times New Roman"/>
              <a:cs typeface="Arial"/>
            </a:endParaRPr>
          </a:p>
        </p:txBody>
      </p:sp>
      <p:sp>
        <p:nvSpPr>
          <p:cNvPr id="3" name="عنصر نائب للمحتوى 2"/>
          <p:cNvSpPr>
            <a:spLocks noGrp="1"/>
          </p:cNvSpPr>
          <p:nvPr>
            <p:ph idx="1"/>
          </p:nvPr>
        </p:nvSpPr>
        <p:spPr>
          <a:xfrm>
            <a:off x="827700" y="1628801"/>
            <a:ext cx="6711654" cy="4619606"/>
          </a:xfrm>
        </p:spPr>
        <p:txBody>
          <a:bodyPr>
            <a:noAutofit/>
          </a:bodyPr>
          <a:lstStyle/>
          <a:p>
            <a:r>
              <a:rPr lang="ar-IQ" sz="2400" dirty="0">
                <a:cs typeface="Ali-A-Jiddah" pitchFamily="2" charset="-78"/>
              </a:rPr>
              <a:t>ا-  لصدق التلازمي </a:t>
            </a:r>
            <a:r>
              <a:rPr lang="ar-IQ" sz="2800" dirty="0" smtClean="0">
                <a:solidFill>
                  <a:schemeClr val="tx2"/>
                </a:solidFill>
                <a:cs typeface="Ali-A-Jiddah" pitchFamily="2" charset="-78"/>
              </a:rPr>
              <a:t>.(</a:t>
            </a:r>
            <a:r>
              <a:rPr lang="ar-IQ" sz="2800" dirty="0" err="1" smtClean="0">
                <a:solidFill>
                  <a:schemeClr val="tx2"/>
                </a:solidFill>
                <a:cs typeface="Ali-A-Jiddah" pitchFamily="2" charset="-78"/>
              </a:rPr>
              <a:t>هاوشاني</a:t>
            </a:r>
            <a:r>
              <a:rPr lang="ar-IQ" sz="2800" dirty="0" smtClean="0">
                <a:solidFill>
                  <a:schemeClr val="tx2"/>
                </a:solidFill>
                <a:cs typeface="Ali-A-Jiddah" pitchFamily="2" charset="-78"/>
              </a:rPr>
              <a:t>)يان </a:t>
            </a:r>
            <a:r>
              <a:rPr lang="ar-IQ" sz="2800" dirty="0" err="1" smtClean="0">
                <a:solidFill>
                  <a:schemeClr val="tx2"/>
                </a:solidFill>
                <a:cs typeface="Ali_K_Jiddah" pitchFamily="2" charset="-78"/>
              </a:rPr>
              <a:t>تةريب</a:t>
            </a:r>
            <a:r>
              <a:rPr lang="ar-IQ" sz="2400" dirty="0" smtClean="0">
                <a:solidFill>
                  <a:schemeClr val="tx2"/>
                </a:solidFill>
                <a:latin typeface="Albertus Extra Bold" pitchFamily="34" charset="0"/>
                <a:cs typeface="Ali_K_Jiddah" pitchFamily="2" charset="-78"/>
              </a:rPr>
              <a:t>)</a:t>
            </a:r>
          </a:p>
          <a:p>
            <a:pPr algn="l" rtl="0"/>
            <a:r>
              <a:rPr lang="en-US" sz="2800" dirty="0" smtClean="0">
                <a:solidFill>
                  <a:schemeClr val="tx2"/>
                </a:solidFill>
                <a:latin typeface="Albertus Extra Bold" pitchFamily="34" charset="0"/>
                <a:cs typeface="Ali-A-Jiddah" pitchFamily="2" charset="-78"/>
              </a:rPr>
              <a:t>Concurrent  Validity </a:t>
            </a:r>
            <a:endParaRPr lang="ar-IQ" sz="2800" dirty="0" smtClean="0">
              <a:solidFill>
                <a:schemeClr val="tx2"/>
              </a:solidFill>
              <a:latin typeface="Albertus Extra Bold" pitchFamily="34" charset="0"/>
              <a:cs typeface="Ali-A-Jiddah" pitchFamily="2" charset="-78"/>
            </a:endParaRPr>
          </a:p>
          <a:p>
            <a:r>
              <a:rPr lang="ar-IQ" sz="2000" dirty="0" smtClean="0">
                <a:solidFill>
                  <a:schemeClr val="tx2"/>
                </a:solidFill>
                <a:cs typeface="Ali-A-Jiddah" pitchFamily="2" charset="-78"/>
              </a:rPr>
              <a:t>ب-الصدق </a:t>
            </a:r>
            <a:r>
              <a:rPr lang="ar-IQ" sz="2000" dirty="0" err="1">
                <a:solidFill>
                  <a:schemeClr val="tx2"/>
                </a:solidFill>
                <a:cs typeface="Ali-A-Jiddah" pitchFamily="2" charset="-78"/>
              </a:rPr>
              <a:t>التنبؤي</a:t>
            </a:r>
            <a:r>
              <a:rPr lang="ar-IQ" sz="2000" dirty="0">
                <a:solidFill>
                  <a:schemeClr val="tx2"/>
                </a:solidFill>
                <a:cs typeface="Ali-A-Jiddah" pitchFamily="2" charset="-78"/>
              </a:rPr>
              <a:t> </a:t>
            </a:r>
            <a:r>
              <a:rPr lang="ar-IQ" sz="2000" dirty="0" smtClean="0">
                <a:solidFill>
                  <a:schemeClr val="tx2"/>
                </a:solidFill>
                <a:cs typeface="Ali-A-Jiddah" pitchFamily="2" charset="-78"/>
              </a:rPr>
              <a:t>(</a:t>
            </a:r>
            <a:r>
              <a:rPr lang="ar-IQ" sz="2000" dirty="0" err="1" smtClean="0">
                <a:solidFill>
                  <a:schemeClr val="bg1"/>
                </a:solidFill>
                <a:cs typeface="Ali_K_Jiddah" pitchFamily="2" charset="-78"/>
              </a:rPr>
              <a:t>ثيَشبيني</a:t>
            </a:r>
            <a:r>
              <a:rPr lang="ar-IQ" sz="2000" dirty="0" smtClean="0">
                <a:solidFill>
                  <a:schemeClr val="bg1"/>
                </a:solidFill>
                <a:cs typeface="Ali_K_Jiddah" pitchFamily="2" charset="-78"/>
              </a:rPr>
              <a:t> كراو)</a:t>
            </a:r>
            <a:r>
              <a:rPr lang="ar-IQ" sz="2000" b="1" dirty="0">
                <a:solidFill>
                  <a:schemeClr val="bg1"/>
                </a:solidFill>
                <a:ea typeface="Times New Roman"/>
                <a:cs typeface="Ali_K_Jiddah"/>
              </a:rPr>
              <a:t> </a:t>
            </a:r>
            <a:r>
              <a:rPr lang="ar-IQ" sz="2000" b="1" dirty="0">
                <a:solidFill>
                  <a:schemeClr val="tx2"/>
                </a:solidFill>
                <a:ea typeface="Times New Roman"/>
                <a:cs typeface="Ali_K_Jiddah"/>
              </a:rPr>
              <a:t>(</a:t>
            </a:r>
            <a:r>
              <a:rPr lang="en-US" sz="2000" b="1" dirty="0">
                <a:solidFill>
                  <a:schemeClr val="tx2"/>
                </a:solidFill>
                <a:latin typeface="Albertus Extra Bold" pitchFamily="34" charset="0"/>
                <a:ea typeface="Times New Roman"/>
                <a:cs typeface="Ali_K_Jiddah"/>
              </a:rPr>
              <a:t>Predictive Validity </a:t>
            </a:r>
            <a:r>
              <a:rPr lang="ar-IQ" sz="2000" b="1" dirty="0" smtClean="0">
                <a:solidFill>
                  <a:schemeClr val="tx2"/>
                </a:solidFill>
                <a:latin typeface="Albertus Extra Bold" pitchFamily="34" charset="0"/>
                <a:ea typeface="Times New Roman"/>
                <a:cs typeface="Ali_K_Jiddah"/>
              </a:rPr>
              <a:t>)</a:t>
            </a:r>
          </a:p>
          <a:p>
            <a:r>
              <a:rPr lang="ar-IQ" sz="2000" dirty="0" smtClean="0">
                <a:cs typeface="Ali-A-Jiddah" pitchFamily="2" charset="-78"/>
              </a:rPr>
              <a:t>الصدق </a:t>
            </a:r>
            <a:r>
              <a:rPr lang="ar-IQ" sz="2000" dirty="0">
                <a:cs typeface="Ali-A-Jiddah" pitchFamily="2" charset="-78"/>
              </a:rPr>
              <a:t>التلازمي؛- في هذا النوع من الصدق يطبق المحك   في نفس الوقت الذي يطبق فيه  الاختبار الداخلي مثال:- قياس القوة الانفجارية  لطلاب المرحلة الأولى  .اختبار الوثب من الثبات </a:t>
            </a:r>
            <a:r>
              <a:rPr lang="ar-IQ" sz="2000" dirty="0" err="1">
                <a:cs typeface="Ali-A-Jiddah" pitchFamily="2" charset="-78"/>
              </a:rPr>
              <a:t>للامام</a:t>
            </a:r>
            <a:r>
              <a:rPr lang="ar-IQ" sz="2000" dirty="0">
                <a:cs typeface="Ali-A-Jiddah" pitchFamily="2" charset="-78"/>
              </a:rPr>
              <a:t>  داخلي </a:t>
            </a:r>
            <a:r>
              <a:rPr lang="ar-IQ" sz="2000" dirty="0" err="1">
                <a:cs typeface="Ali-A-Jiddah" pitchFamily="2" charset="-78"/>
              </a:rPr>
              <a:t>واختبارالقفز</a:t>
            </a:r>
            <a:r>
              <a:rPr lang="ar-IQ" sz="2000" dirty="0">
                <a:cs typeface="Ali-A-Jiddah" pitchFamily="2" charset="-78"/>
              </a:rPr>
              <a:t> العمودي </a:t>
            </a:r>
            <a:r>
              <a:rPr lang="ar-IQ" sz="2000" dirty="0" err="1">
                <a:cs typeface="Ali-A-Jiddah" pitchFamily="2" charset="-78"/>
              </a:rPr>
              <a:t>للاعلى</a:t>
            </a:r>
            <a:r>
              <a:rPr lang="ar-IQ" sz="2000" dirty="0">
                <a:cs typeface="Ali-A-Jiddah" pitchFamily="2" charset="-78"/>
              </a:rPr>
              <a:t> خارجي ينطبق الاختباران في نفس الظروف وفي نفس الوقت.(نرمز لدرجة اختبار جديد(س) واختبار الذي ثبت صدقه سابقا (ص) وبعد ذلك نستخرج معامل ارتباط والذي ندعوه (بمعامل ثبات) . فاذا كانت القيمة عالية نقول (الاختبار صادق بطريقة التلازم ). </a:t>
            </a:r>
            <a:r>
              <a:rPr lang="ar-IQ" sz="2400" dirty="0" smtClean="0">
                <a:solidFill>
                  <a:schemeClr val="bg1"/>
                </a:solidFill>
                <a:cs typeface="Ali-A-Jiddah" pitchFamily="2" charset="-78"/>
              </a:rPr>
              <a:t>(</a:t>
            </a:r>
            <a:r>
              <a:rPr lang="ar-IQ" sz="2400" dirty="0" err="1" smtClean="0">
                <a:solidFill>
                  <a:schemeClr val="bg1"/>
                </a:solidFill>
                <a:cs typeface="Ali_K_Jiddah" pitchFamily="2" charset="-78"/>
              </a:rPr>
              <a:t>راستطوَية</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بةريَطاي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هاوشاني</a:t>
            </a:r>
            <a:r>
              <a:rPr lang="ar-IQ" sz="2400" dirty="0" smtClean="0">
                <a:solidFill>
                  <a:schemeClr val="bg1"/>
                </a:solidFill>
                <a:cs typeface="Ali_K_Jiddah" pitchFamily="2" charset="-78"/>
              </a:rPr>
              <a:t>)</a:t>
            </a:r>
            <a:endParaRPr lang="ar-IQ" sz="2400" dirty="0">
              <a:solidFill>
                <a:schemeClr val="bg1"/>
              </a:solidFill>
              <a:cs typeface="Ali_K_Jiddah" pitchFamily="2" charset="-78"/>
            </a:endParaRPr>
          </a:p>
        </p:txBody>
      </p:sp>
    </p:spTree>
    <p:extLst>
      <p:ext uri="{BB962C8B-B14F-4D97-AF65-F5344CB8AC3E}">
        <p14:creationId xmlns:p14="http://schemas.microsoft.com/office/powerpoint/2010/main" val="345448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836712"/>
            <a:ext cx="7924800" cy="5257800"/>
          </a:xfrm>
        </p:spPr>
        <p:txBody>
          <a:bodyPr>
            <a:normAutofit/>
          </a:bodyPr>
          <a:lstStyle/>
          <a:p>
            <a:pPr lvl="0">
              <a:buClr>
                <a:srgbClr val="DC9E1F"/>
              </a:buClr>
            </a:pPr>
            <a:r>
              <a:rPr lang="ar-IQ" sz="2800" dirty="0">
                <a:solidFill>
                  <a:srgbClr val="FFFFFF"/>
                </a:solidFill>
                <a:cs typeface="Ali-A-Jiddah" pitchFamily="2" charset="-78"/>
              </a:rPr>
              <a:t>الصدق </a:t>
            </a:r>
            <a:r>
              <a:rPr lang="ar-IQ" sz="2800" dirty="0" err="1">
                <a:solidFill>
                  <a:srgbClr val="FFFFFF"/>
                </a:solidFill>
                <a:cs typeface="Ali-A-Jiddah" pitchFamily="2" charset="-78"/>
              </a:rPr>
              <a:t>التنبؤي</a:t>
            </a:r>
            <a:r>
              <a:rPr lang="ar-IQ" sz="2800" dirty="0">
                <a:solidFill>
                  <a:srgbClr val="FFFFFF"/>
                </a:solidFill>
                <a:cs typeface="Ali-A-Jiddah" pitchFamily="2" charset="-78"/>
              </a:rPr>
              <a:t> </a:t>
            </a:r>
            <a:r>
              <a:rPr lang="ar-IQ" sz="2800" dirty="0" smtClean="0">
                <a:solidFill>
                  <a:srgbClr val="FFFFFF"/>
                </a:solidFill>
                <a:latin typeface="Albertus Extra Bold" pitchFamily="34" charset="0"/>
                <a:cs typeface="Ali-A-Jiddah" pitchFamily="2" charset="-78"/>
              </a:rPr>
              <a:t>:-</a:t>
            </a:r>
            <a:r>
              <a:rPr lang="en-US" sz="2800" dirty="0" smtClean="0">
                <a:solidFill>
                  <a:srgbClr val="FFFFFF"/>
                </a:solidFill>
                <a:latin typeface="Albertus Extra Bold" pitchFamily="34" charset="0"/>
                <a:cs typeface="Ali-A-Jiddah" pitchFamily="2" charset="-78"/>
              </a:rPr>
              <a:t>Predictive Validity</a:t>
            </a:r>
            <a:r>
              <a:rPr lang="ar-IQ" sz="3200" dirty="0" smtClean="0">
                <a:solidFill>
                  <a:srgbClr val="FFFFFF"/>
                </a:solidFill>
                <a:latin typeface="Albertus Extra Bold" pitchFamily="34" charset="0"/>
                <a:cs typeface="Ali-A-Jiddah" pitchFamily="2" charset="-78"/>
              </a:rPr>
              <a:t>(</a:t>
            </a:r>
            <a:r>
              <a:rPr lang="ar-IQ" sz="3200" dirty="0" err="1" smtClean="0">
                <a:solidFill>
                  <a:srgbClr val="FFC000"/>
                </a:solidFill>
                <a:latin typeface="Albertus Extra Bold" pitchFamily="34" charset="0"/>
                <a:cs typeface="Ali_K_Jiddah" pitchFamily="2" charset="-78"/>
              </a:rPr>
              <a:t>ثيَشبيني</a:t>
            </a:r>
            <a:r>
              <a:rPr lang="ar-IQ" sz="3200" dirty="0" smtClean="0">
                <a:solidFill>
                  <a:srgbClr val="FFC000"/>
                </a:solidFill>
                <a:latin typeface="Albertus Extra Bold" pitchFamily="34" charset="0"/>
                <a:cs typeface="Ali_K_Jiddah" pitchFamily="2" charset="-78"/>
              </a:rPr>
              <a:t>)</a:t>
            </a:r>
            <a:endParaRPr lang="ar-IQ" sz="2800" dirty="0" smtClean="0">
              <a:solidFill>
                <a:srgbClr val="FFC000"/>
              </a:solidFill>
              <a:latin typeface="Albertus Extra Bold" pitchFamily="34" charset="0"/>
              <a:cs typeface="Ali_K_Jiddah" pitchFamily="2" charset="-78"/>
            </a:endParaRPr>
          </a:p>
          <a:p>
            <a:pPr lvl="0">
              <a:buClr>
                <a:srgbClr val="DC9E1F"/>
              </a:buClr>
            </a:pPr>
            <a:r>
              <a:rPr lang="ar-IQ" sz="2800" dirty="0" smtClean="0">
                <a:solidFill>
                  <a:srgbClr val="FFFFFF"/>
                </a:solidFill>
                <a:cs typeface="Ali-A-Jiddah" pitchFamily="2" charset="-78"/>
              </a:rPr>
              <a:t> </a:t>
            </a:r>
            <a:r>
              <a:rPr lang="ar-IQ" sz="2800" dirty="0">
                <a:solidFill>
                  <a:srgbClr val="FFFFFF"/>
                </a:solidFill>
                <a:cs typeface="Ali-A-Jiddah" pitchFamily="2" charset="-78"/>
              </a:rPr>
              <a:t>وهي عملية تطبيق الاختبار على عينة ومن ثم متابعة سلوك العينة بعد فترة زمنية .مثال :- (نقوم باختبار العينة بالقفز العمودي) ثم نقوم بتعليم العينة (القفز العالي) وبعد فترة مثلا ثلاثة شهور نقوم باختبار العينة .( اختبار القفز العمودي  نرمز له (س) واختبار القفز العالي نرمز له (ص) نستخرج معامل الارتباط البسيط بينهما(معامل ثبات) فاذا كان عاليا نقول ان اختبار القفز العمودي له صدق تنبؤي في انجاح فعالية القفز العالي . </a:t>
            </a:r>
            <a:r>
              <a:rPr lang="ar-IQ" sz="2800" b="1" dirty="0" smtClean="0">
                <a:solidFill>
                  <a:schemeClr val="bg1"/>
                </a:solidFill>
                <a:cs typeface="Ali_K_Jiddah" pitchFamily="2" charset="-78"/>
              </a:rPr>
              <a:t>اختباري </a:t>
            </a:r>
            <a:r>
              <a:rPr lang="ar-IQ" sz="2800" b="1" dirty="0" err="1" smtClean="0">
                <a:solidFill>
                  <a:schemeClr val="bg1"/>
                </a:solidFill>
                <a:cs typeface="Ali_K_Jiddah" pitchFamily="2" charset="-78"/>
              </a:rPr>
              <a:t>ثازدان</a:t>
            </a:r>
            <a:r>
              <a:rPr lang="ar-IQ" sz="2800" b="1" dirty="0" smtClean="0">
                <a:solidFill>
                  <a:schemeClr val="bg1"/>
                </a:solidFill>
                <a:cs typeface="Ali_K_Jiddah" pitchFamily="2" charset="-78"/>
              </a:rPr>
              <a:t> </a:t>
            </a:r>
            <a:r>
              <a:rPr lang="ar-IQ" sz="2800" b="1" dirty="0" err="1" smtClean="0">
                <a:solidFill>
                  <a:schemeClr val="bg1"/>
                </a:solidFill>
                <a:cs typeface="Ali_K_Jiddah" pitchFamily="2" charset="-78"/>
              </a:rPr>
              <a:t>بوَسةرةوة</a:t>
            </a:r>
            <a:r>
              <a:rPr lang="ar-IQ" sz="2800" b="1" dirty="0" smtClean="0">
                <a:solidFill>
                  <a:schemeClr val="bg1"/>
                </a:solidFill>
                <a:cs typeface="Ali_K_Jiddah" pitchFamily="2" charset="-78"/>
              </a:rPr>
              <a:t> </a:t>
            </a:r>
            <a:r>
              <a:rPr lang="ar-IQ" sz="2800" b="1" dirty="0" err="1" smtClean="0">
                <a:solidFill>
                  <a:schemeClr val="bg1"/>
                </a:solidFill>
                <a:cs typeface="Ali_K_Jiddah" pitchFamily="2" charset="-78"/>
              </a:rPr>
              <a:t>ثيشبيني</a:t>
            </a:r>
            <a:r>
              <a:rPr lang="ar-IQ" sz="2800" b="1" dirty="0" smtClean="0">
                <a:solidFill>
                  <a:schemeClr val="bg1"/>
                </a:solidFill>
                <a:cs typeface="Ali_K_Jiddah" pitchFamily="2" charset="-78"/>
              </a:rPr>
              <a:t> </a:t>
            </a:r>
            <a:r>
              <a:rPr lang="ar-IQ" sz="2800" b="1" dirty="0" err="1" smtClean="0">
                <a:solidFill>
                  <a:schemeClr val="bg1"/>
                </a:solidFill>
                <a:cs typeface="Ali_K_Jiddah" pitchFamily="2" charset="-78"/>
              </a:rPr>
              <a:t>هةية</a:t>
            </a:r>
            <a:r>
              <a:rPr lang="ar-IQ" sz="2800" b="1" dirty="0" smtClean="0">
                <a:solidFill>
                  <a:schemeClr val="bg1"/>
                </a:solidFill>
                <a:cs typeface="Ali_K_Jiddah" pitchFamily="2" charset="-78"/>
              </a:rPr>
              <a:t> بو </a:t>
            </a:r>
            <a:r>
              <a:rPr lang="ar-IQ" sz="2800" b="1" dirty="0" err="1" smtClean="0">
                <a:solidFill>
                  <a:schemeClr val="bg1"/>
                </a:solidFill>
                <a:cs typeface="Ali_K_Jiddah" pitchFamily="2" charset="-78"/>
              </a:rPr>
              <a:t>سةركةوتني</a:t>
            </a:r>
            <a:r>
              <a:rPr lang="ar-IQ" sz="2800" b="1" dirty="0" smtClean="0">
                <a:solidFill>
                  <a:schemeClr val="bg1"/>
                </a:solidFill>
                <a:cs typeface="Ali_K_Jiddah" pitchFamily="2" charset="-78"/>
              </a:rPr>
              <a:t> </a:t>
            </a:r>
            <a:r>
              <a:rPr lang="ar-IQ" sz="2800" b="1" dirty="0" err="1" smtClean="0">
                <a:solidFill>
                  <a:schemeClr val="bg1"/>
                </a:solidFill>
                <a:cs typeface="Ali_K_Jiddah" pitchFamily="2" charset="-78"/>
              </a:rPr>
              <a:t>ثازداني</a:t>
            </a:r>
            <a:r>
              <a:rPr lang="ar-IQ" sz="2800" b="1" dirty="0">
                <a:solidFill>
                  <a:schemeClr val="bg1"/>
                </a:solidFill>
                <a:cs typeface="Ali_K_Jiddah" pitchFamily="2" charset="-78"/>
              </a:rPr>
              <a:t> </a:t>
            </a:r>
            <a:r>
              <a:rPr lang="ar-IQ" sz="2800" b="1" dirty="0" smtClean="0">
                <a:solidFill>
                  <a:schemeClr val="bg1"/>
                </a:solidFill>
                <a:cs typeface="Ali_K_Jiddah" pitchFamily="2" charset="-78"/>
              </a:rPr>
              <a:t>عالي).</a:t>
            </a:r>
            <a:endParaRPr lang="ar-IQ" sz="2800" b="1" dirty="0">
              <a:solidFill>
                <a:schemeClr val="bg1"/>
              </a:solidFill>
              <a:cs typeface="Ali_K_Jiddah" pitchFamily="2" charset="-78"/>
            </a:endParaRPr>
          </a:p>
        </p:txBody>
      </p:sp>
    </p:spTree>
    <p:extLst>
      <p:ext uri="{BB962C8B-B14F-4D97-AF65-F5344CB8AC3E}">
        <p14:creationId xmlns:p14="http://schemas.microsoft.com/office/powerpoint/2010/main" val="1291856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62670"/>
            <a:ext cx="7924800" cy="1642194"/>
          </a:xfrm>
        </p:spPr>
        <p:txBody>
          <a:bodyPr>
            <a:noAutofit/>
          </a:bodyPr>
          <a:lstStyle/>
          <a:p>
            <a:pPr marL="228600" algn="r">
              <a:lnSpc>
                <a:spcPct val="115000"/>
              </a:lnSpc>
              <a:tabLst>
                <a:tab pos="6120130" algn="r"/>
              </a:tabLst>
            </a:pPr>
            <a:r>
              <a:rPr lang="ar-AE" sz="3200" b="1" dirty="0">
                <a:ea typeface="Times New Roman"/>
                <a:cs typeface="Ali-A-Jiddah"/>
              </a:rPr>
              <a:t>-الصدق تكوين الفرضي.</a:t>
            </a:r>
            <a:r>
              <a:rPr lang="ar-AE" sz="3200" b="1" dirty="0">
                <a:ea typeface="Times New Roman"/>
                <a:cs typeface="Arial"/>
              </a:rPr>
              <a:t>   </a:t>
            </a:r>
            <a:r>
              <a:rPr lang="ar-IQ" sz="2800" b="1" dirty="0">
                <a:ea typeface="Times New Roman"/>
                <a:cs typeface="Ali_K_Sahifa Bold"/>
              </a:rPr>
              <a:t>(</a:t>
            </a:r>
            <a:r>
              <a:rPr lang="ar-IQ" sz="3200" b="1" dirty="0" err="1">
                <a:ea typeface="Times New Roman"/>
                <a:cs typeface="Ali_K_Jiddah"/>
              </a:rPr>
              <a:t>راستطؤيي</a:t>
            </a:r>
            <a:r>
              <a:rPr lang="ar-IQ" sz="3200" b="1" dirty="0">
                <a:ea typeface="Times New Roman"/>
                <a:cs typeface="Ali_K_Jiddah"/>
              </a:rPr>
              <a:t> </a:t>
            </a:r>
            <a:r>
              <a:rPr lang="ar-IQ" sz="3200" b="1" dirty="0" err="1">
                <a:ea typeface="Times New Roman"/>
                <a:cs typeface="Ali_K_Jiddah"/>
              </a:rPr>
              <a:t>ثيَك</a:t>
            </a:r>
            <a:r>
              <a:rPr lang="ar-IQ" sz="3200" b="1" dirty="0">
                <a:ea typeface="Times New Roman"/>
                <a:cs typeface="Ali_K_Jiddah"/>
              </a:rPr>
              <a:t> </a:t>
            </a:r>
            <a:r>
              <a:rPr lang="ar-IQ" sz="3200" b="1" dirty="0" err="1">
                <a:ea typeface="Times New Roman"/>
                <a:cs typeface="Ali_K_Jiddah"/>
              </a:rPr>
              <a:t>هيَناني</a:t>
            </a:r>
            <a:r>
              <a:rPr lang="ar-IQ" sz="3200" b="1" dirty="0">
                <a:ea typeface="Times New Roman"/>
                <a:cs typeface="Ali_K_Jiddah"/>
              </a:rPr>
              <a:t> طريمان) </a:t>
            </a:r>
            <a:r>
              <a:rPr lang="en-US" sz="3200" b="1" dirty="0" smtClean="0">
                <a:latin typeface="Albertus Extra Bold" pitchFamily="34" charset="0"/>
                <a:ea typeface="Times New Roman"/>
                <a:cs typeface="Ali_K_Jiddah"/>
              </a:rPr>
              <a:t>Construct </a:t>
            </a:r>
            <a:r>
              <a:rPr lang="en-US" sz="3200" b="1" dirty="0" err="1" smtClean="0">
                <a:latin typeface="Albertus Extra Bold" pitchFamily="34" charset="0"/>
                <a:ea typeface="Times New Roman"/>
                <a:cs typeface="Ali_K_Jiddah"/>
              </a:rPr>
              <a:t>ValiditY</a:t>
            </a:r>
            <a:r>
              <a:rPr lang="en-US" sz="3200" b="1" dirty="0" smtClean="0">
                <a:latin typeface="Albertus Extra Bold" pitchFamily="34" charset="0"/>
                <a:ea typeface="Times New Roman"/>
                <a:cs typeface="Ali_K_Jiddah"/>
              </a:rPr>
              <a:t/>
            </a:r>
            <a:br>
              <a:rPr lang="en-US" sz="3200" b="1" dirty="0" smtClean="0">
                <a:latin typeface="Albertus Extra Bold" pitchFamily="34" charset="0"/>
                <a:ea typeface="Times New Roman"/>
                <a:cs typeface="Ali_K_Jiddah"/>
              </a:rPr>
            </a:br>
            <a:endParaRPr lang="en-US" sz="2400" dirty="0">
              <a:latin typeface="Albertus Extra Bold" pitchFamily="34" charset="0"/>
              <a:ea typeface="Times New Roman"/>
              <a:cs typeface="Arial"/>
            </a:endParaRPr>
          </a:p>
        </p:txBody>
      </p:sp>
      <p:sp>
        <p:nvSpPr>
          <p:cNvPr id="3" name="عنصر نائب للمحتوى 2"/>
          <p:cNvSpPr>
            <a:spLocks noGrp="1"/>
          </p:cNvSpPr>
          <p:nvPr>
            <p:ph idx="1"/>
          </p:nvPr>
        </p:nvSpPr>
        <p:spPr>
          <a:xfrm>
            <a:off x="609600" y="2439144"/>
            <a:ext cx="7924800" cy="3798168"/>
          </a:xfrm>
        </p:spPr>
        <p:txBody>
          <a:bodyPr>
            <a:normAutofit/>
          </a:bodyPr>
          <a:lstStyle/>
          <a:p>
            <a:pPr marL="228600">
              <a:lnSpc>
                <a:spcPct val="115000"/>
              </a:lnSpc>
            </a:pPr>
            <a:r>
              <a:rPr lang="ar-AE" sz="3200" b="1" dirty="0">
                <a:ea typeface="Times New Roman"/>
                <a:cs typeface="Ali-A-Jiddah" pitchFamily="2" charset="-78"/>
              </a:rPr>
              <a:t>خطوات  صدق تكوين الفرضي </a:t>
            </a:r>
            <a:endParaRPr lang="ar-IQ" sz="3200" b="1" dirty="0" smtClean="0">
              <a:ea typeface="Times New Roman"/>
              <a:cs typeface="Ali-A-Jiddah" pitchFamily="2" charset="-78"/>
            </a:endParaRPr>
          </a:p>
          <a:p>
            <a:pPr marL="228600">
              <a:lnSpc>
                <a:spcPct val="115000"/>
              </a:lnSpc>
            </a:pPr>
            <a:r>
              <a:rPr lang="ar-IQ" sz="2400" b="1" dirty="0" smtClean="0">
                <a:solidFill>
                  <a:srgbClr val="FF0000"/>
                </a:solidFill>
                <a:ea typeface="Times New Roman"/>
                <a:cs typeface="Ali_K_Jiddah" pitchFamily="2" charset="-78"/>
              </a:rPr>
              <a:t>(</a:t>
            </a:r>
            <a:r>
              <a:rPr lang="ar-IQ" sz="2400" b="1" dirty="0" err="1" smtClean="0">
                <a:solidFill>
                  <a:schemeClr val="bg1"/>
                </a:solidFill>
                <a:ea typeface="Times New Roman"/>
                <a:cs typeface="Ali_K_Jiddah" pitchFamily="2" charset="-78"/>
              </a:rPr>
              <a:t>هة</a:t>
            </a:r>
            <a:r>
              <a:rPr lang="ar-IQ" sz="2400" b="1" dirty="0" smtClean="0">
                <a:solidFill>
                  <a:schemeClr val="bg1"/>
                </a:solidFill>
                <a:ea typeface="Times New Roman"/>
                <a:cs typeface="Ali_K_Jiddah" pitchFamily="2" charset="-78"/>
              </a:rPr>
              <a:t> </a:t>
            </a:r>
            <a:r>
              <a:rPr lang="ar-IQ" sz="2400" b="1" dirty="0" err="1" smtClean="0">
                <a:solidFill>
                  <a:schemeClr val="bg1"/>
                </a:solidFill>
                <a:ea typeface="Times New Roman"/>
                <a:cs typeface="Ali_K_Jiddah" pitchFamily="2" charset="-78"/>
              </a:rPr>
              <a:t>نطاوةكاني</a:t>
            </a:r>
            <a:r>
              <a:rPr lang="ar-IQ" sz="2400" b="1" dirty="0" smtClean="0">
                <a:solidFill>
                  <a:schemeClr val="bg1"/>
                </a:solidFill>
                <a:ea typeface="Times New Roman"/>
                <a:cs typeface="Ali_K_Jiddah" pitchFamily="2" charset="-78"/>
              </a:rPr>
              <a:t> </a:t>
            </a:r>
            <a:r>
              <a:rPr lang="ar-IQ" sz="2400" b="1" dirty="0" err="1" smtClean="0">
                <a:solidFill>
                  <a:schemeClr val="bg1"/>
                </a:solidFill>
                <a:ea typeface="Times New Roman"/>
                <a:cs typeface="Ali_K_Jiddah" pitchFamily="2" charset="-78"/>
              </a:rPr>
              <a:t>راستطوَيي</a:t>
            </a:r>
            <a:r>
              <a:rPr lang="ar-IQ" sz="2400" b="1" dirty="0" smtClean="0">
                <a:solidFill>
                  <a:schemeClr val="bg1"/>
                </a:solidFill>
                <a:ea typeface="Times New Roman"/>
                <a:cs typeface="Ali_K_Jiddah" pitchFamily="2" charset="-78"/>
              </a:rPr>
              <a:t> بوَ </a:t>
            </a:r>
            <a:r>
              <a:rPr lang="ar-IQ" sz="2400" b="1" dirty="0" err="1" smtClean="0">
                <a:solidFill>
                  <a:schemeClr val="bg1"/>
                </a:solidFill>
                <a:ea typeface="Times New Roman"/>
                <a:cs typeface="Ali_K_Jiddah" pitchFamily="2" charset="-78"/>
              </a:rPr>
              <a:t>نيادناني</a:t>
            </a:r>
            <a:r>
              <a:rPr lang="ar-IQ" sz="2400" b="1" dirty="0" smtClean="0">
                <a:solidFill>
                  <a:schemeClr val="bg1"/>
                </a:solidFill>
                <a:ea typeface="Times New Roman"/>
                <a:cs typeface="Ali_K_Jiddah" pitchFamily="2" charset="-78"/>
              </a:rPr>
              <a:t> </a:t>
            </a:r>
            <a:r>
              <a:rPr lang="ar-IQ" sz="2400" b="1" dirty="0" err="1" smtClean="0">
                <a:solidFill>
                  <a:schemeClr val="bg1"/>
                </a:solidFill>
                <a:ea typeface="Times New Roman"/>
                <a:cs typeface="Ali_K_Jiddah" pitchFamily="2" charset="-78"/>
              </a:rPr>
              <a:t>طريمانةيي</a:t>
            </a:r>
            <a:r>
              <a:rPr lang="ar-IQ" sz="2400" b="1" dirty="0" smtClean="0">
                <a:solidFill>
                  <a:schemeClr val="bg1"/>
                </a:solidFill>
                <a:ea typeface="Times New Roman"/>
                <a:cs typeface="Ali_K_Jiddah" pitchFamily="2" charset="-78"/>
              </a:rPr>
              <a:t>)</a:t>
            </a:r>
            <a:endParaRPr lang="en-US" sz="2400" dirty="0">
              <a:solidFill>
                <a:schemeClr val="bg1"/>
              </a:solidFill>
              <a:ea typeface="Times New Roman"/>
              <a:cs typeface="Ali_K_Jiddah" pitchFamily="2" charset="-78"/>
            </a:endParaRPr>
          </a:p>
          <a:p>
            <a:pPr marL="228600">
              <a:lnSpc>
                <a:spcPct val="115000"/>
              </a:lnSpc>
            </a:pPr>
            <a:r>
              <a:rPr lang="ar-AE" sz="2400" b="1" dirty="0">
                <a:solidFill>
                  <a:srgbClr val="92D050"/>
                </a:solidFill>
                <a:ea typeface="Times New Roman"/>
              </a:rPr>
              <a:t>1- </a:t>
            </a:r>
            <a:r>
              <a:rPr lang="ar-AE" sz="2400" b="1" dirty="0">
                <a:solidFill>
                  <a:srgbClr val="92D050"/>
                </a:solidFill>
                <a:ea typeface="Times New Roman"/>
                <a:cs typeface="Ali-A-Jiddah" pitchFamily="2" charset="-78"/>
              </a:rPr>
              <a:t>تحديد مكونات </a:t>
            </a:r>
            <a:r>
              <a:rPr lang="ar-AE" sz="2400" b="1" dirty="0" smtClean="0">
                <a:solidFill>
                  <a:srgbClr val="92D050"/>
                </a:solidFill>
                <a:ea typeface="Times New Roman"/>
                <a:cs typeface="Ali-A-Jiddah" pitchFamily="2" charset="-78"/>
              </a:rPr>
              <a:t>الفر</a:t>
            </a:r>
            <a:r>
              <a:rPr lang="ar-IQ" sz="2400" b="1" dirty="0" err="1" smtClean="0">
                <a:solidFill>
                  <a:srgbClr val="92D050"/>
                </a:solidFill>
                <a:ea typeface="Times New Roman"/>
                <a:cs typeface="Ali-A-Jiddah" pitchFamily="2" charset="-78"/>
              </a:rPr>
              <a:t>وض</a:t>
            </a:r>
            <a:r>
              <a:rPr lang="ar-AE" sz="2400" b="1" dirty="0" smtClean="0">
                <a:solidFill>
                  <a:srgbClr val="FF0000"/>
                </a:solidFill>
                <a:ea typeface="Times New Roman"/>
              </a:rPr>
              <a:t>. </a:t>
            </a:r>
            <a:r>
              <a:rPr lang="ar-IQ" sz="2400" b="1" dirty="0" err="1" smtClean="0">
                <a:solidFill>
                  <a:schemeClr val="bg1"/>
                </a:solidFill>
                <a:ea typeface="Times New Roman"/>
                <a:cs typeface="Ali_K_Jiddah" pitchFamily="2" charset="-78"/>
              </a:rPr>
              <a:t>دةست</a:t>
            </a:r>
            <a:r>
              <a:rPr lang="ar-IQ" sz="2400" b="1" dirty="0" smtClean="0">
                <a:solidFill>
                  <a:schemeClr val="bg1"/>
                </a:solidFill>
                <a:ea typeface="Times New Roman"/>
                <a:cs typeface="Ali_K_Jiddah" pitchFamily="2" charset="-78"/>
              </a:rPr>
              <a:t> نيشان كردني طريمان</a:t>
            </a:r>
          </a:p>
          <a:p>
            <a:pPr marL="228600">
              <a:lnSpc>
                <a:spcPct val="115000"/>
              </a:lnSpc>
            </a:pPr>
            <a:r>
              <a:rPr lang="ar-AE" sz="2400" b="1" dirty="0" smtClean="0">
                <a:solidFill>
                  <a:srgbClr val="FF0000"/>
                </a:solidFill>
                <a:ea typeface="Times New Roman"/>
              </a:rPr>
              <a:t>2- </a:t>
            </a:r>
            <a:r>
              <a:rPr lang="ar-AE" sz="2400" b="1" dirty="0">
                <a:solidFill>
                  <a:srgbClr val="FFFF00"/>
                </a:solidFill>
                <a:ea typeface="Times New Roman"/>
                <a:cs typeface="Ali-A-Jiddah" pitchFamily="2" charset="-78"/>
              </a:rPr>
              <a:t>اشتقاق الفروض </a:t>
            </a:r>
            <a:r>
              <a:rPr lang="ar-AE" sz="2400" b="1" dirty="0">
                <a:solidFill>
                  <a:schemeClr val="bg1"/>
                </a:solidFill>
                <a:ea typeface="Times New Roman"/>
              </a:rPr>
              <a:t>. </a:t>
            </a:r>
            <a:r>
              <a:rPr lang="ar-IQ" sz="2400" b="1" dirty="0" err="1" smtClean="0">
                <a:solidFill>
                  <a:schemeClr val="bg1"/>
                </a:solidFill>
                <a:ea typeface="Times New Roman"/>
                <a:cs typeface="Ali_K_Jiddah" pitchFamily="2" charset="-78"/>
              </a:rPr>
              <a:t>شيكردنةوةي</a:t>
            </a:r>
            <a:r>
              <a:rPr lang="ar-IQ" sz="2400" b="1" dirty="0" smtClean="0">
                <a:solidFill>
                  <a:schemeClr val="bg1"/>
                </a:solidFill>
                <a:ea typeface="Times New Roman"/>
                <a:cs typeface="Ali_K_Jiddah" pitchFamily="2" charset="-78"/>
              </a:rPr>
              <a:t> طريمان</a:t>
            </a:r>
            <a:endParaRPr lang="en-US" sz="2400" dirty="0">
              <a:solidFill>
                <a:schemeClr val="bg1"/>
              </a:solidFill>
              <a:ea typeface="Times New Roman"/>
              <a:cs typeface="Ali_K_Jiddah" pitchFamily="2" charset="-78"/>
            </a:endParaRPr>
          </a:p>
          <a:p>
            <a:r>
              <a:rPr lang="ar-AE" sz="2400" b="1" dirty="0">
                <a:solidFill>
                  <a:srgbClr val="FF0000"/>
                </a:solidFill>
                <a:ea typeface="Times New Roman"/>
              </a:rPr>
              <a:t>3- </a:t>
            </a:r>
            <a:r>
              <a:rPr lang="ar-AE" sz="2400" b="1" dirty="0">
                <a:solidFill>
                  <a:srgbClr val="FFFF00"/>
                </a:solidFill>
                <a:ea typeface="Times New Roman"/>
                <a:cs typeface="Ali-A-Jiddah" pitchFamily="2" charset="-78"/>
              </a:rPr>
              <a:t>التحقق</a:t>
            </a:r>
            <a:r>
              <a:rPr lang="ar-AE" sz="2400" b="1" dirty="0">
                <a:solidFill>
                  <a:schemeClr val="tx1">
                    <a:lumMod val="95000"/>
                  </a:schemeClr>
                </a:solidFill>
                <a:ea typeface="Times New Roman"/>
                <a:cs typeface="Ali-A-Jiddah" pitchFamily="2" charset="-78"/>
              </a:rPr>
              <a:t> من الفروض</a:t>
            </a:r>
            <a:r>
              <a:rPr lang="ar-AE" sz="2400" b="1" dirty="0">
                <a:solidFill>
                  <a:schemeClr val="bg1"/>
                </a:solidFill>
                <a:ea typeface="Times New Roman"/>
                <a:cs typeface="Ali_K_Jiddah" pitchFamily="2" charset="-78"/>
              </a:rPr>
              <a:t>. </a:t>
            </a:r>
            <a:r>
              <a:rPr lang="ar-IQ" sz="2400" b="1" dirty="0" err="1" smtClean="0">
                <a:solidFill>
                  <a:schemeClr val="bg1"/>
                </a:solidFill>
                <a:ea typeface="Times New Roman"/>
                <a:cs typeface="Ali_K_Jiddah" pitchFamily="2" charset="-78"/>
              </a:rPr>
              <a:t>ليَكولينةوة</a:t>
            </a:r>
            <a:r>
              <a:rPr lang="ar-IQ" sz="2400" b="1" dirty="0" smtClean="0">
                <a:solidFill>
                  <a:schemeClr val="bg1"/>
                </a:solidFill>
                <a:ea typeface="Times New Roman"/>
                <a:cs typeface="Ali_K_Jiddah" pitchFamily="2" charset="-78"/>
              </a:rPr>
              <a:t> </a:t>
            </a:r>
            <a:r>
              <a:rPr lang="ar-IQ" sz="2400" b="1" dirty="0" err="1" smtClean="0">
                <a:solidFill>
                  <a:schemeClr val="bg1"/>
                </a:solidFill>
                <a:ea typeface="Times New Roman"/>
                <a:cs typeface="Ali_K_Jiddah" pitchFamily="2" charset="-78"/>
              </a:rPr>
              <a:t>لة</a:t>
            </a:r>
            <a:r>
              <a:rPr lang="ar-IQ" sz="2400" b="1" dirty="0" smtClean="0">
                <a:solidFill>
                  <a:schemeClr val="bg1"/>
                </a:solidFill>
                <a:ea typeface="Times New Roman"/>
                <a:cs typeface="Ali_K_Jiddah" pitchFamily="2" charset="-78"/>
              </a:rPr>
              <a:t> طريمان</a:t>
            </a:r>
            <a:endParaRPr lang="ar-IQ" sz="2400" dirty="0">
              <a:solidFill>
                <a:schemeClr val="bg1"/>
              </a:solidFill>
              <a:cs typeface="Ali_K_Jiddah" pitchFamily="2" charset="-78"/>
            </a:endParaRPr>
          </a:p>
        </p:txBody>
      </p:sp>
    </p:spTree>
    <p:extLst>
      <p:ext uri="{BB962C8B-B14F-4D97-AF65-F5344CB8AC3E}">
        <p14:creationId xmlns:p14="http://schemas.microsoft.com/office/powerpoint/2010/main" val="285951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228600" algn="r">
              <a:lnSpc>
                <a:spcPct val="115000"/>
              </a:lnSpc>
            </a:pPr>
            <a:r>
              <a:rPr lang="ar-AE" sz="2400" b="1" dirty="0">
                <a:ea typeface="Times New Roman"/>
                <a:cs typeface="Ali-A-Jiddah"/>
              </a:rPr>
              <a:t>5-الصدق الذاتي</a:t>
            </a:r>
            <a:r>
              <a:rPr lang="ar-AE" sz="2400" b="1" dirty="0">
                <a:ea typeface="Times New Roman"/>
                <a:cs typeface="Arial"/>
              </a:rPr>
              <a:t>  </a:t>
            </a:r>
            <a:r>
              <a:rPr lang="ar-AE" sz="2400" b="1" dirty="0">
                <a:ea typeface="Times New Roman"/>
                <a:cs typeface="Ali-A-Jiddah"/>
              </a:rPr>
              <a:t>(مؤشر الثبات)</a:t>
            </a:r>
            <a:r>
              <a:rPr lang="ar-AE" sz="2400" b="1" dirty="0">
                <a:ea typeface="Times New Roman"/>
                <a:cs typeface="Arial"/>
              </a:rPr>
              <a:t>  </a:t>
            </a:r>
            <a:r>
              <a:rPr lang="ar-AE" sz="2000" b="1" dirty="0">
                <a:solidFill>
                  <a:schemeClr val="bg1"/>
                </a:solidFill>
                <a:ea typeface="Times New Roman"/>
                <a:cs typeface="Arial"/>
              </a:rPr>
              <a:t>(</a:t>
            </a:r>
            <a:r>
              <a:rPr lang="ar-AE" sz="2400" b="1" dirty="0" err="1">
                <a:solidFill>
                  <a:schemeClr val="bg1"/>
                </a:solidFill>
                <a:ea typeface="Times New Roman"/>
                <a:cs typeface="Ali_K_Jiddah"/>
              </a:rPr>
              <a:t>راستطوَيي</a:t>
            </a:r>
            <a:r>
              <a:rPr lang="ar-AE" sz="2400" b="1" dirty="0">
                <a:solidFill>
                  <a:schemeClr val="bg1"/>
                </a:solidFill>
                <a:ea typeface="Times New Roman"/>
                <a:cs typeface="Ali_K_Jiddah"/>
              </a:rPr>
              <a:t> </a:t>
            </a:r>
            <a:r>
              <a:rPr lang="ar-AE" sz="2400" b="1" dirty="0" smtClean="0">
                <a:solidFill>
                  <a:schemeClr val="bg1"/>
                </a:solidFill>
                <a:ea typeface="Times New Roman"/>
                <a:cs typeface="Ali_K_Jiddah"/>
              </a:rPr>
              <a:t>خو</a:t>
            </a:r>
            <a:r>
              <a:rPr lang="ar-IQ" sz="2400" b="1" dirty="0" smtClean="0">
                <a:solidFill>
                  <a:schemeClr val="bg1"/>
                </a:solidFill>
                <a:ea typeface="Times New Roman"/>
                <a:cs typeface="Ali_K_Jiddah"/>
              </a:rPr>
              <a:t>دي  </a:t>
            </a:r>
            <a:r>
              <a:rPr lang="ar-AE" sz="2400" b="1" dirty="0" smtClean="0">
                <a:solidFill>
                  <a:schemeClr val="bg1"/>
                </a:solidFill>
                <a:ea typeface="Times New Roman"/>
                <a:cs typeface="Ali_K_Jiddah"/>
              </a:rPr>
              <a:t> </a:t>
            </a:r>
            <a:r>
              <a:rPr lang="ar-AE" sz="2400" b="1" dirty="0" err="1">
                <a:solidFill>
                  <a:schemeClr val="bg1"/>
                </a:solidFill>
                <a:ea typeface="Times New Roman"/>
                <a:cs typeface="Ali_K_Jiddah"/>
              </a:rPr>
              <a:t>نيشانةي</a:t>
            </a:r>
            <a:r>
              <a:rPr lang="ar-AE" sz="2400" b="1" dirty="0">
                <a:solidFill>
                  <a:schemeClr val="bg1"/>
                </a:solidFill>
                <a:ea typeface="Times New Roman"/>
                <a:cs typeface="Ali_K_Jiddah"/>
              </a:rPr>
              <a:t> </a:t>
            </a:r>
            <a:r>
              <a:rPr lang="ar-AE" sz="2400" b="1" dirty="0" err="1">
                <a:solidFill>
                  <a:schemeClr val="bg1"/>
                </a:solidFill>
                <a:ea typeface="Times New Roman"/>
                <a:cs typeface="Ali_K_Jiddah"/>
              </a:rPr>
              <a:t>جيَكيري</a:t>
            </a:r>
            <a:r>
              <a:rPr lang="ar-AE" sz="2400" b="1" dirty="0">
                <a:solidFill>
                  <a:schemeClr val="bg1"/>
                </a:solidFill>
                <a:ea typeface="Times New Roman"/>
                <a:cs typeface="Ali_K_Jiddah"/>
              </a:rPr>
              <a:t>) </a:t>
            </a:r>
            <a:r>
              <a:rPr lang="ar-AE" sz="2800" b="1" dirty="0" smtClean="0">
                <a:latin typeface="Albertus Extra Bold" pitchFamily="34" charset="0"/>
                <a:ea typeface="Times New Roman"/>
                <a:cs typeface="Ali_K_Jiddah"/>
              </a:rPr>
              <a:t>((</a:t>
            </a:r>
            <a:r>
              <a:rPr lang="en-US" sz="2800" b="1" dirty="0">
                <a:latin typeface="Albertus Extra Bold" pitchFamily="34" charset="0"/>
                <a:ea typeface="Times New Roman"/>
                <a:cs typeface="Ali_K_Jiddah"/>
              </a:rPr>
              <a:t>Index of Reliability</a:t>
            </a:r>
            <a:r>
              <a:rPr lang="ar-AE" sz="2400" b="1" dirty="0">
                <a:ea typeface="Times New Roman"/>
                <a:cs typeface="Ali_K_Jiddah"/>
              </a:rPr>
              <a:t>  ) </a:t>
            </a:r>
            <a:endParaRPr lang="en-US" sz="1800" dirty="0">
              <a:ea typeface="Times New Roman"/>
              <a:cs typeface="Arial"/>
            </a:endParaRPr>
          </a:p>
        </p:txBody>
      </p:sp>
      <p:sp>
        <p:nvSpPr>
          <p:cNvPr id="3" name="عنصر نائب للمحتوى 2"/>
          <p:cNvSpPr>
            <a:spLocks noGrp="1"/>
          </p:cNvSpPr>
          <p:nvPr>
            <p:ph idx="1"/>
          </p:nvPr>
        </p:nvSpPr>
        <p:spPr/>
        <p:txBody>
          <a:bodyPr>
            <a:normAutofit lnSpcReduction="10000"/>
          </a:bodyPr>
          <a:lstStyle/>
          <a:p>
            <a:r>
              <a:rPr lang="ar-IQ" sz="2400" dirty="0">
                <a:cs typeface="Ali-A-Jiddah" pitchFamily="2" charset="-78"/>
              </a:rPr>
              <a:t>- الصدق الذاتي :- ( صدق مؤشر الثبات )وهو صدق درجات  التجريبية بالنسبة للدرجات الحقيقية  التي تخلصت من  أخطاء القياس ويمثل الحدود القصوى  للصدق التجريبي  .ومن ثم  الدرجات الحقيقية هي الميزان او محك الذي ينسب اليه صدق </a:t>
            </a:r>
            <a:r>
              <a:rPr lang="ar-IQ" sz="2400" dirty="0" smtClean="0">
                <a:cs typeface="Ali-A-Jiddah" pitchFamily="2" charset="-78"/>
              </a:rPr>
              <a:t>الاختبار</a:t>
            </a:r>
            <a:r>
              <a:rPr lang="ar-IQ" sz="2400" dirty="0" smtClean="0">
                <a:solidFill>
                  <a:srgbClr val="FF0000"/>
                </a:solidFill>
                <a:cs typeface="Ali_K_Jiddah" pitchFamily="2" charset="-78"/>
              </a:rPr>
              <a:t>(.</a:t>
            </a:r>
            <a:r>
              <a:rPr lang="ar-IQ" sz="2400" dirty="0" err="1" smtClean="0">
                <a:solidFill>
                  <a:srgbClr val="FF0000"/>
                </a:solidFill>
                <a:cs typeface="Ali_K_Jiddah" pitchFamily="2" charset="-78"/>
              </a:rPr>
              <a:t>نمرةي</a:t>
            </a:r>
            <a:r>
              <a:rPr lang="ar-IQ" sz="2400" dirty="0" smtClean="0">
                <a:solidFill>
                  <a:srgbClr val="FF0000"/>
                </a:solidFill>
                <a:cs typeface="Ali_K_Jiddah" pitchFamily="2" charset="-78"/>
              </a:rPr>
              <a:t> </a:t>
            </a:r>
            <a:r>
              <a:rPr lang="ar-IQ" sz="2400" dirty="0" err="1" smtClean="0">
                <a:solidFill>
                  <a:schemeClr val="bg1"/>
                </a:solidFill>
                <a:cs typeface="Ali_K_Jiddah" pitchFamily="2" charset="-78"/>
              </a:rPr>
              <a:t>راستطوَيي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ئةزمووني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ثةيوةست</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بةنمرةي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راستةكان</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كة</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لة</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هةلةي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ريَكةوت</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ثوخت</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كراوة</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لةهةمان</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كاتدا</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نمرةي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راستي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تةرازووة</a:t>
            </a:r>
            <a:r>
              <a:rPr lang="ar-IQ" sz="2400" dirty="0" smtClean="0">
                <a:solidFill>
                  <a:schemeClr val="bg1"/>
                </a:solidFill>
                <a:cs typeface="Ali_K_Jiddah" pitchFamily="2" charset="-78"/>
              </a:rPr>
              <a:t> بو َ</a:t>
            </a:r>
            <a:r>
              <a:rPr lang="ar-IQ" sz="2400" dirty="0" err="1" smtClean="0">
                <a:solidFill>
                  <a:schemeClr val="bg1"/>
                </a:solidFill>
                <a:cs typeface="Ali_K_Jiddah" pitchFamily="2" charset="-78"/>
              </a:rPr>
              <a:t>راستي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تاقيكردنةوةكة</a:t>
            </a:r>
            <a:r>
              <a:rPr lang="ar-IQ" sz="2400" dirty="0" smtClean="0">
                <a:solidFill>
                  <a:schemeClr val="bg1"/>
                </a:solidFill>
                <a:cs typeface="Ali_K_Jiddah" pitchFamily="2" charset="-78"/>
              </a:rPr>
              <a:t> )</a:t>
            </a:r>
            <a:endParaRPr lang="ar-IQ" sz="2400" dirty="0">
              <a:solidFill>
                <a:schemeClr val="bg1"/>
              </a:solidFill>
              <a:cs typeface="Ali_K_Jiddah" pitchFamily="2" charset="-78"/>
            </a:endParaRPr>
          </a:p>
          <a:p>
            <a:r>
              <a:rPr lang="ar-IQ" sz="2400" dirty="0">
                <a:cs typeface="Ali-A-Jiddah" pitchFamily="2" charset="-78"/>
              </a:rPr>
              <a:t>	الوسيلة الاحصائية المناسبة  هي:- </a:t>
            </a:r>
          </a:p>
          <a:p>
            <a:r>
              <a:rPr lang="ar-IQ" sz="2400" dirty="0">
                <a:cs typeface="Ali-A-Jiddah" pitchFamily="2" charset="-78"/>
              </a:rPr>
              <a:t>	</a:t>
            </a:r>
            <a:r>
              <a:rPr lang="ar-IQ" sz="2400" dirty="0" smtClean="0">
                <a:cs typeface="Ali-A-Jiddah" pitchFamily="2" charset="-78"/>
              </a:rPr>
              <a:t>صدق </a:t>
            </a:r>
            <a:r>
              <a:rPr lang="ar-IQ" sz="2400" dirty="0">
                <a:cs typeface="Ali-A-Jiddah" pitchFamily="2" charset="-78"/>
              </a:rPr>
              <a:t>الذاتي = /  معامل الثبات تحت جذر تربيعي </a:t>
            </a:r>
            <a:r>
              <a:rPr lang="ar-IQ" dirty="0">
                <a:cs typeface="Ali-A-Jiddah" pitchFamily="2" charset="-78"/>
              </a:rPr>
              <a:t>. </a:t>
            </a:r>
            <a:endParaRPr lang="ar-IQ" dirty="0" smtClean="0">
              <a:cs typeface="Ali-A-Jiddah" pitchFamily="2" charset="-78"/>
            </a:endParaRPr>
          </a:p>
          <a:p>
            <a:r>
              <a:rPr lang="ar-IQ" sz="1800" dirty="0" err="1" smtClean="0">
                <a:solidFill>
                  <a:srgbClr val="FF0000"/>
                </a:solidFill>
                <a:cs typeface="Ali_K_Jiddah" pitchFamily="2" charset="-78"/>
              </a:rPr>
              <a:t>راستطوَيي</a:t>
            </a:r>
            <a:r>
              <a:rPr lang="ar-IQ" sz="1800" dirty="0" smtClean="0">
                <a:solidFill>
                  <a:srgbClr val="FF0000"/>
                </a:solidFill>
                <a:cs typeface="Ali_K_Jiddah" pitchFamily="2" charset="-78"/>
              </a:rPr>
              <a:t> خودي =</a:t>
            </a:r>
            <a:r>
              <a:rPr lang="ar-IQ" sz="1800" dirty="0" err="1" smtClean="0">
                <a:solidFill>
                  <a:srgbClr val="FF0000"/>
                </a:solidFill>
                <a:cs typeface="Ali_K_Jiddah" pitchFamily="2" charset="-78"/>
              </a:rPr>
              <a:t>جيَطيري</a:t>
            </a:r>
            <a:r>
              <a:rPr lang="ar-IQ" sz="1800" dirty="0" smtClean="0">
                <a:solidFill>
                  <a:srgbClr val="FF0000"/>
                </a:solidFill>
                <a:cs typeface="Ali_K_Jiddah" pitchFamily="2" charset="-78"/>
              </a:rPr>
              <a:t> </a:t>
            </a:r>
            <a:r>
              <a:rPr lang="ar-IQ" sz="1800" dirty="0" err="1" smtClean="0">
                <a:solidFill>
                  <a:srgbClr val="FF0000"/>
                </a:solidFill>
                <a:cs typeface="Ali_K_Jiddah" pitchFamily="2" charset="-78"/>
              </a:rPr>
              <a:t>لةذير</a:t>
            </a:r>
            <a:r>
              <a:rPr lang="ar-IQ" sz="1800" dirty="0" smtClean="0">
                <a:solidFill>
                  <a:srgbClr val="FF0000"/>
                </a:solidFill>
                <a:cs typeface="Ali_K_Jiddah" pitchFamily="2" charset="-78"/>
              </a:rPr>
              <a:t> </a:t>
            </a:r>
            <a:r>
              <a:rPr lang="ar-IQ" sz="1800" dirty="0" err="1" smtClean="0">
                <a:solidFill>
                  <a:srgbClr val="FF0000"/>
                </a:solidFill>
                <a:cs typeface="Ali_K_Jiddah" pitchFamily="2" charset="-78"/>
              </a:rPr>
              <a:t>رةط</a:t>
            </a:r>
            <a:endParaRPr lang="ar-IQ" sz="1800" dirty="0">
              <a:solidFill>
                <a:srgbClr val="FF0000"/>
              </a:solidFill>
              <a:cs typeface="Ali_K_Jiddah" pitchFamily="2" charset="-78"/>
            </a:endParaRPr>
          </a:p>
        </p:txBody>
      </p:sp>
    </p:spTree>
    <p:extLst>
      <p:ext uri="{BB962C8B-B14F-4D97-AF65-F5344CB8AC3E}">
        <p14:creationId xmlns:p14="http://schemas.microsoft.com/office/powerpoint/2010/main" val="537775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73832"/>
            <a:ext cx="7924800" cy="1143000"/>
          </a:xfrm>
        </p:spPr>
        <p:txBody>
          <a:bodyPr>
            <a:noAutofit/>
          </a:bodyPr>
          <a:lstStyle/>
          <a:p>
            <a:pPr marL="228600" algn="r">
              <a:lnSpc>
                <a:spcPct val="115000"/>
              </a:lnSpc>
            </a:pPr>
            <a:r>
              <a:rPr lang="ar-AE" sz="3600" b="1" dirty="0">
                <a:ea typeface="Times New Roman"/>
                <a:cs typeface="Ali-A-Jiddah"/>
              </a:rPr>
              <a:t>.6-الصدق العاملي</a:t>
            </a:r>
            <a:r>
              <a:rPr lang="ar-AE" sz="3200" b="1" dirty="0">
                <a:ea typeface="Times New Roman"/>
                <a:cs typeface="Arial"/>
              </a:rPr>
              <a:t> </a:t>
            </a:r>
            <a:r>
              <a:rPr lang="ar-IQ" sz="3600" b="1" dirty="0">
                <a:ea typeface="Times New Roman"/>
                <a:cs typeface="Ali_K_Jiddah"/>
              </a:rPr>
              <a:t>. </a:t>
            </a:r>
            <a:r>
              <a:rPr lang="ar-IQ" sz="3600" b="1" dirty="0" err="1">
                <a:solidFill>
                  <a:schemeClr val="bg1"/>
                </a:solidFill>
                <a:ea typeface="Times New Roman"/>
                <a:cs typeface="Ali_K_Jiddah"/>
              </a:rPr>
              <a:t>راستطؤيي</a:t>
            </a:r>
            <a:r>
              <a:rPr lang="ar-IQ" sz="3600" b="1" dirty="0">
                <a:solidFill>
                  <a:schemeClr val="bg1"/>
                </a:solidFill>
                <a:ea typeface="Times New Roman"/>
                <a:cs typeface="Ali_K_Jiddah"/>
              </a:rPr>
              <a:t> </a:t>
            </a:r>
            <a:r>
              <a:rPr lang="ar-IQ" sz="3600" b="1" dirty="0" err="1" smtClean="0">
                <a:solidFill>
                  <a:schemeClr val="bg1"/>
                </a:solidFill>
                <a:ea typeface="Times New Roman"/>
                <a:cs typeface="Ali_K_Jiddah"/>
              </a:rPr>
              <a:t>فاكتةري</a:t>
            </a:r>
            <a:r>
              <a:rPr lang="ar-IQ" sz="4000" b="1" dirty="0" smtClean="0">
                <a:solidFill>
                  <a:schemeClr val="bg1"/>
                </a:solidFill>
                <a:ea typeface="Times New Roman"/>
                <a:cs typeface="Arial"/>
              </a:rPr>
              <a:t>)</a:t>
            </a:r>
            <a:br>
              <a:rPr lang="ar-IQ" sz="4000" b="1" dirty="0" smtClean="0">
                <a:solidFill>
                  <a:schemeClr val="bg1"/>
                </a:solidFill>
                <a:ea typeface="Times New Roman"/>
                <a:cs typeface="Arial"/>
              </a:rPr>
            </a:br>
            <a:r>
              <a:rPr lang="ar-IQ" sz="4000" b="1" dirty="0" smtClean="0">
                <a:solidFill>
                  <a:srgbClr val="FF0000"/>
                </a:solidFill>
                <a:ea typeface="Times New Roman"/>
                <a:cs typeface="Arial"/>
              </a:rPr>
              <a:t>         </a:t>
            </a:r>
            <a:r>
              <a:rPr lang="ar-IQ" sz="4000" b="1" dirty="0" smtClean="0">
                <a:ea typeface="Times New Roman"/>
                <a:cs typeface="Arial"/>
              </a:rPr>
              <a:t>(</a:t>
            </a:r>
            <a:r>
              <a:rPr lang="en-US" sz="4000" b="1" dirty="0">
                <a:ea typeface="Times New Roman"/>
                <a:cs typeface="Arial"/>
              </a:rPr>
              <a:t>Factorial </a:t>
            </a:r>
            <a:r>
              <a:rPr lang="en-US" sz="4000" b="1" dirty="0" smtClean="0">
                <a:ea typeface="Times New Roman"/>
                <a:cs typeface="Arial"/>
              </a:rPr>
              <a:t>Validity</a:t>
            </a:r>
            <a:r>
              <a:rPr lang="ar-SA" sz="3200" b="1" dirty="0" smtClean="0">
                <a:ea typeface="Times New Roman"/>
                <a:cs typeface="Arial"/>
              </a:rPr>
              <a:t>)</a:t>
            </a:r>
            <a:endParaRPr lang="en-US" sz="2800" dirty="0">
              <a:ea typeface="Times New Roman"/>
              <a:cs typeface="Arial"/>
            </a:endParaRPr>
          </a:p>
        </p:txBody>
      </p:sp>
      <p:sp>
        <p:nvSpPr>
          <p:cNvPr id="3" name="عنصر نائب للمحتوى 2"/>
          <p:cNvSpPr>
            <a:spLocks noGrp="1"/>
          </p:cNvSpPr>
          <p:nvPr>
            <p:ph idx="1"/>
          </p:nvPr>
        </p:nvSpPr>
        <p:spPr>
          <a:xfrm>
            <a:off x="609600" y="2060848"/>
            <a:ext cx="7924800" cy="4752528"/>
          </a:xfrm>
        </p:spPr>
        <p:txBody>
          <a:bodyPr>
            <a:normAutofit/>
          </a:bodyPr>
          <a:lstStyle/>
          <a:p>
            <a:r>
              <a:rPr lang="ar-AE" sz="3200" b="1" dirty="0">
                <a:ea typeface="Times New Roman"/>
              </a:rPr>
              <a:t>وهو افضل انواع الصدق </a:t>
            </a:r>
            <a:r>
              <a:rPr lang="ar-AE" sz="3200" b="1" dirty="0" err="1">
                <a:ea typeface="Times New Roman"/>
              </a:rPr>
              <a:t>لانها</a:t>
            </a:r>
            <a:r>
              <a:rPr lang="ar-AE" sz="3200" b="1" dirty="0">
                <a:ea typeface="Times New Roman"/>
              </a:rPr>
              <a:t> يعتمد على اسلوب احصائي متقدم هو التحليل </a:t>
            </a:r>
            <a:r>
              <a:rPr lang="ar-AE" sz="3200" b="1" dirty="0" smtClean="0">
                <a:ea typeface="Times New Roman"/>
              </a:rPr>
              <a:t>العاملي</a:t>
            </a:r>
            <a:r>
              <a:rPr lang="ar-IQ" sz="3200" b="1" dirty="0" smtClean="0">
                <a:solidFill>
                  <a:schemeClr val="bg1"/>
                </a:solidFill>
                <a:ea typeface="Times New Roman"/>
                <a:cs typeface="Ali_K_Jiddah" pitchFamily="2" charset="-78"/>
              </a:rPr>
              <a:t>(</a:t>
            </a:r>
            <a:r>
              <a:rPr lang="ar-IQ" sz="3200" b="1" dirty="0" err="1" smtClean="0">
                <a:solidFill>
                  <a:schemeClr val="bg1"/>
                </a:solidFill>
                <a:ea typeface="Times New Roman"/>
                <a:cs typeface="Ali_K_Jiddah" pitchFamily="2" charset="-78"/>
              </a:rPr>
              <a:t>شيكاري</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فاكتةري</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كةثيَك</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ديَت</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لة</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كومةليَكي</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طةورة</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لة</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طورانكاريكان</a:t>
            </a:r>
            <a:endParaRPr lang="ar-IQ" sz="3200" b="1" dirty="0" smtClean="0">
              <a:solidFill>
                <a:schemeClr val="bg1"/>
              </a:solidFill>
              <a:ea typeface="Times New Roman"/>
              <a:cs typeface="Ali_K_Jiddah" pitchFamily="2" charset="-78"/>
            </a:endParaRPr>
          </a:p>
          <a:p>
            <a:r>
              <a:rPr lang="ar-IQ" sz="3200" b="1" dirty="0" err="1" smtClean="0">
                <a:solidFill>
                  <a:schemeClr val="bg1"/>
                </a:solidFill>
                <a:ea typeface="Times New Roman"/>
                <a:cs typeface="Ali_K_Jiddah" pitchFamily="2" charset="-78"/>
              </a:rPr>
              <a:t>بةمةبةستي</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وةسفي</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ثةيوةندي</a:t>
            </a:r>
            <a:r>
              <a:rPr lang="ar-IQ" sz="3200" b="1" dirty="0" smtClean="0">
                <a:solidFill>
                  <a:schemeClr val="bg1"/>
                </a:solidFill>
                <a:ea typeface="Times New Roman"/>
                <a:cs typeface="Ali_K_Jiddah" pitchFamily="2" charset="-78"/>
              </a:rPr>
              <a:t> </a:t>
            </a:r>
            <a:r>
              <a:rPr lang="ar-IQ" sz="3200" b="1" dirty="0" err="1" smtClean="0">
                <a:solidFill>
                  <a:schemeClr val="bg1"/>
                </a:solidFill>
                <a:ea typeface="Times New Roman"/>
                <a:cs typeface="Ali_K_Jiddah" pitchFamily="2" charset="-78"/>
              </a:rPr>
              <a:t>لةمابةينيان</a:t>
            </a:r>
            <a:r>
              <a:rPr lang="ar-IQ" sz="3200" b="1" dirty="0" smtClean="0">
                <a:solidFill>
                  <a:srgbClr val="FF0000"/>
                </a:solidFill>
                <a:ea typeface="Times New Roman"/>
                <a:cs typeface="Ali_K_Jiddah" pitchFamily="2" charset="-78"/>
              </a:rPr>
              <a:t>.</a:t>
            </a:r>
            <a:r>
              <a:rPr lang="en-US" sz="3200" b="1" dirty="0">
                <a:ea typeface="Times New Roman"/>
                <a:cs typeface="Arial"/>
              </a:rPr>
              <a:t/>
            </a:r>
            <a:br>
              <a:rPr lang="en-US" sz="3200" b="1" dirty="0">
                <a:ea typeface="Times New Roman"/>
                <a:cs typeface="Arial"/>
              </a:rPr>
            </a:br>
            <a:r>
              <a:rPr lang="ar-AE" sz="3200" b="1" dirty="0">
                <a:ea typeface="Times New Roman"/>
              </a:rPr>
              <a:t>يستهدف التحليل متعدد المتغيرات بغرض وصف العلاقات فيما بين مجموعة كبيرة من المتغيرات.</a:t>
            </a:r>
            <a:r>
              <a:rPr lang="ar-AE" sz="3200" b="1" dirty="0">
                <a:ea typeface="Times New Roman"/>
                <a:cs typeface="Calibri"/>
              </a:rPr>
              <a:t> </a:t>
            </a:r>
            <a:endParaRPr lang="ar-IQ" sz="3200" b="1" dirty="0" smtClean="0">
              <a:ea typeface="Times New Roman"/>
              <a:cs typeface="Calibri"/>
            </a:endParaRPr>
          </a:p>
          <a:p>
            <a:endParaRPr lang="ar-IQ" sz="3200" dirty="0"/>
          </a:p>
        </p:txBody>
      </p:sp>
    </p:spTree>
    <p:extLst>
      <p:ext uri="{BB962C8B-B14F-4D97-AF65-F5344CB8AC3E}">
        <p14:creationId xmlns:p14="http://schemas.microsoft.com/office/powerpoint/2010/main" val="22780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1824"/>
            <a:ext cx="7924800" cy="1143000"/>
          </a:xfrm>
        </p:spPr>
        <p:txBody>
          <a:bodyPr>
            <a:noAutofit/>
          </a:bodyPr>
          <a:lstStyle/>
          <a:p>
            <a:pPr marL="228600" algn="r">
              <a:lnSpc>
                <a:spcPct val="115000"/>
              </a:lnSpc>
              <a:tabLst>
                <a:tab pos="4447540" algn="l"/>
                <a:tab pos="5022850" algn="l"/>
              </a:tabLst>
            </a:pPr>
            <a:r>
              <a:rPr lang="ar-IQ" sz="3600" b="1" dirty="0">
                <a:ea typeface="Times New Roman"/>
                <a:cs typeface="Ali-A-Jiddah"/>
              </a:rPr>
              <a:t>7- </a:t>
            </a:r>
            <a:r>
              <a:rPr lang="ar-IQ" sz="3600" b="1" dirty="0" smtClean="0">
                <a:ea typeface="Times New Roman"/>
                <a:cs typeface="Ali-A-Jiddah"/>
              </a:rPr>
              <a:t>الصدق </a:t>
            </a:r>
            <a:r>
              <a:rPr lang="ar-IQ" sz="3600" b="1" dirty="0">
                <a:ea typeface="Times New Roman"/>
                <a:cs typeface="Ali-A-Jiddah"/>
              </a:rPr>
              <a:t>التجريبي </a:t>
            </a:r>
            <a:r>
              <a:rPr lang="ar-IQ" sz="3600" b="1" dirty="0">
                <a:solidFill>
                  <a:schemeClr val="bg1"/>
                </a:solidFill>
                <a:ea typeface="Times New Roman"/>
                <a:cs typeface="Ali_K_Jiddah"/>
              </a:rPr>
              <a:t>(راستطويي  تاقي كردنةوة</a:t>
            </a:r>
            <a:r>
              <a:rPr lang="ar-IQ" sz="4800" b="1" dirty="0">
                <a:solidFill>
                  <a:schemeClr val="bg1"/>
                </a:solidFill>
                <a:ea typeface="Times New Roman"/>
                <a:cs typeface="Ali_K_Jiddah"/>
              </a:rPr>
              <a:t>)</a:t>
            </a:r>
            <a:r>
              <a:rPr lang="ar-IQ" sz="4800" b="1" dirty="0">
                <a:ea typeface="Times New Roman"/>
                <a:cs typeface="Ali-A-Jiddah"/>
              </a:rPr>
              <a:t>(</a:t>
            </a:r>
            <a:r>
              <a:rPr lang="en-US" sz="4800" b="1" dirty="0">
                <a:ea typeface="Times New Roman"/>
                <a:cs typeface="Ali-A-Jiddah"/>
              </a:rPr>
              <a:t>( </a:t>
            </a:r>
            <a:r>
              <a:rPr lang="tr-TR" sz="4000" b="1" dirty="0">
                <a:ea typeface="Times New Roman"/>
                <a:cs typeface="Ali-A-Jiddah"/>
              </a:rPr>
              <a:t>Demo Valıdıty</a:t>
            </a:r>
            <a:endParaRPr lang="en-US" sz="2800" dirty="0">
              <a:ea typeface="Times New Roman"/>
              <a:cs typeface="Arial"/>
            </a:endParaRPr>
          </a:p>
        </p:txBody>
      </p:sp>
      <p:sp>
        <p:nvSpPr>
          <p:cNvPr id="3" name="عنصر نائب للمحتوى 2"/>
          <p:cNvSpPr>
            <a:spLocks noGrp="1"/>
          </p:cNvSpPr>
          <p:nvPr>
            <p:ph idx="1"/>
          </p:nvPr>
        </p:nvSpPr>
        <p:spPr>
          <a:xfrm>
            <a:off x="609600" y="2122512"/>
            <a:ext cx="7924800" cy="4114800"/>
          </a:xfrm>
        </p:spPr>
        <p:txBody>
          <a:bodyPr>
            <a:normAutofit/>
          </a:bodyPr>
          <a:lstStyle/>
          <a:p>
            <a:pPr marL="228600">
              <a:lnSpc>
                <a:spcPct val="115000"/>
              </a:lnSpc>
            </a:pPr>
            <a:r>
              <a:rPr lang="ar-AE" sz="2800" b="1" u="sng" dirty="0">
                <a:ea typeface="Times New Roman"/>
              </a:rPr>
              <a:t>الصدق التجريبي</a:t>
            </a:r>
            <a:r>
              <a:rPr lang="ar-IQ" sz="2800" b="1" dirty="0">
                <a:ea typeface="Times New Roman"/>
              </a:rPr>
              <a:t>:وهو من افضل انواع الصدق واكثرها </a:t>
            </a:r>
            <a:r>
              <a:rPr lang="ar-IQ" sz="2800" b="1" dirty="0" err="1">
                <a:ea typeface="Times New Roman"/>
              </a:rPr>
              <a:t>شيوعاويعتمد</a:t>
            </a:r>
            <a:r>
              <a:rPr lang="ar-IQ" sz="2800" b="1" dirty="0">
                <a:ea typeface="Times New Roman"/>
              </a:rPr>
              <a:t> على ايجاد معامل الارتباط بين الاختبار الجديد واختبار اخر سبق اثبات صدقه في قياس الظاهرة قيد </a:t>
            </a:r>
            <a:r>
              <a:rPr lang="ar-IQ" sz="2800" b="1" dirty="0" smtClean="0">
                <a:ea typeface="Times New Roman"/>
              </a:rPr>
              <a:t>البحث</a:t>
            </a:r>
            <a:endParaRPr lang="en-US" sz="4000" dirty="0">
              <a:ea typeface="Times New Roman"/>
              <a:cs typeface="Arial"/>
            </a:endParaRPr>
          </a:p>
          <a:p>
            <a:pPr marL="228600">
              <a:lnSpc>
                <a:spcPct val="115000"/>
              </a:lnSpc>
            </a:pPr>
            <a:r>
              <a:rPr lang="ar-IQ" sz="2400" b="1" u="sng" dirty="0">
                <a:ea typeface="Times New Roman"/>
              </a:rPr>
              <a:t>مثال </a:t>
            </a:r>
            <a:r>
              <a:rPr lang="ar-IQ" sz="2400" b="1" dirty="0">
                <a:ea typeface="Times New Roman"/>
              </a:rPr>
              <a:t>: اذا اردنا  قياس اللياقة البدنية عن طريق اختبار جديد بنى وقنن لهذا الغرض فمن الممكن ايجاد صدق هذا الاختبار </a:t>
            </a:r>
            <a:r>
              <a:rPr lang="ar-IQ" sz="2400" b="1" dirty="0" smtClean="0">
                <a:ea typeface="Times New Roman"/>
              </a:rPr>
              <a:t>عن </a:t>
            </a:r>
            <a:r>
              <a:rPr lang="ar-IQ" sz="2400" b="1" dirty="0">
                <a:ea typeface="Times New Roman"/>
              </a:rPr>
              <a:t>طريق ايجاد معامل الارتباط بينه وبين اختبار اخر ثبت صدقه لقياس اللياقة البدنية </a:t>
            </a:r>
            <a:endParaRPr lang="en-US" sz="3600" dirty="0">
              <a:ea typeface="Times New Roman"/>
              <a:cs typeface="Arial"/>
            </a:endParaRPr>
          </a:p>
        </p:txBody>
      </p:sp>
    </p:spTree>
    <p:extLst>
      <p:ext uri="{BB962C8B-B14F-4D97-AF65-F5344CB8AC3E}">
        <p14:creationId xmlns:p14="http://schemas.microsoft.com/office/powerpoint/2010/main" val="83870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995362"/>
          </a:xfrm>
        </p:spPr>
        <p:txBody>
          <a:bodyPr>
            <a:normAutofit fontScale="90000"/>
          </a:bodyPr>
          <a:lstStyle/>
          <a:p>
            <a:pPr algn="ctr" rtl="0"/>
            <a:r>
              <a:rPr lang="ar-IQ" dirty="0" smtClean="0">
                <a:cs typeface="Ali-A-Jiddah" pitchFamily="2" charset="-78"/>
              </a:rPr>
              <a:t>الصدق </a:t>
            </a:r>
            <a:r>
              <a:rPr lang="ar-IQ" dirty="0" smtClean="0">
                <a:solidFill>
                  <a:schemeClr val="bg1"/>
                </a:solidFill>
                <a:cs typeface="Ali-A-Jiddah" pitchFamily="2" charset="-78"/>
              </a:rPr>
              <a:t>التميز</a:t>
            </a:r>
            <a:r>
              <a:rPr lang="ar-IQ" dirty="0" smtClean="0">
                <a:solidFill>
                  <a:schemeClr val="bg1"/>
                </a:solidFill>
              </a:rPr>
              <a:t>(</a:t>
            </a:r>
            <a:r>
              <a:rPr lang="ar-IQ" dirty="0" err="1" smtClean="0">
                <a:solidFill>
                  <a:schemeClr val="bg1"/>
                </a:solidFill>
                <a:cs typeface="Ali_K_Jiddah" pitchFamily="2" charset="-78"/>
              </a:rPr>
              <a:t>راستطويي</a:t>
            </a:r>
            <a:r>
              <a:rPr lang="ar-IQ" dirty="0" smtClean="0">
                <a:solidFill>
                  <a:schemeClr val="bg1"/>
                </a:solidFill>
                <a:cs typeface="Ali_K_Jiddah" pitchFamily="2" charset="-78"/>
              </a:rPr>
              <a:t> </a:t>
            </a:r>
            <a:r>
              <a:rPr lang="ar-IQ" dirty="0" err="1" smtClean="0">
                <a:solidFill>
                  <a:schemeClr val="bg1"/>
                </a:solidFill>
                <a:cs typeface="Ali_K_Jiddah" pitchFamily="2" charset="-78"/>
              </a:rPr>
              <a:t>جياكاري</a:t>
            </a:r>
            <a:r>
              <a:rPr lang="ar-IQ" dirty="0" smtClean="0">
                <a:solidFill>
                  <a:schemeClr val="bg1"/>
                </a:solidFill>
                <a:cs typeface="Ali_K_Jiddah" pitchFamily="2" charset="-78"/>
              </a:rPr>
              <a:t>)</a:t>
            </a:r>
            <a:r>
              <a:rPr lang="en-US" dirty="0" smtClean="0">
                <a:solidFill>
                  <a:schemeClr val="bg1"/>
                </a:solidFill>
                <a:cs typeface="Ali_K_Jiddah" pitchFamily="2" charset="-78"/>
              </a:rPr>
              <a:t/>
            </a:r>
            <a:br>
              <a:rPr lang="en-US" dirty="0" smtClean="0">
                <a:solidFill>
                  <a:schemeClr val="bg1"/>
                </a:solidFill>
                <a:cs typeface="Ali_K_Jiddah" pitchFamily="2" charset="-78"/>
              </a:rPr>
            </a:br>
            <a:r>
              <a:rPr lang="en-US" dirty="0" smtClean="0">
                <a:latin typeface="Albertus Extra Bold" pitchFamily="34" charset="0"/>
                <a:cs typeface="Ali_K_Jiddah" pitchFamily="2" charset="-78"/>
              </a:rPr>
              <a:t>Discrimination  validity</a:t>
            </a:r>
            <a:endParaRPr lang="ar-IQ" dirty="0">
              <a:latin typeface="Albertus Extra Bold" pitchFamily="34" charset="0"/>
              <a:cs typeface="Ali_K_Jiddah" pitchFamily="2" charset="-78"/>
            </a:endParaRPr>
          </a:p>
        </p:txBody>
      </p:sp>
      <p:sp>
        <p:nvSpPr>
          <p:cNvPr id="3" name="عنصر نائب للمحتوى 2"/>
          <p:cNvSpPr>
            <a:spLocks noGrp="1"/>
          </p:cNvSpPr>
          <p:nvPr>
            <p:ph idx="1"/>
          </p:nvPr>
        </p:nvSpPr>
        <p:spPr/>
        <p:txBody>
          <a:bodyPr>
            <a:normAutofit fontScale="77500" lnSpcReduction="20000"/>
          </a:bodyPr>
          <a:lstStyle/>
          <a:p>
            <a:pPr lvl="0" algn="justLow" fontAlgn="base">
              <a:lnSpc>
                <a:spcPct val="90000"/>
              </a:lnSpc>
              <a:spcAft>
                <a:spcPct val="0"/>
              </a:spcAft>
              <a:buClr>
                <a:srgbClr val="FFFFCC"/>
              </a:buClr>
              <a:buSzPct val="75000"/>
              <a:buFont typeface="Wingdings" pitchFamily="2" charset="2"/>
              <a:buChar char="l"/>
              <a:defRPr/>
            </a:pPr>
            <a:r>
              <a:rPr lang="ar-SA" altLang="zh-CN" sz="3200" b="1" kern="0" spc="0" dirty="0">
                <a:solidFill>
                  <a:srgbClr val="00FFFF"/>
                </a:solidFill>
                <a:effectLst>
                  <a:outerShdw blurRad="38100" dist="38100" dir="2700000" algn="tl">
                    <a:srgbClr val="FFFFFF"/>
                  </a:outerShdw>
                </a:effectLst>
                <a:latin typeface="Arial"/>
              </a:rPr>
              <a:t>لكي نطمئن على ان الاختبار صادق </a:t>
            </a:r>
            <a:r>
              <a:rPr lang="ar-SA" altLang="zh-CN" sz="3200" b="1" kern="0" spc="0" dirty="0" err="1">
                <a:solidFill>
                  <a:srgbClr val="00FFFF"/>
                </a:solidFill>
                <a:effectLst>
                  <a:outerShdw blurRad="38100" dist="38100" dir="2700000" algn="tl">
                    <a:srgbClr val="FFFFFF"/>
                  </a:outerShdw>
                </a:effectLst>
                <a:latin typeface="Arial"/>
              </a:rPr>
              <a:t>فاننا</a:t>
            </a:r>
            <a:r>
              <a:rPr lang="ar-SA" altLang="zh-CN" sz="3200" b="1" kern="0" spc="0" dirty="0">
                <a:solidFill>
                  <a:srgbClr val="00FFFF"/>
                </a:solidFill>
                <a:effectLst>
                  <a:outerShdw blurRad="38100" dist="38100" dir="2700000" algn="tl">
                    <a:srgbClr val="FFFFFF"/>
                  </a:outerShdw>
                </a:effectLst>
                <a:latin typeface="Arial"/>
              </a:rPr>
              <a:t> يجب ان نتأكد بان له القدرة على التمييز بين الافراد الجيدين وغير الجيدين في الظاهرة المقاسة ، فاختبار قياس مهارة التهديف بكرة القدم مثلاً يجب ان يميز بين اداء لاعبي المنتخب الوطني وبين لا عبي منتخب الكلية ، وهناك طريقة اخرى للتمييز وهي تقسيم العينة الى متميزين وغير متميزين بعد ترتيب الدرجات تنازلياً ويكون التقسيم وفق اسس معينة فاذا كان العدد اكثر من 100 شخص فنقسم </a:t>
            </a:r>
            <a:r>
              <a:rPr lang="ar-SA" altLang="zh-CN" sz="3200" b="1" kern="0" spc="0" dirty="0" err="1">
                <a:solidFill>
                  <a:srgbClr val="00FFFF"/>
                </a:solidFill>
                <a:effectLst>
                  <a:outerShdw blurRad="38100" dist="38100" dir="2700000" algn="tl">
                    <a:srgbClr val="FFFFFF"/>
                  </a:outerShdw>
                </a:effectLst>
                <a:latin typeface="Arial"/>
              </a:rPr>
              <a:t>المحموعة</a:t>
            </a:r>
            <a:r>
              <a:rPr lang="ar-SA" altLang="zh-CN" sz="3200" b="1" kern="0" spc="0" dirty="0">
                <a:solidFill>
                  <a:srgbClr val="00FFFF"/>
                </a:solidFill>
                <a:effectLst>
                  <a:outerShdw blurRad="38100" dist="38100" dir="2700000" algn="tl">
                    <a:srgbClr val="FFFFFF"/>
                  </a:outerShdw>
                </a:effectLst>
                <a:latin typeface="Arial"/>
              </a:rPr>
              <a:t> الى 27% العليا و27% الدنيا اما اذا كان العدد اقل من 100 </a:t>
            </a:r>
            <a:r>
              <a:rPr lang="ar-SA" altLang="zh-CN" sz="3200" b="1" kern="0" spc="0" dirty="0" err="1">
                <a:solidFill>
                  <a:srgbClr val="00FFFF"/>
                </a:solidFill>
                <a:effectLst>
                  <a:outerShdw blurRad="38100" dist="38100" dir="2700000" algn="tl">
                    <a:srgbClr val="FFFFFF"/>
                  </a:outerShdw>
                </a:effectLst>
                <a:latin typeface="Arial"/>
              </a:rPr>
              <a:t>فاننا</a:t>
            </a:r>
            <a:r>
              <a:rPr lang="ar-SA" altLang="zh-CN" sz="3200" b="1" kern="0" spc="0" dirty="0">
                <a:solidFill>
                  <a:srgbClr val="00FFFF"/>
                </a:solidFill>
                <a:effectLst>
                  <a:outerShdw blurRad="38100" dist="38100" dir="2700000" algn="tl">
                    <a:srgbClr val="FFFFFF"/>
                  </a:outerShdw>
                </a:effectLst>
                <a:latin typeface="Arial"/>
              </a:rPr>
              <a:t> نقسم المجموعة الى مجموعتين بالتساوي ومن ثم نقوم بالمعالجات الاحصائية باستخراج الفرق بين المجموعتين فاذا كان معنوياً دل ذلك على مقدرة الاختبار على </a:t>
            </a:r>
            <a:r>
              <a:rPr lang="ar-SA" altLang="zh-CN" sz="3200" b="1" kern="0" spc="0" dirty="0" err="1">
                <a:solidFill>
                  <a:srgbClr val="00FFFF"/>
                </a:solidFill>
                <a:effectLst>
                  <a:outerShdw blurRad="38100" dist="38100" dir="2700000" algn="tl">
                    <a:srgbClr val="FFFFFF"/>
                  </a:outerShdw>
                </a:effectLst>
                <a:latin typeface="Arial"/>
              </a:rPr>
              <a:t>التمييزبين</a:t>
            </a:r>
            <a:r>
              <a:rPr lang="ar-SA" altLang="zh-CN" sz="3200" b="1" kern="0" spc="0" dirty="0">
                <a:solidFill>
                  <a:srgbClr val="00FFFF"/>
                </a:solidFill>
                <a:effectLst>
                  <a:outerShdw blurRad="38100" dist="38100" dir="2700000" algn="tl">
                    <a:srgbClr val="FFFFFF"/>
                  </a:outerShdw>
                </a:effectLst>
                <a:latin typeface="Arial"/>
              </a:rPr>
              <a:t> المجموعتين أي انه يمتلك صدق التمييز</a:t>
            </a:r>
            <a:r>
              <a:rPr lang="ar-SA" altLang="zh-CN" sz="3200" b="1" kern="0" spc="0" dirty="0" smtClean="0">
                <a:solidFill>
                  <a:srgbClr val="00FFFF"/>
                </a:solidFill>
                <a:effectLst>
                  <a:outerShdw blurRad="38100" dist="38100" dir="2700000" algn="tl">
                    <a:srgbClr val="FFFFFF"/>
                  </a:outerShdw>
                </a:effectLst>
                <a:latin typeface="Arial"/>
              </a:rPr>
              <a:t>.</a:t>
            </a:r>
            <a:r>
              <a:rPr lang="ar-IQ" altLang="zh-CN" sz="3200" b="1" kern="0" spc="0" dirty="0" smtClean="0">
                <a:solidFill>
                  <a:srgbClr val="00FFFF"/>
                </a:solidFill>
                <a:effectLst>
                  <a:outerShdw blurRad="38100" dist="38100" dir="2700000" algn="tl">
                    <a:srgbClr val="FFFFFF"/>
                  </a:outerShdw>
                </a:effectLst>
                <a:latin typeface="Arial"/>
              </a:rPr>
              <a:t>(</a:t>
            </a:r>
            <a:r>
              <a:rPr lang="ar-IQ" altLang="zh-CN" sz="3200" b="1" kern="0" spc="0" dirty="0" err="1" smtClean="0">
                <a:solidFill>
                  <a:schemeClr val="bg1"/>
                </a:solidFill>
                <a:effectLst>
                  <a:outerShdw blurRad="38100" dist="38100" dir="2700000" algn="tl">
                    <a:srgbClr val="FFFFFF"/>
                  </a:outerShdw>
                </a:effectLst>
                <a:latin typeface="Arial"/>
                <a:cs typeface="Ali_K_Jiddah" pitchFamily="2" charset="-78"/>
              </a:rPr>
              <a:t>جياكردنةوةي</a:t>
            </a:r>
            <a:r>
              <a:rPr lang="ar-IQ" altLang="zh-CN" sz="3200" b="1" kern="0" spc="0" dirty="0" smtClean="0">
                <a:solidFill>
                  <a:schemeClr val="bg1"/>
                </a:solidFill>
                <a:effectLst>
                  <a:outerShdw blurRad="38100" dist="38100" dir="2700000" algn="tl">
                    <a:srgbClr val="FFFFFF"/>
                  </a:outerShdw>
                </a:effectLst>
                <a:latin typeface="Arial"/>
                <a:cs typeface="Ali_K_Jiddah" pitchFamily="2" charset="-78"/>
              </a:rPr>
              <a:t> </a:t>
            </a:r>
            <a:r>
              <a:rPr lang="ar-IQ" altLang="zh-CN" sz="3200" b="1" kern="0" spc="0" dirty="0" err="1" smtClean="0">
                <a:solidFill>
                  <a:schemeClr val="bg1"/>
                </a:solidFill>
                <a:effectLst>
                  <a:outerShdw blurRad="38100" dist="38100" dir="2700000" algn="tl">
                    <a:srgbClr val="FFFFFF"/>
                  </a:outerShdw>
                </a:effectLst>
                <a:latin typeface="Arial"/>
                <a:cs typeface="Ali_K_Jiddah" pitchFamily="2" charset="-78"/>
              </a:rPr>
              <a:t>ئاستي</a:t>
            </a:r>
            <a:r>
              <a:rPr lang="ar-IQ" altLang="zh-CN" sz="3200" b="1" kern="0" spc="0" dirty="0" smtClean="0">
                <a:solidFill>
                  <a:schemeClr val="bg1"/>
                </a:solidFill>
                <a:effectLst>
                  <a:outerShdw blurRad="38100" dist="38100" dir="2700000" algn="tl">
                    <a:srgbClr val="FFFFFF"/>
                  </a:outerShdw>
                </a:effectLst>
                <a:latin typeface="Arial"/>
                <a:cs typeface="Ali_K_Jiddah" pitchFamily="2" charset="-78"/>
              </a:rPr>
              <a:t> </a:t>
            </a:r>
            <a:r>
              <a:rPr lang="ar-IQ" altLang="zh-CN" sz="3200" b="1" kern="0" spc="0" dirty="0" err="1" smtClean="0">
                <a:solidFill>
                  <a:schemeClr val="bg1"/>
                </a:solidFill>
                <a:effectLst>
                  <a:outerShdw blurRad="38100" dist="38100" dir="2700000" algn="tl">
                    <a:srgbClr val="FFFFFF"/>
                  </a:outerShdw>
                </a:effectLst>
                <a:latin typeface="Arial"/>
                <a:cs typeface="Ali_K_Jiddah" pitchFamily="2" charset="-78"/>
              </a:rPr>
              <a:t>بةهيزو</a:t>
            </a:r>
            <a:r>
              <a:rPr lang="ar-IQ" altLang="zh-CN" sz="3200" b="1" kern="0" spc="0" dirty="0" smtClean="0">
                <a:solidFill>
                  <a:schemeClr val="bg1"/>
                </a:solidFill>
                <a:effectLst>
                  <a:outerShdw blurRad="38100" dist="38100" dir="2700000" algn="tl">
                    <a:srgbClr val="FFFFFF"/>
                  </a:outerShdw>
                </a:effectLst>
                <a:latin typeface="Arial"/>
                <a:cs typeface="Ali_K_Jiddah" pitchFamily="2" charset="-78"/>
              </a:rPr>
              <a:t> </a:t>
            </a:r>
            <a:r>
              <a:rPr lang="ar-IQ" altLang="zh-CN" sz="3200" b="1" kern="0" spc="0" dirty="0" err="1" smtClean="0">
                <a:solidFill>
                  <a:schemeClr val="bg1"/>
                </a:solidFill>
                <a:effectLst>
                  <a:outerShdw blurRad="38100" dist="38100" dir="2700000" algn="tl">
                    <a:srgbClr val="FFFFFF"/>
                  </a:outerShdw>
                </a:effectLst>
                <a:latin typeface="Arial"/>
                <a:cs typeface="Ali_K_Jiddah" pitchFamily="2" charset="-78"/>
              </a:rPr>
              <a:t>لاواز</a:t>
            </a:r>
            <a:r>
              <a:rPr lang="ar-IQ" altLang="zh-CN" sz="3200" b="1" kern="0" spc="0" dirty="0" smtClean="0">
                <a:solidFill>
                  <a:srgbClr val="FF0000"/>
                </a:solidFill>
                <a:effectLst>
                  <a:outerShdw blurRad="38100" dist="38100" dir="2700000" algn="tl">
                    <a:srgbClr val="FFFFFF"/>
                  </a:outerShdw>
                </a:effectLst>
                <a:latin typeface="Arial"/>
              </a:rPr>
              <a:t>)</a:t>
            </a:r>
            <a:endParaRPr lang="en-US" altLang="zh-CN" sz="3200" b="1" kern="0" spc="0" dirty="0">
              <a:solidFill>
                <a:srgbClr val="FF0000"/>
              </a:solidFill>
              <a:effectLst>
                <a:outerShdw blurRad="38100" dist="38100" dir="2700000" algn="tl">
                  <a:srgbClr val="FFFFFF"/>
                </a:outerShdw>
              </a:effectLst>
              <a:latin typeface="Arial"/>
              <a:ea typeface="宋体" charset="-122"/>
              <a:cs typeface="Arial"/>
            </a:endParaRPr>
          </a:p>
        </p:txBody>
      </p:sp>
    </p:spTree>
    <p:extLst>
      <p:ext uri="{BB962C8B-B14F-4D97-AF65-F5344CB8AC3E}">
        <p14:creationId xmlns:p14="http://schemas.microsoft.com/office/powerpoint/2010/main" val="1274475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228600" algn="ctr">
              <a:lnSpc>
                <a:spcPct val="115000"/>
              </a:lnSpc>
            </a:pPr>
            <a:r>
              <a:rPr lang="ar-IQ" sz="3200" b="1" u="sng" dirty="0">
                <a:ea typeface="Times New Roman"/>
                <a:cs typeface="Ali-A-Jiddah"/>
              </a:rPr>
              <a:t>عوامل مؤثرة في صدق </a:t>
            </a:r>
            <a:r>
              <a:rPr lang="ar-IQ" sz="3200" b="1" u="sng" dirty="0" smtClean="0">
                <a:ea typeface="Times New Roman"/>
                <a:cs typeface="Ali-A-Jiddah"/>
              </a:rPr>
              <a:t>الاختبار</a:t>
            </a:r>
            <a:r>
              <a:rPr lang="ar-IQ" sz="3200" b="1" u="sng" dirty="0" smtClean="0">
                <a:ea typeface="Times New Roman"/>
                <a:cs typeface="Arial"/>
              </a:rPr>
              <a:t> </a:t>
            </a:r>
            <a:r>
              <a:rPr lang="ar-IQ" sz="3200" b="1" u="sng" dirty="0">
                <a:ea typeface="Times New Roman"/>
                <a:cs typeface="Arial"/>
              </a:rPr>
              <a:t>(</a:t>
            </a:r>
            <a:r>
              <a:rPr lang="ar-IQ" sz="3200" b="1" u="sng" dirty="0" err="1">
                <a:solidFill>
                  <a:schemeClr val="bg1"/>
                </a:solidFill>
                <a:ea typeface="Times New Roman"/>
                <a:cs typeface="Ali_K_Jiddah"/>
              </a:rPr>
              <a:t>هوَكارةكاني</a:t>
            </a:r>
            <a:r>
              <a:rPr lang="ar-IQ" sz="3200" b="1" u="sng" dirty="0">
                <a:solidFill>
                  <a:schemeClr val="bg1"/>
                </a:solidFill>
                <a:ea typeface="Times New Roman"/>
                <a:cs typeface="Ali_K_Jiddah"/>
              </a:rPr>
              <a:t> </a:t>
            </a:r>
            <a:r>
              <a:rPr lang="ar-IQ" sz="3200" b="1" u="sng" dirty="0" err="1">
                <a:solidFill>
                  <a:schemeClr val="bg1"/>
                </a:solidFill>
                <a:ea typeface="Times New Roman"/>
                <a:cs typeface="Ali_K_Jiddah"/>
              </a:rPr>
              <a:t>كاردةكاتةسةر</a:t>
            </a:r>
            <a:r>
              <a:rPr lang="ar-IQ" sz="3200" b="1" u="sng" dirty="0">
                <a:solidFill>
                  <a:schemeClr val="bg1"/>
                </a:solidFill>
                <a:ea typeface="Times New Roman"/>
                <a:cs typeface="Ali_K_Jiddah"/>
              </a:rPr>
              <a:t> </a:t>
            </a:r>
            <a:r>
              <a:rPr lang="ar-IQ" sz="3200" b="1" u="sng" dirty="0" err="1">
                <a:solidFill>
                  <a:schemeClr val="bg1"/>
                </a:solidFill>
                <a:ea typeface="Times New Roman"/>
                <a:cs typeface="Ali_K_Jiddah"/>
              </a:rPr>
              <a:t>راستكوَي</a:t>
            </a:r>
            <a:r>
              <a:rPr lang="ar-IQ" sz="3200" b="1" u="sng" dirty="0">
                <a:solidFill>
                  <a:schemeClr val="bg1"/>
                </a:solidFill>
                <a:ea typeface="Times New Roman"/>
                <a:cs typeface="Ali_K_Jiddah"/>
              </a:rPr>
              <a:t> </a:t>
            </a:r>
            <a:r>
              <a:rPr lang="ar-IQ" sz="3200" b="1" u="sng" dirty="0" err="1">
                <a:solidFill>
                  <a:schemeClr val="bg1"/>
                </a:solidFill>
                <a:ea typeface="Times New Roman"/>
                <a:cs typeface="Ali_K_Jiddah"/>
              </a:rPr>
              <a:t>تاقيكردنةوة</a:t>
            </a:r>
            <a:r>
              <a:rPr lang="ar-IQ" sz="3200" b="1" u="sng" dirty="0">
                <a:solidFill>
                  <a:schemeClr val="bg1"/>
                </a:solidFill>
                <a:ea typeface="Times New Roman"/>
                <a:cs typeface="Arial"/>
              </a:rPr>
              <a:t>)</a:t>
            </a:r>
            <a:endParaRPr lang="en-US" sz="2400" dirty="0">
              <a:solidFill>
                <a:schemeClr val="bg1"/>
              </a:solidFill>
              <a:ea typeface="Times New Roman"/>
              <a:cs typeface="Arial"/>
            </a:endParaRPr>
          </a:p>
        </p:txBody>
      </p:sp>
      <p:sp>
        <p:nvSpPr>
          <p:cNvPr id="3" name="عنصر نائب للمحتوى 2"/>
          <p:cNvSpPr>
            <a:spLocks noGrp="1"/>
          </p:cNvSpPr>
          <p:nvPr>
            <p:ph idx="1"/>
          </p:nvPr>
        </p:nvSpPr>
        <p:spPr/>
        <p:txBody>
          <a:bodyPr>
            <a:normAutofit fontScale="77500" lnSpcReduction="20000"/>
          </a:bodyPr>
          <a:lstStyle/>
          <a:p>
            <a:pPr marL="228600">
              <a:lnSpc>
                <a:spcPct val="115000"/>
              </a:lnSpc>
            </a:pPr>
            <a:r>
              <a:rPr lang="ar-IQ" b="1" dirty="0">
                <a:ea typeface="Times New Roman"/>
                <a:cs typeface="Ali-A-Jiddah" pitchFamily="2" charset="-78"/>
              </a:rPr>
              <a:t>- طول الاختبار:- ان عدد عبارات الاختبار تؤثر في صدق الاختبار اي بمعنى اخر كلما زاد عدد عبارات الاختبار ارتفع معامل الصدق </a:t>
            </a:r>
            <a:r>
              <a:rPr lang="ar-IQ" b="1" dirty="0" smtClean="0">
                <a:ea typeface="Times New Roman"/>
                <a:cs typeface="Ali-A-Jiddah" pitchFamily="2" charset="-78"/>
              </a:rPr>
              <a:t>.(</a:t>
            </a:r>
            <a:r>
              <a:rPr lang="ar-IQ" b="1" dirty="0" err="1" smtClean="0">
                <a:solidFill>
                  <a:srgbClr val="FF0000"/>
                </a:solidFill>
                <a:ea typeface="Times New Roman"/>
                <a:cs typeface="Ali_K_Jiddah" pitchFamily="2" charset="-78"/>
              </a:rPr>
              <a:t>دريَذي</a:t>
            </a:r>
            <a:r>
              <a:rPr lang="ar-IQ" b="1" dirty="0" smtClean="0">
                <a:solidFill>
                  <a:srgbClr val="FF0000"/>
                </a:solidFill>
                <a:ea typeface="Times New Roman"/>
                <a:cs typeface="Ali_K_Jiddah" pitchFamily="2" charset="-78"/>
              </a:rPr>
              <a:t> </a:t>
            </a:r>
            <a:r>
              <a:rPr lang="ar-IQ" b="1" dirty="0" err="1" smtClean="0">
                <a:solidFill>
                  <a:srgbClr val="FF0000"/>
                </a:solidFill>
                <a:ea typeface="Times New Roman"/>
                <a:cs typeface="Ali_K_Jiddah" pitchFamily="2" charset="-78"/>
              </a:rPr>
              <a:t>تاقي</a:t>
            </a:r>
            <a:r>
              <a:rPr lang="ar-IQ" b="1" dirty="0" smtClean="0">
                <a:solidFill>
                  <a:srgbClr val="FF0000"/>
                </a:solidFill>
                <a:ea typeface="Times New Roman"/>
                <a:cs typeface="Ali_K_Jiddah" pitchFamily="2" charset="-78"/>
              </a:rPr>
              <a:t> </a:t>
            </a:r>
            <a:r>
              <a:rPr lang="ar-IQ" b="1" dirty="0" err="1" smtClean="0">
                <a:solidFill>
                  <a:srgbClr val="FF0000"/>
                </a:solidFill>
                <a:ea typeface="Times New Roman"/>
                <a:cs typeface="Ali_K_Jiddah" pitchFamily="2" charset="-78"/>
              </a:rPr>
              <a:t>كردنةوة</a:t>
            </a:r>
            <a:r>
              <a:rPr lang="ar-IQ" b="1" dirty="0" smtClean="0">
                <a:solidFill>
                  <a:srgbClr val="FF0000"/>
                </a:solidFill>
                <a:ea typeface="Times New Roman"/>
                <a:cs typeface="Ali_K_Jiddah" pitchFamily="2" charset="-78"/>
              </a:rPr>
              <a:t>)</a:t>
            </a:r>
            <a:endParaRPr lang="en-US" sz="2400" dirty="0">
              <a:solidFill>
                <a:srgbClr val="FF0000"/>
              </a:solidFill>
              <a:ea typeface="Times New Roman"/>
              <a:cs typeface="Ali_K_Jiddah" pitchFamily="2" charset="-78"/>
            </a:endParaRPr>
          </a:p>
          <a:p>
            <a:pPr marL="228600">
              <a:lnSpc>
                <a:spcPct val="115000"/>
              </a:lnSpc>
            </a:pPr>
            <a:r>
              <a:rPr lang="ar-IQ" b="1" dirty="0">
                <a:ea typeface="Times New Roman"/>
                <a:cs typeface="Ali-A-Jiddah" pitchFamily="2" charset="-78"/>
              </a:rPr>
              <a:t>2- معامل الثبات :- يؤثر معامل الثبات في صدقه فانخفاض معامل الثبات قد يكون دليل  على وجود عيب في الاختبار </a:t>
            </a:r>
            <a:r>
              <a:rPr lang="ar-IQ" b="1" dirty="0" smtClean="0">
                <a:ea typeface="Times New Roman"/>
                <a:cs typeface="Ali-A-Jiddah" pitchFamily="2" charset="-78"/>
              </a:rPr>
              <a:t>.(</a:t>
            </a:r>
            <a:r>
              <a:rPr lang="ar-IQ" b="1" dirty="0" err="1" smtClean="0">
                <a:solidFill>
                  <a:srgbClr val="FF0000"/>
                </a:solidFill>
                <a:ea typeface="Times New Roman"/>
                <a:cs typeface="Ali_K_Jiddah" pitchFamily="2" charset="-78"/>
              </a:rPr>
              <a:t>جيَطيري</a:t>
            </a:r>
            <a:r>
              <a:rPr lang="ar-IQ" b="1" dirty="0" smtClean="0">
                <a:solidFill>
                  <a:srgbClr val="FF0000"/>
                </a:solidFill>
                <a:ea typeface="Times New Roman"/>
                <a:cs typeface="Ali_K_Jiddah" pitchFamily="2" charset="-78"/>
              </a:rPr>
              <a:t>)</a:t>
            </a:r>
            <a:r>
              <a:rPr lang="ar-IQ" b="1" dirty="0" err="1" smtClean="0">
                <a:solidFill>
                  <a:srgbClr val="FF0000"/>
                </a:solidFill>
                <a:ea typeface="Times New Roman"/>
                <a:cs typeface="Ali_K_Jiddah" pitchFamily="2" charset="-78"/>
              </a:rPr>
              <a:t>تاقي</a:t>
            </a:r>
            <a:r>
              <a:rPr lang="ar-IQ" b="1" dirty="0" smtClean="0">
                <a:solidFill>
                  <a:srgbClr val="FF0000"/>
                </a:solidFill>
                <a:ea typeface="Times New Roman"/>
                <a:cs typeface="Ali_K_Jiddah" pitchFamily="2" charset="-78"/>
              </a:rPr>
              <a:t> </a:t>
            </a:r>
            <a:r>
              <a:rPr lang="ar-IQ" b="1" dirty="0" err="1" smtClean="0">
                <a:solidFill>
                  <a:srgbClr val="FF0000"/>
                </a:solidFill>
                <a:ea typeface="Times New Roman"/>
                <a:cs typeface="Ali_K_Jiddah" pitchFamily="2" charset="-78"/>
              </a:rPr>
              <a:t>كردنةوة</a:t>
            </a:r>
            <a:r>
              <a:rPr lang="ar-IQ" b="1" dirty="0" smtClean="0">
                <a:solidFill>
                  <a:srgbClr val="FF0000"/>
                </a:solidFill>
                <a:ea typeface="Times New Roman"/>
                <a:cs typeface="Ali_K_Jiddah" pitchFamily="2" charset="-78"/>
              </a:rPr>
              <a:t>)</a:t>
            </a:r>
            <a:endParaRPr lang="en-US" sz="2400" dirty="0">
              <a:solidFill>
                <a:srgbClr val="FF0000"/>
              </a:solidFill>
              <a:ea typeface="Times New Roman"/>
              <a:cs typeface="Ali_K_Jiddah" pitchFamily="2" charset="-78"/>
            </a:endParaRPr>
          </a:p>
          <a:p>
            <a:pPr marL="228600">
              <a:lnSpc>
                <a:spcPct val="115000"/>
              </a:lnSpc>
            </a:pPr>
            <a:r>
              <a:rPr lang="ar-IQ" b="1" dirty="0">
                <a:ea typeface="Times New Roman"/>
                <a:cs typeface="Ali-A-Jiddah" pitchFamily="2" charset="-78"/>
              </a:rPr>
              <a:t>3- عينة البحث عندما تكون العينة متجانسة في الخاصية التي تقيسها في الاختبار فيؤدي الى ضعف نتائج الاختبار </a:t>
            </a:r>
            <a:r>
              <a:rPr lang="ar-IQ" b="1" dirty="0" smtClean="0">
                <a:ea typeface="Times New Roman"/>
                <a:cs typeface="Ali-A-Jiddah" pitchFamily="2" charset="-78"/>
              </a:rPr>
              <a:t>وعليه </a:t>
            </a:r>
            <a:r>
              <a:rPr lang="ar-IQ" b="1" dirty="0">
                <a:ea typeface="Times New Roman"/>
                <a:cs typeface="Ali-A-Jiddah" pitchFamily="2" charset="-78"/>
              </a:rPr>
              <a:t>فانه من الضروري ان يكون هناك تباين بين افراد العينة في الظاهرة المقاسة </a:t>
            </a:r>
            <a:r>
              <a:rPr lang="ar-IQ" b="1" dirty="0" smtClean="0">
                <a:ea typeface="Times New Roman"/>
                <a:cs typeface="Ali-A-Jiddah" pitchFamily="2" charset="-78"/>
              </a:rPr>
              <a:t>(</a:t>
            </a:r>
            <a:r>
              <a:rPr lang="ar-IQ" sz="1800" b="1" dirty="0" err="1" smtClean="0">
                <a:solidFill>
                  <a:srgbClr val="FF0000"/>
                </a:solidFill>
                <a:ea typeface="Times New Roman"/>
                <a:cs typeface="Ali_K_Jiddah" pitchFamily="2" charset="-78"/>
              </a:rPr>
              <a:t>نمونةي</a:t>
            </a:r>
            <a:r>
              <a:rPr lang="ar-IQ" sz="1800" b="1" dirty="0" smtClean="0">
                <a:solidFill>
                  <a:srgbClr val="FF0000"/>
                </a:solidFill>
                <a:ea typeface="Times New Roman"/>
                <a:cs typeface="Ali_K_Jiddah" pitchFamily="2" charset="-78"/>
              </a:rPr>
              <a:t> </a:t>
            </a:r>
            <a:r>
              <a:rPr lang="ar-IQ" sz="1800" b="1" dirty="0" err="1" smtClean="0">
                <a:solidFill>
                  <a:srgbClr val="FF0000"/>
                </a:solidFill>
                <a:ea typeface="Times New Roman"/>
                <a:cs typeface="Ali_K_Jiddah" pitchFamily="2" charset="-78"/>
              </a:rPr>
              <a:t>تويذينةوة</a:t>
            </a:r>
            <a:r>
              <a:rPr lang="ar-IQ" sz="1800" b="1" dirty="0" smtClean="0">
                <a:solidFill>
                  <a:srgbClr val="FF0000"/>
                </a:solidFill>
                <a:ea typeface="Times New Roman"/>
                <a:cs typeface="Ali_K_Jiddah" pitchFamily="2" charset="-78"/>
              </a:rPr>
              <a:t>)</a:t>
            </a:r>
            <a:endParaRPr lang="en-US" sz="2800" dirty="0">
              <a:solidFill>
                <a:srgbClr val="FF0000"/>
              </a:solidFill>
              <a:ea typeface="Times New Roman"/>
              <a:cs typeface="Ali_K_Jiddah" pitchFamily="2" charset="-78"/>
            </a:endParaRPr>
          </a:p>
          <a:p>
            <a:pPr marL="228600">
              <a:lnSpc>
                <a:spcPct val="115000"/>
              </a:lnSpc>
            </a:pPr>
            <a:r>
              <a:rPr lang="ar-IQ" b="1" dirty="0">
                <a:ea typeface="Times New Roman"/>
                <a:cs typeface="Ali-A-Jiddah" pitchFamily="2" charset="-78"/>
              </a:rPr>
              <a:t>4- عدم الدقة في ضبط العوامل الداخلية بين الاختبار والمعيار يؤثر على معامل الصدق .</a:t>
            </a:r>
            <a:endParaRPr lang="en-US" sz="2400" dirty="0">
              <a:ea typeface="Times New Roman"/>
              <a:cs typeface="Ali-A-Jiddah" pitchFamily="2" charset="-78"/>
            </a:endParaRPr>
          </a:p>
          <a:p>
            <a:pPr marL="228600">
              <a:lnSpc>
                <a:spcPct val="115000"/>
              </a:lnSpc>
            </a:pPr>
            <a:r>
              <a:rPr lang="ar-IQ" b="1" dirty="0">
                <a:ea typeface="Times New Roman"/>
                <a:cs typeface="Ali-A-Jiddah" pitchFamily="2" charset="-78"/>
              </a:rPr>
              <a:t>5- الصعوبة او السهولة الكبيرة في الاختبار </a:t>
            </a:r>
            <a:r>
              <a:rPr lang="ar-IQ" b="1" dirty="0" smtClean="0">
                <a:solidFill>
                  <a:schemeClr val="bg1"/>
                </a:solidFill>
                <a:ea typeface="Times New Roman"/>
                <a:cs typeface="Ali-A-Jiddah" pitchFamily="2" charset="-78"/>
              </a:rPr>
              <a:t>.(</a:t>
            </a:r>
            <a:r>
              <a:rPr lang="ar-IQ" b="1" dirty="0" err="1" smtClean="0">
                <a:solidFill>
                  <a:schemeClr val="bg1"/>
                </a:solidFill>
                <a:ea typeface="Times New Roman"/>
                <a:cs typeface="Ali_K_Jiddah" pitchFamily="2" charset="-78"/>
              </a:rPr>
              <a:t>ئاساني</a:t>
            </a:r>
            <a:r>
              <a:rPr lang="ar-IQ" b="1" dirty="0" smtClean="0">
                <a:solidFill>
                  <a:schemeClr val="bg1"/>
                </a:solidFill>
                <a:ea typeface="Times New Roman"/>
                <a:cs typeface="Ali_K_Jiddah" pitchFamily="2" charset="-78"/>
              </a:rPr>
              <a:t> و </a:t>
            </a:r>
            <a:r>
              <a:rPr lang="ar-IQ" b="1" dirty="0" err="1" smtClean="0">
                <a:solidFill>
                  <a:schemeClr val="bg1"/>
                </a:solidFill>
                <a:ea typeface="Times New Roman"/>
                <a:cs typeface="Ali_K_Jiddah" pitchFamily="2" charset="-78"/>
              </a:rPr>
              <a:t>زة</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حمةتي</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تاقي</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كردنةوةكة</a:t>
            </a:r>
            <a:r>
              <a:rPr lang="ar-IQ" b="1" dirty="0" smtClean="0">
                <a:solidFill>
                  <a:schemeClr val="bg1"/>
                </a:solidFill>
                <a:ea typeface="Times New Roman"/>
                <a:cs typeface="Ali_K_Jiddah" pitchFamily="2" charset="-78"/>
              </a:rPr>
              <a:t>)</a:t>
            </a:r>
            <a:endParaRPr lang="en-US" sz="2400" dirty="0">
              <a:solidFill>
                <a:schemeClr val="bg1"/>
              </a:solidFill>
              <a:ea typeface="Times New Roman"/>
              <a:cs typeface="Ali_K_Jiddah" pitchFamily="2" charset="-78"/>
            </a:endParaRPr>
          </a:p>
          <a:p>
            <a:pPr marL="228600">
              <a:lnSpc>
                <a:spcPct val="115000"/>
              </a:lnSpc>
            </a:pPr>
            <a:r>
              <a:rPr lang="ar-IQ" b="1" dirty="0">
                <a:solidFill>
                  <a:schemeClr val="bg1"/>
                </a:solidFill>
                <a:ea typeface="Times New Roman"/>
                <a:cs typeface="Ali-A-Jiddah" pitchFamily="2" charset="-78"/>
              </a:rPr>
              <a:t>6- عدم الرغبة لدى العينة في تطبيق الاختبار </a:t>
            </a:r>
            <a:r>
              <a:rPr lang="ar-IQ" b="1" dirty="0" smtClean="0">
                <a:solidFill>
                  <a:schemeClr val="bg1"/>
                </a:solidFill>
                <a:ea typeface="Times New Roman"/>
                <a:cs typeface="Ali-A-Jiddah" pitchFamily="2" charset="-78"/>
              </a:rPr>
              <a:t>.</a:t>
            </a:r>
            <a:r>
              <a:rPr lang="ar-IQ" b="1" dirty="0" err="1" smtClean="0">
                <a:solidFill>
                  <a:schemeClr val="bg1"/>
                </a:solidFill>
                <a:ea typeface="Times New Roman"/>
                <a:cs typeface="Ali_K_Jiddah" pitchFamily="2" charset="-78"/>
              </a:rPr>
              <a:t>نةبووني</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ئارةزوو</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لةلايةن</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نموونةكة</a:t>
            </a:r>
            <a:r>
              <a:rPr lang="ar-IQ" b="1" dirty="0" smtClean="0">
                <a:solidFill>
                  <a:schemeClr val="bg1"/>
                </a:solidFill>
                <a:ea typeface="Times New Roman"/>
                <a:cs typeface="Ali_K_Jiddah" pitchFamily="2" charset="-78"/>
              </a:rPr>
              <a:t>)</a:t>
            </a:r>
            <a:endParaRPr lang="en-US" sz="2400" dirty="0">
              <a:solidFill>
                <a:schemeClr val="bg1"/>
              </a:solidFill>
              <a:ea typeface="Times New Roman"/>
              <a:cs typeface="Ali_K_Jiddah" pitchFamily="2" charset="-78"/>
            </a:endParaRPr>
          </a:p>
          <a:p>
            <a:pPr marL="228600">
              <a:lnSpc>
                <a:spcPct val="115000"/>
              </a:lnSpc>
            </a:pPr>
            <a:r>
              <a:rPr lang="ar-IQ" b="1" dirty="0">
                <a:solidFill>
                  <a:schemeClr val="bg1"/>
                </a:solidFill>
                <a:ea typeface="Times New Roman"/>
                <a:cs typeface="Ali-A-Jiddah" pitchFamily="2" charset="-78"/>
              </a:rPr>
              <a:t>7- ضعف محتويات الاختبار. </a:t>
            </a:r>
            <a:r>
              <a:rPr lang="ar-IQ" b="1" dirty="0" smtClean="0">
                <a:solidFill>
                  <a:schemeClr val="bg1"/>
                </a:solidFill>
                <a:ea typeface="Times New Roman"/>
                <a:cs typeface="Ali-A-Jiddah" pitchFamily="2" charset="-78"/>
              </a:rPr>
              <a:t>(</a:t>
            </a:r>
            <a:r>
              <a:rPr lang="ar-IQ" b="1" dirty="0" err="1" smtClean="0">
                <a:solidFill>
                  <a:schemeClr val="bg1"/>
                </a:solidFill>
                <a:ea typeface="Times New Roman"/>
                <a:cs typeface="Ali_K_Jiddah" pitchFamily="2" charset="-78"/>
              </a:rPr>
              <a:t>لااوازي</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ثيَك</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هاتةي</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تاقي</a:t>
            </a:r>
            <a:r>
              <a:rPr lang="ar-IQ" b="1" dirty="0" smtClean="0">
                <a:solidFill>
                  <a:schemeClr val="bg1"/>
                </a:solidFill>
                <a:ea typeface="Times New Roman"/>
                <a:cs typeface="Ali_K_Jiddah" pitchFamily="2" charset="-78"/>
              </a:rPr>
              <a:t> </a:t>
            </a:r>
            <a:r>
              <a:rPr lang="ar-IQ" b="1" dirty="0" err="1" smtClean="0">
                <a:solidFill>
                  <a:schemeClr val="bg1"/>
                </a:solidFill>
                <a:ea typeface="Times New Roman"/>
                <a:cs typeface="Ali_K_Jiddah" pitchFamily="2" charset="-78"/>
              </a:rPr>
              <a:t>كردنةوةكة</a:t>
            </a:r>
            <a:r>
              <a:rPr lang="ar-IQ" b="1" dirty="0" smtClean="0">
                <a:solidFill>
                  <a:schemeClr val="bg1"/>
                </a:solidFill>
                <a:ea typeface="Times New Roman"/>
                <a:cs typeface="Ali_K_Jiddah" pitchFamily="2" charset="-78"/>
              </a:rPr>
              <a:t>)</a:t>
            </a:r>
            <a:endParaRPr lang="en-US" sz="2400" dirty="0">
              <a:solidFill>
                <a:schemeClr val="bg1"/>
              </a:solidFill>
              <a:ea typeface="Times New Roman"/>
              <a:cs typeface="Ali_K_Jiddah" pitchFamily="2" charset="-78"/>
            </a:endParaRPr>
          </a:p>
        </p:txBody>
      </p:sp>
    </p:spTree>
    <p:extLst>
      <p:ext uri="{BB962C8B-B14F-4D97-AF65-F5344CB8AC3E}">
        <p14:creationId xmlns:p14="http://schemas.microsoft.com/office/powerpoint/2010/main" val="3138620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cs typeface="Ali-A-Jiddah" pitchFamily="2" charset="-78"/>
              </a:rPr>
              <a:t>المصادر </a:t>
            </a:r>
            <a:r>
              <a:rPr lang="ar-IQ" dirty="0" smtClean="0">
                <a:cs typeface="Ali_K_Jiddah" pitchFamily="2" charset="-78"/>
              </a:rPr>
              <a:t>(</a:t>
            </a:r>
            <a:r>
              <a:rPr lang="ar-IQ" dirty="0" err="1" smtClean="0">
                <a:solidFill>
                  <a:schemeClr val="bg1"/>
                </a:solidFill>
                <a:cs typeface="Ali_K_Jiddah" pitchFamily="2" charset="-78"/>
              </a:rPr>
              <a:t>سةرجاوةكان</a:t>
            </a:r>
            <a:r>
              <a:rPr lang="ar-IQ" dirty="0" smtClean="0">
                <a:solidFill>
                  <a:schemeClr val="bg1"/>
                </a:solidFill>
                <a:cs typeface="Ali_K_Jiddah" pitchFamily="2" charset="-78"/>
              </a:rPr>
              <a:t>)</a:t>
            </a:r>
            <a:endParaRPr lang="ar-IQ" dirty="0">
              <a:solidFill>
                <a:schemeClr val="bg1"/>
              </a:solidFill>
              <a:cs typeface="Ali_K_Jiddah" pitchFamily="2" charset="-78"/>
            </a:endParaRPr>
          </a:p>
        </p:txBody>
      </p:sp>
      <p:sp>
        <p:nvSpPr>
          <p:cNvPr id="3" name="عنصر نائب للمحتوى 2"/>
          <p:cNvSpPr>
            <a:spLocks noGrp="1"/>
          </p:cNvSpPr>
          <p:nvPr>
            <p:ph idx="1"/>
          </p:nvPr>
        </p:nvSpPr>
        <p:spPr/>
        <p:txBody>
          <a:bodyPr>
            <a:normAutofit fontScale="92500" lnSpcReduction="10000"/>
          </a:bodyPr>
          <a:lstStyle/>
          <a:p>
            <a:r>
              <a:rPr lang="ar-IQ" sz="2800" dirty="0" smtClean="0">
                <a:cs typeface="Ali-A-Jiddah" pitchFamily="2" charset="-78"/>
              </a:rPr>
              <a:t>1-محمد صبحي حسانين (2004)،القياس والتقويم في التربية البدنية والرياضة .ط6ج1، دار الفكر العربي للطبع والنشر، مدينة النصر ، القاهرة .</a:t>
            </a:r>
          </a:p>
          <a:p>
            <a:r>
              <a:rPr lang="ar-IQ" sz="2800" dirty="0" smtClean="0">
                <a:cs typeface="Ali-A-Jiddah" pitchFamily="2" charset="-78"/>
              </a:rPr>
              <a:t>2- محمد حسن علاوي ومحمد نصر الدين رضوان (2008)،القياس في التربية الرياضية وعلم النفس الرياضي، دار الفكر العربي للطبع والنشر ، مدينة النصر ، القاهرة.</a:t>
            </a:r>
          </a:p>
          <a:p>
            <a:r>
              <a:rPr lang="ar-IQ" sz="2800" dirty="0" smtClean="0">
                <a:cs typeface="Ali-A-Jiddah" pitchFamily="2" charset="-78"/>
              </a:rPr>
              <a:t>3-محمد نصر الدين رضوان (2011)،المدخل الى القياس في التربية البدنية والرياضة ،ط2 ،مركز الكتاب للنشر ، مدينة النصر ، القاهرة .</a:t>
            </a:r>
            <a:endParaRPr lang="ar-IQ" sz="2800" dirty="0">
              <a:cs typeface="Ali-A-Jiddah" pitchFamily="2" charset="-78"/>
            </a:endParaRPr>
          </a:p>
        </p:txBody>
      </p:sp>
    </p:spTree>
    <p:extLst>
      <p:ext uri="{BB962C8B-B14F-4D97-AF65-F5344CB8AC3E}">
        <p14:creationId xmlns:p14="http://schemas.microsoft.com/office/powerpoint/2010/main" val="4182714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772400" cy="1584176"/>
          </a:xfrm>
        </p:spPr>
        <p:txBody>
          <a:bodyPr>
            <a:noAutofit/>
          </a:bodyPr>
          <a:lstStyle/>
          <a:p>
            <a:pPr algn="ctr"/>
            <a:r>
              <a:rPr lang="ar-IQ" sz="4400" b="1" dirty="0" smtClean="0">
                <a:solidFill>
                  <a:schemeClr val="accent5"/>
                </a:solidFill>
                <a:cs typeface="Ali-A-Jiddah" pitchFamily="2" charset="-78"/>
              </a:rPr>
              <a:t>اسس العلمية </a:t>
            </a:r>
            <a:r>
              <a:rPr lang="ar-IQ" sz="4400" b="1" dirty="0" smtClean="0">
                <a:solidFill>
                  <a:schemeClr val="accent5"/>
                </a:solidFill>
                <a:cs typeface="Ali-A-Jiddah" pitchFamily="2" charset="-78"/>
              </a:rPr>
              <a:t>للاختبار-</a:t>
            </a:r>
            <a:br>
              <a:rPr lang="ar-IQ" sz="4400" b="1" dirty="0" smtClean="0">
                <a:solidFill>
                  <a:schemeClr val="accent5"/>
                </a:solidFill>
                <a:cs typeface="Ali-A-Jiddah" pitchFamily="2" charset="-78"/>
              </a:rPr>
            </a:br>
            <a:r>
              <a:rPr lang="ar-IQ" sz="4400" b="1" dirty="0" smtClean="0">
                <a:solidFill>
                  <a:schemeClr val="accent5"/>
                </a:solidFill>
                <a:cs typeface="Ali-A-Jiddah" pitchFamily="2" charset="-78"/>
              </a:rPr>
              <a:t> </a:t>
            </a:r>
            <a:r>
              <a:rPr lang="ar-IQ" sz="4400" b="1" dirty="0" smtClean="0">
                <a:solidFill>
                  <a:schemeClr val="bg1"/>
                </a:solidFill>
                <a:cs typeface="Ali_K_Jiddah" pitchFamily="2" charset="-78"/>
              </a:rPr>
              <a:t>(</a:t>
            </a:r>
            <a:r>
              <a:rPr lang="ar-IQ" sz="4400" b="1" dirty="0" err="1" smtClean="0">
                <a:solidFill>
                  <a:schemeClr val="bg1"/>
                </a:solidFill>
                <a:cs typeface="Ali_K_Jiddah" pitchFamily="2" charset="-78"/>
              </a:rPr>
              <a:t>بنةمايةكاني</a:t>
            </a:r>
            <a:r>
              <a:rPr lang="ar-IQ" sz="4400" b="1" dirty="0" smtClean="0">
                <a:solidFill>
                  <a:schemeClr val="bg1"/>
                </a:solidFill>
                <a:cs typeface="Ali_K_Jiddah" pitchFamily="2" charset="-78"/>
              </a:rPr>
              <a:t> </a:t>
            </a:r>
            <a:r>
              <a:rPr lang="ar-IQ" sz="4400" b="1" dirty="0" err="1" smtClean="0">
                <a:solidFill>
                  <a:schemeClr val="bg1"/>
                </a:solidFill>
                <a:cs typeface="Ali_K_Jiddah" pitchFamily="2" charset="-78"/>
              </a:rPr>
              <a:t>زانستي</a:t>
            </a:r>
            <a:r>
              <a:rPr lang="ar-IQ" sz="4400" b="1" dirty="0" smtClean="0">
                <a:solidFill>
                  <a:schemeClr val="bg1"/>
                </a:solidFill>
                <a:cs typeface="Ali_K_Jiddah" pitchFamily="2" charset="-78"/>
              </a:rPr>
              <a:t> </a:t>
            </a:r>
            <a:r>
              <a:rPr lang="ar-IQ" sz="4400" b="1" dirty="0" err="1" smtClean="0">
                <a:solidFill>
                  <a:schemeClr val="bg1"/>
                </a:solidFill>
                <a:cs typeface="Ali_K_Jiddah" pitchFamily="2" charset="-78"/>
              </a:rPr>
              <a:t>تاقيكردنةوة</a:t>
            </a:r>
            <a:r>
              <a:rPr lang="ar-IQ" sz="4400" b="1" dirty="0" smtClean="0">
                <a:solidFill>
                  <a:schemeClr val="bg1"/>
                </a:solidFill>
                <a:cs typeface="Ali_K_Jiddah" pitchFamily="2" charset="-78"/>
              </a:rPr>
              <a:t> </a:t>
            </a:r>
            <a:endParaRPr lang="ar-IQ" sz="4400" b="1" dirty="0">
              <a:solidFill>
                <a:schemeClr val="bg1"/>
              </a:solidFill>
              <a:cs typeface="Ali_K_Jiddah" pitchFamily="2" charset="-78"/>
            </a:endParaRPr>
          </a:p>
        </p:txBody>
      </p:sp>
      <p:sp>
        <p:nvSpPr>
          <p:cNvPr id="3" name="عنوان فرعي 2"/>
          <p:cNvSpPr>
            <a:spLocks noGrp="1"/>
          </p:cNvSpPr>
          <p:nvPr>
            <p:ph type="subTitle" idx="1"/>
          </p:nvPr>
        </p:nvSpPr>
        <p:spPr>
          <a:xfrm>
            <a:off x="468885" y="2492896"/>
            <a:ext cx="7984976" cy="3048744"/>
          </a:xfrm>
        </p:spPr>
        <p:txBody>
          <a:bodyPr>
            <a:noAutofit/>
          </a:bodyPr>
          <a:lstStyle/>
          <a:p>
            <a:pPr lvl="1"/>
            <a:r>
              <a:rPr lang="ar-IQ" sz="3600" dirty="0" smtClean="0">
                <a:solidFill>
                  <a:schemeClr val="tx1"/>
                </a:solidFill>
                <a:cs typeface="Ali_K_Jiddah" pitchFamily="2" charset="-78"/>
              </a:rPr>
              <a:t>الصدق( </a:t>
            </a:r>
            <a:r>
              <a:rPr lang="ar-IQ" sz="3600" dirty="0" err="1" smtClean="0">
                <a:solidFill>
                  <a:schemeClr val="bg1"/>
                </a:solidFill>
                <a:cs typeface="Ali_K_Jiddah" pitchFamily="2" charset="-78"/>
              </a:rPr>
              <a:t>راستطؤيي</a:t>
            </a:r>
            <a:r>
              <a:rPr lang="ar-IQ" dirty="0" smtClean="0">
                <a:solidFill>
                  <a:schemeClr val="bg1"/>
                </a:solidFill>
                <a:cs typeface="Ali_K_Jiddah" pitchFamily="2" charset="-78"/>
              </a:rPr>
              <a:t>) </a:t>
            </a:r>
            <a:r>
              <a:rPr lang="en-US" sz="3600" b="1" dirty="0" smtClean="0">
                <a:solidFill>
                  <a:schemeClr val="bg1"/>
                </a:solidFill>
                <a:latin typeface="Albertus Extra Bold" pitchFamily="34" charset="0"/>
                <a:cs typeface="Ali_K_Jiddah" pitchFamily="2" charset="-78"/>
              </a:rPr>
              <a:t>validity)</a:t>
            </a:r>
            <a:r>
              <a:rPr lang="ar-IQ" sz="3600" b="1" dirty="0" smtClean="0">
                <a:solidFill>
                  <a:schemeClr val="bg1"/>
                </a:solidFill>
                <a:latin typeface="Albertus Extra Bold" pitchFamily="34" charset="0"/>
                <a:cs typeface="Ali_K_Jiddah" pitchFamily="2" charset="-78"/>
              </a:rPr>
              <a:t>)</a:t>
            </a:r>
            <a:endParaRPr lang="en-US" sz="3600" b="1" dirty="0" smtClean="0">
              <a:solidFill>
                <a:schemeClr val="bg1"/>
              </a:solidFill>
              <a:latin typeface="Albertus Extra Bold" pitchFamily="34" charset="0"/>
              <a:cs typeface="Ali_K_Jiddah" pitchFamily="2" charset="-78"/>
            </a:endParaRPr>
          </a:p>
          <a:p>
            <a:r>
              <a:rPr lang="ar-IQ" sz="3600" dirty="0" smtClean="0">
                <a:solidFill>
                  <a:schemeClr val="tx1"/>
                </a:solidFill>
                <a:cs typeface="Ali-A-Jiddah" pitchFamily="2" charset="-78"/>
              </a:rPr>
              <a:t>الثبات</a:t>
            </a:r>
            <a:r>
              <a:rPr lang="ar-IQ" sz="3600" dirty="0" smtClean="0">
                <a:solidFill>
                  <a:schemeClr val="bg1"/>
                </a:solidFill>
                <a:cs typeface="Ali_K_Jiddah" pitchFamily="2" charset="-78"/>
              </a:rPr>
              <a:t>(</a:t>
            </a:r>
            <a:r>
              <a:rPr lang="ar-IQ" sz="3600" dirty="0" err="1" smtClean="0">
                <a:solidFill>
                  <a:schemeClr val="bg1"/>
                </a:solidFill>
                <a:cs typeface="Ali_K_Jiddah" pitchFamily="2" charset="-78"/>
              </a:rPr>
              <a:t>جيَطيري</a:t>
            </a:r>
            <a:r>
              <a:rPr lang="ar-IQ" sz="3600" b="1" dirty="0" smtClean="0">
                <a:solidFill>
                  <a:schemeClr val="bg1"/>
                </a:solidFill>
                <a:cs typeface="AF_ BOTAN KURDI 23" pitchFamily="2" charset="-78"/>
              </a:rPr>
              <a:t>)(</a:t>
            </a:r>
            <a:r>
              <a:rPr lang="en-US" sz="3600" b="1" dirty="0" smtClean="0">
                <a:solidFill>
                  <a:schemeClr val="bg1"/>
                </a:solidFill>
                <a:latin typeface="Albertus Extra Bold" pitchFamily="34" charset="0"/>
                <a:cs typeface="AF_ BOTAN KURDI 23" pitchFamily="2" charset="-78"/>
              </a:rPr>
              <a:t>(Reliability</a:t>
            </a:r>
          </a:p>
          <a:p>
            <a:r>
              <a:rPr lang="ar-IQ" sz="3600" dirty="0" smtClean="0">
                <a:solidFill>
                  <a:schemeClr val="tx1"/>
                </a:solidFill>
                <a:cs typeface="Ali-A-Jiddah" pitchFamily="2" charset="-78"/>
              </a:rPr>
              <a:t>الموضوعية</a:t>
            </a:r>
            <a:r>
              <a:rPr lang="ar-IQ" sz="3600" dirty="0" smtClean="0">
                <a:solidFill>
                  <a:schemeClr val="bg1"/>
                </a:solidFill>
                <a:cs typeface="Ali_K_Jiddah" pitchFamily="2" charset="-78"/>
              </a:rPr>
              <a:t>(</a:t>
            </a:r>
            <a:r>
              <a:rPr lang="ar-IQ" sz="3600" dirty="0" err="1" smtClean="0">
                <a:solidFill>
                  <a:schemeClr val="bg1"/>
                </a:solidFill>
                <a:cs typeface="Ali_K_Jiddah" pitchFamily="2" charset="-78"/>
              </a:rPr>
              <a:t>بابةتي</a:t>
            </a:r>
            <a:r>
              <a:rPr lang="ar-IQ" sz="3600" dirty="0" smtClean="0">
                <a:solidFill>
                  <a:schemeClr val="bg1"/>
                </a:solidFill>
                <a:cs typeface="Ali_K_Jiddah" pitchFamily="2" charset="-78"/>
              </a:rPr>
              <a:t> </a:t>
            </a:r>
            <a:r>
              <a:rPr lang="en-US" sz="3600" b="1" dirty="0" smtClean="0">
                <a:solidFill>
                  <a:schemeClr val="bg1"/>
                </a:solidFill>
                <a:latin typeface="Albertus Extra Bold" pitchFamily="34" charset="0"/>
                <a:cs typeface="AF_ BOTAN KURDI 23" pitchFamily="2" charset="-78"/>
              </a:rPr>
              <a:t>objectivity)</a:t>
            </a:r>
            <a:r>
              <a:rPr lang="en-US" sz="3600" b="1" dirty="0" smtClean="0">
                <a:solidFill>
                  <a:schemeClr val="bg1"/>
                </a:solidFill>
                <a:cs typeface="AF_ BOTAN KURDI 23" pitchFamily="2" charset="-78"/>
              </a:rPr>
              <a:t>(</a:t>
            </a:r>
            <a:r>
              <a:rPr lang="ar-IQ" sz="4400" b="1" dirty="0" smtClean="0">
                <a:solidFill>
                  <a:srgbClr val="FF0000"/>
                </a:solidFill>
                <a:cs typeface="AF_ BOTAN KURDI 23" pitchFamily="2" charset="-78"/>
              </a:rPr>
              <a:t>)</a:t>
            </a:r>
            <a:endParaRPr lang="en-US" sz="4400" b="1" dirty="0">
              <a:solidFill>
                <a:srgbClr val="FF0000"/>
              </a:solidFill>
              <a:cs typeface="AF_ BOTAN KURDI 23" pitchFamily="2" charset="-78"/>
            </a:endParaRPr>
          </a:p>
        </p:txBody>
      </p:sp>
    </p:spTree>
    <p:extLst>
      <p:ext uri="{BB962C8B-B14F-4D97-AF65-F5344CB8AC3E}">
        <p14:creationId xmlns:p14="http://schemas.microsoft.com/office/powerpoint/2010/main" val="2156189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cs typeface="Ali-A-Jiddah" pitchFamily="2" charset="-78"/>
              </a:rPr>
              <a:t>الصدق </a:t>
            </a:r>
            <a:r>
              <a:rPr lang="ar-IQ" dirty="0" err="1" smtClean="0">
                <a:solidFill>
                  <a:schemeClr val="bg1"/>
                </a:solidFill>
                <a:cs typeface="Ali_K_Jiddah" pitchFamily="2" charset="-78"/>
              </a:rPr>
              <a:t>راستطوَيي</a:t>
            </a:r>
            <a:r>
              <a:rPr lang="ar-IQ" dirty="0" smtClean="0">
                <a:solidFill>
                  <a:schemeClr val="bg1"/>
                </a:solidFill>
              </a:rPr>
              <a:t>.</a:t>
            </a:r>
            <a:r>
              <a:rPr lang="en-US" dirty="0" smtClean="0">
                <a:solidFill>
                  <a:schemeClr val="bg1"/>
                </a:solidFill>
                <a:latin typeface="Albertus Extra Bold" pitchFamily="34" charset="0"/>
                <a:cs typeface="Ali_K_Jiddah" pitchFamily="2" charset="-78"/>
              </a:rPr>
              <a:t>Validity</a:t>
            </a:r>
            <a:endParaRPr lang="ar-IQ" dirty="0">
              <a:solidFill>
                <a:schemeClr val="bg1"/>
              </a:solidFill>
              <a:latin typeface="Albertus Extra Bold" pitchFamily="34" charset="0"/>
              <a:cs typeface="Ali_K_Jiddah" pitchFamily="2" charset="-78"/>
            </a:endParaRPr>
          </a:p>
        </p:txBody>
      </p:sp>
      <p:sp>
        <p:nvSpPr>
          <p:cNvPr id="3" name="عنصر نائب للمحتوى 2"/>
          <p:cNvSpPr>
            <a:spLocks noGrp="1"/>
          </p:cNvSpPr>
          <p:nvPr>
            <p:ph idx="1"/>
          </p:nvPr>
        </p:nvSpPr>
        <p:spPr>
          <a:xfrm>
            <a:off x="107504" y="1772816"/>
            <a:ext cx="8856984" cy="4525963"/>
          </a:xfrm>
        </p:spPr>
        <p:txBody>
          <a:bodyPr>
            <a:normAutofit/>
          </a:bodyPr>
          <a:lstStyle/>
          <a:p>
            <a:r>
              <a:rPr lang="ar-IQ" sz="2400" dirty="0" smtClean="0"/>
              <a:t>- </a:t>
            </a:r>
            <a:r>
              <a:rPr lang="ar-IQ" sz="2400" dirty="0" smtClean="0">
                <a:cs typeface="Ali-A-Jiddah" pitchFamily="2" charset="-78"/>
              </a:rPr>
              <a:t>الصدق </a:t>
            </a:r>
            <a:r>
              <a:rPr lang="ar-IQ" sz="2400" dirty="0" smtClean="0">
                <a:solidFill>
                  <a:schemeClr val="bg1"/>
                </a:solidFill>
              </a:rPr>
              <a:t>– </a:t>
            </a:r>
            <a:r>
              <a:rPr lang="ar-IQ" sz="2400" dirty="0" err="1" smtClean="0">
                <a:solidFill>
                  <a:schemeClr val="bg1"/>
                </a:solidFill>
                <a:cs typeface="Ali_K_Jiddah" pitchFamily="2" charset="-78"/>
              </a:rPr>
              <a:t>راستطَوَيي</a:t>
            </a:r>
            <a:r>
              <a:rPr lang="ar-IQ" sz="2400" dirty="0" smtClean="0">
                <a:solidFill>
                  <a:srgbClr val="FF0000"/>
                </a:solidFill>
                <a:cs typeface="Ali_K_Jiddah" pitchFamily="2" charset="-78"/>
              </a:rPr>
              <a:t>)</a:t>
            </a:r>
            <a:r>
              <a:rPr lang="ar-IQ" sz="2400" dirty="0" smtClean="0"/>
              <a:t> </a:t>
            </a:r>
            <a:r>
              <a:rPr lang="ar-IQ" sz="2400" dirty="0" smtClean="0">
                <a:cs typeface="Ali-A-Jiddah" pitchFamily="2" charset="-78"/>
              </a:rPr>
              <a:t>هي قدرة الاختبار على قياس الصفة المراد قياسها </a:t>
            </a:r>
            <a:r>
              <a:rPr lang="ar-IQ" sz="2400" dirty="0" smtClean="0">
                <a:cs typeface="Ali_K_Jiddah" pitchFamily="2" charset="-78"/>
              </a:rPr>
              <a:t>.( </a:t>
            </a:r>
            <a:r>
              <a:rPr lang="ar-IQ" sz="2400" dirty="0" smtClean="0">
                <a:solidFill>
                  <a:schemeClr val="bg1"/>
                </a:solidFill>
                <a:cs typeface="Ali_K_Jiddah" pitchFamily="2" charset="-78"/>
              </a:rPr>
              <a:t>تواناي </a:t>
            </a:r>
            <a:r>
              <a:rPr lang="ar-IQ" sz="2400" dirty="0" err="1" smtClean="0">
                <a:solidFill>
                  <a:schemeClr val="bg1"/>
                </a:solidFill>
                <a:cs typeface="Ali_K_Jiddah" pitchFamily="2" charset="-78"/>
              </a:rPr>
              <a:t>تاقي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كردنةوة</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بة</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ثيَواني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ئةو</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سيفةتةي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كةدةمانةويَ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ثيَواني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بكةين</a:t>
            </a:r>
            <a:r>
              <a:rPr lang="ar-IQ" sz="2400" dirty="0" smtClean="0">
                <a:solidFill>
                  <a:schemeClr val="bg1"/>
                </a:solidFill>
                <a:cs typeface="Ali_K_Jiddah" pitchFamily="2" charset="-78"/>
              </a:rPr>
              <a:t>).</a:t>
            </a:r>
          </a:p>
          <a:p>
            <a:r>
              <a:rPr lang="ar-IQ" sz="2400" dirty="0" smtClean="0">
                <a:cs typeface="Ali-A-Jiddah" pitchFamily="2" charset="-78"/>
              </a:rPr>
              <a:t>مثال :-1- اختبار   (30 م) هو قدرة هذا الاختبار  على قياس  السرعة الانتقالية  . (</a:t>
            </a:r>
            <a:r>
              <a:rPr lang="ar-IQ" sz="2400" dirty="0" err="1" smtClean="0">
                <a:solidFill>
                  <a:schemeClr val="bg1"/>
                </a:solidFill>
                <a:cs typeface="Ali_K_Jiddah" pitchFamily="2" charset="-78"/>
              </a:rPr>
              <a:t>ثيَواني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خيَرايي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طواستنةوة</a:t>
            </a:r>
            <a:r>
              <a:rPr lang="ar-IQ" sz="2400" dirty="0" smtClean="0">
                <a:cs typeface="Ali_K_Jiddah" pitchFamily="2" charset="-78"/>
              </a:rPr>
              <a:t>)</a:t>
            </a:r>
          </a:p>
          <a:p>
            <a:r>
              <a:rPr lang="ar-IQ" sz="2400" dirty="0" smtClean="0">
                <a:cs typeface="Ali-A-Jiddah" pitchFamily="2" charset="-78"/>
              </a:rPr>
              <a:t>2- اختبار رمي الكرة الطبية </a:t>
            </a:r>
            <a:r>
              <a:rPr lang="ar-IQ" sz="2400" dirty="0" smtClean="0">
                <a:solidFill>
                  <a:schemeClr val="accent5"/>
                </a:solidFill>
                <a:cs typeface="Ali_K_Jiddah" pitchFamily="2" charset="-78"/>
              </a:rPr>
              <a:t>.(</a:t>
            </a:r>
            <a:r>
              <a:rPr lang="ar-IQ" sz="2400" dirty="0" err="1" smtClean="0">
                <a:solidFill>
                  <a:srgbClr val="FF0000"/>
                </a:solidFill>
                <a:cs typeface="Ali_K_Jiddah" pitchFamily="2" charset="-78"/>
              </a:rPr>
              <a:t>هاويشتني</a:t>
            </a:r>
            <a:r>
              <a:rPr lang="ar-IQ" sz="2400" dirty="0" smtClean="0">
                <a:solidFill>
                  <a:srgbClr val="FF0000"/>
                </a:solidFill>
                <a:cs typeface="Ali_K_Jiddah" pitchFamily="2" charset="-78"/>
              </a:rPr>
              <a:t> توَثي </a:t>
            </a:r>
            <a:r>
              <a:rPr lang="ar-IQ" sz="2400" dirty="0" err="1" smtClean="0">
                <a:solidFill>
                  <a:srgbClr val="FF0000"/>
                </a:solidFill>
                <a:cs typeface="Ali_K_Jiddah" pitchFamily="2" charset="-78"/>
              </a:rPr>
              <a:t>بزيشكي</a:t>
            </a:r>
            <a:r>
              <a:rPr lang="ar-IQ" sz="2400" dirty="0" smtClean="0">
                <a:solidFill>
                  <a:srgbClr val="FF0000"/>
                </a:solidFill>
                <a:cs typeface="Ali_K_Jiddah" pitchFamily="2" charset="-78"/>
              </a:rPr>
              <a:t>)</a:t>
            </a:r>
          </a:p>
          <a:p>
            <a:r>
              <a:rPr lang="ar-IQ" sz="2400" dirty="0" smtClean="0">
                <a:cs typeface="Ali-A-Jiddah" pitchFamily="2" charset="-78"/>
              </a:rPr>
              <a:t>هو قدرة هذا الاختبار قياس القوة الانفجارية </a:t>
            </a:r>
            <a:r>
              <a:rPr lang="ar-IQ" sz="2400" dirty="0" err="1" smtClean="0">
                <a:cs typeface="Ali-A-Jiddah" pitchFamily="2" charset="-78"/>
              </a:rPr>
              <a:t>لعظلات</a:t>
            </a:r>
            <a:r>
              <a:rPr lang="ar-IQ" sz="2400" dirty="0" smtClean="0">
                <a:cs typeface="Ali-A-Jiddah" pitchFamily="2" charset="-78"/>
              </a:rPr>
              <a:t> الذراعين </a:t>
            </a:r>
          </a:p>
          <a:p>
            <a:r>
              <a:rPr lang="ar-IQ" sz="2400" dirty="0" smtClean="0">
                <a:cs typeface="Ali-A-Jiddah" pitchFamily="2" charset="-78"/>
              </a:rPr>
              <a:t>(</a:t>
            </a:r>
            <a:r>
              <a:rPr lang="ar-IQ" sz="2400" dirty="0" err="1" smtClean="0">
                <a:solidFill>
                  <a:schemeClr val="bg1"/>
                </a:solidFill>
                <a:cs typeface="Ali_K_Jiddah" pitchFamily="2" charset="-78"/>
              </a:rPr>
              <a:t>ثيَواني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هيَزي</a:t>
            </a:r>
            <a:r>
              <a:rPr lang="ar-IQ" sz="2400" dirty="0" smtClean="0">
                <a:solidFill>
                  <a:schemeClr val="bg1"/>
                </a:solidFill>
                <a:cs typeface="Ali_K_Jiddah" pitchFamily="2" charset="-78"/>
              </a:rPr>
              <a:t> </a:t>
            </a:r>
            <a:r>
              <a:rPr lang="ar-IQ" sz="2400" dirty="0" err="1" smtClean="0">
                <a:solidFill>
                  <a:schemeClr val="bg1"/>
                </a:solidFill>
                <a:cs typeface="Ali_K_Jiddah" pitchFamily="2" charset="-78"/>
              </a:rPr>
              <a:t>تةقينةوة</a:t>
            </a:r>
            <a:r>
              <a:rPr lang="ar-IQ" sz="2400" dirty="0">
                <a:solidFill>
                  <a:schemeClr val="bg1"/>
                </a:solidFill>
                <a:cs typeface="Ali_K_Jiddah" pitchFamily="2" charset="-78"/>
              </a:rPr>
              <a:t>)</a:t>
            </a:r>
          </a:p>
        </p:txBody>
      </p:sp>
    </p:spTree>
    <p:extLst>
      <p:ext uri="{BB962C8B-B14F-4D97-AF65-F5344CB8AC3E}">
        <p14:creationId xmlns:p14="http://schemas.microsoft.com/office/powerpoint/2010/main" val="409434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28600" algn="r">
              <a:lnSpc>
                <a:spcPct val="115000"/>
              </a:lnSpc>
            </a:pPr>
            <a:r>
              <a:rPr lang="ar-SA" b="1" dirty="0">
                <a:ea typeface="Times New Roman"/>
                <a:cs typeface="Ali-A-Jiddah"/>
              </a:rPr>
              <a:t>خصائص الصدق</a:t>
            </a:r>
            <a:r>
              <a:rPr lang="ar-SA" b="1" dirty="0">
                <a:ea typeface="Times New Roman"/>
                <a:cs typeface="Arial"/>
              </a:rPr>
              <a:t> </a:t>
            </a:r>
            <a:r>
              <a:rPr lang="ar-IQ" sz="3600" b="1" dirty="0">
                <a:solidFill>
                  <a:schemeClr val="bg1"/>
                </a:solidFill>
                <a:ea typeface="Times New Roman"/>
                <a:cs typeface="Ali_K_Sahifa Bold"/>
              </a:rPr>
              <a:t>(</a:t>
            </a:r>
            <a:r>
              <a:rPr lang="ar-IQ" b="1" dirty="0" err="1">
                <a:solidFill>
                  <a:schemeClr val="bg1"/>
                </a:solidFill>
                <a:ea typeface="Times New Roman"/>
                <a:cs typeface="Ali_K_Jiddah"/>
              </a:rPr>
              <a:t>سيفةتةكاني</a:t>
            </a:r>
            <a:r>
              <a:rPr lang="ar-IQ" b="1" dirty="0">
                <a:solidFill>
                  <a:schemeClr val="bg1"/>
                </a:solidFill>
                <a:ea typeface="Times New Roman"/>
                <a:cs typeface="Ali_K_Jiddah"/>
              </a:rPr>
              <a:t> </a:t>
            </a:r>
            <a:r>
              <a:rPr lang="ar-IQ" b="1" dirty="0" err="1">
                <a:solidFill>
                  <a:schemeClr val="bg1"/>
                </a:solidFill>
                <a:ea typeface="Times New Roman"/>
                <a:cs typeface="Ali_K_Jiddah"/>
              </a:rPr>
              <a:t>راستطوَيي</a:t>
            </a:r>
            <a:r>
              <a:rPr lang="ar-IQ" b="1" dirty="0">
                <a:solidFill>
                  <a:schemeClr val="bg1"/>
                </a:solidFill>
                <a:ea typeface="Times New Roman"/>
                <a:cs typeface="Ali_K_Jiddah"/>
              </a:rPr>
              <a:t>)</a:t>
            </a:r>
            <a:endParaRPr lang="en-US" sz="2800" dirty="0">
              <a:solidFill>
                <a:schemeClr val="bg1"/>
              </a:solidFill>
              <a:ea typeface="Times New Roman"/>
              <a:cs typeface="Arial"/>
            </a:endParaRPr>
          </a:p>
        </p:txBody>
      </p:sp>
      <p:sp>
        <p:nvSpPr>
          <p:cNvPr id="3" name="عنصر نائب للمحتوى 2"/>
          <p:cNvSpPr>
            <a:spLocks noGrp="1"/>
          </p:cNvSpPr>
          <p:nvPr>
            <p:ph idx="1"/>
          </p:nvPr>
        </p:nvSpPr>
        <p:spPr>
          <a:xfrm>
            <a:off x="323528" y="1600200"/>
            <a:ext cx="8640960" cy="4114800"/>
          </a:xfrm>
        </p:spPr>
        <p:txBody>
          <a:bodyPr>
            <a:normAutofit/>
          </a:bodyPr>
          <a:lstStyle/>
          <a:p>
            <a:pPr marL="179070" indent="49530">
              <a:lnSpc>
                <a:spcPct val="115000"/>
              </a:lnSpc>
            </a:pPr>
            <a:r>
              <a:rPr lang="ar-IQ" sz="2400" b="1" dirty="0" smtClean="0">
                <a:ea typeface="Times New Roman"/>
                <a:cs typeface="Ali-A-Jiddah"/>
              </a:rPr>
              <a:t>أ</a:t>
            </a:r>
            <a:r>
              <a:rPr lang="ar-SA" sz="2400" b="1" dirty="0" smtClean="0">
                <a:ea typeface="Times New Roman"/>
                <a:cs typeface="Ali-A-Jiddah"/>
              </a:rPr>
              <a:t>- </a:t>
            </a:r>
            <a:r>
              <a:rPr lang="ar-SA" sz="2400" b="1" dirty="0">
                <a:ea typeface="Times New Roman"/>
                <a:cs typeface="Ali-A-Jiddah"/>
              </a:rPr>
              <a:t>الصدق يتعلق بنتيجة الاختبار :</a:t>
            </a:r>
            <a:r>
              <a:rPr lang="ar-SA" sz="2000" b="1" dirty="0">
                <a:ea typeface="Times New Roman"/>
              </a:rPr>
              <a:t>- </a:t>
            </a:r>
            <a:r>
              <a:rPr lang="ar-IQ" sz="2400" b="1" dirty="0">
                <a:solidFill>
                  <a:srgbClr val="FF0000"/>
                </a:solidFill>
                <a:ea typeface="Times New Roman"/>
                <a:cs typeface="Ali_K_Jiddah"/>
              </a:rPr>
              <a:t>(</a:t>
            </a:r>
            <a:r>
              <a:rPr lang="ar-IQ" sz="2400" b="1" dirty="0" err="1">
                <a:solidFill>
                  <a:schemeClr val="bg1"/>
                </a:solidFill>
                <a:ea typeface="Times New Roman"/>
                <a:cs typeface="Ali_K_Jiddah"/>
              </a:rPr>
              <a:t>راستطوَيي</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ثابةند</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دةبيَ</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بة</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ئةنجامي</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تاقي</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كردنةوة</a:t>
            </a:r>
            <a:r>
              <a:rPr lang="ar-IQ" sz="2400" b="1" dirty="0">
                <a:solidFill>
                  <a:schemeClr val="bg1"/>
                </a:solidFill>
                <a:ea typeface="Times New Roman"/>
                <a:cs typeface="Ali_K_Jiddah"/>
              </a:rPr>
              <a:t>)</a:t>
            </a:r>
            <a:endParaRPr lang="en-US" sz="1600" dirty="0">
              <a:solidFill>
                <a:schemeClr val="bg1"/>
              </a:solidFill>
              <a:ea typeface="Times New Roman"/>
              <a:cs typeface="Arial"/>
            </a:endParaRPr>
          </a:p>
          <a:p>
            <a:pPr marL="179070" indent="49530">
              <a:lnSpc>
                <a:spcPct val="115000"/>
              </a:lnSpc>
            </a:pPr>
            <a:r>
              <a:rPr lang="ar-SA" sz="2400" b="1" dirty="0">
                <a:ea typeface="Times New Roman"/>
                <a:cs typeface="Ali-A-Jiddah" pitchFamily="2" charset="-78"/>
              </a:rPr>
              <a:t>مثال </a:t>
            </a:r>
            <a:endParaRPr lang="ar-IQ" sz="2400" b="1" dirty="0" smtClean="0">
              <a:ea typeface="Times New Roman"/>
              <a:cs typeface="Ali-A-Jiddah" pitchFamily="2" charset="-78"/>
            </a:endParaRPr>
          </a:p>
          <a:p>
            <a:pPr marL="179070" indent="49530">
              <a:lnSpc>
                <a:spcPct val="115000"/>
              </a:lnSpc>
            </a:pPr>
            <a:r>
              <a:rPr lang="ar-IQ" sz="2400" b="1" dirty="0">
                <a:ea typeface="Times New Roman"/>
                <a:cs typeface="Ali-A-Jiddah" pitchFamily="2" charset="-78"/>
              </a:rPr>
              <a:t>أ</a:t>
            </a:r>
            <a:r>
              <a:rPr lang="ar-SA" sz="2400" b="1" dirty="0" smtClean="0">
                <a:ea typeface="Times New Roman"/>
                <a:cs typeface="Ali-A-Jiddah" pitchFamily="2" charset="-78"/>
              </a:rPr>
              <a:t>:- ا</a:t>
            </a:r>
            <a:r>
              <a:rPr lang="ar-IQ" sz="2400" b="1" dirty="0" smtClean="0">
                <a:ea typeface="Times New Roman"/>
                <a:cs typeface="Ali-A-Jiddah" pitchFamily="2" charset="-78"/>
              </a:rPr>
              <a:t>ذا</a:t>
            </a:r>
            <a:r>
              <a:rPr lang="ar-SA" sz="2400" b="1" dirty="0" smtClean="0">
                <a:ea typeface="Times New Roman"/>
                <a:cs typeface="Ali-A-Jiddah" pitchFamily="2" charset="-78"/>
              </a:rPr>
              <a:t> </a:t>
            </a:r>
            <a:r>
              <a:rPr lang="ar-SA" sz="2400" b="1" dirty="0">
                <a:ea typeface="Times New Roman"/>
                <a:cs typeface="Ali-A-Jiddah" pitchFamily="2" charset="-78"/>
              </a:rPr>
              <a:t>كان زمن قطع  (60م )  (8 ث )فالصدق يعود الى النتيجة </a:t>
            </a:r>
            <a:endParaRPr lang="en-US" sz="1800" dirty="0">
              <a:ea typeface="Times New Roman"/>
              <a:cs typeface="Ali-A-Jiddah" pitchFamily="2" charset="-78"/>
            </a:endParaRPr>
          </a:p>
          <a:p>
            <a:pPr marL="179070" indent="49530">
              <a:lnSpc>
                <a:spcPct val="115000"/>
              </a:lnSpc>
            </a:pPr>
            <a:r>
              <a:rPr lang="ar-IQ" sz="2400" b="1" dirty="0">
                <a:ea typeface="Times New Roman"/>
                <a:cs typeface="Ali-A-Jiddah" pitchFamily="2" charset="-78"/>
              </a:rPr>
              <a:t>ب</a:t>
            </a:r>
            <a:r>
              <a:rPr lang="ar-SA" sz="2400" b="1" dirty="0">
                <a:ea typeface="Times New Roman"/>
                <a:cs typeface="Ali-A-Jiddah" pitchFamily="2" charset="-78"/>
              </a:rPr>
              <a:t>-اذا كان درجة الطالب في مادة البحث العلمي (16/20 ) فالصدق </a:t>
            </a:r>
            <a:r>
              <a:rPr lang="ar-SA" sz="2400" b="1" dirty="0" smtClean="0">
                <a:ea typeface="Times New Roman"/>
                <a:cs typeface="Ali-A-Jiddah" pitchFamily="2" charset="-78"/>
              </a:rPr>
              <a:t>يتعلق </a:t>
            </a:r>
            <a:r>
              <a:rPr lang="ar-SA" sz="2400" b="1" dirty="0">
                <a:ea typeface="Times New Roman"/>
                <a:cs typeface="Ali-A-Jiddah" pitchFamily="2" charset="-78"/>
              </a:rPr>
              <a:t>بنتيجة الاختبار . </a:t>
            </a:r>
            <a:endParaRPr lang="ar-IQ" sz="2400" b="1" dirty="0" smtClean="0">
              <a:ea typeface="Times New Roman"/>
              <a:cs typeface="Ali-A-Jiddah" pitchFamily="2" charset="-78"/>
            </a:endParaRPr>
          </a:p>
          <a:p>
            <a:pPr marL="179070" indent="49530">
              <a:lnSpc>
                <a:spcPct val="115000"/>
              </a:lnSpc>
            </a:pPr>
            <a:r>
              <a:rPr lang="ar-IQ" sz="2400" dirty="0" smtClean="0">
                <a:ea typeface="Times New Roman"/>
                <a:cs typeface="Ali-A-Jiddah" pitchFamily="2" charset="-78"/>
              </a:rPr>
              <a:t>ت- اختبار رمي الكرة الطبية يختص فقط في قياس القوة الانفجارية </a:t>
            </a:r>
            <a:r>
              <a:rPr lang="ar-IQ" sz="2400" dirty="0" err="1" smtClean="0">
                <a:ea typeface="Times New Roman"/>
                <a:cs typeface="Ali-A-Jiddah" pitchFamily="2" charset="-78"/>
              </a:rPr>
              <a:t>لعظلات</a:t>
            </a:r>
            <a:r>
              <a:rPr lang="ar-IQ" sz="2400" dirty="0" smtClean="0">
                <a:ea typeface="Times New Roman"/>
                <a:cs typeface="Ali-A-Jiddah" pitchFamily="2" charset="-78"/>
              </a:rPr>
              <a:t> الذراعين .</a:t>
            </a:r>
            <a:endParaRPr lang="en-US" sz="2400" dirty="0">
              <a:ea typeface="Times New Roman"/>
              <a:cs typeface="Ali-A-Jiddah" pitchFamily="2" charset="-78"/>
            </a:endParaRPr>
          </a:p>
          <a:p>
            <a:pPr marL="179070" indent="49530">
              <a:lnSpc>
                <a:spcPct val="115000"/>
              </a:lnSpc>
              <a:tabLst>
                <a:tab pos="989330" algn="l"/>
                <a:tab pos="1079500" algn="l"/>
                <a:tab pos="3463290" algn="l"/>
              </a:tabLst>
            </a:pPr>
            <a:endParaRPr lang="en-US" sz="1800" dirty="0">
              <a:ea typeface="Times New Roman"/>
              <a:cs typeface="Ali-A-Jiddah" pitchFamily="2" charset="-78"/>
            </a:endParaRPr>
          </a:p>
        </p:txBody>
      </p:sp>
    </p:spTree>
    <p:extLst>
      <p:ext uri="{BB962C8B-B14F-4D97-AF65-F5344CB8AC3E}">
        <p14:creationId xmlns:p14="http://schemas.microsoft.com/office/powerpoint/2010/main" val="1056025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1143000"/>
          </a:xfrm>
        </p:spPr>
        <p:txBody>
          <a:bodyPr>
            <a:normAutofit fontScale="90000"/>
          </a:bodyPr>
          <a:lstStyle/>
          <a:p>
            <a:r>
              <a:rPr lang="ar-IQ" sz="4000" b="1" dirty="0">
                <a:ea typeface="Times New Roman"/>
                <a:cs typeface="Arial"/>
              </a:rPr>
              <a:t>2</a:t>
            </a:r>
            <a:r>
              <a:rPr lang="ar-SA" b="1" dirty="0">
                <a:ea typeface="Times New Roman"/>
                <a:cs typeface="Ali-A-Jiddah"/>
              </a:rPr>
              <a:t>-</a:t>
            </a:r>
            <a:r>
              <a:rPr lang="ar-SA" b="1" dirty="0">
                <a:solidFill>
                  <a:schemeClr val="tx1"/>
                </a:solidFill>
                <a:ea typeface="Times New Roman"/>
                <a:cs typeface="Ali-A-Jiddah"/>
              </a:rPr>
              <a:t>الصدق</a:t>
            </a:r>
            <a:r>
              <a:rPr lang="ar-SA" b="1" dirty="0">
                <a:ea typeface="Times New Roman"/>
                <a:cs typeface="Ali-A-Jiddah"/>
              </a:rPr>
              <a:t> يتعلق بالدرجة</a:t>
            </a:r>
            <a:r>
              <a:rPr lang="ar-SA" b="1" dirty="0">
                <a:ea typeface="Times New Roman"/>
                <a:cs typeface="Arial"/>
              </a:rPr>
              <a:t>  </a:t>
            </a:r>
            <a:r>
              <a:rPr lang="ar-SA" b="1" dirty="0">
                <a:solidFill>
                  <a:srgbClr val="FF0000"/>
                </a:solidFill>
                <a:ea typeface="Times New Roman"/>
                <a:cs typeface="Ali_K_Jiddah"/>
              </a:rPr>
              <a:t>(</a:t>
            </a:r>
            <a:r>
              <a:rPr lang="ar-SA" b="1" dirty="0" err="1">
                <a:solidFill>
                  <a:schemeClr val="bg1"/>
                </a:solidFill>
                <a:ea typeface="Times New Roman"/>
                <a:cs typeface="Ali_K_Jiddah"/>
              </a:rPr>
              <a:t>راستكوَيي</a:t>
            </a:r>
            <a:r>
              <a:rPr lang="ar-SA" b="1" dirty="0">
                <a:solidFill>
                  <a:schemeClr val="bg1"/>
                </a:solidFill>
                <a:ea typeface="Times New Roman"/>
                <a:cs typeface="Ali_K_Jiddah"/>
              </a:rPr>
              <a:t> </a:t>
            </a:r>
            <a:r>
              <a:rPr lang="ar-SA" b="1" dirty="0" err="1">
                <a:solidFill>
                  <a:schemeClr val="bg1"/>
                </a:solidFill>
                <a:ea typeface="Times New Roman"/>
                <a:cs typeface="Ali_K_Jiddah"/>
              </a:rPr>
              <a:t>ثابةندة</a:t>
            </a:r>
            <a:r>
              <a:rPr lang="ar-SA" b="1" dirty="0">
                <a:solidFill>
                  <a:schemeClr val="bg1"/>
                </a:solidFill>
                <a:ea typeface="Times New Roman"/>
                <a:cs typeface="Ali_K_Jiddah"/>
              </a:rPr>
              <a:t> </a:t>
            </a:r>
            <a:r>
              <a:rPr lang="ar-SA" b="1" dirty="0" err="1">
                <a:solidFill>
                  <a:schemeClr val="bg1"/>
                </a:solidFill>
                <a:ea typeface="Times New Roman"/>
                <a:cs typeface="Ali_K_Jiddah"/>
              </a:rPr>
              <a:t>بة</a:t>
            </a:r>
            <a:r>
              <a:rPr lang="ar-SA" b="1" dirty="0">
                <a:solidFill>
                  <a:schemeClr val="bg1"/>
                </a:solidFill>
                <a:ea typeface="Times New Roman"/>
                <a:cs typeface="Ali_K_Jiddah"/>
              </a:rPr>
              <a:t> نمرة)</a:t>
            </a:r>
            <a:r>
              <a:rPr lang="ar-SA" b="1" dirty="0">
                <a:solidFill>
                  <a:schemeClr val="bg1"/>
                </a:solidFill>
                <a:ea typeface="Times New Roman"/>
                <a:cs typeface="Arial"/>
              </a:rPr>
              <a:t> </a:t>
            </a:r>
            <a:endParaRPr lang="ar-IQ" dirty="0">
              <a:solidFill>
                <a:schemeClr val="bg1"/>
              </a:solidFill>
            </a:endParaRPr>
          </a:p>
        </p:txBody>
      </p:sp>
      <p:sp>
        <p:nvSpPr>
          <p:cNvPr id="3" name="عنصر نائب للمحتوى 2"/>
          <p:cNvSpPr>
            <a:spLocks noGrp="1"/>
          </p:cNvSpPr>
          <p:nvPr>
            <p:ph idx="1"/>
          </p:nvPr>
        </p:nvSpPr>
        <p:spPr>
          <a:xfrm>
            <a:off x="827700" y="2052925"/>
            <a:ext cx="8064780" cy="4195481"/>
          </a:xfrm>
        </p:spPr>
        <p:txBody>
          <a:bodyPr>
            <a:normAutofit/>
          </a:bodyPr>
          <a:lstStyle/>
          <a:p>
            <a:r>
              <a:rPr lang="ar-SA" sz="3200" b="1" dirty="0">
                <a:ea typeface="Times New Roman"/>
              </a:rPr>
              <a:t>مثال </a:t>
            </a:r>
            <a:endParaRPr lang="ar-IQ" sz="3200" b="1" dirty="0" smtClean="0">
              <a:ea typeface="Times New Roman"/>
            </a:endParaRPr>
          </a:p>
          <a:p>
            <a:r>
              <a:rPr lang="ar-SA" sz="3200" b="1" dirty="0" smtClean="0">
                <a:ea typeface="Times New Roman"/>
              </a:rPr>
              <a:t>ا </a:t>
            </a:r>
            <a:r>
              <a:rPr lang="ar-SA" sz="3200" b="1" dirty="0">
                <a:ea typeface="Times New Roman"/>
              </a:rPr>
              <a:t>-   اختبار (30م ) صادق في قياس السرعة الانتقالية بدرجة  (80 %).</a:t>
            </a:r>
            <a:r>
              <a:rPr lang="en-US" sz="3200" b="1" dirty="0">
                <a:ea typeface="Times New Roman"/>
                <a:cs typeface="Arial"/>
              </a:rPr>
              <a:t/>
            </a:r>
            <a:br>
              <a:rPr lang="en-US" sz="3200" b="1" dirty="0">
                <a:ea typeface="Times New Roman"/>
                <a:cs typeface="Arial"/>
              </a:rPr>
            </a:br>
            <a:r>
              <a:rPr lang="ar-SA" sz="3200" b="1" dirty="0">
                <a:ea typeface="Times New Roman"/>
              </a:rPr>
              <a:t>ب- اختبار سحب على العقلة صادق لقياس مطاولة  القوة </a:t>
            </a:r>
            <a:r>
              <a:rPr lang="ar-IQ" sz="3200" b="1" dirty="0" err="1" smtClean="0">
                <a:ea typeface="Times New Roman"/>
              </a:rPr>
              <a:t>لعظلات</a:t>
            </a:r>
            <a:r>
              <a:rPr lang="ar-SA" sz="3200" b="1" dirty="0" smtClean="0">
                <a:ea typeface="Times New Roman"/>
              </a:rPr>
              <a:t> </a:t>
            </a:r>
            <a:r>
              <a:rPr lang="ar-SA" sz="3200" b="1" dirty="0">
                <a:ea typeface="Times New Roman"/>
              </a:rPr>
              <a:t>الذراعين </a:t>
            </a:r>
            <a:r>
              <a:rPr lang="ar-IQ" sz="3200" b="1" dirty="0">
                <a:ea typeface="Times New Roman"/>
              </a:rPr>
              <a:t>بدرجة </a:t>
            </a:r>
            <a:r>
              <a:rPr lang="ar-SA" sz="3200" b="1" dirty="0">
                <a:ea typeface="Times New Roman"/>
              </a:rPr>
              <a:t>(77% ) .</a:t>
            </a:r>
            <a:r>
              <a:rPr lang="en-US" sz="3200" b="1" dirty="0">
                <a:ea typeface="Times New Roman"/>
                <a:cs typeface="Arial"/>
              </a:rPr>
              <a:t/>
            </a:r>
            <a:br>
              <a:rPr lang="en-US" sz="3200" b="1" dirty="0">
                <a:ea typeface="Times New Roman"/>
                <a:cs typeface="Arial"/>
              </a:rPr>
            </a:br>
            <a:r>
              <a:rPr lang="ar-SA" sz="3200" b="1" dirty="0">
                <a:ea typeface="Times New Roman"/>
              </a:rPr>
              <a:t>ت- الاختبار النظري لمادة الاختبارات صادق لقياس مستوى الطالب بدرجة  (70% ) .</a:t>
            </a:r>
            <a:r>
              <a:rPr lang="ar-SA" sz="3200" b="1" dirty="0" smtClean="0">
                <a:effectLst/>
                <a:ea typeface="Times New Roman"/>
                <a:cs typeface="Calibri"/>
              </a:rPr>
              <a:t> </a:t>
            </a:r>
            <a:endParaRPr lang="ar-IQ" sz="3200" dirty="0"/>
          </a:p>
        </p:txBody>
      </p:sp>
    </p:spTree>
    <p:extLst>
      <p:ext uri="{BB962C8B-B14F-4D97-AF65-F5344CB8AC3E}">
        <p14:creationId xmlns:p14="http://schemas.microsoft.com/office/powerpoint/2010/main" val="75399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845840"/>
            <a:ext cx="7924800" cy="1143000"/>
          </a:xfrm>
        </p:spPr>
        <p:txBody>
          <a:bodyPr>
            <a:normAutofit fontScale="90000"/>
          </a:bodyPr>
          <a:lstStyle/>
          <a:p>
            <a:pPr algn="ctr"/>
            <a:r>
              <a:rPr lang="ar-AE" sz="2200" b="1" dirty="0">
                <a:ea typeface="Times New Roman"/>
                <a:cs typeface="Arial"/>
              </a:rPr>
              <a:t>3</a:t>
            </a:r>
            <a:r>
              <a:rPr lang="ar-AE" sz="4000" b="1" dirty="0">
                <a:ea typeface="Times New Roman"/>
                <a:cs typeface="Ali-A-Jiddah"/>
              </a:rPr>
              <a:t>-الصدق يختص باستخدام معين</a:t>
            </a:r>
            <a:r>
              <a:rPr lang="ar-AE" sz="4000" b="1" dirty="0">
                <a:ea typeface="Times New Roman"/>
                <a:cs typeface="Arial"/>
              </a:rPr>
              <a:t> </a:t>
            </a:r>
            <a:r>
              <a:rPr lang="ar-AE" sz="2200" b="1" dirty="0">
                <a:solidFill>
                  <a:schemeClr val="bg1"/>
                </a:solidFill>
                <a:ea typeface="Times New Roman"/>
                <a:cs typeface="Ali_K_Jiddah"/>
              </a:rPr>
              <a:t>(</a:t>
            </a:r>
            <a:r>
              <a:rPr lang="ar-AE" sz="3100" b="1" dirty="0" err="1">
                <a:solidFill>
                  <a:schemeClr val="bg1"/>
                </a:solidFill>
                <a:ea typeface="Times New Roman"/>
                <a:cs typeface="Ali_K_Jiddah"/>
              </a:rPr>
              <a:t>راستطؤيي</a:t>
            </a:r>
            <a:r>
              <a:rPr lang="ar-AE" sz="3100" b="1" dirty="0">
                <a:solidFill>
                  <a:schemeClr val="bg1"/>
                </a:solidFill>
                <a:ea typeface="Times New Roman"/>
                <a:cs typeface="Ali_K_Jiddah"/>
              </a:rPr>
              <a:t> </a:t>
            </a:r>
            <a:r>
              <a:rPr lang="ar-AE" sz="3100" b="1" dirty="0" smtClean="0">
                <a:solidFill>
                  <a:schemeClr val="bg1"/>
                </a:solidFill>
                <a:ea typeface="Times New Roman"/>
                <a:cs typeface="Ali_K_Jiddah"/>
              </a:rPr>
              <a:t>ث</a:t>
            </a:r>
            <a:r>
              <a:rPr lang="ar-IQ" sz="3100" b="1" dirty="0" smtClean="0">
                <a:solidFill>
                  <a:schemeClr val="bg1"/>
                </a:solidFill>
                <a:ea typeface="Times New Roman"/>
                <a:cs typeface="Ali_K_Jiddah"/>
              </a:rPr>
              <a:t>ا</a:t>
            </a:r>
            <a:r>
              <a:rPr lang="ar-AE" sz="3100" b="1" dirty="0" err="1" smtClean="0">
                <a:solidFill>
                  <a:schemeClr val="bg1"/>
                </a:solidFill>
                <a:ea typeface="Times New Roman"/>
                <a:cs typeface="Ali_K_Jiddah"/>
              </a:rPr>
              <a:t>بةندة</a:t>
            </a:r>
            <a:r>
              <a:rPr lang="ar-AE" sz="3100" b="1" dirty="0" smtClean="0">
                <a:solidFill>
                  <a:schemeClr val="bg1"/>
                </a:solidFill>
                <a:ea typeface="Times New Roman"/>
                <a:cs typeface="Ali_K_Jiddah"/>
              </a:rPr>
              <a:t> </a:t>
            </a:r>
            <a:r>
              <a:rPr lang="ar-AE" sz="3100" b="1" dirty="0" err="1">
                <a:solidFill>
                  <a:schemeClr val="bg1"/>
                </a:solidFill>
                <a:ea typeface="Times New Roman"/>
                <a:cs typeface="Ali_K_Jiddah"/>
              </a:rPr>
              <a:t>بة</a:t>
            </a:r>
            <a:r>
              <a:rPr lang="ar-AE" sz="3100" b="1" dirty="0">
                <a:solidFill>
                  <a:schemeClr val="bg1"/>
                </a:solidFill>
                <a:ea typeface="Times New Roman"/>
                <a:cs typeface="Ali_K_Jiddah"/>
              </a:rPr>
              <a:t> </a:t>
            </a:r>
            <a:r>
              <a:rPr lang="ar-AE" sz="3100" b="1" dirty="0" err="1">
                <a:solidFill>
                  <a:schemeClr val="bg1"/>
                </a:solidFill>
                <a:ea typeface="Times New Roman"/>
                <a:cs typeface="Ali_K_Jiddah"/>
              </a:rPr>
              <a:t>بةكارهيَناني</a:t>
            </a:r>
            <a:r>
              <a:rPr lang="ar-AE" sz="3100" b="1" dirty="0">
                <a:solidFill>
                  <a:schemeClr val="bg1"/>
                </a:solidFill>
                <a:ea typeface="Times New Roman"/>
                <a:cs typeface="Ali_K_Jiddah"/>
              </a:rPr>
              <a:t> ديار كرِاو</a:t>
            </a:r>
            <a:r>
              <a:rPr lang="ar-AE" sz="4000" b="1" dirty="0">
                <a:solidFill>
                  <a:schemeClr val="bg1"/>
                </a:solidFill>
                <a:ea typeface="Times New Roman"/>
                <a:cs typeface="Ali_K_Jiddah"/>
              </a:rPr>
              <a:t>)</a:t>
            </a:r>
            <a:endParaRPr lang="ar-IQ" sz="4000" dirty="0">
              <a:solidFill>
                <a:schemeClr val="bg1"/>
              </a:solidFill>
            </a:endParaRPr>
          </a:p>
        </p:txBody>
      </p:sp>
      <p:sp>
        <p:nvSpPr>
          <p:cNvPr id="3" name="عنصر نائب للمحتوى 2"/>
          <p:cNvSpPr>
            <a:spLocks noGrp="1"/>
          </p:cNvSpPr>
          <p:nvPr>
            <p:ph idx="1"/>
          </p:nvPr>
        </p:nvSpPr>
        <p:spPr>
          <a:xfrm>
            <a:off x="609600" y="2482552"/>
            <a:ext cx="7924800" cy="4114800"/>
          </a:xfrm>
        </p:spPr>
        <p:txBody>
          <a:bodyPr>
            <a:normAutofit/>
          </a:bodyPr>
          <a:lstStyle/>
          <a:p>
            <a:pPr marL="228600">
              <a:lnSpc>
                <a:spcPct val="115000"/>
              </a:lnSpc>
            </a:pPr>
            <a:r>
              <a:rPr lang="ar-AE" sz="2800" b="1" dirty="0" err="1">
                <a:ea typeface="Times New Roman"/>
              </a:rPr>
              <a:t>مثال:ا-ركض</a:t>
            </a:r>
            <a:r>
              <a:rPr lang="ar-AE" sz="2800" b="1" dirty="0">
                <a:ea typeface="Times New Roman"/>
              </a:rPr>
              <a:t> (</a:t>
            </a:r>
            <a:r>
              <a:rPr lang="ar-AE" sz="2800" b="1" dirty="0" smtClean="0">
                <a:ea typeface="Times New Roman"/>
              </a:rPr>
              <a:t>30م)</a:t>
            </a:r>
            <a:r>
              <a:rPr lang="ar-AE" sz="2800" b="1" dirty="0" err="1" smtClean="0">
                <a:ea typeface="Times New Roman"/>
              </a:rPr>
              <a:t>يخ</a:t>
            </a:r>
            <a:r>
              <a:rPr lang="ar-IQ" sz="2800" b="1" dirty="0" smtClean="0">
                <a:ea typeface="Times New Roman"/>
              </a:rPr>
              <a:t>ت</a:t>
            </a:r>
            <a:r>
              <a:rPr lang="ar-AE" sz="2800" b="1" dirty="0" smtClean="0">
                <a:ea typeface="Times New Roman"/>
              </a:rPr>
              <a:t>ص </a:t>
            </a:r>
            <a:r>
              <a:rPr lang="ar-AE" sz="2800" b="1" dirty="0">
                <a:ea typeface="Times New Roman"/>
              </a:rPr>
              <a:t>فقط في قياس السرعة الانتقالية </a:t>
            </a:r>
            <a:r>
              <a:rPr lang="ar-IQ" sz="2800" b="1" dirty="0" smtClean="0">
                <a:solidFill>
                  <a:schemeClr val="bg1"/>
                </a:solidFill>
                <a:ea typeface="Times New Roman"/>
                <a:cs typeface="Ali_K_Jiddah" pitchFamily="2" charset="-78"/>
              </a:rPr>
              <a:t>.(</a:t>
            </a:r>
            <a:r>
              <a:rPr lang="ar-IQ" sz="2800" b="1" dirty="0" err="1" smtClean="0">
                <a:solidFill>
                  <a:schemeClr val="bg1"/>
                </a:solidFill>
                <a:ea typeface="Times New Roman"/>
                <a:cs typeface="Ali_K_Jiddah" pitchFamily="2" charset="-78"/>
              </a:rPr>
              <a:t>خيَرايي</a:t>
            </a:r>
            <a:r>
              <a:rPr lang="ar-IQ" sz="2800" b="1" dirty="0" smtClean="0">
                <a:solidFill>
                  <a:schemeClr val="bg1"/>
                </a:solidFill>
                <a:ea typeface="Times New Roman"/>
                <a:cs typeface="Ali_K_Jiddah" pitchFamily="2" charset="-78"/>
              </a:rPr>
              <a:t> </a:t>
            </a:r>
            <a:r>
              <a:rPr lang="ar-IQ" sz="2800" b="1" dirty="0" err="1" smtClean="0">
                <a:solidFill>
                  <a:schemeClr val="bg1"/>
                </a:solidFill>
                <a:ea typeface="Times New Roman"/>
                <a:cs typeface="Ali_K_Jiddah" pitchFamily="2" charset="-78"/>
              </a:rPr>
              <a:t>طواستنةوة</a:t>
            </a:r>
            <a:r>
              <a:rPr lang="ar-IQ" sz="2800" b="1" dirty="0" smtClean="0">
                <a:solidFill>
                  <a:schemeClr val="bg1"/>
                </a:solidFill>
                <a:ea typeface="Times New Roman"/>
                <a:cs typeface="Ali_K_Jiddah" pitchFamily="2" charset="-78"/>
              </a:rPr>
              <a:t>).</a:t>
            </a:r>
          </a:p>
          <a:p>
            <a:pPr marL="228600">
              <a:lnSpc>
                <a:spcPct val="115000"/>
              </a:lnSpc>
            </a:pPr>
            <a:r>
              <a:rPr lang="ar-AE" sz="2800" b="1" dirty="0" smtClean="0">
                <a:ea typeface="Times New Roman"/>
              </a:rPr>
              <a:t>ب-    </a:t>
            </a:r>
            <a:r>
              <a:rPr lang="ar-AE" sz="2800" b="1" dirty="0">
                <a:ea typeface="Times New Roman"/>
              </a:rPr>
              <a:t>اختبار رمي الكرة الطبية يختص في قياس القوة </a:t>
            </a:r>
            <a:r>
              <a:rPr lang="ar-AE" sz="2800" b="1" dirty="0" err="1">
                <a:ea typeface="Times New Roman"/>
              </a:rPr>
              <a:t>اللانفجارية</a:t>
            </a:r>
            <a:r>
              <a:rPr lang="ar-AE" sz="2800" b="1" dirty="0">
                <a:ea typeface="Times New Roman"/>
              </a:rPr>
              <a:t> لعضلات </a:t>
            </a:r>
            <a:r>
              <a:rPr lang="ar-AE" sz="2800" b="1" dirty="0" smtClean="0">
                <a:ea typeface="Times New Roman"/>
              </a:rPr>
              <a:t>الاط</a:t>
            </a:r>
            <a:r>
              <a:rPr lang="ar-IQ" sz="2800" b="1" dirty="0" smtClean="0">
                <a:ea typeface="Times New Roman"/>
              </a:rPr>
              <a:t>ر</a:t>
            </a:r>
            <a:r>
              <a:rPr lang="ar-AE" sz="2800" b="1" dirty="0" smtClean="0">
                <a:ea typeface="Times New Roman"/>
              </a:rPr>
              <a:t>اف </a:t>
            </a:r>
            <a:r>
              <a:rPr lang="ar-AE" sz="2800" b="1" dirty="0">
                <a:ea typeface="Times New Roman"/>
              </a:rPr>
              <a:t>العليا )</a:t>
            </a:r>
            <a:endParaRPr lang="en-US" sz="2800" dirty="0">
              <a:ea typeface="Times New Roman"/>
              <a:cs typeface="Arial"/>
            </a:endParaRPr>
          </a:p>
          <a:p>
            <a:r>
              <a:rPr lang="ar-IQ" sz="2800" dirty="0" err="1" smtClean="0">
                <a:solidFill>
                  <a:schemeClr val="bg1"/>
                </a:solidFill>
                <a:cs typeface="Ali_K_Jiddah" pitchFamily="2" charset="-78"/>
              </a:rPr>
              <a:t>هيَزي</a:t>
            </a:r>
            <a:r>
              <a:rPr lang="ar-IQ" sz="2800" dirty="0" smtClean="0">
                <a:solidFill>
                  <a:schemeClr val="bg1"/>
                </a:solidFill>
                <a:cs typeface="Ali_K_Jiddah" pitchFamily="2" charset="-78"/>
              </a:rPr>
              <a:t> </a:t>
            </a:r>
            <a:r>
              <a:rPr lang="ar-IQ" sz="2800" dirty="0" err="1" smtClean="0">
                <a:solidFill>
                  <a:schemeClr val="bg1"/>
                </a:solidFill>
                <a:cs typeface="Ali_K_Jiddah" pitchFamily="2" charset="-78"/>
              </a:rPr>
              <a:t>تةقينةوة</a:t>
            </a:r>
            <a:r>
              <a:rPr lang="ar-IQ" sz="2800" dirty="0" smtClean="0">
                <a:solidFill>
                  <a:schemeClr val="bg1"/>
                </a:solidFill>
                <a:cs typeface="Ali_K_Jiddah" pitchFamily="2" charset="-78"/>
              </a:rPr>
              <a:t> بوَ </a:t>
            </a:r>
            <a:r>
              <a:rPr lang="ar-IQ" sz="2800" dirty="0" err="1" smtClean="0">
                <a:solidFill>
                  <a:schemeClr val="bg1"/>
                </a:solidFill>
                <a:cs typeface="Ali_K_Jiddah" pitchFamily="2" charset="-78"/>
              </a:rPr>
              <a:t>ماسولكةكاني</a:t>
            </a:r>
            <a:r>
              <a:rPr lang="ar-IQ" sz="2800" dirty="0" smtClean="0">
                <a:solidFill>
                  <a:schemeClr val="bg1"/>
                </a:solidFill>
                <a:cs typeface="Ali_K_Jiddah" pitchFamily="2" charset="-78"/>
              </a:rPr>
              <a:t> </a:t>
            </a:r>
            <a:r>
              <a:rPr lang="ar-IQ" sz="2800" dirty="0" err="1" smtClean="0">
                <a:solidFill>
                  <a:schemeClr val="bg1"/>
                </a:solidFill>
                <a:cs typeface="Ali_K_Jiddah" pitchFamily="2" charset="-78"/>
              </a:rPr>
              <a:t>دةست</a:t>
            </a:r>
            <a:r>
              <a:rPr lang="ar-IQ" sz="2800" dirty="0" smtClean="0">
                <a:solidFill>
                  <a:schemeClr val="bg1"/>
                </a:solidFill>
                <a:cs typeface="Ali_K_Jiddah" pitchFamily="2" charset="-78"/>
              </a:rPr>
              <a:t>)</a:t>
            </a:r>
            <a:endParaRPr lang="ar-IQ" sz="2800" dirty="0">
              <a:solidFill>
                <a:schemeClr val="bg1"/>
              </a:solidFill>
              <a:cs typeface="Ali_K_Jiddah" pitchFamily="2" charset="-78"/>
            </a:endParaRPr>
          </a:p>
        </p:txBody>
      </p:sp>
    </p:spTree>
    <p:extLst>
      <p:ext uri="{BB962C8B-B14F-4D97-AF65-F5344CB8AC3E}">
        <p14:creationId xmlns:p14="http://schemas.microsoft.com/office/powerpoint/2010/main" val="185942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1066130"/>
          </a:xfrm>
        </p:spPr>
        <p:txBody>
          <a:bodyPr/>
          <a:lstStyle/>
          <a:p>
            <a:pPr algn="ctr"/>
            <a:r>
              <a:rPr lang="ar-AE" b="1" u="sng" dirty="0">
                <a:ea typeface="Times New Roman"/>
                <a:cs typeface="Ali-A-Jiddah"/>
              </a:rPr>
              <a:t>انواع الصدق</a:t>
            </a:r>
            <a:r>
              <a:rPr lang="ar-AE" b="1" dirty="0" smtClean="0">
                <a:effectLst/>
                <a:ea typeface="Times New Roman"/>
                <a:cs typeface="Calibri"/>
              </a:rPr>
              <a:t> </a:t>
            </a:r>
            <a:r>
              <a:rPr lang="ar-IQ" b="1" dirty="0">
                <a:solidFill>
                  <a:srgbClr val="FF0000"/>
                </a:solidFill>
                <a:ea typeface="Times New Roman"/>
                <a:cs typeface="Ali_K_Jiddah"/>
              </a:rPr>
              <a:t>(</a:t>
            </a:r>
            <a:r>
              <a:rPr lang="ar-IQ" b="1" dirty="0" err="1">
                <a:solidFill>
                  <a:schemeClr val="bg1"/>
                </a:solidFill>
                <a:ea typeface="Times New Roman"/>
                <a:cs typeface="Ali_K_Jiddah"/>
              </a:rPr>
              <a:t>جؤرةكاني</a:t>
            </a:r>
            <a:r>
              <a:rPr lang="ar-IQ" b="1" dirty="0">
                <a:solidFill>
                  <a:schemeClr val="bg1"/>
                </a:solidFill>
                <a:ea typeface="Times New Roman"/>
                <a:cs typeface="Ali_K_Jiddah"/>
              </a:rPr>
              <a:t> </a:t>
            </a:r>
            <a:r>
              <a:rPr lang="ar-IQ" b="1" dirty="0" err="1">
                <a:solidFill>
                  <a:schemeClr val="bg1"/>
                </a:solidFill>
                <a:ea typeface="Times New Roman"/>
                <a:cs typeface="Ali_K_Jiddah"/>
              </a:rPr>
              <a:t>راستطوَيي</a:t>
            </a:r>
            <a:r>
              <a:rPr lang="ar-IQ" b="1" dirty="0">
                <a:solidFill>
                  <a:schemeClr val="bg1"/>
                </a:solidFill>
                <a:ea typeface="Times New Roman"/>
                <a:cs typeface="Ali_K_Jiddah"/>
              </a:rPr>
              <a:t>)</a:t>
            </a:r>
            <a:endParaRPr lang="ar-IQ" dirty="0">
              <a:solidFill>
                <a:schemeClr val="bg1"/>
              </a:solidFill>
            </a:endParaRPr>
          </a:p>
        </p:txBody>
      </p:sp>
      <p:sp>
        <p:nvSpPr>
          <p:cNvPr id="3" name="عنصر نائب للمحتوى 2"/>
          <p:cNvSpPr>
            <a:spLocks noGrp="1"/>
          </p:cNvSpPr>
          <p:nvPr>
            <p:ph idx="1"/>
          </p:nvPr>
        </p:nvSpPr>
        <p:spPr>
          <a:xfrm>
            <a:off x="323528" y="1340768"/>
            <a:ext cx="8496944" cy="5517232"/>
          </a:xfrm>
        </p:spPr>
        <p:txBody>
          <a:bodyPr>
            <a:noAutofit/>
          </a:bodyPr>
          <a:lstStyle/>
          <a:p>
            <a:pPr marL="228600">
              <a:lnSpc>
                <a:spcPct val="115000"/>
              </a:lnSpc>
            </a:pPr>
            <a:r>
              <a:rPr lang="ar-AE" sz="2000" b="1" dirty="0" smtClean="0">
                <a:ea typeface="Times New Roman"/>
                <a:cs typeface="Ali-A-Jiddah"/>
              </a:rPr>
              <a:t>الصدق  الظاهري</a:t>
            </a:r>
            <a:r>
              <a:rPr lang="ar-AE" sz="2000" b="1" dirty="0" smtClean="0">
                <a:ea typeface="Times New Roman"/>
              </a:rPr>
              <a:t> .  </a:t>
            </a:r>
            <a:r>
              <a:rPr lang="ar-IQ" sz="2000" b="1" dirty="0" smtClean="0">
                <a:solidFill>
                  <a:schemeClr val="bg1"/>
                </a:solidFill>
                <a:ea typeface="Times New Roman"/>
                <a:cs typeface="Ali_K_Jiddah" pitchFamily="2" charset="-78"/>
              </a:rPr>
              <a:t>(</a:t>
            </a:r>
            <a:r>
              <a:rPr lang="ar-IQ" sz="2000" b="1" dirty="0" err="1" smtClean="0">
                <a:solidFill>
                  <a:schemeClr val="bg1"/>
                </a:solidFill>
                <a:ea typeface="Times New Roman"/>
                <a:cs typeface="Ali_K_Jiddah" pitchFamily="2" charset="-78"/>
              </a:rPr>
              <a:t>راستطؤيي</a:t>
            </a:r>
            <a:r>
              <a:rPr lang="ar-IQ" sz="2000" b="1" dirty="0" smtClean="0">
                <a:solidFill>
                  <a:schemeClr val="bg1"/>
                </a:solidFill>
                <a:ea typeface="Times New Roman"/>
                <a:cs typeface="Ali_K_Jiddah" pitchFamily="2" charset="-78"/>
              </a:rPr>
              <a:t> </a:t>
            </a:r>
            <a:r>
              <a:rPr lang="ar-IQ" sz="2000" b="1" dirty="0" err="1" smtClean="0">
                <a:solidFill>
                  <a:schemeClr val="bg1"/>
                </a:solidFill>
                <a:ea typeface="Times New Roman"/>
                <a:cs typeface="Ali_K_Jiddah" pitchFamily="2" charset="-78"/>
              </a:rPr>
              <a:t>بةرجا</a:t>
            </a:r>
            <a:r>
              <a:rPr lang="ar-IQ" sz="2000" b="1" dirty="0" err="1" smtClean="0">
                <a:solidFill>
                  <a:srgbClr val="FF0000"/>
                </a:solidFill>
                <a:ea typeface="Times New Roman"/>
                <a:cs typeface="Ali_K_Jiddah" pitchFamily="2" charset="-78"/>
              </a:rPr>
              <a:t>و</a:t>
            </a:r>
            <a:r>
              <a:rPr lang="ar-IQ" sz="2000" b="1" dirty="0" smtClean="0">
                <a:solidFill>
                  <a:srgbClr val="FF0000"/>
                </a:solidFill>
                <a:ea typeface="Times New Roman"/>
                <a:cs typeface="Ali_K_Jiddah" pitchFamily="2" charset="-78"/>
              </a:rPr>
              <a:t>)</a:t>
            </a:r>
            <a:r>
              <a:rPr lang="en-US" sz="2000" b="1" dirty="0" smtClean="0">
                <a:latin typeface="Albertus Extra Bold" pitchFamily="34" charset="0"/>
                <a:ea typeface="Times New Roman"/>
                <a:cs typeface="Ali_K_Jiddah"/>
              </a:rPr>
              <a:t>Face Validity)</a:t>
            </a:r>
            <a:r>
              <a:rPr lang="ar-IQ" sz="2000" b="1" dirty="0" smtClean="0">
                <a:latin typeface="Albertus Extra Bold" pitchFamily="34" charset="0"/>
                <a:ea typeface="Times New Roman"/>
                <a:cs typeface="Ali_K_Jiddah"/>
              </a:rPr>
              <a:t>)(</a:t>
            </a:r>
            <a:r>
              <a:rPr lang="ar-IQ" sz="2000" b="1" dirty="0" err="1" smtClean="0">
                <a:latin typeface="Albertus Extra Bold" pitchFamily="34" charset="0"/>
                <a:ea typeface="Times New Roman"/>
                <a:cs typeface="Ali_K_Jiddah"/>
              </a:rPr>
              <a:t>روو</a:t>
            </a:r>
            <a:r>
              <a:rPr lang="ar-IQ" sz="2000" b="1" dirty="0" smtClean="0">
                <a:latin typeface="Albertus Extra Bold" pitchFamily="34" charset="0"/>
                <a:ea typeface="Times New Roman"/>
                <a:cs typeface="Ali_K_Jiddah"/>
              </a:rPr>
              <a:t> </a:t>
            </a:r>
            <a:r>
              <a:rPr lang="ar-IQ" sz="2000" b="1" dirty="0" err="1" smtClean="0">
                <a:latin typeface="Albertus Extra Bold" pitchFamily="34" charset="0"/>
                <a:ea typeface="Times New Roman"/>
                <a:cs typeface="Ali_K_Jiddah"/>
              </a:rPr>
              <a:t>كةش</a:t>
            </a:r>
            <a:r>
              <a:rPr lang="ar-IQ" sz="2000" b="1" dirty="0" smtClean="0">
                <a:latin typeface="Albertus Extra Bold" pitchFamily="34" charset="0"/>
                <a:ea typeface="Times New Roman"/>
                <a:cs typeface="Ali_K_Jiddah"/>
              </a:rPr>
              <a:t>)</a:t>
            </a:r>
            <a:endParaRPr lang="en-US" sz="2000" dirty="0" smtClean="0">
              <a:latin typeface="Albertus Extra Bold" pitchFamily="34" charset="0"/>
              <a:ea typeface="Times New Roman"/>
              <a:cs typeface="Arial"/>
            </a:endParaRPr>
          </a:p>
          <a:p>
            <a:pPr marL="228600">
              <a:lnSpc>
                <a:spcPct val="115000"/>
              </a:lnSpc>
            </a:pPr>
            <a:r>
              <a:rPr lang="ar-AE" sz="2000" b="1" dirty="0" smtClean="0">
                <a:ea typeface="Times New Roman"/>
                <a:cs typeface="Ali-A-Jiddah"/>
              </a:rPr>
              <a:t>الصدق المحتوى</a:t>
            </a:r>
            <a:r>
              <a:rPr lang="ar-AE" sz="2000" b="1" dirty="0" smtClean="0">
                <a:ea typeface="Times New Roman"/>
              </a:rPr>
              <a:t> (</a:t>
            </a:r>
            <a:r>
              <a:rPr lang="ar-AE" sz="2000" b="1" dirty="0" smtClean="0">
                <a:ea typeface="Times New Roman"/>
                <a:cs typeface="Ali-A-Jiddah"/>
              </a:rPr>
              <a:t>المضمون </a:t>
            </a:r>
            <a:r>
              <a:rPr lang="ar-AE" sz="2000" b="1" dirty="0" smtClean="0">
                <a:solidFill>
                  <a:schemeClr val="bg1"/>
                </a:solidFill>
                <a:ea typeface="Times New Roman"/>
                <a:cs typeface="Ali_K_Jiddah"/>
              </a:rPr>
              <a:t>). </a:t>
            </a:r>
            <a:r>
              <a:rPr lang="ar-IQ" sz="2000" b="1" dirty="0" smtClean="0">
                <a:solidFill>
                  <a:schemeClr val="bg1"/>
                </a:solidFill>
                <a:ea typeface="Times New Roman"/>
                <a:cs typeface="Ali_K_Jiddah"/>
              </a:rPr>
              <a:t>(</a:t>
            </a:r>
            <a:r>
              <a:rPr lang="ar-IQ" sz="2000" b="1" dirty="0" err="1" smtClean="0">
                <a:solidFill>
                  <a:schemeClr val="bg1"/>
                </a:solidFill>
                <a:ea typeface="Times New Roman"/>
                <a:cs typeface="Ali_K_Jiddah"/>
              </a:rPr>
              <a:t>راستطؤيي</a:t>
            </a:r>
            <a:r>
              <a:rPr lang="ar-IQ" sz="2000" b="1" dirty="0" smtClean="0">
                <a:solidFill>
                  <a:schemeClr val="bg1"/>
                </a:solidFill>
                <a:ea typeface="Times New Roman"/>
                <a:cs typeface="Ali_K_Jiddah"/>
              </a:rPr>
              <a:t>  </a:t>
            </a:r>
            <a:r>
              <a:rPr lang="ar-IQ" sz="2000" b="1" dirty="0" err="1" smtClean="0">
                <a:solidFill>
                  <a:schemeClr val="bg1"/>
                </a:solidFill>
                <a:ea typeface="Times New Roman"/>
                <a:cs typeface="Ali_K_Jiddah"/>
              </a:rPr>
              <a:t>ثيَك</a:t>
            </a:r>
            <a:r>
              <a:rPr lang="ar-IQ" sz="2000" b="1" dirty="0" smtClean="0">
                <a:solidFill>
                  <a:schemeClr val="bg1"/>
                </a:solidFill>
                <a:ea typeface="Times New Roman"/>
                <a:cs typeface="Ali_K_Jiddah"/>
              </a:rPr>
              <a:t> </a:t>
            </a:r>
            <a:r>
              <a:rPr lang="ar-IQ" sz="2000" b="1" dirty="0" err="1" smtClean="0">
                <a:solidFill>
                  <a:schemeClr val="bg1"/>
                </a:solidFill>
                <a:ea typeface="Times New Roman"/>
                <a:cs typeface="Ali_K_Jiddah"/>
              </a:rPr>
              <a:t>هاتة</a:t>
            </a:r>
            <a:r>
              <a:rPr lang="ar-IQ" sz="2000" b="1" dirty="0" smtClean="0">
                <a:solidFill>
                  <a:schemeClr val="bg1"/>
                </a:solidFill>
                <a:ea typeface="Times New Roman"/>
                <a:cs typeface="Ali_K_Jiddah"/>
              </a:rPr>
              <a:t>(</a:t>
            </a:r>
            <a:r>
              <a:rPr lang="en-US" sz="2000" b="1" dirty="0" smtClean="0">
                <a:latin typeface="Albertus Extra Bold" pitchFamily="34" charset="0"/>
                <a:ea typeface="Times New Roman"/>
                <a:cs typeface="Ali_K_Jiddah"/>
              </a:rPr>
              <a:t>content validity</a:t>
            </a:r>
          </a:p>
          <a:p>
            <a:pPr marL="228600" lvl="0">
              <a:lnSpc>
                <a:spcPct val="115000"/>
              </a:lnSpc>
              <a:buClr>
                <a:srgbClr val="DC9E1F"/>
              </a:buClr>
            </a:pPr>
            <a:r>
              <a:rPr lang="ar-AE" sz="2000" b="1" dirty="0" smtClean="0">
                <a:ea typeface="Times New Roman"/>
              </a:rPr>
              <a:t>3-</a:t>
            </a:r>
            <a:r>
              <a:rPr lang="ar-AE" sz="2000" b="1" dirty="0" smtClean="0">
                <a:ea typeface="Times New Roman"/>
                <a:cs typeface="Ali-A-Jiddah"/>
              </a:rPr>
              <a:t>الصدق المرتبط </a:t>
            </a:r>
            <a:r>
              <a:rPr lang="en-US" sz="2000" b="1" dirty="0" smtClean="0">
                <a:ea typeface="Times New Roman"/>
                <a:cs typeface="Ali-A-Jiddah"/>
              </a:rPr>
              <a:t> </a:t>
            </a:r>
            <a:r>
              <a:rPr lang="ar-IQ" sz="2000" b="1" dirty="0" smtClean="0">
                <a:ea typeface="Times New Roman"/>
                <a:cs typeface="Ali-A-Jiddah"/>
              </a:rPr>
              <a:t>بالمحك </a:t>
            </a:r>
            <a:r>
              <a:rPr lang="ar-IQ" sz="2000" b="1" dirty="0" smtClean="0">
                <a:solidFill>
                  <a:schemeClr val="bg1"/>
                </a:solidFill>
                <a:ea typeface="Times New Roman"/>
                <a:cs typeface="Ali-A-Jiddah"/>
              </a:rPr>
              <a:t>(</a:t>
            </a:r>
            <a:r>
              <a:rPr lang="ar-IQ" sz="2000" b="1" dirty="0" err="1" smtClean="0">
                <a:solidFill>
                  <a:schemeClr val="bg1"/>
                </a:solidFill>
                <a:ea typeface="Times New Roman"/>
                <a:cs typeface="Ali_K_Jiddah" pitchFamily="2" charset="-78"/>
              </a:rPr>
              <a:t>راستطويي</a:t>
            </a:r>
            <a:r>
              <a:rPr lang="ar-IQ" sz="2000" b="1" dirty="0" smtClean="0">
                <a:solidFill>
                  <a:schemeClr val="bg1"/>
                </a:solidFill>
                <a:ea typeface="Times New Roman"/>
                <a:cs typeface="Ali_K_Jiddah" pitchFamily="2" charset="-78"/>
              </a:rPr>
              <a:t> </a:t>
            </a:r>
            <a:r>
              <a:rPr lang="ar-IQ" sz="2000" b="1" dirty="0" err="1" smtClean="0">
                <a:solidFill>
                  <a:schemeClr val="bg1"/>
                </a:solidFill>
                <a:ea typeface="Times New Roman"/>
                <a:cs typeface="Ali_K_Jiddah" pitchFamily="2" charset="-78"/>
              </a:rPr>
              <a:t>بةستراو</a:t>
            </a:r>
            <a:r>
              <a:rPr lang="ar-IQ" sz="2000" b="1" dirty="0" smtClean="0">
                <a:solidFill>
                  <a:schemeClr val="bg1"/>
                </a:solidFill>
                <a:ea typeface="Times New Roman"/>
                <a:cs typeface="Ali_K_Jiddah" pitchFamily="2" charset="-78"/>
              </a:rPr>
              <a:t> </a:t>
            </a:r>
            <a:r>
              <a:rPr lang="ar-IQ" sz="2000" b="1" dirty="0" err="1" smtClean="0">
                <a:solidFill>
                  <a:schemeClr val="bg1"/>
                </a:solidFill>
                <a:ea typeface="Times New Roman"/>
                <a:cs typeface="Ali_K_Jiddah" pitchFamily="2" charset="-78"/>
              </a:rPr>
              <a:t>بة</a:t>
            </a:r>
            <a:r>
              <a:rPr lang="ar-IQ" sz="2000" b="1" dirty="0" smtClean="0">
                <a:solidFill>
                  <a:schemeClr val="bg1"/>
                </a:solidFill>
                <a:ea typeface="Times New Roman"/>
                <a:cs typeface="Ali_K_Jiddah" pitchFamily="2" charset="-78"/>
              </a:rPr>
              <a:t> </a:t>
            </a:r>
            <a:r>
              <a:rPr lang="ar-IQ" sz="2000" b="1" dirty="0" err="1" smtClean="0">
                <a:solidFill>
                  <a:schemeClr val="bg1"/>
                </a:solidFill>
                <a:ea typeface="Times New Roman"/>
                <a:cs typeface="Ali_K_Jiddah" pitchFamily="2" charset="-78"/>
              </a:rPr>
              <a:t>تةرازوو</a:t>
            </a:r>
            <a:r>
              <a:rPr lang="en-US" sz="2000" b="1" dirty="0">
                <a:solidFill>
                  <a:srgbClr val="FFFFFF"/>
                </a:solidFill>
                <a:ea typeface="Times New Roman"/>
                <a:cs typeface="Ali_K_Jiddah"/>
              </a:rPr>
              <a:t>Criterion Related validity </a:t>
            </a:r>
            <a:r>
              <a:rPr lang="ar-IQ" sz="2000" b="1" dirty="0" err="1">
                <a:solidFill>
                  <a:srgbClr val="FFFFFF"/>
                </a:solidFill>
                <a:ea typeface="Times New Roman"/>
                <a:cs typeface="Ali_K_Jiddah"/>
              </a:rPr>
              <a:t>دوو</a:t>
            </a:r>
            <a:r>
              <a:rPr lang="ar-IQ" sz="2000" b="1" dirty="0">
                <a:solidFill>
                  <a:srgbClr val="FFFFFF"/>
                </a:solidFill>
                <a:ea typeface="Times New Roman"/>
                <a:cs typeface="Ali_K_Jiddah"/>
              </a:rPr>
              <a:t>  جوَرة</a:t>
            </a:r>
            <a:endParaRPr lang="en-US" sz="2000" b="1" dirty="0">
              <a:solidFill>
                <a:srgbClr val="FFFFFF"/>
              </a:solidFill>
              <a:ea typeface="Times New Roman"/>
              <a:cs typeface="Ali-A-Jiddah"/>
            </a:endParaRPr>
          </a:p>
          <a:p>
            <a:pPr marL="228600" lvl="0">
              <a:lnSpc>
                <a:spcPct val="115000"/>
              </a:lnSpc>
              <a:buClr>
                <a:srgbClr val="DC9E1F"/>
              </a:buClr>
            </a:pPr>
            <a:r>
              <a:rPr lang="en-US" sz="2000" b="1" dirty="0" smtClean="0">
                <a:solidFill>
                  <a:srgbClr val="FF0000"/>
                </a:solidFill>
                <a:ea typeface="Times New Roman"/>
                <a:cs typeface="Ali_K_Jiddah"/>
              </a:rPr>
              <a:t>t</a:t>
            </a:r>
            <a:r>
              <a:rPr lang="ar-IQ" sz="2000" b="1" dirty="0" smtClean="0">
                <a:solidFill>
                  <a:srgbClr val="FF0000"/>
                </a:solidFill>
                <a:ea typeface="Times New Roman"/>
                <a:cs typeface="Ali_K_Jiddah"/>
              </a:rPr>
              <a:t>أ-</a:t>
            </a:r>
            <a:r>
              <a:rPr lang="ar-AE" sz="2000" b="1" dirty="0">
                <a:solidFill>
                  <a:srgbClr val="FFFFFF"/>
                </a:solidFill>
                <a:ea typeface="Times New Roman"/>
                <a:cs typeface="Ali-A-Jiddah"/>
              </a:rPr>
              <a:t>(الصدق التلازمي </a:t>
            </a:r>
            <a:r>
              <a:rPr lang="ar-AE" sz="2000" b="1" dirty="0">
                <a:solidFill>
                  <a:srgbClr val="FF0000"/>
                </a:solidFill>
                <a:ea typeface="Times New Roman"/>
                <a:cs typeface="Ali_K_Jiddah"/>
              </a:rPr>
              <a:t>)</a:t>
            </a:r>
            <a:r>
              <a:rPr lang="ar-IQ" sz="2000" b="1" dirty="0" smtClean="0">
                <a:solidFill>
                  <a:schemeClr val="bg1"/>
                </a:solidFill>
                <a:ea typeface="Times New Roman"/>
                <a:cs typeface="Ali_K_Jiddah"/>
              </a:rPr>
              <a:t>.</a:t>
            </a:r>
            <a:r>
              <a:rPr lang="ar-AE" sz="2000" b="1" dirty="0">
                <a:solidFill>
                  <a:schemeClr val="bg1"/>
                </a:solidFill>
                <a:ea typeface="Times New Roman"/>
                <a:cs typeface="Ali_K_Jiddah"/>
              </a:rPr>
              <a:t> </a:t>
            </a:r>
            <a:r>
              <a:rPr lang="ar-AE" sz="2000" b="1" dirty="0" err="1">
                <a:solidFill>
                  <a:schemeClr val="bg1"/>
                </a:solidFill>
                <a:ea typeface="Times New Roman"/>
                <a:cs typeface="Ali_K_Jiddah"/>
              </a:rPr>
              <a:t>راستطوَيي</a:t>
            </a:r>
            <a:r>
              <a:rPr lang="ar-AE" sz="2000" b="1" dirty="0">
                <a:solidFill>
                  <a:schemeClr val="bg1"/>
                </a:solidFill>
                <a:ea typeface="Times New Roman"/>
                <a:cs typeface="Ali_K_Jiddah"/>
              </a:rPr>
              <a:t> </a:t>
            </a:r>
            <a:r>
              <a:rPr lang="ar-AE" sz="2000" b="1" dirty="0" err="1">
                <a:solidFill>
                  <a:schemeClr val="bg1"/>
                </a:solidFill>
                <a:ea typeface="Times New Roman"/>
                <a:cs typeface="Ali_K_Jiddah"/>
              </a:rPr>
              <a:t>هاوشاني</a:t>
            </a:r>
            <a:r>
              <a:rPr lang="ar-AE" sz="2000" b="1" dirty="0">
                <a:solidFill>
                  <a:srgbClr val="FFFFFF"/>
                </a:solidFill>
                <a:ea typeface="Times New Roman"/>
                <a:cs typeface="Ali_K_Jiddah"/>
              </a:rPr>
              <a:t>)(</a:t>
            </a:r>
            <a:r>
              <a:rPr lang="en-US" sz="2000" b="1" dirty="0">
                <a:solidFill>
                  <a:srgbClr val="FFFFFF"/>
                </a:solidFill>
                <a:latin typeface="Albertus Extra Bold" pitchFamily="34" charset="0"/>
                <a:ea typeface="Times New Roman"/>
                <a:cs typeface="Ali_K_Jiddah"/>
              </a:rPr>
              <a:t>Concurrent  Validity</a:t>
            </a:r>
            <a:endParaRPr lang="ar-IQ" sz="2000" b="1" dirty="0">
              <a:solidFill>
                <a:srgbClr val="FF0000"/>
              </a:solidFill>
              <a:ea typeface="Times New Roman"/>
              <a:cs typeface="Ali_K_Jiddah"/>
            </a:endParaRPr>
          </a:p>
          <a:p>
            <a:pPr marL="228600" algn="r">
              <a:lnSpc>
                <a:spcPct val="115000"/>
              </a:lnSpc>
            </a:pPr>
            <a:r>
              <a:rPr lang="ar-IQ" sz="2000" b="1" dirty="0" smtClean="0">
                <a:solidFill>
                  <a:srgbClr val="FF0000"/>
                </a:solidFill>
                <a:ea typeface="Times New Roman"/>
                <a:cs typeface="Ali_K_Jiddah"/>
              </a:rPr>
              <a:t>)</a:t>
            </a:r>
            <a:r>
              <a:rPr lang="en-US" sz="2000" dirty="0" smtClean="0">
                <a:ea typeface="Times New Roman"/>
                <a:cs typeface="Arial"/>
              </a:rPr>
              <a:t> </a:t>
            </a:r>
            <a:r>
              <a:rPr lang="ar-AE" sz="2000" b="1" dirty="0" smtClean="0">
                <a:ea typeface="Times New Roman"/>
                <a:cs typeface="Ali-A-Jiddah"/>
              </a:rPr>
              <a:t>ب- (الصدق </a:t>
            </a:r>
            <a:r>
              <a:rPr lang="ar-AE" sz="2000" b="1" dirty="0" err="1" smtClean="0">
                <a:ea typeface="Times New Roman"/>
                <a:cs typeface="Ali-A-Jiddah"/>
              </a:rPr>
              <a:t>التنبؤي</a:t>
            </a:r>
            <a:r>
              <a:rPr lang="ar-AE" sz="2000" b="1" dirty="0" smtClean="0">
                <a:ea typeface="Times New Roman"/>
                <a:cs typeface="Ali-A-Jiddah"/>
              </a:rPr>
              <a:t> </a:t>
            </a:r>
            <a:r>
              <a:rPr lang="ar-AE" sz="2000" b="1" dirty="0" smtClean="0">
                <a:ea typeface="Times New Roman"/>
                <a:cs typeface="Ali_K_Jiddah"/>
              </a:rPr>
              <a:t>) </a:t>
            </a:r>
            <a:r>
              <a:rPr lang="ar-IQ" sz="2000" b="1" dirty="0" smtClean="0">
                <a:solidFill>
                  <a:schemeClr val="bg1"/>
                </a:solidFill>
                <a:ea typeface="Times New Roman"/>
                <a:cs typeface="Ali_K_Jiddah"/>
              </a:rPr>
              <a:t>(</a:t>
            </a:r>
            <a:r>
              <a:rPr lang="ar-IQ" sz="2000" b="1" dirty="0" err="1" smtClean="0">
                <a:solidFill>
                  <a:schemeClr val="bg1"/>
                </a:solidFill>
                <a:ea typeface="Times New Roman"/>
                <a:cs typeface="Ali_K_Jiddah"/>
              </a:rPr>
              <a:t>راستطؤيي</a:t>
            </a:r>
            <a:r>
              <a:rPr lang="ar-IQ" sz="2000" b="1" dirty="0" smtClean="0">
                <a:solidFill>
                  <a:schemeClr val="bg1"/>
                </a:solidFill>
                <a:ea typeface="Times New Roman"/>
                <a:cs typeface="Ali_K_Jiddah"/>
              </a:rPr>
              <a:t> </a:t>
            </a:r>
            <a:r>
              <a:rPr lang="ar-IQ" sz="2000" b="1" dirty="0" err="1" smtClean="0">
                <a:solidFill>
                  <a:schemeClr val="bg1"/>
                </a:solidFill>
                <a:ea typeface="Times New Roman"/>
                <a:cs typeface="Ali_K_Jiddah"/>
              </a:rPr>
              <a:t>ثيَشبيني</a:t>
            </a:r>
            <a:r>
              <a:rPr lang="ar-IQ" sz="2000" b="1" dirty="0" smtClean="0">
                <a:solidFill>
                  <a:schemeClr val="bg1"/>
                </a:solidFill>
                <a:ea typeface="Times New Roman"/>
                <a:cs typeface="Ali_K_Jiddah"/>
              </a:rPr>
              <a:t> كراو </a:t>
            </a:r>
            <a:r>
              <a:rPr lang="ar-IQ" sz="2000" b="1" dirty="0" smtClean="0">
                <a:solidFill>
                  <a:srgbClr val="FF0000"/>
                </a:solidFill>
                <a:ea typeface="Times New Roman"/>
                <a:cs typeface="Ali_K_Jiddah"/>
              </a:rPr>
              <a:t>) </a:t>
            </a:r>
            <a:r>
              <a:rPr lang="ar-IQ" sz="2000" b="1" dirty="0" smtClean="0">
                <a:ea typeface="Times New Roman"/>
                <a:cs typeface="Ali_K_Jiddah"/>
              </a:rPr>
              <a:t>(</a:t>
            </a:r>
            <a:r>
              <a:rPr lang="en-US" sz="2000" b="1" dirty="0" smtClean="0">
                <a:latin typeface="Albertus Extra Bold" pitchFamily="34" charset="0"/>
                <a:ea typeface="Times New Roman"/>
                <a:cs typeface="Ali_K_Jiddah"/>
              </a:rPr>
              <a:t>Predictive Validity</a:t>
            </a:r>
            <a:r>
              <a:rPr lang="ar-IQ" sz="2000" b="1" dirty="0" smtClean="0">
                <a:ea typeface="Times New Roman"/>
                <a:cs typeface="Ali_K_Jiddah"/>
              </a:rPr>
              <a:t>):</a:t>
            </a:r>
          </a:p>
          <a:p>
            <a:pPr marL="228600">
              <a:lnSpc>
                <a:spcPct val="115000"/>
              </a:lnSpc>
            </a:pPr>
            <a:r>
              <a:rPr lang="ar-AE" sz="2000" b="1" dirty="0" smtClean="0">
                <a:ea typeface="Times New Roman"/>
                <a:cs typeface="Ali-A-Jiddah"/>
              </a:rPr>
              <a:t>4-الصدق تكوين الفرضي</a:t>
            </a:r>
            <a:r>
              <a:rPr lang="ar-AE" sz="2000" b="1" dirty="0" smtClean="0">
                <a:solidFill>
                  <a:schemeClr val="bg1"/>
                </a:solidFill>
                <a:ea typeface="Times New Roman"/>
                <a:cs typeface="Ali-A-Jiddah"/>
              </a:rPr>
              <a:t>.</a:t>
            </a:r>
            <a:r>
              <a:rPr lang="ar-AE" sz="2000" b="1" dirty="0" smtClean="0">
                <a:solidFill>
                  <a:schemeClr val="bg1"/>
                </a:solidFill>
                <a:ea typeface="Times New Roman"/>
              </a:rPr>
              <a:t>   </a:t>
            </a:r>
            <a:r>
              <a:rPr lang="ar-IQ" sz="2000" b="1" dirty="0" smtClean="0">
                <a:solidFill>
                  <a:schemeClr val="bg1"/>
                </a:solidFill>
                <a:ea typeface="Times New Roman"/>
                <a:cs typeface="Ali_K_Sahifa Bold"/>
              </a:rPr>
              <a:t>(</a:t>
            </a:r>
            <a:r>
              <a:rPr lang="ar-IQ" sz="2000" b="1" dirty="0" err="1" smtClean="0">
                <a:solidFill>
                  <a:schemeClr val="bg1"/>
                </a:solidFill>
                <a:ea typeface="Times New Roman"/>
                <a:cs typeface="Ali_K_Jiddah"/>
              </a:rPr>
              <a:t>راستطؤيي</a:t>
            </a:r>
            <a:r>
              <a:rPr lang="ar-IQ" sz="2000" b="1" dirty="0" smtClean="0">
                <a:solidFill>
                  <a:schemeClr val="bg1"/>
                </a:solidFill>
                <a:ea typeface="Times New Roman"/>
                <a:cs typeface="Ali_K_Jiddah"/>
              </a:rPr>
              <a:t> </a:t>
            </a:r>
            <a:r>
              <a:rPr lang="ar-IQ" sz="2000" b="1" dirty="0" err="1" smtClean="0">
                <a:solidFill>
                  <a:schemeClr val="bg1"/>
                </a:solidFill>
                <a:ea typeface="Times New Roman"/>
                <a:cs typeface="Ali_K_Jiddah"/>
              </a:rPr>
              <a:t>ثيَك</a:t>
            </a:r>
            <a:r>
              <a:rPr lang="ar-IQ" sz="2000" b="1" dirty="0" smtClean="0">
                <a:solidFill>
                  <a:schemeClr val="bg1"/>
                </a:solidFill>
                <a:ea typeface="Times New Roman"/>
                <a:cs typeface="Ali_K_Jiddah"/>
              </a:rPr>
              <a:t> </a:t>
            </a:r>
            <a:r>
              <a:rPr lang="ar-IQ" sz="2000" b="1" dirty="0" err="1" smtClean="0">
                <a:solidFill>
                  <a:schemeClr val="bg1"/>
                </a:solidFill>
                <a:ea typeface="Times New Roman"/>
                <a:cs typeface="Ali_K_Jiddah"/>
              </a:rPr>
              <a:t>هيَناني</a:t>
            </a:r>
            <a:r>
              <a:rPr lang="ar-IQ" sz="2000" b="1" dirty="0" smtClean="0">
                <a:solidFill>
                  <a:schemeClr val="bg1"/>
                </a:solidFill>
                <a:ea typeface="Times New Roman"/>
                <a:cs typeface="Ali_K_Jiddah"/>
              </a:rPr>
              <a:t> طريمان) </a:t>
            </a:r>
            <a:r>
              <a:rPr lang="en-US" sz="2000" b="1" dirty="0" smtClean="0">
                <a:latin typeface="Albertus Extra Bold" pitchFamily="34" charset="0"/>
                <a:ea typeface="Times New Roman"/>
                <a:cs typeface="Ali_K_Jiddah"/>
              </a:rPr>
              <a:t>Construct</a:t>
            </a:r>
            <a:r>
              <a:rPr lang="en-US" sz="2000" b="1" dirty="0" smtClean="0">
                <a:solidFill>
                  <a:srgbClr val="FF0000"/>
                </a:solidFill>
                <a:ea typeface="Times New Roman"/>
                <a:cs typeface="Ali_K_Jiddah"/>
              </a:rPr>
              <a:t>)</a:t>
            </a:r>
            <a:endParaRPr lang="en-US" sz="2000" b="1" dirty="0" smtClean="0">
              <a:solidFill>
                <a:srgbClr val="FF0000"/>
              </a:solidFill>
              <a:ea typeface="Times New Roman"/>
              <a:cs typeface="Ali_K_Jiddah"/>
            </a:endParaRPr>
          </a:p>
          <a:p>
            <a:pPr marL="228600">
              <a:lnSpc>
                <a:spcPct val="115000"/>
              </a:lnSpc>
            </a:pPr>
            <a:r>
              <a:rPr lang="en-US" sz="2000" b="1" dirty="0" smtClean="0">
                <a:latin typeface="Albertus Extra Bold" pitchFamily="34" charset="0"/>
                <a:ea typeface="Times New Roman"/>
                <a:cs typeface="Ali_K_Jiddah"/>
              </a:rPr>
              <a:t>Validity</a:t>
            </a:r>
            <a:r>
              <a:rPr lang="ar-IQ" sz="2000" b="1" dirty="0" smtClean="0">
                <a:solidFill>
                  <a:srgbClr val="FF0000"/>
                </a:solidFill>
                <a:ea typeface="Times New Roman"/>
                <a:cs typeface="Ali_K_Jiddah"/>
              </a:rPr>
              <a:t>)</a:t>
            </a:r>
            <a:endParaRPr lang="en-US" sz="2000" dirty="0">
              <a:ea typeface="Times New Roman"/>
              <a:cs typeface="Arial"/>
            </a:endParaRPr>
          </a:p>
        </p:txBody>
      </p:sp>
    </p:spTree>
    <p:extLst>
      <p:ext uri="{BB962C8B-B14F-4D97-AF65-F5344CB8AC3E}">
        <p14:creationId xmlns:p14="http://schemas.microsoft.com/office/powerpoint/2010/main" val="4287707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5250" y="0"/>
            <a:ext cx="8229600" cy="5746650"/>
          </a:xfrm>
        </p:spPr>
        <p:txBody>
          <a:bodyPr/>
          <a:lstStyle/>
          <a:p>
            <a:pPr algn="ctr"/>
            <a:r>
              <a:rPr lang="ar-IQ" dirty="0" smtClean="0"/>
              <a:t>الصدق </a:t>
            </a:r>
            <a:r>
              <a:rPr lang="ar-IQ" dirty="0" err="1" smtClean="0"/>
              <a:t>الناتي</a:t>
            </a:r>
            <a:endParaRPr lang="ar-IQ" dirty="0"/>
          </a:p>
        </p:txBody>
      </p:sp>
      <p:sp>
        <p:nvSpPr>
          <p:cNvPr id="3" name="عنصر نائب للمحتوى 2"/>
          <p:cNvSpPr>
            <a:spLocks noGrp="1"/>
          </p:cNvSpPr>
          <p:nvPr>
            <p:ph idx="1"/>
          </p:nvPr>
        </p:nvSpPr>
        <p:spPr>
          <a:xfrm>
            <a:off x="457200" y="1295049"/>
            <a:ext cx="8229600" cy="5446319"/>
          </a:xfrm>
        </p:spPr>
        <p:txBody>
          <a:bodyPr>
            <a:noAutofit/>
          </a:bodyPr>
          <a:lstStyle/>
          <a:p>
            <a:pPr marL="228600">
              <a:lnSpc>
                <a:spcPct val="115000"/>
              </a:lnSpc>
            </a:pPr>
            <a:r>
              <a:rPr lang="ar-AE" sz="2400" b="1" dirty="0">
                <a:ea typeface="Times New Roman"/>
                <a:cs typeface="Ali-A-Jiddah"/>
              </a:rPr>
              <a:t>5-الصدق الذاتي</a:t>
            </a:r>
            <a:r>
              <a:rPr lang="ar-AE" sz="2400" b="1" dirty="0">
                <a:ea typeface="Times New Roman"/>
              </a:rPr>
              <a:t>  </a:t>
            </a:r>
            <a:r>
              <a:rPr lang="ar-AE" sz="2400" b="1" dirty="0">
                <a:ea typeface="Times New Roman"/>
                <a:cs typeface="Ali-A-Jiddah"/>
              </a:rPr>
              <a:t>(مؤشر الثبات)</a:t>
            </a:r>
            <a:r>
              <a:rPr lang="ar-AE" sz="2400" b="1" dirty="0">
                <a:ea typeface="Times New Roman"/>
              </a:rPr>
              <a:t>  </a:t>
            </a:r>
            <a:r>
              <a:rPr lang="ar-AE" sz="2400" b="1" dirty="0">
                <a:solidFill>
                  <a:schemeClr val="bg1"/>
                </a:solidFill>
                <a:ea typeface="Times New Roman"/>
              </a:rPr>
              <a:t>(</a:t>
            </a:r>
            <a:r>
              <a:rPr lang="ar-AE" sz="2400" b="1" dirty="0" err="1">
                <a:solidFill>
                  <a:schemeClr val="bg1"/>
                </a:solidFill>
                <a:ea typeface="Times New Roman"/>
                <a:cs typeface="Ali_K_Jiddah"/>
              </a:rPr>
              <a:t>راستطوَيي</a:t>
            </a:r>
            <a:r>
              <a:rPr lang="ar-AE" sz="2400" b="1" dirty="0">
                <a:solidFill>
                  <a:schemeClr val="bg1"/>
                </a:solidFill>
                <a:ea typeface="Times New Roman"/>
                <a:cs typeface="Ali_K_Jiddah"/>
              </a:rPr>
              <a:t> خو</a:t>
            </a:r>
            <a:r>
              <a:rPr lang="ar-IQ" sz="2400" b="1" dirty="0">
                <a:solidFill>
                  <a:schemeClr val="bg1"/>
                </a:solidFill>
                <a:ea typeface="Times New Roman"/>
                <a:cs typeface="Ali_K_Jiddah"/>
              </a:rPr>
              <a:t>دي</a:t>
            </a:r>
            <a:r>
              <a:rPr lang="ar-AE" sz="2400" b="1" dirty="0">
                <a:solidFill>
                  <a:schemeClr val="bg1"/>
                </a:solidFill>
                <a:ea typeface="Times New Roman"/>
                <a:cs typeface="Ali_K_Jiddah"/>
              </a:rPr>
              <a:t> </a:t>
            </a:r>
            <a:r>
              <a:rPr lang="ar-AE" sz="2400" b="1" dirty="0" err="1">
                <a:solidFill>
                  <a:schemeClr val="bg1"/>
                </a:solidFill>
                <a:ea typeface="Times New Roman"/>
                <a:cs typeface="Ali_K_Jiddah"/>
              </a:rPr>
              <a:t>نيشانةي</a:t>
            </a:r>
            <a:r>
              <a:rPr lang="ar-AE" sz="2400" b="1" dirty="0">
                <a:solidFill>
                  <a:schemeClr val="bg1"/>
                </a:solidFill>
                <a:ea typeface="Times New Roman"/>
                <a:cs typeface="Ali_K_Jiddah"/>
              </a:rPr>
              <a:t> </a:t>
            </a:r>
            <a:r>
              <a:rPr lang="ar-AE" sz="2400" b="1" dirty="0" err="1">
                <a:solidFill>
                  <a:schemeClr val="bg1"/>
                </a:solidFill>
                <a:ea typeface="Times New Roman"/>
                <a:cs typeface="Ali_K_Jiddah"/>
              </a:rPr>
              <a:t>جيَكيري</a:t>
            </a:r>
            <a:r>
              <a:rPr lang="ar-AE" sz="2400" b="1" dirty="0">
                <a:solidFill>
                  <a:schemeClr val="bg1"/>
                </a:solidFill>
                <a:ea typeface="Times New Roman"/>
                <a:cs typeface="Ali_K_Jiddah"/>
              </a:rPr>
              <a:t>) </a:t>
            </a:r>
            <a:r>
              <a:rPr lang="en-US" sz="2400" b="1" dirty="0" smtClean="0">
                <a:latin typeface="Albertus Extra Bold" pitchFamily="34" charset="0"/>
                <a:ea typeface="Times New Roman"/>
                <a:cs typeface="Ali_K_Jiddah"/>
              </a:rPr>
              <a:t>Index </a:t>
            </a:r>
            <a:r>
              <a:rPr lang="en-US" sz="2400" b="1" dirty="0">
                <a:latin typeface="Albertus Extra Bold" pitchFamily="34" charset="0"/>
                <a:ea typeface="Times New Roman"/>
                <a:cs typeface="Ali_K_Jiddah"/>
              </a:rPr>
              <a:t>of Reliability)(Intrinsic </a:t>
            </a:r>
            <a:r>
              <a:rPr lang="en-US" sz="2400" b="1" dirty="0" smtClean="0">
                <a:latin typeface="Albertus Extra Bold" pitchFamily="34" charset="0"/>
                <a:ea typeface="Times New Roman"/>
                <a:cs typeface="Ali_K_Jiddah"/>
              </a:rPr>
              <a:t>Validity</a:t>
            </a:r>
            <a:endParaRPr lang="ar-IQ" sz="2400" b="1" dirty="0" smtClean="0">
              <a:ea typeface="Times New Roman"/>
              <a:cs typeface="Ali-A-Jiddah"/>
            </a:endParaRPr>
          </a:p>
          <a:p>
            <a:pPr marL="0" indent="0">
              <a:lnSpc>
                <a:spcPct val="115000"/>
              </a:lnSpc>
              <a:buNone/>
            </a:pPr>
            <a:r>
              <a:rPr lang="ar-AE" sz="2400" b="1" dirty="0" smtClean="0">
                <a:ea typeface="Times New Roman"/>
                <a:cs typeface="Ali-A-Jiddah"/>
              </a:rPr>
              <a:t>.</a:t>
            </a:r>
            <a:r>
              <a:rPr lang="ar-AE" sz="2400" b="1" dirty="0">
                <a:ea typeface="Times New Roman"/>
                <a:cs typeface="Ali-A-Jiddah"/>
              </a:rPr>
              <a:t>6-الصدق العاملي</a:t>
            </a:r>
            <a:r>
              <a:rPr lang="ar-AE" sz="2400" b="1" dirty="0">
                <a:ea typeface="Times New Roman"/>
              </a:rPr>
              <a:t> </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راستطؤيي</a:t>
            </a:r>
            <a:r>
              <a:rPr lang="ar-IQ" sz="2400" b="1" dirty="0">
                <a:solidFill>
                  <a:schemeClr val="bg1"/>
                </a:solidFill>
                <a:ea typeface="Times New Roman"/>
                <a:cs typeface="Ali_K_Jiddah"/>
              </a:rPr>
              <a:t> عاملي</a:t>
            </a:r>
            <a:r>
              <a:rPr lang="ar-IQ" sz="2400" b="1" dirty="0" smtClean="0">
                <a:solidFill>
                  <a:srgbClr val="FF0000"/>
                </a:solidFill>
                <a:ea typeface="Times New Roman"/>
              </a:rPr>
              <a:t>)</a:t>
            </a:r>
          </a:p>
          <a:p>
            <a:pPr marL="228600">
              <a:lnSpc>
                <a:spcPct val="115000"/>
              </a:lnSpc>
            </a:pPr>
            <a:r>
              <a:rPr lang="ar-IQ" sz="2400" b="1" dirty="0" smtClean="0">
                <a:latin typeface="Albertus Extra Bold" pitchFamily="34" charset="0"/>
                <a:ea typeface="Times New Roman"/>
              </a:rPr>
              <a:t>(</a:t>
            </a:r>
            <a:r>
              <a:rPr lang="en-US" sz="2400" b="1" dirty="0">
                <a:latin typeface="Albertus Extra Bold" pitchFamily="34" charset="0"/>
                <a:ea typeface="Times New Roman"/>
                <a:cs typeface="Arial"/>
              </a:rPr>
              <a:t>Factorial </a:t>
            </a:r>
            <a:r>
              <a:rPr lang="en-US" sz="2400" b="1" dirty="0" smtClean="0">
                <a:latin typeface="Albertus Extra Bold" pitchFamily="34" charset="0"/>
                <a:ea typeface="Times New Roman"/>
                <a:cs typeface="Arial"/>
              </a:rPr>
              <a:t>Validity</a:t>
            </a:r>
            <a:r>
              <a:rPr lang="ar-SA" sz="2400" b="1" dirty="0" smtClean="0">
                <a:ea typeface="Times New Roman"/>
              </a:rPr>
              <a:t>)</a:t>
            </a:r>
            <a:endParaRPr lang="en-US" sz="2400" dirty="0">
              <a:ea typeface="Times New Roman"/>
              <a:cs typeface="Arial"/>
            </a:endParaRPr>
          </a:p>
          <a:p>
            <a:pPr marL="228600">
              <a:lnSpc>
                <a:spcPct val="115000"/>
              </a:lnSpc>
              <a:tabLst>
                <a:tab pos="4447540" algn="l"/>
                <a:tab pos="5022850" algn="l"/>
              </a:tabLst>
            </a:pPr>
            <a:r>
              <a:rPr lang="ar-IQ" sz="2400" b="1" dirty="0">
                <a:ea typeface="Times New Roman"/>
                <a:cs typeface="Ali-A-Jiddah"/>
              </a:rPr>
              <a:t>7- الصدق التجريبي </a:t>
            </a:r>
            <a:r>
              <a:rPr lang="ar-IQ" sz="2400" b="1" dirty="0">
                <a:solidFill>
                  <a:srgbClr val="FF0000"/>
                </a:solidFill>
                <a:ea typeface="Times New Roman"/>
                <a:cs typeface="Ali_K_Jiddah"/>
              </a:rPr>
              <a:t>(</a:t>
            </a:r>
            <a:r>
              <a:rPr lang="ar-IQ" sz="2400" b="1" dirty="0" err="1">
                <a:solidFill>
                  <a:schemeClr val="bg1"/>
                </a:solidFill>
                <a:ea typeface="Times New Roman"/>
                <a:cs typeface="Ali_K_Jiddah"/>
              </a:rPr>
              <a:t>راستطويي</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تاقي</a:t>
            </a:r>
            <a:r>
              <a:rPr lang="ar-IQ" sz="2400" b="1" dirty="0">
                <a:solidFill>
                  <a:schemeClr val="bg1"/>
                </a:solidFill>
                <a:ea typeface="Times New Roman"/>
                <a:cs typeface="Ali_K_Jiddah"/>
              </a:rPr>
              <a:t> </a:t>
            </a:r>
            <a:r>
              <a:rPr lang="ar-IQ" sz="2400" b="1" dirty="0" err="1">
                <a:solidFill>
                  <a:schemeClr val="bg1"/>
                </a:solidFill>
                <a:ea typeface="Times New Roman"/>
                <a:cs typeface="Ali_K_Jiddah"/>
              </a:rPr>
              <a:t>كردنةوة</a:t>
            </a:r>
            <a:r>
              <a:rPr lang="ar-IQ" sz="2400" b="1" dirty="0" smtClean="0">
                <a:solidFill>
                  <a:schemeClr val="bg1"/>
                </a:solidFill>
                <a:ea typeface="Times New Roman"/>
                <a:cs typeface="Ali_K_Jiddah"/>
              </a:rPr>
              <a:t>)</a:t>
            </a:r>
            <a:r>
              <a:rPr lang="ar-IQ" sz="2400" b="1" dirty="0" smtClean="0">
                <a:ea typeface="Times New Roman"/>
                <a:cs typeface="Ali-A-Jiddah"/>
              </a:rPr>
              <a:t>(</a:t>
            </a:r>
            <a:r>
              <a:rPr lang="tr-TR" sz="2400" b="1" dirty="0" smtClean="0">
                <a:latin typeface="Albertus Extra Bold" pitchFamily="34" charset="0"/>
                <a:ea typeface="Times New Roman"/>
                <a:cs typeface="Ali-A-Jiddah"/>
              </a:rPr>
              <a:t>Demo </a:t>
            </a:r>
            <a:r>
              <a:rPr lang="tr-TR" sz="2400" b="1" dirty="0">
                <a:latin typeface="Albertus Extra Bold" pitchFamily="34" charset="0"/>
                <a:ea typeface="Times New Roman"/>
                <a:cs typeface="Ali-A-Jiddah"/>
              </a:rPr>
              <a:t>Valıdıty</a:t>
            </a:r>
            <a:endParaRPr lang="en-US" sz="2400" dirty="0">
              <a:latin typeface="Albertus Extra Bold" pitchFamily="34" charset="0"/>
              <a:ea typeface="Times New Roman"/>
              <a:cs typeface="Arial"/>
            </a:endParaRPr>
          </a:p>
          <a:p>
            <a:pPr marL="228600" lvl="0">
              <a:lnSpc>
                <a:spcPct val="115000"/>
              </a:lnSpc>
              <a:tabLst>
                <a:tab pos="4037013" algn="l"/>
                <a:tab pos="4446588" algn="l"/>
                <a:tab pos="5022850" algn="l"/>
              </a:tabLst>
            </a:pPr>
            <a:r>
              <a:rPr lang="ar-SA" sz="2400" dirty="0">
                <a:ea typeface="Times New Roman"/>
                <a:cs typeface="Ali-A-Jiddah"/>
              </a:rPr>
              <a:t>8-صدق</a:t>
            </a:r>
            <a:r>
              <a:rPr lang="ar-SA" sz="2400" b="1" dirty="0">
                <a:ea typeface="Times New Roman"/>
                <a:cs typeface="Ali-A-Jiddah"/>
              </a:rPr>
              <a:t> التميز</a:t>
            </a:r>
            <a:r>
              <a:rPr lang="ar-SA" sz="2400" b="1" dirty="0">
                <a:solidFill>
                  <a:srgbClr val="FF0000"/>
                </a:solidFill>
                <a:ea typeface="Times New Roman"/>
                <a:cs typeface="Ali_K_Jiddah"/>
              </a:rPr>
              <a:t>:(</a:t>
            </a:r>
            <a:r>
              <a:rPr lang="ar-SA" sz="2400" b="1" dirty="0" err="1">
                <a:solidFill>
                  <a:schemeClr val="bg1"/>
                </a:solidFill>
                <a:ea typeface="Times New Roman"/>
                <a:cs typeface="Ali_K_Jiddah"/>
              </a:rPr>
              <a:t>راستطوَيي</a:t>
            </a:r>
            <a:r>
              <a:rPr lang="ar-SA" sz="2400" b="1" dirty="0">
                <a:solidFill>
                  <a:schemeClr val="bg1"/>
                </a:solidFill>
                <a:ea typeface="Times New Roman"/>
                <a:cs typeface="Ali_K_Jiddah"/>
              </a:rPr>
              <a:t> </a:t>
            </a:r>
            <a:r>
              <a:rPr lang="ar-SA" sz="2400" b="1" dirty="0" smtClean="0">
                <a:solidFill>
                  <a:schemeClr val="bg1"/>
                </a:solidFill>
                <a:ea typeface="Times New Roman"/>
                <a:cs typeface="Ali_K_Jiddah"/>
              </a:rPr>
              <a:t>جيا</a:t>
            </a:r>
            <a:r>
              <a:rPr lang="ar-IQ" sz="2400" b="1" dirty="0" smtClean="0">
                <a:solidFill>
                  <a:schemeClr val="bg1"/>
                </a:solidFill>
                <a:ea typeface="Times New Roman"/>
                <a:cs typeface="Ali_K_Jiddah"/>
              </a:rPr>
              <a:t>كاري</a:t>
            </a:r>
            <a:r>
              <a:rPr lang="ar-SA" sz="2400" b="1" dirty="0" smtClean="0">
                <a:solidFill>
                  <a:schemeClr val="bg1"/>
                </a:solidFill>
                <a:ea typeface="Times New Roman"/>
                <a:cs typeface="Ali_K_Jiddah"/>
              </a:rPr>
              <a:t>ي</a:t>
            </a:r>
            <a:r>
              <a:rPr lang="ar-SA" sz="2400" b="1" dirty="0" smtClean="0">
                <a:ea typeface="Times New Roman"/>
                <a:cs typeface="Ali-A-Jiddah"/>
              </a:rPr>
              <a:t>))</a:t>
            </a:r>
            <a:r>
              <a:rPr lang="tr-TR" sz="2400" b="1" dirty="0">
                <a:solidFill>
                  <a:prstClr val="black"/>
                </a:solidFill>
                <a:ea typeface="Times New Roman"/>
                <a:cs typeface="Ali-A-Jiddah"/>
              </a:rPr>
              <a:t> </a:t>
            </a:r>
            <a:r>
              <a:rPr lang="ar-IQ" sz="2400" b="1" dirty="0" smtClean="0">
                <a:solidFill>
                  <a:prstClr val="black"/>
                </a:solidFill>
                <a:latin typeface="Albertus Extra Bold" pitchFamily="34" charset="0"/>
                <a:ea typeface="Times New Roman"/>
                <a:cs typeface="Ali-A-Jiddah"/>
              </a:rPr>
              <a:t>(</a:t>
            </a:r>
            <a:r>
              <a:rPr lang="tr-TR" sz="2400" b="1" dirty="0" smtClean="0">
                <a:latin typeface="Albertus Extra Bold" pitchFamily="34" charset="0"/>
                <a:ea typeface="Times New Roman"/>
                <a:cs typeface="Ali-A-Jiddah"/>
              </a:rPr>
              <a:t>Dıscrımınatıon</a:t>
            </a:r>
            <a:r>
              <a:rPr lang="en-US" sz="2400" b="1" dirty="0" smtClean="0">
                <a:latin typeface="Albertus Extra Bold" pitchFamily="34" charset="0"/>
                <a:ea typeface="Times New Roman"/>
                <a:cs typeface="Ali-A-Jiddah"/>
              </a:rPr>
              <a:t> </a:t>
            </a:r>
            <a:r>
              <a:rPr lang="tr-TR" sz="2400" b="1" dirty="0" smtClean="0">
                <a:latin typeface="Albertus Extra Bold" pitchFamily="34" charset="0"/>
                <a:ea typeface="Times New Roman"/>
                <a:cs typeface="Ali-A-Jiddah"/>
              </a:rPr>
              <a:t>Valıdı</a:t>
            </a:r>
            <a:r>
              <a:rPr lang="en-US" sz="2400" b="1" dirty="0" err="1" smtClean="0">
                <a:latin typeface="Albertus Extra Bold" pitchFamily="34" charset="0"/>
                <a:ea typeface="Times New Roman"/>
                <a:cs typeface="Ali-A-Jiddah"/>
              </a:rPr>
              <a:t>ty</a:t>
            </a:r>
            <a:r>
              <a:rPr lang="en-US" sz="2400" b="1" dirty="0" err="1" smtClean="0">
                <a:solidFill>
                  <a:prstClr val="black"/>
                </a:solidFill>
                <a:latin typeface="Albertus Extra Bold" pitchFamily="34" charset="0"/>
                <a:ea typeface="Times New Roman"/>
                <a:cs typeface="Ali-A-Jiddah"/>
              </a:rPr>
              <a:t>ty</a:t>
            </a:r>
            <a:r>
              <a:rPr lang="tr-TR" sz="2400" b="1" dirty="0" smtClean="0">
                <a:solidFill>
                  <a:prstClr val="black"/>
                </a:solidFill>
                <a:latin typeface="Albertus Extra Bold" pitchFamily="34" charset="0"/>
                <a:ea typeface="Times New Roman"/>
                <a:cs typeface="Ali-A-Jiddah"/>
              </a:rPr>
              <a:t>ty</a:t>
            </a:r>
            <a:r>
              <a:rPr lang="ar-IQ" sz="2400" b="1" dirty="0" smtClean="0">
                <a:solidFill>
                  <a:prstClr val="black"/>
                </a:solidFill>
                <a:ea typeface="Times New Roman"/>
                <a:cs typeface="Ali-A-Jiddah"/>
              </a:rPr>
              <a:t>)</a:t>
            </a:r>
            <a:endParaRPr lang="ar-IQ" sz="2400" b="1" dirty="0">
              <a:solidFill>
                <a:prstClr val="black"/>
              </a:solidFill>
              <a:ea typeface="Times New Roman"/>
              <a:cs typeface="Ali-A-Jiddah"/>
            </a:endParaRPr>
          </a:p>
        </p:txBody>
      </p:sp>
    </p:spTree>
    <p:extLst>
      <p:ext uri="{BB962C8B-B14F-4D97-AF65-F5344CB8AC3E}">
        <p14:creationId xmlns:p14="http://schemas.microsoft.com/office/powerpoint/2010/main" val="4116554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1210146"/>
          </a:xfrm>
        </p:spPr>
        <p:txBody>
          <a:bodyPr>
            <a:normAutofit/>
          </a:bodyPr>
          <a:lstStyle/>
          <a:p>
            <a:pPr algn="ctr"/>
            <a:r>
              <a:rPr lang="ar-IQ" sz="3200" dirty="0" smtClean="0">
                <a:cs typeface="Ali-A-Jiddah" pitchFamily="2" charset="-78"/>
              </a:rPr>
              <a:t>الصدق  الظاهري </a:t>
            </a:r>
            <a:r>
              <a:rPr lang="ar-IQ" sz="3200" dirty="0">
                <a:cs typeface="Ali-A-Jiddah" pitchFamily="2" charset="-78"/>
              </a:rPr>
              <a:t>.</a:t>
            </a:r>
            <a:r>
              <a:rPr lang="ar-IQ" sz="3200" dirty="0"/>
              <a:t>  </a:t>
            </a:r>
            <a:r>
              <a:rPr lang="ar-IQ" sz="3200" dirty="0">
                <a:solidFill>
                  <a:srgbClr val="FF0000"/>
                </a:solidFill>
                <a:cs typeface="Ali_K_Jiddah" pitchFamily="2" charset="-78"/>
              </a:rPr>
              <a:t>(</a:t>
            </a:r>
            <a:r>
              <a:rPr lang="ar-IQ" sz="3200" dirty="0" err="1">
                <a:solidFill>
                  <a:schemeClr val="bg1"/>
                </a:solidFill>
                <a:cs typeface="Ali_K_Jiddah" pitchFamily="2" charset="-78"/>
              </a:rPr>
              <a:t>راستطؤيي</a:t>
            </a:r>
            <a:r>
              <a:rPr lang="ar-IQ" sz="3200" dirty="0">
                <a:solidFill>
                  <a:schemeClr val="bg1"/>
                </a:solidFill>
                <a:cs typeface="Ali_K_Jiddah" pitchFamily="2" charset="-78"/>
              </a:rPr>
              <a:t> </a:t>
            </a:r>
            <a:r>
              <a:rPr lang="ar-IQ" sz="3200" dirty="0" err="1" smtClean="0">
                <a:solidFill>
                  <a:schemeClr val="bg1"/>
                </a:solidFill>
                <a:cs typeface="Ali_K_Jiddah" pitchFamily="2" charset="-78"/>
              </a:rPr>
              <a:t>بةرجاو</a:t>
            </a:r>
            <a:r>
              <a:rPr lang="ar-IQ" sz="3200" dirty="0" smtClean="0">
                <a:solidFill>
                  <a:schemeClr val="bg1"/>
                </a:solidFill>
                <a:cs typeface="Ali_K_Jiddah" pitchFamily="2" charset="-78"/>
              </a:rPr>
              <a:t>(</a:t>
            </a:r>
            <a:r>
              <a:rPr lang="ar-IQ" sz="3200" dirty="0" err="1" smtClean="0">
                <a:solidFill>
                  <a:schemeClr val="bg1"/>
                </a:solidFill>
                <a:cs typeface="Ali_K_Jiddah" pitchFamily="2" charset="-78"/>
              </a:rPr>
              <a:t>رووطةش</a:t>
            </a:r>
            <a:r>
              <a:rPr lang="ar-IQ" sz="3200" dirty="0" smtClean="0">
                <a:solidFill>
                  <a:srgbClr val="FF0000"/>
                </a:solidFill>
                <a:cs typeface="Ali_K_Jiddah" pitchFamily="2" charset="-78"/>
              </a:rPr>
              <a:t>)</a:t>
            </a:r>
            <a:r>
              <a:rPr lang="ar-IQ" sz="3200" dirty="0" smtClean="0">
                <a:latin typeface="Albertus Extra Bold" pitchFamily="34" charset="0"/>
              </a:rPr>
              <a:t/>
            </a:r>
            <a:br>
              <a:rPr lang="ar-IQ" sz="3200" dirty="0" smtClean="0">
                <a:latin typeface="Albertus Extra Bold" pitchFamily="34" charset="0"/>
              </a:rPr>
            </a:br>
            <a:r>
              <a:rPr lang="en-US" sz="3200" dirty="0" smtClean="0">
                <a:latin typeface="Albertus Extra Bold" pitchFamily="34" charset="0"/>
              </a:rPr>
              <a:t>Face validity</a:t>
            </a:r>
            <a:endParaRPr lang="ar-IQ" sz="3600" dirty="0">
              <a:latin typeface="Albertus Extra Bold" pitchFamily="34" charset="0"/>
            </a:endParaRPr>
          </a:p>
        </p:txBody>
      </p:sp>
      <p:sp>
        <p:nvSpPr>
          <p:cNvPr id="3" name="عنصر نائب للمحتوى 2"/>
          <p:cNvSpPr>
            <a:spLocks noGrp="1"/>
          </p:cNvSpPr>
          <p:nvPr>
            <p:ph idx="1"/>
          </p:nvPr>
        </p:nvSpPr>
        <p:spPr>
          <a:xfrm>
            <a:off x="609600" y="1916832"/>
            <a:ext cx="7924800" cy="3798168"/>
          </a:xfrm>
        </p:spPr>
        <p:txBody>
          <a:bodyPr>
            <a:normAutofit/>
          </a:bodyPr>
          <a:lstStyle/>
          <a:p>
            <a:r>
              <a:rPr lang="ar-IQ" sz="2400" dirty="0" smtClean="0">
                <a:cs typeface="Ali-A-Jiddah" pitchFamily="2" charset="-78"/>
              </a:rPr>
              <a:t>1- </a:t>
            </a:r>
            <a:r>
              <a:rPr lang="ar-IQ" sz="3500" dirty="0" smtClean="0">
                <a:cs typeface="Ali-A-Jiddah" pitchFamily="2" charset="-78"/>
              </a:rPr>
              <a:t>الصدق الظاهري </a:t>
            </a:r>
            <a:r>
              <a:rPr lang="ar-IQ" sz="3500" dirty="0" smtClean="0">
                <a:solidFill>
                  <a:srgbClr val="FFC000"/>
                </a:solidFill>
                <a:cs typeface="Ali_K_Jiddah" pitchFamily="2" charset="-78"/>
              </a:rPr>
              <a:t>(</a:t>
            </a:r>
            <a:r>
              <a:rPr lang="ar-IQ" sz="2800" dirty="0" smtClean="0">
                <a:cs typeface="Ali-A-Jiddah" pitchFamily="2" charset="-78"/>
              </a:rPr>
              <a:t>وهو </a:t>
            </a:r>
            <a:r>
              <a:rPr lang="ar-IQ" sz="2800" dirty="0">
                <a:cs typeface="Ali-A-Jiddah" pitchFamily="2" charset="-78"/>
              </a:rPr>
              <a:t>اسهل  واضعف انواع الصدق . ويتم الحكم على صدق الاختبار بالشكل الظاهري او الخارجي او من اسم الاختبار  وتستخدم النسبة المئوية كوسيلة الاحصائية ..  </a:t>
            </a:r>
            <a:r>
              <a:rPr lang="ar-IQ" sz="2800" dirty="0" smtClean="0">
                <a:solidFill>
                  <a:schemeClr val="bg1"/>
                </a:solidFill>
                <a:cs typeface="Ali_K_Jiddah" pitchFamily="2" charset="-78"/>
              </a:rPr>
              <a:t>(</a:t>
            </a:r>
            <a:r>
              <a:rPr lang="ar-IQ" sz="2800" dirty="0" err="1" smtClean="0">
                <a:solidFill>
                  <a:schemeClr val="bg1"/>
                </a:solidFill>
                <a:cs typeface="Ali_K_Jiddah" pitchFamily="2" charset="-78"/>
              </a:rPr>
              <a:t>ئاسانترين</a:t>
            </a:r>
            <a:r>
              <a:rPr lang="ar-IQ" sz="2800" dirty="0" smtClean="0">
                <a:solidFill>
                  <a:schemeClr val="bg1"/>
                </a:solidFill>
                <a:cs typeface="Ali_K_Jiddah" pitchFamily="2" charset="-78"/>
              </a:rPr>
              <a:t> </a:t>
            </a:r>
            <a:r>
              <a:rPr lang="ar-IQ" sz="2800" dirty="0" err="1" smtClean="0">
                <a:solidFill>
                  <a:schemeClr val="bg1"/>
                </a:solidFill>
                <a:cs typeface="Ali_K_Jiddah" pitchFamily="2" charset="-78"/>
              </a:rPr>
              <a:t>ولاوازترين</a:t>
            </a:r>
            <a:r>
              <a:rPr lang="ar-IQ" sz="2800" dirty="0" smtClean="0">
                <a:solidFill>
                  <a:schemeClr val="bg1"/>
                </a:solidFill>
                <a:cs typeface="Ali_K_Jiddah" pitchFamily="2" charset="-78"/>
              </a:rPr>
              <a:t> </a:t>
            </a:r>
            <a:r>
              <a:rPr lang="ar-IQ" sz="2800" dirty="0" err="1" smtClean="0">
                <a:solidFill>
                  <a:schemeClr val="bg1"/>
                </a:solidFill>
                <a:cs typeface="Ali_K_Jiddah" pitchFamily="2" charset="-78"/>
              </a:rPr>
              <a:t>راستطوية</a:t>
            </a:r>
            <a:r>
              <a:rPr lang="ar-IQ" sz="2800" dirty="0" smtClean="0">
                <a:solidFill>
                  <a:srgbClr val="FF0000"/>
                </a:solidFill>
                <a:cs typeface="Ali_K_Jiddah" pitchFamily="2" charset="-78"/>
              </a:rPr>
              <a:t>)          </a:t>
            </a:r>
            <a:endParaRPr lang="ar-IQ" sz="2800" dirty="0">
              <a:solidFill>
                <a:srgbClr val="FF0000"/>
              </a:solidFill>
              <a:cs typeface="Ali_K_Jiddah" pitchFamily="2" charset="-78"/>
            </a:endParaRPr>
          </a:p>
          <a:p>
            <a:r>
              <a:rPr lang="ar-IQ" sz="2800" dirty="0">
                <a:cs typeface="Ali-A-Jiddah" pitchFamily="2" charset="-78"/>
              </a:rPr>
              <a:t>مثال :- قام احد الباحثين بعرض اختبار ( الوثب من الثبات </a:t>
            </a:r>
            <a:r>
              <a:rPr lang="ar-IQ" sz="2800" dirty="0" err="1">
                <a:cs typeface="Ali-A-Jiddah" pitchFamily="2" charset="-78"/>
              </a:rPr>
              <a:t>للامام</a:t>
            </a:r>
            <a:r>
              <a:rPr lang="ar-IQ" sz="2800" dirty="0">
                <a:cs typeface="Ali-A-Jiddah" pitchFamily="2" charset="-78"/>
              </a:rPr>
              <a:t> )على الخبراء .اتفق الخبراء جميعهم بان الاختبار صادق  100% يقيس القوة الانفجارية لعضلات الاطراف السفلى . </a:t>
            </a:r>
          </a:p>
        </p:txBody>
      </p:sp>
    </p:spTree>
    <p:extLst>
      <p:ext uri="{BB962C8B-B14F-4D97-AF65-F5344CB8AC3E}">
        <p14:creationId xmlns:p14="http://schemas.microsoft.com/office/powerpoint/2010/main" val="13043201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1339</TotalTime>
  <Words>1400</Words>
  <Application>Microsoft Office PowerPoint</Application>
  <PresentationFormat>عرض على الشاشة (4:3)</PresentationFormat>
  <Paragraphs>89</Paragraphs>
  <Slides>19</Slides>
  <Notes>4</Notes>
  <HiddenSlides>0</HiddenSlides>
  <MMClips>0</MMClips>
  <ScaleCrop>false</ScaleCrop>
  <HeadingPairs>
    <vt:vector size="6" baseType="variant">
      <vt:variant>
        <vt:lpstr>الخطوط المستخدمة</vt:lpstr>
      </vt:variant>
      <vt:variant>
        <vt:i4>13</vt:i4>
      </vt:variant>
      <vt:variant>
        <vt:lpstr>نسق</vt:lpstr>
      </vt:variant>
      <vt:variant>
        <vt:i4>1</vt:i4>
      </vt:variant>
      <vt:variant>
        <vt:lpstr>عناوين الشرائح</vt:lpstr>
      </vt:variant>
      <vt:variant>
        <vt:i4>19</vt:i4>
      </vt:variant>
    </vt:vector>
  </HeadingPairs>
  <TitlesOfParts>
    <vt:vector size="33" baseType="lpstr">
      <vt:lpstr>宋体</vt:lpstr>
      <vt:lpstr>AF_ BOTAN KURDI 23</vt:lpstr>
      <vt:lpstr>Albertus Extra Bold</vt:lpstr>
      <vt:lpstr>Ali_K_Alwand</vt:lpstr>
      <vt:lpstr>Ali_K_Jiddah</vt:lpstr>
      <vt:lpstr>Ali_K_Sahifa Bold</vt:lpstr>
      <vt:lpstr>Ali-A-Jiddah</vt:lpstr>
      <vt:lpstr>Arial</vt:lpstr>
      <vt:lpstr>Calibri</vt:lpstr>
      <vt:lpstr>Century Gothic</vt:lpstr>
      <vt:lpstr>Times New Roman</vt:lpstr>
      <vt:lpstr>Wingdings</vt:lpstr>
      <vt:lpstr>Wingdings 3</vt:lpstr>
      <vt:lpstr>أيون</vt:lpstr>
      <vt:lpstr>أسس علمية للاختبار   بنةماي زانستي تاقي كردنةوة   </vt:lpstr>
      <vt:lpstr>اسس العلمية للاختبار-  (بنةمايةكاني زانستي تاقيكردنةوة </vt:lpstr>
      <vt:lpstr>الصدق راستطوَيي.Validity</vt:lpstr>
      <vt:lpstr>خصائص الصدق (سيفةتةكاني راستطوَيي)</vt:lpstr>
      <vt:lpstr>2-الصدق يتعلق بالدرجة  (راستكوَيي ثابةندة بة نمرة) </vt:lpstr>
      <vt:lpstr>3-الصدق يختص باستخدام معين (راستطؤيي ثابةندة بة بةكارهيَناني ديار كرِاو)</vt:lpstr>
      <vt:lpstr>انواع الصدق (جؤرةكاني راستطوَيي)</vt:lpstr>
      <vt:lpstr>الصدق الناتي</vt:lpstr>
      <vt:lpstr>الصدق  الظاهري .  (راستطؤيي بةرجاو(رووطةش) Face validity</vt:lpstr>
      <vt:lpstr>الصدق المحتوى (المضمون ). (راستطؤيي  ثيَك هاتة) CONTENT VALIDITY))</vt:lpstr>
      <vt:lpstr>3-الصدق المرتبط بالمحك.نوعان(راستطوَيي كة بةستراوة بة تةرازوو)(ثةيوةست بةيكلاكردنةوة)دوو جوَرة</vt:lpstr>
      <vt:lpstr>عرض تقديمي في PowerPoint</vt:lpstr>
      <vt:lpstr>-الصدق تكوين الفرضي.   (راستطؤيي ثيَك هيَناني طريمان) Construct ValiditY </vt:lpstr>
      <vt:lpstr>5-الصدق الذاتي  (مؤشر الثبات)  (راستطوَيي خودي   نيشانةي جيَكيري) ((Index of Reliability  ) </vt:lpstr>
      <vt:lpstr>.6-الصدق العاملي . راستطؤيي فاكتةري)          (Factorial Validity)</vt:lpstr>
      <vt:lpstr>7- الصدق التجريبي (راستطويي  تاقي كردنةوة)(( Demo Valıdıty</vt:lpstr>
      <vt:lpstr>الصدق التميز(راستطويي جياكاري) Discrimination  validity</vt:lpstr>
      <vt:lpstr>عوامل مؤثرة في صدق الاختبار (هوَكارةكاني كاردةكاتةسةر راستكوَي تاقيكردنةوة)</vt:lpstr>
      <vt:lpstr>المصادر (سةرجاوةكان)</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اسس العلمية للاختبار- (بنةمايةكاني زانستي تاقيكردنةوة</dc:title>
  <dc:creator>Nasrin</dc:creator>
  <cp:lastModifiedBy>Windows User</cp:lastModifiedBy>
  <cp:revision>115</cp:revision>
  <dcterms:created xsi:type="dcterms:W3CDTF">2020-04-14T06:56:49Z</dcterms:created>
  <dcterms:modified xsi:type="dcterms:W3CDTF">2020-11-23T20:38:05Z</dcterms:modified>
</cp:coreProperties>
</file>