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89" r:id="rId3"/>
  </p:sldMasterIdLst>
  <p:notesMasterIdLst>
    <p:notesMasterId r:id="rId22"/>
  </p:notesMasterIdLst>
  <p:handoutMasterIdLst>
    <p:handoutMasterId r:id="rId23"/>
  </p:handoutMasterIdLst>
  <p:sldIdLst>
    <p:sldId id="256" r:id="rId4"/>
    <p:sldId id="313" r:id="rId5"/>
    <p:sldId id="289" r:id="rId6"/>
    <p:sldId id="293" r:id="rId7"/>
    <p:sldId id="319" r:id="rId8"/>
    <p:sldId id="317" r:id="rId9"/>
    <p:sldId id="318" r:id="rId10"/>
    <p:sldId id="294" r:id="rId11"/>
    <p:sldId id="321" r:id="rId12"/>
    <p:sldId id="299" r:id="rId13"/>
    <p:sldId id="300" r:id="rId14"/>
    <p:sldId id="301" r:id="rId15"/>
    <p:sldId id="302" r:id="rId16"/>
    <p:sldId id="304" r:id="rId17"/>
    <p:sldId id="314" r:id="rId18"/>
    <p:sldId id="316" r:id="rId19"/>
    <p:sldId id="309" r:id="rId20"/>
    <p:sldId id="311" r:id="rId21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sreen.jalal87@gmail.com" initials="n" lastIdx="1" clrIdx="0">
    <p:extLst>
      <p:ext uri="{19B8F6BF-5375-455C-9EA6-DF929625EA0E}">
        <p15:presenceInfo xmlns:p15="http://schemas.microsoft.com/office/powerpoint/2012/main" xmlns="" userId="fd8cdf354d01f2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63" autoAdjust="0"/>
    <p:restoredTop sz="86387" autoAdjust="0"/>
  </p:normalViewPr>
  <p:slideViewPr>
    <p:cSldViewPr>
      <p:cViewPr>
        <p:scale>
          <a:sx n="60" d="100"/>
          <a:sy n="60" d="100"/>
        </p:scale>
        <p:origin x="-143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24T22:15:47.238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B7B46-A31A-4D5C-BAEE-02F225E42998}" type="doc">
      <dgm:prSet loTypeId="urn:microsoft.com/office/officeart/2005/8/layout/cycle1" loCatId="cycle" qsTypeId="urn:microsoft.com/office/officeart/2005/8/quickstyle/simple3" qsCatId="simple" csTypeId="urn:microsoft.com/office/officeart/2005/8/colors/accent1_2" csCatId="accent1" phldr="1"/>
      <dgm:spPr/>
    </dgm:pt>
    <dgm:pt modelId="{A07B58B7-1795-437E-B405-7FF30D8E876E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Denaturation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(92°C- 94°C)</a:t>
          </a:r>
        </a:p>
      </dgm:t>
    </dgm:pt>
    <dgm:pt modelId="{3FBF7184-B216-4F64-A63A-4F18620A39CF}" type="parTrans" cxnId="{6C918ADA-97F3-454A-9C8B-25176184D99E}">
      <dgm:prSet/>
      <dgm:spPr/>
      <dgm:t>
        <a:bodyPr/>
        <a:lstStyle/>
        <a:p>
          <a:endParaRPr lang="en-US"/>
        </a:p>
      </dgm:t>
    </dgm:pt>
    <dgm:pt modelId="{222E4F94-53EA-45B9-9E07-16E2D13DECD0}" type="sibTrans" cxnId="{6C918ADA-97F3-454A-9C8B-25176184D99E}">
      <dgm:prSet/>
      <dgm:spPr/>
      <dgm:t>
        <a:bodyPr/>
        <a:lstStyle/>
        <a:p>
          <a:endParaRPr lang="en-US"/>
        </a:p>
      </dgm:t>
    </dgm:pt>
    <dgm:pt modelId="{1E4A723D-CC1C-475B-848F-5A0130A6444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err="1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Anneling</a:t>
          </a:r>
          <a:endParaRPr kumimoji="0" lang="en-US" b="1" i="0" u="none" strike="noStrike" cap="none" normalizeH="0" baseline="0" dirty="0">
            <a:ln/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(40°C- 65°C)</a:t>
          </a:r>
        </a:p>
      </dgm:t>
    </dgm:pt>
    <dgm:pt modelId="{0E7572BB-29E6-4A8B-B41E-E84EF636DFEB}" type="parTrans" cxnId="{BCAA7442-FA33-48A3-935D-34856E966E10}">
      <dgm:prSet/>
      <dgm:spPr/>
      <dgm:t>
        <a:bodyPr/>
        <a:lstStyle/>
        <a:p>
          <a:endParaRPr lang="en-US"/>
        </a:p>
      </dgm:t>
    </dgm:pt>
    <dgm:pt modelId="{D4C9A312-BAAB-432E-8660-45BCAC84B6CD}" type="sibTrans" cxnId="{BCAA7442-FA33-48A3-935D-34856E966E10}">
      <dgm:prSet/>
      <dgm:spPr/>
      <dgm:t>
        <a:bodyPr/>
        <a:lstStyle/>
        <a:p>
          <a:endParaRPr lang="en-US"/>
        </a:p>
      </dgm:t>
    </dgm:pt>
    <dgm:pt modelId="{B0DB55E4-D0FF-4495-AA12-413D0D8B374B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Extension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(72°C)</a:t>
          </a:r>
        </a:p>
      </dgm:t>
    </dgm:pt>
    <dgm:pt modelId="{43E2651E-E754-4A26-A248-6743096DF18B}" type="parTrans" cxnId="{453B3CDA-C942-417E-A24F-265D5E757880}">
      <dgm:prSet/>
      <dgm:spPr/>
      <dgm:t>
        <a:bodyPr/>
        <a:lstStyle/>
        <a:p>
          <a:endParaRPr lang="en-US"/>
        </a:p>
      </dgm:t>
    </dgm:pt>
    <dgm:pt modelId="{73E6C6A7-2E17-4FD1-B5FE-9E718FF0B4DB}" type="sibTrans" cxnId="{453B3CDA-C942-417E-A24F-265D5E757880}">
      <dgm:prSet/>
      <dgm:spPr/>
      <dgm:t>
        <a:bodyPr/>
        <a:lstStyle/>
        <a:p>
          <a:endParaRPr lang="en-US"/>
        </a:p>
      </dgm:t>
    </dgm:pt>
    <dgm:pt modelId="{C27E60DF-5371-41FC-937A-A4A5BDDD92F6}" type="pres">
      <dgm:prSet presAssocID="{BE2B7B46-A31A-4D5C-BAEE-02F225E42998}" presName="cycle" presStyleCnt="0">
        <dgm:presLayoutVars>
          <dgm:dir/>
          <dgm:resizeHandles val="exact"/>
        </dgm:presLayoutVars>
      </dgm:prSet>
      <dgm:spPr/>
    </dgm:pt>
    <dgm:pt modelId="{0AB77F02-64E1-48B1-97ED-01C1A679F833}" type="pres">
      <dgm:prSet presAssocID="{A07B58B7-1795-437E-B405-7FF30D8E876E}" presName="dummy" presStyleCnt="0"/>
      <dgm:spPr/>
    </dgm:pt>
    <dgm:pt modelId="{5553B5C6-5C6B-4DC2-B61B-6D462F9C2727}" type="pres">
      <dgm:prSet presAssocID="{A07B58B7-1795-437E-B405-7FF30D8E876E}" presName="node" presStyleLbl="revTx" presStyleIdx="0" presStyleCnt="3" custScaleX="132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693A7-FAA8-4A4F-B0A3-ED493E6723BF}" type="pres">
      <dgm:prSet presAssocID="{222E4F94-53EA-45B9-9E07-16E2D13DECD0}" presName="sibTrans" presStyleLbl="node1" presStyleIdx="0" presStyleCnt="3"/>
      <dgm:spPr/>
      <dgm:t>
        <a:bodyPr/>
        <a:lstStyle/>
        <a:p>
          <a:endParaRPr lang="en-US"/>
        </a:p>
      </dgm:t>
    </dgm:pt>
    <dgm:pt modelId="{A44E01AC-4F50-46B7-B434-E7E27491C5B8}" type="pres">
      <dgm:prSet presAssocID="{1E4A723D-CC1C-475B-848F-5A0130A64446}" presName="dummy" presStyleCnt="0"/>
      <dgm:spPr/>
    </dgm:pt>
    <dgm:pt modelId="{BCDA29CA-BAC0-4BAF-8D1D-E91F675B2861}" type="pres">
      <dgm:prSet presAssocID="{1E4A723D-CC1C-475B-848F-5A0130A64446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7FA29-83A1-4C13-9DA0-3C6F0F4FB7CD}" type="pres">
      <dgm:prSet presAssocID="{D4C9A312-BAAB-432E-8660-45BCAC84B6CD}" presName="sibTrans" presStyleLbl="node1" presStyleIdx="1" presStyleCnt="3"/>
      <dgm:spPr/>
      <dgm:t>
        <a:bodyPr/>
        <a:lstStyle/>
        <a:p>
          <a:endParaRPr lang="en-US"/>
        </a:p>
      </dgm:t>
    </dgm:pt>
    <dgm:pt modelId="{D8BDB960-66F6-4603-BF10-E98FFAAA5821}" type="pres">
      <dgm:prSet presAssocID="{B0DB55E4-D0FF-4495-AA12-413D0D8B374B}" presName="dummy" presStyleCnt="0"/>
      <dgm:spPr/>
    </dgm:pt>
    <dgm:pt modelId="{0994CACE-9F79-4C41-BEF3-6FC279437E8E}" type="pres">
      <dgm:prSet presAssocID="{B0DB55E4-D0FF-4495-AA12-413D0D8B374B}" presName="node" presStyleLbl="revTx" presStyleIdx="2" presStyleCnt="3" custScaleX="129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25D07-4BC1-47A8-863D-A19BD48CBB92}" type="pres">
      <dgm:prSet presAssocID="{73E6C6A7-2E17-4FD1-B5FE-9E718FF0B4DB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6F87104F-227B-4AC8-9D90-7423B66BC60D}" type="presOf" srcId="{73E6C6A7-2E17-4FD1-B5FE-9E718FF0B4DB}" destId="{AB425D07-4BC1-47A8-863D-A19BD48CBB92}" srcOrd="0" destOrd="0" presId="urn:microsoft.com/office/officeart/2005/8/layout/cycle1"/>
    <dgm:cxn modelId="{6C918ADA-97F3-454A-9C8B-25176184D99E}" srcId="{BE2B7B46-A31A-4D5C-BAEE-02F225E42998}" destId="{A07B58B7-1795-437E-B405-7FF30D8E876E}" srcOrd="0" destOrd="0" parTransId="{3FBF7184-B216-4F64-A63A-4F18620A39CF}" sibTransId="{222E4F94-53EA-45B9-9E07-16E2D13DECD0}"/>
    <dgm:cxn modelId="{626AA186-E3F5-49E3-B936-F0A621D41778}" type="presOf" srcId="{1E4A723D-CC1C-475B-848F-5A0130A64446}" destId="{BCDA29CA-BAC0-4BAF-8D1D-E91F675B2861}" srcOrd="0" destOrd="0" presId="urn:microsoft.com/office/officeart/2005/8/layout/cycle1"/>
    <dgm:cxn modelId="{0A8E7F7C-11C7-4638-896E-DFFA694D3D58}" type="presOf" srcId="{D4C9A312-BAAB-432E-8660-45BCAC84B6CD}" destId="{36E7FA29-83A1-4C13-9DA0-3C6F0F4FB7CD}" srcOrd="0" destOrd="0" presId="urn:microsoft.com/office/officeart/2005/8/layout/cycle1"/>
    <dgm:cxn modelId="{852A6857-9CEC-4F87-9FE5-CB533D05336D}" type="presOf" srcId="{B0DB55E4-D0FF-4495-AA12-413D0D8B374B}" destId="{0994CACE-9F79-4C41-BEF3-6FC279437E8E}" srcOrd="0" destOrd="0" presId="urn:microsoft.com/office/officeart/2005/8/layout/cycle1"/>
    <dgm:cxn modelId="{9F252BC2-FF34-45FA-8A75-99FC4F937E54}" type="presOf" srcId="{222E4F94-53EA-45B9-9E07-16E2D13DECD0}" destId="{523693A7-FAA8-4A4F-B0A3-ED493E6723BF}" srcOrd="0" destOrd="0" presId="urn:microsoft.com/office/officeart/2005/8/layout/cycle1"/>
    <dgm:cxn modelId="{0957CC98-9B9C-49F7-B6A2-DEC8013547DD}" type="presOf" srcId="{BE2B7B46-A31A-4D5C-BAEE-02F225E42998}" destId="{C27E60DF-5371-41FC-937A-A4A5BDDD92F6}" srcOrd="0" destOrd="0" presId="urn:microsoft.com/office/officeart/2005/8/layout/cycle1"/>
    <dgm:cxn modelId="{D695E1DD-56E0-4FD2-A9F2-92917F6B9432}" type="presOf" srcId="{A07B58B7-1795-437E-B405-7FF30D8E876E}" destId="{5553B5C6-5C6B-4DC2-B61B-6D462F9C2727}" srcOrd="0" destOrd="0" presId="urn:microsoft.com/office/officeart/2005/8/layout/cycle1"/>
    <dgm:cxn modelId="{453B3CDA-C942-417E-A24F-265D5E757880}" srcId="{BE2B7B46-A31A-4D5C-BAEE-02F225E42998}" destId="{B0DB55E4-D0FF-4495-AA12-413D0D8B374B}" srcOrd="2" destOrd="0" parTransId="{43E2651E-E754-4A26-A248-6743096DF18B}" sibTransId="{73E6C6A7-2E17-4FD1-B5FE-9E718FF0B4DB}"/>
    <dgm:cxn modelId="{BCAA7442-FA33-48A3-935D-34856E966E10}" srcId="{BE2B7B46-A31A-4D5C-BAEE-02F225E42998}" destId="{1E4A723D-CC1C-475B-848F-5A0130A64446}" srcOrd="1" destOrd="0" parTransId="{0E7572BB-29E6-4A8B-B41E-E84EF636DFEB}" sibTransId="{D4C9A312-BAAB-432E-8660-45BCAC84B6CD}"/>
    <dgm:cxn modelId="{9D0D374A-2FA1-4B4C-B0E8-24E7FB6929C7}" type="presParOf" srcId="{C27E60DF-5371-41FC-937A-A4A5BDDD92F6}" destId="{0AB77F02-64E1-48B1-97ED-01C1A679F833}" srcOrd="0" destOrd="0" presId="urn:microsoft.com/office/officeart/2005/8/layout/cycle1"/>
    <dgm:cxn modelId="{78B2DF44-5431-45BF-906F-8DACCCA79CCD}" type="presParOf" srcId="{C27E60DF-5371-41FC-937A-A4A5BDDD92F6}" destId="{5553B5C6-5C6B-4DC2-B61B-6D462F9C2727}" srcOrd="1" destOrd="0" presId="urn:microsoft.com/office/officeart/2005/8/layout/cycle1"/>
    <dgm:cxn modelId="{EBEFA953-2094-4D66-B385-F60364E93C67}" type="presParOf" srcId="{C27E60DF-5371-41FC-937A-A4A5BDDD92F6}" destId="{523693A7-FAA8-4A4F-B0A3-ED493E6723BF}" srcOrd="2" destOrd="0" presId="urn:microsoft.com/office/officeart/2005/8/layout/cycle1"/>
    <dgm:cxn modelId="{A6C66428-B6BC-4771-88AA-7A58BB9A0F6B}" type="presParOf" srcId="{C27E60DF-5371-41FC-937A-A4A5BDDD92F6}" destId="{A44E01AC-4F50-46B7-B434-E7E27491C5B8}" srcOrd="3" destOrd="0" presId="urn:microsoft.com/office/officeart/2005/8/layout/cycle1"/>
    <dgm:cxn modelId="{9D9BDD31-F520-44FD-9665-1947018E679C}" type="presParOf" srcId="{C27E60DF-5371-41FC-937A-A4A5BDDD92F6}" destId="{BCDA29CA-BAC0-4BAF-8D1D-E91F675B2861}" srcOrd="4" destOrd="0" presId="urn:microsoft.com/office/officeart/2005/8/layout/cycle1"/>
    <dgm:cxn modelId="{5578F827-DA7D-4C1F-8A32-9207456DB0D6}" type="presParOf" srcId="{C27E60DF-5371-41FC-937A-A4A5BDDD92F6}" destId="{36E7FA29-83A1-4C13-9DA0-3C6F0F4FB7CD}" srcOrd="5" destOrd="0" presId="urn:microsoft.com/office/officeart/2005/8/layout/cycle1"/>
    <dgm:cxn modelId="{6337FD53-6E18-44B1-AFF4-0146D6267247}" type="presParOf" srcId="{C27E60DF-5371-41FC-937A-A4A5BDDD92F6}" destId="{D8BDB960-66F6-4603-BF10-E98FFAAA5821}" srcOrd="6" destOrd="0" presId="urn:microsoft.com/office/officeart/2005/8/layout/cycle1"/>
    <dgm:cxn modelId="{D50A8AE2-B2C0-47C6-BA0E-59546873F4C7}" type="presParOf" srcId="{C27E60DF-5371-41FC-937A-A4A5BDDD92F6}" destId="{0994CACE-9F79-4C41-BEF3-6FC279437E8E}" srcOrd="7" destOrd="0" presId="urn:microsoft.com/office/officeart/2005/8/layout/cycle1"/>
    <dgm:cxn modelId="{DB978A5F-DC31-4F24-8748-6F0BB76240C1}" type="presParOf" srcId="{C27E60DF-5371-41FC-937A-A4A5BDDD92F6}" destId="{AB425D07-4BC1-47A8-863D-A19BD48CBB92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3B5C6-5C6B-4DC2-B61B-6D462F9C2727}">
      <dsp:nvSpPr>
        <dsp:cNvPr id="0" name=""/>
        <dsp:cNvSpPr/>
      </dsp:nvSpPr>
      <dsp:spPr>
        <a:xfrm>
          <a:off x="1808975" y="412050"/>
          <a:ext cx="1576435" cy="1192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Denaturation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(92°C- 94°C)</a:t>
          </a:r>
        </a:p>
      </dsp:txBody>
      <dsp:txXfrm>
        <a:off x="1808975" y="412050"/>
        <a:ext cx="1576435" cy="1192336"/>
      </dsp:txXfrm>
    </dsp:sp>
    <dsp:sp modelId="{523693A7-FAA8-4A4F-B0A3-ED493E6723BF}">
      <dsp:nvSpPr>
        <dsp:cNvPr id="0" name=""/>
        <dsp:cNvSpPr/>
      </dsp:nvSpPr>
      <dsp:spPr>
        <a:xfrm>
          <a:off x="182850" y="176907"/>
          <a:ext cx="2821482" cy="2821482"/>
        </a:xfrm>
        <a:prstGeom prst="circularArrow">
          <a:avLst>
            <a:gd name="adj1" fmla="val 8241"/>
            <a:gd name="adj2" fmla="val 575443"/>
            <a:gd name="adj3" fmla="val 2966940"/>
            <a:gd name="adj4" fmla="val 49655"/>
            <a:gd name="adj5" fmla="val 961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CDA29CA-BAC0-4BAF-8D1D-E91F675B2861}">
      <dsp:nvSpPr>
        <dsp:cNvPr id="0" name=""/>
        <dsp:cNvSpPr/>
      </dsp:nvSpPr>
      <dsp:spPr>
        <a:xfrm>
          <a:off x="997423" y="2150340"/>
          <a:ext cx="1192336" cy="1192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err="1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Anneling</a:t>
          </a:r>
          <a:endParaRPr kumimoji="0" lang="en-US" sz="2000" b="1" i="0" u="none" strike="noStrike" kern="1200" cap="none" normalizeH="0" baseline="0" dirty="0">
            <a:ln/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(40°C- 65°C)</a:t>
          </a:r>
        </a:p>
      </dsp:txBody>
      <dsp:txXfrm>
        <a:off x="997423" y="2150340"/>
        <a:ext cx="1192336" cy="1192336"/>
      </dsp:txXfrm>
    </dsp:sp>
    <dsp:sp modelId="{36E7FA29-83A1-4C13-9DA0-3C6F0F4FB7CD}">
      <dsp:nvSpPr>
        <dsp:cNvPr id="0" name=""/>
        <dsp:cNvSpPr/>
      </dsp:nvSpPr>
      <dsp:spPr>
        <a:xfrm>
          <a:off x="182850" y="176907"/>
          <a:ext cx="2821482" cy="2821482"/>
        </a:xfrm>
        <a:prstGeom prst="circularArrow">
          <a:avLst>
            <a:gd name="adj1" fmla="val 8241"/>
            <a:gd name="adj2" fmla="val 575443"/>
            <a:gd name="adj3" fmla="val 10174902"/>
            <a:gd name="adj4" fmla="val 7257617"/>
            <a:gd name="adj5" fmla="val 961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94CACE-9F79-4C41-BEF3-6FC279437E8E}">
      <dsp:nvSpPr>
        <dsp:cNvPr id="0" name=""/>
        <dsp:cNvSpPr/>
      </dsp:nvSpPr>
      <dsp:spPr>
        <a:xfrm>
          <a:off x="-185011" y="412050"/>
          <a:ext cx="1550001" cy="1192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Extension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(72°C)</a:t>
          </a:r>
        </a:p>
      </dsp:txBody>
      <dsp:txXfrm>
        <a:off x="-185011" y="412050"/>
        <a:ext cx="1550001" cy="1192336"/>
      </dsp:txXfrm>
    </dsp:sp>
    <dsp:sp modelId="{AB425D07-4BC1-47A8-863D-A19BD48CBB92}">
      <dsp:nvSpPr>
        <dsp:cNvPr id="0" name=""/>
        <dsp:cNvSpPr/>
      </dsp:nvSpPr>
      <dsp:spPr>
        <a:xfrm>
          <a:off x="182850" y="176907"/>
          <a:ext cx="2821482" cy="2821482"/>
        </a:xfrm>
        <a:prstGeom prst="circularArrow">
          <a:avLst>
            <a:gd name="adj1" fmla="val 8241"/>
            <a:gd name="adj2" fmla="val 575443"/>
            <a:gd name="adj3" fmla="val 16267230"/>
            <a:gd name="adj4" fmla="val 15517379"/>
            <a:gd name="adj5" fmla="val 961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27 July 2010</a:t>
            </a:r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D1FAE8-3A00-4B0A-B886-EACEC3288703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6356613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27 July 2010</a:t>
            </a:r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IQ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404095-1648-4633-A9BF-C5FC81854CBF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202715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 July 2010</a:t>
            </a:r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04095-1648-4633-A9BF-C5FC81854CBF}" type="slidenum">
              <a:rPr lang="ar-IQ" smtClean="0"/>
              <a:pPr>
                <a:defRPr/>
              </a:pPr>
              <a:t>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7052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7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IQ"/>
              <a:t>27/7/2010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DNA Fingerprinting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334B-40B1-45F2-8117-388D188D3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7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ar-IQ"/>
              <a:t>27/7/2010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DNA Fingerprinting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3A2E7-6E22-4DD6-942B-109E105E37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0771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ar-IQ"/>
              <a:t>27/7/2010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DNA Fingerprinting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3A2E7-6E22-4DD6-942B-109E105E37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0118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ar-IQ"/>
              <a:t>27/7/2010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DNA Fingerprinting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3A2E7-6E22-4DD6-942B-109E105E37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72642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ar-IQ"/>
              <a:t>27/7/2010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DNA Fingerprinting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3A2E7-6E22-4DD6-942B-109E105E37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35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7067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1"/>
            <a:ext cx="4047067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A5403D9-2478-4D4D-96B7-70F68BB6D56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89663"/>
      </p:ext>
    </p:extLst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ar-IQ"/>
              <a:t>27/7/2010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DNA Fingerprinting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45108-514C-4AC5-A16B-2415D9BC35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3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ar-IQ"/>
              <a:t>27/7/2010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DNA Fingerprinting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3A2E7-6E22-4DD6-942B-109E105E37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567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ar-IQ"/>
              <a:t>27/7/2010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DNA Fingerprinting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3A2E7-6E22-4DD6-942B-109E105E37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22109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ar-IQ"/>
              <a:t>27/7/2010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DNA Fingerprinting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3A2E7-6E22-4DD6-942B-109E105E37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3955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ar-IQ"/>
              <a:t>27/7/2010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DNA Fingerprinting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3A2E7-6E22-4DD6-942B-109E105E37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9193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ar-IQ"/>
              <a:t>27/7/2010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DNA Fingerprinting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3A2E7-6E22-4DD6-942B-109E105E37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2002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ar-IQ"/>
              <a:t>27/7/2010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DNA Fingerprinting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3A2E7-6E22-4DD6-942B-109E105E37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93595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ags" Target="../tags/tag2.xml"/><Relationship Id="rId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auto">
          <a:xfrm>
            <a:off x="2703515" y="274638"/>
            <a:ext cx="6316663" cy="11430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 bwMode="auto">
          <a:xfrm>
            <a:off x="2693989" y="1600202"/>
            <a:ext cx="6326187" cy="4525963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ar-IQ"/>
              <a:t>27/7/2010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DNA Fingerprinting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783D9D1-6A48-4AFA-8051-75E5F0A4D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/>
  <p:txStyles>
    <p:titleStyle>
      <a:lvl1pPr algn="l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itchFamily="34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itchFamily="34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itchFamily="34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ar-IQ"/>
              <a:t>27/7/2010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DNA Fingerprinting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203A2E7-6E22-4DD6-942B-109E105E37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4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25097-E08C-4E4E-A2A5-98C320B8668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52400" y="2131876"/>
            <a:ext cx="9525000" cy="258532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</a:rPr>
              <a:t>Polymerase Chain Reaction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j-lt"/>
                <a:cs typeface="+mn-cs"/>
              </a:rPr>
              <a:t>Technique PCR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j-lt"/>
                <a:cs typeface="+mn-cs"/>
              </a:rPr>
              <a:t>(DNA Photocopier)</a:t>
            </a:r>
            <a:endParaRPr lang="ar-IQ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latin typeface="+mj-lt"/>
              <a:cs typeface="+mn-cs"/>
            </a:endParaRPr>
          </a:p>
        </p:txBody>
      </p:sp>
      <p:pic>
        <p:nvPicPr>
          <p:cNvPr id="1026" name="Picture 2" descr="D:\Biotechnology\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07717"/>
            <a:ext cx="2333625" cy="1759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304800"/>
            <a:ext cx="3886200" cy="10676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Lab.7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45108-514C-4AC5-A16B-2415D9BC35D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9218" name="Picture 2" descr="C:\Users\Biology\Desktop\pcr lpg\PCR_Page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6988"/>
            <a:ext cx="9756775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39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ar-IQ"/>
              <a:t>27/7/2010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DNA Fingerprinting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45108-514C-4AC5-A16B-2415D9BC35D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42" name="Picture 2" descr="C:\Users\Biology\Desktop\pcr lpg\PCR_Page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535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ar-IQ"/>
              <a:t>27/7/2010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DNA Fingerprinting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45108-514C-4AC5-A16B-2415D9BC35D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1266" name="Picture 2" descr="C:\Users\Biology\Desktop\pcr lpg\PCR_Pag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0200" y="4267200"/>
            <a:ext cx="762000" cy="3810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360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ar-IQ"/>
              <a:t>27/7/2010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DNA Fingerprinting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45108-514C-4AC5-A16B-2415D9BC35D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2290" name="Picture 2" descr="C:\Users\Biology\Desktop\pcr lpg\PCR_Pag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588"/>
            <a:ext cx="10023475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7800" y="4660900"/>
            <a:ext cx="762000" cy="3810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952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ar-IQ"/>
              <a:t>27/7/2010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DNA Fingerprinting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45108-514C-4AC5-A16B-2415D9BC35D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4338" name="Picture 2" descr="C:\Users\Biology\Desktop\pcr lpg\PCR_Pag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88"/>
            <a:ext cx="9947275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530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3A2E7-6E22-4DD6-942B-109E105E374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752600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PCR Master Mixture Reactions:</a:t>
            </a:r>
          </a:p>
          <a:p>
            <a:pPr algn="just" rtl="0"/>
            <a:r>
              <a:rPr lang="en-US" dirty="0"/>
              <a:t>PCR mixture (25μL) is make up of </a:t>
            </a:r>
          </a:p>
          <a:p>
            <a:pPr marL="342900" indent="-342900" algn="just" rtl="0">
              <a:lnSpc>
                <a:spcPct val="200000"/>
              </a:lnSpc>
              <a:buFont typeface="+mj-lt"/>
              <a:buAutoNum type="alphaU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1.25μL of each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primer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(Forward and Reverse Primer).</a:t>
            </a:r>
          </a:p>
          <a:p>
            <a:pPr marL="342900" indent="-342900" algn="just" rtl="0">
              <a:lnSpc>
                <a:spcPct val="200000"/>
              </a:lnSpc>
              <a:buFont typeface="+mj-lt"/>
              <a:buAutoNum type="alphaUcPeriod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12.5μL of 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PCR Master Mix</a:t>
            </a:r>
          </a:p>
          <a:p>
            <a:pPr marL="342900" indent="-342900" algn="just" rtl="0">
              <a:lnSpc>
                <a:spcPct val="200000"/>
              </a:lnSpc>
              <a:buFont typeface="+mj-lt"/>
              <a:buAutoNum type="alphaUcPeriod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2μL of 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Extracted DNA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rtl="0">
              <a:lnSpc>
                <a:spcPct val="200000"/>
              </a:lnSpc>
              <a:buFont typeface="+mj-lt"/>
              <a:buAutoNum type="alphaUcPeriod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8μL of 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Deionized Distilled Water</a:t>
            </a:r>
            <a:r>
              <a:rPr lang="en-GB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rtl="0"/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" y="39469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3600" b="1" dirty="0">
                <a:solidFill>
                  <a:srgbClr val="FF0000"/>
                </a:solidFill>
              </a:rPr>
              <a:t>Procedure: PCR Protocol Methods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340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Procedure Example for PCR amplification of the ITS1–5.8S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–ITS2 gene sequence. By using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Universal primers </a:t>
            </a:r>
          </a:p>
          <a:p>
            <a:pPr marL="342900" indent="-342900" algn="just" rtl="0">
              <a:buAutoNum type="arabicPeriod"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Forward primer ITS1 (5′-TCCGTAGGTGAACCTGCGG-3′).</a:t>
            </a:r>
          </a:p>
          <a:p>
            <a:pPr marL="342900" indent="-342900" algn="just" rtl="0">
              <a:buAutoNum type="arabicPeriod"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Reverse Primer ITS4 (5′TCCTCCGCTTATTGATATGC-3′)</a:t>
            </a:r>
          </a:p>
          <a:p>
            <a:pPr algn="just" rtl="0"/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2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3A2E7-6E22-4DD6-942B-109E105E374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752600"/>
            <a:ext cx="9144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PCR Programming:</a:t>
            </a:r>
          </a:p>
          <a:p>
            <a:pPr algn="just" rtl="0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initial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Denat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Step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95°C for 6min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……(One Cycle), </a:t>
            </a:r>
          </a:p>
          <a:p>
            <a:pPr marL="342900" indent="-342900"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Denaturation Step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95°C for 1min.</a:t>
            </a:r>
          </a:p>
          <a:p>
            <a:pPr marL="342900" indent="-342900"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Annealing Step: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55°C for 1min.                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(35 Cycles)</a:t>
            </a:r>
          </a:p>
          <a:p>
            <a:pPr marL="342900" indent="-342900"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Extension Step: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72°C for 1min.</a:t>
            </a:r>
          </a:p>
          <a:p>
            <a:pPr marL="342900" indent="-342900"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Final Extension Step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72°C for 10min.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…..…(One Cycle),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" y="39469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3600" b="1" dirty="0">
                <a:solidFill>
                  <a:srgbClr val="FF0000"/>
                </a:solidFill>
              </a:rPr>
              <a:t>Procedure: PCR Protocol Methods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340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Procedure Example for PCR amplification of the ITS1–5.8S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–ITS2 gene sequence. By using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Universal primers </a:t>
            </a:r>
          </a:p>
          <a:p>
            <a:pPr marL="342900" indent="-342900" algn="just" rtl="0">
              <a:buAutoNum type="arabicPeriod"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Forward primer ITS1 (5′-TCCGTAGGTGAACCTGCGG-3′).</a:t>
            </a:r>
          </a:p>
          <a:p>
            <a:pPr marL="342900" indent="-342900" algn="just" rtl="0">
              <a:buAutoNum type="arabicPeriod"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Reverse Primer ITS4 (5′TCCTCCGCTTATTGATATGC-3′)</a:t>
            </a:r>
          </a:p>
          <a:p>
            <a:pPr algn="just" rtl="0"/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0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ar-IQ"/>
              <a:t>27/7/2010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DNA Fingerprinting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45108-514C-4AC5-A16B-2415D9BC35D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6386" name="Picture 2" descr="C:\Users\Biology\Desktop\pcr lpg\PCR_Pag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88"/>
            <a:ext cx="9871075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Grp="1" noChangeArrowheads="1"/>
          </p:cNvSpPr>
          <p:nvPr/>
        </p:nvSpPr>
        <p:spPr bwMode="auto">
          <a:xfrm>
            <a:off x="857250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AU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Reaction</a:t>
            </a:r>
            <a:endParaRPr lang="en-AU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3" b="5769"/>
          <a:stretch/>
        </p:blipFill>
        <p:spPr bwMode="auto">
          <a:xfrm>
            <a:off x="7048500" y="3568700"/>
            <a:ext cx="2628900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19600"/>
            <a:ext cx="8953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00625"/>
            <a:ext cx="3048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2054"/>
          <p:cNvSpPr txBox="1">
            <a:spLocks noChangeArrowheads="1"/>
          </p:cNvSpPr>
          <p:nvPr/>
        </p:nvSpPr>
        <p:spPr bwMode="auto">
          <a:xfrm>
            <a:off x="6572250" y="6096000"/>
            <a:ext cx="285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AU" sz="2400" b="1" dirty="0"/>
              <a:t>THERMOCYCLER</a:t>
            </a:r>
            <a:endParaRPr lang="en-AU" sz="2400" dirty="0"/>
          </a:p>
        </p:txBody>
      </p:sp>
      <p:sp>
        <p:nvSpPr>
          <p:cNvPr id="15" name="Text Box 2055"/>
          <p:cNvSpPr txBox="1">
            <a:spLocks noChangeArrowheads="1"/>
          </p:cNvSpPr>
          <p:nvPr/>
        </p:nvSpPr>
        <p:spPr bwMode="auto">
          <a:xfrm>
            <a:off x="1758950" y="6019800"/>
            <a:ext cx="1460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AU" sz="2400" b="1" dirty="0"/>
              <a:t>PCR tube</a:t>
            </a:r>
            <a:endParaRPr lang="en-AU" sz="2400" dirty="0"/>
          </a:p>
        </p:txBody>
      </p:sp>
      <p:pic>
        <p:nvPicPr>
          <p:cNvPr id="20482" name="Picture 2" descr="C:\Users\Biology\Desktop\PCR\300px-PCR_tubes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2667000" cy="218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738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ar-IQ"/>
              <a:t>27/7/2010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DNA Fingerprinting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45108-514C-4AC5-A16B-2415D9BC35D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6386" name="Picture 2" descr="C:\Users\Biology\Desktop\pcr lpg\PCR_Pag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9871075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Grp="1" noChangeArrowheads="1"/>
          </p:cNvSpPr>
          <p:nvPr/>
        </p:nvSpPr>
        <p:spPr bwMode="auto">
          <a:xfrm>
            <a:off x="200025" y="3810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Applications of PCR</a:t>
            </a:r>
            <a:endParaRPr lang="en-AU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695700" y="1295400"/>
            <a:ext cx="1752600" cy="990600"/>
            <a:chOff x="2688" y="480"/>
            <a:chExt cx="1104" cy="624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 rot="281948" flipH="1">
              <a:off x="2688" y="624"/>
              <a:ext cx="624" cy="336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3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50000"/>
                </a:spcBef>
                <a:spcAft>
                  <a:spcPct val="0"/>
                </a:spcAft>
                <a:defRPr sz="3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50000"/>
                </a:spcBef>
                <a:spcAft>
                  <a:spcPct val="0"/>
                </a:spcAft>
                <a:defRPr sz="3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50000"/>
                </a:spcBef>
                <a:spcAft>
                  <a:spcPct val="0"/>
                </a:spcAft>
                <a:defRPr sz="3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50000"/>
                </a:spcBef>
                <a:spcAft>
                  <a:spcPct val="0"/>
                </a:spcAft>
                <a:defRPr sz="3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 rot="13929308" flipH="1">
              <a:off x="3312" y="624"/>
              <a:ext cx="624" cy="336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3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50000"/>
                </a:spcBef>
                <a:spcAft>
                  <a:spcPct val="0"/>
                </a:spcAft>
                <a:defRPr sz="3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50000"/>
                </a:spcBef>
                <a:spcAft>
                  <a:spcPct val="0"/>
                </a:spcAft>
                <a:defRPr sz="3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50000"/>
                </a:spcBef>
                <a:spcAft>
                  <a:spcPct val="0"/>
                </a:spcAft>
                <a:defRPr sz="3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50000"/>
                </a:spcBef>
                <a:spcAft>
                  <a:spcPct val="0"/>
                </a:spcAft>
                <a:defRPr sz="3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952500" y="1574800"/>
            <a:ext cx="2833702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AU" sz="3200" b="1" u="sng" dirty="0">
                <a:solidFill>
                  <a:srgbClr val="FF3300"/>
                </a:solidFill>
              </a:rPr>
              <a:t>Basic Research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668963" y="1574800"/>
            <a:ext cx="3674381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AU" sz="3600" b="1" u="sng" dirty="0">
                <a:solidFill>
                  <a:srgbClr val="FF3300"/>
                </a:solidFill>
              </a:rPr>
              <a:t>Applied Research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600700" y="2260600"/>
            <a:ext cx="3889504" cy="436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r>
              <a:rPr lang="en-AU" sz="2800" b="1" dirty="0">
                <a:solidFill>
                  <a:srgbClr val="7030A0"/>
                </a:solidFill>
              </a:rPr>
              <a:t> Genetic matching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AU" sz="2800" b="1" dirty="0">
                <a:solidFill>
                  <a:srgbClr val="7030A0"/>
                </a:solidFill>
              </a:rPr>
              <a:t> Detection of pathogens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AU" sz="2800" b="1" dirty="0">
                <a:solidFill>
                  <a:srgbClr val="7030A0"/>
                </a:solidFill>
              </a:rPr>
              <a:t> Pre-natal diagnosis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AU" sz="2800" b="1" dirty="0">
                <a:solidFill>
                  <a:srgbClr val="7030A0"/>
                </a:solidFill>
              </a:rPr>
              <a:t> DNA fingerprinting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AU" sz="2800" b="1" dirty="0">
                <a:solidFill>
                  <a:srgbClr val="7030A0"/>
                </a:solidFill>
              </a:rPr>
              <a:t> Gene therapy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AU" sz="2800" b="1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Tx/>
              <a:buChar char="•"/>
            </a:pPr>
            <a:endParaRPr lang="en-AU" sz="2800" b="1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Tx/>
              <a:buChar char="•"/>
            </a:pPr>
            <a:endParaRPr lang="en-AU" sz="2800" b="1" dirty="0">
              <a:solidFill>
                <a:srgbClr val="7030A0"/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876300" y="2133600"/>
            <a:ext cx="3278759" cy="463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r>
              <a:rPr lang="en-AU" sz="2400" b="1" dirty="0">
                <a:solidFill>
                  <a:srgbClr val="0070C0"/>
                </a:solidFill>
              </a:rPr>
              <a:t> </a:t>
            </a:r>
            <a:r>
              <a:rPr lang="en-AU" sz="2000" b="1" dirty="0">
                <a:solidFill>
                  <a:srgbClr val="0070C0"/>
                </a:solidFill>
              </a:rPr>
              <a:t>Mutation screening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AU" sz="2000" b="1" dirty="0">
                <a:solidFill>
                  <a:srgbClr val="0070C0"/>
                </a:solidFill>
              </a:rPr>
              <a:t> Drug discovery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AU" sz="2000" b="1" dirty="0">
                <a:solidFill>
                  <a:srgbClr val="0070C0"/>
                </a:solidFill>
              </a:rPr>
              <a:t> Classification of organisms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AU" sz="2000" b="1" dirty="0">
                <a:solidFill>
                  <a:srgbClr val="0070C0"/>
                </a:solidFill>
              </a:rPr>
              <a:t> Genotyping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AU" sz="2000" b="1" dirty="0">
                <a:solidFill>
                  <a:srgbClr val="0070C0"/>
                </a:solidFill>
              </a:rPr>
              <a:t> Molecular Archaeology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AU" sz="2000" b="1" dirty="0">
                <a:solidFill>
                  <a:srgbClr val="0070C0"/>
                </a:solidFill>
              </a:rPr>
              <a:t> Molecular Epidemiology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AU" sz="2000" b="1" dirty="0">
                <a:solidFill>
                  <a:srgbClr val="0070C0"/>
                </a:solidFill>
              </a:rPr>
              <a:t> Molecular Ecology</a:t>
            </a:r>
          </a:p>
          <a:p>
            <a:pPr>
              <a:buFontTx/>
              <a:buChar char="•"/>
            </a:pPr>
            <a:r>
              <a:rPr lang="en-AU" sz="2000" b="1" dirty="0">
                <a:solidFill>
                  <a:srgbClr val="0070C0"/>
                </a:solidFill>
              </a:rPr>
              <a:t> Bioinformatics</a:t>
            </a:r>
          </a:p>
          <a:p>
            <a:pPr>
              <a:buFontTx/>
              <a:buChar char="•"/>
            </a:pPr>
            <a:r>
              <a:rPr lang="en-AU" sz="2000" b="1" dirty="0">
                <a:solidFill>
                  <a:srgbClr val="0070C0"/>
                </a:solidFill>
              </a:rPr>
              <a:t> Genomic cloning</a:t>
            </a:r>
          </a:p>
          <a:p>
            <a:pPr>
              <a:buFontTx/>
              <a:buChar char="•"/>
            </a:pPr>
            <a:r>
              <a:rPr lang="en-AU" sz="2000" b="1" dirty="0">
                <a:solidFill>
                  <a:srgbClr val="0070C0"/>
                </a:solidFill>
              </a:rPr>
              <a:t> Site-directed mutagenesis</a:t>
            </a:r>
          </a:p>
          <a:p>
            <a:pPr>
              <a:buFontTx/>
              <a:buChar char="•"/>
            </a:pPr>
            <a:r>
              <a:rPr lang="en-AU" sz="2000" b="1" dirty="0">
                <a:solidFill>
                  <a:srgbClr val="0070C0"/>
                </a:solidFill>
              </a:rPr>
              <a:t> Gene expression studies</a:t>
            </a:r>
          </a:p>
        </p:txBody>
      </p:sp>
    </p:spTree>
    <p:extLst>
      <p:ext uri="{BB962C8B-B14F-4D97-AF65-F5344CB8AC3E}">
        <p14:creationId xmlns:p14="http://schemas.microsoft.com/office/powerpoint/2010/main" val="1463411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03D9-2478-4D4D-96B7-70F68BB6D56C}" type="slidenum">
              <a:rPr lang="ar-SA" smtClean="0"/>
              <a:pPr/>
              <a:t>2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-228600"/>
            <a:ext cx="9372600" cy="13716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IQ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should able to know and explain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IQ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14148510-D6A2-4B3B-A35E-38B0CCD5CB2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52400" y="1295400"/>
            <a:ext cx="845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endParaRPr lang="ar-IQ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846408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rtl="0"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ar-IQ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PCR?</a:t>
            </a:r>
          </a:p>
          <a:p>
            <a:pPr algn="just" rtl="0"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History of PCR?</a:t>
            </a:r>
          </a:p>
          <a:p>
            <a:pPr algn="just" rtl="0"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Purpose of PCR?</a:t>
            </a:r>
          </a:p>
          <a:p>
            <a:pPr algn="just" rtl="0"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PCR Done?</a:t>
            </a:r>
          </a:p>
          <a:p>
            <a:pPr algn="just" rtl="0"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Typical (Essential) PCR Reaction Components?</a:t>
            </a:r>
          </a:p>
          <a:p>
            <a:pPr algn="just" rtl="0"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Principle of PCR and Programming (The Basic Reaction of PCR)?</a:t>
            </a:r>
          </a:p>
          <a:p>
            <a:pPr algn="just" rtl="0"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ar-IQ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814614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 rtl="0"/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PCR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76200" y="533400"/>
            <a:ext cx="9220200" cy="6172200"/>
          </a:xfrm>
          <a:noFill/>
          <a:ln/>
        </p:spPr>
        <p:txBody>
          <a:bodyPr/>
          <a:lstStyle/>
          <a:p>
            <a:pPr algn="just" rtl="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invention of the 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polymerase chain reaction (PCR)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first conceived by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Mullis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1983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revolutionized the methodological repertoire of molecular biology.</a:t>
            </a:r>
          </a:p>
          <a:p>
            <a:pPr algn="just" rtl="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1993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 Mullis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awarded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Nobel Prize in chemistry for this achievements.</a:t>
            </a:r>
          </a:p>
          <a:p>
            <a:pPr algn="just" rtl="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PCR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oldest in theory and the most versatile in practice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>
              <a:buClr>
                <a:schemeClr val="hlink"/>
              </a:buClr>
              <a:buFont typeface="Wingdings" pitchFamily="2" charset="2"/>
              <a:buChar char="Ø"/>
            </a:pPr>
            <a:endParaRPr lang="en-US" sz="3200" b="1" dirty="0">
              <a:solidFill>
                <a:srgbClr val="FFFF00"/>
              </a:solidFill>
            </a:endParaRPr>
          </a:p>
          <a:p>
            <a:pPr algn="l" rtl="0">
              <a:buFont typeface="Wingdings" pitchFamily="2" charset="2"/>
              <a:buNone/>
            </a:pP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08481"/>
      </p:ext>
    </p:extLst>
  </p:cSld>
  <p:clrMapOvr>
    <a:masterClrMapping/>
  </p:clrMapOvr>
  <p:transition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381000"/>
            <a:ext cx="9372600" cy="2286000"/>
          </a:xfrm>
        </p:spPr>
        <p:txBody>
          <a:bodyPr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 of Polymerase Chain Reaction</a:t>
            </a:r>
            <a:b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PCR</a:t>
            </a:r>
            <a:endParaRPr lang="ar-IQ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305550"/>
            <a:ext cx="2133600" cy="476250"/>
          </a:xfrm>
        </p:spPr>
        <p:txBody>
          <a:bodyPr/>
          <a:lstStyle/>
          <a:p>
            <a:pPr>
              <a:defRPr/>
            </a:pPr>
            <a:fld id="{5D243D56-831E-4A35-8900-11C23415E162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6934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17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76200"/>
            <a:ext cx="9144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PCR 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 be defined as an </a:t>
            </a:r>
            <a:r>
              <a:rPr lang="en-US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vitro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method for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amplification of specific DNA sequences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from a complex   sequences   mixture   such as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genomic DNA 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short oligonucleotides (primers) 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arbitrary or known sequences,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dNTPs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thermo stable polymerase 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such as </a:t>
            </a:r>
            <a:r>
              <a:rPr lang="en-US" sz="4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Taq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polymerase 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make </a:t>
            </a:r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million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copies </a:t>
            </a:r>
            <a:r>
              <a:rPr 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selected DNA segments in around an hour or so.</a:t>
            </a:r>
          </a:p>
        </p:txBody>
      </p:sp>
    </p:spTree>
    <p:extLst>
      <p:ext uri="{BB962C8B-B14F-4D97-AF65-F5344CB8AC3E}">
        <p14:creationId xmlns:p14="http://schemas.microsoft.com/office/powerpoint/2010/main" val="25307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8334B-40B1-45F2-8117-388D188D34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4354" y="700712"/>
            <a:ext cx="92202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FF0000"/>
              </a:buClr>
              <a:buFont typeface="+mj-lt"/>
              <a:buAutoNum type="arabicParenR"/>
            </a:pPr>
            <a:r>
              <a:rPr lang="en-US" altLang="ar-S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nucleic acid :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Template DNA</a:t>
            </a:r>
            <a:r>
              <a:rPr lang="en-US" altLang="ar-S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/RNA</a:t>
            </a:r>
            <a:r>
              <a:rPr lang="en-US" altLang="ar-S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</a:t>
            </a:r>
            <a:r>
              <a:rPr lang="en-US" altLang="ar-SA" sz="2800" b="1" dirty="0">
                <a:solidFill>
                  <a:srgbClr val="FFFFFF"/>
                </a:solidFill>
              </a:rPr>
              <a:t>Tissue, cells, blood, hair root, saliva, semen</a:t>
            </a:r>
            <a:r>
              <a:rPr lang="en-US" altLang="ar-SA" sz="2800" b="1" dirty="0">
                <a:solidFill>
                  <a:srgbClr val="FFFF00"/>
                </a:solidFill>
              </a:rPr>
              <a:t>).</a:t>
            </a:r>
          </a:p>
          <a:p>
            <a:pPr marL="457200" indent="-457200" algn="l" rtl="0">
              <a:buClr>
                <a:srgbClr val="FF0000"/>
              </a:buClr>
              <a:buFont typeface="+mj-lt"/>
              <a:buAutoNum type="arabicParenR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Primers: </a:t>
            </a:r>
            <a:r>
              <a:rPr lang="en-US" sz="2800" dirty="0">
                <a:solidFill>
                  <a:srgbClr val="FFFF00"/>
                </a:solidFill>
              </a:rPr>
              <a:t>(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pair of synthetic oligonucleotide to prime DNA synthesis</a:t>
            </a:r>
            <a:r>
              <a:rPr lang="en-US" sz="2800" dirty="0">
                <a:solidFill>
                  <a:srgbClr val="FFFF00"/>
                </a:solidFill>
              </a:rPr>
              <a:t>) </a:t>
            </a:r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</a:rPr>
              <a:t>Primer design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</a:p>
          <a:p>
            <a:pPr marL="457200" indent="-457200" algn="l" rtl="0">
              <a:buClr>
                <a:srgbClr val="FF0000"/>
              </a:buClr>
              <a:buFont typeface="+mj-lt"/>
              <a:buAutoNum type="arabicParenR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Heat-stable DNA polymerase: (</a:t>
            </a:r>
            <a:r>
              <a:rPr lang="en-US" sz="3200" dirty="0">
                <a:solidFill>
                  <a:srgbClr val="FFFFFF"/>
                </a:solidFill>
              </a:rPr>
              <a:t>to catalyze template-dependent synthesis of DNA or incorporation of </a:t>
            </a:r>
            <a:r>
              <a:rPr lang="en-US" sz="3200" b="1" dirty="0" err="1">
                <a:solidFill>
                  <a:srgbClr val="FFFF00"/>
                </a:solidFill>
              </a:rPr>
              <a:t>dNTPs</a:t>
            </a:r>
            <a:r>
              <a:rPr lang="en-US" sz="3200" dirty="0">
                <a:solidFill>
                  <a:srgbClr val="FFFFFF"/>
                </a:solidFill>
              </a:rPr>
              <a:t> into DNA</a:t>
            </a:r>
            <a:r>
              <a:rPr lang="en-US" sz="3200" b="1" dirty="0">
                <a:solidFill>
                  <a:srgbClr val="FFFF00"/>
                </a:solidFill>
              </a:rPr>
              <a:t>).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3200" b="1" i="1" dirty="0">
                <a:solidFill>
                  <a:srgbClr val="FFFF00"/>
                </a:solidFill>
              </a:rPr>
              <a:t>e.g. </a:t>
            </a:r>
            <a:r>
              <a:rPr lang="en-US" sz="3200" b="1" i="1" dirty="0" err="1">
                <a:solidFill>
                  <a:srgbClr val="FFFF00"/>
                </a:solidFill>
              </a:rPr>
              <a:t>Taq</a:t>
            </a:r>
            <a:r>
              <a:rPr lang="en-US" sz="3200" b="1" dirty="0">
                <a:solidFill>
                  <a:srgbClr val="FFFF00"/>
                </a:solidFill>
              </a:rPr>
              <a:t> Polymerase</a:t>
            </a:r>
          </a:p>
          <a:p>
            <a:pPr algn="l" rtl="0">
              <a:lnSpc>
                <a:spcPct val="90000"/>
              </a:lnSpc>
            </a:pPr>
            <a:r>
              <a:rPr lang="en-US" sz="3200" b="1" i="1" u="sng" dirty="0" err="1">
                <a:solidFill>
                  <a:srgbClr val="FFFF00"/>
                </a:solidFill>
              </a:rPr>
              <a:t>Thermus</a:t>
            </a:r>
            <a:r>
              <a:rPr lang="en-US" sz="3200" b="1" i="1" dirty="0">
                <a:solidFill>
                  <a:srgbClr val="FFFF00"/>
                </a:solidFill>
              </a:rPr>
              <a:t>  </a:t>
            </a:r>
            <a:r>
              <a:rPr lang="en-US" sz="3200" b="1" i="1" u="sng" dirty="0" err="1">
                <a:solidFill>
                  <a:srgbClr val="FFFF00"/>
                </a:solidFill>
              </a:rPr>
              <a:t>aquaticus</a:t>
            </a:r>
            <a:r>
              <a:rPr lang="en-US" sz="3200" b="1" dirty="0">
                <a:solidFill>
                  <a:srgbClr val="FFFF00"/>
                </a:solidFill>
              </a:rPr>
              <a:t> DNA polymerase</a:t>
            </a:r>
          </a:p>
          <a:p>
            <a:pPr algn="l" rtl="0">
              <a:lnSpc>
                <a:spcPct val="90000"/>
              </a:lnSpc>
            </a:pPr>
            <a:r>
              <a:rPr lang="en-US" sz="3200" b="1" dirty="0" err="1">
                <a:solidFill>
                  <a:srgbClr val="FFFF00"/>
                </a:solidFill>
              </a:rPr>
              <a:t>Thermophilic</a:t>
            </a:r>
            <a:r>
              <a:rPr lang="en-US" sz="3200" b="1" dirty="0">
                <a:solidFill>
                  <a:srgbClr val="FFFF00"/>
                </a:solidFill>
              </a:rPr>
              <a:t> organism</a:t>
            </a:r>
          </a:p>
          <a:p>
            <a:pPr algn="l" rtl="0">
              <a:lnSpc>
                <a:spcPct val="90000"/>
              </a:lnSpc>
            </a:pPr>
            <a:r>
              <a:rPr lang="en-US" sz="3200" b="1" dirty="0">
                <a:solidFill>
                  <a:srgbClr val="FFFF00"/>
                </a:solidFill>
              </a:rPr>
              <a:t>Enzymes resistant to high temperatures</a:t>
            </a:r>
          </a:p>
          <a:p>
            <a:pPr algn="l" rtl="0">
              <a:lnSpc>
                <a:spcPct val="90000"/>
              </a:lnSpc>
            </a:pPr>
            <a:r>
              <a:rPr lang="en-US" sz="3200" b="1" dirty="0">
                <a:solidFill>
                  <a:srgbClr val="FFFF00"/>
                </a:solidFill>
              </a:rPr>
              <a:t>72-74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ºC</a:t>
            </a:r>
            <a:r>
              <a:rPr lang="en-US" sz="3200" b="1" dirty="0">
                <a:solidFill>
                  <a:srgbClr val="FFFF00"/>
                </a:solidFill>
              </a:rPr>
              <a:t> optimum</a:t>
            </a:r>
            <a:endParaRPr lang="en-US" altLang="ar-SA" sz="28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6200" y="46903"/>
            <a:ext cx="922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Typical (Essential) PCR Reaction Components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437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DNA Fingerprinting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8334B-40B1-45F2-8117-388D188D34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76200" y="914400"/>
            <a:ext cx="9220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rtl="0">
              <a:buClr>
                <a:srgbClr val="FF0000"/>
              </a:buClr>
              <a:buFont typeface="+mj-lt"/>
              <a:buAutoNum type="arabicPeriod" startAt="4"/>
            </a:pP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Deoxynucleoside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Triphosphates (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dNTPs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dNTPs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include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deoxyadenosine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triphosphates (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dATP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deoxyguanosine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triphosphates (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dGTP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deoxycytidine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triphosphates (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dCTP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and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deoxythymidine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triphosphate (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dTTP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from which the DNA polymerase builds the new DNA.</a:t>
            </a:r>
          </a:p>
          <a:p>
            <a:pPr marL="514350" indent="-514350" algn="just" rtl="0">
              <a:buClr>
                <a:srgbClr val="FF0000"/>
              </a:buClr>
              <a:buFont typeface="+mj-lt"/>
              <a:buAutoNum type="arabicPeriod" startAt="4"/>
            </a:pPr>
            <a:r>
              <a:rPr lang="en-US" sz="2800" b="1" dirty="0">
                <a:solidFill>
                  <a:srgbClr val="FFFF00"/>
                </a:solidFill>
              </a:rPr>
              <a:t>PCR Buffer and Its Component: </a:t>
            </a:r>
            <a:r>
              <a:rPr lang="en-US" sz="2800" dirty="0"/>
              <a:t>(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100mM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Tris-HCl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(pH 8.3 at 25 °C room temperature), 50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KCl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(monovalent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cation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and 1.5 Mm MgCl</a:t>
            </a:r>
            <a:r>
              <a:rPr lang="en-US" sz="2800" b="1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(cofactor divalent</a:t>
            </a:r>
            <a:r>
              <a:rPr lang="en-US" sz="2800" dirty="0"/>
              <a:t>)</a:t>
            </a:r>
            <a:endParaRPr lang="en-US" sz="2800" b="1" dirty="0"/>
          </a:p>
          <a:p>
            <a:pPr algn="l" rtl="0">
              <a:buClr>
                <a:srgbClr val="FF0000"/>
              </a:buClr>
            </a:pPr>
            <a:endParaRPr lang="en-US" altLang="ar-SA" sz="2800" b="1" dirty="0">
              <a:solidFill>
                <a:srgbClr val="FFFF00"/>
              </a:solidFill>
            </a:endParaRPr>
          </a:p>
          <a:p>
            <a:pPr marL="457200" indent="-457200" algn="l" rtl="0">
              <a:buClr>
                <a:srgbClr val="FF0000"/>
              </a:buClr>
              <a:buFont typeface="+mj-lt"/>
              <a:buAutoNum type="arabicParenR"/>
            </a:pPr>
            <a:endParaRPr lang="en-US" altLang="ar-S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4953000"/>
            <a:ext cx="3657600" cy="1905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9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2700"/>
            <a:ext cx="9677400" cy="990600"/>
          </a:xfrm>
        </p:spPr>
        <p:txBody>
          <a:bodyPr>
            <a:normAutofit fontScale="90000"/>
          </a:bodyPr>
          <a:lstStyle/>
          <a:p>
            <a:pPr algn="ctr" rtl="0" eaLnBrk="1" hangingPunct="1"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Typical (Essential) PCR Reaction Components</a:t>
            </a:r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39D84-71F2-4337-985C-FCBC2C450782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8001000" cy="442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38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-304800"/>
            <a:ext cx="9144000" cy="10668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defRPr/>
            </a:pPr>
            <a:r>
              <a:rPr lang="en-US" sz="4000" b="1" kern="0">
                <a:solidFill>
                  <a:srgbClr val="FFFF00"/>
                </a:solidFill>
              </a:rPr>
              <a:t>Principle of PCR and Programming</a:t>
            </a:r>
            <a:endParaRPr lang="ar-IQ" sz="4000" b="1" kern="0" dirty="0">
              <a:solidFill>
                <a:srgbClr val="FFFF00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9785268"/>
              </p:ext>
            </p:extLst>
          </p:nvPr>
        </p:nvGraphicFramePr>
        <p:xfrm>
          <a:off x="5753100" y="2724150"/>
          <a:ext cx="3200400" cy="352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-76200" y="1371600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PCR Steps:</a:t>
            </a:r>
          </a:p>
          <a:p>
            <a:pPr algn="l" rtl="0"/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027327"/>
            <a:ext cx="60198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rgbClr val="FFFF00"/>
                </a:solidFill>
              </a:rPr>
              <a:t>Thermal Denaturation</a:t>
            </a:r>
          </a:p>
          <a:p>
            <a:pPr algn="just" rtl="0">
              <a:lnSpc>
                <a:spcPct val="9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en-US" sz="2000" b="1" dirty="0"/>
              <a:t>    Initial denaturation temperature of </a:t>
            </a:r>
            <a:r>
              <a:rPr lang="en-US" sz="2000" b="1" dirty="0">
                <a:solidFill>
                  <a:srgbClr val="FF0000"/>
                </a:solidFill>
              </a:rPr>
              <a:t>94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ºC-97ºC</a:t>
            </a:r>
            <a:r>
              <a:rPr lang="en-US" sz="2000" b="1" dirty="0">
                <a:cs typeface="Times New Roman" pitchFamily="18" charset="0"/>
              </a:rPr>
              <a:t> for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2-5 min</a:t>
            </a:r>
            <a:r>
              <a:rPr lang="en-US" sz="2000" b="1" dirty="0">
                <a:cs typeface="Times New Roman" pitchFamily="18" charset="0"/>
              </a:rPr>
              <a:t>. For subsequent cycles, </a:t>
            </a:r>
            <a:r>
              <a:rPr lang="en-US" sz="2000" b="1" dirty="0">
                <a:solidFill>
                  <a:srgbClr val="FF0000"/>
                </a:solidFill>
              </a:rPr>
              <a:t>94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ºC or 92ºC</a:t>
            </a:r>
            <a:r>
              <a:rPr lang="en-US" sz="2000" b="1" dirty="0">
                <a:cs typeface="Times New Roman" pitchFamily="18" charset="0"/>
              </a:rPr>
              <a:t> for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1-2 min</a:t>
            </a:r>
            <a:r>
              <a:rPr lang="en-US" sz="2000" b="1" dirty="0">
                <a:cs typeface="Times New Roman" pitchFamily="18" charset="0"/>
              </a:rPr>
              <a:t>.is usually adequate.</a:t>
            </a:r>
            <a:r>
              <a:rPr lang="en-US" sz="2000" dirty="0"/>
              <a:t> </a:t>
            </a:r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8100" y="3504740"/>
            <a:ext cx="59436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Primer Annealing</a:t>
            </a:r>
          </a:p>
          <a:p>
            <a:pPr algn="just" rtl="0">
              <a:lnSpc>
                <a:spcPct val="9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en-US" sz="2000" b="1" dirty="0">
                <a:cs typeface="Times New Roman" pitchFamily="18" charset="0"/>
              </a:rPr>
              <a:t>  </a:t>
            </a:r>
            <a:r>
              <a:rPr lang="en-US" sz="2000" b="1" dirty="0"/>
              <a:t>Primer Annealing at </a:t>
            </a:r>
            <a:r>
              <a:rPr lang="en-US" sz="2000" b="1" dirty="0">
                <a:solidFill>
                  <a:srgbClr val="FF0000"/>
                </a:solidFill>
              </a:rPr>
              <a:t>54°C</a:t>
            </a:r>
            <a:r>
              <a:rPr lang="en-US" sz="2000" b="1" dirty="0"/>
              <a:t>: Primers annealed with denatured template DNA by lowering temperature to </a:t>
            </a:r>
            <a:r>
              <a:rPr lang="en-US" sz="2000" b="1" dirty="0">
                <a:solidFill>
                  <a:srgbClr val="FF0000"/>
                </a:solidFill>
              </a:rPr>
              <a:t>(36-65°C).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14300" y="4876800"/>
            <a:ext cx="68580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P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rimer Extension</a:t>
            </a:r>
          </a:p>
          <a:p>
            <a:pPr algn="l" rtl="0"/>
            <a:r>
              <a:rPr lang="en-US" b="1" dirty="0"/>
              <a:t>DNA extension at </a:t>
            </a:r>
            <a:r>
              <a:rPr lang="en-US" b="1" dirty="0">
                <a:solidFill>
                  <a:srgbClr val="FF3300"/>
                </a:solidFill>
              </a:rPr>
              <a:t>72°C</a:t>
            </a:r>
            <a:r>
              <a:rPr lang="en-US" b="1" dirty="0"/>
              <a:t>: it is typically carried out at </a:t>
            </a:r>
            <a:r>
              <a:rPr lang="en-US" b="1" dirty="0">
                <a:solidFill>
                  <a:srgbClr val="FF3300"/>
                </a:solidFill>
              </a:rPr>
              <a:t>72°C</a:t>
            </a:r>
            <a:r>
              <a:rPr lang="en-US" b="1" dirty="0"/>
              <a:t> which is close to the optimum temperature of the </a:t>
            </a:r>
            <a:r>
              <a:rPr lang="en-US" b="1" i="1" dirty="0" err="1"/>
              <a:t>Taq</a:t>
            </a:r>
            <a:r>
              <a:rPr lang="en-US" b="1" i="1" dirty="0"/>
              <a:t> </a:t>
            </a:r>
            <a:r>
              <a:rPr lang="en-US" b="1" dirty="0"/>
              <a:t>polymerase and it required times for about </a:t>
            </a:r>
            <a:r>
              <a:rPr lang="en-US" b="1" dirty="0">
                <a:solidFill>
                  <a:srgbClr val="FF3300"/>
                </a:solidFill>
              </a:rPr>
              <a:t>(1-2) </a:t>
            </a:r>
            <a:r>
              <a:rPr lang="en-US" b="1" dirty="0"/>
              <a:t>minutes </a:t>
            </a:r>
          </a:p>
        </p:txBody>
      </p:sp>
    </p:spTree>
    <p:extLst>
      <p:ext uri="{BB962C8B-B14F-4D97-AF65-F5344CB8AC3E}">
        <p14:creationId xmlns:p14="http://schemas.microsoft.com/office/powerpoint/2010/main" val="208077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theme1.xml><?xml version="1.0" encoding="utf-8"?>
<a:theme xmlns:a="http://schemas.openxmlformats.org/drawingml/2006/main" name="ppt11FF.tmp">
  <a:themeElements>
    <a:clrScheme name="Office Theme 2">
      <a:dk1>
        <a:srgbClr val="000000"/>
      </a:dk1>
      <a:lt1>
        <a:srgbClr val="B2DFEE"/>
      </a:lt1>
      <a:dk2>
        <a:srgbClr val="000000"/>
      </a:dk2>
      <a:lt2>
        <a:srgbClr val="B2B2B2"/>
      </a:lt2>
      <a:accent1>
        <a:srgbClr val="0E5CBD"/>
      </a:accent1>
      <a:accent2>
        <a:srgbClr val="3AB912"/>
      </a:accent2>
      <a:accent3>
        <a:srgbClr val="D5ECF5"/>
      </a:accent3>
      <a:accent4>
        <a:srgbClr val="000000"/>
      </a:accent4>
      <a:accent5>
        <a:srgbClr val="AAB5DB"/>
      </a:accent5>
      <a:accent6>
        <a:srgbClr val="34A70F"/>
      </a:accent6>
      <a:hlink>
        <a:srgbClr val="003242"/>
      </a:hlink>
      <a:folHlink>
        <a:srgbClr val="1557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B2DFEE"/>
        </a:lt1>
        <a:dk2>
          <a:srgbClr val="000000"/>
        </a:dk2>
        <a:lt2>
          <a:srgbClr val="B2B2B2"/>
        </a:lt2>
        <a:accent1>
          <a:srgbClr val="B3EDFF"/>
        </a:accent1>
        <a:accent2>
          <a:srgbClr val="66B3CC"/>
        </a:accent2>
        <a:accent3>
          <a:srgbClr val="D5ECF5"/>
        </a:accent3>
        <a:accent4>
          <a:srgbClr val="000000"/>
        </a:accent4>
        <a:accent5>
          <a:srgbClr val="D6F4FF"/>
        </a:accent5>
        <a:accent6>
          <a:srgbClr val="5CA2B9"/>
        </a:accent6>
        <a:hlink>
          <a:srgbClr val="0C5569"/>
        </a:hlink>
        <a:folHlink>
          <a:srgbClr val="006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B2DFEE"/>
        </a:lt1>
        <a:dk2>
          <a:srgbClr val="000000"/>
        </a:dk2>
        <a:lt2>
          <a:srgbClr val="B2B2B2"/>
        </a:lt2>
        <a:accent1>
          <a:srgbClr val="0E5CBD"/>
        </a:accent1>
        <a:accent2>
          <a:srgbClr val="3AB912"/>
        </a:accent2>
        <a:accent3>
          <a:srgbClr val="D5ECF5"/>
        </a:accent3>
        <a:accent4>
          <a:srgbClr val="000000"/>
        </a:accent4>
        <a:accent5>
          <a:srgbClr val="AAB5DB"/>
        </a:accent5>
        <a:accent6>
          <a:srgbClr val="34A70F"/>
        </a:accent6>
        <a:hlink>
          <a:srgbClr val="003242"/>
        </a:hlink>
        <a:folHlink>
          <a:srgbClr val="155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B2DFEE"/>
        </a:lt1>
        <a:dk2>
          <a:srgbClr val="000000"/>
        </a:dk2>
        <a:lt2>
          <a:srgbClr val="B2B2B2"/>
        </a:lt2>
        <a:accent1>
          <a:srgbClr val="B75314"/>
        </a:accent1>
        <a:accent2>
          <a:srgbClr val="C1760B"/>
        </a:accent2>
        <a:accent3>
          <a:srgbClr val="D5ECF5"/>
        </a:accent3>
        <a:accent4>
          <a:srgbClr val="000000"/>
        </a:accent4>
        <a:accent5>
          <a:srgbClr val="D8B3AA"/>
        </a:accent5>
        <a:accent6>
          <a:srgbClr val="AF6A09"/>
        </a:accent6>
        <a:hlink>
          <a:srgbClr val="004961"/>
        </a:hlink>
        <a:folHlink>
          <a:srgbClr val="650C1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B2DFEE"/>
        </a:lt1>
        <a:dk2>
          <a:srgbClr val="000000"/>
        </a:dk2>
        <a:lt2>
          <a:srgbClr val="B2B2B2"/>
        </a:lt2>
        <a:accent1>
          <a:srgbClr val="1390B8"/>
        </a:accent1>
        <a:accent2>
          <a:srgbClr val="C6C606"/>
        </a:accent2>
        <a:accent3>
          <a:srgbClr val="D5ECF5"/>
        </a:accent3>
        <a:accent4>
          <a:srgbClr val="000000"/>
        </a:accent4>
        <a:accent5>
          <a:srgbClr val="AAC6D8"/>
        </a:accent5>
        <a:accent6>
          <a:srgbClr val="B3B305"/>
        </a:accent6>
        <a:hlink>
          <a:srgbClr val="8F390A"/>
        </a:hlink>
        <a:folHlink>
          <a:srgbClr val="5117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3EDFF"/>
        </a:accent1>
        <a:accent2>
          <a:srgbClr val="66B3CC"/>
        </a:accent2>
        <a:accent3>
          <a:srgbClr val="FFFFFF"/>
        </a:accent3>
        <a:accent4>
          <a:srgbClr val="000000"/>
        </a:accent4>
        <a:accent5>
          <a:srgbClr val="D6F4FF"/>
        </a:accent5>
        <a:accent6>
          <a:srgbClr val="5CA2B9"/>
        </a:accent6>
        <a:hlink>
          <a:srgbClr val="0C5569"/>
        </a:hlink>
        <a:folHlink>
          <a:srgbClr val="006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E5CBD"/>
        </a:accent1>
        <a:accent2>
          <a:srgbClr val="3AB912"/>
        </a:accent2>
        <a:accent3>
          <a:srgbClr val="FFFFFF"/>
        </a:accent3>
        <a:accent4>
          <a:srgbClr val="000000"/>
        </a:accent4>
        <a:accent5>
          <a:srgbClr val="AAB5DB"/>
        </a:accent5>
        <a:accent6>
          <a:srgbClr val="34A70F"/>
        </a:accent6>
        <a:hlink>
          <a:srgbClr val="003242"/>
        </a:hlink>
        <a:folHlink>
          <a:srgbClr val="155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75314"/>
        </a:accent1>
        <a:accent2>
          <a:srgbClr val="C1760B"/>
        </a:accent2>
        <a:accent3>
          <a:srgbClr val="FFFFFF"/>
        </a:accent3>
        <a:accent4>
          <a:srgbClr val="000000"/>
        </a:accent4>
        <a:accent5>
          <a:srgbClr val="D8B3AA"/>
        </a:accent5>
        <a:accent6>
          <a:srgbClr val="AF6A09"/>
        </a:accent6>
        <a:hlink>
          <a:srgbClr val="004961"/>
        </a:hlink>
        <a:folHlink>
          <a:srgbClr val="650C1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1390B8"/>
        </a:accent1>
        <a:accent2>
          <a:srgbClr val="C6C606"/>
        </a:accent2>
        <a:accent3>
          <a:srgbClr val="FFFFFF"/>
        </a:accent3>
        <a:accent4>
          <a:srgbClr val="000000"/>
        </a:accent4>
        <a:accent5>
          <a:srgbClr val="AAC6D8"/>
        </a:accent5>
        <a:accent6>
          <a:srgbClr val="B3B305"/>
        </a:accent6>
        <a:hlink>
          <a:srgbClr val="8F390A"/>
        </a:hlink>
        <a:folHlink>
          <a:srgbClr val="5117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2010-06-28T23:19:55Z</outs:dateTime>
      <outs:isPinned>true</outs:isPinned>
    </outs:relatedDate>
    <outs:relatedDate>
      <outs:type>2</outs:type>
      <outs:displayName>Created</outs:displayName>
      <outs:dateTime>2006-08-16T00:00:00Z</outs:dateTime>
      <outs:isPinned>true</outs:isPinned>
    </outs:relatedDate>
    <outs:relatedDate>
      <outs:type>4</outs:type>
      <outs:displayName>Last Printed</outs:displayName>
      <outs:dateTime>2010-06-28T20:51:17Z</outs:dateTime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Biology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Biology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05572C3C-C45E-441D-8DAF-631571DDFECC}">
  <ds:schemaRefs>
    <ds:schemaRef ds:uri="http://schemas.microsoft.com/office/2009/outspace/metadata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9986</TotalTime>
  <Words>713</Words>
  <Application>Microsoft Office PowerPoint</Application>
  <PresentationFormat>On-screen Show (4:3)</PresentationFormat>
  <Paragraphs>119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ppt11FF.tmp</vt:lpstr>
      <vt:lpstr>Office Theme</vt:lpstr>
      <vt:lpstr>PowerPoint Presentation</vt:lpstr>
      <vt:lpstr>PowerPoint Presentation</vt:lpstr>
      <vt:lpstr>History OF PCR</vt:lpstr>
      <vt:lpstr>Purpose of Polymerase Chain Reaction PCR</vt:lpstr>
      <vt:lpstr>PowerPoint Presentation</vt:lpstr>
      <vt:lpstr>PowerPoint Presentation</vt:lpstr>
      <vt:lpstr>PowerPoint Presentation</vt:lpstr>
      <vt:lpstr>The Typical (Essential) PCR Reaction Components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Kurdistan Region-Iraq   Ministry of Higher Education and  Scientific Research Salahaddin University/Erbil</dc:title>
  <dc:creator>Biology</dc:creator>
  <cp:lastModifiedBy>hp</cp:lastModifiedBy>
  <cp:revision>482</cp:revision>
  <cp:lastPrinted>2010-06-28T20:51:17Z</cp:lastPrinted>
  <dcterms:created xsi:type="dcterms:W3CDTF">2006-08-16T00:00:00Z</dcterms:created>
  <dcterms:modified xsi:type="dcterms:W3CDTF">2019-05-30T18:51:34Z</dcterms:modified>
</cp:coreProperties>
</file>