
<file path=[Content_Types].xml><?xml version="1.0" encoding="utf-8"?>
<Types xmlns="http://schemas.openxmlformats.org/package/2006/content-types">
  <Default Extension="png" ContentType="image/png"/>
  <Default Extension="m4a"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6" r:id="rId2"/>
    <p:sldId id="257" r:id="rId3"/>
    <p:sldId id="258" r:id="rId4"/>
    <p:sldId id="272" r:id="rId5"/>
    <p:sldId id="273" r:id="rId6"/>
    <p:sldId id="274" r:id="rId7"/>
    <p:sldId id="259" r:id="rId8"/>
    <p:sldId id="275" r:id="rId9"/>
    <p:sldId id="276" r:id="rId10"/>
    <p:sldId id="277" r:id="rId11"/>
    <p:sldId id="278" r:id="rId12"/>
    <p:sldId id="260" r:id="rId13"/>
    <p:sldId id="261" r:id="rId14"/>
    <p:sldId id="279" r:id="rId15"/>
    <p:sldId id="262" r:id="rId16"/>
    <p:sldId id="263" r:id="rId17"/>
    <p:sldId id="264" r:id="rId18"/>
    <p:sldId id="265"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BBFE4-3E63-49DB-B341-89FD328A1832}" type="doc">
      <dgm:prSet loTypeId="urn:microsoft.com/office/officeart/2005/8/layout/pictureOrgChart+Icon" loCatId="hierarchy" qsTypeId="urn:microsoft.com/office/officeart/2005/8/quickstyle/simple1" qsCatId="simple" csTypeId="urn:microsoft.com/office/officeart/2005/8/colors/colorful1" csCatId="colorful" phldr="1"/>
      <dgm:spPr/>
      <dgm:t>
        <a:bodyPr/>
        <a:lstStyle/>
        <a:p>
          <a:endParaRPr lang="en-US"/>
        </a:p>
      </dgm:t>
    </dgm:pt>
    <dgm:pt modelId="{BA90BEE2-767A-414D-AB1F-BC05DC196548}">
      <dgm:prSet phldrT="[Text]" custT="1"/>
      <dgm:spPr>
        <a:solidFill>
          <a:schemeClr val="accent5">
            <a:lumMod val="60000"/>
            <a:lumOff val="40000"/>
          </a:schemeClr>
        </a:solidFill>
        <a:ln>
          <a:solidFill>
            <a:srgbClr val="0070C0"/>
          </a:solidFill>
        </a:ln>
      </dgm:spPr>
      <dgm:t>
        <a:bodyPr/>
        <a:lstStyle/>
        <a:p>
          <a:r>
            <a:rPr lang="ku-Arab-IQ" sz="3600" b="1" dirty="0" smtClean="0">
              <a:latin typeface="Times New Roman" panose="02020603050405020304" pitchFamily="18" charset="0"/>
              <a:cs typeface="Ali_K_Sharif bold" pitchFamily="2" charset="-78"/>
            </a:rPr>
            <a:t>‌</a:t>
          </a:r>
          <a:r>
            <a:rPr lang="ar-IQ" sz="3200" dirty="0" smtClean="0">
              <a:latin typeface="Traditional Arabic" panose="02020603050405020304" pitchFamily="18" charset="-78"/>
              <a:ea typeface="+mj-ea"/>
              <a:cs typeface="Ali_K_Sharif bold" pitchFamily="2" charset="-78"/>
            </a:rPr>
            <a:t>جوَرةكانى سياسةتى نةختينةيي</a:t>
          </a:r>
          <a:endParaRPr lang="en-US" sz="3600" dirty="0">
            <a:cs typeface="Ali_K_Sharif bold" pitchFamily="2" charset="-78"/>
          </a:endParaRPr>
        </a:p>
      </dgm:t>
    </dgm:pt>
    <dgm:pt modelId="{C1DE6818-9B4F-4647-9567-3EAB40969F0F}" type="parTrans" cxnId="{52E1DC43-EC23-4016-BA9C-5BB65C436C7D}">
      <dgm:prSet/>
      <dgm:spPr/>
      <dgm:t>
        <a:bodyPr/>
        <a:lstStyle/>
        <a:p>
          <a:endParaRPr lang="en-US"/>
        </a:p>
      </dgm:t>
    </dgm:pt>
    <dgm:pt modelId="{0A91CC4B-6A44-4381-B51C-93E958FADE70}" type="sibTrans" cxnId="{52E1DC43-EC23-4016-BA9C-5BB65C436C7D}">
      <dgm:prSet/>
      <dgm:spPr/>
      <dgm:t>
        <a:bodyPr/>
        <a:lstStyle/>
        <a:p>
          <a:endParaRPr lang="en-US"/>
        </a:p>
      </dgm:t>
    </dgm:pt>
    <dgm:pt modelId="{F997A11A-C47B-4CCB-8B45-A2B1FC0CFF1C}">
      <dgm:prSet phldrT="[Text]" custT="1"/>
      <dgm:spPr>
        <a:solidFill>
          <a:schemeClr val="accent2">
            <a:lumMod val="75000"/>
          </a:schemeClr>
        </a:solidFill>
        <a:ln>
          <a:solidFill>
            <a:srgbClr val="C00000"/>
          </a:solidFill>
        </a:ln>
      </dgm:spPr>
      <dgm:t>
        <a:bodyPr/>
        <a:lstStyle/>
        <a:p>
          <a:pPr rtl="1"/>
          <a:r>
            <a:rPr lang="ar-IQ" sz="3200" dirty="0" smtClean="0">
              <a:latin typeface="Traditional Arabic" panose="02020603050405020304" pitchFamily="18" charset="-78"/>
              <a:ea typeface="+mj-ea"/>
              <a:cs typeface="Ali_K_Sharif bold" pitchFamily="2" charset="-78"/>
            </a:rPr>
            <a:t>سياسةتى نةختينةيي</a:t>
          </a:r>
        </a:p>
        <a:p>
          <a:pPr rtl="1"/>
          <a:r>
            <a:rPr lang="ar-IQ" sz="3200" dirty="0" smtClean="0">
              <a:latin typeface="Traditional Arabic" panose="02020603050405020304" pitchFamily="18" charset="-78"/>
              <a:ea typeface="+mj-ea"/>
              <a:cs typeface="Ali_K_Sharif bold" pitchFamily="2" charset="-78"/>
            </a:rPr>
            <a:t>فراواكاريي</a:t>
          </a:r>
          <a:endParaRPr lang="en-US" sz="3200" dirty="0">
            <a:latin typeface="Traditional Arabic" panose="02020603050405020304" pitchFamily="18" charset="-78"/>
            <a:ea typeface="+mj-ea"/>
            <a:cs typeface="Ali_K_Sharif bold" pitchFamily="2" charset="-78"/>
          </a:endParaRPr>
        </a:p>
      </dgm:t>
    </dgm:pt>
    <dgm:pt modelId="{AEEC3874-BC72-4121-9C2B-7C7CDBE0E384}" type="parTrans" cxnId="{B5DFD2BA-A3BB-479B-BE23-19F3C2387D0E}">
      <dgm:prSet/>
      <dgm:spPr>
        <a:ln w="38100"/>
      </dgm:spPr>
      <dgm:t>
        <a:bodyPr/>
        <a:lstStyle/>
        <a:p>
          <a:endParaRPr lang="en-US"/>
        </a:p>
      </dgm:t>
    </dgm:pt>
    <dgm:pt modelId="{54085B4C-2A1C-4AA6-9996-85819A5CBD68}" type="sibTrans" cxnId="{B5DFD2BA-A3BB-479B-BE23-19F3C2387D0E}">
      <dgm:prSet/>
      <dgm:spPr/>
      <dgm:t>
        <a:bodyPr/>
        <a:lstStyle/>
        <a:p>
          <a:endParaRPr lang="en-US"/>
        </a:p>
      </dgm:t>
    </dgm:pt>
    <dgm:pt modelId="{56A8BD3D-97D6-4F78-B39A-984546B7AB47}">
      <dgm:prSet phldrT="[Text]" custT="1"/>
      <dgm:spPr>
        <a:solidFill>
          <a:schemeClr val="accent2">
            <a:lumMod val="75000"/>
          </a:schemeClr>
        </a:solidFill>
        <a:ln>
          <a:solidFill>
            <a:srgbClr val="C00000"/>
          </a:solidFill>
        </a:ln>
      </dgm:spPr>
      <dgm:t>
        <a:bodyPr/>
        <a:lstStyle/>
        <a:p>
          <a:pPr rtl="1"/>
          <a:r>
            <a:rPr lang="ar-IQ" sz="3200" dirty="0" smtClean="0">
              <a:latin typeface="Traditional Arabic" panose="02020603050405020304" pitchFamily="18" charset="-78"/>
              <a:ea typeface="+mj-ea"/>
              <a:cs typeface="Ali_K_Sharif bold" pitchFamily="2" charset="-78"/>
            </a:rPr>
            <a:t>سياسةتى نةختينةيي ثوكانةوةيي</a:t>
          </a:r>
          <a:endParaRPr lang="en-US" sz="3200" dirty="0"/>
        </a:p>
      </dgm:t>
    </dgm:pt>
    <dgm:pt modelId="{247B3FD4-6D76-46F4-A1B1-EA2D6EA19ACD}" type="parTrans" cxnId="{E4BBD9BE-4D48-4FEA-A70A-8FA5A9C7C6BE}">
      <dgm:prSet/>
      <dgm:spPr>
        <a:ln w="38100"/>
      </dgm:spPr>
      <dgm:t>
        <a:bodyPr/>
        <a:lstStyle/>
        <a:p>
          <a:endParaRPr lang="en-US"/>
        </a:p>
      </dgm:t>
    </dgm:pt>
    <dgm:pt modelId="{1E5890B3-20B5-4274-BF84-10BC882901E5}" type="sibTrans" cxnId="{E4BBD9BE-4D48-4FEA-A70A-8FA5A9C7C6BE}">
      <dgm:prSet/>
      <dgm:spPr/>
      <dgm:t>
        <a:bodyPr/>
        <a:lstStyle/>
        <a:p>
          <a:endParaRPr lang="en-US"/>
        </a:p>
      </dgm:t>
    </dgm:pt>
    <dgm:pt modelId="{C6B6E5AB-00A9-421F-9DF1-0B7F185D136D}" type="pres">
      <dgm:prSet presAssocID="{123BBFE4-3E63-49DB-B341-89FD328A1832}" presName="hierChild1" presStyleCnt="0">
        <dgm:presLayoutVars>
          <dgm:orgChart val="1"/>
          <dgm:chPref val="1"/>
          <dgm:dir/>
          <dgm:animOne val="branch"/>
          <dgm:animLvl val="lvl"/>
          <dgm:resizeHandles/>
        </dgm:presLayoutVars>
      </dgm:prSet>
      <dgm:spPr/>
      <dgm:t>
        <a:bodyPr/>
        <a:lstStyle/>
        <a:p>
          <a:endParaRPr lang="en-US"/>
        </a:p>
      </dgm:t>
    </dgm:pt>
    <dgm:pt modelId="{38A30F2C-E387-4B7E-99C1-3095943A32C0}" type="pres">
      <dgm:prSet presAssocID="{BA90BEE2-767A-414D-AB1F-BC05DC196548}" presName="hierRoot1" presStyleCnt="0">
        <dgm:presLayoutVars>
          <dgm:hierBranch val="init"/>
        </dgm:presLayoutVars>
      </dgm:prSet>
      <dgm:spPr/>
    </dgm:pt>
    <dgm:pt modelId="{B2518ADB-B1DC-420D-93D9-16F22C1DF270}" type="pres">
      <dgm:prSet presAssocID="{BA90BEE2-767A-414D-AB1F-BC05DC196548}" presName="rootComposite1" presStyleCnt="0"/>
      <dgm:spPr/>
    </dgm:pt>
    <dgm:pt modelId="{211443AD-DF6F-4038-9C35-62B50E4CAF67}" type="pres">
      <dgm:prSet presAssocID="{BA90BEE2-767A-414D-AB1F-BC05DC196548}" presName="rootText1" presStyleLbl="node0" presStyleIdx="0" presStyleCnt="1" custLinFactNeighborX="0" custLinFactNeighborY="-701">
        <dgm:presLayoutVars>
          <dgm:chPref val="3"/>
        </dgm:presLayoutVars>
      </dgm:prSet>
      <dgm:spPr/>
      <dgm:t>
        <a:bodyPr/>
        <a:lstStyle/>
        <a:p>
          <a:endParaRPr lang="en-US"/>
        </a:p>
      </dgm:t>
    </dgm:pt>
    <dgm:pt modelId="{F5E80605-6590-4CED-9FCF-CE6644A981EB}" type="pres">
      <dgm:prSet presAssocID="{BA90BEE2-767A-414D-AB1F-BC05DC196548}" presName="rootPict1" presStyleLbl="align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FEF08CAD-D3EE-4F7D-B717-C03FFAD8E468}" type="pres">
      <dgm:prSet presAssocID="{BA90BEE2-767A-414D-AB1F-BC05DC196548}" presName="rootConnector1" presStyleLbl="node1" presStyleIdx="0" presStyleCnt="0"/>
      <dgm:spPr/>
      <dgm:t>
        <a:bodyPr/>
        <a:lstStyle/>
        <a:p>
          <a:endParaRPr lang="en-US"/>
        </a:p>
      </dgm:t>
    </dgm:pt>
    <dgm:pt modelId="{947A47C8-A5BD-4D50-BAEE-D20DD0C68127}" type="pres">
      <dgm:prSet presAssocID="{BA90BEE2-767A-414D-AB1F-BC05DC196548}" presName="hierChild2" presStyleCnt="0"/>
      <dgm:spPr/>
    </dgm:pt>
    <dgm:pt modelId="{96B88DE7-105C-4FA1-9A6A-B19CFDC0124C}" type="pres">
      <dgm:prSet presAssocID="{AEEC3874-BC72-4121-9C2B-7C7CDBE0E384}" presName="Name37" presStyleLbl="parChTrans1D2" presStyleIdx="0" presStyleCnt="2"/>
      <dgm:spPr/>
      <dgm:t>
        <a:bodyPr/>
        <a:lstStyle/>
        <a:p>
          <a:endParaRPr lang="en-US"/>
        </a:p>
      </dgm:t>
    </dgm:pt>
    <dgm:pt modelId="{18382A56-F968-437F-80E5-9D97AA7BD8DB}" type="pres">
      <dgm:prSet presAssocID="{F997A11A-C47B-4CCB-8B45-A2B1FC0CFF1C}" presName="hierRoot2" presStyleCnt="0">
        <dgm:presLayoutVars>
          <dgm:hierBranch val="init"/>
        </dgm:presLayoutVars>
      </dgm:prSet>
      <dgm:spPr/>
    </dgm:pt>
    <dgm:pt modelId="{B8FACE08-5C19-4B52-A02D-F1CC4A4EBCD0}" type="pres">
      <dgm:prSet presAssocID="{F997A11A-C47B-4CCB-8B45-A2B1FC0CFF1C}" presName="rootComposite" presStyleCnt="0"/>
      <dgm:spPr/>
    </dgm:pt>
    <dgm:pt modelId="{721063AC-20CA-4560-BAE9-D8DF7A071AB6}" type="pres">
      <dgm:prSet presAssocID="{F997A11A-C47B-4CCB-8B45-A2B1FC0CFF1C}" presName="rootText" presStyleLbl="node2" presStyleIdx="0" presStyleCnt="2" custScaleX="108855">
        <dgm:presLayoutVars>
          <dgm:chPref val="3"/>
        </dgm:presLayoutVars>
      </dgm:prSet>
      <dgm:spPr/>
      <dgm:t>
        <a:bodyPr/>
        <a:lstStyle/>
        <a:p>
          <a:endParaRPr lang="en-US"/>
        </a:p>
      </dgm:t>
    </dgm:pt>
    <dgm:pt modelId="{0CC51B58-A7E9-4F13-B084-7D64AA5958B8}" type="pres">
      <dgm:prSet presAssocID="{F997A11A-C47B-4CCB-8B45-A2B1FC0CFF1C}" presName="rootPict" presStyleLbl="alignImgPlace1" presStyleIdx="1" presStyleCnt="3" custLinFactNeighborX="-14216" custLinFactNeighborY="-946"/>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C0F64378-942B-494E-864F-3B9B091F7ED4}" type="pres">
      <dgm:prSet presAssocID="{F997A11A-C47B-4CCB-8B45-A2B1FC0CFF1C}" presName="rootConnector" presStyleLbl="node2" presStyleIdx="0" presStyleCnt="2"/>
      <dgm:spPr/>
      <dgm:t>
        <a:bodyPr/>
        <a:lstStyle/>
        <a:p>
          <a:endParaRPr lang="en-US"/>
        </a:p>
      </dgm:t>
    </dgm:pt>
    <dgm:pt modelId="{BECC0571-5243-49F5-AFB4-0C92196CB6A5}" type="pres">
      <dgm:prSet presAssocID="{F997A11A-C47B-4CCB-8B45-A2B1FC0CFF1C}" presName="hierChild4" presStyleCnt="0"/>
      <dgm:spPr/>
    </dgm:pt>
    <dgm:pt modelId="{03CC49A0-7773-4F4D-89C0-8B5937D4880A}" type="pres">
      <dgm:prSet presAssocID="{F997A11A-C47B-4CCB-8B45-A2B1FC0CFF1C}" presName="hierChild5" presStyleCnt="0"/>
      <dgm:spPr/>
    </dgm:pt>
    <dgm:pt modelId="{CE475B18-0BC9-455F-85C9-30FC95F64EC2}" type="pres">
      <dgm:prSet presAssocID="{247B3FD4-6D76-46F4-A1B1-EA2D6EA19ACD}" presName="Name37" presStyleLbl="parChTrans1D2" presStyleIdx="1" presStyleCnt="2"/>
      <dgm:spPr/>
      <dgm:t>
        <a:bodyPr/>
        <a:lstStyle/>
        <a:p>
          <a:endParaRPr lang="en-US"/>
        </a:p>
      </dgm:t>
    </dgm:pt>
    <dgm:pt modelId="{5C13CF4E-AACB-4432-AE26-A62A9A268653}" type="pres">
      <dgm:prSet presAssocID="{56A8BD3D-97D6-4F78-B39A-984546B7AB47}" presName="hierRoot2" presStyleCnt="0">
        <dgm:presLayoutVars>
          <dgm:hierBranch val="init"/>
        </dgm:presLayoutVars>
      </dgm:prSet>
      <dgm:spPr/>
    </dgm:pt>
    <dgm:pt modelId="{6ABE466D-E62C-44F6-B558-61840DEC51EB}" type="pres">
      <dgm:prSet presAssocID="{56A8BD3D-97D6-4F78-B39A-984546B7AB47}" presName="rootComposite" presStyleCnt="0"/>
      <dgm:spPr/>
    </dgm:pt>
    <dgm:pt modelId="{70C19057-503D-40A7-834F-B1B5D8643A3F}" type="pres">
      <dgm:prSet presAssocID="{56A8BD3D-97D6-4F78-B39A-984546B7AB47}" presName="rootText" presStyleLbl="node2" presStyleIdx="1" presStyleCnt="2" custScaleX="108855">
        <dgm:presLayoutVars>
          <dgm:chPref val="3"/>
        </dgm:presLayoutVars>
      </dgm:prSet>
      <dgm:spPr/>
      <dgm:t>
        <a:bodyPr/>
        <a:lstStyle/>
        <a:p>
          <a:endParaRPr lang="en-US"/>
        </a:p>
      </dgm:t>
    </dgm:pt>
    <dgm:pt modelId="{4C53625C-1528-4F98-84D0-F102465C2F1E}" type="pres">
      <dgm:prSet presAssocID="{56A8BD3D-97D6-4F78-B39A-984546B7AB47}" presName="rootPict" presStyleLbl="alignImgPlace1" presStyleIdx="2" presStyleCnt="3" custLinFactNeighborX="-13876" custLinFactNeighborY="189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1D4F72E2-49F3-4595-9F92-ED4076507E25}" type="pres">
      <dgm:prSet presAssocID="{56A8BD3D-97D6-4F78-B39A-984546B7AB47}" presName="rootConnector" presStyleLbl="node2" presStyleIdx="1" presStyleCnt="2"/>
      <dgm:spPr/>
      <dgm:t>
        <a:bodyPr/>
        <a:lstStyle/>
        <a:p>
          <a:endParaRPr lang="en-US"/>
        </a:p>
      </dgm:t>
    </dgm:pt>
    <dgm:pt modelId="{D93C54D0-7979-454C-83BF-96CFFBD66FAA}" type="pres">
      <dgm:prSet presAssocID="{56A8BD3D-97D6-4F78-B39A-984546B7AB47}" presName="hierChild4" presStyleCnt="0"/>
      <dgm:spPr/>
    </dgm:pt>
    <dgm:pt modelId="{032DC4BD-E9A1-4F9A-A0CF-D6BC119660AB}" type="pres">
      <dgm:prSet presAssocID="{56A8BD3D-97D6-4F78-B39A-984546B7AB47}" presName="hierChild5" presStyleCnt="0"/>
      <dgm:spPr/>
    </dgm:pt>
    <dgm:pt modelId="{57507E01-467C-41D8-BD81-AACDC43C2D65}" type="pres">
      <dgm:prSet presAssocID="{BA90BEE2-767A-414D-AB1F-BC05DC196548}" presName="hierChild3" presStyleCnt="0"/>
      <dgm:spPr/>
    </dgm:pt>
  </dgm:ptLst>
  <dgm:cxnLst>
    <dgm:cxn modelId="{52E1DC43-EC23-4016-BA9C-5BB65C436C7D}" srcId="{123BBFE4-3E63-49DB-B341-89FD328A1832}" destId="{BA90BEE2-767A-414D-AB1F-BC05DC196548}" srcOrd="0" destOrd="0" parTransId="{C1DE6818-9B4F-4647-9567-3EAB40969F0F}" sibTransId="{0A91CC4B-6A44-4381-B51C-93E958FADE70}"/>
    <dgm:cxn modelId="{EA53511B-359D-4BA9-897E-075143A4D362}" type="presOf" srcId="{247B3FD4-6D76-46F4-A1B1-EA2D6EA19ACD}" destId="{CE475B18-0BC9-455F-85C9-30FC95F64EC2}" srcOrd="0" destOrd="0" presId="urn:microsoft.com/office/officeart/2005/8/layout/pictureOrgChart+Icon"/>
    <dgm:cxn modelId="{1453A16F-EB7C-4929-8A92-9874EA904F3E}" type="presOf" srcId="{123BBFE4-3E63-49DB-B341-89FD328A1832}" destId="{C6B6E5AB-00A9-421F-9DF1-0B7F185D136D}" srcOrd="0" destOrd="0" presId="urn:microsoft.com/office/officeart/2005/8/layout/pictureOrgChart+Icon"/>
    <dgm:cxn modelId="{7FDAABBE-7299-4E28-A528-E896D5A60863}" type="presOf" srcId="{F997A11A-C47B-4CCB-8B45-A2B1FC0CFF1C}" destId="{721063AC-20CA-4560-BAE9-D8DF7A071AB6}" srcOrd="0" destOrd="0" presId="urn:microsoft.com/office/officeart/2005/8/layout/pictureOrgChart+Icon"/>
    <dgm:cxn modelId="{C30739C3-68C9-4730-8BFF-B148272218A6}" type="presOf" srcId="{56A8BD3D-97D6-4F78-B39A-984546B7AB47}" destId="{1D4F72E2-49F3-4595-9F92-ED4076507E25}" srcOrd="1" destOrd="0" presId="urn:microsoft.com/office/officeart/2005/8/layout/pictureOrgChart+Icon"/>
    <dgm:cxn modelId="{E4BBD9BE-4D48-4FEA-A70A-8FA5A9C7C6BE}" srcId="{BA90BEE2-767A-414D-AB1F-BC05DC196548}" destId="{56A8BD3D-97D6-4F78-B39A-984546B7AB47}" srcOrd="1" destOrd="0" parTransId="{247B3FD4-6D76-46F4-A1B1-EA2D6EA19ACD}" sibTransId="{1E5890B3-20B5-4274-BF84-10BC882901E5}"/>
    <dgm:cxn modelId="{537A9EFC-BF74-4424-8926-996ABD57C43A}" type="presOf" srcId="{F997A11A-C47B-4CCB-8B45-A2B1FC0CFF1C}" destId="{C0F64378-942B-494E-864F-3B9B091F7ED4}" srcOrd="1" destOrd="0" presId="urn:microsoft.com/office/officeart/2005/8/layout/pictureOrgChart+Icon"/>
    <dgm:cxn modelId="{B5DFD2BA-A3BB-479B-BE23-19F3C2387D0E}" srcId="{BA90BEE2-767A-414D-AB1F-BC05DC196548}" destId="{F997A11A-C47B-4CCB-8B45-A2B1FC0CFF1C}" srcOrd="0" destOrd="0" parTransId="{AEEC3874-BC72-4121-9C2B-7C7CDBE0E384}" sibTransId="{54085B4C-2A1C-4AA6-9996-85819A5CBD68}"/>
    <dgm:cxn modelId="{B5CEDD93-C6B0-446F-93E9-C53470A5A954}" type="presOf" srcId="{BA90BEE2-767A-414D-AB1F-BC05DC196548}" destId="{211443AD-DF6F-4038-9C35-62B50E4CAF67}" srcOrd="0" destOrd="0" presId="urn:microsoft.com/office/officeart/2005/8/layout/pictureOrgChart+Icon"/>
    <dgm:cxn modelId="{6002E707-E967-4931-9504-0F39318FAA24}" type="presOf" srcId="{AEEC3874-BC72-4121-9C2B-7C7CDBE0E384}" destId="{96B88DE7-105C-4FA1-9A6A-B19CFDC0124C}" srcOrd="0" destOrd="0" presId="urn:microsoft.com/office/officeart/2005/8/layout/pictureOrgChart+Icon"/>
    <dgm:cxn modelId="{57C3F589-CF68-4296-BDD4-4C50B98197BF}" type="presOf" srcId="{56A8BD3D-97D6-4F78-B39A-984546B7AB47}" destId="{70C19057-503D-40A7-834F-B1B5D8643A3F}" srcOrd="0" destOrd="0" presId="urn:microsoft.com/office/officeart/2005/8/layout/pictureOrgChart+Icon"/>
    <dgm:cxn modelId="{9F1CE03A-47C5-4820-82F6-662A13209718}" type="presOf" srcId="{BA90BEE2-767A-414D-AB1F-BC05DC196548}" destId="{FEF08CAD-D3EE-4F7D-B717-C03FFAD8E468}" srcOrd="1" destOrd="0" presId="urn:microsoft.com/office/officeart/2005/8/layout/pictureOrgChart+Icon"/>
    <dgm:cxn modelId="{1B4A0787-D566-4DC3-AEC0-12FD5E576143}" type="presParOf" srcId="{C6B6E5AB-00A9-421F-9DF1-0B7F185D136D}" destId="{38A30F2C-E387-4B7E-99C1-3095943A32C0}" srcOrd="0" destOrd="0" presId="urn:microsoft.com/office/officeart/2005/8/layout/pictureOrgChart+Icon"/>
    <dgm:cxn modelId="{FBAC5ACD-F0F8-4538-AF02-2E44FB7B4536}" type="presParOf" srcId="{38A30F2C-E387-4B7E-99C1-3095943A32C0}" destId="{B2518ADB-B1DC-420D-93D9-16F22C1DF270}" srcOrd="0" destOrd="0" presId="urn:microsoft.com/office/officeart/2005/8/layout/pictureOrgChart+Icon"/>
    <dgm:cxn modelId="{10388DD0-A4BE-4AA2-9196-7D7678229123}" type="presParOf" srcId="{B2518ADB-B1DC-420D-93D9-16F22C1DF270}" destId="{211443AD-DF6F-4038-9C35-62B50E4CAF67}" srcOrd="0" destOrd="0" presId="urn:microsoft.com/office/officeart/2005/8/layout/pictureOrgChart+Icon"/>
    <dgm:cxn modelId="{A7B49404-05FA-4B1B-B16F-A0C019FD83BD}" type="presParOf" srcId="{B2518ADB-B1DC-420D-93D9-16F22C1DF270}" destId="{F5E80605-6590-4CED-9FCF-CE6644A981EB}" srcOrd="1" destOrd="0" presId="urn:microsoft.com/office/officeart/2005/8/layout/pictureOrgChart+Icon"/>
    <dgm:cxn modelId="{F6750054-FDEB-4FD7-913B-9AB088CF11D3}" type="presParOf" srcId="{B2518ADB-B1DC-420D-93D9-16F22C1DF270}" destId="{FEF08CAD-D3EE-4F7D-B717-C03FFAD8E468}" srcOrd="2" destOrd="0" presId="urn:microsoft.com/office/officeart/2005/8/layout/pictureOrgChart+Icon"/>
    <dgm:cxn modelId="{862DC554-1346-4561-8CA5-0343D221E1E5}" type="presParOf" srcId="{38A30F2C-E387-4B7E-99C1-3095943A32C0}" destId="{947A47C8-A5BD-4D50-BAEE-D20DD0C68127}" srcOrd="1" destOrd="0" presId="urn:microsoft.com/office/officeart/2005/8/layout/pictureOrgChart+Icon"/>
    <dgm:cxn modelId="{3A951A26-BE22-4A93-A0AB-6E606C2BFF6B}" type="presParOf" srcId="{947A47C8-A5BD-4D50-BAEE-D20DD0C68127}" destId="{96B88DE7-105C-4FA1-9A6A-B19CFDC0124C}" srcOrd="0" destOrd="0" presId="urn:microsoft.com/office/officeart/2005/8/layout/pictureOrgChart+Icon"/>
    <dgm:cxn modelId="{8CB57A7A-7FE0-4F49-9E42-DBE02EA739EF}" type="presParOf" srcId="{947A47C8-A5BD-4D50-BAEE-D20DD0C68127}" destId="{18382A56-F968-437F-80E5-9D97AA7BD8DB}" srcOrd="1" destOrd="0" presId="urn:microsoft.com/office/officeart/2005/8/layout/pictureOrgChart+Icon"/>
    <dgm:cxn modelId="{880FD9C2-FCD8-4B64-8A5A-DEE4DF94DA04}" type="presParOf" srcId="{18382A56-F968-437F-80E5-9D97AA7BD8DB}" destId="{B8FACE08-5C19-4B52-A02D-F1CC4A4EBCD0}" srcOrd="0" destOrd="0" presId="urn:microsoft.com/office/officeart/2005/8/layout/pictureOrgChart+Icon"/>
    <dgm:cxn modelId="{A1017EE7-C50B-4FBD-8BC4-6839AD6ED87D}" type="presParOf" srcId="{B8FACE08-5C19-4B52-A02D-F1CC4A4EBCD0}" destId="{721063AC-20CA-4560-BAE9-D8DF7A071AB6}" srcOrd="0" destOrd="0" presId="urn:microsoft.com/office/officeart/2005/8/layout/pictureOrgChart+Icon"/>
    <dgm:cxn modelId="{33F4CFE0-80C5-4516-9A2E-9646DF2C1ACF}" type="presParOf" srcId="{B8FACE08-5C19-4B52-A02D-F1CC4A4EBCD0}" destId="{0CC51B58-A7E9-4F13-B084-7D64AA5958B8}" srcOrd="1" destOrd="0" presId="urn:microsoft.com/office/officeart/2005/8/layout/pictureOrgChart+Icon"/>
    <dgm:cxn modelId="{EE7F6E04-EBED-48E8-96DD-FDB441DABA0D}" type="presParOf" srcId="{B8FACE08-5C19-4B52-A02D-F1CC4A4EBCD0}" destId="{C0F64378-942B-494E-864F-3B9B091F7ED4}" srcOrd="2" destOrd="0" presId="urn:microsoft.com/office/officeart/2005/8/layout/pictureOrgChart+Icon"/>
    <dgm:cxn modelId="{6D1514F9-BFCD-46A0-856B-BD214B439CCF}" type="presParOf" srcId="{18382A56-F968-437F-80E5-9D97AA7BD8DB}" destId="{BECC0571-5243-49F5-AFB4-0C92196CB6A5}" srcOrd="1" destOrd="0" presId="urn:microsoft.com/office/officeart/2005/8/layout/pictureOrgChart+Icon"/>
    <dgm:cxn modelId="{1B02EC6D-F5D6-45AB-A40D-2AA6690A0C6A}" type="presParOf" srcId="{18382A56-F968-437F-80E5-9D97AA7BD8DB}" destId="{03CC49A0-7773-4F4D-89C0-8B5937D4880A}" srcOrd="2" destOrd="0" presId="urn:microsoft.com/office/officeart/2005/8/layout/pictureOrgChart+Icon"/>
    <dgm:cxn modelId="{BFD97E5B-FFFE-401D-BC8C-F30712BFC3BB}" type="presParOf" srcId="{947A47C8-A5BD-4D50-BAEE-D20DD0C68127}" destId="{CE475B18-0BC9-455F-85C9-30FC95F64EC2}" srcOrd="2" destOrd="0" presId="urn:microsoft.com/office/officeart/2005/8/layout/pictureOrgChart+Icon"/>
    <dgm:cxn modelId="{A604030D-4899-4EEB-81B4-40225FC2E331}" type="presParOf" srcId="{947A47C8-A5BD-4D50-BAEE-D20DD0C68127}" destId="{5C13CF4E-AACB-4432-AE26-A62A9A268653}" srcOrd="3" destOrd="0" presId="urn:microsoft.com/office/officeart/2005/8/layout/pictureOrgChart+Icon"/>
    <dgm:cxn modelId="{CB7C253C-5A39-43E0-B4DC-E06E65A182FB}" type="presParOf" srcId="{5C13CF4E-AACB-4432-AE26-A62A9A268653}" destId="{6ABE466D-E62C-44F6-B558-61840DEC51EB}" srcOrd="0" destOrd="0" presId="urn:microsoft.com/office/officeart/2005/8/layout/pictureOrgChart+Icon"/>
    <dgm:cxn modelId="{111950AA-A188-4648-AF14-0B4AE8CFB05E}" type="presParOf" srcId="{6ABE466D-E62C-44F6-B558-61840DEC51EB}" destId="{70C19057-503D-40A7-834F-B1B5D8643A3F}" srcOrd="0" destOrd="0" presId="urn:microsoft.com/office/officeart/2005/8/layout/pictureOrgChart+Icon"/>
    <dgm:cxn modelId="{8FE0504E-C265-4176-B8DE-0562C12A5566}" type="presParOf" srcId="{6ABE466D-E62C-44F6-B558-61840DEC51EB}" destId="{4C53625C-1528-4F98-84D0-F102465C2F1E}" srcOrd="1" destOrd="0" presId="urn:microsoft.com/office/officeart/2005/8/layout/pictureOrgChart+Icon"/>
    <dgm:cxn modelId="{5C0A92E9-DB73-4047-A850-D3D6629D0324}" type="presParOf" srcId="{6ABE466D-E62C-44F6-B558-61840DEC51EB}" destId="{1D4F72E2-49F3-4595-9F92-ED4076507E25}" srcOrd="2" destOrd="0" presId="urn:microsoft.com/office/officeart/2005/8/layout/pictureOrgChart+Icon"/>
    <dgm:cxn modelId="{09C783D8-997C-40C0-A3AD-C7708FF94EC8}" type="presParOf" srcId="{5C13CF4E-AACB-4432-AE26-A62A9A268653}" destId="{D93C54D0-7979-454C-83BF-96CFFBD66FAA}" srcOrd="1" destOrd="0" presId="urn:microsoft.com/office/officeart/2005/8/layout/pictureOrgChart+Icon"/>
    <dgm:cxn modelId="{B318CE03-4FA0-48C1-B6DC-A2AD0AF797D5}" type="presParOf" srcId="{5C13CF4E-AACB-4432-AE26-A62A9A268653}" destId="{032DC4BD-E9A1-4F9A-A0CF-D6BC119660AB}" srcOrd="2" destOrd="0" presId="urn:microsoft.com/office/officeart/2005/8/layout/pictureOrgChart+Icon"/>
    <dgm:cxn modelId="{EB11D2F6-2181-45A1-9F27-029F06DE9336}" type="presParOf" srcId="{38A30F2C-E387-4B7E-99C1-3095943A32C0}" destId="{57507E01-467C-41D8-BD81-AACDC43C2D65}"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5B18-0BC9-455F-85C9-30FC95F64EC2}">
      <dsp:nvSpPr>
        <dsp:cNvPr id="0" name=""/>
        <dsp:cNvSpPr/>
      </dsp:nvSpPr>
      <dsp:spPr>
        <a:xfrm>
          <a:off x="4000500" y="2142090"/>
          <a:ext cx="2175089" cy="715247"/>
        </a:xfrm>
        <a:custGeom>
          <a:avLst/>
          <a:gdLst/>
          <a:ahLst/>
          <a:cxnLst/>
          <a:rect l="0" t="0" r="0" b="0"/>
          <a:pathLst>
            <a:path>
              <a:moveTo>
                <a:pt x="0" y="0"/>
              </a:moveTo>
              <a:lnTo>
                <a:pt x="0" y="363494"/>
              </a:lnTo>
              <a:lnTo>
                <a:pt x="2175089" y="363494"/>
              </a:lnTo>
              <a:lnTo>
                <a:pt x="2175089" y="715247"/>
              </a:lnTo>
            </a:path>
          </a:pathLst>
        </a:custGeom>
        <a:noFill/>
        <a:ln w="381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96B88DE7-105C-4FA1-9A6A-B19CFDC0124C}">
      <dsp:nvSpPr>
        <dsp:cNvPr id="0" name=""/>
        <dsp:cNvSpPr/>
      </dsp:nvSpPr>
      <dsp:spPr>
        <a:xfrm>
          <a:off x="1825410" y="2142090"/>
          <a:ext cx="2175089" cy="715247"/>
        </a:xfrm>
        <a:custGeom>
          <a:avLst/>
          <a:gdLst/>
          <a:ahLst/>
          <a:cxnLst/>
          <a:rect l="0" t="0" r="0" b="0"/>
          <a:pathLst>
            <a:path>
              <a:moveTo>
                <a:pt x="2175089" y="0"/>
              </a:moveTo>
              <a:lnTo>
                <a:pt x="2175089" y="363494"/>
              </a:lnTo>
              <a:lnTo>
                <a:pt x="0" y="363494"/>
              </a:lnTo>
              <a:lnTo>
                <a:pt x="0" y="715247"/>
              </a:lnTo>
            </a:path>
          </a:pathLst>
        </a:custGeom>
        <a:noFill/>
        <a:ln w="381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11443AD-DF6F-4038-9C35-62B50E4CAF67}">
      <dsp:nvSpPr>
        <dsp:cNvPr id="0" name=""/>
        <dsp:cNvSpPr/>
      </dsp:nvSpPr>
      <dsp:spPr>
        <a:xfrm>
          <a:off x="2325485" y="467076"/>
          <a:ext cx="3350028" cy="1675014"/>
        </a:xfrm>
        <a:prstGeom prst="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906" tIns="22860" rIns="22860" bIns="22860" numCol="1" spcCol="1270" anchor="ctr" anchorCtr="0">
          <a:noAutofit/>
        </a:bodyPr>
        <a:lstStyle/>
        <a:p>
          <a:pPr lvl="0" algn="ctr" defTabSz="1600200">
            <a:lnSpc>
              <a:spcPct val="90000"/>
            </a:lnSpc>
            <a:spcBef>
              <a:spcPct val="0"/>
            </a:spcBef>
            <a:spcAft>
              <a:spcPct val="35000"/>
            </a:spcAft>
          </a:pPr>
          <a:r>
            <a:rPr lang="ku-Arab-IQ" sz="3600" b="1" kern="1200" dirty="0" smtClean="0">
              <a:latin typeface="Times New Roman" panose="02020603050405020304" pitchFamily="18" charset="0"/>
              <a:cs typeface="Ali_K_Sharif bold" pitchFamily="2" charset="-78"/>
            </a:rPr>
            <a:t>‌</a:t>
          </a:r>
          <a:r>
            <a:rPr lang="ar-IQ" sz="3200" kern="1200" dirty="0" smtClean="0">
              <a:latin typeface="Traditional Arabic" panose="02020603050405020304" pitchFamily="18" charset="-78"/>
              <a:ea typeface="+mj-ea"/>
              <a:cs typeface="Ali_K_Sharif bold" pitchFamily="2" charset="-78"/>
            </a:rPr>
            <a:t>جوَرةكانى سياسةتى نةختينةيي</a:t>
          </a:r>
          <a:endParaRPr lang="en-US" sz="3600" kern="1200" dirty="0">
            <a:cs typeface="Ali_K_Sharif bold" pitchFamily="2" charset="-78"/>
          </a:endParaRPr>
        </a:p>
      </dsp:txBody>
      <dsp:txXfrm>
        <a:off x="2325485" y="467076"/>
        <a:ext cx="3350028" cy="1675014"/>
      </dsp:txXfrm>
    </dsp:sp>
    <dsp:sp modelId="{F5E80605-6590-4CED-9FCF-CE6644A981EB}">
      <dsp:nvSpPr>
        <dsp:cNvPr id="0" name=""/>
        <dsp:cNvSpPr/>
      </dsp:nvSpPr>
      <dsp:spPr>
        <a:xfrm>
          <a:off x="2492987" y="646319"/>
          <a:ext cx="1005008" cy="13400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063AC-20CA-4560-BAE9-D8DF7A071AB6}">
      <dsp:nvSpPr>
        <dsp:cNvPr id="0" name=""/>
        <dsp:cNvSpPr/>
      </dsp:nvSpPr>
      <dsp:spPr>
        <a:xfrm>
          <a:off x="2073" y="2857338"/>
          <a:ext cx="3646673" cy="1675014"/>
        </a:xfrm>
        <a:prstGeom prst="rect">
          <a:avLst/>
        </a:prstGeom>
        <a:solidFill>
          <a:schemeClr val="accent2">
            <a:lumMod val="75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906" tIns="20320" rIns="20320" bIns="20320" numCol="1" spcCol="1270" anchor="ctr" anchorCtr="0">
          <a:noAutofit/>
        </a:bodyPr>
        <a:lstStyle/>
        <a:p>
          <a:pPr lvl="0" algn="ctr" defTabSz="1422400" rtl="1">
            <a:lnSpc>
              <a:spcPct val="90000"/>
            </a:lnSpc>
            <a:spcBef>
              <a:spcPct val="0"/>
            </a:spcBef>
            <a:spcAft>
              <a:spcPct val="35000"/>
            </a:spcAft>
          </a:pPr>
          <a:r>
            <a:rPr lang="ar-IQ" sz="3200" kern="1200" dirty="0" smtClean="0">
              <a:latin typeface="Traditional Arabic" panose="02020603050405020304" pitchFamily="18" charset="-78"/>
              <a:ea typeface="+mj-ea"/>
              <a:cs typeface="Ali_K_Sharif bold" pitchFamily="2" charset="-78"/>
            </a:rPr>
            <a:t>سياسةتى نةختينةيي</a:t>
          </a:r>
        </a:p>
        <a:p>
          <a:pPr lvl="0" algn="ctr" defTabSz="1422400" rtl="1">
            <a:lnSpc>
              <a:spcPct val="90000"/>
            </a:lnSpc>
            <a:spcBef>
              <a:spcPct val="0"/>
            </a:spcBef>
            <a:spcAft>
              <a:spcPct val="35000"/>
            </a:spcAft>
          </a:pPr>
          <a:r>
            <a:rPr lang="ar-IQ" sz="3200" kern="1200" dirty="0" smtClean="0">
              <a:latin typeface="Traditional Arabic" panose="02020603050405020304" pitchFamily="18" charset="-78"/>
              <a:ea typeface="+mj-ea"/>
              <a:cs typeface="Ali_K_Sharif bold" pitchFamily="2" charset="-78"/>
            </a:rPr>
            <a:t>فراواكاريي</a:t>
          </a:r>
          <a:endParaRPr lang="en-US" sz="3200" kern="1200" dirty="0">
            <a:latin typeface="Traditional Arabic" panose="02020603050405020304" pitchFamily="18" charset="-78"/>
            <a:ea typeface="+mj-ea"/>
            <a:cs typeface="Ali_K_Sharif bold" pitchFamily="2" charset="-78"/>
          </a:endParaRPr>
        </a:p>
      </dsp:txBody>
      <dsp:txXfrm>
        <a:off x="2073" y="2857338"/>
        <a:ext cx="3646673" cy="1675014"/>
      </dsp:txXfrm>
    </dsp:sp>
    <dsp:sp modelId="{0CC51B58-A7E9-4F13-B084-7D64AA5958B8}">
      <dsp:nvSpPr>
        <dsp:cNvPr id="0" name=""/>
        <dsp:cNvSpPr/>
      </dsp:nvSpPr>
      <dsp:spPr>
        <a:xfrm>
          <a:off x="175025" y="3012163"/>
          <a:ext cx="1005008" cy="13400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19057-503D-40A7-834F-B1B5D8643A3F}">
      <dsp:nvSpPr>
        <dsp:cNvPr id="0" name=""/>
        <dsp:cNvSpPr/>
      </dsp:nvSpPr>
      <dsp:spPr>
        <a:xfrm>
          <a:off x="4352252" y="2857338"/>
          <a:ext cx="3646673" cy="1675014"/>
        </a:xfrm>
        <a:prstGeom prst="rect">
          <a:avLst/>
        </a:prstGeom>
        <a:solidFill>
          <a:schemeClr val="accent2">
            <a:lumMod val="75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906" tIns="20320" rIns="20320" bIns="20320" numCol="1" spcCol="1270" anchor="ctr" anchorCtr="0">
          <a:noAutofit/>
        </a:bodyPr>
        <a:lstStyle/>
        <a:p>
          <a:pPr lvl="0" algn="ctr" defTabSz="1422400" rtl="1">
            <a:lnSpc>
              <a:spcPct val="90000"/>
            </a:lnSpc>
            <a:spcBef>
              <a:spcPct val="0"/>
            </a:spcBef>
            <a:spcAft>
              <a:spcPct val="35000"/>
            </a:spcAft>
          </a:pPr>
          <a:r>
            <a:rPr lang="ar-IQ" sz="3200" kern="1200" dirty="0" smtClean="0">
              <a:latin typeface="Traditional Arabic" panose="02020603050405020304" pitchFamily="18" charset="-78"/>
              <a:ea typeface="+mj-ea"/>
              <a:cs typeface="Ali_K_Sharif bold" pitchFamily="2" charset="-78"/>
            </a:rPr>
            <a:t>سياسةتى نةختينةيي ثوكانةوةيي</a:t>
          </a:r>
          <a:endParaRPr lang="en-US" sz="3200" kern="1200" dirty="0"/>
        </a:p>
      </dsp:txBody>
      <dsp:txXfrm>
        <a:off x="4352252" y="2857338"/>
        <a:ext cx="3646673" cy="1675014"/>
      </dsp:txXfrm>
    </dsp:sp>
    <dsp:sp modelId="{4C53625C-1528-4F98-84D0-F102465C2F1E}">
      <dsp:nvSpPr>
        <dsp:cNvPr id="0" name=""/>
        <dsp:cNvSpPr/>
      </dsp:nvSpPr>
      <dsp:spPr>
        <a:xfrm>
          <a:off x="4528621" y="3050192"/>
          <a:ext cx="1005008" cy="134001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BB39C0-A548-4329-9B74-CB55BD9827F9}" type="datetimeFigureOut">
              <a:rPr lang="en-US" smtClean="0"/>
              <a:t>2/14/2023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053EA0-6904-4460-AC8E-8BE6DA8EB8CF}" type="slidenum">
              <a:rPr lang="en-US" smtClean="0"/>
              <a:t>‹#›</a:t>
            </a:fld>
            <a:endParaRPr lang="en-US"/>
          </a:p>
        </p:txBody>
      </p:sp>
    </p:spTree>
    <p:extLst>
      <p:ext uri="{BB962C8B-B14F-4D97-AF65-F5344CB8AC3E}">
        <p14:creationId xmlns:p14="http://schemas.microsoft.com/office/powerpoint/2010/main" val="36978833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3T20:46:54.168"/>
    </inkml:context>
    <inkml:brush xml:id="br0">
      <inkml:brushProperty name="width" value="0.05292" units="cm"/>
      <inkml:brushProperty name="height" value="0.05292" units="cm"/>
      <inkml:brushProperty name="color" value="#FF0000"/>
    </inkml:brush>
  </inkml:definitions>
  <inkml:trace contextRef="#ctx0" brushRef="#br0">12694 12849 0,'0'49'265,"0"-24"-234,0 0-15,0 0 0,0 0 31,0-1-32,19-24 1,-19 25-1,18 0 17,-18 0 15,0 0-16,19-1-16,-1-24 1,-18 25 125,0 0-110,0 0-15,-18-25-1,-1 0 1,19 25-1,-18-25 1,-20 0 109,19 0-62,-17 0-48,17 0 1</inkml:trace>
  <inkml:trace contextRef="#ctx0" brushRef="#br0" timeOffset="1234.7671">12620 12948 0,'0'-25'141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BB39D-9CF7-435C-9B20-A3E8FD3BB6B1}" type="datetimeFigureOut">
              <a:rPr lang="en-US" smtClean="0"/>
              <a:t>2/14/2023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D5B75-2F60-4832-9A5E-420DF7A28EFB}" type="slidenum">
              <a:rPr lang="en-US" smtClean="0"/>
              <a:t>‹#›</a:t>
            </a:fld>
            <a:endParaRPr lang="en-US"/>
          </a:p>
        </p:txBody>
      </p:sp>
    </p:spTree>
    <p:extLst>
      <p:ext uri="{BB962C8B-B14F-4D97-AF65-F5344CB8AC3E}">
        <p14:creationId xmlns:p14="http://schemas.microsoft.com/office/powerpoint/2010/main" val="414687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a:t>
            </a:fld>
            <a:endParaRPr lang="en-US"/>
          </a:p>
        </p:txBody>
      </p:sp>
    </p:spTree>
    <p:extLst>
      <p:ext uri="{BB962C8B-B14F-4D97-AF65-F5344CB8AC3E}">
        <p14:creationId xmlns:p14="http://schemas.microsoft.com/office/powerpoint/2010/main" val="312308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10</a:t>
            </a:fld>
            <a:endParaRPr lang="en-US"/>
          </a:p>
        </p:txBody>
      </p:sp>
    </p:spTree>
    <p:extLst>
      <p:ext uri="{BB962C8B-B14F-4D97-AF65-F5344CB8AC3E}">
        <p14:creationId xmlns:p14="http://schemas.microsoft.com/office/powerpoint/2010/main" val="395751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11</a:t>
            </a:fld>
            <a:endParaRPr lang="en-US"/>
          </a:p>
        </p:txBody>
      </p:sp>
    </p:spTree>
    <p:extLst>
      <p:ext uri="{BB962C8B-B14F-4D97-AF65-F5344CB8AC3E}">
        <p14:creationId xmlns:p14="http://schemas.microsoft.com/office/powerpoint/2010/main" val="154924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12</a:t>
            </a:fld>
            <a:endParaRPr lang="en-US"/>
          </a:p>
        </p:txBody>
      </p:sp>
    </p:spTree>
    <p:extLst>
      <p:ext uri="{BB962C8B-B14F-4D97-AF65-F5344CB8AC3E}">
        <p14:creationId xmlns:p14="http://schemas.microsoft.com/office/powerpoint/2010/main" val="377786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13</a:t>
            </a:fld>
            <a:endParaRPr lang="en-US"/>
          </a:p>
        </p:txBody>
      </p:sp>
    </p:spTree>
    <p:extLst>
      <p:ext uri="{BB962C8B-B14F-4D97-AF65-F5344CB8AC3E}">
        <p14:creationId xmlns:p14="http://schemas.microsoft.com/office/powerpoint/2010/main" val="4304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14</a:t>
            </a:fld>
            <a:endParaRPr lang="en-US"/>
          </a:p>
        </p:txBody>
      </p:sp>
    </p:spTree>
    <p:extLst>
      <p:ext uri="{BB962C8B-B14F-4D97-AF65-F5344CB8AC3E}">
        <p14:creationId xmlns:p14="http://schemas.microsoft.com/office/powerpoint/2010/main" val="414965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15</a:t>
            </a:fld>
            <a:endParaRPr lang="en-US"/>
          </a:p>
        </p:txBody>
      </p:sp>
    </p:spTree>
    <p:extLst>
      <p:ext uri="{BB962C8B-B14F-4D97-AF65-F5344CB8AC3E}">
        <p14:creationId xmlns:p14="http://schemas.microsoft.com/office/powerpoint/2010/main" val="99068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16</a:t>
            </a:fld>
            <a:endParaRPr lang="en-US"/>
          </a:p>
        </p:txBody>
      </p:sp>
    </p:spTree>
    <p:extLst>
      <p:ext uri="{BB962C8B-B14F-4D97-AF65-F5344CB8AC3E}">
        <p14:creationId xmlns:p14="http://schemas.microsoft.com/office/powerpoint/2010/main" val="275506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17</a:t>
            </a:fld>
            <a:endParaRPr lang="en-US"/>
          </a:p>
        </p:txBody>
      </p:sp>
    </p:spTree>
    <p:extLst>
      <p:ext uri="{BB962C8B-B14F-4D97-AF65-F5344CB8AC3E}">
        <p14:creationId xmlns:p14="http://schemas.microsoft.com/office/powerpoint/2010/main" val="17783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18</a:t>
            </a:fld>
            <a:endParaRPr lang="en-US"/>
          </a:p>
        </p:txBody>
      </p:sp>
    </p:spTree>
    <p:extLst>
      <p:ext uri="{BB962C8B-B14F-4D97-AF65-F5344CB8AC3E}">
        <p14:creationId xmlns:p14="http://schemas.microsoft.com/office/powerpoint/2010/main" val="335607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19</a:t>
            </a:fld>
            <a:endParaRPr lang="en-US"/>
          </a:p>
        </p:txBody>
      </p:sp>
    </p:spTree>
    <p:extLst>
      <p:ext uri="{BB962C8B-B14F-4D97-AF65-F5344CB8AC3E}">
        <p14:creationId xmlns:p14="http://schemas.microsoft.com/office/powerpoint/2010/main" val="370563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2</a:t>
            </a:fld>
            <a:endParaRPr lang="en-US"/>
          </a:p>
        </p:txBody>
      </p:sp>
    </p:spTree>
    <p:extLst>
      <p:ext uri="{BB962C8B-B14F-4D97-AF65-F5344CB8AC3E}">
        <p14:creationId xmlns:p14="http://schemas.microsoft.com/office/powerpoint/2010/main" val="38792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20</a:t>
            </a:fld>
            <a:endParaRPr lang="en-US"/>
          </a:p>
        </p:txBody>
      </p:sp>
    </p:spTree>
    <p:extLst>
      <p:ext uri="{BB962C8B-B14F-4D97-AF65-F5344CB8AC3E}">
        <p14:creationId xmlns:p14="http://schemas.microsoft.com/office/powerpoint/2010/main" val="33399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21</a:t>
            </a:fld>
            <a:endParaRPr lang="en-US"/>
          </a:p>
        </p:txBody>
      </p:sp>
    </p:spTree>
    <p:extLst>
      <p:ext uri="{BB962C8B-B14F-4D97-AF65-F5344CB8AC3E}">
        <p14:creationId xmlns:p14="http://schemas.microsoft.com/office/powerpoint/2010/main" val="304319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22</a:t>
            </a:fld>
            <a:endParaRPr lang="en-US"/>
          </a:p>
        </p:txBody>
      </p:sp>
    </p:spTree>
    <p:extLst>
      <p:ext uri="{BB962C8B-B14F-4D97-AF65-F5344CB8AC3E}">
        <p14:creationId xmlns:p14="http://schemas.microsoft.com/office/powerpoint/2010/main" val="726244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23</a:t>
            </a:fld>
            <a:endParaRPr lang="en-US"/>
          </a:p>
        </p:txBody>
      </p:sp>
    </p:spTree>
    <p:extLst>
      <p:ext uri="{BB962C8B-B14F-4D97-AF65-F5344CB8AC3E}">
        <p14:creationId xmlns:p14="http://schemas.microsoft.com/office/powerpoint/2010/main" val="3053801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24</a:t>
            </a:fld>
            <a:endParaRPr lang="en-US"/>
          </a:p>
        </p:txBody>
      </p:sp>
    </p:spTree>
    <p:extLst>
      <p:ext uri="{BB962C8B-B14F-4D97-AF65-F5344CB8AC3E}">
        <p14:creationId xmlns:p14="http://schemas.microsoft.com/office/powerpoint/2010/main" val="1215625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25</a:t>
            </a:fld>
            <a:endParaRPr lang="en-US"/>
          </a:p>
        </p:txBody>
      </p:sp>
    </p:spTree>
    <p:extLst>
      <p:ext uri="{BB962C8B-B14F-4D97-AF65-F5344CB8AC3E}">
        <p14:creationId xmlns:p14="http://schemas.microsoft.com/office/powerpoint/2010/main" val="1428200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26</a:t>
            </a:fld>
            <a:endParaRPr lang="en-US"/>
          </a:p>
        </p:txBody>
      </p:sp>
    </p:spTree>
    <p:extLst>
      <p:ext uri="{BB962C8B-B14F-4D97-AF65-F5344CB8AC3E}">
        <p14:creationId xmlns:p14="http://schemas.microsoft.com/office/powerpoint/2010/main" val="4214096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27</a:t>
            </a:fld>
            <a:endParaRPr lang="en-US"/>
          </a:p>
        </p:txBody>
      </p:sp>
    </p:spTree>
    <p:extLst>
      <p:ext uri="{BB962C8B-B14F-4D97-AF65-F5344CB8AC3E}">
        <p14:creationId xmlns:p14="http://schemas.microsoft.com/office/powerpoint/2010/main" val="2702778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28</a:t>
            </a:fld>
            <a:endParaRPr lang="en-US"/>
          </a:p>
        </p:txBody>
      </p:sp>
    </p:spTree>
    <p:extLst>
      <p:ext uri="{BB962C8B-B14F-4D97-AF65-F5344CB8AC3E}">
        <p14:creationId xmlns:p14="http://schemas.microsoft.com/office/powerpoint/2010/main" val="610496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29</a:t>
            </a:fld>
            <a:endParaRPr lang="en-US"/>
          </a:p>
        </p:txBody>
      </p:sp>
    </p:spTree>
    <p:extLst>
      <p:ext uri="{BB962C8B-B14F-4D97-AF65-F5344CB8AC3E}">
        <p14:creationId xmlns:p14="http://schemas.microsoft.com/office/powerpoint/2010/main" val="165576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3</a:t>
            </a:fld>
            <a:endParaRPr lang="en-US"/>
          </a:p>
        </p:txBody>
      </p:sp>
    </p:spTree>
    <p:extLst>
      <p:ext uri="{BB962C8B-B14F-4D97-AF65-F5344CB8AC3E}">
        <p14:creationId xmlns:p14="http://schemas.microsoft.com/office/powerpoint/2010/main" val="3914704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30</a:t>
            </a:fld>
            <a:endParaRPr lang="en-US"/>
          </a:p>
        </p:txBody>
      </p:sp>
    </p:spTree>
    <p:extLst>
      <p:ext uri="{BB962C8B-B14F-4D97-AF65-F5344CB8AC3E}">
        <p14:creationId xmlns:p14="http://schemas.microsoft.com/office/powerpoint/2010/main" val="2469425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31</a:t>
            </a:fld>
            <a:endParaRPr lang="en-US"/>
          </a:p>
        </p:txBody>
      </p:sp>
    </p:spTree>
    <p:extLst>
      <p:ext uri="{BB962C8B-B14F-4D97-AF65-F5344CB8AC3E}">
        <p14:creationId xmlns:p14="http://schemas.microsoft.com/office/powerpoint/2010/main" val="3638833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32</a:t>
            </a:fld>
            <a:endParaRPr lang="en-US"/>
          </a:p>
        </p:txBody>
      </p:sp>
    </p:spTree>
    <p:extLst>
      <p:ext uri="{BB962C8B-B14F-4D97-AF65-F5344CB8AC3E}">
        <p14:creationId xmlns:p14="http://schemas.microsoft.com/office/powerpoint/2010/main" val="1597344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33</a:t>
            </a:fld>
            <a:endParaRPr lang="en-US"/>
          </a:p>
        </p:txBody>
      </p:sp>
    </p:spTree>
    <p:extLst>
      <p:ext uri="{BB962C8B-B14F-4D97-AF65-F5344CB8AC3E}">
        <p14:creationId xmlns:p14="http://schemas.microsoft.com/office/powerpoint/2010/main" val="769759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34</a:t>
            </a:fld>
            <a:endParaRPr lang="en-US"/>
          </a:p>
        </p:txBody>
      </p:sp>
    </p:spTree>
    <p:extLst>
      <p:ext uri="{BB962C8B-B14F-4D97-AF65-F5344CB8AC3E}">
        <p14:creationId xmlns:p14="http://schemas.microsoft.com/office/powerpoint/2010/main" val="2529888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35</a:t>
            </a:fld>
            <a:endParaRPr lang="en-US"/>
          </a:p>
        </p:txBody>
      </p:sp>
    </p:spTree>
    <p:extLst>
      <p:ext uri="{BB962C8B-B14F-4D97-AF65-F5344CB8AC3E}">
        <p14:creationId xmlns:p14="http://schemas.microsoft.com/office/powerpoint/2010/main" val="2493294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36</a:t>
            </a:fld>
            <a:endParaRPr lang="en-US"/>
          </a:p>
        </p:txBody>
      </p:sp>
    </p:spTree>
    <p:extLst>
      <p:ext uri="{BB962C8B-B14F-4D97-AF65-F5344CB8AC3E}">
        <p14:creationId xmlns:p14="http://schemas.microsoft.com/office/powerpoint/2010/main" val="4132234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37</a:t>
            </a:fld>
            <a:endParaRPr lang="en-US"/>
          </a:p>
        </p:txBody>
      </p:sp>
    </p:spTree>
    <p:extLst>
      <p:ext uri="{BB962C8B-B14F-4D97-AF65-F5344CB8AC3E}">
        <p14:creationId xmlns:p14="http://schemas.microsoft.com/office/powerpoint/2010/main" val="4280102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38</a:t>
            </a:fld>
            <a:endParaRPr lang="en-US"/>
          </a:p>
        </p:txBody>
      </p:sp>
    </p:spTree>
    <p:extLst>
      <p:ext uri="{BB962C8B-B14F-4D97-AF65-F5344CB8AC3E}">
        <p14:creationId xmlns:p14="http://schemas.microsoft.com/office/powerpoint/2010/main" val="4041127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39</a:t>
            </a:fld>
            <a:endParaRPr lang="en-US"/>
          </a:p>
        </p:txBody>
      </p:sp>
    </p:spTree>
    <p:extLst>
      <p:ext uri="{BB962C8B-B14F-4D97-AF65-F5344CB8AC3E}">
        <p14:creationId xmlns:p14="http://schemas.microsoft.com/office/powerpoint/2010/main" val="151835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4</a:t>
            </a:fld>
            <a:endParaRPr lang="en-US"/>
          </a:p>
        </p:txBody>
      </p:sp>
    </p:spTree>
    <p:extLst>
      <p:ext uri="{BB962C8B-B14F-4D97-AF65-F5344CB8AC3E}">
        <p14:creationId xmlns:p14="http://schemas.microsoft.com/office/powerpoint/2010/main" val="4023321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40</a:t>
            </a:fld>
            <a:endParaRPr lang="en-US"/>
          </a:p>
        </p:txBody>
      </p:sp>
    </p:spTree>
    <p:extLst>
      <p:ext uri="{BB962C8B-B14F-4D97-AF65-F5344CB8AC3E}">
        <p14:creationId xmlns:p14="http://schemas.microsoft.com/office/powerpoint/2010/main" val="3374455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41</a:t>
            </a:fld>
            <a:endParaRPr lang="en-US"/>
          </a:p>
        </p:txBody>
      </p:sp>
    </p:spTree>
    <p:extLst>
      <p:ext uri="{BB962C8B-B14F-4D97-AF65-F5344CB8AC3E}">
        <p14:creationId xmlns:p14="http://schemas.microsoft.com/office/powerpoint/2010/main" val="3705635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42</a:t>
            </a:fld>
            <a:endParaRPr lang="en-US"/>
          </a:p>
        </p:txBody>
      </p:sp>
    </p:spTree>
    <p:extLst>
      <p:ext uri="{BB962C8B-B14F-4D97-AF65-F5344CB8AC3E}">
        <p14:creationId xmlns:p14="http://schemas.microsoft.com/office/powerpoint/2010/main" val="333991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43</a:t>
            </a:fld>
            <a:endParaRPr lang="en-US"/>
          </a:p>
        </p:txBody>
      </p:sp>
    </p:spTree>
    <p:extLst>
      <p:ext uri="{BB962C8B-B14F-4D97-AF65-F5344CB8AC3E}">
        <p14:creationId xmlns:p14="http://schemas.microsoft.com/office/powerpoint/2010/main" val="3043193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44</a:t>
            </a:fld>
            <a:endParaRPr lang="en-US"/>
          </a:p>
        </p:txBody>
      </p:sp>
    </p:spTree>
    <p:extLst>
      <p:ext uri="{BB962C8B-B14F-4D97-AF65-F5344CB8AC3E}">
        <p14:creationId xmlns:p14="http://schemas.microsoft.com/office/powerpoint/2010/main" val="1597344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45</a:t>
            </a:fld>
            <a:endParaRPr lang="en-US"/>
          </a:p>
        </p:txBody>
      </p:sp>
    </p:spTree>
    <p:extLst>
      <p:ext uri="{BB962C8B-B14F-4D97-AF65-F5344CB8AC3E}">
        <p14:creationId xmlns:p14="http://schemas.microsoft.com/office/powerpoint/2010/main" val="1741776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46</a:t>
            </a:fld>
            <a:endParaRPr lang="en-US"/>
          </a:p>
        </p:txBody>
      </p:sp>
    </p:spTree>
    <p:extLst>
      <p:ext uri="{BB962C8B-B14F-4D97-AF65-F5344CB8AC3E}">
        <p14:creationId xmlns:p14="http://schemas.microsoft.com/office/powerpoint/2010/main" val="1878422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47</a:t>
            </a:fld>
            <a:endParaRPr lang="en-US"/>
          </a:p>
        </p:txBody>
      </p:sp>
    </p:spTree>
    <p:extLst>
      <p:ext uri="{BB962C8B-B14F-4D97-AF65-F5344CB8AC3E}">
        <p14:creationId xmlns:p14="http://schemas.microsoft.com/office/powerpoint/2010/main" val="1484851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48</a:t>
            </a:fld>
            <a:endParaRPr lang="en-US"/>
          </a:p>
        </p:txBody>
      </p:sp>
    </p:spTree>
    <p:extLst>
      <p:ext uri="{BB962C8B-B14F-4D97-AF65-F5344CB8AC3E}">
        <p14:creationId xmlns:p14="http://schemas.microsoft.com/office/powerpoint/2010/main" val="242150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49</a:t>
            </a:fld>
            <a:endParaRPr lang="en-US"/>
          </a:p>
        </p:txBody>
      </p:sp>
    </p:spTree>
    <p:extLst>
      <p:ext uri="{BB962C8B-B14F-4D97-AF65-F5344CB8AC3E}">
        <p14:creationId xmlns:p14="http://schemas.microsoft.com/office/powerpoint/2010/main" val="178626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5</a:t>
            </a:fld>
            <a:endParaRPr lang="en-US"/>
          </a:p>
        </p:txBody>
      </p:sp>
    </p:spTree>
    <p:extLst>
      <p:ext uri="{BB962C8B-B14F-4D97-AF65-F5344CB8AC3E}">
        <p14:creationId xmlns:p14="http://schemas.microsoft.com/office/powerpoint/2010/main" val="3563342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50</a:t>
            </a:fld>
            <a:endParaRPr lang="en-US"/>
          </a:p>
        </p:txBody>
      </p:sp>
    </p:spTree>
    <p:extLst>
      <p:ext uri="{BB962C8B-B14F-4D97-AF65-F5344CB8AC3E}">
        <p14:creationId xmlns:p14="http://schemas.microsoft.com/office/powerpoint/2010/main" val="4173283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51</a:t>
            </a:fld>
            <a:endParaRPr lang="en-US"/>
          </a:p>
        </p:txBody>
      </p:sp>
    </p:spTree>
    <p:extLst>
      <p:ext uri="{BB962C8B-B14F-4D97-AF65-F5344CB8AC3E}">
        <p14:creationId xmlns:p14="http://schemas.microsoft.com/office/powerpoint/2010/main" val="1802875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52</a:t>
            </a:fld>
            <a:endParaRPr lang="en-US"/>
          </a:p>
        </p:txBody>
      </p:sp>
    </p:spTree>
    <p:extLst>
      <p:ext uri="{BB962C8B-B14F-4D97-AF65-F5344CB8AC3E}">
        <p14:creationId xmlns:p14="http://schemas.microsoft.com/office/powerpoint/2010/main" val="23602310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53</a:t>
            </a:fld>
            <a:endParaRPr lang="en-US"/>
          </a:p>
        </p:txBody>
      </p:sp>
    </p:spTree>
    <p:extLst>
      <p:ext uri="{BB962C8B-B14F-4D97-AF65-F5344CB8AC3E}">
        <p14:creationId xmlns:p14="http://schemas.microsoft.com/office/powerpoint/2010/main" val="1220820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54</a:t>
            </a:fld>
            <a:endParaRPr lang="en-US"/>
          </a:p>
        </p:txBody>
      </p:sp>
    </p:spTree>
    <p:extLst>
      <p:ext uri="{BB962C8B-B14F-4D97-AF65-F5344CB8AC3E}">
        <p14:creationId xmlns:p14="http://schemas.microsoft.com/office/powerpoint/2010/main" val="1753610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55</a:t>
            </a:fld>
            <a:endParaRPr lang="en-US"/>
          </a:p>
        </p:txBody>
      </p:sp>
    </p:spTree>
    <p:extLst>
      <p:ext uri="{BB962C8B-B14F-4D97-AF65-F5344CB8AC3E}">
        <p14:creationId xmlns:p14="http://schemas.microsoft.com/office/powerpoint/2010/main" val="4206621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56</a:t>
            </a:fld>
            <a:endParaRPr lang="en-US"/>
          </a:p>
        </p:txBody>
      </p:sp>
    </p:spTree>
    <p:extLst>
      <p:ext uri="{BB962C8B-B14F-4D97-AF65-F5344CB8AC3E}">
        <p14:creationId xmlns:p14="http://schemas.microsoft.com/office/powerpoint/2010/main" val="1264670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57</a:t>
            </a:fld>
            <a:endParaRPr lang="en-US"/>
          </a:p>
        </p:txBody>
      </p:sp>
    </p:spTree>
    <p:extLst>
      <p:ext uri="{BB962C8B-B14F-4D97-AF65-F5344CB8AC3E}">
        <p14:creationId xmlns:p14="http://schemas.microsoft.com/office/powerpoint/2010/main" val="883777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58</a:t>
            </a:fld>
            <a:endParaRPr lang="en-US"/>
          </a:p>
        </p:txBody>
      </p:sp>
    </p:spTree>
    <p:extLst>
      <p:ext uri="{BB962C8B-B14F-4D97-AF65-F5344CB8AC3E}">
        <p14:creationId xmlns:p14="http://schemas.microsoft.com/office/powerpoint/2010/main" val="2478875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59</a:t>
            </a:fld>
            <a:endParaRPr lang="en-US"/>
          </a:p>
        </p:txBody>
      </p:sp>
    </p:spTree>
    <p:extLst>
      <p:ext uri="{BB962C8B-B14F-4D97-AF65-F5344CB8AC3E}">
        <p14:creationId xmlns:p14="http://schemas.microsoft.com/office/powerpoint/2010/main" val="421659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6</a:t>
            </a:fld>
            <a:endParaRPr lang="en-US"/>
          </a:p>
        </p:txBody>
      </p:sp>
    </p:spTree>
    <p:extLst>
      <p:ext uri="{BB962C8B-B14F-4D97-AF65-F5344CB8AC3E}">
        <p14:creationId xmlns:p14="http://schemas.microsoft.com/office/powerpoint/2010/main" val="2408335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60</a:t>
            </a:fld>
            <a:endParaRPr lang="en-US"/>
          </a:p>
        </p:txBody>
      </p:sp>
    </p:spTree>
    <p:extLst>
      <p:ext uri="{BB962C8B-B14F-4D97-AF65-F5344CB8AC3E}">
        <p14:creationId xmlns:p14="http://schemas.microsoft.com/office/powerpoint/2010/main" val="1426936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61</a:t>
            </a:fld>
            <a:endParaRPr lang="en-US"/>
          </a:p>
        </p:txBody>
      </p:sp>
    </p:spTree>
    <p:extLst>
      <p:ext uri="{BB962C8B-B14F-4D97-AF65-F5344CB8AC3E}">
        <p14:creationId xmlns:p14="http://schemas.microsoft.com/office/powerpoint/2010/main" val="37056354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62</a:t>
            </a:fld>
            <a:endParaRPr lang="en-US"/>
          </a:p>
        </p:txBody>
      </p:sp>
    </p:spTree>
    <p:extLst>
      <p:ext uri="{BB962C8B-B14F-4D97-AF65-F5344CB8AC3E}">
        <p14:creationId xmlns:p14="http://schemas.microsoft.com/office/powerpoint/2010/main" val="333991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63</a:t>
            </a:fld>
            <a:endParaRPr lang="en-US"/>
          </a:p>
        </p:txBody>
      </p:sp>
    </p:spTree>
    <p:extLst>
      <p:ext uri="{BB962C8B-B14F-4D97-AF65-F5344CB8AC3E}">
        <p14:creationId xmlns:p14="http://schemas.microsoft.com/office/powerpoint/2010/main" val="30431932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64</a:t>
            </a:fld>
            <a:endParaRPr lang="en-US"/>
          </a:p>
        </p:txBody>
      </p:sp>
    </p:spTree>
    <p:extLst>
      <p:ext uri="{BB962C8B-B14F-4D97-AF65-F5344CB8AC3E}">
        <p14:creationId xmlns:p14="http://schemas.microsoft.com/office/powerpoint/2010/main" val="1597344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65</a:t>
            </a:fld>
            <a:endParaRPr lang="en-US"/>
          </a:p>
        </p:txBody>
      </p:sp>
    </p:spTree>
    <p:extLst>
      <p:ext uri="{BB962C8B-B14F-4D97-AF65-F5344CB8AC3E}">
        <p14:creationId xmlns:p14="http://schemas.microsoft.com/office/powerpoint/2010/main" val="23282770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66</a:t>
            </a:fld>
            <a:endParaRPr lang="en-US"/>
          </a:p>
        </p:txBody>
      </p:sp>
    </p:spTree>
    <p:extLst>
      <p:ext uri="{BB962C8B-B14F-4D97-AF65-F5344CB8AC3E}">
        <p14:creationId xmlns:p14="http://schemas.microsoft.com/office/powerpoint/2010/main" val="592439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67</a:t>
            </a:fld>
            <a:endParaRPr lang="en-US"/>
          </a:p>
        </p:txBody>
      </p:sp>
    </p:spTree>
    <p:extLst>
      <p:ext uri="{BB962C8B-B14F-4D97-AF65-F5344CB8AC3E}">
        <p14:creationId xmlns:p14="http://schemas.microsoft.com/office/powerpoint/2010/main" val="3861641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68</a:t>
            </a:fld>
            <a:endParaRPr lang="en-US"/>
          </a:p>
        </p:txBody>
      </p:sp>
    </p:spTree>
    <p:extLst>
      <p:ext uri="{BB962C8B-B14F-4D97-AF65-F5344CB8AC3E}">
        <p14:creationId xmlns:p14="http://schemas.microsoft.com/office/powerpoint/2010/main" val="6902612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69</a:t>
            </a:fld>
            <a:endParaRPr lang="en-US"/>
          </a:p>
        </p:txBody>
      </p:sp>
    </p:spTree>
    <p:extLst>
      <p:ext uri="{BB962C8B-B14F-4D97-AF65-F5344CB8AC3E}">
        <p14:creationId xmlns:p14="http://schemas.microsoft.com/office/powerpoint/2010/main" val="354723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7</a:t>
            </a:fld>
            <a:endParaRPr lang="en-US"/>
          </a:p>
        </p:txBody>
      </p:sp>
    </p:spTree>
    <p:extLst>
      <p:ext uri="{BB962C8B-B14F-4D97-AF65-F5344CB8AC3E}">
        <p14:creationId xmlns:p14="http://schemas.microsoft.com/office/powerpoint/2010/main" val="179044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70</a:t>
            </a:fld>
            <a:endParaRPr lang="en-US"/>
          </a:p>
        </p:txBody>
      </p:sp>
    </p:spTree>
    <p:extLst>
      <p:ext uri="{BB962C8B-B14F-4D97-AF65-F5344CB8AC3E}">
        <p14:creationId xmlns:p14="http://schemas.microsoft.com/office/powerpoint/2010/main" val="37333774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71</a:t>
            </a:fld>
            <a:endParaRPr lang="en-US"/>
          </a:p>
        </p:txBody>
      </p:sp>
    </p:spTree>
    <p:extLst>
      <p:ext uri="{BB962C8B-B14F-4D97-AF65-F5344CB8AC3E}">
        <p14:creationId xmlns:p14="http://schemas.microsoft.com/office/powerpoint/2010/main" val="1111203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72</a:t>
            </a:fld>
            <a:endParaRPr lang="en-US"/>
          </a:p>
        </p:txBody>
      </p:sp>
    </p:spTree>
    <p:extLst>
      <p:ext uri="{BB962C8B-B14F-4D97-AF65-F5344CB8AC3E}">
        <p14:creationId xmlns:p14="http://schemas.microsoft.com/office/powerpoint/2010/main" val="26319048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73</a:t>
            </a:fld>
            <a:endParaRPr lang="en-US"/>
          </a:p>
        </p:txBody>
      </p:sp>
    </p:spTree>
    <p:extLst>
      <p:ext uri="{BB962C8B-B14F-4D97-AF65-F5344CB8AC3E}">
        <p14:creationId xmlns:p14="http://schemas.microsoft.com/office/powerpoint/2010/main" val="4250004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74</a:t>
            </a:fld>
            <a:endParaRPr lang="en-US"/>
          </a:p>
        </p:txBody>
      </p:sp>
    </p:spTree>
    <p:extLst>
      <p:ext uri="{BB962C8B-B14F-4D97-AF65-F5344CB8AC3E}">
        <p14:creationId xmlns:p14="http://schemas.microsoft.com/office/powerpoint/2010/main" val="8518871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75</a:t>
            </a:fld>
            <a:endParaRPr lang="en-US"/>
          </a:p>
        </p:txBody>
      </p:sp>
    </p:spTree>
    <p:extLst>
      <p:ext uri="{BB962C8B-B14F-4D97-AF65-F5344CB8AC3E}">
        <p14:creationId xmlns:p14="http://schemas.microsoft.com/office/powerpoint/2010/main" val="36846641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76</a:t>
            </a:fld>
            <a:endParaRPr lang="en-US"/>
          </a:p>
        </p:txBody>
      </p:sp>
    </p:spTree>
    <p:extLst>
      <p:ext uri="{BB962C8B-B14F-4D97-AF65-F5344CB8AC3E}">
        <p14:creationId xmlns:p14="http://schemas.microsoft.com/office/powerpoint/2010/main" val="18938712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77</a:t>
            </a:fld>
            <a:endParaRPr lang="en-US"/>
          </a:p>
        </p:txBody>
      </p:sp>
    </p:spTree>
    <p:extLst>
      <p:ext uri="{BB962C8B-B14F-4D97-AF65-F5344CB8AC3E}">
        <p14:creationId xmlns:p14="http://schemas.microsoft.com/office/powerpoint/2010/main" val="3148412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63DB0-EB03-4EE1-A97A-E5CFD1625309}" type="slidenum">
              <a:rPr lang="en-US" smtClean="0"/>
              <a:t>78</a:t>
            </a:fld>
            <a:endParaRPr lang="en-US"/>
          </a:p>
        </p:txBody>
      </p:sp>
    </p:spTree>
    <p:extLst>
      <p:ext uri="{BB962C8B-B14F-4D97-AF65-F5344CB8AC3E}">
        <p14:creationId xmlns:p14="http://schemas.microsoft.com/office/powerpoint/2010/main" val="236023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8</a:t>
            </a:fld>
            <a:endParaRPr lang="en-US"/>
          </a:p>
        </p:txBody>
      </p:sp>
    </p:spTree>
    <p:extLst>
      <p:ext uri="{BB962C8B-B14F-4D97-AF65-F5344CB8AC3E}">
        <p14:creationId xmlns:p14="http://schemas.microsoft.com/office/powerpoint/2010/main" val="63157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D5B75-2F60-4832-9A5E-420DF7A28EFB}" type="slidenum">
              <a:rPr lang="en-US" smtClean="0"/>
              <a:t>9</a:t>
            </a:fld>
            <a:endParaRPr lang="en-US"/>
          </a:p>
        </p:txBody>
      </p:sp>
    </p:spTree>
    <p:extLst>
      <p:ext uri="{BB962C8B-B14F-4D97-AF65-F5344CB8AC3E}">
        <p14:creationId xmlns:p14="http://schemas.microsoft.com/office/powerpoint/2010/main" val="319827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emf"/></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943600"/>
          </a:xfrm>
        </p:spPr>
        <p:txBody>
          <a:bodyPr>
            <a:normAutofit/>
          </a:bodyPr>
          <a:lstStyle/>
          <a:p>
            <a:r>
              <a:rPr lang="en-US" dirty="0">
                <a:solidFill>
                  <a:srgbClr val="FF0000"/>
                </a:solidFill>
                <a:highlight>
                  <a:srgbClr val="0000FF"/>
                </a:highlight>
              </a:rPr>
              <a:t>Principles of Macro economic</a:t>
            </a:r>
            <a:r>
              <a:rPr lang="en-US" dirty="0">
                <a:solidFill>
                  <a:srgbClr val="FF0000"/>
                </a:solidFill>
                <a:cs typeface="Ali_K_Samik" pitchFamily="2" charset="-78"/>
              </a:rPr>
              <a:t/>
            </a:r>
            <a:br>
              <a:rPr lang="en-US" dirty="0">
                <a:solidFill>
                  <a:srgbClr val="FF0000"/>
                </a:solidFill>
                <a:cs typeface="Ali_K_Samik" pitchFamily="2" charset="-78"/>
              </a:rPr>
            </a:br>
            <a:r>
              <a:rPr lang="en-US" dirty="0">
                <a:solidFill>
                  <a:srgbClr val="FF0000"/>
                </a:solidFill>
                <a:cs typeface="Ali_K_Samik" pitchFamily="2" charset="-78"/>
              </a:rPr>
              <a:t/>
            </a:r>
            <a:br>
              <a:rPr lang="en-US" dirty="0">
                <a:solidFill>
                  <a:srgbClr val="FF0000"/>
                </a:solidFill>
                <a:cs typeface="Ali_K_Samik" pitchFamily="2" charset="-78"/>
              </a:rPr>
            </a:br>
            <a:r>
              <a:rPr lang="ar-IQ" dirty="0">
                <a:solidFill>
                  <a:srgbClr val="3333FF"/>
                </a:solidFill>
                <a:highlight>
                  <a:srgbClr val="FFFF00"/>
                </a:highlight>
                <a:cs typeface="Ali_K_Samik" pitchFamily="2" charset="-78"/>
              </a:rPr>
              <a:t>بنةماكانى ئابوورى هةمووةكي</a:t>
            </a:r>
            <a:r>
              <a:rPr lang="en-US" dirty="0">
                <a:solidFill>
                  <a:srgbClr val="3333FF"/>
                </a:solidFill>
                <a:highlight>
                  <a:srgbClr val="FFFF00"/>
                </a:highlight>
                <a:cs typeface="Ali_K_Samik" pitchFamily="2" charset="-78"/>
              </a:rPr>
              <a:t/>
            </a:r>
            <a:br>
              <a:rPr lang="en-US" dirty="0">
                <a:solidFill>
                  <a:srgbClr val="3333FF"/>
                </a:solidFill>
                <a:highlight>
                  <a:srgbClr val="FFFF00"/>
                </a:highlight>
                <a:cs typeface="Ali_K_Samik" pitchFamily="2" charset="-78"/>
              </a:rPr>
            </a:br>
            <a:r>
              <a:rPr lang="ar-IQ" dirty="0">
                <a:solidFill>
                  <a:srgbClr val="FF0000"/>
                </a:solidFill>
                <a:cs typeface="Ali_K_Samik" pitchFamily="2" charset="-78"/>
              </a:rPr>
              <a:t/>
            </a:r>
            <a:br>
              <a:rPr lang="ar-IQ" dirty="0">
                <a:solidFill>
                  <a:srgbClr val="FF0000"/>
                </a:solidFill>
                <a:cs typeface="Ali_K_Samik" pitchFamily="2" charset="-78"/>
              </a:rPr>
            </a:br>
            <a:r>
              <a:rPr lang="ar-IQ" dirty="0">
                <a:solidFill>
                  <a:schemeClr val="bg1"/>
                </a:solidFill>
                <a:highlight>
                  <a:srgbClr val="808080"/>
                </a:highlight>
                <a:cs typeface="Ali_K_Samik" pitchFamily="2" charset="-78"/>
              </a:rPr>
              <a:t>بةشى </a:t>
            </a:r>
            <a:r>
              <a:rPr lang="ar-IQ" dirty="0" smtClean="0">
                <a:solidFill>
                  <a:schemeClr val="bg1"/>
                </a:solidFill>
                <a:highlight>
                  <a:srgbClr val="808080"/>
                </a:highlight>
                <a:cs typeface="Ali_K_Samik" pitchFamily="2" charset="-78"/>
              </a:rPr>
              <a:t>ذميَريارى/ </a:t>
            </a:r>
            <a:r>
              <a:rPr lang="ar-IQ" dirty="0">
                <a:solidFill>
                  <a:schemeClr val="bg1"/>
                </a:solidFill>
                <a:highlight>
                  <a:srgbClr val="808080"/>
                </a:highlight>
                <a:cs typeface="Ali_K_Samik" pitchFamily="2" charset="-78"/>
              </a:rPr>
              <a:t>قؤناغى يةكةم </a:t>
            </a:r>
            <a:r>
              <a:rPr lang="ar-IQ" dirty="0">
                <a:solidFill>
                  <a:srgbClr val="FF0000"/>
                </a:solidFill>
                <a:cs typeface="Ali_K_Samik" pitchFamily="2" charset="-78"/>
              </a:rPr>
              <a:t/>
            </a:r>
            <a:br>
              <a:rPr lang="ar-IQ" dirty="0">
                <a:solidFill>
                  <a:srgbClr val="FF0000"/>
                </a:solidFill>
                <a:cs typeface="Ali_K_Samik" pitchFamily="2" charset="-78"/>
              </a:rPr>
            </a:br>
            <a:r>
              <a:rPr lang="en-US" dirty="0">
                <a:solidFill>
                  <a:srgbClr val="FF0000"/>
                </a:solidFill>
                <a:cs typeface="Ali_K_Samik" pitchFamily="2" charset="-78"/>
              </a:rPr>
              <a:t/>
            </a:r>
            <a:br>
              <a:rPr lang="en-US" dirty="0">
                <a:solidFill>
                  <a:srgbClr val="FF0000"/>
                </a:solidFill>
                <a:cs typeface="Ali_K_Samik" pitchFamily="2" charset="-78"/>
              </a:rPr>
            </a:br>
            <a:r>
              <a:rPr lang="ar-IQ" b="1" dirty="0" smtClean="0">
                <a:solidFill>
                  <a:srgbClr val="FF0000"/>
                </a:solidFill>
                <a:cs typeface="Ali_K_Samik" pitchFamily="2" charset="-78"/>
              </a:rPr>
              <a:t>2022-2023</a:t>
            </a:r>
            <a:r>
              <a:rPr lang="en-US" dirty="0">
                <a:solidFill>
                  <a:srgbClr val="FF0000"/>
                </a:solidFill>
                <a:cs typeface="Ali_K_Samik" pitchFamily="2" charset="-78"/>
              </a:rPr>
              <a:t/>
            </a:r>
            <a:br>
              <a:rPr lang="en-US" dirty="0">
                <a:solidFill>
                  <a:srgbClr val="FF0000"/>
                </a:solidFill>
                <a:cs typeface="Ali_K_Samik" pitchFamily="2" charset="-78"/>
              </a:rPr>
            </a:br>
            <a:endParaRPr lang="ar-IQ" dirty="0">
              <a:solidFill>
                <a:srgbClr val="FF0000"/>
              </a:solidFill>
              <a:cs typeface="Ali_K_Samik" pitchFamily="2" charset="-78"/>
            </a:endParaRPr>
          </a:p>
        </p:txBody>
      </p:sp>
    </p:spTree>
    <p:extLst>
      <p:ext uri="{BB962C8B-B14F-4D97-AF65-F5344CB8AC3E}">
        <p14:creationId xmlns:p14="http://schemas.microsoft.com/office/powerpoint/2010/main" val="88187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D83D13-86F2-DB10-8D0B-64B284C2E127}"/>
              </a:ext>
            </a:extLst>
          </p:cNvPr>
          <p:cNvSpPr>
            <a:spLocks noGrp="1"/>
          </p:cNvSpPr>
          <p:nvPr>
            <p:ph type="title"/>
          </p:nvPr>
        </p:nvSpPr>
        <p:spPr>
          <a:xfrm>
            <a:off x="381000" y="457200"/>
            <a:ext cx="8229600" cy="5867400"/>
          </a:xfrm>
        </p:spPr>
        <p:txBody>
          <a:bodyPr>
            <a:noAutofit/>
          </a:bodyPr>
          <a:lstStyle/>
          <a:p>
            <a:pPr algn="just" rtl="1"/>
            <a:r>
              <a:rPr lang="ar-IQ" sz="2800" dirty="0">
                <a:cs typeface="Ali_K_Samik" pitchFamily="2" charset="-78"/>
              </a:rPr>
              <a:t>بيَكارى لةضوارضيَوةى بةرفرةوان لةسةرانسةرى جيهان روويدا، سالاَن  رؤيشت بةبيَ ئةوةى دةستى شاراوةو سياسةتى نةختى بةهؤى بةنكى ناوةندييةوة هيض سةركةوتنى لةدابةزينى ئاستى بيَكارى بةدةست نةهيَنا. ليَرةدا ثيَويستي بة سةرهةلَدانى ئابوورى هةمووةكى هةبوو، بؤية بةهؤى ئابوورى ناسى بةناوبانط جؤن ماينارد كينز هاتة دةست، ئةويش كاتيَك كتيَبةكةى بةناونيشانى(</a:t>
            </a:r>
            <a:r>
              <a:rPr lang="ar-IQ" sz="2800" dirty="0">
                <a:solidFill>
                  <a:srgbClr val="FF0000"/>
                </a:solidFill>
                <a:cs typeface="Ali_K_Samik" pitchFamily="2" charset="-78"/>
              </a:rPr>
              <a:t>تيورى طشتى بؤكار ثيَدان نرخى سوودو ثارة</a:t>
            </a:r>
            <a:r>
              <a:rPr lang="ar-IQ" sz="2800" dirty="0">
                <a:cs typeface="Ali_K_Samik" pitchFamily="2" charset="-78"/>
              </a:rPr>
              <a:t>) لة سالَى </a:t>
            </a:r>
            <a:r>
              <a:rPr lang="ar-IQ" sz="2800" dirty="0">
                <a:solidFill>
                  <a:srgbClr val="FF0000"/>
                </a:solidFill>
                <a:cs typeface="Ali_K_Samik" pitchFamily="2" charset="-78"/>
              </a:rPr>
              <a:t>1936</a:t>
            </a:r>
            <a:r>
              <a:rPr lang="ar-IQ" sz="2800" dirty="0">
                <a:cs typeface="Ali_K_Samik" pitchFamily="2" charset="-78"/>
              </a:rPr>
              <a:t> بلاَو كردةوة. ئاشكراية جؤن ماينارد كينز لة لايةنطيرى سيستةمى سةرمايةدارى بوو، بةلاَم رةخنةى لةم سيستةمة طرت. لةطرنطترين بؤضوونةكانى كينز بريتيية لةوةى ثيَويستة حكومةت كاريطةرى لةسةر ئاستى طشتى ضالاكى ئابوورى دروست بكات. ئةويش لةريَطةى طؤران لةئاستى خةرجي يةكانى يان لة ريَطةى طؤرينى باجةكان ئةمةش بة سياسةتى دارايي ناسراوة.ئةمةو كينز بؤضوونى ئةوة بوو، كة ثيَويستة حكومةت بةرثرسيارةتى وةربطريَت،</a:t>
            </a:r>
            <a:endParaRPr lang="ar-IQ" sz="2800" dirty="0"/>
          </a:p>
        </p:txBody>
      </p:sp>
    </p:spTree>
    <p:extLst>
      <p:ext uri="{BB962C8B-B14F-4D97-AF65-F5344CB8AC3E}">
        <p14:creationId xmlns:p14="http://schemas.microsoft.com/office/powerpoint/2010/main" val="124755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28972-7F2E-F60C-4FDA-02332B140E29}"/>
              </a:ext>
            </a:extLst>
          </p:cNvPr>
          <p:cNvSpPr>
            <a:spLocks noGrp="1"/>
          </p:cNvSpPr>
          <p:nvPr>
            <p:ph type="title"/>
          </p:nvPr>
        </p:nvSpPr>
        <p:spPr>
          <a:xfrm>
            <a:off x="457200" y="274638"/>
            <a:ext cx="8229600" cy="6126162"/>
          </a:xfrm>
        </p:spPr>
        <p:txBody>
          <a:bodyPr>
            <a:noAutofit/>
          </a:bodyPr>
          <a:lstStyle/>
          <a:p>
            <a:pPr algn="just" rtl="1"/>
            <a:r>
              <a:rPr lang="ar-IQ" sz="3200" dirty="0">
                <a:cs typeface="Ali_K_Samik" pitchFamily="2" charset="-78"/>
              </a:rPr>
              <a:t>ئةويش لةميانةى سياسةتى ئابوورى هاوسةنط، بةمةبةستى طةيشتن بة ئاستى كارثيَدانى تةواو، ئةويش لةريَطةى زيادكردنى خةرجييةكان(</a:t>
            </a:r>
            <a:r>
              <a:rPr lang="ar-IQ" sz="3200" dirty="0">
                <a:solidFill>
                  <a:srgbClr val="FF0000"/>
                </a:solidFill>
                <a:cs typeface="Ali_K_Samik" pitchFamily="2" charset="-78"/>
              </a:rPr>
              <a:t>يان نزمكردنةوةى باجةكان</a:t>
            </a:r>
            <a:r>
              <a:rPr lang="ar-IQ" sz="3200" dirty="0">
                <a:cs typeface="Ali_K_Samik" pitchFamily="2" charset="-78"/>
              </a:rPr>
              <a:t>)، لة دؤخى روودانى بيَبازارى ئابوورى، يان(</a:t>
            </a:r>
            <a:r>
              <a:rPr lang="ar-IQ" sz="3200" dirty="0">
                <a:solidFill>
                  <a:srgbClr val="FF0000"/>
                </a:solidFill>
                <a:cs typeface="Ali_K_Samik" pitchFamily="2" charset="-78"/>
              </a:rPr>
              <a:t>نزمكردنةوةى خةرجييةكان</a:t>
            </a:r>
            <a:r>
              <a:rPr lang="ar-IQ" sz="3200" dirty="0">
                <a:cs typeface="Ali_K_Samik" pitchFamily="2" charset="-78"/>
              </a:rPr>
              <a:t>) كاتيَك هةلَئاوسان روودةدات. بةمةش حكومةت كاريطةرى راستةوخؤ لةسةر ئاستى هةمووةكى و ئاستى كارثيَدان و ئاستى نرخ لةئابوورى دروست دةكات. تيورى كينز بريتي بوو لة شؤرشيَك لة دذى تيورى كلاسيكى، كة بةذمارةيةك رةخنةو هيَرش كؤتايي ثيَهات، بةلاَم ضةند بةشيَكى سةرةكى لة تيورى كلاسيكى ضةند بةشيَكى تيورى كينزى لة شويَن دانرا،</a:t>
            </a:r>
            <a:endParaRPr lang="ar-IQ" sz="3200" dirty="0"/>
          </a:p>
        </p:txBody>
      </p:sp>
    </p:spTree>
    <p:extLst>
      <p:ext uri="{BB962C8B-B14F-4D97-AF65-F5344CB8AC3E}">
        <p14:creationId xmlns:p14="http://schemas.microsoft.com/office/powerpoint/2010/main" val="419419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rtl="1">
              <a:buNone/>
            </a:pPr>
            <a:r>
              <a:rPr lang="ar-IQ" dirty="0">
                <a:cs typeface="Ali_K_Samik" pitchFamily="2" charset="-78"/>
              </a:rPr>
              <a:t>كةضى بةشة سةرةكي يةكانى تيورى كلاسيكى دواى دةست كارى كردنيان بووة بنضينةيةك بؤ هيَرشكردنة سةر تيورى كينزى. هةروةكو دةزانين بةردى بناغةى </a:t>
            </a:r>
            <a:r>
              <a:rPr lang="ar-IQ" dirty="0">
                <a:solidFill>
                  <a:srgbClr val="FF0000"/>
                </a:solidFill>
                <a:cs typeface="Ali_K_Samik" pitchFamily="2" charset="-78"/>
              </a:rPr>
              <a:t>تيورى كلاسيكى </a:t>
            </a:r>
            <a:r>
              <a:rPr lang="ar-IQ" dirty="0">
                <a:cs typeface="Ali_K_Samik" pitchFamily="2" charset="-78"/>
              </a:rPr>
              <a:t>بريتيية لة تيورى برى ثارة، ديارة سةركةوتنى تيورى كينزى بؤ نوشوستى تيورى برى ثارة دةطةريَتةوة. هيَرش كردنة سةر تيورى كينزى بريتيية لة ثيَشخستنى تيوري برى ثارة، كة ناسراوة بة تيورى برى ثارةى نويَ، ئةمةو ئةم تيورة هةنطاوى طةورةى هاويشتووة، ئةويش بةهؤى ئابوورى ناسى طةورةى ئةمةريكى ميلتؤن فريدمان بوو.</a:t>
            </a:r>
          </a:p>
        </p:txBody>
      </p:sp>
    </p:spTree>
    <p:extLst>
      <p:ext uri="{BB962C8B-B14F-4D97-AF65-F5344CB8AC3E}">
        <p14:creationId xmlns:p14="http://schemas.microsoft.com/office/powerpoint/2010/main" val="87796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ar-IQ" dirty="0">
                <a:solidFill>
                  <a:srgbClr val="FF0000"/>
                </a:solidFill>
                <a:cs typeface="Ali_K_Samik" pitchFamily="2" charset="-78"/>
              </a:rPr>
              <a:t>ثيَنجةم: هةنديَك ضةمكى بنةرةتى:</a:t>
            </a:r>
          </a:p>
          <a:p>
            <a:pPr marL="0" indent="0" algn="just" rtl="1">
              <a:buNone/>
            </a:pPr>
            <a:r>
              <a:rPr lang="ar-IQ" dirty="0">
                <a:cs typeface="Ali_K_Samik" pitchFamily="2" charset="-78"/>
              </a:rPr>
              <a:t>ثيَش ئةوةى بضينة نيو ليَكؤلَينةوة لة تيورى ئابوورى هةمووةكى، رِةنطة سوود بةخش بيَت هةنديَك ضةمكى سةرةكى لةبارةى تيورى ئابوورى هةمووةكى دةخةينة رِوو:-</a:t>
            </a:r>
          </a:p>
        </p:txBody>
      </p:sp>
    </p:spTree>
    <p:extLst>
      <p:ext uri="{BB962C8B-B14F-4D97-AF65-F5344CB8AC3E}">
        <p14:creationId xmlns:p14="http://schemas.microsoft.com/office/powerpoint/2010/main" val="181066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7093AC-B10E-A518-F66B-1976D71C588B}"/>
              </a:ext>
            </a:extLst>
          </p:cNvPr>
          <p:cNvSpPr>
            <a:spLocks noGrp="1"/>
          </p:cNvSpPr>
          <p:nvPr>
            <p:ph type="title"/>
          </p:nvPr>
        </p:nvSpPr>
        <p:spPr>
          <a:xfrm>
            <a:off x="457200" y="152400"/>
            <a:ext cx="8229600" cy="6553200"/>
          </a:xfrm>
        </p:spPr>
        <p:txBody>
          <a:bodyPr>
            <a:noAutofit/>
          </a:bodyPr>
          <a:lstStyle/>
          <a:p>
            <a:pPr marL="0" indent="0" algn="r" rtl="1">
              <a:lnSpc>
                <a:spcPct val="150000"/>
              </a:lnSpc>
            </a:pPr>
            <a:r>
              <a:rPr lang="ar-IQ" sz="2000" dirty="0">
                <a:solidFill>
                  <a:srgbClr val="FF0000"/>
                </a:solidFill>
                <a:cs typeface="Ali_K_Samik" pitchFamily="2" charset="-78"/>
              </a:rPr>
              <a:t>1-تةوذم و رِةسيد (التيار والرصيد)</a:t>
            </a:r>
            <a:r>
              <a:rPr lang="ar-IQ" sz="2000" dirty="0">
                <a:cs typeface="Ali_K_Samik" pitchFamily="2" charset="-78"/>
              </a:rPr>
              <a:t/>
            </a:r>
            <a:br>
              <a:rPr lang="ar-IQ" sz="2000" dirty="0">
                <a:cs typeface="Ali_K_Samik" pitchFamily="2" charset="-78"/>
              </a:rPr>
            </a:br>
            <a:r>
              <a:rPr lang="ar-IQ" sz="2000" dirty="0">
                <a:cs typeface="Ali_K_Samik" pitchFamily="2" charset="-78"/>
              </a:rPr>
              <a:t>ديارة بيرؤكةى تةوذم و رِةسيد بؤ تيَطةيشتن كاريَكى قورس نيية، بةلاَم ئاستةنط دروست دةبيَت، ئةطةر بيَتوو بةخراث تيَ طةيشتين يان بةخراث بةكارمان هيَنا. هةروةكو ئاشكراية تةوذم و رِةسيد طؤرِاون رِةنطة طةورةبن يان بضووك ئةويش بةتيَثةربوونى كات.جياوازى هةردووكيان خؤى لةوة دةبينيَتةوة، كة </a:t>
            </a:r>
            <a:r>
              <a:rPr lang="ar-IQ" sz="2000" dirty="0">
                <a:solidFill>
                  <a:srgbClr val="FF0000"/>
                </a:solidFill>
                <a:cs typeface="Ali_K_Samik" pitchFamily="2" charset="-78"/>
              </a:rPr>
              <a:t>رِةسيد بريتيية لة برِيَكى ثيَوانةكراو لة ساتيَكى دياريكراو</a:t>
            </a:r>
            <a:r>
              <a:rPr lang="ar-IQ" sz="2000" dirty="0">
                <a:cs typeface="Ali_K_Samik" pitchFamily="2" charset="-78"/>
              </a:rPr>
              <a:t> بةلاَم </a:t>
            </a:r>
            <a:r>
              <a:rPr lang="ar-IQ" sz="2000" dirty="0">
                <a:solidFill>
                  <a:srgbClr val="3333FF"/>
                </a:solidFill>
                <a:cs typeface="Ali_K_Samik" pitchFamily="2" charset="-78"/>
              </a:rPr>
              <a:t>تةوذم بريتيية لة ماوةيةكى زةمةنى ثيَوانة بكريت</a:t>
            </a:r>
            <a:r>
              <a:rPr lang="ar-IQ" sz="2000" dirty="0">
                <a:cs typeface="Ali_K_Samik" pitchFamily="2" charset="-78"/>
              </a:rPr>
              <a:t>، بؤنموونة رِةسيدى ئاو لة تانكى بريتيية لة (</a:t>
            </a:r>
            <a:r>
              <a:rPr lang="ar-IQ" sz="2000" dirty="0">
                <a:solidFill>
                  <a:srgbClr val="FF0000"/>
                </a:solidFill>
                <a:cs typeface="Ali_K_Samik" pitchFamily="2" charset="-78"/>
              </a:rPr>
              <a:t>500</a:t>
            </a:r>
            <a:r>
              <a:rPr lang="ar-IQ" sz="2000" dirty="0">
                <a:cs typeface="Ali_K_Samik" pitchFamily="2" charset="-78"/>
              </a:rPr>
              <a:t>) طالَؤن لة ساتيَكى دياريكراو بةلاَم تةوذم بريتيية لةوةى ئاو لة تانكى مانطانة بريتيية لة (</a:t>
            </a:r>
            <a:r>
              <a:rPr lang="ar-IQ" sz="2000" dirty="0">
                <a:solidFill>
                  <a:srgbClr val="FF0000"/>
                </a:solidFill>
                <a:cs typeface="Ali_K_Samik" pitchFamily="2" charset="-78"/>
              </a:rPr>
              <a:t>600</a:t>
            </a:r>
            <a:r>
              <a:rPr lang="ar-IQ" sz="2000" dirty="0">
                <a:cs typeface="Ali_K_Samik" pitchFamily="2" charset="-78"/>
              </a:rPr>
              <a:t>) طالؤن. ئةمةش ماناى ئةوةية تةوذمى ئاو بؤ تانكى يةكة(</a:t>
            </a:r>
            <a:r>
              <a:rPr lang="ar-IQ" sz="2000" dirty="0">
                <a:solidFill>
                  <a:srgbClr val="FF0000"/>
                </a:solidFill>
                <a:cs typeface="Ali_K_Samik" pitchFamily="2" charset="-78"/>
              </a:rPr>
              <a:t>20</a:t>
            </a:r>
            <a:r>
              <a:rPr lang="ar-IQ" sz="2000" dirty="0">
                <a:cs typeface="Ali_K_Samik" pitchFamily="2" charset="-78"/>
              </a:rPr>
              <a:t>) طالؤنة لة رِؤذيَكدا.  </a:t>
            </a:r>
            <a:br>
              <a:rPr lang="ar-IQ" sz="2000" dirty="0">
                <a:cs typeface="Ali_K_Samik" pitchFamily="2" charset="-78"/>
              </a:rPr>
            </a:br>
            <a:r>
              <a:rPr lang="ar-IQ" sz="2000" dirty="0">
                <a:cs typeface="Ali_K_Samik" pitchFamily="2" charset="-78"/>
              </a:rPr>
              <a:t>بؤية </a:t>
            </a:r>
            <a:r>
              <a:rPr lang="ar-IQ" sz="2000" dirty="0">
                <a:solidFill>
                  <a:srgbClr val="FF0000"/>
                </a:solidFill>
                <a:cs typeface="Ali_K_Samik" pitchFamily="2" charset="-78"/>
              </a:rPr>
              <a:t>جياوازى نيَوان تةوذم و رِةسيد </a:t>
            </a:r>
            <a:r>
              <a:rPr lang="ar-IQ" sz="2000" dirty="0">
                <a:cs typeface="Ali_K_Samik" pitchFamily="2" charset="-78"/>
              </a:rPr>
              <a:t>بريتيية لةوةى </a:t>
            </a:r>
            <a:r>
              <a:rPr lang="ar-IQ" sz="2000" dirty="0">
                <a:solidFill>
                  <a:srgbClr val="FF0000"/>
                </a:solidFill>
                <a:cs typeface="Ali_K_Samik" pitchFamily="2" charset="-78"/>
              </a:rPr>
              <a:t>تةوذم</a:t>
            </a:r>
            <a:r>
              <a:rPr lang="ar-IQ" sz="2000" dirty="0">
                <a:cs typeface="Ali_K_Samik" pitchFamily="2" charset="-78"/>
              </a:rPr>
              <a:t> واتة </a:t>
            </a:r>
            <a:r>
              <a:rPr lang="ar-IQ" sz="2000" dirty="0">
                <a:solidFill>
                  <a:srgbClr val="FF0000"/>
                </a:solidFill>
                <a:cs typeface="Ali_K_Samik" pitchFamily="2" charset="-78"/>
              </a:rPr>
              <a:t>طؤرِان</a:t>
            </a:r>
            <a:r>
              <a:rPr lang="ar-IQ" sz="2000" dirty="0">
                <a:cs typeface="Ali_K_Samik" pitchFamily="2" charset="-78"/>
              </a:rPr>
              <a:t> </a:t>
            </a:r>
            <a:r>
              <a:rPr lang="ar-IQ" sz="2000" dirty="0">
                <a:solidFill>
                  <a:srgbClr val="FF0000"/>
                </a:solidFill>
                <a:cs typeface="Ali_K_Samik" pitchFamily="2" charset="-78"/>
              </a:rPr>
              <a:t>بةزيادبوون</a:t>
            </a:r>
            <a:r>
              <a:rPr lang="ar-IQ" sz="2000" dirty="0">
                <a:cs typeface="Ali_K_Samik" pitchFamily="2" charset="-78"/>
              </a:rPr>
              <a:t> يان </a:t>
            </a:r>
            <a:r>
              <a:rPr lang="ar-IQ" sz="2000" dirty="0">
                <a:solidFill>
                  <a:srgbClr val="FF0000"/>
                </a:solidFill>
                <a:cs typeface="Ali_K_Samik" pitchFamily="2" charset="-78"/>
              </a:rPr>
              <a:t>كةمبوونةوةى</a:t>
            </a:r>
            <a:r>
              <a:rPr lang="ar-IQ" sz="2000" dirty="0">
                <a:cs typeface="Ali_K_Samik" pitchFamily="2" charset="-78"/>
              </a:rPr>
              <a:t> لةماوةيةكى </a:t>
            </a:r>
            <a:r>
              <a:rPr lang="ar-IQ" sz="2000" dirty="0">
                <a:solidFill>
                  <a:srgbClr val="FF0000"/>
                </a:solidFill>
                <a:cs typeface="Ali_K_Samik" pitchFamily="2" charset="-78"/>
              </a:rPr>
              <a:t>زةمةنى</a:t>
            </a:r>
            <a:r>
              <a:rPr lang="ar-IQ" sz="2000" dirty="0">
                <a:cs typeface="Ali_K_Samik" pitchFamily="2" charset="-78"/>
              </a:rPr>
              <a:t> دا، كةضى </a:t>
            </a:r>
            <a:r>
              <a:rPr lang="ar-IQ" sz="2000" dirty="0">
                <a:solidFill>
                  <a:srgbClr val="FF0000"/>
                </a:solidFill>
                <a:cs typeface="Ali_K_Samik" pitchFamily="2" charset="-78"/>
              </a:rPr>
              <a:t>رِةسيد</a:t>
            </a:r>
            <a:r>
              <a:rPr lang="ar-IQ" sz="2000" dirty="0">
                <a:cs typeface="Ali_K_Samik" pitchFamily="2" charset="-78"/>
              </a:rPr>
              <a:t> </a:t>
            </a:r>
            <a:r>
              <a:rPr lang="ar-IQ" sz="2000" dirty="0">
                <a:solidFill>
                  <a:srgbClr val="FF0000"/>
                </a:solidFill>
                <a:cs typeface="Ali_K_Samik" pitchFamily="2" charset="-78"/>
              </a:rPr>
              <a:t>ضةسثاوة</a:t>
            </a:r>
            <a:r>
              <a:rPr lang="ar-IQ" sz="2000" dirty="0">
                <a:cs typeface="Ali_K_Samik" pitchFamily="2" charset="-78"/>
              </a:rPr>
              <a:t> لة </a:t>
            </a:r>
            <a:r>
              <a:rPr lang="ar-IQ" sz="2000" dirty="0">
                <a:solidFill>
                  <a:srgbClr val="FF0000"/>
                </a:solidFill>
                <a:cs typeface="Ali_K_Samik" pitchFamily="2" charset="-78"/>
              </a:rPr>
              <a:t>ماوةيةكى</a:t>
            </a:r>
            <a:r>
              <a:rPr lang="ar-IQ" sz="2000" dirty="0">
                <a:cs typeface="Ali_K_Samik" pitchFamily="2" charset="-78"/>
              </a:rPr>
              <a:t> </a:t>
            </a:r>
            <a:r>
              <a:rPr lang="ar-IQ" sz="2000" dirty="0">
                <a:solidFill>
                  <a:srgbClr val="FF0000"/>
                </a:solidFill>
                <a:cs typeface="Ali_K_Samik" pitchFamily="2" charset="-78"/>
              </a:rPr>
              <a:t>دياريكراودا</a:t>
            </a:r>
            <a:r>
              <a:rPr lang="ar-IQ" sz="2000" dirty="0">
                <a:cs typeface="Ali_K_Samik" pitchFamily="2" charset="-78"/>
              </a:rPr>
              <a:t>. بةلاَم ليَرةدا ثرسياريَك ديَتة ثيَشةوة، </a:t>
            </a:r>
            <a:r>
              <a:rPr lang="ar-IQ" sz="2000" dirty="0">
                <a:solidFill>
                  <a:srgbClr val="3333FF"/>
                </a:solidFill>
                <a:cs typeface="Ali_K_Samik" pitchFamily="2" charset="-78"/>
              </a:rPr>
              <a:t>ئايا ثةيوةندى لةنيَوان تةوذم و رِةسيد هةية؟</a:t>
            </a:r>
            <a:r>
              <a:rPr lang="ar-IQ" sz="2000" dirty="0">
                <a:cs typeface="Ali_K_Samik" pitchFamily="2" charset="-78"/>
              </a:rPr>
              <a:t> لة وةلاَمدا دةلَيَن </a:t>
            </a:r>
            <a:r>
              <a:rPr lang="ar-IQ" sz="2000" dirty="0">
                <a:solidFill>
                  <a:srgbClr val="FF0000"/>
                </a:solidFill>
                <a:cs typeface="Ali_K_Samik" pitchFamily="2" charset="-78"/>
              </a:rPr>
              <a:t>بةلَيَ</a:t>
            </a:r>
            <a:r>
              <a:rPr lang="ar-IQ" sz="2000" dirty="0">
                <a:cs typeface="Ali_K_Samik" pitchFamily="2" charset="-78"/>
              </a:rPr>
              <a:t>.</a:t>
            </a:r>
            <a:br>
              <a:rPr lang="ar-IQ" sz="2000" dirty="0">
                <a:cs typeface="Ali_K_Samik" pitchFamily="2" charset="-78"/>
              </a:rPr>
            </a:br>
            <a:endParaRPr lang="ar-IQ" sz="2000" dirty="0"/>
          </a:p>
        </p:txBody>
      </p:sp>
    </p:spTree>
    <p:extLst>
      <p:ext uri="{BB962C8B-B14F-4D97-AF65-F5344CB8AC3E}">
        <p14:creationId xmlns:p14="http://schemas.microsoft.com/office/powerpoint/2010/main" val="36731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a:bodyPr>
          <a:lstStyle/>
          <a:p>
            <a:pPr marL="0" indent="0" algn="just" rtl="1">
              <a:buNone/>
            </a:pPr>
            <a:r>
              <a:rPr lang="ar-IQ" sz="2800" dirty="0">
                <a:cs typeface="Ali_K_Samik" pitchFamily="2" charset="-78"/>
              </a:rPr>
              <a:t>ئةو نموونةى كة لةئابوورى بؤ </a:t>
            </a:r>
            <a:r>
              <a:rPr lang="ar-IQ" sz="2800" dirty="0">
                <a:solidFill>
                  <a:srgbClr val="FF0000"/>
                </a:solidFill>
                <a:cs typeface="Ali_K_Samik" pitchFamily="2" charset="-78"/>
              </a:rPr>
              <a:t>رِوونكردنةوةى  ثةيوةندى </a:t>
            </a:r>
            <a:r>
              <a:rPr lang="ar-IQ" sz="2800" dirty="0">
                <a:cs typeface="Ali_K_Samik" pitchFamily="2" charset="-78"/>
              </a:rPr>
              <a:t>بةكاردةهيَريَت </a:t>
            </a:r>
            <a:r>
              <a:rPr lang="ar-IQ" sz="2800" dirty="0">
                <a:solidFill>
                  <a:srgbClr val="00B050"/>
                </a:solidFill>
                <a:cs typeface="Ali_K_Samik" pitchFamily="2" charset="-78"/>
              </a:rPr>
              <a:t>بريتيية لة ثةيوةندى نيَوان وةبةرهيَنان و رِةسيدى سةرماية</a:t>
            </a:r>
            <a:r>
              <a:rPr lang="ar-IQ" sz="2800" dirty="0">
                <a:cs typeface="Ali_K_Samik" pitchFamily="2" charset="-78"/>
              </a:rPr>
              <a:t>. ئاشكراية وةبةرهيَنان بريتيية لة طؤرِانى رِةسيدى سةرماية ، ئةمةو رِةسيدى سةرماية دةتوانريَت زيادبكريَت لة ريَطةى زيادبوونى ليَشاو يان تةوذم لة وةبةرهيَنانى كالاَى سةرمايةدارى ئاميَر و مةكينة و بالَةخانةكان لةماوةيةكى دياريكراودا لة بةكاربردنى كة ناسراوة بة سووانى سةرماية، ئينجا ئةطةر هاتوو كؤمةلَطا هةلَسا بة وةبةرهيَنان زياتر بوو لة سووانى سةرماية، ئةمةش دةبيَتة هؤى زيادبوونى رةسيدى كؤمةلَطا لةسةرماية. ئةطةر بيَتوو ليَشاوى وةبةرهيَنان لة كالاَى سةرمايةدارى طةورةتر بوو لة سووانى سةرماية، ئةوا رِةسيدى كؤمةلَطا لةسةرماية زياد دةكات، ثيَضةوانةكةشى راستةكةيةتى.</a:t>
            </a:r>
          </a:p>
        </p:txBody>
      </p:sp>
    </p:spTree>
    <p:extLst>
      <p:ext uri="{BB962C8B-B14F-4D97-AF65-F5344CB8AC3E}">
        <p14:creationId xmlns:p14="http://schemas.microsoft.com/office/powerpoint/2010/main" val="16098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lnSpcReduction="10000"/>
          </a:bodyPr>
          <a:lstStyle/>
          <a:p>
            <a:pPr marL="0" indent="0" algn="just" rtl="1">
              <a:lnSpc>
                <a:spcPct val="130000"/>
              </a:lnSpc>
              <a:buNone/>
            </a:pPr>
            <a:r>
              <a:rPr lang="ar-IQ" dirty="0">
                <a:solidFill>
                  <a:srgbClr val="FF0000"/>
                </a:solidFill>
                <a:cs typeface="Ali_K_Samik" pitchFamily="2" charset="-78"/>
              </a:rPr>
              <a:t>2- ضةمكى دةسهات و سامان:-</a:t>
            </a:r>
          </a:p>
          <a:p>
            <a:pPr marL="0" indent="0" algn="just" rtl="1">
              <a:lnSpc>
                <a:spcPct val="130000"/>
              </a:lnSpc>
              <a:buNone/>
            </a:pPr>
            <a:r>
              <a:rPr lang="ar-IQ" dirty="0">
                <a:cs typeface="Ali_K_Samik" pitchFamily="2" charset="-78"/>
              </a:rPr>
              <a:t>واتة دةسهات ليَشاو يان تةوذميَكى نةختيية، كة هيَزى كرين لاى كةسةكان هةية، ئةم دةسهاتةش دةطؤرِيَت بة طؤرِانى ماوةى زةمةنى وةك دةسهاتى رِؤذانة يان مانطانة ياخود سالاَنة. بةلاَم سامان ئةوا رِةسيديَكة لة ماوةيةكى ديارى كراو كة بريتيية لة رِةسيدى كةسةكان يان كؤمةلَطا لة كالاَى مادى و نامادى لةماوةيةكى دياريكراودا هةروةها سامان(رِةسيد) كار لةسةر ليَشاوى دةسهات دةكات، خانوو بريتيية لة رِةسيد ئةطةر بةكريَ ى بدةيت ئةوا دةسهات بؤ خاوةنةكةى دةهيَنيَت بةهةمان شيَوة نةوت لةكوردستان سامانة و دةسهاتى سالاَنة دةداتة دةستةوة.</a:t>
            </a:r>
          </a:p>
        </p:txBody>
      </p:sp>
    </p:spTree>
    <p:extLst>
      <p:ext uri="{BB962C8B-B14F-4D97-AF65-F5344CB8AC3E}">
        <p14:creationId xmlns:p14="http://schemas.microsoft.com/office/powerpoint/2010/main" val="223580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marL="0" indent="0" algn="just" rtl="1">
              <a:buNone/>
            </a:pPr>
            <a:r>
              <a:rPr lang="ar-IQ" dirty="0">
                <a:solidFill>
                  <a:srgbClr val="FF0000"/>
                </a:solidFill>
                <a:cs typeface="Ali_K_Samik" pitchFamily="2" charset="-78"/>
              </a:rPr>
              <a:t>3- خواستى هةمووكى و خستنة رِووى هةمووةكى :- </a:t>
            </a:r>
          </a:p>
          <a:p>
            <a:pPr marL="0" indent="0" algn="just" rtl="1">
              <a:buNone/>
            </a:pPr>
            <a:r>
              <a:rPr lang="ar-IQ" dirty="0">
                <a:solidFill>
                  <a:srgbClr val="3333FF"/>
                </a:solidFill>
                <a:cs typeface="Ali_K_Samik" pitchFamily="2" charset="-78"/>
              </a:rPr>
              <a:t>أ- خواستى هةمووةكى:-</a:t>
            </a:r>
          </a:p>
          <a:p>
            <a:pPr marL="0" indent="0" algn="just" rtl="1">
              <a:buNone/>
            </a:pPr>
            <a:r>
              <a:rPr lang="ar-IQ" dirty="0">
                <a:cs typeface="Ali_K_Samik" pitchFamily="2" charset="-78"/>
              </a:rPr>
              <a:t>كؤي خواستي طشت كةرتة جؤراوجؤرةكاني ئابوورية لةسةر شمةك و خزمةت طوزاري بةثيَي ئاستي طشتي نرخ . </a:t>
            </a:r>
          </a:p>
          <a:p>
            <a:pPr marL="0" indent="0" algn="just" rtl="1">
              <a:buNone/>
            </a:pPr>
            <a:r>
              <a:rPr lang="ar-IQ" dirty="0">
                <a:solidFill>
                  <a:srgbClr val="3333FF"/>
                </a:solidFill>
                <a:cs typeface="Ali_K_Samik" pitchFamily="2" charset="-78"/>
              </a:rPr>
              <a:t>خواستى هةمووةكى </a:t>
            </a:r>
            <a:r>
              <a:rPr lang="ar-IQ" dirty="0">
                <a:cs typeface="Ali_K_Samik" pitchFamily="2" charset="-78"/>
              </a:rPr>
              <a:t>بريتيية لة خةرجى هةمووةكى كؤمةلَطا، كة ثيَك ديَت لة :-</a:t>
            </a:r>
          </a:p>
          <a:p>
            <a:pPr marL="0" indent="0" algn="just" rtl="1">
              <a:buNone/>
            </a:pPr>
            <a:r>
              <a:rPr lang="ar-IQ" dirty="0">
                <a:cs typeface="Ali_K_Samik" pitchFamily="2" charset="-78"/>
              </a:rPr>
              <a:t>* </a:t>
            </a:r>
            <a:r>
              <a:rPr lang="ar-IQ" dirty="0">
                <a:solidFill>
                  <a:srgbClr val="FF0000"/>
                </a:solidFill>
                <a:cs typeface="Ali_K_Samik" pitchFamily="2" charset="-78"/>
              </a:rPr>
              <a:t>خةرجى بةكاربردن</a:t>
            </a:r>
          </a:p>
          <a:p>
            <a:pPr marL="0" indent="0" algn="just" rtl="1">
              <a:buNone/>
            </a:pPr>
            <a:r>
              <a:rPr lang="ar-IQ" dirty="0">
                <a:cs typeface="Ali_K_Samik" pitchFamily="2" charset="-78"/>
              </a:rPr>
              <a:t>* </a:t>
            </a:r>
            <a:r>
              <a:rPr lang="ar-IQ" dirty="0">
                <a:solidFill>
                  <a:srgbClr val="00B050"/>
                </a:solidFill>
                <a:cs typeface="Ali_K_Samik" pitchFamily="2" charset="-78"/>
              </a:rPr>
              <a:t>خةرجى وةبةرهيَنان</a:t>
            </a:r>
          </a:p>
          <a:p>
            <a:pPr marL="0" indent="0" algn="just" rtl="1">
              <a:buNone/>
            </a:pPr>
            <a:r>
              <a:rPr lang="ar-IQ" dirty="0">
                <a:cs typeface="Ali_K_Samik" pitchFamily="2" charset="-78"/>
              </a:rPr>
              <a:t>* </a:t>
            </a:r>
            <a:r>
              <a:rPr lang="ar-IQ" dirty="0">
                <a:solidFill>
                  <a:srgbClr val="FF00FF"/>
                </a:solidFill>
                <a:cs typeface="Ali_K_Samik" pitchFamily="2" charset="-78"/>
              </a:rPr>
              <a:t>خةرجى حكومةت</a:t>
            </a:r>
          </a:p>
          <a:p>
            <a:pPr marL="0" indent="0" algn="just" rtl="1">
              <a:buNone/>
            </a:pPr>
            <a:r>
              <a:rPr lang="ar-IQ" dirty="0">
                <a:cs typeface="Ali_K_Samik" pitchFamily="2" charset="-78"/>
              </a:rPr>
              <a:t>* </a:t>
            </a:r>
            <a:r>
              <a:rPr lang="ar-IQ" dirty="0">
                <a:solidFill>
                  <a:srgbClr val="00B0F0"/>
                </a:solidFill>
                <a:cs typeface="Ali_K_Samik" pitchFamily="2" charset="-78"/>
              </a:rPr>
              <a:t>ثوختةى خةرجى دةرةكى(هةناردةو هاوردة)</a:t>
            </a:r>
          </a:p>
        </p:txBody>
      </p:sp>
    </p:spTree>
    <p:extLst>
      <p:ext uri="{BB962C8B-B14F-4D97-AF65-F5344CB8AC3E}">
        <p14:creationId xmlns:p14="http://schemas.microsoft.com/office/powerpoint/2010/main" val="40777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a:bodyPr>
          <a:lstStyle/>
          <a:p>
            <a:pPr marL="0" indent="0" algn="just" rtl="1">
              <a:buNone/>
            </a:pPr>
            <a:r>
              <a:rPr lang="ar-IQ" dirty="0">
                <a:solidFill>
                  <a:srgbClr val="FF0000"/>
                </a:solidFill>
                <a:cs typeface="Ali_K_Samik" pitchFamily="2" charset="-78"/>
              </a:rPr>
              <a:t>ب- خستنةرِووى هةمووةكى:- </a:t>
            </a:r>
          </a:p>
          <a:p>
            <a:pPr marL="0" indent="0" algn="just" rtl="1">
              <a:buNone/>
            </a:pPr>
            <a:r>
              <a:rPr lang="ar-IQ" dirty="0">
                <a:cs typeface="Ali_K_Samik" pitchFamily="2" charset="-78"/>
              </a:rPr>
              <a:t>كؤي خستنةرووي طشت شمةك و خزمةت طوزاريةكانة لة لايةن كةرتة جؤراو جؤرةكاني ئابووري بةثيَي ئاستي طشتي نرخ . يان بريتيية لة سةرجةمى بةهاى كالاَو خزمةتطوزارى بةرهةمهيَنراو لة ئابوورى نيشتمانى لة ماوةيةكى دياريكراو لةطةلَ هاوردة لةدةرةوة لة كالاَ و خزمةتطوزارى. ئةمةو برِى خستنةرِوو لة كالاَ و خزمةتطوزارى ثشت بةذمارةيةك هؤكار دةبةستيَت لةوانة :-</a:t>
            </a:r>
          </a:p>
        </p:txBody>
      </p:sp>
    </p:spTree>
    <p:extLst>
      <p:ext uri="{BB962C8B-B14F-4D97-AF65-F5344CB8AC3E}">
        <p14:creationId xmlns:p14="http://schemas.microsoft.com/office/powerpoint/2010/main" val="216144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867" y="1497684"/>
            <a:ext cx="6302266" cy="2277979"/>
          </a:xfrm>
        </p:spPr>
        <p:txBody>
          <a:bodyPr anchor="ctr">
            <a:noAutofit/>
          </a:bodyPr>
          <a:lstStyle/>
          <a:p>
            <a:pPr indent="-411480" rtl="1">
              <a:lnSpc>
                <a:spcPct val="150000"/>
              </a:lnSpc>
              <a:buClr>
                <a:schemeClr val="tx1">
                  <a:shade val="95000"/>
                </a:schemeClr>
              </a:buClr>
            </a:pPr>
            <a:r>
              <a:rPr lang="ar-IQ" sz="5400" b="1" dirty="0">
                <a:solidFill>
                  <a:srgbClr val="002060"/>
                </a:solidFill>
                <a:latin typeface="Times New Roman" panose="02020603050405020304" pitchFamily="18" charset="0"/>
                <a:cs typeface="Ali_K_Shrif Bold" pitchFamily="2" charset="-78"/>
              </a:rPr>
              <a:t>داهاتى نةتةوةيي و ريَطاكانى هةذماركردنى</a:t>
            </a:r>
          </a:p>
        </p:txBody>
      </p:sp>
      <p:sp>
        <p:nvSpPr>
          <p:cNvPr id="5" name="Slide Number Placeholder 4"/>
          <p:cNvSpPr>
            <a:spLocks noGrp="1"/>
          </p:cNvSpPr>
          <p:nvPr>
            <p:ph type="sldNum" sz="quarter" idx="12"/>
          </p:nvPr>
        </p:nvSpPr>
        <p:spPr/>
        <p:txBody>
          <a:bodyPr/>
          <a:lstStyle/>
          <a:p>
            <a:fld id="{F1855434-35D0-4EB5-91AA-4FDCC5769DB0}" type="slidenum">
              <a:rPr lang="en-US" smtClean="0"/>
              <a:t>19</a:t>
            </a:fld>
            <a:endParaRPr lang="en-US"/>
          </a:p>
        </p:txBody>
      </p:sp>
      <p:sp>
        <p:nvSpPr>
          <p:cNvPr id="6" name="Date Placeholder 5"/>
          <p:cNvSpPr>
            <a:spLocks noGrp="1"/>
          </p:cNvSpPr>
          <p:nvPr>
            <p:ph type="dt" sz="half" idx="10"/>
          </p:nvPr>
        </p:nvSpPr>
        <p:spPr/>
        <p:txBody>
          <a:bodyPr/>
          <a:lstStyle/>
          <a:p>
            <a:fld id="{0FF7F284-2780-4ABA-A930-787D144504F1}" type="datetime1">
              <a:rPr lang="en-US" smtClean="0"/>
              <a:t>2/14/2023</a:t>
            </a:fld>
            <a:endParaRPr lang="en-US"/>
          </a:p>
        </p:txBody>
      </p:sp>
    </p:spTree>
    <p:extLst>
      <p:ext uri="{BB962C8B-B14F-4D97-AF65-F5344CB8AC3E}">
        <p14:creationId xmlns:p14="http://schemas.microsoft.com/office/powerpoint/2010/main" val="974938811"/>
      </p:ext>
    </p:extLst>
  </p:cSld>
  <p:clrMapOvr>
    <a:masterClrMapping/>
  </p:clrMapOvr>
  <mc:AlternateContent xmlns:mc="http://schemas.openxmlformats.org/markup-compatibility/2006" xmlns:p14="http://schemas.microsoft.com/office/powerpoint/2010/main">
    <mc:Choice Requires="p14">
      <p:transition spd="slow" p14:dur="2000" advTm="27516"/>
    </mc:Choice>
    <mc:Fallback xmlns="">
      <p:transition spd="slow" advTm="2751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562600"/>
          </a:xfrm>
        </p:spPr>
        <p:txBody>
          <a:bodyPr>
            <a:normAutofit/>
          </a:bodyPr>
          <a:lstStyle/>
          <a:p>
            <a:pPr marL="0" indent="0" algn="just" rtl="1">
              <a:buNone/>
            </a:pPr>
            <a:r>
              <a:rPr lang="ar-IQ" dirty="0">
                <a:solidFill>
                  <a:srgbClr val="FF0000"/>
                </a:solidFill>
                <a:cs typeface="Ali_K_Samik" pitchFamily="2" charset="-78"/>
              </a:rPr>
              <a:t>يةكةم:- ثيَناسةى ئابوورى هةمووةكى</a:t>
            </a:r>
          </a:p>
          <a:p>
            <a:pPr marL="0" indent="0" algn="just" rtl="1">
              <a:buNone/>
            </a:pPr>
            <a:r>
              <a:rPr lang="ar-IQ" dirty="0">
                <a:solidFill>
                  <a:srgbClr val="3333FF"/>
                </a:solidFill>
                <a:cs typeface="Ali_K_Samik" pitchFamily="2" charset="-78"/>
              </a:rPr>
              <a:t>ئابوورى هةمووةكى</a:t>
            </a:r>
            <a:r>
              <a:rPr lang="en-US" dirty="0">
                <a:solidFill>
                  <a:srgbClr val="3333FF"/>
                </a:solidFill>
                <a:cs typeface="Ali_K_Samik" pitchFamily="2" charset="-78"/>
              </a:rPr>
              <a:t>:</a:t>
            </a:r>
            <a:r>
              <a:rPr lang="ar-IQ" dirty="0">
                <a:cs typeface="Ali_K_Samik" pitchFamily="2" charset="-78"/>
              </a:rPr>
              <a:t> بريتيية لة لقيَكى تيورى ئابوورى، كة بايةخ بة ليَكؤلينةوةى ثةيوةندى نيَوان طؤراوة ئابووريية هةمووةكى يةكان و شيكردنةوةييان دةدات. وةك ئاستى بةرهةمى هةمووةكى، ئاستى كارثيَدان، ئاستى طشتى نرخ، هةلَئاوسان، بيَبازارى، هاوسةنطى هةمووةكى بؤ ئابوورى نةتةوةيي و طةشةكردنى ئابوورى. واتة طؤراوة ئابووريية هةمووةكي يةكان دةخريَتة روو، بة ئامانجى تيَطةيشتن لةو هؤكارانةى كة كاريطةرييان لةسةر ديار كردنى هةريةك لة بةرهةمى هةمووةكى و تيَكراى طؤرانى ئاستى طشتى نرخةكان هةية.</a:t>
            </a:r>
          </a:p>
        </p:txBody>
      </p:sp>
    </p:spTree>
    <p:extLst>
      <p:ext uri="{BB962C8B-B14F-4D97-AF65-F5344CB8AC3E}">
        <p14:creationId xmlns:p14="http://schemas.microsoft.com/office/powerpoint/2010/main" val="413490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8914" y="563812"/>
            <a:ext cx="3678072" cy="886635"/>
          </a:xfrm>
        </p:spPr>
        <p:txBody>
          <a:bodyPr>
            <a:noAutofit/>
          </a:bodyPr>
          <a:lstStyle/>
          <a:p>
            <a:pPr marL="548640" indent="-411480" algn="just" rtl="1">
              <a:buClr>
                <a:schemeClr val="tx1">
                  <a:shade val="95000"/>
                </a:schemeClr>
              </a:buClr>
            </a:pPr>
            <a:r>
              <a:rPr lang="ar-IQ" sz="4400" b="1" dirty="0">
                <a:solidFill>
                  <a:srgbClr val="002060"/>
                </a:solidFill>
                <a:latin typeface="Times New Roman" panose="02020603050405020304" pitchFamily="18" charset="0"/>
                <a:cs typeface="Ali_K_Shrif Bold" pitchFamily="2" charset="-78"/>
              </a:rPr>
              <a:t>تةوةرةكانى وانة:</a:t>
            </a:r>
            <a:endParaRPr lang="en-US" sz="4400" b="1" dirty="0">
              <a:solidFill>
                <a:srgbClr val="002060"/>
              </a:solidFill>
              <a:latin typeface="Times New Roman" panose="02020603050405020304" pitchFamily="18" charset="0"/>
              <a:cs typeface="Ali_K_Shrif Bold" pitchFamily="2"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20</a:t>
            </a:fld>
            <a:endParaRPr lang="en-US" dirty="0"/>
          </a:p>
        </p:txBody>
      </p:sp>
      <p:sp>
        <p:nvSpPr>
          <p:cNvPr id="6" name="Date Placeholder 5"/>
          <p:cNvSpPr>
            <a:spLocks noGrp="1"/>
          </p:cNvSpPr>
          <p:nvPr>
            <p:ph type="dt" sz="half" idx="10"/>
          </p:nvPr>
        </p:nvSpPr>
        <p:spPr/>
        <p:txBody>
          <a:bodyPr/>
          <a:lstStyle/>
          <a:p>
            <a:fld id="{B9554CA4-A63B-4F48-9862-E990104F3294}" type="datetime1">
              <a:rPr lang="en-US" smtClean="0"/>
              <a:t>2/14/2023</a:t>
            </a:fld>
            <a:endParaRPr lang="en-US"/>
          </a:p>
        </p:txBody>
      </p:sp>
      <p:cxnSp>
        <p:nvCxnSpPr>
          <p:cNvPr id="8" name="Straight Connector 7"/>
          <p:cNvCxnSpPr/>
          <p:nvPr/>
        </p:nvCxnSpPr>
        <p:spPr>
          <a:xfrm>
            <a:off x="434662" y="1558345"/>
            <a:ext cx="7862324" cy="14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609600" y="1667664"/>
            <a:ext cx="7487629" cy="4187704"/>
          </a:xfrm>
        </p:spPr>
        <p:txBody>
          <a:bodyPr anchor="ctr">
            <a:noAutofit/>
          </a:bodyPr>
          <a:lstStyle/>
          <a:p>
            <a:pPr marL="571500" indent="-571500" algn="r" rtl="1">
              <a:lnSpc>
                <a:spcPct val="150000"/>
              </a:lnSpc>
              <a:spcBef>
                <a:spcPts val="0"/>
              </a:spcBef>
              <a:buClr>
                <a:srgbClr val="FF0000"/>
              </a:buClr>
              <a:buFont typeface="Wingdings" panose="05000000000000000000" pitchFamily="2" charset="2"/>
              <a:buChar char="§"/>
            </a:pPr>
            <a:r>
              <a:rPr lang="ar-IQ" sz="3600" dirty="0">
                <a:solidFill>
                  <a:schemeClr val="tx1"/>
                </a:solidFill>
                <a:latin typeface="Times New Roman" panose="02020603050405020304" pitchFamily="18" charset="0"/>
                <a:ea typeface="+mj-ea"/>
                <a:cs typeface="Ali_K_Sharif" pitchFamily="2" charset="-78"/>
              </a:rPr>
              <a:t>داهاتى نةتةوةيي</a:t>
            </a:r>
          </a:p>
          <a:p>
            <a:pPr marL="571500" indent="-571500" algn="r" rtl="1">
              <a:lnSpc>
                <a:spcPct val="150000"/>
              </a:lnSpc>
              <a:spcBef>
                <a:spcPts val="0"/>
              </a:spcBef>
              <a:buClr>
                <a:srgbClr val="FF0000"/>
              </a:buClr>
              <a:buFont typeface="Wingdings" panose="05000000000000000000" pitchFamily="2" charset="2"/>
              <a:buChar char="§"/>
            </a:pPr>
            <a:r>
              <a:rPr lang="ar-IQ" sz="3600" dirty="0">
                <a:solidFill>
                  <a:schemeClr val="tx1"/>
                </a:solidFill>
                <a:latin typeface="Times New Roman" panose="02020603050405020304" pitchFamily="18" charset="0"/>
                <a:cs typeface="Ali_K_Sharif" pitchFamily="2" charset="-78"/>
              </a:rPr>
              <a:t>سةرجةمى بةرهةمى نةتةوةيي</a:t>
            </a:r>
          </a:p>
          <a:p>
            <a:pPr marL="571500" indent="-571500" algn="r" rtl="1">
              <a:lnSpc>
                <a:spcPct val="150000"/>
              </a:lnSpc>
              <a:spcBef>
                <a:spcPts val="0"/>
              </a:spcBef>
              <a:buClr>
                <a:srgbClr val="FF0000"/>
              </a:buClr>
              <a:buFont typeface="Wingdings" panose="05000000000000000000" pitchFamily="2" charset="2"/>
              <a:buChar char="§"/>
            </a:pPr>
            <a:r>
              <a:rPr lang="ar-IQ" sz="3600" dirty="0">
                <a:solidFill>
                  <a:schemeClr val="tx1"/>
                </a:solidFill>
                <a:latin typeface="Times New Roman" panose="02020603050405020304" pitchFamily="18" charset="0"/>
                <a:cs typeface="Ali_K_Sharif" pitchFamily="2" charset="-78"/>
              </a:rPr>
              <a:t>سةرجةمى بةرهةمى ناوخوَيي</a:t>
            </a:r>
          </a:p>
          <a:p>
            <a:pPr marL="571500" indent="-571500" algn="r" rtl="1">
              <a:lnSpc>
                <a:spcPct val="150000"/>
              </a:lnSpc>
              <a:spcBef>
                <a:spcPts val="0"/>
              </a:spcBef>
              <a:buClr>
                <a:srgbClr val="FF0000"/>
              </a:buClr>
              <a:buFont typeface="Wingdings" panose="05000000000000000000" pitchFamily="2" charset="2"/>
              <a:buChar char="§"/>
            </a:pPr>
            <a:r>
              <a:rPr lang="ar-IQ" sz="3600" dirty="0">
                <a:solidFill>
                  <a:schemeClr val="tx1"/>
                </a:solidFill>
                <a:latin typeface="Times New Roman" panose="02020603050405020304" pitchFamily="18" charset="0"/>
                <a:ea typeface="+mj-ea"/>
                <a:cs typeface="Ali_K_Sharif" pitchFamily="2" charset="-78"/>
              </a:rPr>
              <a:t>ريَذنةى بازنةيي داهات</a:t>
            </a:r>
          </a:p>
          <a:p>
            <a:pPr marL="571500" indent="-571500" algn="r" rtl="1">
              <a:lnSpc>
                <a:spcPct val="150000"/>
              </a:lnSpc>
              <a:spcBef>
                <a:spcPts val="0"/>
              </a:spcBef>
              <a:buClr>
                <a:srgbClr val="FF0000"/>
              </a:buClr>
              <a:buFont typeface="Wingdings" panose="05000000000000000000" pitchFamily="2" charset="2"/>
              <a:buChar char="§"/>
            </a:pPr>
            <a:r>
              <a:rPr lang="ar-IQ" sz="3600" dirty="0">
                <a:solidFill>
                  <a:schemeClr val="tx1"/>
                </a:solidFill>
                <a:latin typeface="Times New Roman" panose="02020603050405020304" pitchFamily="18" charset="0"/>
                <a:ea typeface="+mj-ea"/>
                <a:cs typeface="Ali_K_Sharif" pitchFamily="2" charset="-78"/>
              </a:rPr>
              <a:t>ريَطاكانى هةذماركردنى </a:t>
            </a:r>
            <a:r>
              <a:rPr lang="ar-IQ" sz="3600" dirty="0">
                <a:solidFill>
                  <a:schemeClr val="tx1"/>
                </a:solidFill>
                <a:latin typeface="Times New Roman" panose="02020603050405020304" pitchFamily="18" charset="0"/>
                <a:cs typeface="Ali_K_Sharif" pitchFamily="2" charset="-78"/>
              </a:rPr>
              <a:t>سةرجةمى بةرهةمى ناوخوَيي</a:t>
            </a:r>
          </a:p>
        </p:txBody>
      </p:sp>
    </p:spTree>
    <p:custDataLst>
      <p:tags r:id="rId1"/>
    </p:custDataLst>
    <p:extLst>
      <p:ext uri="{BB962C8B-B14F-4D97-AF65-F5344CB8AC3E}">
        <p14:creationId xmlns:p14="http://schemas.microsoft.com/office/powerpoint/2010/main" val="1409244357"/>
      </p:ext>
    </p:extLst>
  </p:cSld>
  <p:clrMapOvr>
    <a:masterClrMapping/>
  </p:clrMapOvr>
  <mc:AlternateContent xmlns:mc="http://schemas.openxmlformats.org/markup-compatibility/2006" xmlns:p14="http://schemas.microsoft.com/office/powerpoint/2010/main">
    <mc:Choice Requires="p14">
      <p:transition spd="slow" p14:dur="2000" advTm="20164"/>
    </mc:Choice>
    <mc:Fallback xmlns="">
      <p:transition spd="slow" advTm="20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right)">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righ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righ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right)">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52400"/>
            <a:ext cx="7776097" cy="1314510"/>
          </a:xfrm>
        </p:spPr>
        <p:txBody>
          <a:bodyPr>
            <a:noAutofit/>
          </a:bodyPr>
          <a:lstStyle/>
          <a:p>
            <a:pPr rtl="1">
              <a:lnSpc>
                <a:spcPct val="100000"/>
              </a:lnSpc>
              <a:spcBef>
                <a:spcPts val="0"/>
              </a:spcBef>
              <a:buClr>
                <a:srgbClr val="00B050"/>
              </a:buClr>
            </a:pPr>
            <a:r>
              <a:rPr lang="ar-IQ" sz="4000" b="1" dirty="0">
                <a:solidFill>
                  <a:srgbClr val="002060"/>
                </a:solidFill>
                <a:latin typeface="Traditional Arabic" panose="02020603050405020304" pitchFamily="18" charset="-78"/>
                <a:cs typeface="Ali_K_Shrif Bold" pitchFamily="2" charset="-78"/>
              </a:rPr>
              <a:t>داهاتى نةتةوةيي</a:t>
            </a:r>
            <a:r>
              <a:rPr lang="ar-IQ" sz="4000" b="1" dirty="0">
                <a:solidFill>
                  <a:srgbClr val="002060"/>
                </a:solidFill>
                <a:latin typeface="Traditional Arabic" panose="02020603050405020304" pitchFamily="18" charset="-78"/>
              </a:rPr>
              <a:t/>
            </a:r>
            <a:br>
              <a:rPr lang="ar-IQ" sz="4000" b="1" dirty="0">
                <a:solidFill>
                  <a:srgbClr val="002060"/>
                </a:solidFill>
                <a:latin typeface="Traditional Arabic" panose="02020603050405020304" pitchFamily="18" charset="-78"/>
              </a:rPr>
            </a:br>
            <a:r>
              <a:rPr lang="en-US" sz="3600" b="1" dirty="0">
                <a:solidFill>
                  <a:srgbClr val="002060"/>
                </a:solidFill>
                <a:latin typeface="Traditional Arabic" panose="02020603050405020304" pitchFamily="18" charset="-78"/>
              </a:rPr>
              <a:t>National Income</a:t>
            </a:r>
            <a:endParaRPr lang="ar-IQ" sz="3600" b="1" dirty="0">
              <a:solidFill>
                <a:srgbClr val="002060"/>
              </a:solidFill>
              <a:latin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21</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28650" y="129540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04800" y="1295400"/>
            <a:ext cx="8534399" cy="2377574"/>
          </a:xfrm>
          <a:prstGeom prst="rect">
            <a:avLst/>
          </a:prstGeom>
        </p:spPr>
        <p:txBody>
          <a:bodyPr wrap="square">
            <a:spAutoFit/>
          </a:bodyPr>
          <a:lstStyle/>
          <a:p>
            <a:pPr algn="just" rtl="1">
              <a:lnSpc>
                <a:spcPct val="150000"/>
              </a:lnSpc>
            </a:pPr>
            <a:r>
              <a:rPr lang="ar-IQ" sz="3300" dirty="0">
                <a:latin typeface="Times New Roman" panose="02020603050405020304" pitchFamily="18" charset="0"/>
                <a:cs typeface="Ali_K_Sharif" pitchFamily="2" charset="-78"/>
              </a:rPr>
              <a:t>داهاتى نةتةوةيي سةرجةمى ثوختةى بةهاى كالَا و خزمةتطوزاريية كوَتايية بةرهةمهاتووةكانة لة ئابوورييةكى دياريكراودا لة ماوةيةكى دياريكراودا كة بةزوَرى سالَيَكة.</a:t>
            </a:r>
            <a:endParaRPr lang="ar-IQ" sz="3300" dirty="0">
              <a:latin typeface="Traditional Arabic" panose="02020603050405020304" pitchFamily="18" charset="-78"/>
              <a:cs typeface="Ali_K_Sharif" pitchFamily="2" charset="-78"/>
            </a:endParaRPr>
          </a:p>
        </p:txBody>
      </p:sp>
      <p:sp>
        <p:nvSpPr>
          <p:cNvPr id="11" name="Rectangle 10"/>
          <p:cNvSpPr/>
          <p:nvPr/>
        </p:nvSpPr>
        <p:spPr>
          <a:xfrm>
            <a:off x="304800" y="3701209"/>
            <a:ext cx="8534399" cy="2377574"/>
          </a:xfrm>
          <a:prstGeom prst="rect">
            <a:avLst/>
          </a:prstGeom>
        </p:spPr>
        <p:txBody>
          <a:bodyPr wrap="square">
            <a:spAutoFit/>
          </a:bodyPr>
          <a:lstStyle/>
          <a:p>
            <a:pPr algn="just" rtl="1">
              <a:lnSpc>
                <a:spcPct val="150000"/>
              </a:lnSpc>
            </a:pPr>
            <a:r>
              <a:rPr lang="ar-IQ" sz="3300" dirty="0">
                <a:latin typeface="Times New Roman" panose="02020603050405020304" pitchFamily="18" charset="0"/>
                <a:cs typeface="Ali_K_Sharif" pitchFamily="2" charset="-78"/>
              </a:rPr>
              <a:t>هةروةها دةكريَت وا ثيَناسة بكريَت كة سةرجةمى داهاتى توخمةكانى بةرهةمهيَنانى بةشدارن لة ثروَسةى بةرهةمهيَناندا، ض ئةوانةى لةناو ولَات بن يان لةدةرةوةى ولَات بن لة ماوةيةكى دياريكراودا كة بةزوَرى سالَيَكة.</a:t>
            </a:r>
            <a:endParaRPr lang="ar-IQ" sz="3300" dirty="0">
              <a:latin typeface="Traditional Arabic" panose="02020603050405020304" pitchFamily="18" charset="-78"/>
              <a:cs typeface="Ali_K_Sharif" pitchFamily="2" charset="-78"/>
            </a:endParaRPr>
          </a:p>
        </p:txBody>
      </p:sp>
    </p:spTree>
    <p:custDataLst>
      <p:tags r:id="rId1"/>
    </p:custDataLst>
    <p:extLst>
      <p:ext uri="{BB962C8B-B14F-4D97-AF65-F5344CB8AC3E}">
        <p14:creationId xmlns:p14="http://schemas.microsoft.com/office/powerpoint/2010/main" val="812358318"/>
      </p:ext>
    </p:extLst>
  </p:cSld>
  <p:clrMapOvr>
    <a:masterClrMapping/>
  </p:clrMapOvr>
  <mc:AlternateContent xmlns:mc="http://schemas.openxmlformats.org/markup-compatibility/2006" xmlns:p14="http://schemas.microsoft.com/office/powerpoint/2010/main">
    <mc:Choice Requires="p14">
      <p:transition spd="slow" p14:dur="2000" advTm="83648"/>
    </mc:Choice>
    <mc:Fallback xmlns="">
      <p:transition spd="slow" advTm="83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22</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7" name="Rectangle 6"/>
          <p:cNvSpPr/>
          <p:nvPr/>
        </p:nvSpPr>
        <p:spPr>
          <a:xfrm>
            <a:off x="795837" y="152400"/>
            <a:ext cx="7776097" cy="790601"/>
          </a:xfrm>
          <a:prstGeom prst="rect">
            <a:avLst/>
          </a:prstGeom>
        </p:spPr>
        <p:txBody>
          <a:bodyPr wrap="square">
            <a:spAutoFit/>
          </a:bodyPr>
          <a:lstStyle/>
          <a:p>
            <a:pPr algn="just" rtl="1">
              <a:lnSpc>
                <a:spcPct val="150000"/>
              </a:lnSpc>
            </a:pPr>
            <a:r>
              <a:rPr lang="ar-IQ" sz="3300" dirty="0">
                <a:latin typeface="Times New Roman" panose="02020603050405020304" pitchFamily="18" charset="0"/>
                <a:cs typeface="Ali_K_Sharif" pitchFamily="2" charset="-78"/>
              </a:rPr>
              <a:t>لةم ثيَناسانةى ثيَشوودا ئةمانةى خوارةوة </a:t>
            </a:r>
            <a:r>
              <a:rPr lang="ar-IQ" sz="3300" dirty="0" smtClean="0">
                <a:latin typeface="Times New Roman" panose="02020603050405020304" pitchFamily="18" charset="0"/>
                <a:cs typeface="Ali_K_Sharif" pitchFamily="2" charset="-78"/>
              </a:rPr>
              <a:t>بةدياردةكةون:</a:t>
            </a:r>
            <a:endParaRPr lang="ar-IQ" sz="38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304800" y="838200"/>
            <a:ext cx="8610600" cy="5574603"/>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000" dirty="0">
                <a:latin typeface="Times New Roman" panose="02020603050405020304" pitchFamily="18" charset="0"/>
                <a:cs typeface="Ali_K_Sharif" pitchFamily="2" charset="-78"/>
              </a:rPr>
              <a:t>داهاتى نةتةوةيي سةرجةمى ئةو داهاتانةية كة تاكةكان يان كةسةكان وةريدةطرن و دةتوان هةلسوكةوتى ثيَبكةن بة خةرج كردن يان نا لة ماوةيةكى دياريكراودا.</a:t>
            </a:r>
          </a:p>
          <a:p>
            <a:pPr marL="571500" indent="-571500" algn="just" rtl="1">
              <a:lnSpc>
                <a:spcPct val="150000"/>
              </a:lnSpc>
              <a:buClr>
                <a:srgbClr val="0070C0"/>
              </a:buClr>
              <a:buFont typeface="Wingdings" panose="05000000000000000000" pitchFamily="2" charset="2"/>
              <a:buChar char="§"/>
            </a:pPr>
            <a:r>
              <a:rPr lang="ar-IQ" sz="3000" dirty="0">
                <a:latin typeface="Times New Roman" panose="02020603050405020304" pitchFamily="18" charset="0"/>
                <a:cs typeface="Ali_K_Sharif" pitchFamily="2" charset="-78"/>
              </a:rPr>
              <a:t>داهات دةكريَت نةختينةيي بيَت يان مةعنةوى.</a:t>
            </a:r>
          </a:p>
          <a:p>
            <a:pPr marL="571500" indent="-571500" algn="just" rtl="1">
              <a:lnSpc>
                <a:spcPct val="150000"/>
              </a:lnSpc>
              <a:buClr>
                <a:srgbClr val="0070C0"/>
              </a:buClr>
              <a:buFont typeface="Wingdings" panose="05000000000000000000" pitchFamily="2" charset="2"/>
              <a:buChar char="§"/>
            </a:pPr>
            <a:r>
              <a:rPr lang="ar-IQ" sz="3000" dirty="0">
                <a:latin typeface="Times New Roman" panose="02020603050405020304" pitchFamily="18" charset="0"/>
                <a:cs typeface="Ali_K_Sharif" pitchFamily="2" charset="-78"/>
              </a:rPr>
              <a:t>مةبةست لة تاكةكان سةرجةمى ئةو كةسة سروشتى و مةعنةويانةى وةك كوَمثانيا تايبةتي و طشتييةكانة.</a:t>
            </a:r>
          </a:p>
          <a:p>
            <a:pPr marL="571500" indent="-571500" algn="just" rtl="1">
              <a:lnSpc>
                <a:spcPct val="150000"/>
              </a:lnSpc>
              <a:buClr>
                <a:srgbClr val="0070C0"/>
              </a:buClr>
              <a:buFont typeface="Wingdings" panose="05000000000000000000" pitchFamily="2" charset="2"/>
              <a:buChar char="§"/>
            </a:pPr>
            <a:r>
              <a:rPr lang="ar-IQ" sz="3000" dirty="0">
                <a:latin typeface="Times New Roman" panose="02020603050405020304" pitchFamily="18" charset="0"/>
                <a:cs typeface="Ali_K_Sharif" pitchFamily="2" charset="-78"/>
              </a:rPr>
              <a:t>مةبةست لة كوَمةلَطا ئةوةية كة تاكةكان هي كوَمةلَطايةكى دياريكراو بن بةهوَى ئةو رةطةزنامةى هةليانطرتووة.</a:t>
            </a:r>
            <a:endParaRPr lang="ar-IQ" sz="3000" dirty="0">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905356728"/>
      </p:ext>
    </p:extLst>
  </p:cSld>
  <p:clrMapOvr>
    <a:masterClrMapping/>
  </p:clrMapOvr>
  <mc:AlternateContent xmlns:mc="http://schemas.openxmlformats.org/markup-compatibility/2006" xmlns:p14="http://schemas.microsoft.com/office/powerpoint/2010/main">
    <mc:Choice Requires="p14">
      <p:transition spd="slow" p14:dur="2000" advTm="83834"/>
    </mc:Choice>
    <mc:Fallback xmlns="">
      <p:transition spd="slow" advTm="83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righ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righ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righ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right)">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7827"/>
            <a:ext cx="7678223" cy="1057639"/>
          </a:xfrm>
        </p:spPr>
        <p:txBody>
          <a:bodyPr>
            <a:noAutofit/>
          </a:bodyPr>
          <a:lstStyle/>
          <a:p>
            <a:pPr>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3600" b="1" dirty="0">
                <a:solidFill>
                  <a:srgbClr val="002060"/>
                </a:solidFill>
                <a:latin typeface="Traditional Arabic" panose="02020603050405020304" pitchFamily="18" charset="-78"/>
                <a:cs typeface="Ali_K_Shrif Bold" pitchFamily="2" charset="-78"/>
              </a:rPr>
              <a:t>سةرجةمى بةرهةمى نةتةوةيي</a:t>
            </a:r>
            <a:r>
              <a:rPr lang="ar-IQ" sz="4000" b="1" dirty="0">
                <a:solidFill>
                  <a:srgbClr val="002060"/>
                </a:solidFill>
                <a:latin typeface="Traditional Arabic" panose="02020603050405020304" pitchFamily="18" charset="-78"/>
                <a:cs typeface="Traditional Arabic" panose="02020603050405020304" pitchFamily="18" charset="-78"/>
              </a:rPr>
              <a:t/>
            </a:r>
            <a:br>
              <a:rPr lang="ar-IQ" sz="4000" b="1" dirty="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Gross National Product (GNP)</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23</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83952" y="153023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228600" y="1601592"/>
            <a:ext cx="8686800" cy="4189608"/>
          </a:xfrm>
          <a:prstGeom prst="rect">
            <a:avLst/>
          </a:prstGeom>
        </p:spPr>
        <p:txBody>
          <a:bodyPr wrap="square">
            <a:spAutoFit/>
          </a:bodyPr>
          <a:lstStyle/>
          <a:p>
            <a:pPr algn="just" rtl="1">
              <a:lnSpc>
                <a:spcPct val="150000"/>
              </a:lnSpc>
            </a:pPr>
            <a:r>
              <a:rPr lang="ar-IQ" sz="3000" dirty="0">
                <a:latin typeface="Times New Roman" panose="02020603050405020304" pitchFamily="18" charset="0"/>
                <a:cs typeface="Ali_K_Sharif" pitchFamily="2" charset="-78"/>
              </a:rPr>
              <a:t>مةبةست لة سةرجةمى بةرهةمى نةتةوةيي سةرجةمى كوَى بةهاى بازارِِيي ئةو كالَا و خزمةتطوزاريية كوَتاييانةية كة ئابوورى بةرهةمى دةهيَنيَت لة ماوةيةكى دياريكراودا كة بةزوَر ساَليَكة و بة زيادكردنى داهاتى وةبةرهيَنانةكانى نيشتمانى لة دةرةوة و ليَدةركردنى داهاتى وةبةرهيَنانةكانى بيانى لة ناوةوة. ضونكة وةبةرهيَنانةكانى بيانى قازانجةكانيان بوَ دةرةوةى ولَات دةطوازنةوة بةلَام وةبةرهيَنانةكانى نيشتمانى لة دةرةوة قازانجةكانيان دةهيَننةوة بوَ ناو ولَات.</a:t>
            </a:r>
          </a:p>
        </p:txBody>
      </p:sp>
    </p:spTree>
    <p:custDataLst>
      <p:tags r:id="rId1"/>
    </p:custDataLst>
    <p:extLst>
      <p:ext uri="{BB962C8B-B14F-4D97-AF65-F5344CB8AC3E}">
        <p14:creationId xmlns:p14="http://schemas.microsoft.com/office/powerpoint/2010/main" val="1946421382"/>
      </p:ext>
    </p:extLst>
  </p:cSld>
  <p:clrMapOvr>
    <a:masterClrMapping/>
  </p:clrMapOvr>
  <mc:AlternateContent xmlns:mc="http://schemas.openxmlformats.org/markup-compatibility/2006" xmlns:p14="http://schemas.microsoft.com/office/powerpoint/2010/main">
    <mc:Choice Requires="p14">
      <p:transition spd="slow" p14:dur="2000" advTm="83741"/>
    </mc:Choice>
    <mc:Fallback xmlns="">
      <p:transition spd="slow" advTm="83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24</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7" name="Rectangle 6"/>
          <p:cNvSpPr/>
          <p:nvPr/>
        </p:nvSpPr>
        <p:spPr>
          <a:xfrm>
            <a:off x="152400" y="521397"/>
            <a:ext cx="8763000" cy="5574603"/>
          </a:xfrm>
          <a:prstGeom prst="rect">
            <a:avLst/>
          </a:prstGeom>
        </p:spPr>
        <p:txBody>
          <a:bodyPr wrap="square">
            <a:spAutoFit/>
          </a:bodyPr>
          <a:lstStyle/>
          <a:p>
            <a:pPr algn="just" rtl="1">
              <a:lnSpc>
                <a:spcPct val="150000"/>
              </a:lnSpc>
            </a:pPr>
            <a:r>
              <a:rPr lang="ar-IQ" sz="3000" dirty="0">
                <a:latin typeface="Times New Roman" panose="02020603050405020304" pitchFamily="18" charset="0"/>
                <a:cs typeface="Ali_K_Sharif" pitchFamily="2" charset="-78"/>
              </a:rPr>
              <a:t>دةبيَت ئاماذة بةوة بكريَت كة ثيَويستة كالَا و خزمةتطوزاريية ناوةرِاستةكان دووربخريَنةوة لة كاتى هةذماركردنى سةرجةمى بةرهةمى نةتةوةيي بوَ دووركةوتنةوة لة هةلَةى هةذمارى دووانة. ئةطةر ويستمان بةهاى نانى بةرهةمهاتوو هةذمار بكةين لة ماوةى سالَيَكدا، ئةوا ثيَويستة بةهاى ئةو طةنمة دووربخةينةوة كة بةكارهاتووة لة دروستكردنى نانةكةدا بةوثيَيةى وةك بةرهةمى كوَتايي هةذماركراوة لة كاتى هةذماركردنى طةنمةكةدا، واتة سةرجةمى بةرهةمةكة لة كالَا و خزمةتطوزارييةكان لة ماوةى سالَيَكدا بريتيية لة كوَى بةرهةمى نةتةوةيي بة ليَدةركردنى ثيَداويستييةكانى بةرهةمهيَنان.</a:t>
            </a:r>
          </a:p>
        </p:txBody>
      </p:sp>
    </p:spTree>
    <p:custDataLst>
      <p:tags r:id="rId1"/>
    </p:custDataLst>
    <p:extLst>
      <p:ext uri="{BB962C8B-B14F-4D97-AF65-F5344CB8AC3E}">
        <p14:creationId xmlns:p14="http://schemas.microsoft.com/office/powerpoint/2010/main" val="297304443"/>
      </p:ext>
    </p:extLst>
  </p:cSld>
  <p:clrMapOvr>
    <a:masterClrMapping/>
  </p:clrMapOvr>
  <mc:AlternateContent xmlns:mc="http://schemas.openxmlformats.org/markup-compatibility/2006" xmlns:p14="http://schemas.microsoft.com/office/powerpoint/2010/main">
    <mc:Choice Requires="p14">
      <p:transition spd="slow" p14:dur="2000" advTm="88501"/>
    </mc:Choice>
    <mc:Fallback xmlns="">
      <p:transition spd="slow" advTm="885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993" y="217573"/>
            <a:ext cx="7678223" cy="1314510"/>
          </a:xfrm>
        </p:spPr>
        <p:txBody>
          <a:bodyPr>
            <a:noAutofit/>
          </a:bodyPr>
          <a:lstStyle/>
          <a:p>
            <a:pPr>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rif Bold" pitchFamily="2" charset="-78"/>
              </a:rPr>
              <a:t> سةرجةمى بةرهةمى ناوخوَيي</a:t>
            </a:r>
            <a:r>
              <a:rPr lang="ar-IQ" sz="4000" b="1" dirty="0">
                <a:solidFill>
                  <a:srgbClr val="002060"/>
                </a:solidFill>
                <a:latin typeface="Traditional Arabic" panose="02020603050405020304" pitchFamily="18" charset="-78"/>
                <a:cs typeface="Traditional Arabic" panose="02020603050405020304" pitchFamily="18" charset="-78"/>
              </a:rPr>
              <a:t/>
            </a:r>
            <a:br>
              <a:rPr lang="ar-IQ" sz="4000" b="1" dirty="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Gross Domestic Product (GNP)</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25</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580993" y="1532083"/>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80993" y="1532084"/>
            <a:ext cx="7825034" cy="2377574"/>
          </a:xfrm>
          <a:prstGeom prst="rect">
            <a:avLst/>
          </a:prstGeom>
        </p:spPr>
        <p:txBody>
          <a:bodyPr wrap="square">
            <a:spAutoFit/>
          </a:bodyPr>
          <a:lstStyle/>
          <a:p>
            <a:pPr algn="just" rtl="1">
              <a:lnSpc>
                <a:spcPct val="150000"/>
              </a:lnSpc>
            </a:pPr>
            <a:r>
              <a:rPr lang="ar-IQ" sz="3300" dirty="0">
                <a:latin typeface="Times New Roman" panose="02020603050405020304" pitchFamily="18" charset="0"/>
                <a:cs typeface="Ali_K_Sharif" pitchFamily="2" charset="-78"/>
              </a:rPr>
              <a:t>سةرجةمى بةرهةمى ناوخوَيي بريتيية لة كوَى بةهاى نةختينةيي كالَا و خزمةتطوزاريية كوَتايية بةرهةمهاتووةكانى ناو ئابوورى ناوخوَيي لة ماوةيةكى دياريكراودا كة بةزوَرى سالَيَكة.</a:t>
            </a:r>
          </a:p>
        </p:txBody>
      </p:sp>
      <p:sp>
        <p:nvSpPr>
          <p:cNvPr id="11" name="Rectangle 10"/>
          <p:cNvSpPr/>
          <p:nvPr/>
        </p:nvSpPr>
        <p:spPr>
          <a:xfrm>
            <a:off x="683952" y="3944217"/>
            <a:ext cx="7776097" cy="2377574"/>
          </a:xfrm>
          <a:prstGeom prst="rect">
            <a:avLst/>
          </a:prstGeom>
        </p:spPr>
        <p:txBody>
          <a:bodyPr wrap="square">
            <a:spAutoFit/>
          </a:bodyPr>
          <a:lstStyle/>
          <a:p>
            <a:pPr algn="just" rtl="1">
              <a:lnSpc>
                <a:spcPct val="150000"/>
              </a:lnSpc>
            </a:pPr>
            <a:r>
              <a:rPr lang="ar-IQ" sz="3300" dirty="0">
                <a:latin typeface="Times New Roman" panose="02020603050405020304" pitchFamily="18" charset="0"/>
                <a:cs typeface="Ali_K_Sharif" pitchFamily="2" charset="-78"/>
              </a:rPr>
              <a:t>بة ريَطايةكى ديكة سةرجةمى بةرهةمى ناوخوَيي بريتيية لةوةى بةرهةمدةهيَنريَت لة ناو كوَمةلَطادا بة هوَى توخمةكانى بةرهةمهيَنانى ناوخوَيي بةبىَ لةبةرضاوطرتنى رةطةزنامةى بةرهةمهيَنةران.</a:t>
            </a:r>
          </a:p>
        </p:txBody>
      </p:sp>
    </p:spTree>
    <p:custDataLst>
      <p:tags r:id="rId1"/>
    </p:custDataLst>
    <p:extLst>
      <p:ext uri="{BB962C8B-B14F-4D97-AF65-F5344CB8AC3E}">
        <p14:creationId xmlns:p14="http://schemas.microsoft.com/office/powerpoint/2010/main" val="25636633"/>
      </p:ext>
    </p:extLst>
  </p:cSld>
  <p:clrMapOvr>
    <a:masterClrMapping/>
  </p:clrMapOvr>
  <mc:AlternateContent xmlns:mc="http://schemas.openxmlformats.org/markup-compatibility/2006" xmlns:p14="http://schemas.microsoft.com/office/powerpoint/2010/main">
    <mc:Choice Requires="p14">
      <p:transition spd="slow" p14:dur="2000" advTm="99391"/>
    </mc:Choice>
    <mc:Fallback xmlns="">
      <p:transition spd="slow" advTm="99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89" y="268584"/>
            <a:ext cx="7678223" cy="751427"/>
          </a:xfrm>
        </p:spPr>
        <p:txBody>
          <a:bodyPr>
            <a:noAutofit/>
          </a:bodyPr>
          <a:lstStyle/>
          <a:p>
            <a:pPr>
              <a:lnSpc>
                <a:spcPct val="100000"/>
              </a:lnSpc>
              <a:spcBef>
                <a:spcPts val="0"/>
              </a:spcBef>
              <a:buClr>
                <a:srgbClr val="00B050"/>
              </a:buClr>
            </a:pPr>
            <a:r>
              <a:rPr lang="ku-Arab-IQ" sz="3200" b="1" dirty="0">
                <a:solidFill>
                  <a:srgbClr val="002060"/>
                </a:solidFill>
                <a:latin typeface="Times New Roman" panose="02020603050405020304" pitchFamily="18" charset="0"/>
                <a:cs typeface="Times New Roman" panose="02020603050405020304" pitchFamily="18" charset="0"/>
              </a:rPr>
              <a:t>‌</a:t>
            </a:r>
            <a:r>
              <a:rPr lang="ar-IQ" sz="3200" b="1" dirty="0">
                <a:solidFill>
                  <a:srgbClr val="002060"/>
                </a:solidFill>
                <a:latin typeface="Traditional Arabic" panose="02020603050405020304" pitchFamily="18" charset="-78"/>
                <a:cs typeface="Ali_K_Shrif Bold" pitchFamily="2" charset="-78"/>
              </a:rPr>
              <a:t> ماناكانى ديكة لة هةذمارةكانى داهاتى ناخوَيي</a:t>
            </a:r>
            <a:endParaRPr lang="ar-IQ" sz="2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26</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28650" y="101746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152400" y="780157"/>
            <a:ext cx="8763000" cy="5574603"/>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بةرهةمى ناوخوَيي ثوخت = سةرجةمى بةرهةمى ناوخوَيي - لةناوضوون.</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داهاتى ناوخوَيي = بةرهةمى ناوخوَيي ثوخت - باجى نارِاستةوخوَ.</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داهاتى كةسيَتى = داهاتى ناوخوَيي - داهاتى دةستكةوتووى وةرنةطيراو (مووضةى خانةنشينى + برِينةكانى دةستةبةرى كوَمةلَايةتى + قازانجى دابةشنةكراو) + داهاتى وةرطيراوى بةدةستنةهيَنراو (ثيَدانةكانى حكومى طوازراوة)</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داهاتى بةردةست = داهاتى كةسيَتى - باجى رِاستةوخوَ.</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ثاشةكةوت = داهاتى بةردةست - بةكاربردن.</a:t>
            </a:r>
          </a:p>
        </p:txBody>
      </p:sp>
    </p:spTree>
    <p:custDataLst>
      <p:tags r:id="rId1"/>
    </p:custDataLst>
    <p:extLst>
      <p:ext uri="{BB962C8B-B14F-4D97-AF65-F5344CB8AC3E}">
        <p14:creationId xmlns:p14="http://schemas.microsoft.com/office/powerpoint/2010/main" val="2136610573"/>
      </p:ext>
    </p:extLst>
  </p:cSld>
  <p:clrMapOvr>
    <a:masterClrMapping/>
  </p:clrMapOvr>
  <mc:AlternateContent xmlns:mc="http://schemas.openxmlformats.org/markup-compatibility/2006" xmlns:p14="http://schemas.microsoft.com/office/powerpoint/2010/main">
    <mc:Choice Requires="p14">
      <p:transition spd="slow" p14:dur="2000" advTm="128346"/>
    </mc:Choice>
    <mc:Fallback xmlns="">
      <p:transition spd="slow" advTm="128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41836"/>
            <a:ext cx="7678223" cy="1210962"/>
          </a:xfrm>
        </p:spPr>
        <p:txBody>
          <a:bodyPr>
            <a:noAutofit/>
          </a:bodyPr>
          <a:lstStyle/>
          <a:p>
            <a:pPr>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rif Bold" pitchFamily="2" charset="-78"/>
              </a:rPr>
              <a:t>ريَذنةى بازنةيي داهات</a:t>
            </a:r>
            <a:br>
              <a:rPr lang="ar-IQ" sz="4000" b="1" dirty="0">
                <a:solidFill>
                  <a:srgbClr val="002060"/>
                </a:solidFill>
                <a:latin typeface="Traditional Arabic" panose="02020603050405020304" pitchFamily="18" charset="-78"/>
                <a:cs typeface="Ali_K_Shrif Bold" pitchFamily="2" charset="-78"/>
              </a:rPr>
            </a:br>
            <a:r>
              <a:rPr lang="en-US" sz="2800" b="1" dirty="0">
                <a:solidFill>
                  <a:srgbClr val="002060"/>
                </a:solidFill>
                <a:latin typeface="Traditional Arabic" panose="02020603050405020304" pitchFamily="18" charset="-78"/>
                <a:cs typeface="Traditional Arabic" panose="02020603050405020304" pitchFamily="18" charset="-78"/>
              </a:rPr>
              <a:t>Circular</a:t>
            </a:r>
            <a:r>
              <a:rPr lang="ar-IQ" sz="2800" b="1" dirty="0">
                <a:solidFill>
                  <a:srgbClr val="002060"/>
                </a:solidFill>
                <a:latin typeface="Traditional Arabic" panose="02020603050405020304" pitchFamily="18" charset="-78"/>
                <a:cs typeface="Traditional Arabic" panose="02020603050405020304" pitchFamily="18" charset="-78"/>
              </a:rPr>
              <a:t> </a:t>
            </a:r>
            <a:r>
              <a:rPr lang="en-US" sz="2800" b="1" dirty="0">
                <a:solidFill>
                  <a:srgbClr val="002060"/>
                </a:solidFill>
                <a:latin typeface="Traditional Arabic" panose="02020603050405020304" pitchFamily="18" charset="-78"/>
                <a:cs typeface="Traditional Arabic" panose="02020603050405020304" pitchFamily="18" charset="-78"/>
              </a:rPr>
              <a:t>Flows of Income</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27</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579712" y="135024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451173" y="1562249"/>
            <a:ext cx="8388027" cy="3924151"/>
          </a:xfrm>
          <a:prstGeom prst="rect">
            <a:avLst/>
          </a:prstGeom>
        </p:spPr>
        <p:txBody>
          <a:bodyPr wrap="square">
            <a:spAutoFit/>
          </a:bodyPr>
          <a:lstStyle/>
          <a:p>
            <a:pPr algn="just" rtl="1">
              <a:lnSpc>
                <a:spcPct val="140000"/>
              </a:lnSpc>
            </a:pPr>
            <a:r>
              <a:rPr lang="ar-IQ" sz="3000" dirty="0">
                <a:latin typeface="Times New Roman" panose="02020603050405020304" pitchFamily="18" charset="0"/>
                <a:cs typeface="Ali_K_Sharif" pitchFamily="2" charset="-78"/>
              </a:rPr>
              <a:t>بوَئةوةى بطةين بة ماناى داهات و بةرهةمى نةتةوةيي ثيَويستة ئةوةى ثيَيدةطوتريَت زنجيرةى ريَذنةى بازنةيي داهات بخةينةرِوو كة ثةيوةنديية ئالوَزةكانى نيَوان كةرتة ثيَكهاتووةكانى ئابوورى رووندةكاتةوة لة بارى ئابوورى سادة و داخراو ثيَكهاتوو لة دوو كةرت (كةرتى خيَزانى و بةرهةمهيَنانى) و لة بارى ئابوورى ئالوَز و كراوة و ثيَكهاتوو لة ضوار كةرت (كةرتى خيَزانى، بةرهةمهيَنان، حكومى و جيهانى دةرةكى).</a:t>
            </a:r>
          </a:p>
        </p:txBody>
      </p:sp>
    </p:spTree>
    <p:custDataLst>
      <p:tags r:id="rId1"/>
    </p:custDataLst>
    <p:extLst>
      <p:ext uri="{BB962C8B-B14F-4D97-AF65-F5344CB8AC3E}">
        <p14:creationId xmlns:p14="http://schemas.microsoft.com/office/powerpoint/2010/main" val="2132662234"/>
      </p:ext>
    </p:extLst>
  </p:cSld>
  <p:clrMapOvr>
    <a:masterClrMapping/>
  </p:clrMapOvr>
  <mc:AlternateContent xmlns:mc="http://schemas.openxmlformats.org/markup-compatibility/2006" xmlns:p14="http://schemas.microsoft.com/office/powerpoint/2010/main">
    <mc:Choice Requires="p14">
      <p:transition spd="slow" p14:dur="2000" advTm="39994"/>
    </mc:Choice>
    <mc:Fallback xmlns="">
      <p:transition spd="slow" advTm="39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28</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7" name="Rectangle 6"/>
          <p:cNvSpPr/>
          <p:nvPr/>
        </p:nvSpPr>
        <p:spPr>
          <a:xfrm>
            <a:off x="739254" y="269940"/>
            <a:ext cx="7776097" cy="1938992"/>
          </a:xfrm>
          <a:prstGeom prst="rect">
            <a:avLst/>
          </a:prstGeom>
        </p:spPr>
        <p:txBody>
          <a:bodyPr wrap="square">
            <a:spAutoFit/>
          </a:bodyPr>
          <a:lstStyle/>
          <a:p>
            <a:pPr algn="just" rtl="1">
              <a:lnSpc>
                <a:spcPct val="150000"/>
              </a:lnSpc>
            </a:pPr>
            <a:r>
              <a:rPr lang="ar-IQ" sz="4000" dirty="0">
                <a:latin typeface="Times New Roman" panose="02020603050405020304" pitchFamily="18" charset="0"/>
                <a:cs typeface="Ali_K_Sharif" pitchFamily="2" charset="-78"/>
              </a:rPr>
              <a:t>ئابوورى سادة و داخراو ئةم تايبةتمةندييانةى خوارةوةى هةية:</a:t>
            </a:r>
          </a:p>
        </p:txBody>
      </p:sp>
      <p:sp>
        <p:nvSpPr>
          <p:cNvPr id="10" name="Rectangle 9"/>
          <p:cNvSpPr/>
          <p:nvPr/>
        </p:nvSpPr>
        <p:spPr>
          <a:xfrm>
            <a:off x="731111" y="2169855"/>
            <a:ext cx="7207011" cy="2554545"/>
          </a:xfrm>
          <a:prstGeom prst="rect">
            <a:avLst/>
          </a:prstGeom>
        </p:spPr>
        <p:txBody>
          <a:bodyPr wrap="square">
            <a:spAutoFit/>
          </a:bodyPr>
          <a:lstStyle/>
          <a:p>
            <a:pPr marL="571500" indent="-571500" algn="just" rtl="1">
              <a:buClr>
                <a:srgbClr val="0070C0"/>
              </a:buClr>
              <a:buFont typeface="Wingdings" panose="05000000000000000000" pitchFamily="2" charset="2"/>
              <a:buChar char="§"/>
            </a:pPr>
            <a:r>
              <a:rPr lang="ar-IQ" sz="4000" dirty="0">
                <a:latin typeface="Times New Roman" panose="02020603050405020304" pitchFamily="18" charset="0"/>
                <a:cs typeface="Ali_K_Sharif" pitchFamily="2" charset="-78"/>
              </a:rPr>
              <a:t>حكومةت هيض روَلَيكى تيَيدا نيية.</a:t>
            </a:r>
          </a:p>
          <a:p>
            <a:pPr marL="571500" indent="-571500" algn="just" rtl="1">
              <a:buClr>
                <a:srgbClr val="0070C0"/>
              </a:buClr>
              <a:buFont typeface="Wingdings" panose="05000000000000000000" pitchFamily="2" charset="2"/>
              <a:buChar char="§"/>
            </a:pPr>
            <a:r>
              <a:rPr lang="ar-IQ" sz="4000" dirty="0">
                <a:latin typeface="Times New Roman" panose="02020603050405020304" pitchFamily="18" charset="0"/>
                <a:cs typeface="Ali_K_Sharif" pitchFamily="2" charset="-78"/>
              </a:rPr>
              <a:t>مامةلَة ناكات لةطةلَ جيهانى دةرةوة.</a:t>
            </a:r>
          </a:p>
          <a:p>
            <a:pPr marL="571500" indent="-571500" algn="just" rtl="1">
              <a:buClr>
                <a:srgbClr val="0070C0"/>
              </a:buClr>
              <a:buFont typeface="Wingdings" panose="05000000000000000000" pitchFamily="2" charset="2"/>
              <a:buChar char="§"/>
            </a:pPr>
            <a:r>
              <a:rPr lang="ar-IQ" sz="4000" dirty="0">
                <a:latin typeface="Times New Roman" panose="02020603050405020304" pitchFamily="18" charset="0"/>
                <a:cs typeface="Ali_K_Sharif" pitchFamily="2" charset="-78"/>
              </a:rPr>
              <a:t>تةنها لة دوو كةرت ثيَكديَت كة كةرتى خيَزانى و كةرتى بةرهةمهيَنةرانن.</a:t>
            </a:r>
          </a:p>
        </p:txBody>
      </p:sp>
      <p:sp>
        <p:nvSpPr>
          <p:cNvPr id="11" name="Rectangle 10"/>
          <p:cNvSpPr/>
          <p:nvPr/>
        </p:nvSpPr>
        <p:spPr>
          <a:xfrm>
            <a:off x="628650" y="4994311"/>
            <a:ext cx="7776097" cy="1015663"/>
          </a:xfrm>
          <a:prstGeom prst="rect">
            <a:avLst/>
          </a:prstGeom>
        </p:spPr>
        <p:txBody>
          <a:bodyPr wrap="square">
            <a:spAutoFit/>
          </a:bodyPr>
          <a:lstStyle/>
          <a:p>
            <a:pPr algn="just" rtl="1">
              <a:lnSpc>
                <a:spcPct val="150000"/>
              </a:lnSpc>
            </a:pPr>
            <a:r>
              <a:rPr lang="ar-IQ" sz="4000" dirty="0">
                <a:latin typeface="Times New Roman" panose="02020603050405020304" pitchFamily="18" charset="0"/>
                <a:cs typeface="Ali_K_Sharif" pitchFamily="2" charset="-78"/>
              </a:rPr>
              <a:t>هةروةك روونكراوةتةوة لة ويَنةى هاتوودا:</a:t>
            </a:r>
          </a:p>
        </p:txBody>
      </p:sp>
      <p:pic>
        <p:nvPicPr>
          <p:cNvPr id="2" name="Audio 1">
            <a:hlinkClick r:id="" action="ppaction://media"/>
            <a:extLst>
              <a:ext uri="{FF2B5EF4-FFF2-40B4-BE49-F238E27FC236}">
                <a16:creationId xmlns="" xmlns:a16="http://schemas.microsoft.com/office/drawing/2014/main" id="{685CDD42-A9B6-48E7-9400-16162541F06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24900" y="6299200"/>
            <a:ext cx="304800" cy="406400"/>
          </a:xfrm>
          <a:prstGeom prst="rect">
            <a:avLst/>
          </a:prstGeom>
        </p:spPr>
      </p:pic>
    </p:spTree>
    <p:custDataLst>
      <p:tags r:id="rId1"/>
    </p:custDataLst>
    <p:extLst>
      <p:ext uri="{BB962C8B-B14F-4D97-AF65-F5344CB8AC3E}">
        <p14:creationId xmlns:p14="http://schemas.microsoft.com/office/powerpoint/2010/main" val="2870058233"/>
      </p:ext>
    </p:extLst>
  </p:cSld>
  <p:clrMapOvr>
    <a:masterClrMapping/>
  </p:clrMapOvr>
  <mc:AlternateContent xmlns:mc="http://schemas.openxmlformats.org/markup-compatibility/2006" xmlns:p14="http://schemas.microsoft.com/office/powerpoint/2010/main">
    <mc:Choice Requires="p14">
      <p:transition spd="slow" p14:dur="2000" advTm="35652"/>
    </mc:Choice>
    <mc:Fallback xmlns="">
      <p:transition spd="slow" advTm="35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7"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29</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66" name="Title 1"/>
          <p:cNvSpPr>
            <a:spLocks noGrp="1"/>
          </p:cNvSpPr>
          <p:nvPr>
            <p:ph type="ctrTitle"/>
          </p:nvPr>
        </p:nvSpPr>
        <p:spPr>
          <a:xfrm>
            <a:off x="1777538" y="600447"/>
            <a:ext cx="5408874" cy="618753"/>
          </a:xfrm>
          <a:ln>
            <a:noFill/>
          </a:ln>
        </p:spPr>
        <p:txBody>
          <a:bodyPr vert="horz" lIns="91440" tIns="45720" rIns="91440" bIns="45720" rtlCol="0" anchor="b">
            <a:noAutofit/>
          </a:bodyPr>
          <a:lstStyle/>
          <a:p>
            <a:pPr>
              <a:lnSpc>
                <a:spcPct val="100000"/>
              </a:lnSpc>
              <a:spcBef>
                <a:spcPts val="0"/>
              </a:spcBef>
              <a:buClr>
                <a:srgbClr val="00B050"/>
              </a:buClr>
            </a:pPr>
            <a:r>
              <a:rPr lang="ar-IQ"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Ali_K_Sharif bold" pitchFamily="2" charset="-78"/>
              </a:rPr>
              <a:t>ريَذنةى بازنةيي داهات لة ئابوورى سادة و داخراودا </a:t>
            </a:r>
          </a:p>
        </p:txBody>
      </p:sp>
      <p:pic>
        <p:nvPicPr>
          <p:cNvPr id="7" name="Picture 6"/>
          <p:cNvPicPr>
            <a:picLocks noChangeAspect="1"/>
          </p:cNvPicPr>
          <p:nvPr/>
        </p:nvPicPr>
        <p:blipFill>
          <a:blip r:embed="rId3"/>
          <a:stretch>
            <a:fillRect/>
          </a:stretch>
        </p:blipFill>
        <p:spPr>
          <a:xfrm>
            <a:off x="1179338" y="1284300"/>
            <a:ext cx="6576964" cy="4796918"/>
          </a:xfrm>
          <a:prstGeom prst="rect">
            <a:avLst/>
          </a:prstGeom>
        </p:spPr>
      </p:pic>
    </p:spTree>
    <p:extLst>
      <p:ext uri="{BB962C8B-B14F-4D97-AF65-F5344CB8AC3E}">
        <p14:creationId xmlns:p14="http://schemas.microsoft.com/office/powerpoint/2010/main" val="1144811646"/>
      </p:ext>
    </p:extLst>
  </p:cSld>
  <p:clrMapOvr>
    <a:masterClrMapping/>
  </p:clrMapOvr>
  <mc:AlternateContent xmlns:mc="http://schemas.openxmlformats.org/markup-compatibility/2006" xmlns:p14="http://schemas.microsoft.com/office/powerpoint/2010/main">
    <mc:Choice Requires="p14">
      <p:transition spd="slow" p14:dur="2000" advTm="143462"/>
    </mc:Choice>
    <mc:Fallback xmlns="">
      <p:transition spd="slow" advTm="14346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lgn="just" rtl="1">
              <a:buNone/>
            </a:pPr>
            <a:r>
              <a:rPr lang="ar-IQ" dirty="0">
                <a:solidFill>
                  <a:srgbClr val="FF0000"/>
                </a:solidFill>
                <a:cs typeface="Ali_K_Samik" pitchFamily="2" charset="-78"/>
              </a:rPr>
              <a:t>دووةم:- طرنطى تيورى ئابوورى هةمووةكى </a:t>
            </a:r>
          </a:p>
          <a:p>
            <a:pPr marL="0" indent="0" algn="just" rtl="1">
              <a:buNone/>
            </a:pPr>
            <a:r>
              <a:rPr lang="ar-IQ" dirty="0">
                <a:solidFill>
                  <a:srgbClr val="3333FF"/>
                </a:solidFill>
                <a:cs typeface="Ali_K_Samik" pitchFamily="2" charset="-78"/>
              </a:rPr>
              <a:t>تيورى ئابوورى هةمووةكى ئامانجى</a:t>
            </a:r>
            <a:r>
              <a:rPr lang="en-US" dirty="0">
                <a:solidFill>
                  <a:srgbClr val="3333FF"/>
                </a:solidFill>
                <a:cs typeface="Ali_K_Samik" pitchFamily="2" charset="-78"/>
              </a:rPr>
              <a:t>:</a:t>
            </a:r>
            <a:r>
              <a:rPr lang="ar-IQ" dirty="0">
                <a:solidFill>
                  <a:srgbClr val="3333FF"/>
                </a:solidFill>
                <a:cs typeface="Ali_K_Samik" pitchFamily="2" charset="-78"/>
              </a:rPr>
              <a:t> </a:t>
            </a:r>
            <a:r>
              <a:rPr lang="ar-IQ" dirty="0">
                <a:cs typeface="Ali_K_Samik" pitchFamily="2" charset="-78"/>
              </a:rPr>
              <a:t>بريتيية لة ضؤنيةتى كاركردنى سةرجةمى ئابوورى نةتةوةيي.</a:t>
            </a:r>
            <a:endParaRPr lang="en-US" dirty="0">
              <a:cs typeface="Ali_K_Samik" pitchFamily="2" charset="-78"/>
            </a:endParaRPr>
          </a:p>
          <a:p>
            <a:pPr marL="0" indent="0" algn="just" rtl="1">
              <a:buNone/>
            </a:pPr>
            <a:r>
              <a:rPr lang="ar-IQ" dirty="0">
                <a:cs typeface="Ali_K_Samik" pitchFamily="2" charset="-78"/>
              </a:rPr>
              <a:t> جةختيش لةسةر ليَكؤلينةوةى لةو هيَزانة دةكات، كة كاريطةرييان لةسةر ئاستى كاربةجيَهيَنانى ئابوورى هةمووةكى هةية، كة كار لةسةر دياركردنى طؤراوةكان دةكات، هةروةها طوزارشت لة ئاستى كار بةجيَهيَنان يان ضالاكى ئابوورى لة كؤمةلَطا دةكات وةك:- ئاستى طشتى نرخةكان، ئاستى كارثيَدان، يان بيَكارى، ياخود، ئاستى دةسهات. </a:t>
            </a:r>
          </a:p>
        </p:txBody>
      </p:sp>
    </p:spTree>
    <p:extLst>
      <p:ext uri="{BB962C8B-B14F-4D97-AF65-F5344CB8AC3E}">
        <p14:creationId xmlns:p14="http://schemas.microsoft.com/office/powerpoint/2010/main" val="3008302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30</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7" name="Rectangle 6"/>
          <p:cNvSpPr/>
          <p:nvPr/>
        </p:nvSpPr>
        <p:spPr>
          <a:xfrm>
            <a:off x="739254" y="269940"/>
            <a:ext cx="7776097" cy="1938992"/>
          </a:xfrm>
          <a:prstGeom prst="rect">
            <a:avLst/>
          </a:prstGeom>
        </p:spPr>
        <p:txBody>
          <a:bodyPr wrap="square">
            <a:spAutoFit/>
          </a:bodyPr>
          <a:lstStyle/>
          <a:p>
            <a:pPr algn="just" rtl="1">
              <a:lnSpc>
                <a:spcPct val="150000"/>
              </a:lnSpc>
            </a:pPr>
            <a:r>
              <a:rPr lang="ar-IQ" sz="4000" dirty="0">
                <a:latin typeface="Times New Roman" panose="02020603050405020304" pitchFamily="18" charset="0"/>
                <a:cs typeface="Ali_K_Sharif" pitchFamily="2" charset="-78"/>
              </a:rPr>
              <a:t>ئابوورى ئالوَز و كراوة ئةم تايبةتمةندييانةى خوارةوةى هةية:</a:t>
            </a:r>
          </a:p>
        </p:txBody>
      </p:sp>
      <p:sp>
        <p:nvSpPr>
          <p:cNvPr id="10" name="Rectangle 9"/>
          <p:cNvSpPr/>
          <p:nvPr/>
        </p:nvSpPr>
        <p:spPr>
          <a:xfrm>
            <a:off x="304800" y="2246055"/>
            <a:ext cx="8610600" cy="2554545"/>
          </a:xfrm>
          <a:prstGeom prst="rect">
            <a:avLst/>
          </a:prstGeom>
        </p:spPr>
        <p:txBody>
          <a:bodyPr wrap="square">
            <a:spAutoFit/>
          </a:bodyPr>
          <a:lstStyle/>
          <a:p>
            <a:pPr marL="571500" indent="-571500" algn="just" rtl="1">
              <a:buClr>
                <a:srgbClr val="0070C0"/>
              </a:buClr>
              <a:buFont typeface="Wingdings" panose="05000000000000000000" pitchFamily="2" charset="2"/>
              <a:buChar char="§"/>
            </a:pPr>
            <a:r>
              <a:rPr lang="ar-IQ" sz="4000" dirty="0">
                <a:latin typeface="Times New Roman" panose="02020603050405020304" pitchFamily="18" charset="0"/>
                <a:cs typeface="Ali_K_Sharif" pitchFamily="2" charset="-78"/>
              </a:rPr>
              <a:t>حكومةت روَلَيى تيَيدا هةية.</a:t>
            </a:r>
          </a:p>
          <a:p>
            <a:pPr marL="571500" indent="-571500" algn="just" rtl="1">
              <a:buClr>
                <a:srgbClr val="0070C0"/>
              </a:buClr>
              <a:buFont typeface="Wingdings" panose="05000000000000000000" pitchFamily="2" charset="2"/>
              <a:buChar char="§"/>
            </a:pPr>
            <a:r>
              <a:rPr lang="ar-IQ" sz="4000" dirty="0">
                <a:latin typeface="Times New Roman" panose="02020603050405020304" pitchFamily="18" charset="0"/>
                <a:cs typeface="Ali_K_Sharif" pitchFamily="2" charset="-78"/>
              </a:rPr>
              <a:t>مامةلَة دةكات لةطةلَ جيهانى دةرةكى.</a:t>
            </a:r>
          </a:p>
          <a:p>
            <a:pPr marL="571500" indent="-571500" algn="just" rtl="1">
              <a:buClr>
                <a:srgbClr val="0070C0"/>
              </a:buClr>
              <a:buFont typeface="Wingdings" panose="05000000000000000000" pitchFamily="2" charset="2"/>
              <a:buChar char="§"/>
            </a:pPr>
            <a:r>
              <a:rPr lang="ar-IQ" sz="4000" dirty="0">
                <a:latin typeface="Times New Roman" panose="02020603050405020304" pitchFamily="18" charset="0"/>
                <a:cs typeface="Ali_K_Sharif" pitchFamily="2" charset="-78"/>
              </a:rPr>
              <a:t>لة ضوار كةرت ثيَكديَت كة كةرتى خيَزانى، بةرهةمهيَنةران، حكومى  و جيهانى دةرةكين.</a:t>
            </a:r>
          </a:p>
        </p:txBody>
      </p:sp>
      <p:sp>
        <p:nvSpPr>
          <p:cNvPr id="11" name="Rectangle 10"/>
          <p:cNvSpPr/>
          <p:nvPr/>
        </p:nvSpPr>
        <p:spPr>
          <a:xfrm>
            <a:off x="628650" y="5034630"/>
            <a:ext cx="7776097" cy="1015663"/>
          </a:xfrm>
          <a:prstGeom prst="rect">
            <a:avLst/>
          </a:prstGeom>
        </p:spPr>
        <p:txBody>
          <a:bodyPr wrap="square">
            <a:spAutoFit/>
          </a:bodyPr>
          <a:lstStyle/>
          <a:p>
            <a:pPr algn="just" rtl="1">
              <a:lnSpc>
                <a:spcPct val="150000"/>
              </a:lnSpc>
            </a:pPr>
            <a:r>
              <a:rPr lang="ar-IQ" sz="4000" dirty="0">
                <a:latin typeface="Times New Roman" panose="02020603050405020304" pitchFamily="18" charset="0"/>
                <a:cs typeface="Ali_K_Sharif" pitchFamily="2" charset="-78"/>
              </a:rPr>
              <a:t>هةروةك روونكراوةتةوة لة ويَنةى هاتوودا:</a:t>
            </a:r>
          </a:p>
        </p:txBody>
      </p:sp>
    </p:spTree>
    <p:custDataLst>
      <p:tags r:id="rId1"/>
    </p:custDataLst>
    <p:extLst>
      <p:ext uri="{BB962C8B-B14F-4D97-AF65-F5344CB8AC3E}">
        <p14:creationId xmlns:p14="http://schemas.microsoft.com/office/powerpoint/2010/main" val="2741244364"/>
      </p:ext>
    </p:extLst>
  </p:cSld>
  <p:clrMapOvr>
    <a:masterClrMapping/>
  </p:clrMapOvr>
  <mc:AlternateContent xmlns:mc="http://schemas.openxmlformats.org/markup-compatibility/2006" xmlns:p14="http://schemas.microsoft.com/office/powerpoint/2010/main">
    <mc:Choice Requires="p14">
      <p:transition spd="slow" p14:dur="2000" advTm="28291"/>
    </mc:Choice>
    <mc:Fallback xmlns="">
      <p:transition spd="slow" advTm="28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31</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66" name="Title 1"/>
          <p:cNvSpPr>
            <a:spLocks noGrp="1"/>
          </p:cNvSpPr>
          <p:nvPr>
            <p:ph type="ctrTitle"/>
          </p:nvPr>
        </p:nvSpPr>
        <p:spPr>
          <a:xfrm>
            <a:off x="1790558" y="600447"/>
            <a:ext cx="5408874" cy="618753"/>
          </a:xfrm>
          <a:ln>
            <a:noFill/>
          </a:ln>
        </p:spPr>
        <p:txBody>
          <a:bodyPr vert="horz" lIns="91440" tIns="45720" rIns="91440" bIns="45720" rtlCol="0" anchor="b">
            <a:noAutofit/>
          </a:bodyPr>
          <a:lstStyle/>
          <a:p>
            <a:pPr>
              <a:lnSpc>
                <a:spcPct val="100000"/>
              </a:lnSpc>
              <a:spcBef>
                <a:spcPts val="0"/>
              </a:spcBef>
              <a:buClr>
                <a:srgbClr val="00B050"/>
              </a:buClr>
            </a:pPr>
            <a:r>
              <a:rPr lang="ar-IQ"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Ali_K_Sharif bold" pitchFamily="2" charset="-78"/>
              </a:rPr>
              <a:t>ريَذنةى بازنةيي داهات لة ئابوورى ئالوَز و كراوةدا </a:t>
            </a:r>
          </a:p>
        </p:txBody>
      </p:sp>
      <p:pic>
        <p:nvPicPr>
          <p:cNvPr id="2" name="Picture 1"/>
          <p:cNvPicPr>
            <a:picLocks noChangeAspect="1"/>
          </p:cNvPicPr>
          <p:nvPr/>
        </p:nvPicPr>
        <p:blipFill>
          <a:blip r:embed="rId3"/>
          <a:stretch>
            <a:fillRect/>
          </a:stretch>
        </p:blipFill>
        <p:spPr>
          <a:xfrm>
            <a:off x="1195054" y="1502033"/>
            <a:ext cx="6599882" cy="4709477"/>
          </a:xfrm>
          <a:prstGeom prst="rect">
            <a:avLst/>
          </a:prstGeom>
        </p:spPr>
      </p:pic>
    </p:spTree>
    <p:extLst>
      <p:ext uri="{BB962C8B-B14F-4D97-AF65-F5344CB8AC3E}">
        <p14:creationId xmlns:p14="http://schemas.microsoft.com/office/powerpoint/2010/main" val="2754997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3200" b="1" dirty="0">
                <a:solidFill>
                  <a:srgbClr val="002060"/>
                </a:solidFill>
                <a:latin typeface="Traditional Arabic" panose="02020603050405020304" pitchFamily="18" charset="-78"/>
                <a:cs typeface="Ali_K_Sharif bold" pitchFamily="2" charset="-78"/>
              </a:rPr>
              <a:t>ريَطاكانى هةذماركردنى سةرجةمى بةرهةمى ناوخوَيي</a:t>
            </a:r>
            <a:r>
              <a:rPr lang="ar-IQ" sz="4000" b="1" dirty="0">
                <a:solidFill>
                  <a:srgbClr val="002060"/>
                </a:solidFill>
                <a:latin typeface="Traditional Arabic" panose="02020603050405020304" pitchFamily="18" charset="-78"/>
                <a:cs typeface="Traditional Arabic" panose="02020603050405020304" pitchFamily="18" charset="-78"/>
              </a:rPr>
              <a:t/>
            </a:r>
            <a:br>
              <a:rPr lang="ar-IQ" sz="4000" b="1" dirty="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GDP Measuring Methods</a:t>
            </a:r>
          </a:p>
        </p:txBody>
      </p:sp>
      <p:sp>
        <p:nvSpPr>
          <p:cNvPr id="5" name="Slide Number Placeholder 4"/>
          <p:cNvSpPr>
            <a:spLocks noGrp="1"/>
          </p:cNvSpPr>
          <p:nvPr>
            <p:ph type="sldNum" sz="quarter" idx="12"/>
          </p:nvPr>
        </p:nvSpPr>
        <p:spPr/>
        <p:txBody>
          <a:bodyPr/>
          <a:lstStyle/>
          <a:p>
            <a:fld id="{F1855434-35D0-4EB5-91AA-4FDCC5769DB0}" type="slidenum">
              <a:rPr lang="en-US" smtClean="0"/>
              <a:t>32</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09665" y="150198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50566" y="1613602"/>
            <a:ext cx="7894294" cy="1569660"/>
          </a:xfrm>
          <a:prstGeom prst="rect">
            <a:avLst/>
          </a:prstGeom>
        </p:spPr>
        <p:txBody>
          <a:bodyPr wrap="square">
            <a:spAutoFit/>
          </a:bodyPr>
          <a:lstStyle/>
          <a:p>
            <a:pPr algn="just" rtl="1">
              <a:lnSpc>
                <a:spcPct val="150000"/>
              </a:lnSpc>
            </a:pPr>
            <a:r>
              <a:rPr lang="ar-IQ" sz="3200" dirty="0">
                <a:latin typeface="Traditional Arabic" panose="02020603050405020304" pitchFamily="18" charset="-78"/>
                <a:cs typeface="Ali_K_Sharif" pitchFamily="2" charset="-78"/>
              </a:rPr>
              <a:t>دةكريَت سةرجةمى بةرهةمى ناوخوَيي هةذمار بكةين بة ذمارةيةك ريَطا كة ئةمانة طرنطتريانن:</a:t>
            </a:r>
          </a:p>
        </p:txBody>
      </p:sp>
      <p:sp>
        <p:nvSpPr>
          <p:cNvPr id="9" name="Rectangle 8"/>
          <p:cNvSpPr/>
          <p:nvPr/>
        </p:nvSpPr>
        <p:spPr>
          <a:xfrm>
            <a:off x="3810000" y="2984480"/>
            <a:ext cx="4028474" cy="3416320"/>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600" dirty="0">
                <a:latin typeface="Traditional Arabic" panose="02020603050405020304" pitchFamily="18" charset="-78"/>
                <a:cs typeface="Ali_K_Sharif" pitchFamily="2" charset="-78"/>
              </a:rPr>
              <a:t>ريَطاى زيَدة بةها</a:t>
            </a:r>
          </a:p>
          <a:p>
            <a:pPr marL="571500" indent="-571500" algn="just" rtl="1">
              <a:lnSpc>
                <a:spcPct val="150000"/>
              </a:lnSpc>
              <a:buClr>
                <a:srgbClr val="0070C0"/>
              </a:buClr>
              <a:buFont typeface="Wingdings" panose="05000000000000000000" pitchFamily="2" charset="2"/>
              <a:buChar char="§"/>
            </a:pPr>
            <a:r>
              <a:rPr lang="ar-IQ" sz="3600" dirty="0">
                <a:latin typeface="Traditional Arabic" panose="02020603050405020304" pitchFamily="18" charset="-78"/>
                <a:cs typeface="Ali_K_Sharif" pitchFamily="2" charset="-78"/>
              </a:rPr>
              <a:t>ريَطاى بةرهةمى كوَتايي</a:t>
            </a:r>
          </a:p>
          <a:p>
            <a:pPr marL="571500" indent="-571500" algn="just" rtl="1">
              <a:lnSpc>
                <a:spcPct val="150000"/>
              </a:lnSpc>
              <a:buClr>
                <a:srgbClr val="0070C0"/>
              </a:buClr>
              <a:buFont typeface="Wingdings" panose="05000000000000000000" pitchFamily="2" charset="2"/>
              <a:buChar char="§"/>
            </a:pPr>
            <a:r>
              <a:rPr lang="ar-IQ" sz="3600" dirty="0">
                <a:latin typeface="Traditional Arabic" panose="02020603050405020304" pitchFamily="18" charset="-78"/>
                <a:cs typeface="Ali_K_Sharif" pitchFamily="2" charset="-78"/>
              </a:rPr>
              <a:t>ريَطاى خةرجى</a:t>
            </a:r>
          </a:p>
          <a:p>
            <a:pPr marL="571500" indent="-571500" algn="just" rtl="1">
              <a:lnSpc>
                <a:spcPct val="150000"/>
              </a:lnSpc>
              <a:buClr>
                <a:srgbClr val="0070C0"/>
              </a:buClr>
              <a:buFont typeface="Wingdings" panose="05000000000000000000" pitchFamily="2" charset="2"/>
              <a:buChar char="§"/>
            </a:pPr>
            <a:r>
              <a:rPr lang="ar-IQ" sz="3600" dirty="0">
                <a:latin typeface="Traditional Arabic" panose="02020603050405020304" pitchFamily="18" charset="-78"/>
                <a:cs typeface="Ali_K_Sharif" pitchFamily="2" charset="-78"/>
              </a:rPr>
              <a:t>ريَطاى داهات</a:t>
            </a:r>
          </a:p>
        </p:txBody>
      </p:sp>
    </p:spTree>
    <p:extLst>
      <p:ext uri="{BB962C8B-B14F-4D97-AF65-F5344CB8AC3E}">
        <p14:creationId xmlns:p14="http://schemas.microsoft.com/office/powerpoint/2010/main" val="21046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ريَطاى زيَدة بةها</a:t>
            </a:r>
            <a:r>
              <a:rPr lang="ar-IQ" sz="4000" b="1" dirty="0">
                <a:solidFill>
                  <a:srgbClr val="002060"/>
                </a:solidFill>
                <a:latin typeface="Traditional Arabic" panose="02020603050405020304" pitchFamily="18" charset="-78"/>
                <a:cs typeface="Traditional Arabic" panose="02020603050405020304" pitchFamily="18" charset="-78"/>
              </a:rPr>
              <a:t/>
            </a:r>
            <a:br>
              <a:rPr lang="ar-IQ" sz="4000" b="1" dirty="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Add Value</a:t>
            </a:r>
            <a:r>
              <a:rPr lang="ar-IQ" sz="2800" b="1" dirty="0">
                <a:solidFill>
                  <a:srgbClr val="002060"/>
                </a:solidFill>
                <a:latin typeface="Traditional Arabic" panose="02020603050405020304" pitchFamily="18" charset="-78"/>
                <a:cs typeface="Traditional Arabic" panose="02020603050405020304" pitchFamily="18" charset="-78"/>
              </a:rPr>
              <a:t> </a:t>
            </a:r>
            <a:r>
              <a:rPr lang="en-US" sz="2800" b="1" dirty="0">
                <a:solidFill>
                  <a:srgbClr val="002060"/>
                </a:solidFill>
                <a:latin typeface="Traditional Arabic" panose="02020603050405020304" pitchFamily="18" charset="-78"/>
                <a:cs typeface="Traditional Arabic" panose="02020603050405020304" pitchFamily="18" charset="-78"/>
              </a:rPr>
              <a:t>Method</a:t>
            </a:r>
          </a:p>
        </p:txBody>
      </p:sp>
      <p:sp>
        <p:nvSpPr>
          <p:cNvPr id="5" name="Slide Number Placeholder 4"/>
          <p:cNvSpPr>
            <a:spLocks noGrp="1"/>
          </p:cNvSpPr>
          <p:nvPr>
            <p:ph type="sldNum" sz="quarter" idx="12"/>
          </p:nvPr>
        </p:nvSpPr>
        <p:spPr/>
        <p:txBody>
          <a:bodyPr/>
          <a:lstStyle/>
          <a:p>
            <a:fld id="{F1855434-35D0-4EB5-91AA-4FDCC5769DB0}" type="slidenum">
              <a:rPr lang="en-US" smtClean="0"/>
              <a:t>33</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09665" y="150198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81000" y="1714649"/>
            <a:ext cx="8458200" cy="3924151"/>
          </a:xfrm>
          <a:prstGeom prst="rect">
            <a:avLst/>
          </a:prstGeom>
        </p:spPr>
        <p:txBody>
          <a:bodyPr wrap="square">
            <a:spAutoFit/>
          </a:bodyPr>
          <a:lstStyle/>
          <a:p>
            <a:pPr algn="just" rtl="1">
              <a:lnSpc>
                <a:spcPct val="140000"/>
              </a:lnSpc>
            </a:pPr>
            <a:r>
              <a:rPr lang="ar-IQ" sz="3000" dirty="0">
                <a:latin typeface="Traditional Arabic" panose="02020603050405020304" pitchFamily="18" charset="-78"/>
                <a:cs typeface="Ali_K_Sharif" pitchFamily="2" charset="-78"/>
              </a:rPr>
              <a:t>بةثيَى ئةم ريَطةية سةرجةمى زيَدة بةهاكانى هةر قوَناغيَكى بةرهةمهيَنان كوَدةكةينةوة بوَ طشت يةكة دامةزراوةييةكان. بوَ نموونة هةتاكو جلوبةرط ئامادةبيَت بوَ بةكارهيَنانى كوَتايي لة لايةن بةكاربةرةوة بةضةند قوَناغيَكدا دةرِوات. لة قوَناغى يةكةمدا لةلايةن كشتيار (شوان) سوَف دةفروَشريَتة كارطة بوَئةوةى بطوَرِيَت بوَ قوماش ثاشان ئةويش دةيفروَشيَتة بةرطدروو بوَئةوةى بيكات بة جلى ئامادة. كةواتة زيَدة بةهاى طشت قوَناغةكان كوَدةكريَتةوة.</a:t>
            </a:r>
          </a:p>
        </p:txBody>
      </p:sp>
    </p:spTree>
    <p:extLst>
      <p:ext uri="{BB962C8B-B14F-4D97-AF65-F5344CB8AC3E}">
        <p14:creationId xmlns:p14="http://schemas.microsoft.com/office/powerpoint/2010/main" val="31147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367" y="500977"/>
            <a:ext cx="7961622" cy="569834"/>
          </a:xfrm>
        </p:spPr>
        <p:txBody>
          <a:bodyPr>
            <a:noAutofit/>
          </a:bodyPr>
          <a:lstStyle/>
          <a:p>
            <a:pPr algn="just" rtl="1"/>
            <a:r>
              <a:rPr lang="ar-IQ" sz="32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Ali_K_Sharif bold" pitchFamily="2" charset="-78"/>
              </a:rPr>
              <a:t>نموونة</a:t>
            </a:r>
            <a:r>
              <a:rPr lang="ar-IQ" sz="32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IQ" sz="3200" dirty="0">
                <a:latin typeface="Traditional Arabic" panose="02020603050405020304" pitchFamily="18" charset="-78"/>
                <a:cs typeface="Ali_K_Sharif" pitchFamily="2" charset="-78"/>
              </a:rPr>
              <a:t>هةذماركردنى سةرجةمى بةرهةمى ناوخوَيي بة ريَطاى زيَدة بةها:</a:t>
            </a:r>
            <a:endParaRPr lang="en-US" sz="3200" dirty="0">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r>
              <a:rPr lang="en-US" dirty="0"/>
              <a:t> </a:t>
            </a:r>
            <a:fld id="{F1855434-35D0-4EB5-91AA-4FDCC5769DB0}" type="slidenum">
              <a:rPr lang="en-US" smtClean="0"/>
              <a:t>34</a:t>
            </a:fld>
            <a:endParaRPr lang="en-US" dirty="0"/>
          </a:p>
        </p:txBody>
      </p:sp>
      <p:sp>
        <p:nvSpPr>
          <p:cNvPr id="6" name="Date Placeholder 5"/>
          <p:cNvSpPr>
            <a:spLocks noGrp="1"/>
          </p:cNvSpPr>
          <p:nvPr>
            <p:ph type="dt" sz="half" idx="10"/>
          </p:nvPr>
        </p:nvSpPr>
        <p:spPr/>
        <p:txBody>
          <a:bodyPr/>
          <a:lstStyle/>
          <a:p>
            <a:fld id="{189523E8-6439-450B-B296-C88A3B179312}" type="datetime1">
              <a:rPr lang="en-US" smtClean="0"/>
              <a:t>2/14/2023</a:t>
            </a:fld>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12698638"/>
              </p:ext>
            </p:extLst>
          </p:nvPr>
        </p:nvGraphicFramePr>
        <p:xfrm>
          <a:off x="625367" y="1436849"/>
          <a:ext cx="7886700" cy="4437202"/>
        </p:xfrm>
        <a:graphic>
          <a:graphicData uri="http://schemas.openxmlformats.org/drawingml/2006/table">
            <a:tbl>
              <a:tblPr firstRow="1" bandRow="1">
                <a:tableStyleId>{93296810-A885-4BE3-A3E7-6D5BEEA58F35}</a:tableStyleId>
              </a:tblPr>
              <a:tblGrid>
                <a:gridCol w="1577340">
                  <a:extLst>
                    <a:ext uri="{9D8B030D-6E8A-4147-A177-3AD203B41FA5}">
                      <a16:colId xmlns="" xmlns:a16="http://schemas.microsoft.com/office/drawing/2014/main" val="730702543"/>
                    </a:ext>
                  </a:extLst>
                </a:gridCol>
                <a:gridCol w="1659430">
                  <a:extLst>
                    <a:ext uri="{9D8B030D-6E8A-4147-A177-3AD203B41FA5}">
                      <a16:colId xmlns="" xmlns:a16="http://schemas.microsoft.com/office/drawing/2014/main" val="1411792958"/>
                    </a:ext>
                  </a:extLst>
                </a:gridCol>
                <a:gridCol w="1651334">
                  <a:extLst>
                    <a:ext uri="{9D8B030D-6E8A-4147-A177-3AD203B41FA5}">
                      <a16:colId xmlns="" xmlns:a16="http://schemas.microsoft.com/office/drawing/2014/main" val="99123680"/>
                    </a:ext>
                  </a:extLst>
                </a:gridCol>
                <a:gridCol w="1421256">
                  <a:extLst>
                    <a:ext uri="{9D8B030D-6E8A-4147-A177-3AD203B41FA5}">
                      <a16:colId xmlns="" xmlns:a16="http://schemas.microsoft.com/office/drawing/2014/main" val="1283294051"/>
                    </a:ext>
                  </a:extLst>
                </a:gridCol>
                <a:gridCol w="1577340">
                  <a:extLst>
                    <a:ext uri="{9D8B030D-6E8A-4147-A177-3AD203B41FA5}">
                      <a16:colId xmlns="" xmlns:a16="http://schemas.microsoft.com/office/drawing/2014/main" val="3449085679"/>
                    </a:ext>
                  </a:extLst>
                </a:gridCol>
              </a:tblGrid>
              <a:tr h="688911">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IQ" sz="3200" u="none" strike="noStrike" dirty="0">
                          <a:effectLst/>
                          <a:latin typeface="Traditional Arabic" panose="02020603050405020304" pitchFamily="18" charset="-78"/>
                          <a:cs typeface="Ali_K_Sharif bold" pitchFamily="2" charset="-78"/>
                        </a:rPr>
                        <a:t>زيَدةبةها</a:t>
                      </a:r>
                      <a:r>
                        <a:rPr lang="ar-IQ" sz="3200" u="none" strike="noStrike" dirty="0">
                          <a:effectLst/>
                          <a:latin typeface="Traditional Arabic" panose="02020603050405020304" pitchFamily="18" charset="-78"/>
                          <a:cs typeface="Traditional Arabic" panose="02020603050405020304" pitchFamily="18" charset="-78"/>
                        </a:rPr>
                        <a:t> ($)</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IQ" sz="3200" u="none" strike="noStrike" dirty="0">
                          <a:effectLst/>
                          <a:latin typeface="Traditional Arabic" panose="02020603050405020304" pitchFamily="18" charset="-78"/>
                          <a:cs typeface="Ali_K_Sharif bold" pitchFamily="2" charset="-78"/>
                        </a:rPr>
                        <a:t>بةهاى فروَشتن </a:t>
                      </a:r>
                      <a:r>
                        <a:rPr lang="ar-IQ" sz="3200" u="none" strike="noStrike" dirty="0">
                          <a:effectLst/>
                          <a:latin typeface="Traditional Arabic" panose="02020603050405020304" pitchFamily="18" charset="-78"/>
                          <a:cs typeface="Traditional Arabic" panose="02020603050405020304" pitchFamily="18" charset="-78"/>
                        </a:rPr>
                        <a:t>($)</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كرِيار</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فرَوشيار</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قوَناغةكانى</a:t>
                      </a:r>
                    </a:p>
                    <a:p>
                      <a:pPr algn="ctr" rtl="1" fontAlgn="ctr"/>
                      <a:r>
                        <a:rPr lang="ar-IQ" sz="3200" u="none" strike="noStrike" dirty="0">
                          <a:effectLst/>
                          <a:latin typeface="Traditional Arabic" panose="02020603050405020304" pitchFamily="18" charset="-78"/>
                          <a:cs typeface="Ali_K_Sharif bold" pitchFamily="2" charset="-78"/>
                        </a:rPr>
                        <a:t>بةرهةمهيَنان</a:t>
                      </a:r>
                      <a:endParaRPr lang="ar-IQ"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2885027092"/>
                  </a:ext>
                </a:extLst>
              </a:tr>
              <a:tr h="774521">
                <a:tc>
                  <a:txBody>
                    <a:bodyPr/>
                    <a:lstStyle/>
                    <a:p>
                      <a:pPr algn="ctr" rtl="1" fontAlgn="ctr"/>
                      <a:r>
                        <a:rPr lang="ar-IQ" sz="2800" u="none" strike="noStrike" dirty="0">
                          <a:effectLst/>
                          <a:latin typeface="Traditional Arabic" panose="02020603050405020304" pitchFamily="18" charset="-78"/>
                          <a:cs typeface="Traditional Arabic" panose="02020603050405020304" pitchFamily="18" charset="-78"/>
                        </a:rPr>
                        <a:t>100</a:t>
                      </a:r>
                      <a:endParaRPr lang="en-US" sz="28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Traditional Arabic" panose="02020603050405020304" pitchFamily="18" charset="-78"/>
                        </a:rPr>
                        <a:t>100</a:t>
                      </a:r>
                      <a:endParaRPr lang="en-US" sz="28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كارطةى رستن و ضنين</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كشتيار (شوان)</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سوَف</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74584836"/>
                  </a:ext>
                </a:extLst>
              </a:tr>
              <a:tr h="772265">
                <a:tc>
                  <a:txBody>
                    <a:bodyPr/>
                    <a:lstStyle/>
                    <a:p>
                      <a:pPr algn="ctr" rtl="1" fontAlgn="ctr"/>
                      <a:r>
                        <a:rPr lang="ar-IQ" sz="2800" u="none" strike="noStrike" dirty="0">
                          <a:effectLst/>
                          <a:latin typeface="Traditional Arabic" panose="02020603050405020304" pitchFamily="18" charset="-78"/>
                          <a:cs typeface="Traditional Arabic" panose="02020603050405020304" pitchFamily="18" charset="-78"/>
                        </a:rPr>
                        <a:t>30</a:t>
                      </a:r>
                      <a:endParaRPr lang="en-US" sz="28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Traditional Arabic" panose="02020603050405020304" pitchFamily="18" charset="-78"/>
                        </a:rPr>
                        <a:t>130</a:t>
                      </a:r>
                      <a:endParaRPr lang="en-US" sz="28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بةرطدروو</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كارطة</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قوماش</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312200692"/>
                  </a:ext>
                </a:extLst>
              </a:tr>
              <a:tr h="675249">
                <a:tc>
                  <a:txBody>
                    <a:bodyPr/>
                    <a:lstStyle/>
                    <a:p>
                      <a:pPr algn="ctr" rtl="1" fontAlgn="ctr"/>
                      <a:r>
                        <a:rPr lang="ar-IQ" sz="2800" u="none" strike="noStrike" dirty="0">
                          <a:effectLst/>
                          <a:latin typeface="Traditional Arabic" panose="02020603050405020304" pitchFamily="18" charset="-78"/>
                          <a:cs typeface="Traditional Arabic" panose="02020603050405020304" pitchFamily="18" charset="-78"/>
                        </a:rPr>
                        <a:t>20</a:t>
                      </a:r>
                      <a:endParaRPr lang="en-US" sz="28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Traditional Arabic" panose="02020603050405020304" pitchFamily="18" charset="-78"/>
                        </a:rPr>
                        <a:t>150</a:t>
                      </a:r>
                      <a:endParaRPr lang="en-US" sz="28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بةكاربةر</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بةرطدروو</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جلوبةرط</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301548345"/>
                  </a:ext>
                </a:extLst>
              </a:tr>
              <a:tr h="1141838">
                <a:tc>
                  <a:txBody>
                    <a:bodyPr/>
                    <a:lstStyle/>
                    <a:p>
                      <a:pPr algn="ctr" rtl="1" fontAlgn="ctr"/>
                      <a:r>
                        <a:rPr lang="ar-IQ" sz="2800" b="1" u="none" strike="noStrike" dirty="0">
                          <a:effectLst/>
                          <a:latin typeface="Traditional Arabic" panose="02020603050405020304" pitchFamily="18" charset="-78"/>
                          <a:cs typeface="Traditional Arabic" panose="02020603050405020304" pitchFamily="18" charset="-78"/>
                        </a:rPr>
                        <a:t>150</a:t>
                      </a:r>
                      <a:endParaRPr lang="en-US" sz="28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endParaRPr lang="en-US" sz="28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endParaRPr lang="en-US" sz="28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endParaRPr lang="en-US" sz="28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b="1" u="none" strike="noStrike" dirty="0">
                          <a:effectLst/>
                          <a:latin typeface="Traditional Arabic" panose="02020603050405020304" pitchFamily="18" charset="-78"/>
                          <a:cs typeface="Ali_K_Sharif bold" pitchFamily="2" charset="-78"/>
                        </a:rPr>
                        <a:t>سةرجةمى</a:t>
                      </a:r>
                    </a:p>
                    <a:p>
                      <a:pPr algn="ctr" rtl="1" fontAlgn="ctr"/>
                      <a:r>
                        <a:rPr lang="ar-IQ" sz="2800" b="1" u="none" strike="noStrike" dirty="0">
                          <a:effectLst/>
                          <a:latin typeface="Traditional Arabic" panose="02020603050405020304" pitchFamily="18" charset="-78"/>
                          <a:cs typeface="Ali_K_Sharif bold" pitchFamily="2" charset="-78"/>
                        </a:rPr>
                        <a:t> زيَدة بةها</a:t>
                      </a:r>
                      <a:endParaRPr lang="en-US" sz="28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3525852787"/>
                  </a:ext>
                </a:extLst>
              </a:tr>
            </a:tbl>
          </a:graphicData>
        </a:graphic>
      </p:graphicFrame>
    </p:spTree>
    <p:extLst>
      <p:ext uri="{BB962C8B-B14F-4D97-AF65-F5344CB8AC3E}">
        <p14:creationId xmlns:p14="http://schemas.microsoft.com/office/powerpoint/2010/main" val="33501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8" y="0"/>
            <a:ext cx="7678223" cy="1314510"/>
          </a:xfrm>
        </p:spPr>
        <p:txBody>
          <a:bodyPr>
            <a:noAutofit/>
          </a:bodyPr>
          <a:lstStyle/>
          <a:p>
            <a:pPr>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 ريَطاى بةرهةمى كوَتايي</a:t>
            </a:r>
            <a:r>
              <a:rPr lang="ar-IQ" sz="4000" b="1" dirty="0">
                <a:solidFill>
                  <a:srgbClr val="002060"/>
                </a:solidFill>
                <a:latin typeface="Traditional Arabic" panose="02020603050405020304" pitchFamily="18" charset="-78"/>
                <a:cs typeface="Traditional Arabic" panose="02020603050405020304" pitchFamily="18" charset="-78"/>
              </a:rPr>
              <a:t/>
            </a:r>
            <a:br>
              <a:rPr lang="ar-IQ" sz="4000" b="1" dirty="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Final Product Method</a:t>
            </a:r>
          </a:p>
        </p:txBody>
      </p:sp>
      <p:sp>
        <p:nvSpPr>
          <p:cNvPr id="5" name="Slide Number Placeholder 4"/>
          <p:cNvSpPr>
            <a:spLocks noGrp="1"/>
          </p:cNvSpPr>
          <p:nvPr>
            <p:ph type="sldNum" sz="quarter" idx="12"/>
          </p:nvPr>
        </p:nvSpPr>
        <p:spPr/>
        <p:txBody>
          <a:bodyPr/>
          <a:lstStyle/>
          <a:p>
            <a:fld id="{F1855434-35D0-4EB5-91AA-4FDCC5769DB0}" type="slidenum">
              <a:rPr lang="en-US" smtClean="0"/>
              <a:t>35</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03696" y="131196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04801" y="1311960"/>
            <a:ext cx="8610600" cy="4870564"/>
          </a:xfrm>
          <a:prstGeom prst="rect">
            <a:avLst/>
          </a:prstGeom>
        </p:spPr>
        <p:txBody>
          <a:bodyPr wrap="square">
            <a:spAutoFit/>
          </a:bodyPr>
          <a:lstStyle/>
          <a:p>
            <a:pPr algn="just" rtl="1">
              <a:lnSpc>
                <a:spcPct val="150000"/>
              </a:lnSpc>
            </a:pPr>
            <a:r>
              <a:rPr lang="ar-IQ" sz="3450" dirty="0">
                <a:latin typeface="Traditional Arabic" panose="02020603050405020304" pitchFamily="18" charset="-78"/>
                <a:cs typeface="Ali_K_Sharif" pitchFamily="2" charset="-78"/>
              </a:rPr>
              <a:t>لةم ريَطايةدا سةرجةمى بةرهةمى ناوخوَيي هةذماردةكريَت لة ريَى كوَكردنةوةى سةرةنجامى ليَكدانى برِى طشت كالَا و خزمةتطوزارييةكانى كوَتايي لة ماوةى سالَيَكدا بة نرخةكانيان بة مةرجى دوورخستنةوةى كالَا و خزمةتطوزارييةكانى ناوةرِاست كة بةكاردةهيَنريَن جاريَكى ديكة لة بةرهةمهيَناندا، بةوثيَيةى كة كالَاكة يان خزمةتطوزارييةكة لةم ريَطايةدا بةرهةمى كوَتايية كاتيَك ئاراستةكراوة بوَ بةكابردنى كوَتايي.</a:t>
            </a:r>
          </a:p>
        </p:txBody>
      </p:sp>
    </p:spTree>
    <p:extLst>
      <p:ext uri="{BB962C8B-B14F-4D97-AF65-F5344CB8AC3E}">
        <p14:creationId xmlns:p14="http://schemas.microsoft.com/office/powerpoint/2010/main" val="37378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88" y="501717"/>
            <a:ext cx="8025062" cy="533738"/>
          </a:xfrm>
        </p:spPr>
        <p:txBody>
          <a:bodyPr>
            <a:noAutofit/>
          </a:bodyPr>
          <a:lstStyle/>
          <a:p>
            <a:pPr algn="just" rtl="1"/>
            <a:r>
              <a:rPr lang="ar-IQ" sz="36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Ali_K_Sharif bold" pitchFamily="2" charset="-78"/>
              </a:rPr>
              <a:t>نموونة</a:t>
            </a:r>
            <a:r>
              <a:rPr lang="ar-IQ" sz="36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IQ" sz="3600" dirty="0">
                <a:latin typeface="Traditional Arabic" panose="02020603050405020304" pitchFamily="18" charset="-78"/>
                <a:cs typeface="Ali_K_Sharif" pitchFamily="2" charset="-78"/>
              </a:rPr>
              <a:t>هةذماركردنى سةرجةمى بةرهةمى ناوخوَيي بة ريَطاى بةرهةمى كوَتايي: </a:t>
            </a:r>
            <a:endParaRPr lang="en-US" sz="3600" dirty="0">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r>
              <a:rPr lang="en-US" dirty="0"/>
              <a:t> </a:t>
            </a:r>
            <a:fld id="{F1855434-35D0-4EB5-91AA-4FDCC5769DB0}" type="slidenum">
              <a:rPr lang="en-US" smtClean="0"/>
              <a:t>36</a:t>
            </a:fld>
            <a:endParaRPr lang="en-US" dirty="0"/>
          </a:p>
        </p:txBody>
      </p:sp>
      <p:sp>
        <p:nvSpPr>
          <p:cNvPr id="6" name="Date Placeholder 5"/>
          <p:cNvSpPr>
            <a:spLocks noGrp="1"/>
          </p:cNvSpPr>
          <p:nvPr>
            <p:ph type="dt" sz="half" idx="10"/>
          </p:nvPr>
        </p:nvSpPr>
        <p:spPr/>
        <p:txBody>
          <a:bodyPr/>
          <a:lstStyle/>
          <a:p>
            <a:fld id="{189523E8-6439-450B-B296-C88A3B179312}" type="datetime1">
              <a:rPr lang="en-US" smtClean="0"/>
              <a:t>2/14/2023</a:t>
            </a:fld>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122917247"/>
              </p:ext>
            </p:extLst>
          </p:nvPr>
        </p:nvGraphicFramePr>
        <p:xfrm>
          <a:off x="628650" y="1542283"/>
          <a:ext cx="7886700" cy="4040370"/>
        </p:xfrm>
        <a:graphic>
          <a:graphicData uri="http://schemas.openxmlformats.org/drawingml/2006/table">
            <a:tbl>
              <a:tblPr firstRow="1" bandRow="1">
                <a:tableStyleId>{93296810-A885-4BE3-A3E7-6D5BEEA58F35}</a:tableStyleId>
              </a:tblPr>
              <a:tblGrid>
                <a:gridCol w="1971675">
                  <a:extLst>
                    <a:ext uri="{9D8B030D-6E8A-4147-A177-3AD203B41FA5}">
                      <a16:colId xmlns="" xmlns:a16="http://schemas.microsoft.com/office/drawing/2014/main" val="1411792958"/>
                    </a:ext>
                  </a:extLst>
                </a:gridCol>
                <a:gridCol w="1971675">
                  <a:extLst>
                    <a:ext uri="{9D8B030D-6E8A-4147-A177-3AD203B41FA5}">
                      <a16:colId xmlns="" xmlns:a16="http://schemas.microsoft.com/office/drawing/2014/main" val="99123680"/>
                    </a:ext>
                  </a:extLst>
                </a:gridCol>
                <a:gridCol w="1971675">
                  <a:extLst>
                    <a:ext uri="{9D8B030D-6E8A-4147-A177-3AD203B41FA5}">
                      <a16:colId xmlns="" xmlns:a16="http://schemas.microsoft.com/office/drawing/2014/main" val="1283294051"/>
                    </a:ext>
                  </a:extLst>
                </a:gridCol>
                <a:gridCol w="1971675">
                  <a:extLst>
                    <a:ext uri="{9D8B030D-6E8A-4147-A177-3AD203B41FA5}">
                      <a16:colId xmlns="" xmlns:a16="http://schemas.microsoft.com/office/drawing/2014/main" val="3449085679"/>
                    </a:ext>
                  </a:extLst>
                </a:gridCol>
              </a:tblGrid>
              <a:tr h="1361753">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IQ" sz="3200" u="none" strike="noStrike" dirty="0">
                          <a:effectLst/>
                          <a:latin typeface="Traditional Arabic" panose="02020603050405020304" pitchFamily="18" charset="-78"/>
                          <a:cs typeface="Ali_K_Sharif bold" pitchFamily="2" charset="-78"/>
                        </a:rPr>
                        <a:t>بةهاى فروَشتن </a:t>
                      </a:r>
                      <a:r>
                        <a:rPr lang="ar-IQ" sz="3200" u="none" strike="noStrike" dirty="0">
                          <a:effectLst/>
                          <a:latin typeface="Traditional Arabic" panose="02020603050405020304" pitchFamily="18" charset="-78"/>
                          <a:cs typeface="Traditional Arabic" panose="02020603050405020304" pitchFamily="18" charset="-78"/>
                        </a:rPr>
                        <a:t>($)</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كرِيار</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فرَوشيار</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قوَناغةكانى</a:t>
                      </a:r>
                    </a:p>
                    <a:p>
                      <a:pPr algn="ctr" rtl="1" fontAlgn="ctr"/>
                      <a:r>
                        <a:rPr lang="ar-IQ" sz="3200" u="none" strike="noStrike" dirty="0">
                          <a:effectLst/>
                          <a:latin typeface="Traditional Arabic" panose="02020603050405020304" pitchFamily="18" charset="-78"/>
                          <a:cs typeface="Ali_K_Sharif bold" pitchFamily="2" charset="-78"/>
                        </a:rPr>
                        <a:t>بةرهةمهيَنان</a:t>
                      </a:r>
                      <a:endParaRPr lang="ar-IQ"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2885027092"/>
                  </a:ext>
                </a:extLst>
              </a:tr>
              <a:tr h="1334747">
                <a:tc>
                  <a:txBody>
                    <a:bodyPr/>
                    <a:lstStyle/>
                    <a:p>
                      <a:pPr algn="ctr" rtl="1" fontAlgn="ctr"/>
                      <a:r>
                        <a:rPr lang="ar-IQ" sz="3200" u="none" strike="noStrike" dirty="0">
                          <a:effectLst/>
                          <a:latin typeface="Traditional Arabic" panose="02020603050405020304" pitchFamily="18" charset="-78"/>
                          <a:cs typeface="Traditional Arabic" panose="02020603050405020304" pitchFamily="18" charset="-78"/>
                        </a:rPr>
                        <a:t>150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بةكاربةر</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بةرطدروو</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tc>
                  <a:txBody>
                    <a:bodyPr/>
                    <a:lstStyle/>
                    <a:p>
                      <a:pPr algn="ctr" rtl="1" fontAlgn="ctr"/>
                      <a:r>
                        <a:rPr lang="ar-IQ" sz="2800" u="none" strike="noStrike" dirty="0">
                          <a:effectLst/>
                          <a:latin typeface="Traditional Arabic" panose="02020603050405020304" pitchFamily="18" charset="-78"/>
                          <a:cs typeface="Ali_K_Sharif" pitchFamily="2" charset="-78"/>
                        </a:rPr>
                        <a:t>جلوبةرط</a:t>
                      </a:r>
                      <a:endParaRPr lang="en-US" sz="28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301548345"/>
                  </a:ext>
                </a:extLst>
              </a:tr>
              <a:tr h="1343870">
                <a:tc>
                  <a:txBody>
                    <a:bodyPr/>
                    <a:lstStyle/>
                    <a:p>
                      <a:pPr algn="ctr" rtl="1" fontAlgn="ctr"/>
                      <a:r>
                        <a:rPr lang="ar-IQ" sz="3200" b="1" u="none" strike="noStrike" dirty="0">
                          <a:effectLst/>
                          <a:latin typeface="Traditional Arabic" panose="02020603050405020304" pitchFamily="18" charset="-78"/>
                          <a:cs typeface="Traditional Arabic" panose="02020603050405020304" pitchFamily="18" charset="-78"/>
                        </a:rPr>
                        <a:t>150</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1" u="none" strike="noStrike" dirty="0">
                          <a:effectLst/>
                          <a:latin typeface="Traditional Arabic" panose="02020603050405020304" pitchFamily="18" charset="-78"/>
                          <a:cs typeface="Ali_K_Sharif bold" pitchFamily="2" charset="-78"/>
                        </a:rPr>
                        <a:t>سةرجةمى زيَدة بةها</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3525852787"/>
                  </a:ext>
                </a:extLst>
              </a:tr>
            </a:tbl>
          </a:graphicData>
        </a:graphic>
      </p:graphicFrame>
    </p:spTree>
    <p:extLst>
      <p:ext uri="{BB962C8B-B14F-4D97-AF65-F5344CB8AC3E}">
        <p14:creationId xmlns:p14="http://schemas.microsoft.com/office/powerpoint/2010/main" val="13231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8" y="154910"/>
            <a:ext cx="7678223" cy="1314510"/>
          </a:xfrm>
        </p:spPr>
        <p:txBody>
          <a:bodyPr>
            <a:noAutofit/>
          </a:bodyPr>
          <a:lstStyle/>
          <a:p>
            <a:pPr rtl="1">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 ريَطاى خةرجى</a:t>
            </a:r>
            <a:br>
              <a:rPr lang="ar-IQ" sz="4000" b="1" dirty="0">
                <a:solidFill>
                  <a:srgbClr val="002060"/>
                </a:solidFill>
                <a:latin typeface="Traditional Arabic" panose="02020603050405020304" pitchFamily="18" charset="-78"/>
                <a:cs typeface="Ali_K_Sharif bold" pitchFamily="2" charset="-78"/>
              </a:rPr>
            </a:br>
            <a:r>
              <a:rPr lang="en-US" sz="2800" b="1" dirty="0">
                <a:solidFill>
                  <a:srgbClr val="002060"/>
                </a:solidFill>
                <a:latin typeface="Traditional Arabic" panose="02020603050405020304" pitchFamily="18" charset="-78"/>
                <a:cs typeface="Traditional Arabic" panose="02020603050405020304" pitchFamily="18" charset="-78"/>
              </a:rPr>
              <a:t>Expenditure Method</a:t>
            </a:r>
          </a:p>
        </p:txBody>
      </p:sp>
      <p:sp>
        <p:nvSpPr>
          <p:cNvPr id="5" name="Slide Number Placeholder 4"/>
          <p:cNvSpPr>
            <a:spLocks noGrp="1"/>
          </p:cNvSpPr>
          <p:nvPr>
            <p:ph type="sldNum" sz="quarter" idx="12"/>
          </p:nvPr>
        </p:nvSpPr>
        <p:spPr/>
        <p:txBody>
          <a:bodyPr/>
          <a:lstStyle/>
          <a:p>
            <a:fld id="{F1855434-35D0-4EB5-91AA-4FDCC5769DB0}" type="slidenum">
              <a:rPr lang="en-US" smtClean="0"/>
              <a:t>37</a:t>
            </a:fld>
            <a:endParaRPr lang="en-US"/>
          </a:p>
        </p:txBody>
      </p:sp>
      <p:sp>
        <p:nvSpPr>
          <p:cNvPr id="6" name="Date Placeholder 5"/>
          <p:cNvSpPr>
            <a:spLocks noGrp="1"/>
          </p:cNvSpPr>
          <p:nvPr>
            <p:ph type="dt" sz="half" idx="10"/>
          </p:nvPr>
        </p:nvSpPr>
        <p:spPr/>
        <p:txBody>
          <a:bodyPr/>
          <a:lstStyle/>
          <a:p>
            <a:fld id="{3250D5BF-3C2D-41A7-B14D-8FA1CD4F1D52}" type="datetime1">
              <a:rPr lang="en-US" smtClean="0"/>
              <a:t>2/14/2023</a:t>
            </a:fld>
            <a:endParaRPr lang="en-US"/>
          </a:p>
        </p:txBody>
      </p:sp>
      <p:cxnSp>
        <p:nvCxnSpPr>
          <p:cNvPr id="8" name="Straight Connector 7"/>
          <p:cNvCxnSpPr/>
          <p:nvPr/>
        </p:nvCxnSpPr>
        <p:spPr>
          <a:xfrm flipV="1">
            <a:off x="604337" y="1443227"/>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228600" y="1443227"/>
            <a:ext cx="8686799" cy="1419619"/>
          </a:xfrm>
          <a:prstGeom prst="rect">
            <a:avLst/>
          </a:prstGeom>
        </p:spPr>
        <p:txBody>
          <a:bodyPr wrap="square">
            <a:spAutoFit/>
          </a:bodyPr>
          <a:lstStyle/>
          <a:p>
            <a:pPr algn="just" rtl="1">
              <a:lnSpc>
                <a:spcPct val="150000"/>
              </a:lnSpc>
            </a:pPr>
            <a:r>
              <a:rPr lang="ar-IQ" sz="3000" dirty="0">
                <a:latin typeface="Traditional Arabic" panose="02020603050405020304" pitchFamily="18" charset="-78"/>
                <a:cs typeface="Ali_K_Sharif" pitchFamily="2" charset="-78"/>
              </a:rPr>
              <a:t>ئةم ريَطاية ئاماذة دةكات بوَ سةرنجامى كوَكردنةوةى طشت جوَرةكانى خةرجى كة ئةمانةن:</a:t>
            </a:r>
            <a:endParaRPr lang="ar-IQ" sz="3000" dirty="0">
              <a:latin typeface="Traditional Arabic" panose="02020603050405020304" pitchFamily="18" charset="-78"/>
              <a:cs typeface="Traditional Arabic" panose="02020603050405020304" pitchFamily="18" charset="-78"/>
            </a:endParaRPr>
          </a:p>
        </p:txBody>
      </p:sp>
      <p:sp>
        <p:nvSpPr>
          <p:cNvPr id="22" name="Rectangle 21"/>
          <p:cNvSpPr/>
          <p:nvPr/>
        </p:nvSpPr>
        <p:spPr>
          <a:xfrm>
            <a:off x="228600" y="2675089"/>
            <a:ext cx="8686800" cy="3497111"/>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خةرجى بةكاربردنى تايبةت</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خةرجى وةبةرهيَنان (زيادكردن بوَ وزةى بةرهةمهيَنان بوَ كوَمةلَطا و كالَاى سةرمايةدارى وةك ئاميَر و دةزطاكان و ئةوانى تر دةطريَتةخوَ).</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خةرجى حكومى (كرِينةكانى كةرتى حكومى)</a:t>
            </a:r>
          </a:p>
          <a:p>
            <a:pPr marL="571500" indent="-571500" algn="just" rtl="1">
              <a:lnSpc>
                <a:spcPct val="150000"/>
              </a:lnSpc>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ثوختةى كةرتى دةرةكى (هةناردةكان -  هاوردةكان).</a:t>
            </a:r>
          </a:p>
        </p:txBody>
      </p:sp>
    </p:spTree>
    <p:extLst>
      <p:ext uri="{BB962C8B-B14F-4D97-AF65-F5344CB8AC3E}">
        <p14:creationId xmlns:p14="http://schemas.microsoft.com/office/powerpoint/2010/main" val="42825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2357" y="500978"/>
            <a:ext cx="6914632" cy="595635"/>
          </a:xfrm>
        </p:spPr>
        <p:txBody>
          <a:bodyPr>
            <a:normAutofit fontScale="90000"/>
          </a:bodyPr>
          <a:lstStyle/>
          <a:p>
            <a:pPr algn="just" rtl="1"/>
            <a:r>
              <a:rPr lang="ar-IQ" sz="32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Ali_K_Sharif bold" pitchFamily="2" charset="-78"/>
              </a:rPr>
              <a:t>نموونة</a:t>
            </a:r>
            <a:r>
              <a:rPr lang="ar-IQ" sz="32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IQ" sz="3200" dirty="0">
                <a:latin typeface="Traditional Arabic" panose="02020603050405020304" pitchFamily="18" charset="-78"/>
                <a:cs typeface="Ali_K_Sharif" pitchFamily="2" charset="-78"/>
              </a:rPr>
              <a:t>هةذماركردنى سةرجةمى بةرهةمى ناوخوَيي بة ريَطاى خةرجى:</a:t>
            </a:r>
            <a:endParaRPr lang="en-US" sz="3200" dirty="0">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r>
              <a:rPr lang="en-US" dirty="0"/>
              <a:t> </a:t>
            </a:r>
            <a:fld id="{F1855434-35D0-4EB5-91AA-4FDCC5769DB0}" type="slidenum">
              <a:rPr lang="en-US" smtClean="0"/>
              <a:t>38</a:t>
            </a:fld>
            <a:endParaRPr lang="en-US" dirty="0"/>
          </a:p>
        </p:txBody>
      </p:sp>
      <p:sp>
        <p:nvSpPr>
          <p:cNvPr id="6" name="Date Placeholder 5"/>
          <p:cNvSpPr>
            <a:spLocks noGrp="1"/>
          </p:cNvSpPr>
          <p:nvPr>
            <p:ph type="dt" sz="half" idx="10"/>
          </p:nvPr>
        </p:nvSpPr>
        <p:spPr/>
        <p:txBody>
          <a:bodyPr/>
          <a:lstStyle/>
          <a:p>
            <a:fld id="{189523E8-6439-450B-B296-C88A3B179312}" type="datetime1">
              <a:rPr lang="en-US" smtClean="0"/>
              <a:t>2/14/2023</a:t>
            </a:fld>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562237486"/>
              </p:ext>
            </p:extLst>
          </p:nvPr>
        </p:nvGraphicFramePr>
        <p:xfrm>
          <a:off x="628650" y="1252366"/>
          <a:ext cx="7958338" cy="4417083"/>
        </p:xfrm>
        <a:graphic>
          <a:graphicData uri="http://schemas.openxmlformats.org/drawingml/2006/table">
            <a:tbl>
              <a:tblPr firstRow="1" bandRow="1">
                <a:tableStyleId>{93296810-A885-4BE3-A3E7-6D5BEEA58F35}</a:tableStyleId>
              </a:tblPr>
              <a:tblGrid>
                <a:gridCol w="3979169">
                  <a:extLst>
                    <a:ext uri="{9D8B030D-6E8A-4147-A177-3AD203B41FA5}">
                      <a16:colId xmlns="" xmlns:a16="http://schemas.microsoft.com/office/drawing/2014/main" val="730702543"/>
                    </a:ext>
                  </a:extLst>
                </a:gridCol>
                <a:gridCol w="3979169">
                  <a:extLst>
                    <a:ext uri="{9D8B030D-6E8A-4147-A177-3AD203B41FA5}">
                      <a16:colId xmlns="" xmlns:a16="http://schemas.microsoft.com/office/drawing/2014/main" val="3449085679"/>
                    </a:ext>
                  </a:extLst>
                </a:gridCol>
              </a:tblGrid>
              <a:tr h="546035">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IQ" sz="3200" u="none" strike="noStrike" dirty="0">
                          <a:effectLst/>
                          <a:latin typeface="Traditional Arabic" panose="02020603050405020304" pitchFamily="18" charset="-78"/>
                          <a:cs typeface="Ali_K_Sharif bold" pitchFamily="2" charset="-78"/>
                        </a:rPr>
                        <a:t>بةها</a:t>
                      </a:r>
                      <a:r>
                        <a:rPr lang="ar-IQ" sz="3200" u="none" strike="noStrike" dirty="0">
                          <a:effectLst/>
                          <a:latin typeface="Traditional Arabic" panose="02020603050405020304" pitchFamily="18" charset="-78"/>
                          <a:cs typeface="Traditional Arabic" panose="02020603050405020304" pitchFamily="18" charset="-78"/>
                        </a:rPr>
                        <a:t> ($1000)</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جوَرةكانى خةرجى</a:t>
                      </a:r>
                      <a:endParaRPr lang="ar-IQ"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2885027092"/>
                  </a:ext>
                </a:extLst>
              </a:tr>
              <a:tr h="708945">
                <a:tc>
                  <a:txBody>
                    <a:bodyPr/>
                    <a:lstStyle/>
                    <a:p>
                      <a:pPr algn="ctr" rtl="1" fontAlgn="ctr"/>
                      <a:r>
                        <a:rPr lang="ar-IQ" sz="3200" u="none" strike="noStrike" dirty="0">
                          <a:effectLst/>
                          <a:latin typeface="Traditional Arabic" panose="02020603050405020304" pitchFamily="18" charset="-78"/>
                          <a:cs typeface="Traditional Arabic" panose="02020603050405020304" pitchFamily="18" charset="-78"/>
                        </a:rPr>
                        <a:t>100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pitchFamily="2" charset="-78"/>
                        </a:rPr>
                        <a:t>خةرجى بةكاربردنى تايبةت</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74584836"/>
                  </a:ext>
                </a:extLst>
              </a:tr>
              <a:tr h="702440">
                <a:tc>
                  <a:txBody>
                    <a:bodyPr/>
                    <a:lstStyle/>
                    <a:p>
                      <a:pPr algn="ctr" rtl="1" fontAlgn="ctr"/>
                      <a:r>
                        <a:rPr lang="ar-IQ" sz="3200" u="none" strike="noStrike" dirty="0">
                          <a:effectLst/>
                          <a:latin typeface="Traditional Arabic" panose="02020603050405020304" pitchFamily="18" charset="-78"/>
                          <a:cs typeface="Traditional Arabic" panose="02020603050405020304" pitchFamily="18" charset="-78"/>
                        </a:rPr>
                        <a:t>30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pitchFamily="2" charset="-78"/>
                        </a:rPr>
                        <a:t>خةرجى وةبةرهيَنان</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312200692"/>
                  </a:ext>
                </a:extLst>
              </a:tr>
              <a:tr h="774012">
                <a:tc>
                  <a:txBody>
                    <a:bodyPr/>
                    <a:lstStyle/>
                    <a:p>
                      <a:pPr algn="ctr" rtl="1" fontAlgn="ctr"/>
                      <a:r>
                        <a:rPr lang="ar-IQ" sz="3200" u="none" strike="noStrike" dirty="0">
                          <a:effectLst/>
                          <a:latin typeface="Traditional Arabic" panose="02020603050405020304" pitchFamily="18" charset="-78"/>
                          <a:cs typeface="Traditional Arabic" panose="02020603050405020304" pitchFamily="18" charset="-78"/>
                        </a:rPr>
                        <a:t>15</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pitchFamily="2" charset="-78"/>
                        </a:rPr>
                        <a:t>خةرجى حكومى </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301548345"/>
                  </a:ext>
                </a:extLst>
              </a:tr>
              <a:tr h="780625">
                <a:tc>
                  <a:txBody>
                    <a:bodyPr/>
                    <a:lstStyle/>
                    <a:p>
                      <a:pPr algn="ctr" rtl="1" fontAlgn="ctr"/>
                      <a:r>
                        <a:rPr lang="ar-IQ" sz="3200" b="0" i="0" u="none" strike="noStrike" dirty="0">
                          <a:solidFill>
                            <a:srgbClr val="000000"/>
                          </a:solidFill>
                          <a:effectLst/>
                          <a:latin typeface="Traditional Arabic" panose="02020603050405020304" pitchFamily="18" charset="-78"/>
                          <a:cs typeface="Traditional Arabic" panose="02020603050405020304" pitchFamily="18" charset="-78"/>
                        </a:rPr>
                        <a:t>5</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0" i="0" u="none" strike="noStrike" dirty="0">
                          <a:solidFill>
                            <a:srgbClr val="000000"/>
                          </a:solidFill>
                          <a:effectLst/>
                          <a:latin typeface="Traditional Arabic" panose="02020603050405020304" pitchFamily="18" charset="-78"/>
                          <a:cs typeface="Ali_K_Sharif" pitchFamily="2" charset="-78"/>
                        </a:rPr>
                        <a:t>ثوختةى كةرتى دةرةكى </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086697310"/>
                  </a:ext>
                </a:extLst>
              </a:tr>
              <a:tr h="905026">
                <a:tc>
                  <a:txBody>
                    <a:bodyPr/>
                    <a:lstStyle/>
                    <a:p>
                      <a:pPr algn="ctr" rtl="1" fontAlgn="ctr"/>
                      <a:r>
                        <a:rPr lang="ar-IQ" sz="3200" b="1" u="none" strike="noStrike" dirty="0">
                          <a:effectLst/>
                          <a:latin typeface="Traditional Arabic" panose="02020603050405020304" pitchFamily="18" charset="-78"/>
                          <a:cs typeface="Traditional Arabic" panose="02020603050405020304" pitchFamily="18" charset="-78"/>
                        </a:rPr>
                        <a:t>150</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1" u="none" strike="noStrike" dirty="0">
                          <a:effectLst/>
                          <a:latin typeface="Traditional Arabic" panose="02020603050405020304" pitchFamily="18" charset="-78"/>
                          <a:cs typeface="Ali_K_Sharif bold" pitchFamily="2" charset="-78"/>
                        </a:rPr>
                        <a:t>سةرجةم</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3525852787"/>
                  </a:ext>
                </a:extLst>
              </a:tr>
            </a:tbl>
          </a:graphicData>
        </a:graphic>
      </p:graphicFrame>
    </p:spTree>
    <p:extLst>
      <p:ext uri="{BB962C8B-B14F-4D97-AF65-F5344CB8AC3E}">
        <p14:creationId xmlns:p14="http://schemas.microsoft.com/office/powerpoint/2010/main" val="233398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8" y="154910"/>
            <a:ext cx="7678223" cy="1314510"/>
          </a:xfrm>
        </p:spPr>
        <p:txBody>
          <a:bodyPr>
            <a:noAutofit/>
          </a:bodyPr>
          <a:lstStyle/>
          <a:p>
            <a:pPr rtl="1">
              <a:lnSpc>
                <a:spcPct val="100000"/>
              </a:lnSpc>
              <a:spcBef>
                <a:spcPts val="0"/>
              </a:spcBef>
              <a:buClr>
                <a:srgbClr val="00B050"/>
              </a:buClr>
            </a:pPr>
            <a:r>
              <a:rPr lang="ku-Arab-IQ" sz="4000" b="1" dirty="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 ريَطاى داهات</a:t>
            </a:r>
            <a:br>
              <a:rPr lang="ar-IQ" sz="4000" b="1" dirty="0">
                <a:solidFill>
                  <a:srgbClr val="002060"/>
                </a:solidFill>
                <a:latin typeface="Traditional Arabic" panose="02020603050405020304" pitchFamily="18" charset="-78"/>
                <a:cs typeface="Ali_K_Sharif bold" pitchFamily="2" charset="-78"/>
              </a:rPr>
            </a:br>
            <a:r>
              <a:rPr lang="en-US" sz="2800" b="1" dirty="0">
                <a:solidFill>
                  <a:srgbClr val="002060"/>
                </a:solidFill>
                <a:latin typeface="Traditional Arabic" panose="02020603050405020304" pitchFamily="18" charset="-78"/>
                <a:cs typeface="Traditional Arabic" panose="02020603050405020304" pitchFamily="18" charset="-78"/>
              </a:rPr>
              <a:t>Income Method</a:t>
            </a:r>
          </a:p>
        </p:txBody>
      </p:sp>
      <p:sp>
        <p:nvSpPr>
          <p:cNvPr id="5" name="Slide Number Placeholder 4"/>
          <p:cNvSpPr>
            <a:spLocks noGrp="1"/>
          </p:cNvSpPr>
          <p:nvPr>
            <p:ph type="sldNum" sz="quarter" idx="12"/>
          </p:nvPr>
        </p:nvSpPr>
        <p:spPr/>
        <p:txBody>
          <a:bodyPr/>
          <a:lstStyle/>
          <a:p>
            <a:fld id="{F1855434-35D0-4EB5-91AA-4FDCC5769DB0}" type="slidenum">
              <a:rPr lang="en-US" smtClean="0"/>
              <a:t>39</a:t>
            </a:fld>
            <a:endParaRPr lang="en-US"/>
          </a:p>
        </p:txBody>
      </p:sp>
      <p:sp>
        <p:nvSpPr>
          <p:cNvPr id="6" name="Date Placeholder 5"/>
          <p:cNvSpPr>
            <a:spLocks noGrp="1"/>
          </p:cNvSpPr>
          <p:nvPr>
            <p:ph type="dt" sz="half" idx="10"/>
          </p:nvPr>
        </p:nvSpPr>
        <p:spPr/>
        <p:txBody>
          <a:bodyPr/>
          <a:lstStyle/>
          <a:p>
            <a:fld id="{3250D5BF-3C2D-41A7-B14D-8FA1CD4F1D52}" type="datetime1">
              <a:rPr lang="en-US" smtClean="0"/>
              <a:t>2/14/2023</a:t>
            </a:fld>
            <a:endParaRPr lang="en-US"/>
          </a:p>
        </p:txBody>
      </p:sp>
      <p:cxnSp>
        <p:nvCxnSpPr>
          <p:cNvPr id="8" name="Straight Connector 7"/>
          <p:cNvCxnSpPr/>
          <p:nvPr/>
        </p:nvCxnSpPr>
        <p:spPr>
          <a:xfrm flipV="1">
            <a:off x="604337" y="1443227"/>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04800" y="1371600"/>
            <a:ext cx="8513031" cy="4462760"/>
          </a:xfrm>
          <a:prstGeom prst="rect">
            <a:avLst/>
          </a:prstGeom>
        </p:spPr>
        <p:txBody>
          <a:bodyPr wrap="square">
            <a:spAutoFit/>
          </a:bodyPr>
          <a:lstStyle/>
          <a:p>
            <a:pPr algn="just" rtl="1">
              <a:lnSpc>
                <a:spcPct val="150000"/>
              </a:lnSpc>
            </a:pPr>
            <a:r>
              <a:rPr lang="ar-IQ" sz="3200" dirty="0">
                <a:latin typeface="Traditional Arabic" panose="02020603050405020304" pitchFamily="18" charset="-78"/>
                <a:cs typeface="Ali_K_Sharif" pitchFamily="2" charset="-78"/>
              </a:rPr>
              <a:t>بةثيَى ئةم ريَطاية طشت داهاتى توخمةكانى بةرهةمهيَنانى بةشداربوو لة ثروَسةى بةرهةمهيَنان كوَدةكريَتةوة. وة داهاتى توخمةكانى بةرهةمهيَنان زةوييانة و كريَ و سوود و قازانج دةطريَتةوة لةطةلَ داهاتى خاوةن ثيشة بضووكةكانى وةك شويَنة بضووكةكان و خواردنطة و ئةوانى ديكة. ئةم ريَطاية ثيَدانةكانى طوازراوةيي بوَ تاكةكان و طواستنةوةى خاوةندريَتى هةبووةكان لة كةسيَكةوة بوَ كةسيَكى ديكة ناطريَتةوة.</a:t>
            </a:r>
            <a:endParaRPr lang="ar-IQ"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1880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marL="0" indent="0" algn="just" rtl="1">
              <a:buNone/>
            </a:pPr>
            <a:r>
              <a:rPr lang="ar-IQ" dirty="0">
                <a:solidFill>
                  <a:srgbClr val="FF0000"/>
                </a:solidFill>
                <a:cs typeface="Ali_K_Samik" pitchFamily="2" charset="-78"/>
              </a:rPr>
              <a:t>ئةمةو طرنطى تيورى ئابوورى هةمووكى</a:t>
            </a:r>
            <a:endParaRPr lang="en-US" dirty="0">
              <a:solidFill>
                <a:srgbClr val="FF0000"/>
              </a:solidFill>
              <a:cs typeface="Ali_K_Samik" pitchFamily="2" charset="-78"/>
            </a:endParaRPr>
          </a:p>
          <a:p>
            <a:pPr marL="0" indent="0" algn="just" rtl="1">
              <a:buNone/>
            </a:pPr>
            <a:r>
              <a:rPr lang="ar-IQ" dirty="0">
                <a:cs typeface="Ali_K_Samik" pitchFamily="2" charset="-78"/>
              </a:rPr>
              <a:t> تةنيا طرنطى بة ليَكؤلَينةوةى ضؤنيةتى طةيشتن بة ئاستى هاوسةنطى طؤراوة ئابوورييةكان نادات، كة لةمةو ثيَش ئاماذةمان ثيَكردووة، بةلَكو طرنطى بةليَكؤلينةوةى ئةو هؤكارانة دةدات، كة دةبيَتة هؤى </a:t>
            </a:r>
            <a:r>
              <a:rPr lang="ar-IQ" dirty="0">
                <a:solidFill>
                  <a:srgbClr val="3333FF"/>
                </a:solidFill>
                <a:cs typeface="Ali_K_Samik" pitchFamily="2" charset="-78"/>
              </a:rPr>
              <a:t>هةلَبةزين و دابةزينى </a:t>
            </a:r>
            <a:r>
              <a:rPr lang="ar-IQ" dirty="0">
                <a:cs typeface="Ali_K_Samik" pitchFamily="2" charset="-78"/>
              </a:rPr>
              <a:t>ئةو </a:t>
            </a:r>
            <a:r>
              <a:rPr lang="ar-IQ" dirty="0">
                <a:solidFill>
                  <a:srgbClr val="3333FF"/>
                </a:solidFill>
                <a:cs typeface="Ali_K_Samik" pitchFamily="2" charset="-78"/>
              </a:rPr>
              <a:t>طؤراوانة</a:t>
            </a:r>
            <a:r>
              <a:rPr lang="ar-IQ" dirty="0">
                <a:cs typeface="Ali_K_Samik" pitchFamily="2" charset="-78"/>
              </a:rPr>
              <a:t> دةدات. ليَرةدا بؤمان ئاشكرا دةبيَت، كة </a:t>
            </a:r>
            <a:r>
              <a:rPr lang="ar-IQ" dirty="0">
                <a:solidFill>
                  <a:srgbClr val="3333FF"/>
                </a:solidFill>
                <a:cs typeface="Ali_K_Samik" pitchFamily="2" charset="-78"/>
              </a:rPr>
              <a:t>تيورى ئابوورى هةمووةكى </a:t>
            </a:r>
            <a:r>
              <a:rPr lang="ar-IQ" dirty="0">
                <a:solidFill>
                  <a:srgbClr val="FF0000"/>
                </a:solidFill>
                <a:cs typeface="Ali_K_Samik" pitchFamily="2" charset="-78"/>
              </a:rPr>
              <a:t>طرنطى</a:t>
            </a:r>
            <a:r>
              <a:rPr lang="ar-IQ" dirty="0">
                <a:cs typeface="Ali_K_Samik" pitchFamily="2" charset="-78"/>
              </a:rPr>
              <a:t> بة </a:t>
            </a:r>
            <a:r>
              <a:rPr lang="ar-IQ" dirty="0">
                <a:solidFill>
                  <a:srgbClr val="3333FF"/>
                </a:solidFill>
                <a:cs typeface="Ali_K_Samik" pitchFamily="2" charset="-78"/>
              </a:rPr>
              <a:t>ليَكؤلينةوةى هيَزى ئابوورى جيا جيا دةدات</a:t>
            </a:r>
            <a:r>
              <a:rPr lang="ar-IQ" dirty="0">
                <a:cs typeface="Ali_K_Samik" pitchFamily="2" charset="-78"/>
              </a:rPr>
              <a:t>، كة </a:t>
            </a:r>
            <a:r>
              <a:rPr lang="ar-IQ" dirty="0">
                <a:solidFill>
                  <a:srgbClr val="FF0000"/>
                </a:solidFill>
                <a:cs typeface="Ali_K_Samik" pitchFamily="2" charset="-78"/>
              </a:rPr>
              <a:t>دةبيَتة هؤى هةلَئاوسان </a:t>
            </a:r>
            <a:r>
              <a:rPr lang="ar-IQ" dirty="0">
                <a:cs typeface="Ali_K_Samik" pitchFamily="2" charset="-78"/>
              </a:rPr>
              <a:t>، هةروةها </a:t>
            </a:r>
            <a:r>
              <a:rPr lang="ar-IQ" dirty="0">
                <a:solidFill>
                  <a:srgbClr val="FF0000"/>
                </a:solidFill>
                <a:cs typeface="Ali_K_Samik" pitchFamily="2" charset="-78"/>
              </a:rPr>
              <a:t>طرنطى</a:t>
            </a:r>
            <a:r>
              <a:rPr lang="ar-IQ" dirty="0">
                <a:cs typeface="Ali_K_Samik" pitchFamily="2" charset="-78"/>
              </a:rPr>
              <a:t> بةليَكؤلينةوةى </a:t>
            </a:r>
            <a:r>
              <a:rPr lang="ar-IQ" dirty="0">
                <a:solidFill>
                  <a:srgbClr val="3333FF"/>
                </a:solidFill>
                <a:cs typeface="Ali_K_Samik" pitchFamily="2" charset="-78"/>
              </a:rPr>
              <a:t>هةلَبةزين و دابةزينى بةرهةم و دةسهات وخةرجييةكان</a:t>
            </a:r>
            <a:r>
              <a:rPr lang="ar-IQ" dirty="0">
                <a:cs typeface="Ali_K_Samik" pitchFamily="2" charset="-78"/>
              </a:rPr>
              <a:t> لة ميانةى ماوةيةكى دياريكراودا دةدات، ئةمةش </a:t>
            </a:r>
            <a:r>
              <a:rPr lang="ar-IQ" dirty="0">
                <a:solidFill>
                  <a:srgbClr val="FF0000"/>
                </a:solidFill>
                <a:cs typeface="Ali_K_Samik" pitchFamily="2" charset="-78"/>
              </a:rPr>
              <a:t>بةخولى ئابوورى</a:t>
            </a:r>
            <a:r>
              <a:rPr lang="ar-IQ" dirty="0">
                <a:cs typeface="Ali_K_Samik" pitchFamily="2" charset="-78"/>
              </a:rPr>
              <a:t> ناسراوة، بيَجطة لةمانة تيورى هةمووةكى طرنطى بة زيادبوونى تيَكراى طةشةى ئابوورى دةدات.</a:t>
            </a:r>
          </a:p>
          <a:p>
            <a:pPr algn="just"/>
            <a:endParaRPr lang="en-US" dirty="0"/>
          </a:p>
        </p:txBody>
      </p:sp>
    </p:spTree>
    <p:extLst>
      <p:ext uri="{BB962C8B-B14F-4D97-AF65-F5344CB8AC3E}">
        <p14:creationId xmlns:p14="http://schemas.microsoft.com/office/powerpoint/2010/main" val="2316003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2357" y="500978"/>
            <a:ext cx="6914632" cy="595635"/>
          </a:xfrm>
        </p:spPr>
        <p:txBody>
          <a:bodyPr>
            <a:normAutofit fontScale="90000"/>
          </a:bodyPr>
          <a:lstStyle/>
          <a:p>
            <a:pPr algn="just" rtl="1"/>
            <a:r>
              <a:rPr lang="ar-IQ" sz="32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Ali_K_Sharif bold" pitchFamily="2" charset="-78"/>
              </a:rPr>
              <a:t>نموونة</a:t>
            </a:r>
            <a:r>
              <a:rPr lang="ar-IQ" sz="32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IQ" sz="3200" dirty="0">
                <a:latin typeface="Traditional Arabic" panose="02020603050405020304" pitchFamily="18" charset="-78"/>
                <a:cs typeface="Ali_K_Sharif" pitchFamily="2" charset="-78"/>
              </a:rPr>
              <a:t>هةذماركردنى سةرجةمى بةرهةمى ناوخوَيي بة ريَطاى داهات: </a:t>
            </a:r>
            <a:endParaRPr lang="en-US" sz="3200" dirty="0">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r>
              <a:rPr lang="en-US" dirty="0"/>
              <a:t> </a:t>
            </a:r>
            <a:fld id="{F1855434-35D0-4EB5-91AA-4FDCC5769DB0}" type="slidenum">
              <a:rPr lang="en-US" smtClean="0"/>
              <a:t>40</a:t>
            </a:fld>
            <a:endParaRPr lang="en-US" dirty="0"/>
          </a:p>
        </p:txBody>
      </p:sp>
      <p:sp>
        <p:nvSpPr>
          <p:cNvPr id="6" name="Date Placeholder 5"/>
          <p:cNvSpPr>
            <a:spLocks noGrp="1"/>
          </p:cNvSpPr>
          <p:nvPr>
            <p:ph type="dt" sz="half" idx="10"/>
          </p:nvPr>
        </p:nvSpPr>
        <p:spPr/>
        <p:txBody>
          <a:bodyPr/>
          <a:lstStyle/>
          <a:p>
            <a:fld id="{189523E8-6439-450B-B296-C88A3B179312}" type="datetime1">
              <a:rPr lang="en-US" smtClean="0"/>
              <a:t>2/14/2023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6127335"/>
              </p:ext>
            </p:extLst>
          </p:nvPr>
        </p:nvGraphicFramePr>
        <p:xfrm>
          <a:off x="733893" y="1361307"/>
          <a:ext cx="7721266" cy="4512280"/>
        </p:xfrm>
        <a:graphic>
          <a:graphicData uri="http://schemas.openxmlformats.org/drawingml/2006/table">
            <a:tbl>
              <a:tblPr firstRow="1" bandRow="1">
                <a:tableStyleId>{93296810-A885-4BE3-A3E7-6D5BEEA58F35}</a:tableStyleId>
              </a:tblPr>
              <a:tblGrid>
                <a:gridCol w="3860633">
                  <a:extLst>
                    <a:ext uri="{9D8B030D-6E8A-4147-A177-3AD203B41FA5}">
                      <a16:colId xmlns="" xmlns:a16="http://schemas.microsoft.com/office/drawing/2014/main" val="1411792958"/>
                    </a:ext>
                  </a:extLst>
                </a:gridCol>
                <a:gridCol w="3860633">
                  <a:extLst>
                    <a:ext uri="{9D8B030D-6E8A-4147-A177-3AD203B41FA5}">
                      <a16:colId xmlns="" xmlns:a16="http://schemas.microsoft.com/office/drawing/2014/main" val="3449085679"/>
                    </a:ext>
                  </a:extLst>
                </a:gridCol>
              </a:tblGrid>
              <a:tr h="705479">
                <a:tc>
                  <a:txBody>
                    <a:bodyPr/>
                    <a:lstStyle/>
                    <a:p>
                      <a:pPr algn="ctr" rtl="1" fontAlgn="ctr"/>
                      <a:r>
                        <a:rPr lang="ar-IQ" sz="3200" u="none" strike="noStrike" dirty="0">
                          <a:effectLst/>
                          <a:latin typeface="Traditional Arabic" panose="02020603050405020304" pitchFamily="18" charset="-78"/>
                          <a:cs typeface="Ali_K_Sharif bold" pitchFamily="2" charset="-78"/>
                        </a:rPr>
                        <a:t>بةها</a:t>
                      </a:r>
                      <a:r>
                        <a:rPr lang="ar-IQ" sz="3200" u="none" strike="noStrike" dirty="0">
                          <a:effectLst/>
                          <a:latin typeface="Traditional Arabic" panose="02020603050405020304" pitchFamily="18" charset="-78"/>
                          <a:cs typeface="Traditional Arabic" panose="02020603050405020304" pitchFamily="18" charset="-78"/>
                        </a:rPr>
                        <a:t> ($)</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u="none" strike="noStrike" dirty="0">
                          <a:effectLst/>
                          <a:latin typeface="Traditional Arabic" panose="02020603050405020304" pitchFamily="18" charset="-78"/>
                          <a:cs typeface="Ali_K_Sharif bold" pitchFamily="2" charset="-78"/>
                        </a:rPr>
                        <a:t>قوَناغةكانى</a:t>
                      </a:r>
                    </a:p>
                    <a:p>
                      <a:pPr algn="ctr" rtl="1" fontAlgn="ctr"/>
                      <a:r>
                        <a:rPr lang="ar-IQ" sz="3200" u="none" strike="noStrike" dirty="0">
                          <a:effectLst/>
                          <a:latin typeface="Traditional Arabic" panose="02020603050405020304" pitchFamily="18" charset="-78"/>
                          <a:cs typeface="Ali_K_Sharif bold" pitchFamily="2" charset="-78"/>
                        </a:rPr>
                        <a:t>بةرهةمهيَنان</a:t>
                      </a:r>
                      <a:endParaRPr lang="ar-IQ"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2885027092"/>
                  </a:ext>
                </a:extLst>
              </a:tr>
              <a:tr h="705479">
                <a:tc>
                  <a:txBody>
                    <a:bodyPr/>
                    <a:lstStyle/>
                    <a:p>
                      <a:pPr algn="ctr" rtl="0" fontAlgn="ctr"/>
                      <a:r>
                        <a:rPr lang="ar-IQ" sz="3200" b="0" i="0" u="none" strike="noStrike" dirty="0">
                          <a:solidFill>
                            <a:schemeClr val="dk1"/>
                          </a:solidFill>
                          <a:effectLst/>
                          <a:latin typeface="Traditional Arabic" panose="02020603050405020304" pitchFamily="18" charset="-78"/>
                          <a:cs typeface="Traditional Arabic" panose="02020603050405020304" pitchFamily="18" charset="-78"/>
                        </a:rPr>
                        <a:t>10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0" i="0" u="none" strike="noStrike" dirty="0">
                          <a:solidFill>
                            <a:srgbClr val="000000"/>
                          </a:solidFill>
                          <a:effectLst/>
                          <a:latin typeface="Traditional Arabic" panose="02020603050405020304" pitchFamily="18" charset="-78"/>
                          <a:cs typeface="Ali_K_Sharif" pitchFamily="2" charset="-78"/>
                        </a:rPr>
                        <a:t>زةوييانة</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1301548345"/>
                  </a:ext>
                </a:extLst>
              </a:tr>
              <a:tr h="705479">
                <a:tc>
                  <a:txBody>
                    <a:bodyPr/>
                    <a:lstStyle/>
                    <a:p>
                      <a:pPr algn="ctr" rtl="0" fontAlgn="ctr"/>
                      <a:r>
                        <a:rPr lang="ar-IQ" sz="3200" b="0" i="0" u="none" strike="noStrike" dirty="0">
                          <a:solidFill>
                            <a:srgbClr val="000000"/>
                          </a:solidFill>
                          <a:effectLst/>
                          <a:latin typeface="Traditional Arabic" panose="02020603050405020304" pitchFamily="18" charset="-78"/>
                          <a:cs typeface="Traditional Arabic" panose="02020603050405020304" pitchFamily="18" charset="-78"/>
                        </a:rPr>
                        <a:t>80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IQ" sz="3200" u="none" strike="noStrike" dirty="0">
                          <a:effectLst/>
                          <a:latin typeface="Traditional Arabic" panose="02020603050405020304" pitchFamily="18" charset="-78"/>
                          <a:cs typeface="Ali_K_Sharif" pitchFamily="2" charset="-78"/>
                        </a:rPr>
                        <a:t>كريَ</a:t>
                      </a:r>
                      <a:r>
                        <a:rPr lang="ar-IQ" sz="3200" u="none" strike="noStrike" baseline="0" dirty="0">
                          <a:effectLst/>
                          <a:latin typeface="Traditional Arabic" panose="02020603050405020304" pitchFamily="18" charset="-78"/>
                          <a:cs typeface="Ali_K_Sharif" pitchFamily="2" charset="-78"/>
                        </a:rPr>
                        <a:t> و مووضة</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2915370127"/>
                  </a:ext>
                </a:extLst>
              </a:tr>
              <a:tr h="705479">
                <a:tc>
                  <a:txBody>
                    <a:bodyPr/>
                    <a:lstStyle/>
                    <a:p>
                      <a:pPr algn="ctr" rtl="0" fontAlgn="ctr"/>
                      <a:r>
                        <a:rPr lang="ar-IQ" sz="3200" b="0" i="0" u="none" strike="noStrike" dirty="0">
                          <a:solidFill>
                            <a:srgbClr val="000000"/>
                          </a:solidFill>
                          <a:effectLst/>
                          <a:latin typeface="Traditional Arabic" panose="02020603050405020304" pitchFamily="18" charset="-78"/>
                          <a:cs typeface="Traditional Arabic" panose="02020603050405020304" pitchFamily="18" charset="-78"/>
                        </a:rPr>
                        <a:t>20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0" i="0" u="none" strike="noStrike" dirty="0">
                          <a:solidFill>
                            <a:srgbClr val="000000"/>
                          </a:solidFill>
                          <a:effectLst/>
                          <a:latin typeface="Traditional Arabic" panose="02020603050405020304" pitchFamily="18" charset="-78"/>
                          <a:cs typeface="Ali_K_Sharif" pitchFamily="2" charset="-78"/>
                        </a:rPr>
                        <a:t>سوود</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3289873899"/>
                  </a:ext>
                </a:extLst>
              </a:tr>
              <a:tr h="705479">
                <a:tc>
                  <a:txBody>
                    <a:bodyPr/>
                    <a:lstStyle/>
                    <a:p>
                      <a:pPr algn="ctr" rtl="0" fontAlgn="ctr"/>
                      <a:r>
                        <a:rPr lang="ar-IQ" sz="3200" b="0" i="0" u="none" strike="noStrike" dirty="0">
                          <a:solidFill>
                            <a:srgbClr val="000000"/>
                          </a:solidFill>
                          <a:effectLst/>
                          <a:latin typeface="Traditional Arabic" panose="02020603050405020304" pitchFamily="18" charset="-78"/>
                          <a:cs typeface="Traditional Arabic" panose="02020603050405020304" pitchFamily="18" charset="-78"/>
                        </a:rPr>
                        <a:t>40</a:t>
                      </a:r>
                      <a:endParaRPr lang="en-US" sz="3200" b="0"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0" i="0" u="none" strike="noStrike" dirty="0">
                          <a:solidFill>
                            <a:srgbClr val="000000"/>
                          </a:solidFill>
                          <a:effectLst/>
                          <a:latin typeface="Traditional Arabic" panose="02020603050405020304" pitchFamily="18" charset="-78"/>
                          <a:cs typeface="Ali_K_Sharif" pitchFamily="2" charset="-78"/>
                        </a:rPr>
                        <a:t>قازانج</a:t>
                      </a:r>
                      <a:endParaRPr lang="en-US" sz="3200" b="0" i="0" u="none" strike="noStrike" dirty="0">
                        <a:solidFill>
                          <a:srgbClr val="000000"/>
                        </a:solidFill>
                        <a:effectLst/>
                        <a:latin typeface="Traditional Arabic" panose="02020603050405020304" pitchFamily="18" charset="-78"/>
                        <a:cs typeface="Ali_K_Sharif" pitchFamily="2" charset="-78"/>
                      </a:endParaRPr>
                    </a:p>
                  </a:txBody>
                  <a:tcPr marL="7144" marR="7144" marT="9525" marB="0" anchor="ctr"/>
                </a:tc>
                <a:extLst>
                  <a:ext uri="{0D108BD9-81ED-4DB2-BD59-A6C34878D82A}">
                    <a16:rowId xmlns="" xmlns:a16="http://schemas.microsoft.com/office/drawing/2014/main" val="3076817799"/>
                  </a:ext>
                </a:extLst>
              </a:tr>
              <a:tr h="705479">
                <a:tc>
                  <a:txBody>
                    <a:bodyPr/>
                    <a:lstStyle/>
                    <a:p>
                      <a:pPr algn="ctr" rtl="0" fontAlgn="ctr"/>
                      <a:r>
                        <a:rPr lang="ar-IQ" sz="3200" b="1" u="none" strike="noStrike" dirty="0">
                          <a:effectLst/>
                          <a:latin typeface="Traditional Arabic" panose="02020603050405020304" pitchFamily="18" charset="-78"/>
                          <a:cs typeface="Traditional Arabic" panose="02020603050405020304" pitchFamily="18" charset="-78"/>
                        </a:rPr>
                        <a:t>150</a:t>
                      </a:r>
                      <a:endParaRPr lang="en-US" sz="3200" b="1" i="0" u="none" strike="noStrike" dirty="0">
                        <a:solidFill>
                          <a:srgbClr val="000000"/>
                        </a:solidFill>
                        <a:effectLst/>
                        <a:latin typeface="Traditional Arabic" panose="02020603050405020304" pitchFamily="18" charset="-78"/>
                        <a:cs typeface="Traditional Arabic" panose="02020603050405020304" pitchFamily="18" charset="-78"/>
                      </a:endParaRPr>
                    </a:p>
                  </a:txBody>
                  <a:tcPr marL="7144" marR="7144" marT="9525" marB="0" anchor="ctr"/>
                </a:tc>
                <a:tc>
                  <a:txBody>
                    <a:bodyPr/>
                    <a:lstStyle/>
                    <a:p>
                      <a:pPr algn="ctr" rtl="1" fontAlgn="ctr"/>
                      <a:r>
                        <a:rPr lang="ar-IQ" sz="3200" b="1" u="none" strike="noStrike" dirty="0">
                          <a:effectLst/>
                          <a:latin typeface="Traditional Arabic" panose="02020603050405020304" pitchFamily="18" charset="-78"/>
                          <a:cs typeface="Ali_K_Sharif bold" pitchFamily="2" charset="-78"/>
                        </a:rPr>
                        <a:t>المجموع</a:t>
                      </a:r>
                      <a:endParaRPr lang="en-US" sz="3200" b="1" i="0" u="none" strike="noStrike" dirty="0">
                        <a:solidFill>
                          <a:srgbClr val="000000"/>
                        </a:solidFill>
                        <a:effectLst/>
                        <a:latin typeface="Traditional Arabic" panose="02020603050405020304" pitchFamily="18" charset="-78"/>
                        <a:cs typeface="Ali_K_Sharif bold" pitchFamily="2" charset="-78"/>
                      </a:endParaRPr>
                    </a:p>
                  </a:txBody>
                  <a:tcPr marL="7144" marR="7144" marT="9525" marB="0" anchor="ctr"/>
                </a:tc>
                <a:extLst>
                  <a:ext uri="{0D108BD9-81ED-4DB2-BD59-A6C34878D82A}">
                    <a16:rowId xmlns="" xmlns:a16="http://schemas.microsoft.com/office/drawing/2014/main" val="3525852787"/>
                  </a:ext>
                </a:extLst>
              </a:tr>
            </a:tbl>
          </a:graphicData>
        </a:graphic>
      </p:graphicFrame>
    </p:spTree>
    <p:extLst>
      <p:ext uri="{BB962C8B-B14F-4D97-AF65-F5344CB8AC3E}">
        <p14:creationId xmlns:p14="http://schemas.microsoft.com/office/powerpoint/2010/main" val="217059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842" y="1639246"/>
            <a:ext cx="6198846" cy="1361532"/>
          </a:xfrm>
        </p:spPr>
        <p:txBody>
          <a:bodyPr anchor="ctr">
            <a:noAutofit/>
          </a:bodyPr>
          <a:lstStyle/>
          <a:p>
            <a:pPr indent="-411480" rtl="1">
              <a:lnSpc>
                <a:spcPct val="100000"/>
              </a:lnSpc>
              <a:buClr>
                <a:schemeClr val="tx1">
                  <a:shade val="95000"/>
                </a:schemeClr>
              </a:buClr>
            </a:pPr>
            <a:r>
              <a:rPr lang="ar-IQ" b="1" dirty="0" smtClean="0">
                <a:solidFill>
                  <a:srgbClr val="002060"/>
                </a:solidFill>
                <a:latin typeface="Traditional Arabic" panose="02020603050405020304" pitchFamily="18" charset="-78"/>
                <a:cs typeface="Ali_K_Sharif bold" pitchFamily="2" charset="-78"/>
              </a:rPr>
              <a:t>سياسةتةكانى نةختينةيي و دارايي</a:t>
            </a:r>
            <a:endParaRPr lang="ar-IQ" b="1" dirty="0">
              <a:solidFill>
                <a:srgbClr val="002060"/>
              </a:solidFill>
              <a:latin typeface="Traditional Arabic" panose="02020603050405020304" pitchFamily="18" charset="-78"/>
              <a:cs typeface="Ali_K_Sharif bold" pitchFamily="2" charset="-78"/>
            </a:endParaRPr>
          </a:p>
        </p:txBody>
      </p:sp>
      <p:sp>
        <p:nvSpPr>
          <p:cNvPr id="3" name="Subtitle 2"/>
          <p:cNvSpPr>
            <a:spLocks noGrp="1"/>
          </p:cNvSpPr>
          <p:nvPr>
            <p:ph type="subTitle" idx="1"/>
          </p:nvPr>
        </p:nvSpPr>
        <p:spPr>
          <a:xfrm>
            <a:off x="1143000" y="3208993"/>
            <a:ext cx="6858000" cy="1121841"/>
          </a:xfrm>
        </p:spPr>
        <p:txBody>
          <a:bodyPr anchor="ctr">
            <a:noAutofit/>
          </a:bodyPr>
          <a:lstStyle/>
          <a:p>
            <a:r>
              <a:rPr lang="ar-IQ" sz="4800" b="1" dirty="0" smtClean="0">
                <a:solidFill>
                  <a:srgbClr val="FF0000"/>
                </a:solidFill>
                <a:latin typeface="+mj-lt"/>
                <a:ea typeface="+mj-ea"/>
                <a:cs typeface="+mj-cs"/>
              </a:rPr>
              <a:t> </a:t>
            </a:r>
            <a:endParaRPr lang="en-US" sz="4800" b="1" dirty="0">
              <a:solidFill>
                <a:srgbClr val="FF0000"/>
              </a:solidFill>
              <a:latin typeface="+mj-lt"/>
              <a:ea typeface="+mj-ea"/>
              <a:cs typeface="+mj-cs"/>
            </a:endParaRPr>
          </a:p>
        </p:txBody>
      </p:sp>
      <p:sp>
        <p:nvSpPr>
          <p:cNvPr id="4" name="Footer Placeholder 3"/>
          <p:cNvSpPr>
            <a:spLocks noGrp="1"/>
          </p:cNvSpPr>
          <p:nvPr>
            <p:ph type="ftr" sz="quarter" idx="11"/>
          </p:nvPr>
        </p:nvSpPr>
        <p:spPr/>
        <p:txBody>
          <a:bodyPr/>
          <a:lstStyle/>
          <a:p>
            <a:r>
              <a:rPr lang="ar-IQ" dirty="0" smtClean="0"/>
              <a:t>مبادئ الإقتصاد</a:t>
            </a:r>
            <a:endParaRPr lang="en-US" dirty="0"/>
          </a:p>
        </p:txBody>
      </p:sp>
      <p:sp>
        <p:nvSpPr>
          <p:cNvPr id="5" name="Slide Number Placeholder 4"/>
          <p:cNvSpPr>
            <a:spLocks noGrp="1"/>
          </p:cNvSpPr>
          <p:nvPr>
            <p:ph type="sldNum" sz="quarter" idx="12"/>
          </p:nvPr>
        </p:nvSpPr>
        <p:spPr/>
        <p:txBody>
          <a:bodyPr/>
          <a:lstStyle/>
          <a:p>
            <a:fld id="{F1855434-35D0-4EB5-91AA-4FDCC5769DB0}" type="slidenum">
              <a:rPr lang="en-US" smtClean="0"/>
              <a:t>41</a:t>
            </a:fld>
            <a:endParaRPr lang="en-US"/>
          </a:p>
        </p:txBody>
      </p:sp>
      <p:sp>
        <p:nvSpPr>
          <p:cNvPr id="6" name="Date Placeholder 5"/>
          <p:cNvSpPr>
            <a:spLocks noGrp="1"/>
          </p:cNvSpPr>
          <p:nvPr>
            <p:ph type="dt" sz="half" idx="10"/>
          </p:nvPr>
        </p:nvSpPr>
        <p:spPr/>
        <p:txBody>
          <a:bodyPr/>
          <a:lstStyle/>
          <a:p>
            <a:fld id="{0FF7F284-2780-4ABA-A930-787D144504F1}" type="datetime1">
              <a:rPr lang="en-US" smtClean="0"/>
              <a:t>2/14/2023</a:t>
            </a:fld>
            <a:endParaRPr lang="en-US"/>
          </a:p>
        </p:txBody>
      </p:sp>
    </p:spTree>
    <p:extLst>
      <p:ext uri="{BB962C8B-B14F-4D97-AF65-F5344CB8AC3E}">
        <p14:creationId xmlns:p14="http://schemas.microsoft.com/office/powerpoint/2010/main" val="2823518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3801" y="764720"/>
            <a:ext cx="3678072" cy="793624"/>
          </a:xfrm>
        </p:spPr>
        <p:txBody>
          <a:bodyPr>
            <a:noAutofit/>
          </a:bodyPr>
          <a:lstStyle/>
          <a:p>
            <a:pPr marL="548640" indent="-411480" algn="just" rtl="1">
              <a:buClr>
                <a:schemeClr val="tx1">
                  <a:shade val="95000"/>
                </a:schemeClr>
              </a:buClr>
            </a:pPr>
            <a:r>
              <a:rPr lang="ar-IQ" sz="4400" b="1" dirty="0" smtClean="0">
                <a:solidFill>
                  <a:srgbClr val="002060"/>
                </a:solidFill>
                <a:latin typeface="Traditional Arabic" panose="02020603050405020304" pitchFamily="18" charset="-78"/>
                <a:cs typeface="Ali_K_Sharif bold" pitchFamily="2" charset="-78"/>
              </a:rPr>
              <a:t>تةوةرةكانى وانة:</a:t>
            </a:r>
            <a:endParaRPr lang="en-US" sz="44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42</a:t>
            </a:fld>
            <a:endParaRPr lang="en-US" dirty="0"/>
          </a:p>
        </p:txBody>
      </p:sp>
      <p:sp>
        <p:nvSpPr>
          <p:cNvPr id="6" name="Date Placeholder 5"/>
          <p:cNvSpPr>
            <a:spLocks noGrp="1"/>
          </p:cNvSpPr>
          <p:nvPr>
            <p:ph type="dt" sz="half" idx="10"/>
          </p:nvPr>
        </p:nvSpPr>
        <p:spPr/>
        <p:txBody>
          <a:bodyPr/>
          <a:lstStyle/>
          <a:p>
            <a:fld id="{B9554CA4-A63B-4F48-9862-E990104F3294}" type="datetime1">
              <a:rPr lang="en-US" smtClean="0"/>
              <a:t>2/14/2023</a:t>
            </a:fld>
            <a:endParaRPr lang="en-US"/>
          </a:p>
        </p:txBody>
      </p:sp>
      <p:cxnSp>
        <p:nvCxnSpPr>
          <p:cNvPr id="8" name="Straight Connector 7"/>
          <p:cNvCxnSpPr/>
          <p:nvPr/>
        </p:nvCxnSpPr>
        <p:spPr>
          <a:xfrm>
            <a:off x="434662" y="1558345"/>
            <a:ext cx="7862324" cy="14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4365824" y="1721714"/>
            <a:ext cx="4473376" cy="3133621"/>
          </a:xfrm>
          <a:ln>
            <a:solidFill>
              <a:schemeClr val="tx1"/>
            </a:solidFill>
          </a:ln>
        </p:spPr>
        <p:txBody>
          <a:bodyPr anchor="ctr">
            <a:noAutofit/>
          </a:bodyPr>
          <a:lstStyle/>
          <a:p>
            <a:pPr marL="571500" indent="-571500" algn="r" rtl="1">
              <a:lnSpc>
                <a:spcPct val="150000"/>
              </a:lnSpc>
              <a:spcBef>
                <a:spcPts val="0"/>
              </a:spcBef>
              <a:buClr>
                <a:srgbClr val="FF0000"/>
              </a:buClr>
              <a:buFont typeface="Wingdings" panose="05000000000000000000" pitchFamily="2" charset="2"/>
              <a:buChar char="§"/>
            </a:pPr>
            <a:r>
              <a:rPr lang="ar-IQ" sz="3000" dirty="0" smtClean="0">
                <a:latin typeface="Traditional Arabic" panose="02020603050405020304" pitchFamily="18" charset="-78"/>
                <a:ea typeface="+mj-ea"/>
                <a:cs typeface="Ali_K_Sharif" pitchFamily="2" charset="-78"/>
              </a:rPr>
              <a:t>سياسةتى نةختينةيي</a:t>
            </a:r>
          </a:p>
          <a:p>
            <a:pPr marL="571500" indent="-571500" algn="r" rtl="1">
              <a:lnSpc>
                <a:spcPct val="150000"/>
              </a:lnSpc>
              <a:spcBef>
                <a:spcPts val="0"/>
              </a:spcBef>
              <a:buClr>
                <a:srgbClr val="FF0000"/>
              </a:buClr>
              <a:buFont typeface="Wingdings" panose="05000000000000000000" pitchFamily="2" charset="2"/>
              <a:buChar char="§"/>
            </a:pPr>
            <a:r>
              <a:rPr lang="ar-IQ" sz="3000" dirty="0" smtClean="0">
                <a:latin typeface="Traditional Arabic" panose="02020603050405020304" pitchFamily="18" charset="-78"/>
                <a:ea typeface="+mj-ea"/>
                <a:cs typeface="Ali_K_Sharif" pitchFamily="2" charset="-78"/>
              </a:rPr>
              <a:t>ئامانجةكانى سياسةتى نةختينةيي</a:t>
            </a:r>
          </a:p>
          <a:p>
            <a:pPr marL="571500" indent="-571500" algn="r" rtl="1">
              <a:lnSpc>
                <a:spcPct val="150000"/>
              </a:lnSpc>
              <a:spcBef>
                <a:spcPts val="0"/>
              </a:spcBef>
              <a:buClr>
                <a:srgbClr val="FF0000"/>
              </a:buClr>
              <a:buFont typeface="Wingdings" panose="05000000000000000000" pitchFamily="2" charset="2"/>
              <a:buChar char="§"/>
            </a:pPr>
            <a:r>
              <a:rPr lang="ar-IQ" sz="3000" dirty="0" smtClean="0">
                <a:latin typeface="Traditional Arabic" panose="02020603050405020304" pitchFamily="18" charset="-78"/>
                <a:ea typeface="+mj-ea"/>
                <a:cs typeface="Ali_K_Sharif" pitchFamily="2" charset="-78"/>
              </a:rPr>
              <a:t>جوَرةكانى </a:t>
            </a:r>
            <a:r>
              <a:rPr lang="ar-IQ" sz="3000" dirty="0">
                <a:latin typeface="Traditional Arabic" panose="02020603050405020304" pitchFamily="18" charset="-78"/>
                <a:cs typeface="Ali_K_Sharif" pitchFamily="2" charset="-78"/>
              </a:rPr>
              <a:t>سياسةتى نةختينةيي</a:t>
            </a:r>
          </a:p>
          <a:p>
            <a:pPr marL="571500" indent="-571500" algn="r" rtl="1">
              <a:lnSpc>
                <a:spcPct val="150000"/>
              </a:lnSpc>
              <a:spcBef>
                <a:spcPts val="0"/>
              </a:spcBef>
              <a:buClr>
                <a:srgbClr val="FF0000"/>
              </a:buClr>
              <a:buFont typeface="Wingdings" panose="05000000000000000000" pitchFamily="2" charset="2"/>
              <a:buChar char="§"/>
            </a:pPr>
            <a:r>
              <a:rPr lang="ar-IQ" sz="3000" dirty="0" smtClean="0">
                <a:latin typeface="Traditional Arabic" panose="02020603050405020304" pitchFamily="18" charset="-78"/>
                <a:cs typeface="Ali_K_Sharif" pitchFamily="2" charset="-78"/>
              </a:rPr>
              <a:t>ئامرازةكانى سياسةتى نةختينةيي</a:t>
            </a:r>
            <a:endParaRPr lang="ar-IQ" sz="3000" dirty="0">
              <a:latin typeface="Traditional Arabic" panose="02020603050405020304" pitchFamily="18" charset="-78"/>
              <a:cs typeface="Ali_K_Sharif" pitchFamily="2" charset="-78"/>
            </a:endParaRPr>
          </a:p>
        </p:txBody>
      </p:sp>
      <p:sp>
        <p:nvSpPr>
          <p:cNvPr id="13" name="Subtitle 2"/>
          <p:cNvSpPr txBox="1">
            <a:spLocks/>
          </p:cNvSpPr>
          <p:nvPr/>
        </p:nvSpPr>
        <p:spPr>
          <a:xfrm>
            <a:off x="304800" y="1721714"/>
            <a:ext cx="3756224" cy="3133620"/>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r" rtl="1">
              <a:lnSpc>
                <a:spcPct val="150000"/>
              </a:lnSpc>
              <a:spcBef>
                <a:spcPts val="0"/>
              </a:spcBef>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سياسةتى </a:t>
            </a:r>
            <a:r>
              <a:rPr lang="ar-IQ" sz="3000" dirty="0" smtClean="0">
                <a:latin typeface="Traditional Arabic" panose="02020603050405020304" pitchFamily="18" charset="-78"/>
                <a:cs typeface="Ali_K_Sharif" pitchFamily="2" charset="-78"/>
              </a:rPr>
              <a:t>دارايي</a:t>
            </a:r>
            <a:endParaRPr lang="ar-IQ" sz="3000" dirty="0">
              <a:latin typeface="Traditional Arabic" panose="02020603050405020304" pitchFamily="18" charset="-78"/>
              <a:cs typeface="Ali_K_Sharif" pitchFamily="2" charset="-78"/>
            </a:endParaRPr>
          </a:p>
          <a:p>
            <a:pPr marL="571500" indent="-571500" algn="r" rtl="1">
              <a:lnSpc>
                <a:spcPct val="150000"/>
              </a:lnSpc>
              <a:spcBef>
                <a:spcPts val="0"/>
              </a:spcBef>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ئامانجةكانى سياسةتى دارايي</a:t>
            </a:r>
          </a:p>
          <a:p>
            <a:pPr marL="571500" indent="-571500" algn="r" rtl="1">
              <a:lnSpc>
                <a:spcPct val="150000"/>
              </a:lnSpc>
              <a:spcBef>
                <a:spcPts val="0"/>
              </a:spcBef>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جوَرةكانى سياسةتى دارايي</a:t>
            </a:r>
          </a:p>
          <a:p>
            <a:pPr marL="571500" indent="-571500" algn="r" rtl="1">
              <a:lnSpc>
                <a:spcPct val="150000"/>
              </a:lnSpc>
              <a:spcBef>
                <a:spcPts val="0"/>
              </a:spcBef>
              <a:buClr>
                <a:srgbClr val="0070C0"/>
              </a:buClr>
              <a:buFont typeface="Wingdings" panose="05000000000000000000" pitchFamily="2" charset="2"/>
              <a:buChar char="§"/>
            </a:pPr>
            <a:r>
              <a:rPr lang="ar-IQ" sz="3000" dirty="0">
                <a:latin typeface="Traditional Arabic" panose="02020603050405020304" pitchFamily="18" charset="-78"/>
                <a:cs typeface="Ali_K_Sharif" pitchFamily="2" charset="-78"/>
              </a:rPr>
              <a:t>ئامرازةكانى سياسةتى دارايي</a:t>
            </a:r>
          </a:p>
        </p:txBody>
      </p:sp>
      <p:sp>
        <p:nvSpPr>
          <p:cNvPr id="9" name="Subtitle 2"/>
          <p:cNvSpPr txBox="1">
            <a:spLocks/>
          </p:cNvSpPr>
          <p:nvPr/>
        </p:nvSpPr>
        <p:spPr>
          <a:xfrm>
            <a:off x="1143000" y="5221033"/>
            <a:ext cx="6947509" cy="76961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rtl="1">
              <a:lnSpc>
                <a:spcPct val="150000"/>
              </a:lnSpc>
              <a:spcBef>
                <a:spcPts val="0"/>
              </a:spcBef>
              <a:buClr>
                <a:srgbClr val="00B050"/>
              </a:buClr>
              <a:buFont typeface="Wingdings" panose="05000000000000000000" pitchFamily="2" charset="2"/>
              <a:buChar char="§"/>
            </a:pPr>
            <a:r>
              <a:rPr lang="ar-IQ" sz="3000" dirty="0" smtClean="0">
                <a:latin typeface="Traditional Arabic" panose="02020603050405020304" pitchFamily="18" charset="-78"/>
                <a:ea typeface="+mj-ea"/>
                <a:cs typeface="Ali_K_Sharif" pitchFamily="2" charset="-78"/>
              </a:rPr>
              <a:t>بةراوردكردنى سياسةتى نةختينةيي لةطةلَ سياسةتى دارايي</a:t>
            </a:r>
            <a:endParaRPr lang="ar-IQ" sz="3000" dirty="0">
              <a:latin typeface="Traditional Arabic" panose="02020603050405020304" pitchFamily="18" charset="-78"/>
              <a:cs typeface="Ali_K_Sharif" pitchFamily="2" charset="-78"/>
            </a:endParaRPr>
          </a:p>
        </p:txBody>
      </p:sp>
    </p:spTree>
    <p:extLst>
      <p:ext uri="{BB962C8B-B14F-4D97-AF65-F5344CB8AC3E}">
        <p14:creationId xmlns:p14="http://schemas.microsoft.com/office/powerpoint/2010/main" val="24532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ipe(right)">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righ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righ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righ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righ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
                                            <p:bg/>
                                          </p:spTgt>
                                        </p:tgtEl>
                                        <p:attrNameLst>
                                          <p:attrName>style.visibility</p:attrName>
                                        </p:attrNameLst>
                                      </p:cBhvr>
                                      <p:to>
                                        <p:strVal val="visible"/>
                                      </p:to>
                                    </p:set>
                                    <p:animEffect transition="in" filter="wipe(right)">
                                      <p:cBhvr>
                                        <p:cTn id="42" dur="500"/>
                                        <p:tgtEl>
                                          <p:spTgt spid="13">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right)">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wipe(right)">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wipe(right)">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wipe(right)">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wipe(right)">
                                      <p:cBhvr>
                                        <p:cTn id="6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animBg="1"/>
      <p:bldP spid="13" grpId="0" build="p" animBg="1"/>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8" y="474617"/>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سياسةتى نةختينةيي </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600" b="1" dirty="0" smtClean="0">
                <a:latin typeface="Traditional Arabic" panose="02020603050405020304" pitchFamily="18" charset="-78"/>
                <a:cs typeface="Traditional Arabic" panose="02020603050405020304" pitchFamily="18" charset="-78"/>
              </a:rPr>
              <a:t>Monetary policy</a:t>
            </a:r>
            <a:endParaRPr lang="ar-IQ" sz="3600" b="1" dirty="0">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43</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39253" y="1786577"/>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37879" y="1813578"/>
            <a:ext cx="7776097" cy="1846659"/>
          </a:xfrm>
          <a:prstGeom prst="rect">
            <a:avLst/>
          </a:prstGeom>
        </p:spPr>
        <p:txBody>
          <a:bodyPr wrap="square">
            <a:spAutoFit/>
          </a:bodyPr>
          <a:lstStyle/>
          <a:p>
            <a:pPr algn="just" rtl="1"/>
            <a:r>
              <a:rPr lang="ar-IQ" sz="3800" dirty="0" smtClean="0">
                <a:latin typeface="Traditional Arabic" panose="02020603050405020304" pitchFamily="18" charset="-78"/>
                <a:cs typeface="Ali_K_Sharif" pitchFamily="2" charset="-78"/>
              </a:rPr>
              <a:t>سياسةتى نةختينةيي ئامرازيَكى طرنطة لة ئامرازةكانى سياسةتى ئابوورى طشتى بوَ بةديهيَنانى ئامانجة لة ثيَشينةييةكان.</a:t>
            </a:r>
            <a:endParaRPr lang="ar-IQ" sz="3800" dirty="0" smtClean="0">
              <a:latin typeface="Traditional Arabic" panose="02020603050405020304" pitchFamily="18" charset="-78"/>
              <a:cs typeface="Traditional Arabic" panose="02020603050405020304" pitchFamily="18" charset="-78"/>
            </a:endParaRPr>
          </a:p>
        </p:txBody>
      </p:sp>
      <p:sp>
        <p:nvSpPr>
          <p:cNvPr id="10" name="Rectangle 9"/>
          <p:cNvSpPr/>
          <p:nvPr/>
        </p:nvSpPr>
        <p:spPr>
          <a:xfrm>
            <a:off x="737878" y="3587140"/>
            <a:ext cx="7776097" cy="2431435"/>
          </a:xfrm>
          <a:prstGeom prst="rect">
            <a:avLst/>
          </a:prstGeom>
        </p:spPr>
        <p:txBody>
          <a:bodyPr wrap="square">
            <a:spAutoFit/>
          </a:bodyPr>
          <a:lstStyle/>
          <a:p>
            <a:pPr algn="just" rtl="1"/>
            <a:r>
              <a:rPr lang="ar-IQ" sz="3800" dirty="0" smtClean="0">
                <a:latin typeface="Traditional Arabic" panose="02020603050405020304" pitchFamily="18" charset="-78"/>
                <a:cs typeface="Ali_K_Sharif" pitchFamily="2" charset="-78"/>
              </a:rPr>
              <a:t>سياسةتى نةختينةيي كوَمةلَيَك ريَوشويَنن دةطيريَنةبةر لة لايةن دةسةلَاتى نةختينةيي (بانكى ناوةندى) بوَ بةريَوةبردنى خستنةرِووى ثارة لة ولَاتدا بوَ بةديهيَنانى ئامانجة ئابوورييةكان.</a:t>
            </a:r>
          </a:p>
        </p:txBody>
      </p:sp>
    </p:spTree>
    <p:extLst>
      <p:ext uri="{BB962C8B-B14F-4D97-AF65-F5344CB8AC3E}">
        <p14:creationId xmlns:p14="http://schemas.microsoft.com/office/powerpoint/2010/main" val="6788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0"/>
            <a:ext cx="7678223" cy="1314510"/>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ئامانجةكانى سياسةتى نةختينةيي</a:t>
            </a:r>
            <a:br>
              <a:rPr lang="ar-IQ" sz="4000" b="1" dirty="0" smtClean="0">
                <a:solidFill>
                  <a:srgbClr val="002060"/>
                </a:solidFill>
                <a:latin typeface="Traditional Arabic" panose="02020603050405020304" pitchFamily="18" charset="-78"/>
                <a:cs typeface="Ali_K_Sharif bold" pitchFamily="2" charset="-78"/>
              </a:rPr>
            </a:br>
            <a:r>
              <a:rPr lang="en-US" sz="2800" b="1" dirty="0" smtClean="0">
                <a:solidFill>
                  <a:srgbClr val="002060"/>
                </a:solidFill>
                <a:latin typeface="Traditional Arabic" panose="02020603050405020304" pitchFamily="18" charset="-78"/>
                <a:cs typeface="Traditional Arabic" panose="02020603050405020304" pitchFamily="18" charset="-78"/>
              </a:rPr>
              <a:t>Objectives of Monetary Policy</a:t>
            </a:r>
            <a:endParaRPr lang="en-US" sz="2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44</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28650" y="149885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304800" y="1681639"/>
            <a:ext cx="8534399" cy="4185761"/>
          </a:xfrm>
          <a:prstGeom prst="rect">
            <a:avLst/>
          </a:prstGeom>
        </p:spPr>
        <p:txBody>
          <a:bodyPr wrap="square">
            <a:spAutoFit/>
          </a:bodyPr>
          <a:lstStyle/>
          <a:p>
            <a:pPr marL="571500" indent="-571500" algn="just" rtl="1">
              <a:buClr>
                <a:srgbClr val="0070C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سةقامطيركردنى ئاستى طشتى نرخ.</a:t>
            </a:r>
          </a:p>
          <a:p>
            <a:pPr marL="571500" indent="-571500" algn="just" rtl="1">
              <a:buClr>
                <a:srgbClr val="0070C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سةقامطيركردنى نرخى طوَرِينةوةى بيانى بوَ دراوى نيشتمانى.</a:t>
            </a:r>
          </a:p>
          <a:p>
            <a:pPr marL="571500" indent="-571500" algn="just" rtl="1">
              <a:buClr>
                <a:srgbClr val="0070C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سةقامطيركردنى نرخى سوود.</a:t>
            </a:r>
          </a:p>
          <a:p>
            <a:pPr marL="571500" indent="-571500" algn="just" rtl="1">
              <a:buClr>
                <a:srgbClr val="0070C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بةرزكردنةوةى طةشةى ئابوورى.</a:t>
            </a:r>
          </a:p>
          <a:p>
            <a:pPr marL="571500" indent="-571500" algn="just" rtl="1">
              <a:buClr>
                <a:srgbClr val="0070C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زيادكردنى كاركردن و بةكارخستن (كةمكردنةوةى تيَكرِاى بيَكارى).</a:t>
            </a:r>
          </a:p>
          <a:p>
            <a:pPr marL="571500" indent="-571500" algn="just" rtl="1">
              <a:buClr>
                <a:srgbClr val="0070C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سةقامطيركردنى تةرازووى ثيَدانةكان.</a:t>
            </a:r>
          </a:p>
        </p:txBody>
      </p:sp>
    </p:spTree>
    <p:extLst>
      <p:ext uri="{BB962C8B-B14F-4D97-AF65-F5344CB8AC3E}">
        <p14:creationId xmlns:p14="http://schemas.microsoft.com/office/powerpoint/2010/main" val="31980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45</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graphicFrame>
        <p:nvGraphicFramePr>
          <p:cNvPr id="10" name="Diagram 9"/>
          <p:cNvGraphicFramePr/>
          <p:nvPr>
            <p:extLst>
              <p:ext uri="{D42A27DB-BD31-4B8C-83A1-F6EECF244321}">
                <p14:modId xmlns:p14="http://schemas.microsoft.com/office/powerpoint/2010/main" val="1735081634"/>
              </p:ext>
            </p:extLst>
          </p:nvPr>
        </p:nvGraphicFramePr>
        <p:xfrm>
          <a:off x="609600" y="990600"/>
          <a:ext cx="8001000" cy="5011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3402270" y="4625640"/>
              <a:ext cx="60480" cy="143280"/>
            </p14:xfrm>
          </p:contentPart>
        </mc:Choice>
        <mc:Fallback xmlns="">
          <p:pic>
            <p:nvPicPr>
              <p:cNvPr id="2" name="Ink 1"/>
              <p:cNvPicPr/>
              <p:nvPr/>
            </p:nvPicPr>
            <p:blipFill>
              <a:blip r:embed="rId9"/>
              <a:stretch>
                <a:fillRect/>
              </a:stretch>
            </p:blipFill>
            <p:spPr>
              <a:xfrm>
                <a:off x="4527000" y="4616280"/>
                <a:ext cx="99360" cy="162000"/>
              </a:xfrm>
              <a:prstGeom prst="rect">
                <a:avLst/>
              </a:prstGeom>
            </p:spPr>
          </p:pic>
        </mc:Fallback>
      </mc:AlternateContent>
    </p:spTree>
    <p:extLst>
      <p:ext uri="{BB962C8B-B14F-4D97-AF65-F5344CB8AC3E}">
        <p14:creationId xmlns:p14="http://schemas.microsoft.com/office/powerpoint/2010/main" val="14216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F5E80605-6590-4CED-9FCF-CE6644A981EB}"/>
                                            </p:graphicEl>
                                          </p:spTgt>
                                        </p:tgtEl>
                                        <p:attrNameLst>
                                          <p:attrName>style.visibility</p:attrName>
                                        </p:attrNameLst>
                                      </p:cBhvr>
                                      <p:to>
                                        <p:strVal val="visible"/>
                                      </p:to>
                                    </p:set>
                                    <p:animEffect transition="in" filter="wipe(up)">
                                      <p:cBhvr>
                                        <p:cTn id="7" dur="500"/>
                                        <p:tgtEl>
                                          <p:spTgt spid="10">
                                            <p:graphicEl>
                                              <a:dgm id="{F5E80605-6590-4CED-9FCF-CE6644A981EB}"/>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graphicEl>
                                              <a:dgm id="{211443AD-DF6F-4038-9C35-62B50E4CAF67}"/>
                                            </p:graphicEl>
                                          </p:spTgt>
                                        </p:tgtEl>
                                        <p:attrNameLst>
                                          <p:attrName>style.visibility</p:attrName>
                                        </p:attrNameLst>
                                      </p:cBhvr>
                                      <p:to>
                                        <p:strVal val="visible"/>
                                      </p:to>
                                    </p:set>
                                    <p:animEffect transition="in" filter="wipe(up)">
                                      <p:cBhvr>
                                        <p:cTn id="10" dur="500"/>
                                        <p:tgtEl>
                                          <p:spTgt spid="10">
                                            <p:graphicEl>
                                              <a:dgm id="{211443AD-DF6F-4038-9C35-62B50E4CAF67}"/>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graphicEl>
                                              <a:dgm id="{96B88DE7-105C-4FA1-9A6A-B19CFDC0124C}"/>
                                            </p:graphicEl>
                                          </p:spTgt>
                                        </p:tgtEl>
                                        <p:attrNameLst>
                                          <p:attrName>style.visibility</p:attrName>
                                        </p:attrNameLst>
                                      </p:cBhvr>
                                      <p:to>
                                        <p:strVal val="visible"/>
                                      </p:to>
                                    </p:set>
                                    <p:animEffect transition="in" filter="wipe(up)">
                                      <p:cBhvr>
                                        <p:cTn id="13" dur="500"/>
                                        <p:tgtEl>
                                          <p:spTgt spid="10">
                                            <p:graphicEl>
                                              <a:dgm id="{96B88DE7-105C-4FA1-9A6A-B19CFDC0124C}"/>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graphicEl>
                                              <a:dgm id="{0CC51B58-A7E9-4F13-B084-7D64AA5958B8}"/>
                                            </p:graphicEl>
                                          </p:spTgt>
                                        </p:tgtEl>
                                        <p:attrNameLst>
                                          <p:attrName>style.visibility</p:attrName>
                                        </p:attrNameLst>
                                      </p:cBhvr>
                                      <p:to>
                                        <p:strVal val="visible"/>
                                      </p:to>
                                    </p:set>
                                    <p:animEffect transition="in" filter="wipe(up)">
                                      <p:cBhvr>
                                        <p:cTn id="16" dur="500"/>
                                        <p:tgtEl>
                                          <p:spTgt spid="10">
                                            <p:graphicEl>
                                              <a:dgm id="{0CC51B58-A7E9-4F13-B084-7D64AA5958B8}"/>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graphicEl>
                                              <a:dgm id="{721063AC-20CA-4560-BAE9-D8DF7A071AB6}"/>
                                            </p:graphicEl>
                                          </p:spTgt>
                                        </p:tgtEl>
                                        <p:attrNameLst>
                                          <p:attrName>style.visibility</p:attrName>
                                        </p:attrNameLst>
                                      </p:cBhvr>
                                      <p:to>
                                        <p:strVal val="visible"/>
                                      </p:to>
                                    </p:set>
                                    <p:animEffect transition="in" filter="wipe(up)">
                                      <p:cBhvr>
                                        <p:cTn id="19" dur="500"/>
                                        <p:tgtEl>
                                          <p:spTgt spid="10">
                                            <p:graphicEl>
                                              <a:dgm id="{721063AC-20CA-4560-BAE9-D8DF7A071AB6}"/>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graphicEl>
                                              <a:dgm id="{CE475B18-0BC9-455F-85C9-30FC95F64EC2}"/>
                                            </p:graphicEl>
                                          </p:spTgt>
                                        </p:tgtEl>
                                        <p:attrNameLst>
                                          <p:attrName>style.visibility</p:attrName>
                                        </p:attrNameLst>
                                      </p:cBhvr>
                                      <p:to>
                                        <p:strVal val="visible"/>
                                      </p:to>
                                    </p:set>
                                    <p:animEffect transition="in" filter="wipe(up)">
                                      <p:cBhvr>
                                        <p:cTn id="22" dur="500"/>
                                        <p:tgtEl>
                                          <p:spTgt spid="10">
                                            <p:graphicEl>
                                              <a:dgm id="{CE475B18-0BC9-455F-85C9-30FC95F64EC2}"/>
                                            </p:graphic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
                                            <p:graphicEl>
                                              <a:dgm id="{4C53625C-1528-4F98-84D0-F102465C2F1E}"/>
                                            </p:graphicEl>
                                          </p:spTgt>
                                        </p:tgtEl>
                                        <p:attrNameLst>
                                          <p:attrName>style.visibility</p:attrName>
                                        </p:attrNameLst>
                                      </p:cBhvr>
                                      <p:to>
                                        <p:strVal val="visible"/>
                                      </p:to>
                                    </p:set>
                                    <p:animEffect transition="in" filter="wipe(up)">
                                      <p:cBhvr>
                                        <p:cTn id="25" dur="500"/>
                                        <p:tgtEl>
                                          <p:spTgt spid="10">
                                            <p:graphicEl>
                                              <a:dgm id="{4C53625C-1528-4F98-84D0-F102465C2F1E}"/>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graphicEl>
                                              <a:dgm id="{70C19057-503D-40A7-834F-B1B5D8643A3F}"/>
                                            </p:graphicEl>
                                          </p:spTgt>
                                        </p:tgtEl>
                                        <p:attrNameLst>
                                          <p:attrName>style.visibility</p:attrName>
                                        </p:attrNameLst>
                                      </p:cBhvr>
                                      <p:to>
                                        <p:strVal val="visible"/>
                                      </p:to>
                                    </p:set>
                                    <p:animEffect transition="in" filter="wipe(up)">
                                      <p:cBhvr>
                                        <p:cTn id="28" dur="500"/>
                                        <p:tgtEl>
                                          <p:spTgt spid="10">
                                            <p:graphicEl>
                                              <a:dgm id="{70C19057-503D-40A7-834F-B1B5D8643A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سياسةتى نةختينةيي ثوكانةوةيي</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Contractionary Monetary </a:t>
            </a:r>
            <a:r>
              <a:rPr lang="en-US" sz="2800" b="1" dirty="0">
                <a:solidFill>
                  <a:srgbClr val="002060"/>
                </a:solidFill>
                <a:latin typeface="Traditional Arabic" panose="02020603050405020304" pitchFamily="18" charset="-78"/>
                <a:cs typeface="Traditional Arabic" panose="02020603050405020304" pitchFamily="18" charset="-78"/>
              </a:rPr>
              <a:t>Policy</a:t>
            </a:r>
          </a:p>
        </p:txBody>
      </p:sp>
      <p:sp>
        <p:nvSpPr>
          <p:cNvPr id="5" name="Slide Number Placeholder 4"/>
          <p:cNvSpPr>
            <a:spLocks noGrp="1"/>
          </p:cNvSpPr>
          <p:nvPr>
            <p:ph type="sldNum" sz="quarter" idx="12"/>
          </p:nvPr>
        </p:nvSpPr>
        <p:spPr/>
        <p:txBody>
          <a:bodyPr/>
          <a:lstStyle/>
          <a:p>
            <a:fld id="{F1855434-35D0-4EB5-91AA-4FDCC5769DB0}" type="slidenum">
              <a:rPr lang="en-US" smtClean="0"/>
              <a:t>46</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77584" y="1475374"/>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77584" y="1582880"/>
            <a:ext cx="7894294" cy="1754326"/>
          </a:xfrm>
          <a:prstGeom prst="rect">
            <a:avLst/>
          </a:prstGeom>
        </p:spPr>
        <p:txBody>
          <a:bodyPr wrap="square">
            <a:spAutoFit/>
          </a:bodyPr>
          <a:lstStyle/>
          <a:p>
            <a:pPr algn="just" rtl="1">
              <a:lnSpc>
                <a:spcPct val="150000"/>
              </a:lnSpc>
            </a:pPr>
            <a:r>
              <a:rPr lang="ar-IQ" sz="3600" dirty="0">
                <a:latin typeface="Traditional Arabic" panose="02020603050405020304" pitchFamily="18" charset="-78"/>
                <a:cs typeface="Traditional Arabic" panose="02020603050405020304" pitchFamily="18" charset="-78"/>
              </a:rPr>
              <a:t> </a:t>
            </a:r>
            <a:r>
              <a:rPr lang="ar-IQ" sz="3600" dirty="0">
                <a:latin typeface="Traditional Arabic" panose="02020603050405020304" pitchFamily="18" charset="-78"/>
                <a:cs typeface="Ali_K_Sharif" pitchFamily="2" charset="-78"/>
              </a:rPr>
              <a:t>سياسةتى نةختينةيي </a:t>
            </a:r>
            <a:r>
              <a:rPr lang="ar-IQ" sz="3600" dirty="0" smtClean="0">
                <a:latin typeface="Traditional Arabic" panose="02020603050405020304" pitchFamily="18" charset="-78"/>
                <a:cs typeface="Ali_K_Sharif" pitchFamily="2" charset="-78"/>
              </a:rPr>
              <a:t>ثوكانةوةيي بةكاردةهيَنريَت بوَ كةمكردنةوةى هةلَاوسان لة ريَى:</a:t>
            </a:r>
            <a:endParaRPr lang="ar-IQ" sz="3600" dirty="0">
              <a:latin typeface="Traditional Arabic" panose="02020603050405020304" pitchFamily="18" charset="-78"/>
              <a:cs typeface="Traditional Arabic" panose="02020603050405020304" pitchFamily="18" charset="-78"/>
            </a:endParaRPr>
          </a:p>
        </p:txBody>
      </p:sp>
      <p:sp>
        <p:nvSpPr>
          <p:cNvPr id="12" name="Down Arrow 11"/>
          <p:cNvSpPr/>
          <p:nvPr/>
        </p:nvSpPr>
        <p:spPr>
          <a:xfrm>
            <a:off x="6144817" y="3487436"/>
            <a:ext cx="1170416" cy="2133318"/>
          </a:xfrm>
          <a:prstGeom prst="downArrow">
            <a:avLst>
              <a:gd name="adj1" fmla="val 67204"/>
              <a:gd name="adj2" fmla="val 50000"/>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t"/>
          <a:lstStyle/>
          <a:p>
            <a:pPr algn="ctr" rtl="1"/>
            <a:r>
              <a:rPr lang="ar-IQ" sz="2000" dirty="0" smtClean="0">
                <a:latin typeface="Traditional Arabic" panose="02020603050405020304" pitchFamily="18" charset="-78"/>
                <a:cs typeface="Ali_K_Sharif" pitchFamily="2" charset="-78"/>
              </a:rPr>
              <a:t>خستنةرِووى ثارة</a:t>
            </a:r>
            <a:endParaRPr lang="en-US" sz="2000" dirty="0">
              <a:latin typeface="Times New Roman" panose="02020603050405020304" pitchFamily="18" charset="0"/>
              <a:cs typeface="Ali_K_Sharif" pitchFamily="2" charset="-78"/>
            </a:endParaRPr>
          </a:p>
        </p:txBody>
      </p:sp>
      <p:pic>
        <p:nvPicPr>
          <p:cNvPr id="13" name="Picture 12"/>
          <p:cNvPicPr/>
          <p:nvPr/>
        </p:nvPicPr>
        <p:blipFill>
          <a:blip r:embed="rId3"/>
          <a:stretch>
            <a:fillRect/>
          </a:stretch>
        </p:blipFill>
        <p:spPr>
          <a:xfrm>
            <a:off x="6385825" y="4198500"/>
            <a:ext cx="617063" cy="950377"/>
          </a:xfrm>
          <a:prstGeom prst="rect">
            <a:avLst/>
          </a:prstGeom>
        </p:spPr>
      </p:pic>
      <p:sp>
        <p:nvSpPr>
          <p:cNvPr id="14" name="Right Arrow 13"/>
          <p:cNvSpPr/>
          <p:nvPr/>
        </p:nvSpPr>
        <p:spPr>
          <a:xfrm flipH="1">
            <a:off x="5464018" y="4047036"/>
            <a:ext cx="303496" cy="457200"/>
          </a:xfrm>
          <a:prstGeom prst="rightArrow">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
        <p:nvSpPr>
          <p:cNvPr id="15" name="Down Arrow 14"/>
          <p:cNvSpPr/>
          <p:nvPr/>
        </p:nvSpPr>
        <p:spPr>
          <a:xfrm>
            <a:off x="3931487" y="3505482"/>
            <a:ext cx="1170416" cy="2133318"/>
          </a:xfrm>
          <a:prstGeom prst="downArrow">
            <a:avLst>
              <a:gd name="adj1" fmla="val 67204"/>
              <a:gd name="adj2" fmla="val 50000"/>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t"/>
          <a:lstStyle/>
          <a:p>
            <a:pPr algn="ctr" rtl="1"/>
            <a:r>
              <a:rPr lang="ar-IQ" sz="2000" dirty="0">
                <a:latin typeface="Traditional Arabic" panose="02020603050405020304" pitchFamily="18" charset="-78"/>
                <a:cs typeface="Ali_K_Sharif" pitchFamily="2" charset="-78"/>
              </a:rPr>
              <a:t>خواست (كرِين)</a:t>
            </a:r>
            <a:endParaRPr lang="en-US" sz="2000" dirty="0">
              <a:latin typeface="Traditional Arabic" panose="02020603050405020304" pitchFamily="18" charset="-78"/>
              <a:cs typeface="Ali_K_Sharif" pitchFamily="2" charset="-78"/>
            </a:endParaRPr>
          </a:p>
        </p:txBody>
      </p:sp>
      <p:pic>
        <p:nvPicPr>
          <p:cNvPr id="16" name="Picture 15"/>
          <p:cNvPicPr/>
          <p:nvPr/>
        </p:nvPicPr>
        <p:blipFill>
          <a:blip r:embed="rId4"/>
          <a:stretch>
            <a:fillRect/>
          </a:stretch>
        </p:blipFill>
        <p:spPr>
          <a:xfrm>
            <a:off x="4212999" y="4198499"/>
            <a:ext cx="607392" cy="847106"/>
          </a:xfrm>
          <a:prstGeom prst="rect">
            <a:avLst/>
          </a:prstGeom>
        </p:spPr>
      </p:pic>
      <p:sp>
        <p:nvSpPr>
          <p:cNvPr id="17" name="Right Arrow 16"/>
          <p:cNvSpPr/>
          <p:nvPr/>
        </p:nvSpPr>
        <p:spPr>
          <a:xfrm flipH="1">
            <a:off x="3258282" y="4057692"/>
            <a:ext cx="303496" cy="457200"/>
          </a:xfrm>
          <a:prstGeom prst="rightArrow">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
        <p:nvSpPr>
          <p:cNvPr id="18" name="Down Arrow 17"/>
          <p:cNvSpPr/>
          <p:nvPr/>
        </p:nvSpPr>
        <p:spPr>
          <a:xfrm>
            <a:off x="1718158" y="3505482"/>
            <a:ext cx="1170416" cy="2133318"/>
          </a:xfrm>
          <a:prstGeom prst="downArrow">
            <a:avLst>
              <a:gd name="adj1" fmla="val 67204"/>
              <a:gd name="adj2" fmla="val 50000"/>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t"/>
          <a:lstStyle/>
          <a:p>
            <a:pPr algn="ctr" rtl="1"/>
            <a:r>
              <a:rPr lang="ar-IQ" sz="2000" dirty="0" smtClean="0">
                <a:latin typeface="Traditional Arabic" panose="02020603050405020304" pitchFamily="18" charset="-78"/>
                <a:cs typeface="Ali_K_Sharif" pitchFamily="2" charset="-78"/>
              </a:rPr>
              <a:t>هةلَاوسان</a:t>
            </a:r>
            <a:endParaRPr lang="en-US" sz="20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5"/>
          <a:srcRect l="10893" r="-1" b="17978"/>
          <a:stretch/>
        </p:blipFill>
        <p:spPr>
          <a:xfrm>
            <a:off x="1984869" y="4323405"/>
            <a:ext cx="636994" cy="630916"/>
          </a:xfrm>
          <a:prstGeom prst="rect">
            <a:avLst/>
          </a:prstGeom>
        </p:spPr>
      </p:pic>
    </p:spTree>
    <p:extLst>
      <p:ext uri="{BB962C8B-B14F-4D97-AF65-F5344CB8AC3E}">
        <p14:creationId xmlns:p14="http://schemas.microsoft.com/office/powerpoint/2010/main" val="14930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animBg="1"/>
      <p:bldP spid="14" grpId="0" animBg="1"/>
      <p:bldP spid="15"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7" y="186898"/>
            <a:ext cx="7678223" cy="1314510"/>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سياسةتى نةختينةيي </a:t>
            </a:r>
            <a:r>
              <a:rPr lang="ar-IQ" sz="4000" b="1" dirty="0" smtClean="0">
                <a:solidFill>
                  <a:srgbClr val="002060"/>
                </a:solidFill>
                <a:latin typeface="Traditional Arabic" panose="02020603050405020304" pitchFamily="18" charset="-78"/>
                <a:cs typeface="Ali_K_Sharif bold" pitchFamily="2" charset="-78"/>
              </a:rPr>
              <a:t>فراوانكاريي</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Expansionary </a:t>
            </a:r>
            <a:r>
              <a:rPr lang="en-US" sz="2800" b="1" dirty="0" smtClean="0">
                <a:solidFill>
                  <a:srgbClr val="002060"/>
                </a:solidFill>
                <a:latin typeface="Traditional Arabic" panose="02020603050405020304" pitchFamily="18" charset="-78"/>
                <a:cs typeface="Traditional Arabic" panose="02020603050405020304" pitchFamily="18" charset="-78"/>
              </a:rPr>
              <a:t>Monetary </a:t>
            </a:r>
            <a:r>
              <a:rPr lang="en-US" sz="2800" b="1" dirty="0">
                <a:solidFill>
                  <a:srgbClr val="002060"/>
                </a:solidFill>
                <a:latin typeface="Traditional Arabic" panose="02020603050405020304" pitchFamily="18" charset="-78"/>
                <a:cs typeface="Traditional Arabic" panose="02020603050405020304" pitchFamily="18" charset="-78"/>
              </a:rPr>
              <a:t>Policy</a:t>
            </a:r>
          </a:p>
        </p:txBody>
      </p:sp>
      <p:sp>
        <p:nvSpPr>
          <p:cNvPr id="5" name="Slide Number Placeholder 4"/>
          <p:cNvSpPr>
            <a:spLocks noGrp="1"/>
          </p:cNvSpPr>
          <p:nvPr>
            <p:ph type="sldNum" sz="quarter" idx="12"/>
          </p:nvPr>
        </p:nvSpPr>
        <p:spPr/>
        <p:txBody>
          <a:bodyPr/>
          <a:lstStyle/>
          <a:p>
            <a:fld id="{F1855434-35D0-4EB5-91AA-4FDCC5769DB0}" type="slidenum">
              <a:rPr lang="en-US" smtClean="0"/>
              <a:t>47</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28650" y="1619963"/>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04800" y="1775909"/>
            <a:ext cx="8458199" cy="1754326"/>
          </a:xfrm>
          <a:prstGeom prst="rect">
            <a:avLst/>
          </a:prstGeom>
        </p:spPr>
        <p:txBody>
          <a:bodyPr wrap="square">
            <a:spAutoFit/>
          </a:bodyPr>
          <a:lstStyle/>
          <a:p>
            <a:pPr algn="just" rtl="1">
              <a:lnSpc>
                <a:spcPct val="150000"/>
              </a:lnSpc>
            </a:pPr>
            <a:r>
              <a:rPr lang="ar-IQ" sz="3600" dirty="0">
                <a:latin typeface="Traditional Arabic" panose="02020603050405020304" pitchFamily="18" charset="-78"/>
                <a:cs typeface="Traditional Arabic" panose="02020603050405020304" pitchFamily="18" charset="-78"/>
              </a:rPr>
              <a:t> </a:t>
            </a:r>
            <a:r>
              <a:rPr lang="ar-IQ" sz="3600" dirty="0">
                <a:latin typeface="Traditional Arabic" panose="02020603050405020304" pitchFamily="18" charset="-78"/>
                <a:cs typeface="Ali_K_Sharif" pitchFamily="2" charset="-78"/>
              </a:rPr>
              <a:t>سياسةتى نةختينةيي </a:t>
            </a:r>
            <a:r>
              <a:rPr lang="ar-IQ" sz="3600" dirty="0" smtClean="0">
                <a:latin typeface="Traditional Arabic" panose="02020603050405020304" pitchFamily="18" charset="-78"/>
                <a:cs typeface="Ali_K_Sharif" pitchFamily="2" charset="-78"/>
              </a:rPr>
              <a:t>فراوانكاريي </a:t>
            </a:r>
            <a:r>
              <a:rPr lang="ar-IQ" sz="3600" dirty="0">
                <a:latin typeface="Traditional Arabic" panose="02020603050405020304" pitchFamily="18" charset="-78"/>
                <a:cs typeface="Ali_K_Sharif" pitchFamily="2" charset="-78"/>
              </a:rPr>
              <a:t>بةكاردةهيَنريَت بوَ كةمكردنةوةى </a:t>
            </a:r>
            <a:r>
              <a:rPr lang="ar-IQ" sz="3600" dirty="0" smtClean="0">
                <a:latin typeface="Traditional Arabic" panose="02020603050405020304" pitchFamily="18" charset="-78"/>
                <a:cs typeface="Ali_K_Sharif" pitchFamily="2" charset="-78"/>
              </a:rPr>
              <a:t>بيَبازارِى </a:t>
            </a:r>
            <a:r>
              <a:rPr lang="ar-IQ" sz="3600" dirty="0">
                <a:latin typeface="Traditional Arabic" panose="02020603050405020304" pitchFamily="18" charset="-78"/>
                <a:cs typeface="Ali_K_Sharif" pitchFamily="2" charset="-78"/>
              </a:rPr>
              <a:t>لة ريَى</a:t>
            </a:r>
            <a:r>
              <a:rPr lang="ar-IQ" sz="3600" dirty="0" smtClean="0">
                <a:latin typeface="Traditional Arabic" panose="02020603050405020304" pitchFamily="18" charset="-78"/>
                <a:cs typeface="Ali_K_Sharif" pitchFamily="2" charset="-78"/>
              </a:rPr>
              <a:t>:</a:t>
            </a:r>
            <a:endParaRPr lang="ar-IQ" sz="3600" dirty="0">
              <a:latin typeface="Traditional Arabic" panose="02020603050405020304" pitchFamily="18" charset="-78"/>
              <a:cs typeface="Traditional Arabic" panose="02020603050405020304" pitchFamily="18" charset="-78"/>
            </a:endParaRPr>
          </a:p>
        </p:txBody>
      </p:sp>
      <p:sp>
        <p:nvSpPr>
          <p:cNvPr id="10" name="Up Arrow 9"/>
          <p:cNvSpPr/>
          <p:nvPr/>
        </p:nvSpPr>
        <p:spPr>
          <a:xfrm>
            <a:off x="6138356" y="3657276"/>
            <a:ext cx="1194098" cy="2127915"/>
          </a:xfrm>
          <a:prstGeom prst="upArrow">
            <a:avLst>
              <a:gd name="adj1" fmla="val 65114"/>
              <a:gd name="adj2" fmla="val 51734"/>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rtl="1"/>
            <a:r>
              <a:rPr lang="ar-IQ" sz="2000" dirty="0" smtClean="0">
                <a:latin typeface="Traditional Arabic" panose="02020603050405020304" pitchFamily="18" charset="-78"/>
                <a:cs typeface="Ali_K_Sharif bold" pitchFamily="2" charset="-78"/>
              </a:rPr>
              <a:t>خستنةرِووى ثارة</a:t>
            </a:r>
            <a:endParaRPr lang="en-US" sz="2000" b="1" dirty="0">
              <a:latin typeface="Times New Roman" panose="02020603050405020304" pitchFamily="18" charset="0"/>
              <a:cs typeface="Ali_K_Sharif bold" pitchFamily="2" charset="-78"/>
            </a:endParaRPr>
          </a:p>
        </p:txBody>
      </p:sp>
      <p:pic>
        <p:nvPicPr>
          <p:cNvPr id="11" name="Picture 10"/>
          <p:cNvPicPr/>
          <p:nvPr/>
        </p:nvPicPr>
        <p:blipFill rotWithShape="1">
          <a:blip r:embed="rId3"/>
          <a:srcRect t="7112" r="2849"/>
          <a:stretch/>
        </p:blipFill>
        <p:spPr>
          <a:xfrm>
            <a:off x="6399161" y="4178599"/>
            <a:ext cx="672488" cy="856780"/>
          </a:xfrm>
          <a:prstGeom prst="rect">
            <a:avLst/>
          </a:prstGeom>
        </p:spPr>
      </p:pic>
      <p:sp>
        <p:nvSpPr>
          <p:cNvPr id="12" name="Right Arrow 11"/>
          <p:cNvSpPr/>
          <p:nvPr/>
        </p:nvSpPr>
        <p:spPr>
          <a:xfrm flipH="1">
            <a:off x="5468168" y="4721233"/>
            <a:ext cx="303496" cy="457200"/>
          </a:xfrm>
          <a:prstGeom prst="rightArrow">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
        <p:nvSpPr>
          <p:cNvPr id="13" name="Up Arrow 12"/>
          <p:cNvSpPr/>
          <p:nvPr/>
        </p:nvSpPr>
        <p:spPr>
          <a:xfrm>
            <a:off x="3907378" y="3657276"/>
            <a:ext cx="1194098" cy="2127915"/>
          </a:xfrm>
          <a:prstGeom prst="upArrow">
            <a:avLst>
              <a:gd name="adj1" fmla="val 65114"/>
              <a:gd name="adj2" fmla="val 51734"/>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rtl="1"/>
            <a:r>
              <a:rPr lang="ar-IQ" sz="2000" dirty="0">
                <a:latin typeface="Traditional Arabic" panose="02020603050405020304" pitchFamily="18" charset="-78"/>
                <a:cs typeface="Ali_K_Sharif" pitchFamily="2" charset="-78"/>
              </a:rPr>
              <a:t>خواست (كرِين)</a:t>
            </a:r>
            <a:endParaRPr lang="en-US" sz="2000" dirty="0">
              <a:latin typeface="Traditional Arabic" panose="02020603050405020304" pitchFamily="18" charset="-78"/>
              <a:cs typeface="Ali_K_Sharif" pitchFamily="2" charset="-78"/>
            </a:endParaRPr>
          </a:p>
        </p:txBody>
      </p:sp>
      <p:pic>
        <p:nvPicPr>
          <p:cNvPr id="14" name="Picture 13"/>
          <p:cNvPicPr/>
          <p:nvPr/>
        </p:nvPicPr>
        <p:blipFill>
          <a:blip r:embed="rId4"/>
          <a:stretch>
            <a:fillRect/>
          </a:stretch>
        </p:blipFill>
        <p:spPr>
          <a:xfrm>
            <a:off x="4178688" y="4140236"/>
            <a:ext cx="615894" cy="886494"/>
          </a:xfrm>
          <a:prstGeom prst="rect">
            <a:avLst/>
          </a:prstGeom>
        </p:spPr>
      </p:pic>
      <p:sp>
        <p:nvSpPr>
          <p:cNvPr id="15" name="Right Arrow 14"/>
          <p:cNvSpPr/>
          <p:nvPr/>
        </p:nvSpPr>
        <p:spPr>
          <a:xfrm flipH="1">
            <a:off x="3237190" y="4708623"/>
            <a:ext cx="303496" cy="457200"/>
          </a:xfrm>
          <a:prstGeom prst="rightArrow">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0000"/>
              </a:solidFill>
            </a:endParaRPr>
          </a:p>
        </p:txBody>
      </p:sp>
      <p:sp>
        <p:nvSpPr>
          <p:cNvPr id="16" name="Up Arrow 15"/>
          <p:cNvSpPr/>
          <p:nvPr/>
        </p:nvSpPr>
        <p:spPr>
          <a:xfrm>
            <a:off x="1676400" y="3739485"/>
            <a:ext cx="1194098" cy="2127915"/>
          </a:xfrm>
          <a:prstGeom prst="upArrow">
            <a:avLst>
              <a:gd name="adj1" fmla="val 65114"/>
              <a:gd name="adj2" fmla="val 51734"/>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rtl="1"/>
            <a:r>
              <a:rPr lang="ar-IQ" sz="2000" dirty="0" smtClean="0">
                <a:latin typeface="Traditional Arabic" panose="02020603050405020304" pitchFamily="18" charset="-78"/>
                <a:cs typeface="Ali_K_Sharif bold" pitchFamily="2" charset="-78"/>
              </a:rPr>
              <a:t>فروَشتن</a:t>
            </a:r>
            <a:endParaRPr lang="en-US" sz="2000" dirty="0">
              <a:latin typeface="Traditional Arabic" panose="02020603050405020304" pitchFamily="18" charset="-78"/>
              <a:cs typeface="Ali_K_Sharif bold" pitchFamily="2" charset="-78"/>
            </a:endParaRPr>
          </a:p>
        </p:txBody>
      </p:sp>
      <p:pic>
        <p:nvPicPr>
          <p:cNvPr id="17" name="Picture 16"/>
          <p:cNvPicPr>
            <a:picLocks noChangeAspect="1"/>
          </p:cNvPicPr>
          <p:nvPr/>
        </p:nvPicPr>
        <p:blipFill>
          <a:blip r:embed="rId5"/>
          <a:stretch>
            <a:fillRect/>
          </a:stretch>
        </p:blipFill>
        <p:spPr>
          <a:xfrm>
            <a:off x="1967939" y="4292918"/>
            <a:ext cx="622802" cy="658831"/>
          </a:xfrm>
          <a:prstGeom prst="rect">
            <a:avLst/>
          </a:prstGeom>
        </p:spPr>
      </p:pic>
    </p:spTree>
    <p:extLst>
      <p:ext uri="{BB962C8B-B14F-4D97-AF65-F5344CB8AC3E}">
        <p14:creationId xmlns:p14="http://schemas.microsoft.com/office/powerpoint/2010/main" val="41737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animBg="1"/>
      <p:bldP spid="12" grpId="0" animBg="1"/>
      <p:bldP spid="13"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ئامرازةكانى سياسةتى نةختينةيي</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Tools </a:t>
            </a:r>
            <a:r>
              <a:rPr lang="en-US" sz="2800" b="1" dirty="0">
                <a:solidFill>
                  <a:srgbClr val="002060"/>
                </a:solidFill>
                <a:latin typeface="Traditional Arabic" panose="02020603050405020304" pitchFamily="18" charset="-78"/>
                <a:cs typeface="Traditional Arabic" panose="02020603050405020304" pitchFamily="18" charset="-78"/>
              </a:rPr>
              <a:t>of Monetary Policy</a:t>
            </a:r>
          </a:p>
        </p:txBody>
      </p:sp>
      <p:sp>
        <p:nvSpPr>
          <p:cNvPr id="5" name="Slide Number Placeholder 4"/>
          <p:cNvSpPr>
            <a:spLocks noGrp="1"/>
          </p:cNvSpPr>
          <p:nvPr>
            <p:ph type="sldNum" sz="quarter" idx="12"/>
          </p:nvPr>
        </p:nvSpPr>
        <p:spPr/>
        <p:txBody>
          <a:bodyPr/>
          <a:lstStyle/>
          <a:p>
            <a:fld id="{F1855434-35D0-4EB5-91AA-4FDCC5769DB0}" type="slidenum">
              <a:rPr lang="en-US" smtClean="0"/>
              <a:t>48</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77584" y="1455403"/>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69548" y="1509050"/>
            <a:ext cx="7894294" cy="1938992"/>
          </a:xfrm>
          <a:prstGeom prst="rect">
            <a:avLst/>
          </a:prstGeom>
        </p:spPr>
        <p:txBody>
          <a:bodyPr wrap="square">
            <a:spAutoFit/>
          </a:bodyPr>
          <a:lstStyle/>
          <a:p>
            <a:pPr algn="just" rtl="1">
              <a:lnSpc>
                <a:spcPct val="150000"/>
              </a:lnSpc>
            </a:pPr>
            <a:r>
              <a:rPr lang="ar-IQ" sz="4000" dirty="0" smtClean="0">
                <a:latin typeface="Traditional Arabic" panose="02020603050405020304" pitchFamily="18" charset="-78"/>
                <a:cs typeface="Traditional Arabic" panose="02020603050405020304" pitchFamily="18" charset="-78"/>
              </a:rPr>
              <a:t> </a:t>
            </a:r>
            <a:r>
              <a:rPr lang="ar-IQ" sz="4000" dirty="0" smtClean="0">
                <a:latin typeface="Traditional Arabic" panose="02020603050405020304" pitchFamily="18" charset="-78"/>
                <a:cs typeface="Ali_K_Sharif" pitchFamily="2" charset="-78"/>
              </a:rPr>
              <a:t>سياسةتى نةختينةيي ذمارةيةك ئامرازى هةية، طرنطترينيان</a:t>
            </a:r>
            <a:r>
              <a:rPr lang="ar-IQ" sz="4000" dirty="0">
                <a:latin typeface="Traditional Arabic" panose="02020603050405020304" pitchFamily="18" charset="-78"/>
                <a:cs typeface="Ali_K_Sharif" pitchFamily="2" charset="-78"/>
              </a:rPr>
              <a:t> </a:t>
            </a:r>
            <a:r>
              <a:rPr lang="ar-IQ" sz="4000" dirty="0" smtClean="0">
                <a:latin typeface="Traditional Arabic" panose="02020603050405020304" pitchFamily="18" charset="-78"/>
                <a:cs typeface="Ali_K_Sharif" pitchFamily="2" charset="-78"/>
              </a:rPr>
              <a:t>ئةمانةن:</a:t>
            </a:r>
          </a:p>
        </p:txBody>
      </p:sp>
      <p:sp>
        <p:nvSpPr>
          <p:cNvPr id="9" name="Rectangle 8"/>
          <p:cNvSpPr/>
          <p:nvPr/>
        </p:nvSpPr>
        <p:spPr>
          <a:xfrm>
            <a:off x="2133600" y="3157478"/>
            <a:ext cx="5353051" cy="2862322"/>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نرخى داشكاندن</a:t>
            </a:r>
          </a:p>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ريَذةى يةدةكى داواكراو</a:t>
            </a:r>
          </a:p>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كردارةكانى بازارِى كراوة </a:t>
            </a:r>
            <a:endParaRPr lang="ar-IQ" sz="40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535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437882"/>
            <a:ext cx="7678223" cy="1068366"/>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نرخى داشكاندن</a:t>
            </a:r>
            <a:r>
              <a:rPr lang="ar-IQ" sz="4000" b="1" dirty="0">
                <a:solidFill>
                  <a:srgbClr val="002060"/>
                </a:solidFill>
                <a:latin typeface="Traditional Arabic" panose="02020603050405020304" pitchFamily="18" charset="-78"/>
                <a:cs typeface="Traditional Arabic" panose="02020603050405020304" pitchFamily="18" charset="-78"/>
              </a:rPr>
              <a:t/>
            </a:r>
            <a:br>
              <a:rPr lang="ar-IQ" sz="4000" b="1" dirty="0">
                <a:solidFill>
                  <a:srgbClr val="002060"/>
                </a:solidFill>
                <a:latin typeface="Traditional Arabic" panose="02020603050405020304" pitchFamily="18" charset="-78"/>
                <a:cs typeface="Traditional Arabic" panose="02020603050405020304" pitchFamily="18" charset="-78"/>
              </a:rPr>
            </a:br>
            <a:r>
              <a:rPr lang="en-US" sz="2800" b="1" dirty="0">
                <a:solidFill>
                  <a:srgbClr val="002060"/>
                </a:solidFill>
                <a:latin typeface="Traditional Arabic" panose="02020603050405020304" pitchFamily="18" charset="-78"/>
                <a:cs typeface="Traditional Arabic" panose="02020603050405020304" pitchFamily="18" charset="-78"/>
              </a:rPr>
              <a:t>Discount Rate</a:t>
            </a:r>
            <a:endParaRPr lang="en-US" sz="1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49</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28650" y="1398957"/>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304800" y="1529774"/>
            <a:ext cx="8610600" cy="1569660"/>
          </a:xfrm>
          <a:prstGeom prst="rect">
            <a:avLst/>
          </a:prstGeom>
        </p:spPr>
        <p:txBody>
          <a:bodyPr wrap="square">
            <a:spAutoFit/>
          </a:bodyPr>
          <a:lstStyle/>
          <a:p>
            <a:pPr algn="just" rtl="1"/>
            <a:r>
              <a:rPr lang="ar-IQ" sz="3200" dirty="0" smtClean="0">
                <a:latin typeface="Traditional Arabic" panose="02020603050405020304" pitchFamily="18" charset="-78"/>
                <a:cs typeface="Ali_K_Sharif" pitchFamily="2" charset="-78"/>
              </a:rPr>
              <a:t>ئةو </a:t>
            </a:r>
            <a:r>
              <a:rPr lang="ar-IQ" sz="3200" dirty="0">
                <a:latin typeface="Traditional Arabic" panose="02020603050405020304" pitchFamily="18" charset="-78"/>
                <a:cs typeface="Ali_K_Sharif" pitchFamily="2" charset="-78"/>
              </a:rPr>
              <a:t>نرخةية بانكى ناوةندى </a:t>
            </a:r>
            <a:r>
              <a:rPr lang="ar-IQ" sz="3200" dirty="0" smtClean="0">
                <a:latin typeface="Traditional Arabic" panose="02020603050405020304" pitchFamily="18" charset="-78"/>
                <a:cs typeface="Ali_K_Sharif" pitchFamily="2" charset="-78"/>
              </a:rPr>
              <a:t>وةريدةطريَت لة دوبارة داشكاندنى كاغةزة بازرطانييةكان و رَيثيَدراوةكانى </a:t>
            </a:r>
            <a:r>
              <a:rPr lang="ar-IQ" sz="3200" dirty="0">
                <a:latin typeface="Traditional Arabic" panose="02020603050405020304" pitchFamily="18" charset="-78"/>
                <a:cs typeface="Ali_K_Sharif" pitchFamily="2" charset="-78"/>
              </a:rPr>
              <a:t>حكومى بانكة </a:t>
            </a:r>
            <a:r>
              <a:rPr lang="ar-IQ" sz="3200" dirty="0" smtClean="0">
                <a:latin typeface="Traditional Arabic" panose="02020603050405020304" pitchFamily="18" charset="-78"/>
                <a:cs typeface="Ali_K_Sharif" pitchFamily="2" charset="-78"/>
              </a:rPr>
              <a:t>بازرطانييةكان، هةروةها نرخى سوودى ئةو قةرز </a:t>
            </a:r>
            <a:r>
              <a:rPr lang="ar-IQ" sz="3200" dirty="0">
                <a:latin typeface="Traditional Arabic" panose="02020603050405020304" pitchFamily="18" charset="-78"/>
                <a:cs typeface="Ali_K_Sharif" pitchFamily="2" charset="-78"/>
              </a:rPr>
              <a:t>و </a:t>
            </a:r>
            <a:r>
              <a:rPr lang="ar-IQ" sz="3200" dirty="0" smtClean="0">
                <a:latin typeface="Traditional Arabic" panose="02020603050405020304" pitchFamily="18" charset="-78"/>
                <a:cs typeface="Ali_K_Sharif" pitchFamily="2" charset="-78"/>
              </a:rPr>
              <a:t>ثيَشينانةشة بانكى </a:t>
            </a:r>
            <a:r>
              <a:rPr lang="ar-IQ" sz="3200" dirty="0">
                <a:latin typeface="Traditional Arabic" panose="02020603050405020304" pitchFamily="18" charset="-78"/>
                <a:cs typeface="Ali_K_Sharif" pitchFamily="2" charset="-78"/>
              </a:rPr>
              <a:t>ناوةندى </a:t>
            </a:r>
            <a:r>
              <a:rPr lang="ar-IQ" sz="3200" dirty="0" smtClean="0">
                <a:latin typeface="Traditional Arabic" panose="02020603050405020304" pitchFamily="18" charset="-78"/>
                <a:cs typeface="Ali_K_Sharif" pitchFamily="2" charset="-78"/>
              </a:rPr>
              <a:t>دةيدات بة بانكة بازرطانييةكان.</a:t>
            </a:r>
            <a:endParaRPr lang="ar-IQ" sz="3600" dirty="0">
              <a:latin typeface="Traditional Arabic" panose="02020603050405020304" pitchFamily="18" charset="-78"/>
              <a:cs typeface="Traditional Arabic" panose="02020603050405020304" pitchFamily="18" charset="-78"/>
            </a:endParaRPr>
          </a:p>
        </p:txBody>
      </p:sp>
      <p:sp>
        <p:nvSpPr>
          <p:cNvPr id="15" name="Rounded Rectangle 14"/>
          <p:cNvSpPr/>
          <p:nvPr/>
        </p:nvSpPr>
        <p:spPr>
          <a:xfrm>
            <a:off x="6955452" y="3657600"/>
            <a:ext cx="1798527" cy="87996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lnSpc>
                <a:spcPct val="107000"/>
              </a:lnSpc>
            </a:pPr>
            <a:r>
              <a:rPr lang="ar-IQ" sz="4000" dirty="0" smtClean="0">
                <a:latin typeface="Traditional Arabic" panose="02020603050405020304" pitchFamily="18" charset="-78"/>
                <a:cs typeface="Ali_K_Sharif" pitchFamily="2" charset="-78"/>
              </a:rPr>
              <a:t>هةلَاوسان</a:t>
            </a:r>
            <a:endParaRPr lang="en-US" sz="4000" dirty="0">
              <a:solidFill>
                <a:schemeClr val="l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ight Arrow 15"/>
          <p:cNvSpPr/>
          <p:nvPr/>
        </p:nvSpPr>
        <p:spPr>
          <a:xfrm flipH="1">
            <a:off x="6373802" y="3940347"/>
            <a:ext cx="440383" cy="314470"/>
          </a:xfrm>
          <a:prstGeom prst="rightArrow">
            <a:avLst>
              <a:gd name="adj1" fmla="val 18545"/>
              <a:gd name="adj2" fmla="val 50000"/>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ounded Rectangle 16"/>
          <p:cNvSpPr/>
          <p:nvPr/>
        </p:nvSpPr>
        <p:spPr>
          <a:xfrm>
            <a:off x="304800" y="3429000"/>
            <a:ext cx="5943600" cy="1200956"/>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07000"/>
              </a:lnSpc>
              <a:spcAft>
                <a:spcPts val="800"/>
              </a:spcAft>
            </a:pPr>
            <a:r>
              <a:rPr lang="ar-IQ" sz="2400" dirty="0" smtClean="0">
                <a:latin typeface="Traditional Arabic" panose="02020603050405020304" pitchFamily="18" charset="-78"/>
                <a:cs typeface="Ali_K_Sharif" pitchFamily="2" charset="-78"/>
              </a:rPr>
              <a:t>بةرزكردنةوةى نرخى داشكاندن بوَ ريَطريكردن لة ئارةزووى بانكة بازرطانييةكان بوَ دوبارة </a:t>
            </a:r>
            <a:r>
              <a:rPr lang="ar-IQ" sz="2400" dirty="0">
                <a:latin typeface="Traditional Arabic" panose="02020603050405020304" pitchFamily="18" charset="-78"/>
                <a:cs typeface="Ali_K_Sharif" pitchFamily="2" charset="-78"/>
              </a:rPr>
              <a:t>داشكاندن </a:t>
            </a:r>
            <a:r>
              <a:rPr lang="ar-IQ" sz="2400" dirty="0" smtClean="0">
                <a:latin typeface="Traditional Arabic" panose="02020603050405020304" pitchFamily="18" charset="-78"/>
                <a:cs typeface="Ali_K_Sharif" pitchFamily="2" charset="-78"/>
              </a:rPr>
              <a:t>و سنوورداركردنى تواناى قةرزدانيان </a:t>
            </a:r>
            <a:r>
              <a:rPr lang="ar-IQ" sz="2400" b="1" dirty="0" smtClean="0">
                <a:solidFill>
                  <a:srgbClr val="FF0000"/>
                </a:solidFill>
                <a:latin typeface="Traditional Arabic" panose="02020603050405020304" pitchFamily="18" charset="-78"/>
                <a:cs typeface="Ali_K_Sharif" pitchFamily="2" charset="-78"/>
              </a:rPr>
              <a:t>(سياسةتى ثوكانةوةيي)</a:t>
            </a:r>
            <a:r>
              <a:rPr lang="ar-IQ" sz="2400" dirty="0" smtClean="0">
                <a:latin typeface="Traditional Arabic" panose="02020603050405020304" pitchFamily="18" charset="-78"/>
                <a:cs typeface="Ali_K_Sharif" pitchFamily="2" charset="-78"/>
              </a:rPr>
              <a:t>.</a:t>
            </a:r>
            <a:endParaRPr lang="ar-IQ"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ounded Rectangle 17"/>
          <p:cNvSpPr/>
          <p:nvPr/>
        </p:nvSpPr>
        <p:spPr>
          <a:xfrm>
            <a:off x="6964473" y="5105400"/>
            <a:ext cx="1798527" cy="87996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lnSpc>
                <a:spcPct val="107000"/>
              </a:lnSpc>
              <a:spcAft>
                <a:spcPts val="800"/>
              </a:spcAft>
            </a:pPr>
            <a:r>
              <a:rPr lang="ar-IQ" sz="4000" dirty="0">
                <a:latin typeface="Traditional Arabic" panose="02020603050405020304" pitchFamily="18" charset="-78"/>
                <a:cs typeface="Ali_K_Sharif" pitchFamily="2" charset="-78"/>
              </a:rPr>
              <a:t>ثوكانةوة</a:t>
            </a:r>
            <a:endParaRPr lang="en-US" sz="4000" dirty="0">
              <a:latin typeface="Traditional Arabic" panose="02020603050405020304" pitchFamily="18" charset="-78"/>
              <a:cs typeface="Ali_K_Sharif" pitchFamily="2" charset="-78"/>
            </a:endParaRPr>
          </a:p>
        </p:txBody>
      </p:sp>
      <p:sp>
        <p:nvSpPr>
          <p:cNvPr id="19" name="Right Arrow 18"/>
          <p:cNvSpPr/>
          <p:nvPr/>
        </p:nvSpPr>
        <p:spPr>
          <a:xfrm flipH="1">
            <a:off x="6373802" y="5388147"/>
            <a:ext cx="440383" cy="314470"/>
          </a:xfrm>
          <a:prstGeom prst="rightArrow">
            <a:avLst>
              <a:gd name="adj1" fmla="val 18545"/>
              <a:gd name="adj2" fmla="val 50000"/>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Rounded Rectangle 19"/>
          <p:cNvSpPr/>
          <p:nvPr/>
        </p:nvSpPr>
        <p:spPr>
          <a:xfrm>
            <a:off x="304800" y="4957207"/>
            <a:ext cx="5943600" cy="1200955"/>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07000"/>
              </a:lnSpc>
              <a:spcAft>
                <a:spcPts val="800"/>
              </a:spcAft>
            </a:pPr>
            <a:r>
              <a:rPr lang="ar-IQ" sz="2400" dirty="0">
                <a:latin typeface="Traditional Arabic" panose="02020603050405020304" pitchFamily="18" charset="-78"/>
                <a:cs typeface="Ali_K_Sharif" pitchFamily="2" charset="-78"/>
              </a:rPr>
              <a:t>كةمكردنةوةى نرخى داشكاندن بوَ هاندانى بانكة بازرطانييةكان بوَ دوبارة داشكاندن و زيادكردنى تواناى قةرزدانيان </a:t>
            </a:r>
            <a:r>
              <a:rPr lang="ar-IQ" sz="2400" b="1" dirty="0">
                <a:solidFill>
                  <a:srgbClr val="FF0000"/>
                </a:solidFill>
                <a:latin typeface="Traditional Arabic" panose="02020603050405020304" pitchFamily="18" charset="-78"/>
                <a:cs typeface="Ali_K_Sharif" pitchFamily="2" charset="-78"/>
              </a:rPr>
              <a:t>(سياسةتى فراوانكاريي)</a:t>
            </a:r>
            <a:r>
              <a:rPr lang="ar-IQ" sz="2400" dirty="0">
                <a:latin typeface="Traditional Arabic" panose="02020603050405020304" pitchFamily="18" charset="-78"/>
                <a:cs typeface="Ali_K_Sharif" pitchFamily="2" charset="-78"/>
              </a:rPr>
              <a:t>.</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3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5CEB67-7C9C-E1D4-6559-0F1B4C64578A}"/>
              </a:ext>
            </a:extLst>
          </p:cNvPr>
          <p:cNvSpPr>
            <a:spLocks noGrp="1"/>
          </p:cNvSpPr>
          <p:nvPr>
            <p:ph type="title"/>
          </p:nvPr>
        </p:nvSpPr>
        <p:spPr>
          <a:xfrm>
            <a:off x="304800" y="274638"/>
            <a:ext cx="8534400" cy="6049962"/>
          </a:xfrm>
        </p:spPr>
        <p:txBody>
          <a:bodyPr>
            <a:noAutofit/>
          </a:bodyPr>
          <a:lstStyle/>
          <a:p>
            <a:pPr algn="just" rtl="1"/>
            <a:r>
              <a:rPr lang="ar-IQ" sz="3200" dirty="0">
                <a:cs typeface="Ali_K_Samik" pitchFamily="2" charset="-78"/>
              </a:rPr>
              <a:t>سيَيةم:- سروشتى طيروطرفتى ئابوورى هةمووةكى</a:t>
            </a:r>
            <a:br>
              <a:rPr lang="ar-IQ" sz="3200" dirty="0">
                <a:cs typeface="Ali_K_Samik" pitchFamily="2" charset="-78"/>
              </a:rPr>
            </a:br>
            <a:r>
              <a:rPr lang="ar-IQ" sz="3200" dirty="0">
                <a:cs typeface="Ali_K_Samik" pitchFamily="2" charset="-78"/>
              </a:rPr>
              <a:t>كاريطةرى ئابوورى لةسةر زؤربةى تاكى كؤمةلَطا بةديار دةكةويَت.</a:t>
            </a:r>
            <a:br>
              <a:rPr lang="ar-IQ" sz="3200" dirty="0">
                <a:cs typeface="Ali_K_Samik" pitchFamily="2" charset="-78"/>
              </a:rPr>
            </a:br>
            <a:r>
              <a:rPr lang="ar-IQ" sz="3200" dirty="0">
                <a:cs typeface="Ali_K_Samik" pitchFamily="2" charset="-78"/>
              </a:rPr>
              <a:t>وةك:- طيرو طرفتى بيَكارى و طيرو طرفتى هةلَئاوسان و طيرو طرفتى طةشةى ئابوورى... هتد. كةرتى بةرهةمهيَن بةبةردةوامى لةلايةن كريَكارانةوة داواى بةرزكردنةوةى كريَ يان ليَ دةكريَت، بةمةبةستى رووبةرووبوونةوةى بةرزبوونةوةى بةردةوامى تيَضوونى ذيان، ئةمةش دةبيَتة هؤى بةرزبوونةوةى تيَضوونى بةرهةم، بةمةش ئةو بارطرانيية بؤ سةر بةكاربةران دةطوازريَتةوة، ئةويش لةريَطةى بةرزبوونةوةى يةك لة دواى يةكى نرخةكان، ئةمةش بة هةلَئاوسانى تيَضوون ناسراوة.</a:t>
            </a:r>
            <a:endParaRPr lang="ar-IQ" sz="3200" dirty="0"/>
          </a:p>
        </p:txBody>
      </p:sp>
    </p:spTree>
    <p:extLst>
      <p:ext uri="{BB962C8B-B14F-4D97-AF65-F5344CB8AC3E}">
        <p14:creationId xmlns:p14="http://schemas.microsoft.com/office/powerpoint/2010/main" val="594180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ريَذةى يةدةكى </a:t>
            </a:r>
            <a:r>
              <a:rPr lang="ar-IQ" sz="4000" b="1" dirty="0" smtClean="0">
                <a:solidFill>
                  <a:srgbClr val="002060"/>
                </a:solidFill>
                <a:latin typeface="Traditional Arabic" panose="02020603050405020304" pitchFamily="18" charset="-78"/>
                <a:cs typeface="Ali_K_Sharif bold" pitchFamily="2" charset="-78"/>
              </a:rPr>
              <a:t>داواكراو</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Required Reserves Ratio</a:t>
            </a:r>
            <a:endParaRPr lang="en-US" sz="2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50</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28647" y="1436012"/>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10450" y="1436013"/>
            <a:ext cx="8328750" cy="1754326"/>
          </a:xfrm>
          <a:prstGeom prst="rect">
            <a:avLst/>
          </a:prstGeom>
        </p:spPr>
        <p:txBody>
          <a:bodyPr wrap="square">
            <a:spAutoFit/>
          </a:bodyPr>
          <a:lstStyle/>
          <a:p>
            <a:pPr algn="just" rtl="1"/>
            <a:r>
              <a:rPr lang="ar-IQ" sz="3600" dirty="0" smtClean="0">
                <a:latin typeface="Traditional Arabic" panose="02020603050405020304" pitchFamily="18" charset="-78"/>
                <a:cs typeface="Ali_K_Sharif" pitchFamily="2" charset="-78"/>
              </a:rPr>
              <a:t>ريَذةى يةدةكى داواكراو ريَذةى ئةو ثارةية كة ثيَويستة بانكة بازرطانييةكان سثاردة بكةن (دايبنيَن) لاى بانكى ناوةندي بةوثيَيةى بانكى ناوةندى بانكى بانكةكانة و دةسةلَاتى نةختينةيي هةية.</a:t>
            </a:r>
            <a:endParaRPr lang="ar-IQ" sz="3600" dirty="0">
              <a:latin typeface="Traditional Arabic" panose="02020603050405020304" pitchFamily="18" charset="-78"/>
              <a:cs typeface="Traditional Arabic" panose="02020603050405020304" pitchFamily="18" charset="-78"/>
            </a:endParaRPr>
          </a:p>
        </p:txBody>
      </p:sp>
      <p:sp>
        <p:nvSpPr>
          <p:cNvPr id="12" name="Rounded Rectangle 11"/>
          <p:cNvSpPr/>
          <p:nvPr/>
        </p:nvSpPr>
        <p:spPr>
          <a:xfrm>
            <a:off x="7031652" y="4207189"/>
            <a:ext cx="1798527" cy="87996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lnSpc>
                <a:spcPct val="107000"/>
              </a:lnSpc>
              <a:spcAft>
                <a:spcPts val="800"/>
              </a:spcAft>
            </a:pPr>
            <a:r>
              <a:rPr lang="ar-IQ" sz="4000" dirty="0" smtClean="0">
                <a:latin typeface="Traditional Arabic" panose="02020603050405020304" pitchFamily="18" charset="-78"/>
                <a:cs typeface="Ali_K_Sharif" pitchFamily="2" charset="-78"/>
              </a:rPr>
              <a:t>هةلَاوسان</a:t>
            </a:r>
            <a:endParaRPr lang="en-US" sz="4000" dirty="0">
              <a:solidFill>
                <a:schemeClr val="l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ight Arrow 12"/>
          <p:cNvSpPr/>
          <p:nvPr/>
        </p:nvSpPr>
        <p:spPr>
          <a:xfrm flipH="1">
            <a:off x="6440980" y="4489936"/>
            <a:ext cx="440383" cy="314470"/>
          </a:xfrm>
          <a:prstGeom prst="rightArrow">
            <a:avLst>
              <a:gd name="adj1" fmla="val 18545"/>
              <a:gd name="adj2" fmla="val 50000"/>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ounded Rectangle 13"/>
          <p:cNvSpPr/>
          <p:nvPr/>
        </p:nvSpPr>
        <p:spPr>
          <a:xfrm>
            <a:off x="304801" y="4114800"/>
            <a:ext cx="5943600" cy="990600"/>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07000"/>
              </a:lnSpc>
              <a:spcAft>
                <a:spcPts val="800"/>
              </a:spcAft>
            </a:pPr>
            <a:r>
              <a:rPr lang="ar-IQ" sz="2400" dirty="0">
                <a:latin typeface="Traditional Arabic" panose="02020603050405020304" pitchFamily="18" charset="-78"/>
                <a:cs typeface="Ali_K_Sharif" pitchFamily="2" charset="-78"/>
              </a:rPr>
              <a:t>بةرزكردنةوةى ريَذةى يةدةكى داواكراو بوَ سنوورداكردنى تواناى بانكة بازرطانييةكان لة فروانكردنى قةرزدان </a:t>
            </a:r>
            <a:r>
              <a:rPr lang="ar-IQ" sz="2400" b="1" dirty="0">
                <a:solidFill>
                  <a:srgbClr val="FF0000"/>
                </a:solidFill>
                <a:latin typeface="Traditional Arabic" panose="02020603050405020304" pitchFamily="18" charset="-78"/>
                <a:cs typeface="Ali_K_Sharif" pitchFamily="2" charset="-78"/>
              </a:rPr>
              <a:t>(سياسةتى ثوكانةوةيي)</a:t>
            </a:r>
            <a:r>
              <a:rPr lang="ar-IQ" sz="2400" dirty="0">
                <a:latin typeface="Traditional Arabic" panose="02020603050405020304" pitchFamily="18" charset="-78"/>
                <a:cs typeface="Ali_K_Sharif" pitchFamily="2" charset="-78"/>
              </a:rPr>
              <a:t>.</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ounded Rectangle 14"/>
          <p:cNvSpPr/>
          <p:nvPr/>
        </p:nvSpPr>
        <p:spPr>
          <a:xfrm>
            <a:off x="7040673" y="5278195"/>
            <a:ext cx="1798527" cy="87996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lnSpc>
                <a:spcPct val="107000"/>
              </a:lnSpc>
              <a:spcAft>
                <a:spcPts val="800"/>
              </a:spcAft>
            </a:pPr>
            <a:r>
              <a:rPr lang="ar-IQ" sz="4000" dirty="0" smtClean="0">
                <a:latin typeface="Traditional Arabic" panose="02020603050405020304" pitchFamily="18" charset="-78"/>
                <a:cs typeface="Ali_K_Sharif" pitchFamily="2" charset="-78"/>
              </a:rPr>
              <a:t>ثوكانةوة</a:t>
            </a:r>
            <a:endParaRPr lang="en-US" sz="4000" dirty="0">
              <a:solidFill>
                <a:schemeClr val="l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ight Arrow 15"/>
          <p:cNvSpPr/>
          <p:nvPr/>
        </p:nvSpPr>
        <p:spPr>
          <a:xfrm flipH="1">
            <a:off x="6440980" y="5560942"/>
            <a:ext cx="440383" cy="314470"/>
          </a:xfrm>
          <a:prstGeom prst="rightArrow">
            <a:avLst>
              <a:gd name="adj1" fmla="val 18545"/>
              <a:gd name="adj2" fmla="val 50000"/>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ounded Rectangle 16"/>
          <p:cNvSpPr/>
          <p:nvPr/>
        </p:nvSpPr>
        <p:spPr>
          <a:xfrm>
            <a:off x="304801" y="5278195"/>
            <a:ext cx="5943599" cy="970205"/>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07000"/>
              </a:lnSpc>
              <a:spcAft>
                <a:spcPts val="800"/>
              </a:spcAft>
            </a:pPr>
            <a:r>
              <a:rPr lang="ar-IQ" sz="2400" dirty="0">
                <a:latin typeface="Traditional Arabic" panose="02020603050405020304" pitchFamily="18" charset="-78"/>
                <a:cs typeface="Ali_K_Sharif" pitchFamily="2" charset="-78"/>
              </a:rPr>
              <a:t>كةمكردنةوةى ريَذةى يةدةكى داواكراو بوَ زيادكردنى تواناى </a:t>
            </a:r>
            <a:r>
              <a:rPr lang="ar-IQ" sz="2400" dirty="0" smtClean="0">
                <a:latin typeface="Traditional Arabic" panose="02020603050405020304" pitchFamily="18" charset="-78"/>
                <a:cs typeface="Ali_K_Sharif" pitchFamily="2" charset="-78"/>
              </a:rPr>
              <a:t>قةرزدانى </a:t>
            </a:r>
            <a:r>
              <a:rPr lang="ar-IQ" sz="2400" dirty="0">
                <a:latin typeface="Traditional Arabic" panose="02020603050405020304" pitchFamily="18" charset="-78"/>
                <a:cs typeface="Ali_K_Sharif" pitchFamily="2" charset="-78"/>
              </a:rPr>
              <a:t>بانكة بازرطانييةكان </a:t>
            </a:r>
            <a:r>
              <a:rPr lang="ar-IQ" sz="2400" b="1" dirty="0">
                <a:solidFill>
                  <a:srgbClr val="FF0000"/>
                </a:solidFill>
                <a:latin typeface="Traditional Arabic" panose="02020603050405020304" pitchFamily="18" charset="-78"/>
                <a:cs typeface="Ali_K_Sharif" pitchFamily="2" charset="-78"/>
              </a:rPr>
              <a:t>(سياسةتى فراوانكاريي)</a:t>
            </a:r>
            <a:r>
              <a:rPr lang="ar-IQ" sz="2400" dirty="0" smtClean="0">
                <a:latin typeface="Traditional Arabic" panose="02020603050405020304" pitchFamily="18" charset="-78"/>
                <a:cs typeface="Ali_K_Sharif" pitchFamily="2" charset="-78"/>
              </a:rPr>
              <a:t>.</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2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animBg="1"/>
      <p:bldP spid="13" grpId="0" animBg="1"/>
      <p:bldP spid="14" grpId="0" animBg="1"/>
      <p:bldP spid="15" grpId="0" animBg="1"/>
      <p:bldP spid="16"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كردارةكانى </a:t>
            </a:r>
            <a:r>
              <a:rPr lang="ar-IQ" sz="4000" b="1" dirty="0" smtClean="0">
                <a:solidFill>
                  <a:srgbClr val="002060"/>
                </a:solidFill>
                <a:latin typeface="Traditional Arabic" panose="02020603050405020304" pitchFamily="18" charset="-78"/>
                <a:cs typeface="Ali_K_Sharif bold" pitchFamily="2" charset="-78"/>
              </a:rPr>
              <a:t>بازارِى </a:t>
            </a:r>
            <a:r>
              <a:rPr lang="ar-IQ" sz="4000" b="1" dirty="0">
                <a:solidFill>
                  <a:srgbClr val="002060"/>
                </a:solidFill>
                <a:latin typeface="Traditional Arabic" panose="02020603050405020304" pitchFamily="18" charset="-78"/>
                <a:cs typeface="Ali_K_Sharif bold" pitchFamily="2" charset="-78"/>
              </a:rPr>
              <a:t>كراوة </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Open Market Operations</a:t>
            </a:r>
            <a:endParaRPr lang="en-US" sz="2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51</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28650" y="150369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69548" y="1750874"/>
            <a:ext cx="7894294" cy="1754326"/>
          </a:xfrm>
          <a:prstGeom prst="rect">
            <a:avLst/>
          </a:prstGeom>
        </p:spPr>
        <p:txBody>
          <a:bodyPr wrap="square">
            <a:spAutoFit/>
          </a:bodyPr>
          <a:lstStyle/>
          <a:p>
            <a:pPr algn="just" rtl="1"/>
            <a:r>
              <a:rPr lang="ar-IQ" sz="3600" dirty="0" smtClean="0">
                <a:latin typeface="Traditional Arabic" panose="02020603050405020304" pitchFamily="18" charset="-78"/>
                <a:cs typeface="Ali_K_Sharif" pitchFamily="2" charset="-78"/>
              </a:rPr>
              <a:t>بريتين لة كردارةكانى فروَشتن و كرِينى كاغةزة داراييةكانى كورت و مامناوةند و دريَذخايةنى حكومي لة بازارِى كراوة (بوَرسة) دا بوَ كارتيَكردن لة برِى ثارةى ناو ئابوورى.</a:t>
            </a:r>
            <a:endParaRPr lang="ar-IQ" sz="3600" dirty="0" smtClean="0">
              <a:latin typeface="Traditional Arabic" panose="02020603050405020304" pitchFamily="18" charset="-78"/>
              <a:cs typeface="Traditional Arabic" panose="02020603050405020304" pitchFamily="18" charset="-78"/>
            </a:endParaRPr>
          </a:p>
        </p:txBody>
      </p:sp>
      <p:sp>
        <p:nvSpPr>
          <p:cNvPr id="12" name="Rounded Rectangle 11"/>
          <p:cNvSpPr/>
          <p:nvPr/>
        </p:nvSpPr>
        <p:spPr>
          <a:xfrm>
            <a:off x="6548259" y="4207189"/>
            <a:ext cx="1798527" cy="87996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lnSpc>
                <a:spcPct val="107000"/>
              </a:lnSpc>
              <a:spcAft>
                <a:spcPts val="800"/>
              </a:spcAft>
            </a:pPr>
            <a:r>
              <a:rPr lang="ar-IQ" sz="4000" dirty="0">
                <a:latin typeface="Traditional Arabic" panose="02020603050405020304" pitchFamily="18" charset="-78"/>
                <a:cs typeface="Ali_K_Sharif" pitchFamily="2" charset="-78"/>
              </a:rPr>
              <a:t>هةلَاوسان</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ight Arrow 12"/>
          <p:cNvSpPr/>
          <p:nvPr/>
        </p:nvSpPr>
        <p:spPr>
          <a:xfrm flipH="1">
            <a:off x="5957587" y="4489936"/>
            <a:ext cx="440383" cy="314470"/>
          </a:xfrm>
          <a:prstGeom prst="rightArrow">
            <a:avLst>
              <a:gd name="adj1" fmla="val 18545"/>
              <a:gd name="adj2" fmla="val 50000"/>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ounded Rectangle 13"/>
          <p:cNvSpPr/>
          <p:nvPr/>
        </p:nvSpPr>
        <p:spPr>
          <a:xfrm>
            <a:off x="570939" y="4207188"/>
            <a:ext cx="5227337" cy="879968"/>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07000"/>
              </a:lnSpc>
              <a:spcAft>
                <a:spcPts val="800"/>
              </a:spcAft>
            </a:pPr>
            <a:r>
              <a:rPr lang="ar-IQ" sz="2400" dirty="0">
                <a:latin typeface="Traditional Arabic" panose="02020603050405020304" pitchFamily="18" charset="-78"/>
                <a:cs typeface="Ali_K_Sharif" pitchFamily="2" charset="-78"/>
              </a:rPr>
              <a:t>كاغةزة داراييةكان دةفروَشريَن و لة جياتى ئةوة برِيَكى ثارة لة بازارِ رادةكيَشريَتةوة </a:t>
            </a:r>
            <a:r>
              <a:rPr lang="ar-IQ" sz="2400" b="1" dirty="0">
                <a:solidFill>
                  <a:srgbClr val="FF0000"/>
                </a:solidFill>
                <a:latin typeface="Traditional Arabic" panose="02020603050405020304" pitchFamily="18" charset="-78"/>
                <a:cs typeface="Ali_K_Sharif" pitchFamily="2" charset="-78"/>
              </a:rPr>
              <a:t>(سياسةتى ثوكانةوةيي</a:t>
            </a:r>
            <a:r>
              <a:rPr lang="ar-IQ" sz="2400" b="1" dirty="0" smtClean="0">
                <a:solidFill>
                  <a:srgbClr val="FF0000"/>
                </a:solidFill>
                <a:latin typeface="Traditional Arabic" panose="02020603050405020304" pitchFamily="18" charset="-78"/>
                <a:cs typeface="Ali_K_Sharif" pitchFamily="2" charset="-78"/>
              </a:rPr>
              <a:t>)</a:t>
            </a:r>
            <a:endParaRPr lang="ar-IQ"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ounded Rectangle 14"/>
          <p:cNvSpPr/>
          <p:nvPr/>
        </p:nvSpPr>
        <p:spPr>
          <a:xfrm>
            <a:off x="6557280" y="5278195"/>
            <a:ext cx="1798527" cy="87996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lnSpc>
                <a:spcPct val="107000"/>
              </a:lnSpc>
              <a:spcAft>
                <a:spcPts val="800"/>
              </a:spcAft>
            </a:pPr>
            <a:r>
              <a:rPr lang="ar-IQ" sz="4000" dirty="0" smtClean="0">
                <a:latin typeface="Traditional Arabic" panose="02020603050405020304" pitchFamily="18" charset="-78"/>
                <a:cs typeface="Ali_K_Sharif" pitchFamily="2" charset="-78"/>
              </a:rPr>
              <a:t>ثوكانةوة</a:t>
            </a:r>
            <a:endParaRPr lang="en-US" sz="4000" dirty="0">
              <a:solidFill>
                <a:schemeClr val="l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ight Arrow 15"/>
          <p:cNvSpPr/>
          <p:nvPr/>
        </p:nvSpPr>
        <p:spPr>
          <a:xfrm flipH="1">
            <a:off x="5957587" y="5560942"/>
            <a:ext cx="440383" cy="314470"/>
          </a:xfrm>
          <a:prstGeom prst="rightArrow">
            <a:avLst>
              <a:gd name="adj1" fmla="val 18545"/>
              <a:gd name="adj2" fmla="val 50000"/>
            </a:avLst>
          </a:prstGeom>
          <a:solidFill>
            <a:srgbClr val="FF0000"/>
          </a:solidFill>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ounded Rectangle 16"/>
          <p:cNvSpPr/>
          <p:nvPr/>
        </p:nvSpPr>
        <p:spPr>
          <a:xfrm>
            <a:off x="570939" y="5278195"/>
            <a:ext cx="5227337" cy="879967"/>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07000"/>
              </a:lnSpc>
              <a:spcAft>
                <a:spcPts val="800"/>
              </a:spcAft>
            </a:pPr>
            <a:r>
              <a:rPr lang="ar-IQ" sz="2400" dirty="0">
                <a:latin typeface="Traditional Arabic" panose="02020603050405020304" pitchFamily="18" charset="-78"/>
                <a:cs typeface="Ali_K_Sharif" pitchFamily="2" charset="-78"/>
              </a:rPr>
              <a:t>كاغةزة داراييةكان دةكرِدريَن و لة جياتى ئةوة برِيَكى ثارة دةخريَتة بازارِةوة </a:t>
            </a:r>
            <a:r>
              <a:rPr lang="ar-IQ" sz="2400" b="1" dirty="0">
                <a:solidFill>
                  <a:srgbClr val="FF0000"/>
                </a:solidFill>
                <a:latin typeface="Traditional Arabic" panose="02020603050405020304" pitchFamily="18" charset="-78"/>
                <a:cs typeface="Ali_K_Sharif" pitchFamily="2" charset="-78"/>
              </a:rPr>
              <a:t>(سياسةتى فراوانكاريي)</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42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animBg="1"/>
      <p:bldP spid="13" grpId="0" animBg="1"/>
      <p:bldP spid="14" grpId="0" animBg="1"/>
      <p:bldP spid="1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سياسةتى دارايي</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600" b="1" dirty="0" smtClean="0">
                <a:solidFill>
                  <a:srgbClr val="002060"/>
                </a:solidFill>
                <a:latin typeface="Traditional Arabic" panose="02020603050405020304" pitchFamily="18" charset="-78"/>
                <a:cs typeface="Traditional Arabic" panose="02020603050405020304" pitchFamily="18" charset="-78"/>
              </a:rPr>
              <a:t>Fiscal Policy</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52</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516214"/>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628650" y="1807184"/>
            <a:ext cx="7776097" cy="1754326"/>
          </a:xfrm>
          <a:prstGeom prst="rect">
            <a:avLst/>
          </a:prstGeom>
        </p:spPr>
        <p:txBody>
          <a:bodyPr wrap="square">
            <a:spAutoFit/>
          </a:bodyPr>
          <a:lstStyle/>
          <a:p>
            <a:pPr algn="just" rtl="1">
              <a:buClr>
                <a:srgbClr val="FF0000"/>
              </a:buClr>
            </a:pPr>
            <a:r>
              <a:rPr lang="ar-IQ" sz="3600" dirty="0" smtClean="0">
                <a:latin typeface="Traditional Arabic" panose="02020603050405020304" pitchFamily="18" charset="-78"/>
                <a:cs typeface="Ali_K_Sharif" pitchFamily="2" charset="-78"/>
              </a:rPr>
              <a:t>سياسةتى دارايي سياسةتيَكة لة سياسةتةكانى دةولَةت تيَيدا داهات و خةرجييةكانى بةكاردةهيَنيَت بوَ بةديهيَنانى ئامانجى جوَراوجوَر.</a:t>
            </a:r>
            <a:endParaRPr lang="ar-IQ" sz="3600" dirty="0" smtClean="0">
              <a:latin typeface="Traditional Arabic" panose="02020603050405020304" pitchFamily="18" charset="-78"/>
              <a:cs typeface="Traditional Arabic" panose="02020603050405020304" pitchFamily="18" charset="-78"/>
            </a:endParaRPr>
          </a:p>
        </p:txBody>
      </p:sp>
      <p:sp>
        <p:nvSpPr>
          <p:cNvPr id="3" name="Rectangle 2"/>
          <p:cNvSpPr/>
          <p:nvPr/>
        </p:nvSpPr>
        <p:spPr>
          <a:xfrm>
            <a:off x="664587" y="3840278"/>
            <a:ext cx="7776097" cy="2308324"/>
          </a:xfrm>
          <a:prstGeom prst="rect">
            <a:avLst/>
          </a:prstGeom>
        </p:spPr>
        <p:txBody>
          <a:bodyPr wrap="square">
            <a:spAutoFit/>
          </a:bodyPr>
          <a:lstStyle/>
          <a:p>
            <a:pPr algn="just" rtl="1">
              <a:buClr>
                <a:srgbClr val="FF0000"/>
              </a:buClr>
            </a:pPr>
            <a:r>
              <a:rPr lang="ar-IQ" sz="3600" dirty="0">
                <a:latin typeface="Traditional Arabic" panose="02020603050405020304" pitchFamily="18" charset="-78"/>
                <a:cs typeface="Ali_K_Sharif" pitchFamily="2" charset="-78"/>
              </a:rPr>
              <a:t>سياسةتى دارايي </a:t>
            </a:r>
            <a:r>
              <a:rPr lang="ar-IQ" sz="3600" dirty="0" smtClean="0">
                <a:latin typeface="Traditional Arabic" panose="02020603050405020304" pitchFamily="18" charset="-78"/>
                <a:cs typeface="Ali_K_Sharif" pitchFamily="2" charset="-78"/>
              </a:rPr>
              <a:t>كوَمةلَيَك سياسةت و ريَوشويَن و ثيَكهاتةى ثةيوةستن بة داهاتة طستييةكان و خةرجيية طشتييةكان بوَ بةديهيَنانى ئامانجة ئابوورى و كوَمةلَايةتى و سياسييةكانى دةولَةت.</a:t>
            </a:r>
          </a:p>
        </p:txBody>
      </p:sp>
    </p:spTree>
    <p:extLst>
      <p:ext uri="{BB962C8B-B14F-4D97-AF65-F5344CB8AC3E}">
        <p14:creationId xmlns:p14="http://schemas.microsoft.com/office/powerpoint/2010/main" val="30217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998" y="144000"/>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harif bold" pitchFamily="2" charset="-78"/>
              </a:rPr>
              <a:t>ئامانجةكانى سياسةتى </a:t>
            </a:r>
            <a:r>
              <a:rPr lang="ar-IQ" sz="4000" b="1" dirty="0">
                <a:solidFill>
                  <a:srgbClr val="002060"/>
                </a:solidFill>
                <a:latin typeface="Traditional Arabic" panose="02020603050405020304" pitchFamily="18" charset="-78"/>
                <a:cs typeface="Ali_K_Sharif bold" pitchFamily="2" charset="-78"/>
              </a:rPr>
              <a:t>دارايي </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200" b="1" dirty="0" smtClean="0">
                <a:solidFill>
                  <a:srgbClr val="002060"/>
                </a:solidFill>
                <a:latin typeface="Traditional Arabic" panose="02020603050405020304" pitchFamily="18" charset="-78"/>
                <a:cs typeface="Traditional Arabic" panose="02020603050405020304" pitchFamily="18" charset="-78"/>
              </a:rPr>
              <a:t>Objectives of Fiscal Policy</a:t>
            </a:r>
            <a:endParaRPr lang="ar-IQ" sz="32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53</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45851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806866" y="1546652"/>
            <a:ext cx="7776097" cy="830997"/>
          </a:xfrm>
          <a:prstGeom prst="rect">
            <a:avLst/>
          </a:prstGeom>
        </p:spPr>
        <p:txBody>
          <a:bodyPr wrap="square">
            <a:spAutoFit/>
          </a:bodyPr>
          <a:lstStyle/>
          <a:p>
            <a:pPr algn="just" rtl="1">
              <a:lnSpc>
                <a:spcPct val="150000"/>
              </a:lnSpc>
              <a:buClr>
                <a:srgbClr val="FF0000"/>
              </a:buClr>
            </a:pPr>
            <a:r>
              <a:rPr lang="ar-IQ" sz="3200" dirty="0" smtClean="0">
                <a:latin typeface="Traditional Arabic" panose="02020603050405020304" pitchFamily="18" charset="-78"/>
                <a:cs typeface="Ali_K_Sharif" pitchFamily="2" charset="-78"/>
              </a:rPr>
              <a:t>سياسةتى دارايي ذمارةيةك ئامانجى هةية، طرنطترينيان ئةمانةن:</a:t>
            </a:r>
            <a:endParaRPr lang="ar-IQ" sz="3200" dirty="0" smtClean="0">
              <a:latin typeface="Traditional Arabic" panose="02020603050405020304" pitchFamily="18" charset="-78"/>
              <a:cs typeface="Traditional Arabic" panose="02020603050405020304" pitchFamily="18" charset="-78"/>
            </a:endParaRPr>
          </a:p>
        </p:txBody>
      </p:sp>
      <p:sp>
        <p:nvSpPr>
          <p:cNvPr id="9" name="Rectangle 8"/>
          <p:cNvSpPr/>
          <p:nvPr/>
        </p:nvSpPr>
        <p:spPr>
          <a:xfrm>
            <a:off x="304800" y="2591812"/>
            <a:ext cx="8534399" cy="3046988"/>
          </a:xfrm>
          <a:prstGeom prst="rect">
            <a:avLst/>
          </a:prstGeom>
        </p:spPr>
        <p:txBody>
          <a:bodyPr wrap="square">
            <a:spAutoFit/>
          </a:bodyPr>
          <a:lstStyle/>
          <a:p>
            <a:pPr marL="457200" indent="-457200" algn="just" rtl="1">
              <a:buClr>
                <a:srgbClr val="FF000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زيادكردنى بةرهةمى نةتةوةيي و طةشةى ئابوورى.</a:t>
            </a:r>
          </a:p>
          <a:p>
            <a:pPr marL="457200" indent="-457200" algn="just" rtl="1">
              <a:buClr>
                <a:srgbClr val="FF000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بةرزكردنةوةى ئاستى داهاتى تاكةكان و ئاستى طوزةرانيان.</a:t>
            </a:r>
          </a:p>
          <a:p>
            <a:pPr marL="457200" indent="-457200" algn="just" rtl="1">
              <a:buClr>
                <a:srgbClr val="FF000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بةديهيَنانى بةكارخستنى تةواوى دةرامةتةكان.</a:t>
            </a:r>
          </a:p>
          <a:p>
            <a:pPr marL="457200" indent="-457200" algn="just" rtl="1">
              <a:buClr>
                <a:srgbClr val="FF000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بةديهيَنانى سةقامطيرى ئاستى نرخ.</a:t>
            </a:r>
          </a:p>
          <a:p>
            <a:pPr marL="457200" indent="-457200" algn="just" rtl="1">
              <a:buClr>
                <a:srgbClr val="FF0000"/>
              </a:buClr>
              <a:buFont typeface="Wingdings" panose="05000000000000000000" pitchFamily="2" charset="2"/>
              <a:buChar char="§"/>
            </a:pPr>
            <a:r>
              <a:rPr lang="ar-IQ" sz="3200" dirty="0">
                <a:latin typeface="Traditional Arabic" panose="02020603050405020304" pitchFamily="18" charset="-78"/>
                <a:cs typeface="Ali_K_Sharif" pitchFamily="2" charset="-78"/>
              </a:rPr>
              <a:t>باشتركردنى دابةشبوونى داهات لة </a:t>
            </a:r>
            <a:r>
              <a:rPr lang="ar-IQ" sz="3200" dirty="0" smtClean="0">
                <a:latin typeface="Traditional Arabic" panose="02020603050405020304" pitchFamily="18" charset="-78"/>
                <a:cs typeface="Ali_K_Sharif" pitchFamily="2" charset="-78"/>
              </a:rPr>
              <a:t>كوَمةلَطا </a:t>
            </a:r>
            <a:r>
              <a:rPr lang="ar-IQ" sz="3200" dirty="0">
                <a:latin typeface="Traditional Arabic" panose="02020603050405020304" pitchFamily="18" charset="-78"/>
                <a:cs typeface="Ali_K_Sharif" pitchFamily="2" charset="-78"/>
              </a:rPr>
              <a:t>بوَ بةديهيَنانى دادطةرى كوَمةلَايةتى.</a:t>
            </a:r>
          </a:p>
        </p:txBody>
      </p:sp>
    </p:spTree>
    <p:extLst>
      <p:ext uri="{BB962C8B-B14F-4D97-AF65-F5344CB8AC3E}">
        <p14:creationId xmlns:p14="http://schemas.microsoft.com/office/powerpoint/2010/main" val="23209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righ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right)">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right)">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Traditional Arabic" panose="02020603050405020304" pitchFamily="18" charset="-78"/>
              </a:rPr>
              <a:t> </a:t>
            </a:r>
            <a:r>
              <a:rPr lang="ar-IQ" sz="4000" b="1" dirty="0" smtClean="0">
                <a:solidFill>
                  <a:srgbClr val="002060"/>
                </a:solidFill>
                <a:latin typeface="Traditional Arabic" panose="02020603050405020304" pitchFamily="18" charset="-78"/>
                <a:cs typeface="Ali_K_Sharif bold" pitchFamily="2" charset="-78"/>
              </a:rPr>
              <a:t>جوَرةكانى </a:t>
            </a:r>
            <a:r>
              <a:rPr lang="ar-IQ" sz="4000" b="1" dirty="0">
                <a:solidFill>
                  <a:srgbClr val="002060"/>
                </a:solidFill>
                <a:latin typeface="Traditional Arabic" panose="02020603050405020304" pitchFamily="18" charset="-78"/>
                <a:cs typeface="Ali_K_Sharif bold" pitchFamily="2" charset="-78"/>
              </a:rPr>
              <a:t>سياسةتى دارايي </a:t>
            </a:r>
            <a:r>
              <a:rPr lang="ar-IQ" sz="3600" b="1" dirty="0" smtClean="0">
                <a:solidFill>
                  <a:srgbClr val="002060"/>
                </a:solidFill>
                <a:latin typeface="Traditional Arabic" panose="02020603050405020304" pitchFamily="18" charset="-78"/>
                <a:cs typeface="Traditional Arabic" panose="02020603050405020304" pitchFamily="18" charset="-78"/>
              </a:rPr>
              <a:t/>
            </a:r>
            <a:br>
              <a:rPr lang="ar-IQ" sz="3600" b="1" dirty="0" smtClean="0">
                <a:solidFill>
                  <a:srgbClr val="002060"/>
                </a:solidFill>
                <a:latin typeface="Traditional Arabic" panose="02020603050405020304" pitchFamily="18" charset="-78"/>
                <a:cs typeface="Traditional Arabic" panose="02020603050405020304" pitchFamily="18" charset="-78"/>
              </a:rPr>
            </a:br>
            <a:r>
              <a:rPr lang="en-US" sz="3200" b="1" dirty="0" smtClean="0">
                <a:solidFill>
                  <a:srgbClr val="002060"/>
                </a:solidFill>
                <a:latin typeface="Traditional Arabic" panose="02020603050405020304" pitchFamily="18" charset="-78"/>
                <a:cs typeface="Traditional Arabic" panose="02020603050405020304" pitchFamily="18" charset="-78"/>
              </a:rPr>
              <a:t>Types of Fiscal Policy</a:t>
            </a:r>
            <a:endParaRPr lang="ar-IQ" sz="32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54</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61440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720740" y="1614401"/>
            <a:ext cx="7776097" cy="1015663"/>
          </a:xfrm>
          <a:prstGeom prst="rect">
            <a:avLst/>
          </a:prstGeom>
        </p:spPr>
        <p:txBody>
          <a:bodyPr wrap="square">
            <a:spAutoFit/>
          </a:bodyPr>
          <a:lstStyle/>
          <a:p>
            <a:pPr algn="just" rtl="1">
              <a:lnSpc>
                <a:spcPct val="150000"/>
              </a:lnSpc>
              <a:buClr>
                <a:srgbClr val="FF0000"/>
              </a:buClr>
            </a:pPr>
            <a:r>
              <a:rPr lang="ar-IQ" sz="4000" dirty="0" smtClean="0">
                <a:latin typeface="Traditional Arabic" panose="02020603050405020304" pitchFamily="18" charset="-78"/>
                <a:cs typeface="Ali_K_Sharif" pitchFamily="2" charset="-78"/>
              </a:rPr>
              <a:t>سياسةتى دارايي دوو جوَر هةية، كة ئةمانةن:</a:t>
            </a:r>
            <a:endParaRPr lang="ar-IQ" sz="4000" dirty="0" smtClean="0">
              <a:latin typeface="Traditional Arabic" panose="02020603050405020304" pitchFamily="18" charset="-78"/>
              <a:cs typeface="Traditional Arabic" panose="02020603050405020304" pitchFamily="18" charset="-78"/>
            </a:endParaRPr>
          </a:p>
        </p:txBody>
      </p:sp>
      <p:sp>
        <p:nvSpPr>
          <p:cNvPr id="9" name="Rectangle 8"/>
          <p:cNvSpPr/>
          <p:nvPr/>
        </p:nvSpPr>
        <p:spPr>
          <a:xfrm>
            <a:off x="1981200" y="2592686"/>
            <a:ext cx="5428983" cy="1938992"/>
          </a:xfrm>
          <a:prstGeom prst="rect">
            <a:avLst/>
          </a:prstGeom>
        </p:spPr>
        <p:txBody>
          <a:bodyPr wrap="square">
            <a:spAutoFit/>
          </a:bodyPr>
          <a:lstStyle/>
          <a:p>
            <a:pPr marL="457200" indent="-457200" algn="just" rtl="1">
              <a:lnSpc>
                <a:spcPct val="150000"/>
              </a:lnSpc>
              <a:buClr>
                <a:srgbClr val="FF0000"/>
              </a:buClr>
              <a:buFont typeface="Wingdings" panose="05000000000000000000" pitchFamily="2" charset="2"/>
              <a:buChar char="§"/>
            </a:pPr>
            <a:r>
              <a:rPr lang="ar-IQ" sz="4000" dirty="0">
                <a:latin typeface="Traditional Arabic" panose="02020603050405020304" pitchFamily="18" charset="-78"/>
                <a:cs typeface="Ali_K_Sharif" pitchFamily="2" charset="-78"/>
              </a:rPr>
              <a:t>سياسةتى دارايي </a:t>
            </a:r>
            <a:r>
              <a:rPr lang="ar-IQ" sz="4000" dirty="0" smtClean="0">
                <a:latin typeface="Traditional Arabic" panose="02020603050405020304" pitchFamily="18" charset="-78"/>
                <a:cs typeface="Ali_K_Sharif" pitchFamily="2" charset="-78"/>
              </a:rPr>
              <a:t>ثوكانةوةيي</a:t>
            </a:r>
          </a:p>
          <a:p>
            <a:pPr marL="457200" indent="-457200" algn="just" rtl="1">
              <a:lnSpc>
                <a:spcPct val="150000"/>
              </a:lnSpc>
              <a:buClr>
                <a:srgbClr val="FF0000"/>
              </a:buClr>
              <a:buFont typeface="Wingdings" panose="05000000000000000000" pitchFamily="2" charset="2"/>
              <a:buChar char="§"/>
            </a:pPr>
            <a:r>
              <a:rPr lang="ar-IQ" sz="4000" dirty="0">
                <a:latin typeface="Traditional Arabic" panose="02020603050405020304" pitchFamily="18" charset="-78"/>
                <a:cs typeface="Ali_K_Sharif" pitchFamily="2" charset="-78"/>
              </a:rPr>
              <a:t> سياسةتى دارايي </a:t>
            </a:r>
            <a:r>
              <a:rPr lang="ar-IQ" sz="4000" dirty="0" smtClean="0">
                <a:latin typeface="Traditional Arabic" panose="02020603050405020304" pitchFamily="18" charset="-78"/>
                <a:cs typeface="Ali_K_Sharif" pitchFamily="2" charset="-78"/>
              </a:rPr>
              <a:t>فراوانكاريي</a:t>
            </a:r>
            <a:endParaRPr lang="ar-IQ" sz="40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2394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Traditional Arabic" panose="02020603050405020304" pitchFamily="18" charset="-78"/>
              </a:rPr>
              <a:t> </a:t>
            </a:r>
            <a:r>
              <a:rPr lang="ar-IQ" sz="4000" b="1" dirty="0">
                <a:solidFill>
                  <a:srgbClr val="002060"/>
                </a:solidFill>
                <a:latin typeface="Traditional Arabic" panose="02020603050405020304" pitchFamily="18" charset="-78"/>
                <a:cs typeface="Ali_K_Sharif bold" pitchFamily="2" charset="-78"/>
              </a:rPr>
              <a:t>سياسةتى دارايي </a:t>
            </a:r>
            <a:r>
              <a:rPr lang="ar-IQ" sz="4000" b="1" dirty="0" smtClean="0">
                <a:solidFill>
                  <a:srgbClr val="002060"/>
                </a:solidFill>
                <a:latin typeface="Traditional Arabic" panose="02020603050405020304" pitchFamily="18" charset="-78"/>
                <a:cs typeface="Ali_K_Sharif bold" pitchFamily="2" charset="-78"/>
              </a:rPr>
              <a:t>ثوكانةوةيي</a:t>
            </a:r>
            <a:r>
              <a:rPr lang="ar-IQ" sz="3600" b="1" dirty="0" smtClean="0">
                <a:solidFill>
                  <a:srgbClr val="002060"/>
                </a:solidFill>
                <a:latin typeface="Traditional Arabic" panose="02020603050405020304" pitchFamily="18" charset="-78"/>
                <a:cs typeface="Traditional Arabic" panose="02020603050405020304" pitchFamily="18" charset="-78"/>
              </a:rPr>
              <a:t/>
            </a:r>
            <a:br>
              <a:rPr lang="ar-IQ" sz="3600" b="1" dirty="0" smtClean="0">
                <a:solidFill>
                  <a:srgbClr val="002060"/>
                </a:solidFill>
                <a:latin typeface="Traditional Arabic" panose="02020603050405020304" pitchFamily="18" charset="-78"/>
                <a:cs typeface="Traditional Arabic" panose="02020603050405020304" pitchFamily="18" charset="-78"/>
              </a:rPr>
            </a:br>
            <a:r>
              <a:rPr lang="en-US" sz="3600" b="1" dirty="0" smtClean="0">
                <a:solidFill>
                  <a:srgbClr val="002060"/>
                </a:solidFill>
                <a:latin typeface="Traditional Arabic" panose="02020603050405020304" pitchFamily="18" charset="-78"/>
                <a:cs typeface="Traditional Arabic" panose="02020603050405020304" pitchFamily="18" charset="-78"/>
              </a:rPr>
              <a:t>Contractionary Fiscal Policy</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55</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53188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152400" y="1660669"/>
            <a:ext cx="8763000" cy="1261884"/>
          </a:xfrm>
          <a:prstGeom prst="rect">
            <a:avLst/>
          </a:prstGeom>
        </p:spPr>
        <p:txBody>
          <a:bodyPr wrap="square">
            <a:spAutoFit/>
          </a:bodyPr>
          <a:lstStyle/>
          <a:p>
            <a:pPr algn="just" rtl="1">
              <a:buClr>
                <a:srgbClr val="FF0000"/>
              </a:buClr>
            </a:pPr>
            <a:r>
              <a:rPr lang="ar-IQ" sz="3800" dirty="0">
                <a:latin typeface="Traditional Arabic" panose="02020603050405020304" pitchFamily="18" charset="-78"/>
                <a:cs typeface="Ali_K_Sharif" pitchFamily="2" charset="-78"/>
              </a:rPr>
              <a:t>سياسةتى دارايي </a:t>
            </a:r>
            <a:r>
              <a:rPr lang="ar-IQ" sz="3800" dirty="0" smtClean="0">
                <a:latin typeface="Traditional Arabic" panose="02020603050405020304" pitchFamily="18" charset="-78"/>
                <a:cs typeface="Ali_K_Sharif" pitchFamily="2" charset="-78"/>
              </a:rPr>
              <a:t>ثوكانةوةيي بةكاردةهيَنريَت لة كاتى هةبوونى هةلَاوسان بة ئامانجى كةمكردنةوةى قةبارةى ثارة لة ولَاتدا لة ريَي:</a:t>
            </a:r>
            <a:endParaRPr lang="ar-IQ" sz="38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2173000" y="3352800"/>
            <a:ext cx="6666199" cy="2431435"/>
          </a:xfrm>
          <a:prstGeom prst="rect">
            <a:avLst/>
          </a:prstGeom>
        </p:spPr>
        <p:txBody>
          <a:bodyPr wrap="square">
            <a:spAutoFit/>
          </a:bodyPr>
          <a:lstStyle/>
          <a:p>
            <a:pPr marL="457200" indent="-457200" algn="just" rtl="1">
              <a:buClr>
                <a:srgbClr val="FF000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كةمكردنةوةى خةرجى حكومى، يان زيادكردنى باجةكان.</a:t>
            </a:r>
          </a:p>
          <a:p>
            <a:pPr marL="457200" indent="-457200" algn="just" rtl="1">
              <a:buClr>
                <a:srgbClr val="FF0000"/>
              </a:buClr>
              <a:buFont typeface="Wingdings" panose="05000000000000000000" pitchFamily="2" charset="2"/>
              <a:buChar char="§"/>
            </a:pPr>
            <a:r>
              <a:rPr lang="ar-IQ" sz="3800" dirty="0" smtClean="0">
                <a:latin typeface="Traditional Arabic" panose="02020603050405020304" pitchFamily="18" charset="-78"/>
                <a:cs typeface="Ali_K_Sharif" pitchFamily="2" charset="-78"/>
              </a:rPr>
              <a:t>يان كةمكردنةوةى </a:t>
            </a:r>
            <a:r>
              <a:rPr lang="ar-IQ" sz="3800" dirty="0">
                <a:latin typeface="Traditional Arabic" panose="02020603050405020304" pitchFamily="18" charset="-78"/>
                <a:cs typeface="Ali_K_Sharif" pitchFamily="2" charset="-78"/>
              </a:rPr>
              <a:t>خةرجى </a:t>
            </a:r>
            <a:r>
              <a:rPr lang="ar-IQ" sz="3800" dirty="0" smtClean="0">
                <a:latin typeface="Traditional Arabic" panose="02020603050405020304" pitchFamily="18" charset="-78"/>
                <a:cs typeface="Ali_K_Sharif" pitchFamily="2" charset="-78"/>
              </a:rPr>
              <a:t>حكومى و زيادكردنى </a:t>
            </a:r>
            <a:r>
              <a:rPr lang="ar-IQ" sz="3800" dirty="0">
                <a:latin typeface="Traditional Arabic" panose="02020603050405020304" pitchFamily="18" charset="-78"/>
                <a:cs typeface="Ali_K_Sharif" pitchFamily="2" charset="-78"/>
              </a:rPr>
              <a:t>باجةكان</a:t>
            </a:r>
            <a:r>
              <a:rPr lang="ar-IQ" sz="3800" dirty="0" smtClean="0">
                <a:latin typeface="Traditional Arabic" panose="02020603050405020304" pitchFamily="18" charset="-78"/>
                <a:cs typeface="Ali_K_Sharif" pitchFamily="2" charset="-78"/>
              </a:rPr>
              <a:t>.</a:t>
            </a:r>
            <a:endParaRPr lang="ar-IQ" sz="3800" dirty="0">
              <a:latin typeface="Traditional Arabic" panose="02020603050405020304" pitchFamily="18" charset="-78"/>
              <a:cs typeface="Ali_K_Sharif" pitchFamily="2" charset="-78"/>
            </a:endParaRPr>
          </a:p>
        </p:txBody>
      </p:sp>
      <p:pic>
        <p:nvPicPr>
          <p:cNvPr id="7" name="Picture 6"/>
          <p:cNvPicPr>
            <a:picLocks noChangeAspect="1"/>
          </p:cNvPicPr>
          <p:nvPr/>
        </p:nvPicPr>
        <p:blipFill>
          <a:blip r:embed="rId3"/>
          <a:stretch>
            <a:fillRect/>
          </a:stretch>
        </p:blipFill>
        <p:spPr>
          <a:xfrm>
            <a:off x="381000" y="3581400"/>
            <a:ext cx="1730102" cy="1366380"/>
          </a:xfrm>
          <a:prstGeom prst="rect">
            <a:avLst/>
          </a:prstGeom>
        </p:spPr>
      </p:pic>
    </p:spTree>
    <p:extLst>
      <p:ext uri="{BB962C8B-B14F-4D97-AF65-F5344CB8AC3E}">
        <p14:creationId xmlns:p14="http://schemas.microsoft.com/office/powerpoint/2010/main" val="17153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76200"/>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 سياسةتى دارايي </a:t>
            </a:r>
            <a:r>
              <a:rPr lang="ar-IQ" sz="4000" b="1" dirty="0" smtClean="0">
                <a:solidFill>
                  <a:srgbClr val="002060"/>
                </a:solidFill>
                <a:latin typeface="Traditional Arabic" panose="02020603050405020304" pitchFamily="18" charset="-78"/>
                <a:cs typeface="Ali_K_Sharif bold" pitchFamily="2" charset="-78"/>
              </a:rPr>
              <a:t>فراوانكاريي</a:t>
            </a:r>
            <a:r>
              <a:rPr lang="ar-IQ" sz="3600" b="1" dirty="0" smtClean="0">
                <a:solidFill>
                  <a:srgbClr val="002060"/>
                </a:solidFill>
                <a:latin typeface="Traditional Arabic" panose="02020603050405020304" pitchFamily="18" charset="-78"/>
                <a:cs typeface="Traditional Arabic" panose="02020603050405020304" pitchFamily="18" charset="-78"/>
              </a:rPr>
              <a:t/>
            </a:r>
            <a:br>
              <a:rPr lang="ar-IQ" sz="3600" b="1" dirty="0" smtClean="0">
                <a:solidFill>
                  <a:srgbClr val="002060"/>
                </a:solidFill>
                <a:latin typeface="Traditional Arabic" panose="02020603050405020304" pitchFamily="18" charset="-78"/>
                <a:cs typeface="Traditional Arabic" panose="02020603050405020304" pitchFamily="18" charset="-78"/>
              </a:rPr>
            </a:br>
            <a:r>
              <a:rPr lang="en-US" sz="3600" b="1" dirty="0" smtClean="0">
                <a:solidFill>
                  <a:srgbClr val="002060"/>
                </a:solidFill>
                <a:latin typeface="Traditional Arabic" panose="02020603050405020304" pitchFamily="18" charset="-78"/>
                <a:cs typeface="Traditional Arabic" panose="02020603050405020304" pitchFamily="18" charset="-78"/>
              </a:rPr>
              <a:t>Expansionary Fiscal Policy</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56</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29540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228600" y="1295400"/>
            <a:ext cx="8610600" cy="1261884"/>
          </a:xfrm>
          <a:prstGeom prst="rect">
            <a:avLst/>
          </a:prstGeom>
        </p:spPr>
        <p:txBody>
          <a:bodyPr wrap="square">
            <a:spAutoFit/>
          </a:bodyPr>
          <a:lstStyle/>
          <a:p>
            <a:pPr algn="just" rtl="1">
              <a:buClr>
                <a:srgbClr val="FF0000"/>
              </a:buClr>
            </a:pPr>
            <a:r>
              <a:rPr lang="ar-IQ" sz="3800" dirty="0">
                <a:latin typeface="Traditional Arabic" panose="02020603050405020304" pitchFamily="18" charset="-78"/>
                <a:cs typeface="Ali_K_Sharif" pitchFamily="2" charset="-78"/>
              </a:rPr>
              <a:t>سياسةتى دارايي فراوانكاريي بةكاردةهيَنريَت </a:t>
            </a:r>
            <a:r>
              <a:rPr lang="ar-IQ" sz="3800" dirty="0" smtClean="0">
                <a:latin typeface="Traditional Arabic" panose="02020603050405020304" pitchFamily="18" charset="-78"/>
                <a:cs typeface="Ali_K_Sharif" pitchFamily="2" charset="-78"/>
              </a:rPr>
              <a:t>لة كاتى </a:t>
            </a:r>
            <a:r>
              <a:rPr lang="ar-IQ" sz="3800" dirty="0">
                <a:latin typeface="Traditional Arabic" panose="02020603050405020304" pitchFamily="18" charset="-78"/>
                <a:cs typeface="Ali_K_Sharif" pitchFamily="2" charset="-78"/>
              </a:rPr>
              <a:t>هةبوونى </a:t>
            </a:r>
            <a:r>
              <a:rPr lang="ar-IQ" sz="3800" dirty="0" smtClean="0">
                <a:latin typeface="Traditional Arabic" panose="02020603050405020304" pitchFamily="18" charset="-78"/>
                <a:cs typeface="Ali_K_Sharif" pitchFamily="2" charset="-78"/>
              </a:rPr>
              <a:t>بيَبازارِى </a:t>
            </a:r>
            <a:r>
              <a:rPr lang="ar-IQ" sz="3800" dirty="0">
                <a:latin typeface="Traditional Arabic" panose="02020603050405020304" pitchFamily="18" charset="-78"/>
                <a:cs typeface="Ali_K_Sharif" pitchFamily="2" charset="-78"/>
              </a:rPr>
              <a:t>بة ئامانجى زيادكردنى </a:t>
            </a:r>
            <a:r>
              <a:rPr lang="ar-IQ" sz="3800" dirty="0" smtClean="0">
                <a:latin typeface="Traditional Arabic" panose="02020603050405020304" pitchFamily="18" charset="-78"/>
                <a:cs typeface="Ali_K_Sharif" pitchFamily="2" charset="-78"/>
              </a:rPr>
              <a:t>قةبارةى </a:t>
            </a:r>
            <a:r>
              <a:rPr lang="ar-IQ" sz="3800" dirty="0">
                <a:latin typeface="Traditional Arabic" panose="02020603050405020304" pitchFamily="18" charset="-78"/>
                <a:cs typeface="Ali_K_Sharif" pitchFamily="2" charset="-78"/>
              </a:rPr>
              <a:t>ثارة لة ولَاتدا لة ريَي</a:t>
            </a:r>
            <a:r>
              <a:rPr lang="ar-IQ" sz="3800" dirty="0" smtClean="0">
                <a:latin typeface="Traditional Arabic" panose="02020603050405020304" pitchFamily="18" charset="-78"/>
                <a:cs typeface="Ali_K_Sharif" pitchFamily="2" charset="-78"/>
              </a:rPr>
              <a:t>:</a:t>
            </a:r>
            <a:endParaRPr lang="ar-IQ" sz="38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2337680" y="3124200"/>
            <a:ext cx="6501520" cy="2308324"/>
          </a:xfrm>
          <a:prstGeom prst="rect">
            <a:avLst/>
          </a:prstGeom>
        </p:spPr>
        <p:txBody>
          <a:bodyPr wrap="square">
            <a:spAutoFit/>
          </a:bodyPr>
          <a:lstStyle/>
          <a:p>
            <a:pPr marL="457200" indent="-457200" algn="just" rtl="1">
              <a:buClr>
                <a:srgbClr val="FF000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زيادكردنى </a:t>
            </a:r>
            <a:r>
              <a:rPr lang="ar-IQ" sz="3600" dirty="0">
                <a:latin typeface="Traditional Arabic" panose="02020603050405020304" pitchFamily="18" charset="-78"/>
                <a:cs typeface="Ali_K_Sharif" pitchFamily="2" charset="-78"/>
              </a:rPr>
              <a:t>خةرجى حكومى، يان كةمكردنةوةى باجةكان</a:t>
            </a:r>
            <a:r>
              <a:rPr lang="ar-IQ" sz="3600" dirty="0" smtClean="0">
                <a:latin typeface="Traditional Arabic" panose="02020603050405020304" pitchFamily="18" charset="-78"/>
                <a:cs typeface="Ali_K_Sharif" pitchFamily="2" charset="-78"/>
              </a:rPr>
              <a:t>.</a:t>
            </a:r>
          </a:p>
          <a:p>
            <a:pPr marL="457200" indent="-457200" algn="just" rtl="1">
              <a:buClr>
                <a:srgbClr val="FF000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يان زيادكردنى </a:t>
            </a:r>
            <a:r>
              <a:rPr lang="ar-IQ" sz="3600" dirty="0">
                <a:latin typeface="Traditional Arabic" panose="02020603050405020304" pitchFamily="18" charset="-78"/>
                <a:cs typeface="Ali_K_Sharif" pitchFamily="2" charset="-78"/>
              </a:rPr>
              <a:t>خةرجى </a:t>
            </a:r>
            <a:r>
              <a:rPr lang="ar-IQ" sz="3600" dirty="0" smtClean="0">
                <a:latin typeface="Traditional Arabic" panose="02020603050405020304" pitchFamily="18" charset="-78"/>
                <a:cs typeface="Ali_K_Sharif" pitchFamily="2" charset="-78"/>
              </a:rPr>
              <a:t>حكومى و كةمكردنةوةى </a:t>
            </a:r>
            <a:r>
              <a:rPr lang="ar-IQ" sz="3600" dirty="0">
                <a:latin typeface="Traditional Arabic" panose="02020603050405020304" pitchFamily="18" charset="-78"/>
                <a:cs typeface="Ali_K_Sharif" pitchFamily="2" charset="-78"/>
              </a:rPr>
              <a:t>باجةكان</a:t>
            </a:r>
            <a:r>
              <a:rPr lang="ar-IQ" sz="3600" dirty="0" smtClean="0">
                <a:latin typeface="Traditional Arabic" panose="02020603050405020304" pitchFamily="18" charset="-78"/>
                <a:cs typeface="Ali_K_Sharif" pitchFamily="2" charset="-78"/>
              </a:rPr>
              <a:t>.</a:t>
            </a:r>
            <a:endParaRPr lang="ar-IQ" sz="3600" dirty="0">
              <a:latin typeface="Traditional Arabic" panose="02020603050405020304" pitchFamily="18" charset="-78"/>
              <a:cs typeface="Traditional Arabic" panose="02020603050405020304" pitchFamily="18" charset="-78"/>
            </a:endParaRPr>
          </a:p>
        </p:txBody>
      </p:sp>
      <p:pic>
        <p:nvPicPr>
          <p:cNvPr id="14" name="Picture 13"/>
          <p:cNvPicPr>
            <a:picLocks noChangeAspect="1"/>
          </p:cNvPicPr>
          <p:nvPr/>
        </p:nvPicPr>
        <p:blipFill>
          <a:blip r:embed="rId3"/>
          <a:stretch>
            <a:fillRect/>
          </a:stretch>
        </p:blipFill>
        <p:spPr>
          <a:xfrm>
            <a:off x="381000" y="3276600"/>
            <a:ext cx="1681380" cy="1383026"/>
          </a:xfrm>
          <a:prstGeom prst="rect">
            <a:avLst/>
          </a:prstGeom>
        </p:spPr>
      </p:pic>
    </p:spTree>
    <p:extLst>
      <p:ext uri="{BB962C8B-B14F-4D97-AF65-F5344CB8AC3E}">
        <p14:creationId xmlns:p14="http://schemas.microsoft.com/office/powerpoint/2010/main" val="5018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harif bold" pitchFamily="2" charset="-78"/>
              </a:rPr>
              <a:t> </a:t>
            </a:r>
            <a:r>
              <a:rPr lang="ar-IQ" sz="4000" b="1" dirty="0" smtClean="0">
                <a:solidFill>
                  <a:srgbClr val="002060"/>
                </a:solidFill>
                <a:latin typeface="Traditional Arabic" panose="02020603050405020304" pitchFamily="18" charset="-78"/>
                <a:cs typeface="Ali_K_Sharif bold" pitchFamily="2" charset="-78"/>
              </a:rPr>
              <a:t>ئامرازةكانى </a:t>
            </a:r>
            <a:r>
              <a:rPr lang="ar-IQ" sz="4000" b="1" dirty="0">
                <a:solidFill>
                  <a:srgbClr val="002060"/>
                </a:solidFill>
                <a:latin typeface="Traditional Arabic" panose="02020603050405020304" pitchFamily="18" charset="-78"/>
                <a:cs typeface="Ali_K_Sharif bold" pitchFamily="2" charset="-78"/>
              </a:rPr>
              <a:t>سياسةتى دارايي </a:t>
            </a:r>
            <a:r>
              <a:rPr lang="ar-IQ" sz="3600" b="1" dirty="0" smtClean="0">
                <a:solidFill>
                  <a:srgbClr val="002060"/>
                </a:solidFill>
                <a:latin typeface="Traditional Arabic" panose="02020603050405020304" pitchFamily="18" charset="-78"/>
                <a:cs typeface="Traditional Arabic" panose="02020603050405020304" pitchFamily="18" charset="-78"/>
              </a:rPr>
              <a:t/>
            </a:r>
            <a:br>
              <a:rPr lang="ar-IQ" sz="3600" b="1" dirty="0" smtClean="0">
                <a:solidFill>
                  <a:srgbClr val="002060"/>
                </a:solidFill>
                <a:latin typeface="Traditional Arabic" panose="02020603050405020304" pitchFamily="18" charset="-78"/>
                <a:cs typeface="Traditional Arabic" panose="02020603050405020304" pitchFamily="18" charset="-78"/>
              </a:rPr>
            </a:br>
            <a:r>
              <a:rPr lang="en-US" sz="3200" b="1" dirty="0" smtClean="0">
                <a:solidFill>
                  <a:srgbClr val="002060"/>
                </a:solidFill>
                <a:latin typeface="Traditional Arabic" panose="02020603050405020304" pitchFamily="18" charset="-78"/>
                <a:cs typeface="Traditional Arabic" panose="02020603050405020304" pitchFamily="18" charset="-78"/>
              </a:rPr>
              <a:t>Tools of Fiscal Policy</a:t>
            </a:r>
            <a:endParaRPr lang="ar-IQ" sz="32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57</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83952" y="1658119"/>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683952" y="1737623"/>
            <a:ext cx="7776097" cy="1846659"/>
          </a:xfrm>
          <a:prstGeom prst="rect">
            <a:avLst/>
          </a:prstGeom>
        </p:spPr>
        <p:txBody>
          <a:bodyPr wrap="square">
            <a:spAutoFit/>
          </a:bodyPr>
          <a:lstStyle/>
          <a:p>
            <a:pPr algn="just" rtl="1">
              <a:lnSpc>
                <a:spcPct val="150000"/>
              </a:lnSpc>
              <a:buClr>
                <a:srgbClr val="FF0000"/>
              </a:buClr>
            </a:pPr>
            <a:r>
              <a:rPr lang="ar-IQ" sz="3800" dirty="0" smtClean="0">
                <a:latin typeface="Traditional Arabic" panose="02020603050405020304" pitchFamily="18" charset="-78"/>
                <a:cs typeface="Ali_K_Sharif" pitchFamily="2" charset="-78"/>
              </a:rPr>
              <a:t>سياسةتى دارايي لة ريَى ذمارةيةك ئامراز جيَبةجيَدةكريَت، طرنطترينيان ئةمانةن:</a:t>
            </a:r>
            <a:endParaRPr lang="ar-IQ" sz="4000" dirty="0" smtClean="0">
              <a:latin typeface="Traditional Arabic" panose="02020603050405020304" pitchFamily="18" charset="-78"/>
              <a:cs typeface="Traditional Arabic" panose="02020603050405020304" pitchFamily="18" charset="-78"/>
            </a:endParaRPr>
          </a:p>
        </p:txBody>
      </p:sp>
      <p:sp>
        <p:nvSpPr>
          <p:cNvPr id="9" name="Rectangle 8"/>
          <p:cNvSpPr/>
          <p:nvPr/>
        </p:nvSpPr>
        <p:spPr>
          <a:xfrm>
            <a:off x="3792022" y="3623608"/>
            <a:ext cx="4666178" cy="1938992"/>
          </a:xfrm>
          <a:prstGeom prst="rect">
            <a:avLst/>
          </a:prstGeom>
        </p:spPr>
        <p:txBody>
          <a:bodyPr wrap="square">
            <a:spAutoFit/>
          </a:bodyPr>
          <a:lstStyle/>
          <a:p>
            <a:pPr marL="457200" indent="-457200" algn="just" rtl="1">
              <a:lnSpc>
                <a:spcPct val="150000"/>
              </a:lnSpc>
              <a:buClr>
                <a:srgbClr val="FF000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داهاتة طشتييةكان</a:t>
            </a:r>
          </a:p>
          <a:p>
            <a:pPr marL="457200" indent="-457200" algn="just" rtl="1">
              <a:lnSpc>
                <a:spcPct val="150000"/>
              </a:lnSpc>
              <a:buClr>
                <a:srgbClr val="FF000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خةرجيية طشتييةكان</a:t>
            </a:r>
          </a:p>
        </p:txBody>
      </p:sp>
    </p:spTree>
    <p:extLst>
      <p:ext uri="{BB962C8B-B14F-4D97-AF65-F5344CB8AC3E}">
        <p14:creationId xmlns:p14="http://schemas.microsoft.com/office/powerpoint/2010/main" val="413305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8" y="153058"/>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Traditional Arabic" panose="02020603050405020304" pitchFamily="18" charset="-78"/>
              </a:rPr>
              <a:t> </a:t>
            </a:r>
            <a:r>
              <a:rPr lang="ku-Arab-IQ" sz="4000" b="1" dirty="0" smtClean="0">
                <a:solidFill>
                  <a:srgbClr val="002060"/>
                </a:solidFill>
                <a:latin typeface="Traditional Arabic" panose="02020603050405020304" pitchFamily="18" charset="-78"/>
                <a:cs typeface="Traditional Arabic" panose="02020603050405020304" pitchFamily="18" charset="-78"/>
              </a:rPr>
              <a:t>‌‌‌</a:t>
            </a:r>
            <a:r>
              <a:rPr lang="ar-IQ" sz="4000" b="1" dirty="0" smtClean="0">
                <a:solidFill>
                  <a:srgbClr val="002060"/>
                </a:solidFill>
                <a:latin typeface="Traditional Arabic" panose="02020603050405020304" pitchFamily="18" charset="-78"/>
                <a:cs typeface="Ali_K_Sharif bold" pitchFamily="2" charset="-78"/>
              </a:rPr>
              <a:t>داهاتة طشتييةكان</a:t>
            </a:r>
            <a:r>
              <a:rPr lang="ar-IQ" sz="3600" b="1" dirty="0" smtClean="0">
                <a:solidFill>
                  <a:srgbClr val="002060"/>
                </a:solidFill>
                <a:latin typeface="Traditional Arabic" panose="02020603050405020304" pitchFamily="18" charset="-78"/>
                <a:cs typeface="Traditional Arabic" panose="02020603050405020304" pitchFamily="18" charset="-78"/>
              </a:rPr>
              <a:t/>
            </a:r>
            <a:br>
              <a:rPr lang="ar-IQ" sz="3600" b="1" dirty="0" smtClean="0">
                <a:solidFill>
                  <a:srgbClr val="002060"/>
                </a:solidFill>
                <a:latin typeface="Traditional Arabic" panose="02020603050405020304" pitchFamily="18" charset="-78"/>
                <a:cs typeface="Traditional Arabic" panose="02020603050405020304" pitchFamily="18" charset="-78"/>
              </a:rPr>
            </a:br>
            <a:r>
              <a:rPr lang="en-US" sz="3200" b="1" dirty="0" smtClean="0">
                <a:solidFill>
                  <a:srgbClr val="002060"/>
                </a:solidFill>
                <a:latin typeface="Traditional Arabic" panose="02020603050405020304" pitchFamily="18" charset="-78"/>
                <a:cs typeface="Traditional Arabic" panose="02020603050405020304" pitchFamily="18" charset="-78"/>
              </a:rPr>
              <a:t>Public Revenues</a:t>
            </a:r>
            <a:endParaRPr lang="ar-IQ" sz="32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58</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8713" y="1460753"/>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628648" y="1395886"/>
            <a:ext cx="7890064" cy="2308324"/>
          </a:xfrm>
          <a:prstGeom prst="rect">
            <a:avLst/>
          </a:prstGeom>
        </p:spPr>
        <p:txBody>
          <a:bodyPr wrap="square">
            <a:spAutoFit/>
          </a:bodyPr>
          <a:lstStyle/>
          <a:p>
            <a:pPr algn="just" rtl="1">
              <a:buClr>
                <a:srgbClr val="FF0000"/>
              </a:buClr>
            </a:pPr>
            <a:r>
              <a:rPr lang="ar-IQ" sz="3600" dirty="0">
                <a:latin typeface="Traditional Arabic" panose="02020603050405020304" pitchFamily="18" charset="-78"/>
                <a:cs typeface="Ali_K_Sharif" pitchFamily="2" charset="-78"/>
              </a:rPr>
              <a:t>مةبةست لة داهاتة </a:t>
            </a:r>
            <a:r>
              <a:rPr lang="ar-IQ" sz="3600" dirty="0" smtClean="0">
                <a:latin typeface="Traditional Arabic" panose="02020603050405020304" pitchFamily="18" charset="-78"/>
                <a:cs typeface="Ali_K_Sharif" pitchFamily="2" charset="-78"/>
              </a:rPr>
              <a:t>طشتييةكان ئةو داهاتةية كة دةولَةت بةدةستيدةهيَنيَت لة سةرضاوةى جياوازةوة لة ثيَناو داثوَشينى خةرجيية طشتييةكانى و بةديهيَنانى هاوسةنطى ئابوورى و كوَمةلَايةتى. طرنطترينى ئةو سةرضاوانةش ئةمانةن:</a:t>
            </a:r>
          </a:p>
        </p:txBody>
      </p:sp>
      <p:sp>
        <p:nvSpPr>
          <p:cNvPr id="9" name="Rectangle 8"/>
          <p:cNvSpPr/>
          <p:nvPr/>
        </p:nvSpPr>
        <p:spPr>
          <a:xfrm>
            <a:off x="1828800" y="3886200"/>
            <a:ext cx="6532256" cy="1754326"/>
          </a:xfrm>
          <a:prstGeom prst="rect">
            <a:avLst/>
          </a:prstGeom>
        </p:spPr>
        <p:txBody>
          <a:bodyPr wrap="square">
            <a:spAutoFit/>
          </a:bodyPr>
          <a:lstStyle/>
          <a:p>
            <a:pPr marL="457200" indent="-457200" algn="just" rtl="1">
              <a:buClr>
                <a:srgbClr val="FF000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دةرامةتى دةولَةت لة مولكةكانى تايبةتى خوَى</a:t>
            </a:r>
          </a:p>
          <a:p>
            <a:pPr marL="457200" indent="-457200" algn="just" rtl="1">
              <a:buClr>
                <a:srgbClr val="FF000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ميرانة و باجةكان</a:t>
            </a:r>
          </a:p>
          <a:p>
            <a:pPr marL="457200" indent="-457200" algn="just" rtl="1">
              <a:buClr>
                <a:srgbClr val="FF000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قةرزة طشتييةكان</a:t>
            </a:r>
            <a:endParaRPr lang="ar-IQ"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564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right)">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76200"/>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Traditional Arabic" panose="02020603050405020304" pitchFamily="18" charset="-78"/>
              </a:rPr>
              <a:t> </a:t>
            </a:r>
            <a:r>
              <a:rPr lang="ku-Arab-IQ" sz="4000" b="1" dirty="0" smtClean="0">
                <a:solidFill>
                  <a:srgbClr val="002060"/>
                </a:solidFill>
                <a:latin typeface="Traditional Arabic" panose="02020603050405020304" pitchFamily="18" charset="-78"/>
                <a:cs typeface="Traditional Arabic" panose="02020603050405020304" pitchFamily="18" charset="-78"/>
              </a:rPr>
              <a:t>‌‌‌</a:t>
            </a:r>
            <a:r>
              <a:rPr lang="ar-IQ" sz="4000" b="1" dirty="0" smtClean="0">
                <a:solidFill>
                  <a:srgbClr val="002060"/>
                </a:solidFill>
                <a:latin typeface="Traditional Arabic" panose="02020603050405020304" pitchFamily="18" charset="-78"/>
                <a:cs typeface="Ali_K_Sharif bold" pitchFamily="2" charset="-78"/>
              </a:rPr>
              <a:t>خةرجيية طشتييةكان</a:t>
            </a:r>
            <a:r>
              <a:rPr lang="ar-IQ" sz="4000" b="1" dirty="0" smtClean="0">
                <a:solidFill>
                  <a:srgbClr val="002060"/>
                </a:solidFill>
                <a:latin typeface="Traditional Arabic" panose="02020603050405020304" pitchFamily="18" charset="-78"/>
                <a:cs typeface="Traditional Arabic" panose="02020603050405020304" pitchFamily="18" charset="-78"/>
              </a:rPr>
              <a:t> </a:t>
            </a:r>
            <a:r>
              <a:rPr lang="en-US" sz="3200" b="1" dirty="0" smtClean="0">
                <a:solidFill>
                  <a:srgbClr val="002060"/>
                </a:solidFill>
                <a:latin typeface="Traditional Arabic" panose="02020603050405020304" pitchFamily="18" charset="-78"/>
                <a:cs typeface="Traditional Arabic" panose="02020603050405020304" pitchFamily="18" charset="-78"/>
              </a:rPr>
              <a:t>Public Expenditures </a:t>
            </a:r>
            <a:endParaRPr lang="ar-IQ" sz="32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59</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06680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228600" y="1262405"/>
            <a:ext cx="8686799" cy="2623795"/>
          </a:xfrm>
          <a:prstGeom prst="rect">
            <a:avLst/>
          </a:prstGeom>
        </p:spPr>
        <p:txBody>
          <a:bodyPr wrap="square">
            <a:spAutoFit/>
          </a:bodyPr>
          <a:lstStyle/>
          <a:p>
            <a:pPr algn="just" rtl="1">
              <a:lnSpc>
                <a:spcPct val="150000"/>
              </a:lnSpc>
              <a:buClr>
                <a:srgbClr val="FF0000"/>
              </a:buClr>
            </a:pPr>
            <a:r>
              <a:rPr lang="ar-IQ" sz="2800" dirty="0" smtClean="0">
                <a:latin typeface="Traditional Arabic" panose="02020603050405020304" pitchFamily="18" charset="-78"/>
                <a:cs typeface="Ali_K_Sharif" pitchFamily="2" charset="-78"/>
              </a:rPr>
              <a:t>خةرجيية طشتييةكان برِى ئةو ثارةية كة دةردةضيَت لة طةنجينةى دةولَةت بوَ ثرِكردنةوةى ثيَويستييةكى تايبةتى، حكومةت هةلَدةستيَت بة ئةنجامطةياندنى خزمةتطوزاريية طشتيية جياوازةكان مةبةست ليَيان ثاراستنى هاولَاتيان و زيادكردنى خوَشطوزةرانى طشتييانة، بوَ جيَطةياندنى ئةم خزمةتطوزارييانةش ثيَويستة خةرجييةك بكريَت لة لايةن دةولَةتةوة.</a:t>
            </a:r>
            <a:endParaRPr lang="ar-IQ" sz="3200" dirty="0" smtClean="0">
              <a:latin typeface="Traditional Arabic" panose="02020603050405020304" pitchFamily="18" charset="-78"/>
              <a:cs typeface="Traditional Arabic" panose="02020603050405020304" pitchFamily="18" charset="-78"/>
            </a:endParaRPr>
          </a:p>
        </p:txBody>
      </p:sp>
      <p:sp>
        <p:nvSpPr>
          <p:cNvPr id="11" name="Rectangle 10"/>
          <p:cNvSpPr/>
          <p:nvPr/>
        </p:nvSpPr>
        <p:spPr>
          <a:xfrm>
            <a:off x="228599" y="4267200"/>
            <a:ext cx="8686799" cy="1331134"/>
          </a:xfrm>
          <a:prstGeom prst="rect">
            <a:avLst/>
          </a:prstGeom>
        </p:spPr>
        <p:txBody>
          <a:bodyPr wrap="square">
            <a:spAutoFit/>
          </a:bodyPr>
          <a:lstStyle/>
          <a:p>
            <a:pPr algn="just" rtl="1">
              <a:lnSpc>
                <a:spcPct val="150000"/>
              </a:lnSpc>
              <a:buClr>
                <a:srgbClr val="FF0000"/>
              </a:buClr>
            </a:pPr>
            <a:r>
              <a:rPr lang="ar-IQ" sz="2800" dirty="0" smtClean="0">
                <a:latin typeface="Traditional Arabic" panose="02020603050405020304" pitchFamily="18" charset="-78"/>
                <a:cs typeface="Ali_K_Sharif" pitchFamily="2" charset="-78"/>
              </a:rPr>
              <a:t>ئةو خةرجييانةى كة دةولَةت ثيَى هةلَدةستيَت زياد و جوَراوجوَر دةبن هةرضةند دةستيَوةردانى زياد بيَت لة ضالاكى ئابووريدا، و جوَرةكانى دابةشبوونى تايبةت بة خةرجييةكان فرة دةبن.</a:t>
            </a:r>
            <a:endParaRPr lang="ar-IQ"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869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righ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right)">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D0EDF-DDCA-2077-4B07-AB00C8DA18EB}"/>
              </a:ext>
            </a:extLst>
          </p:cNvPr>
          <p:cNvSpPr>
            <a:spLocks noGrp="1"/>
          </p:cNvSpPr>
          <p:nvPr>
            <p:ph type="title"/>
          </p:nvPr>
        </p:nvSpPr>
        <p:spPr>
          <a:xfrm>
            <a:off x="457200" y="274638"/>
            <a:ext cx="8229600" cy="5897562"/>
          </a:xfrm>
        </p:spPr>
        <p:txBody>
          <a:bodyPr>
            <a:noAutofit/>
          </a:bodyPr>
          <a:lstStyle/>
          <a:p>
            <a:pPr algn="just" rtl="1"/>
            <a:r>
              <a:rPr lang="ar-IQ" sz="3200" dirty="0">
                <a:cs typeface="Ali_K_Samik" pitchFamily="2" charset="-78"/>
              </a:rPr>
              <a:t>هةروةها بةرزبوونةوةى بةردةواى دةسهاتةكان، بوة هؤى بةرزبوونةوةى بةردةوامى خواستةكان، بةمةش زيادةى لة زيادبوونى بةرهةم خيَراتر دةبيَت، ئةمةش دةبيَتة هؤى بةرزبوونةوةى ئاستى نرخةكان، ئةمةش بة هةلَئاوسانى خواست ناسراوة.خاوةن دةسهاتى ضةسثاو وةك خاوةن مووضةو قةرزدةرةكان بةدةست دياردةى بةرزبوونةوةى نرخ دةنالَيَنن، ضونكة بةهاى راستةقينةى كريَ و ثارة بةقةرزدراوةكانيان دادةبةزيَت، بةمةش كةرتى بةرهةم ئاستى فرؤشتنى دادةبةزيَت و قازانجى دادةبةزيَت، ئةمةش دةبيَتة هؤى ئةوةى دةستبةردارى دةستى كار بن، بةمةش بيَكارى بلاَو دةبيَتةوة بةمةش ضالاكى ئابوورى لة زؤربةى كةرتةكانى رِوولة دابةزين دةكات.</a:t>
            </a:r>
            <a:endParaRPr lang="ar-IQ" sz="3200" dirty="0"/>
          </a:p>
        </p:txBody>
      </p:sp>
    </p:spTree>
    <p:extLst>
      <p:ext uri="{BB962C8B-B14F-4D97-AF65-F5344CB8AC3E}">
        <p14:creationId xmlns:p14="http://schemas.microsoft.com/office/powerpoint/2010/main" val="4043582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60</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40202331"/>
              </p:ext>
            </p:extLst>
          </p:nvPr>
        </p:nvGraphicFramePr>
        <p:xfrm>
          <a:off x="480607" y="438456"/>
          <a:ext cx="8182788" cy="6378634"/>
        </p:xfrm>
        <a:graphic>
          <a:graphicData uri="http://schemas.openxmlformats.org/drawingml/2006/table">
            <a:tbl>
              <a:tblPr firstRow="1" bandRow="1">
                <a:tableStyleId>{5C22544A-7EE6-4342-B048-85BDC9FD1C3A}</a:tableStyleId>
              </a:tblPr>
              <a:tblGrid>
                <a:gridCol w="3547262">
                  <a:extLst>
                    <a:ext uri="{9D8B030D-6E8A-4147-A177-3AD203B41FA5}">
                      <a16:colId xmlns="" xmlns:a16="http://schemas.microsoft.com/office/drawing/2014/main" val="1692344205"/>
                    </a:ext>
                  </a:extLst>
                </a:gridCol>
                <a:gridCol w="3245477">
                  <a:extLst>
                    <a:ext uri="{9D8B030D-6E8A-4147-A177-3AD203B41FA5}">
                      <a16:colId xmlns="" xmlns:a16="http://schemas.microsoft.com/office/drawing/2014/main" val="1120723907"/>
                    </a:ext>
                  </a:extLst>
                </a:gridCol>
                <a:gridCol w="1390049">
                  <a:extLst>
                    <a:ext uri="{9D8B030D-6E8A-4147-A177-3AD203B41FA5}">
                      <a16:colId xmlns="" xmlns:a16="http://schemas.microsoft.com/office/drawing/2014/main" val="4044467174"/>
                    </a:ext>
                  </a:extLst>
                </a:gridCol>
              </a:tblGrid>
              <a:tr h="635543">
                <a:tc gridSpan="3">
                  <a:txBody>
                    <a:bodyPr/>
                    <a:lstStyle/>
                    <a:p>
                      <a:pPr algn="ctr" rtl="1"/>
                      <a:r>
                        <a:rPr lang="ar-IQ" sz="2800" dirty="0" smtClean="0">
                          <a:effectLst/>
                          <a:latin typeface="Traditional Arabic" panose="02020603050405020304" pitchFamily="18" charset="-78"/>
                          <a:cs typeface="Ali_K_Sharif bold" pitchFamily="2" charset="-78"/>
                        </a:rPr>
                        <a:t>بةراوردكردنى سياسةتى</a:t>
                      </a:r>
                      <a:r>
                        <a:rPr lang="ar-IQ" sz="2800" baseline="0" dirty="0" smtClean="0">
                          <a:effectLst/>
                          <a:latin typeface="Traditional Arabic" panose="02020603050405020304" pitchFamily="18" charset="-78"/>
                          <a:cs typeface="Ali_K_Sharif bold" pitchFamily="2" charset="-78"/>
                        </a:rPr>
                        <a:t> نةختينةيي لةطةلَ سياسةتى دارايي</a:t>
                      </a:r>
                      <a:endParaRPr lang="ar-IQ" sz="2800" dirty="0">
                        <a:effectLst/>
                        <a:latin typeface="Traditional Arabic" panose="02020603050405020304" pitchFamily="18" charset="-78"/>
                        <a:cs typeface="Ali_K_Sharif bold" pitchFamily="2" charset="-78"/>
                      </a:endParaRPr>
                    </a:p>
                  </a:txBody>
                  <a:tcPr marL="64547" marR="64547" marT="86063" marB="86063" anchor="ctr"/>
                </a:tc>
                <a:tc hMerge="1">
                  <a:txBody>
                    <a:bodyPr/>
                    <a:lstStyle/>
                    <a:p>
                      <a:pPr algn="ctr" rtl="1"/>
                      <a:endParaRPr lang="ar-IQ" sz="1600" dirty="0">
                        <a:effectLst/>
                      </a:endParaRPr>
                    </a:p>
                  </a:txBody>
                  <a:tcPr marL="86063" marR="86063" marT="86063" marB="86063" anchor="ctr"/>
                </a:tc>
                <a:tc hMerge="1">
                  <a:txBody>
                    <a:bodyPr/>
                    <a:lstStyle/>
                    <a:p>
                      <a:pPr algn="ctr" rtl="1"/>
                      <a:endParaRPr lang="ar-IQ" sz="1600" dirty="0">
                        <a:effectLst/>
                      </a:endParaRPr>
                    </a:p>
                  </a:txBody>
                  <a:tcPr marL="86063" marR="86063" marT="86063" marB="86063" anchor="ctr"/>
                </a:tc>
                <a:extLst>
                  <a:ext uri="{0D108BD9-81ED-4DB2-BD59-A6C34878D82A}">
                    <a16:rowId xmlns="" xmlns:a16="http://schemas.microsoft.com/office/drawing/2014/main" val="365799278"/>
                  </a:ext>
                </a:extLst>
              </a:tr>
              <a:tr h="679981">
                <a:tc>
                  <a:txBody>
                    <a:bodyPr/>
                    <a:lstStyle/>
                    <a:p>
                      <a:pPr algn="ctr" rtl="1"/>
                      <a:r>
                        <a:rPr lang="ar-IQ" sz="2400" dirty="0" smtClean="0">
                          <a:latin typeface="Traditional Arabic" panose="02020603050405020304" pitchFamily="18" charset="-78"/>
                          <a:cs typeface="Ali_K_Sharif bold" pitchFamily="2" charset="-78"/>
                        </a:rPr>
                        <a:t>سياسةتى دارايي</a:t>
                      </a:r>
                      <a:endParaRPr lang="ar-IQ" sz="2400" b="1" dirty="0">
                        <a:effectLst/>
                        <a:latin typeface="Traditional Arabic" panose="02020603050405020304" pitchFamily="18" charset="-78"/>
                        <a:cs typeface="Ali_K_Sharif bold" pitchFamily="2" charset="-78"/>
                      </a:endParaRPr>
                    </a:p>
                  </a:txBody>
                  <a:tcPr marL="64547" marR="64547" marT="86063" marB="86063" anchor="ctr"/>
                </a:tc>
                <a:tc>
                  <a:txBody>
                    <a:bodyPr/>
                    <a:lstStyle/>
                    <a:p>
                      <a:pPr algn="ctr" rtl="1"/>
                      <a:r>
                        <a:rPr lang="ar-IQ" sz="2400" dirty="0" smtClean="0">
                          <a:latin typeface="Traditional Arabic" panose="02020603050405020304" pitchFamily="18" charset="-78"/>
                          <a:cs typeface="Ali_K_Sharif bold" pitchFamily="2" charset="-78"/>
                        </a:rPr>
                        <a:t>سياسةتة نةختينةيي </a:t>
                      </a:r>
                      <a:endParaRPr lang="ar-IQ" sz="2400" b="1" dirty="0">
                        <a:effectLst/>
                        <a:latin typeface="Traditional Arabic" panose="02020603050405020304" pitchFamily="18" charset="-78"/>
                        <a:cs typeface="Ali_K_Sharif bold" pitchFamily="2" charset="-78"/>
                      </a:endParaRPr>
                    </a:p>
                  </a:txBody>
                  <a:tcPr marL="64547" marR="64547" marT="86063" marB="86063" anchor="ctr"/>
                </a:tc>
                <a:tc>
                  <a:txBody>
                    <a:bodyPr/>
                    <a:lstStyle/>
                    <a:p>
                      <a:pPr algn="ctr" rtl="1"/>
                      <a:r>
                        <a:rPr lang="ar-IQ" sz="2400" dirty="0" smtClean="0">
                          <a:latin typeface="Traditional Arabic" panose="02020603050405020304" pitchFamily="18" charset="-78"/>
                          <a:cs typeface="Ali_K_Sharif bold" pitchFamily="2" charset="-78"/>
                        </a:rPr>
                        <a:t>بنةماى بةراوردةكة</a:t>
                      </a:r>
                      <a:endParaRPr lang="ar-IQ" sz="2400" b="1" dirty="0">
                        <a:effectLst/>
                        <a:latin typeface="Traditional Arabic" panose="02020603050405020304" pitchFamily="18" charset="-78"/>
                        <a:cs typeface="Ali_K_Sharif bold" pitchFamily="2" charset="-78"/>
                      </a:endParaRPr>
                    </a:p>
                  </a:txBody>
                  <a:tcPr marL="64547" marR="64547" marT="86063" marB="86063" anchor="ctr"/>
                </a:tc>
                <a:extLst>
                  <a:ext uri="{0D108BD9-81ED-4DB2-BD59-A6C34878D82A}">
                    <a16:rowId xmlns="" xmlns:a16="http://schemas.microsoft.com/office/drawing/2014/main" val="3840442645"/>
                  </a:ext>
                </a:extLst>
              </a:tr>
              <a:tr h="77843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dirty="0" smtClean="0">
                          <a:effectLst/>
                          <a:latin typeface="Traditional Arabic" panose="02020603050405020304" pitchFamily="18" charset="-78"/>
                          <a:cs typeface="Ali_K_Sharif" pitchFamily="2" charset="-78"/>
                        </a:rPr>
                        <a:t>ئةو ئامرازةية</a:t>
                      </a:r>
                      <a:r>
                        <a:rPr lang="ar-IQ" sz="2000" baseline="0" dirty="0" smtClean="0">
                          <a:effectLst/>
                          <a:latin typeface="Traditional Arabic" panose="02020603050405020304" pitchFamily="18" charset="-78"/>
                          <a:cs typeface="Ali_K_Sharif" pitchFamily="2" charset="-78"/>
                        </a:rPr>
                        <a:t> كة حكومةت بةكاريدةهيَنيَت بوَ كارتيَكردن لة ئابوورى.</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ئةو ئامرازةية</a:t>
                      </a:r>
                      <a:r>
                        <a:rPr lang="ar-IQ" sz="2000" baseline="0" dirty="0" smtClean="0">
                          <a:effectLst/>
                          <a:latin typeface="Traditional Arabic" panose="02020603050405020304" pitchFamily="18" charset="-78"/>
                          <a:cs typeface="Ali_K_Sharif" pitchFamily="2" charset="-78"/>
                        </a:rPr>
                        <a:t> كة بانكى ناوندى بةكاريدةهيَنيَت بوَ ريَكخستنى خستنةرِووى ثارة.</a:t>
                      </a: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ماناكةى</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2634045744"/>
                  </a:ext>
                </a:extLst>
              </a:tr>
              <a:tr h="570847">
                <a:tc>
                  <a:txBody>
                    <a:bodyPr/>
                    <a:lstStyle/>
                    <a:p>
                      <a:pPr algn="ctr" rtl="1"/>
                      <a:r>
                        <a:rPr lang="ar-IQ" sz="2000" dirty="0" smtClean="0">
                          <a:effectLst/>
                          <a:latin typeface="Traditional Arabic" panose="02020603050405020304" pitchFamily="18" charset="-78"/>
                          <a:cs typeface="Ali_K_Sharif" pitchFamily="2" charset="-78"/>
                        </a:rPr>
                        <a:t>وةزارةتى دارايي</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بانكى ناوةندى</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بةريَوةدةبردريَت لة لايةن</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1800604468"/>
                  </a:ext>
                </a:extLst>
              </a:tr>
              <a:tr h="679981">
                <a:tc>
                  <a:txBody>
                    <a:bodyPr/>
                    <a:lstStyle/>
                    <a:p>
                      <a:pPr algn="ctr" rtl="1"/>
                      <a:r>
                        <a:rPr lang="ar-IQ" sz="2000" baseline="0" dirty="0" smtClean="0">
                          <a:effectLst/>
                          <a:latin typeface="Traditional Arabic" panose="02020603050405020304" pitchFamily="18" charset="-78"/>
                          <a:cs typeface="Ali_K_Sharif" pitchFamily="2" charset="-78"/>
                        </a:rPr>
                        <a:t>هةموو سالَيَك </a:t>
                      </a:r>
                      <a:r>
                        <a:rPr lang="ar-IQ" sz="2000" dirty="0" smtClean="0">
                          <a:effectLst/>
                          <a:latin typeface="Traditional Arabic" panose="02020603050405020304" pitchFamily="18" charset="-78"/>
                          <a:cs typeface="Ali_K_Sharif" pitchFamily="2" charset="-78"/>
                        </a:rPr>
                        <a:t>دةطوَرِيَت</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طوَرِان تيَيدا</a:t>
                      </a:r>
                      <a:r>
                        <a:rPr lang="ar-IQ" sz="2000" baseline="0" dirty="0" smtClean="0">
                          <a:effectLst/>
                          <a:latin typeface="Traditional Arabic" panose="02020603050405020304" pitchFamily="18" charset="-78"/>
                          <a:cs typeface="Ali_K_Sharif" pitchFamily="2" charset="-78"/>
                        </a:rPr>
                        <a:t> </a:t>
                      </a:r>
                      <a:r>
                        <a:rPr lang="ar-IQ" sz="2000" dirty="0" smtClean="0">
                          <a:effectLst/>
                          <a:latin typeface="Traditional Arabic" panose="02020603050405020304" pitchFamily="18" charset="-78"/>
                          <a:cs typeface="Ali_K_Sharif" pitchFamily="2" charset="-78"/>
                        </a:rPr>
                        <a:t>ثشتدةبةستيَت</a:t>
                      </a:r>
                      <a:r>
                        <a:rPr lang="ar-IQ" sz="2000" baseline="0" dirty="0" smtClean="0">
                          <a:effectLst/>
                          <a:latin typeface="Traditional Arabic" panose="02020603050405020304" pitchFamily="18" charset="-78"/>
                          <a:cs typeface="Ali_K_Sharif" pitchFamily="2" charset="-78"/>
                        </a:rPr>
                        <a:t> بة هةلومةرجى ئابوورى ولَات.</a:t>
                      </a: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سروشتةكةى</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1849399271"/>
                  </a:ext>
                </a:extLst>
              </a:tr>
              <a:tr h="5708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dirty="0" smtClean="0">
                          <a:effectLst/>
                          <a:latin typeface="Traditional Arabic" panose="02020603050405020304" pitchFamily="18" charset="-78"/>
                          <a:cs typeface="Ali_K_Sharif" pitchFamily="2" charset="-78"/>
                        </a:rPr>
                        <a:t>داهات و خةرجيية حكومييةكان</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بانكةكان</a:t>
                      </a:r>
                      <a:r>
                        <a:rPr lang="ar-IQ" sz="2000" baseline="0" dirty="0" smtClean="0">
                          <a:effectLst/>
                          <a:latin typeface="Traditional Arabic" panose="02020603050405020304" pitchFamily="18" charset="-78"/>
                          <a:cs typeface="Ali_K_Sharif" pitchFamily="2" charset="-78"/>
                        </a:rPr>
                        <a:t> و ضاوديَريكردنى برِواثيَدان</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ثةيوةستة</a:t>
                      </a:r>
                      <a:r>
                        <a:rPr lang="ar-IQ" sz="2000" baseline="0" dirty="0" smtClean="0">
                          <a:effectLst/>
                          <a:latin typeface="Traditional Arabic" panose="02020603050405020304" pitchFamily="18" charset="-78"/>
                          <a:cs typeface="Ali_K_Sharif" pitchFamily="2" charset="-78"/>
                        </a:rPr>
                        <a:t> بة</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3377811154"/>
                  </a:ext>
                </a:extLst>
              </a:tr>
              <a:tr h="570847">
                <a:tc>
                  <a:txBody>
                    <a:bodyPr/>
                    <a:lstStyle/>
                    <a:p>
                      <a:pPr algn="ctr" rtl="1"/>
                      <a:r>
                        <a:rPr lang="ar-IQ" sz="2000" dirty="0" smtClean="0">
                          <a:effectLst/>
                          <a:latin typeface="Traditional Arabic" panose="02020603050405020304" pitchFamily="18" charset="-78"/>
                          <a:cs typeface="Ali_K_Sharif" pitchFamily="2" charset="-78"/>
                        </a:rPr>
                        <a:t>طةشةى ئابوورى</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سةقامطيرى ئابوورى</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سةرنجدةداتة سةر</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872587309"/>
                  </a:ext>
                </a:extLst>
              </a:tr>
              <a:tr h="679981">
                <a:tc>
                  <a:txBody>
                    <a:bodyPr/>
                    <a:lstStyle/>
                    <a:p>
                      <a:pPr algn="ctr" rtl="1"/>
                      <a:r>
                        <a:rPr lang="ar-IQ" sz="2000" dirty="0" smtClean="0">
                          <a:effectLst/>
                          <a:latin typeface="Traditional Arabic" panose="02020603050405020304" pitchFamily="18" charset="-78"/>
                          <a:cs typeface="Ali_K_Sharif" pitchFamily="2" charset="-78"/>
                        </a:rPr>
                        <a:t>داهاتة طشتييةكان و خةرجيية طشتييةكان</a:t>
                      </a: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نرخى داشكاندن، ريَذةى يةدةكى داواكراو، كردارةكانى بازارِى كراوة</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ئامرازةكان</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3347227430"/>
                  </a:ext>
                </a:extLst>
              </a:tr>
              <a:tr h="570847">
                <a:tc>
                  <a:txBody>
                    <a:bodyPr/>
                    <a:lstStyle/>
                    <a:p>
                      <a:pPr algn="ctr" rtl="1"/>
                      <a:r>
                        <a:rPr lang="ar-IQ" sz="2000" dirty="0" smtClean="0">
                          <a:effectLst/>
                          <a:latin typeface="Traditional Arabic" panose="02020603050405020304" pitchFamily="18" charset="-78"/>
                          <a:cs typeface="Ali_K_Sharif" pitchFamily="2" charset="-78"/>
                        </a:rPr>
                        <a:t>كاريطةرى دريَذخايةن</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كايطةرى كورتخايةن</a:t>
                      </a:r>
                      <a:endParaRPr lang="ar-IQ" sz="2000" dirty="0">
                        <a:effectLst/>
                        <a:latin typeface="Traditional Arabic" panose="02020603050405020304" pitchFamily="18" charset="-78"/>
                        <a:cs typeface="Ali_K_Sharif" pitchFamily="2" charset="-78"/>
                      </a:endParaRPr>
                    </a:p>
                  </a:txBody>
                  <a:tcPr marL="64547" marR="64547" marT="86063" marB="86063" anchor="ctr"/>
                </a:tc>
                <a:tc>
                  <a:txBody>
                    <a:bodyPr/>
                    <a:lstStyle/>
                    <a:p>
                      <a:pPr algn="ctr" rtl="1"/>
                      <a:r>
                        <a:rPr lang="ar-IQ" sz="2000" dirty="0" smtClean="0">
                          <a:effectLst/>
                          <a:latin typeface="Traditional Arabic" panose="02020603050405020304" pitchFamily="18" charset="-78"/>
                          <a:cs typeface="Ali_K_Sharif" pitchFamily="2" charset="-78"/>
                        </a:rPr>
                        <a:t>مةوداكةى</a:t>
                      </a:r>
                      <a:endParaRPr lang="ar-IQ" sz="2000" dirty="0">
                        <a:effectLst/>
                        <a:latin typeface="Traditional Arabic" panose="02020603050405020304" pitchFamily="18" charset="-78"/>
                        <a:cs typeface="Ali_K_Sharif" pitchFamily="2" charset="-78"/>
                      </a:endParaRPr>
                    </a:p>
                  </a:txBody>
                  <a:tcPr marL="64547" marR="64547" marT="86063" marB="86063" anchor="ctr"/>
                </a:tc>
                <a:extLst>
                  <a:ext uri="{0D108BD9-81ED-4DB2-BD59-A6C34878D82A}">
                    <a16:rowId xmlns="" xmlns:a16="http://schemas.microsoft.com/office/drawing/2014/main" val="4089369891"/>
                  </a:ext>
                </a:extLst>
              </a:tr>
            </a:tbl>
          </a:graphicData>
        </a:graphic>
      </p:graphicFrame>
    </p:spTree>
    <p:extLst>
      <p:ext uri="{BB962C8B-B14F-4D97-AF65-F5344CB8AC3E}">
        <p14:creationId xmlns:p14="http://schemas.microsoft.com/office/powerpoint/2010/main" val="1125067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842" y="1639246"/>
            <a:ext cx="6302266" cy="1799413"/>
          </a:xfrm>
        </p:spPr>
        <p:txBody>
          <a:bodyPr anchor="ctr">
            <a:noAutofit/>
          </a:bodyPr>
          <a:lstStyle/>
          <a:p>
            <a:pPr indent="-411480" rtl="1">
              <a:lnSpc>
                <a:spcPct val="100000"/>
              </a:lnSpc>
              <a:buClr>
                <a:schemeClr val="tx1">
                  <a:shade val="95000"/>
                </a:schemeClr>
              </a:buClr>
            </a:pPr>
            <a:r>
              <a:rPr lang="ar-IQ" b="1" dirty="0" smtClean="0">
                <a:solidFill>
                  <a:srgbClr val="002060"/>
                </a:solidFill>
                <a:latin typeface="Traditional Arabic" panose="02020603050405020304" pitchFamily="18" charset="-78"/>
                <a:cs typeface="Ali_K_Sahifa Bold" pitchFamily="2" charset="-78"/>
              </a:rPr>
              <a:t>كيَشةكانى ئابوورى</a:t>
            </a:r>
            <a:r>
              <a:rPr lang="ar-IQ" b="1" dirty="0">
                <a:solidFill>
                  <a:srgbClr val="002060"/>
                </a:solidFill>
                <a:latin typeface="Traditional Arabic" panose="02020603050405020304" pitchFamily="18" charset="-78"/>
                <a:cs typeface="Ali_K_Sahifa Bold" pitchFamily="2" charset="-78"/>
              </a:rPr>
              <a:t/>
            </a:r>
            <a:br>
              <a:rPr lang="ar-IQ" b="1" dirty="0">
                <a:solidFill>
                  <a:srgbClr val="002060"/>
                </a:solidFill>
                <a:latin typeface="Traditional Arabic" panose="02020603050405020304" pitchFamily="18" charset="-78"/>
                <a:cs typeface="Ali_K_Sahifa Bold" pitchFamily="2" charset="-78"/>
              </a:rPr>
            </a:br>
            <a:r>
              <a:rPr lang="ar-IQ" b="1" dirty="0" smtClean="0">
                <a:solidFill>
                  <a:srgbClr val="002060"/>
                </a:solidFill>
                <a:latin typeface="Traditional Arabic" panose="02020603050405020304" pitchFamily="18" charset="-78"/>
                <a:cs typeface="Ali_K_Sahifa Bold" pitchFamily="2" charset="-78"/>
              </a:rPr>
              <a:t>(بيَكارى و هةلَاوسان)</a:t>
            </a:r>
            <a:endParaRPr lang="ar-IQ" b="1" dirty="0">
              <a:solidFill>
                <a:srgbClr val="002060"/>
              </a:solidFill>
              <a:latin typeface="Traditional Arabic" panose="02020603050405020304" pitchFamily="18" charset="-78"/>
              <a:cs typeface="Ali_K_Sahifa Bold" pitchFamily="2"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61</a:t>
            </a:fld>
            <a:endParaRPr lang="en-US"/>
          </a:p>
        </p:txBody>
      </p:sp>
      <p:sp>
        <p:nvSpPr>
          <p:cNvPr id="6" name="Date Placeholder 5"/>
          <p:cNvSpPr>
            <a:spLocks noGrp="1"/>
          </p:cNvSpPr>
          <p:nvPr>
            <p:ph type="dt" sz="half" idx="10"/>
          </p:nvPr>
        </p:nvSpPr>
        <p:spPr/>
        <p:txBody>
          <a:bodyPr/>
          <a:lstStyle/>
          <a:p>
            <a:fld id="{0FF7F284-2780-4ABA-A930-787D144504F1}" type="datetime1">
              <a:rPr lang="en-US" smtClean="0"/>
              <a:t>2/14/2023</a:t>
            </a:fld>
            <a:endParaRPr lang="en-US"/>
          </a:p>
        </p:txBody>
      </p:sp>
    </p:spTree>
    <p:extLst>
      <p:ext uri="{BB962C8B-B14F-4D97-AF65-F5344CB8AC3E}">
        <p14:creationId xmlns:p14="http://schemas.microsoft.com/office/powerpoint/2010/main" val="3491470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8914" y="563812"/>
            <a:ext cx="3678072" cy="886635"/>
          </a:xfrm>
        </p:spPr>
        <p:txBody>
          <a:bodyPr>
            <a:noAutofit/>
          </a:bodyPr>
          <a:lstStyle/>
          <a:p>
            <a:pPr marL="548640" indent="-411480" algn="just" rtl="1">
              <a:buClr>
                <a:schemeClr val="tx1">
                  <a:shade val="95000"/>
                </a:schemeClr>
              </a:buClr>
            </a:pPr>
            <a:r>
              <a:rPr lang="ar-IQ" sz="4400" b="1" dirty="0" smtClean="0">
                <a:solidFill>
                  <a:srgbClr val="002060"/>
                </a:solidFill>
                <a:latin typeface="Traditional Arabic" panose="02020603050405020304" pitchFamily="18" charset="-78"/>
                <a:cs typeface="Ali_K_Sahifa Bold" pitchFamily="2" charset="-78"/>
              </a:rPr>
              <a:t>تةوةرةكانى وانة:</a:t>
            </a:r>
            <a:endParaRPr lang="en-US" sz="4400" b="1" dirty="0">
              <a:solidFill>
                <a:srgbClr val="002060"/>
              </a:solidFill>
              <a:latin typeface="Traditional Arabic" panose="02020603050405020304" pitchFamily="18" charset="-78"/>
              <a:cs typeface="Ali_K_Sahifa Bold" pitchFamily="2"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62</a:t>
            </a:fld>
            <a:endParaRPr lang="en-US" dirty="0"/>
          </a:p>
        </p:txBody>
      </p:sp>
      <p:sp>
        <p:nvSpPr>
          <p:cNvPr id="6" name="Date Placeholder 5"/>
          <p:cNvSpPr>
            <a:spLocks noGrp="1"/>
          </p:cNvSpPr>
          <p:nvPr>
            <p:ph type="dt" sz="half" idx="10"/>
          </p:nvPr>
        </p:nvSpPr>
        <p:spPr/>
        <p:txBody>
          <a:bodyPr/>
          <a:lstStyle/>
          <a:p>
            <a:fld id="{B9554CA4-A63B-4F48-9862-E990104F3294}" type="datetime1">
              <a:rPr lang="en-US" smtClean="0"/>
              <a:t>2/14/2023</a:t>
            </a:fld>
            <a:endParaRPr lang="en-US"/>
          </a:p>
        </p:txBody>
      </p:sp>
      <p:cxnSp>
        <p:nvCxnSpPr>
          <p:cNvPr id="8" name="Straight Connector 7"/>
          <p:cNvCxnSpPr/>
          <p:nvPr/>
        </p:nvCxnSpPr>
        <p:spPr>
          <a:xfrm>
            <a:off x="434662" y="1558345"/>
            <a:ext cx="7862324" cy="14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4572000" y="1815367"/>
            <a:ext cx="4343400" cy="3751243"/>
          </a:xfrm>
          <a:ln>
            <a:solidFill>
              <a:schemeClr val="tx1"/>
            </a:solidFill>
          </a:ln>
        </p:spPr>
        <p:txBody>
          <a:bodyPr anchor="ctr">
            <a:noAutofit/>
          </a:bodyPr>
          <a:lstStyle/>
          <a:p>
            <a:pPr marL="571500" indent="-571500" algn="r" rtl="1">
              <a:lnSpc>
                <a:spcPct val="100000"/>
              </a:lnSpc>
              <a:spcBef>
                <a:spcPts val="0"/>
              </a:spcBef>
              <a:buClr>
                <a:srgbClr val="FF0000"/>
              </a:buClr>
              <a:buFont typeface="Wingdings" panose="05000000000000000000" pitchFamily="2" charset="2"/>
              <a:buChar char="§"/>
            </a:pPr>
            <a:r>
              <a:rPr lang="ar-IQ" sz="4000" dirty="0" smtClean="0">
                <a:latin typeface="Traditional Arabic" panose="02020603050405020304" pitchFamily="18" charset="-78"/>
                <a:ea typeface="+mj-ea"/>
                <a:cs typeface="Ali_K_Sharif" pitchFamily="2" charset="-78"/>
              </a:rPr>
              <a:t>بيَكارى</a:t>
            </a:r>
          </a:p>
          <a:p>
            <a:pPr marL="571500" indent="-571500" algn="r" rtl="1">
              <a:lnSpc>
                <a:spcPct val="100000"/>
              </a:lnSpc>
              <a:spcBef>
                <a:spcPts val="0"/>
              </a:spcBef>
              <a:buClr>
                <a:srgbClr val="FF0000"/>
              </a:buClr>
              <a:buFont typeface="Wingdings" panose="05000000000000000000" pitchFamily="2" charset="2"/>
              <a:buChar char="§"/>
            </a:pPr>
            <a:r>
              <a:rPr lang="ar-IQ" sz="4000" dirty="0">
                <a:latin typeface="Traditional Arabic" panose="02020603050405020304" pitchFamily="18" charset="-78"/>
                <a:ea typeface="+mj-ea"/>
                <a:cs typeface="Ali_K_Sharif" pitchFamily="2" charset="-78"/>
              </a:rPr>
              <a:t>جوَرةكانى بيَكارى</a:t>
            </a:r>
            <a:endParaRPr lang="ar-IQ" sz="4000" dirty="0" smtClean="0">
              <a:latin typeface="Traditional Arabic" panose="02020603050405020304" pitchFamily="18" charset="-78"/>
              <a:ea typeface="+mj-ea"/>
              <a:cs typeface="Ali_K_Sharif" pitchFamily="2" charset="-78"/>
            </a:endParaRPr>
          </a:p>
          <a:p>
            <a:pPr marL="571500" indent="-571500" algn="r" rtl="1">
              <a:lnSpc>
                <a:spcPct val="100000"/>
              </a:lnSpc>
              <a:spcBef>
                <a:spcPts val="0"/>
              </a:spcBef>
              <a:buClr>
                <a:srgbClr val="FF0000"/>
              </a:buClr>
              <a:buFont typeface="Wingdings" panose="05000000000000000000" pitchFamily="2" charset="2"/>
              <a:buChar char="§"/>
            </a:pPr>
            <a:r>
              <a:rPr lang="ar-IQ" sz="4000" dirty="0">
                <a:latin typeface="Traditional Arabic" panose="02020603050405020304" pitchFamily="18" charset="-78"/>
                <a:ea typeface="+mj-ea"/>
                <a:cs typeface="Ali_K_Sharif" pitchFamily="2" charset="-78"/>
              </a:rPr>
              <a:t>هوَكارةكانى بيَكارى</a:t>
            </a:r>
            <a:endParaRPr lang="ar-IQ" sz="4000" dirty="0" smtClean="0">
              <a:latin typeface="Traditional Arabic" panose="02020603050405020304" pitchFamily="18" charset="-78"/>
              <a:ea typeface="+mj-ea"/>
              <a:cs typeface="Ali_K_Sharif" pitchFamily="2" charset="-78"/>
            </a:endParaRPr>
          </a:p>
          <a:p>
            <a:pPr marL="571500" indent="-571500" algn="r" rtl="1">
              <a:lnSpc>
                <a:spcPct val="100000"/>
              </a:lnSpc>
              <a:spcBef>
                <a:spcPts val="0"/>
              </a:spcBef>
              <a:buClr>
                <a:srgbClr val="FF0000"/>
              </a:buClr>
              <a:buFont typeface="Wingdings" panose="05000000000000000000" pitchFamily="2" charset="2"/>
              <a:buChar char="§"/>
            </a:pPr>
            <a:r>
              <a:rPr lang="ar-IQ" sz="4000" dirty="0" smtClean="0">
                <a:latin typeface="Traditional Arabic" panose="02020603050405020304" pitchFamily="18" charset="-78"/>
                <a:ea typeface="+mj-ea"/>
                <a:cs typeface="Ali_K_Sharif" pitchFamily="2" charset="-78"/>
              </a:rPr>
              <a:t>شويَنةوارةكانى</a:t>
            </a:r>
            <a:r>
              <a:rPr lang="ar-IQ" sz="4000" dirty="0">
                <a:latin typeface="Traditional Arabic" panose="02020603050405020304" pitchFamily="18" charset="-78"/>
                <a:ea typeface="+mj-ea"/>
                <a:cs typeface="Ali_K_Sharif" pitchFamily="2" charset="-78"/>
              </a:rPr>
              <a:t> بيَكارى</a:t>
            </a:r>
            <a:endParaRPr lang="ar-IQ" sz="4000" dirty="0" smtClean="0">
              <a:latin typeface="Traditional Arabic" panose="02020603050405020304" pitchFamily="18" charset="-78"/>
              <a:ea typeface="+mj-ea"/>
              <a:cs typeface="Ali_K_Sharif" pitchFamily="2" charset="-78"/>
            </a:endParaRPr>
          </a:p>
          <a:p>
            <a:pPr marL="571500" indent="-571500" algn="r" rtl="1">
              <a:lnSpc>
                <a:spcPct val="100000"/>
              </a:lnSpc>
              <a:spcBef>
                <a:spcPts val="0"/>
              </a:spcBef>
              <a:buClr>
                <a:srgbClr val="FF0000"/>
              </a:buClr>
              <a:buFont typeface="Wingdings" panose="05000000000000000000" pitchFamily="2" charset="2"/>
              <a:buChar char="§"/>
            </a:pPr>
            <a:r>
              <a:rPr lang="ar-IQ" sz="4000" dirty="0" smtClean="0">
                <a:latin typeface="Traditional Arabic" panose="02020603050405020304" pitchFamily="18" charset="-78"/>
                <a:ea typeface="+mj-ea"/>
                <a:cs typeface="Ali_K_Sharif" pitchFamily="2" charset="-78"/>
              </a:rPr>
              <a:t>ضارةسةرى ثيَشنياركراو بوَ كةمكردنةوةى بيَكارى</a:t>
            </a:r>
            <a:endParaRPr lang="ar-IQ" sz="4000" dirty="0">
              <a:latin typeface="Traditional Arabic" panose="02020603050405020304" pitchFamily="18" charset="-78"/>
              <a:ea typeface="+mj-ea"/>
              <a:cs typeface="Ali_K_Sharif" pitchFamily="2" charset="-78"/>
            </a:endParaRPr>
          </a:p>
        </p:txBody>
      </p:sp>
      <p:sp>
        <p:nvSpPr>
          <p:cNvPr id="13" name="Subtitle 2"/>
          <p:cNvSpPr txBox="1">
            <a:spLocks/>
          </p:cNvSpPr>
          <p:nvPr/>
        </p:nvSpPr>
        <p:spPr>
          <a:xfrm>
            <a:off x="302314" y="1815366"/>
            <a:ext cx="4063510" cy="3751243"/>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r" rtl="1">
              <a:lnSpc>
                <a:spcPct val="100000"/>
              </a:lnSpc>
              <a:spcBef>
                <a:spcPts val="0"/>
              </a:spcBef>
              <a:buClr>
                <a:srgbClr val="0070C0"/>
              </a:buClr>
              <a:buFont typeface="Wingdings" panose="05000000000000000000" pitchFamily="2" charset="2"/>
              <a:buChar char="§"/>
            </a:pPr>
            <a:r>
              <a:rPr lang="ar-IQ" sz="4000" dirty="0" smtClean="0">
                <a:latin typeface="Traditional Arabic" panose="02020603050405020304" pitchFamily="18" charset="-78"/>
                <a:ea typeface="+mj-ea"/>
                <a:cs typeface="Ali_K_Sharif" pitchFamily="2" charset="-78"/>
              </a:rPr>
              <a:t>هةلَاوسان</a:t>
            </a:r>
            <a:endParaRPr lang="ar-IQ" sz="4000" dirty="0">
              <a:latin typeface="Traditional Arabic" panose="02020603050405020304" pitchFamily="18" charset="-78"/>
              <a:ea typeface="+mj-ea"/>
              <a:cs typeface="Ali_K_Sharif" pitchFamily="2" charset="-78"/>
            </a:endParaRPr>
          </a:p>
          <a:p>
            <a:pPr marL="571500" indent="-571500" algn="r" rtl="1">
              <a:lnSpc>
                <a:spcPct val="100000"/>
              </a:lnSpc>
              <a:spcBef>
                <a:spcPts val="0"/>
              </a:spcBef>
              <a:buClr>
                <a:srgbClr val="0070C0"/>
              </a:buClr>
              <a:buFont typeface="Wingdings" panose="05000000000000000000" pitchFamily="2" charset="2"/>
              <a:buChar char="§"/>
            </a:pPr>
            <a:r>
              <a:rPr lang="ar-IQ" sz="4000" dirty="0">
                <a:latin typeface="Traditional Arabic" panose="02020603050405020304" pitchFamily="18" charset="-78"/>
                <a:ea typeface="+mj-ea"/>
                <a:cs typeface="Ali_K_Sharif" pitchFamily="2" charset="-78"/>
              </a:rPr>
              <a:t>جوَرةكانى هةلَاوسان</a:t>
            </a:r>
          </a:p>
          <a:p>
            <a:pPr marL="571500" indent="-571500" algn="r" rtl="1">
              <a:lnSpc>
                <a:spcPct val="100000"/>
              </a:lnSpc>
              <a:spcBef>
                <a:spcPts val="0"/>
              </a:spcBef>
              <a:buClr>
                <a:srgbClr val="0070C0"/>
              </a:buClr>
              <a:buFont typeface="Wingdings" panose="05000000000000000000" pitchFamily="2" charset="2"/>
              <a:buChar char="§"/>
            </a:pPr>
            <a:r>
              <a:rPr lang="ar-IQ" sz="4000" dirty="0">
                <a:latin typeface="Traditional Arabic" panose="02020603050405020304" pitchFamily="18" charset="-78"/>
                <a:ea typeface="+mj-ea"/>
                <a:cs typeface="Ali_K_Sharif" pitchFamily="2" charset="-78"/>
              </a:rPr>
              <a:t>هوَكارةكانى هةلَاوسان</a:t>
            </a:r>
          </a:p>
          <a:p>
            <a:pPr marL="571500" indent="-571500" algn="r" rtl="1">
              <a:lnSpc>
                <a:spcPct val="100000"/>
              </a:lnSpc>
              <a:spcBef>
                <a:spcPts val="0"/>
              </a:spcBef>
              <a:buClr>
                <a:srgbClr val="0070C0"/>
              </a:buClr>
              <a:buFont typeface="Wingdings" panose="05000000000000000000" pitchFamily="2" charset="2"/>
              <a:buChar char="§"/>
            </a:pPr>
            <a:r>
              <a:rPr lang="ar-IQ" sz="4000" dirty="0">
                <a:latin typeface="Traditional Arabic" panose="02020603050405020304" pitchFamily="18" charset="-78"/>
                <a:ea typeface="+mj-ea"/>
                <a:cs typeface="Ali_K_Sharif" pitchFamily="2" charset="-78"/>
              </a:rPr>
              <a:t>شويَنةوارةكانى هةلَاوسان</a:t>
            </a:r>
          </a:p>
          <a:p>
            <a:pPr marL="571500" indent="-571500" algn="r" rtl="1">
              <a:lnSpc>
                <a:spcPct val="100000"/>
              </a:lnSpc>
              <a:spcBef>
                <a:spcPts val="0"/>
              </a:spcBef>
              <a:buClr>
                <a:srgbClr val="0070C0"/>
              </a:buClr>
              <a:buFont typeface="Wingdings" panose="05000000000000000000" pitchFamily="2" charset="2"/>
              <a:buChar char="§"/>
            </a:pPr>
            <a:r>
              <a:rPr lang="ar-IQ" sz="4000" dirty="0" smtClean="0">
                <a:latin typeface="Traditional Arabic" panose="02020603050405020304" pitchFamily="18" charset="-78"/>
                <a:ea typeface="+mj-ea"/>
                <a:cs typeface="Ali_K_Sharif" pitchFamily="2" charset="-78"/>
              </a:rPr>
              <a:t>سياسةتةكانى كةمكردنةوةى </a:t>
            </a:r>
            <a:r>
              <a:rPr lang="ar-IQ" sz="4000" dirty="0">
                <a:latin typeface="Traditional Arabic" panose="02020603050405020304" pitchFamily="18" charset="-78"/>
                <a:ea typeface="+mj-ea"/>
                <a:cs typeface="Ali_K_Sharif" pitchFamily="2" charset="-78"/>
              </a:rPr>
              <a:t>هةلَاوسان</a:t>
            </a:r>
          </a:p>
        </p:txBody>
      </p:sp>
    </p:spTree>
    <p:extLst>
      <p:ext uri="{BB962C8B-B14F-4D97-AF65-F5344CB8AC3E}">
        <p14:creationId xmlns:p14="http://schemas.microsoft.com/office/powerpoint/2010/main" val="42008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ipe(right)">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righ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righ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righ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righ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right)">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bg/>
                                          </p:spTgt>
                                        </p:tgtEl>
                                        <p:attrNameLst>
                                          <p:attrName>style.visibility</p:attrName>
                                        </p:attrNameLst>
                                      </p:cBhvr>
                                      <p:to>
                                        <p:strVal val="visible"/>
                                      </p:to>
                                    </p:set>
                                    <p:animEffect transition="in" filter="wipe(right)">
                                      <p:cBhvr>
                                        <p:cTn id="47" dur="500"/>
                                        <p:tgtEl>
                                          <p:spTgt spid="13">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wipe(right)">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Effect transition="in" filter="wipe(right)">
                                      <p:cBhvr>
                                        <p:cTn id="57" dur="500"/>
                                        <p:tgtEl>
                                          <p:spTgt spid="1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3">
                                            <p:txEl>
                                              <p:pRg st="2" end="2"/>
                                            </p:txEl>
                                          </p:spTgt>
                                        </p:tgtEl>
                                        <p:attrNameLst>
                                          <p:attrName>style.visibility</p:attrName>
                                        </p:attrNameLst>
                                      </p:cBhvr>
                                      <p:to>
                                        <p:strVal val="visible"/>
                                      </p:to>
                                    </p:set>
                                    <p:animEffect transition="in" filter="wipe(right)">
                                      <p:cBhvr>
                                        <p:cTn id="62" dur="500"/>
                                        <p:tgtEl>
                                          <p:spTgt spid="1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3">
                                            <p:txEl>
                                              <p:pRg st="3" end="3"/>
                                            </p:txEl>
                                          </p:spTgt>
                                        </p:tgtEl>
                                        <p:attrNameLst>
                                          <p:attrName>style.visibility</p:attrName>
                                        </p:attrNameLst>
                                      </p:cBhvr>
                                      <p:to>
                                        <p:strVal val="visible"/>
                                      </p:to>
                                    </p:set>
                                    <p:animEffect transition="in" filter="wipe(right)">
                                      <p:cBhvr>
                                        <p:cTn id="67" dur="500"/>
                                        <p:tgtEl>
                                          <p:spTgt spid="1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3">
                                            <p:txEl>
                                              <p:pRg st="4" end="4"/>
                                            </p:txEl>
                                          </p:spTgt>
                                        </p:tgtEl>
                                        <p:attrNameLst>
                                          <p:attrName>style.visibility</p:attrName>
                                        </p:attrNameLst>
                                      </p:cBhvr>
                                      <p:to>
                                        <p:strVal val="visible"/>
                                      </p:to>
                                    </p:set>
                                    <p:animEffect transition="in" filter="wipe(right)">
                                      <p:cBhvr>
                                        <p:cTn id="7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animBg="1"/>
      <p:bldP spid="1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52400"/>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Ali_K_Sahifa Bold" pitchFamily="2" charset="-78"/>
              </a:rPr>
              <a:t>‌</a:t>
            </a:r>
            <a:r>
              <a:rPr lang="ar-IQ" sz="4000" b="1" dirty="0" smtClean="0">
                <a:solidFill>
                  <a:srgbClr val="002060"/>
                </a:solidFill>
                <a:latin typeface="Traditional Arabic" panose="02020603050405020304" pitchFamily="18" charset="-78"/>
                <a:cs typeface="Ali_K_Sahifa Bold" pitchFamily="2" charset="-78"/>
              </a:rPr>
              <a:t>بيَكارى </a:t>
            </a:r>
            <a:r>
              <a:rPr lang="en-US" sz="3600" b="1" dirty="0" smtClean="0">
                <a:solidFill>
                  <a:srgbClr val="002060"/>
                </a:solidFill>
                <a:latin typeface="Traditional Arabic" panose="02020603050405020304" pitchFamily="18" charset="-78"/>
                <a:cs typeface="Ali_K_Sahifa Bold" pitchFamily="2" charset="-78"/>
              </a:rPr>
              <a:t>Unemployment</a:t>
            </a:r>
            <a:endParaRPr lang="ar-IQ" sz="3600" b="1" dirty="0">
              <a:solidFill>
                <a:srgbClr val="002060"/>
              </a:solidFill>
              <a:latin typeface="Traditional Arabic" panose="02020603050405020304" pitchFamily="18" charset="-78"/>
              <a:cs typeface="Ali_K_Sahifa Bold" pitchFamily="2"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63</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39254" y="153188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304800" y="1524000"/>
            <a:ext cx="8534400" cy="2723823"/>
          </a:xfrm>
          <a:prstGeom prst="rect">
            <a:avLst/>
          </a:prstGeom>
        </p:spPr>
        <p:txBody>
          <a:bodyPr wrap="square">
            <a:spAutoFit/>
          </a:bodyPr>
          <a:lstStyle/>
          <a:p>
            <a:pPr algn="just" rtl="1">
              <a:lnSpc>
                <a:spcPct val="150000"/>
              </a:lnSpc>
            </a:pPr>
            <a:r>
              <a:rPr lang="ar-IQ" sz="3800" dirty="0" smtClean="0">
                <a:latin typeface="Traditional Arabic" panose="02020603050405020304" pitchFamily="18" charset="-78"/>
                <a:cs typeface="Ali_K_Sharif" pitchFamily="2" charset="-78"/>
              </a:rPr>
              <a:t>بيَكارى</a:t>
            </a:r>
            <a:r>
              <a:rPr lang="en-US" sz="3800" dirty="0" smtClean="0">
                <a:latin typeface="Traditional Arabic" panose="02020603050405020304" pitchFamily="18" charset="-78"/>
                <a:cs typeface="Ali_K_Sharif" pitchFamily="2" charset="-78"/>
              </a:rPr>
              <a:t> </a:t>
            </a:r>
            <a:r>
              <a:rPr lang="ar-IQ" sz="3800" dirty="0" smtClean="0">
                <a:latin typeface="Traditional Arabic" panose="02020603050405020304" pitchFamily="18" charset="-78"/>
                <a:cs typeface="Ali_K_Sharif" pitchFamily="2" charset="-78"/>
              </a:rPr>
              <a:t> لة مانا طشتييةكةيدا بةكارنةهيَنانى </a:t>
            </a:r>
            <a:r>
              <a:rPr lang="ar-IQ" sz="3800" dirty="0">
                <a:latin typeface="Traditional Arabic" panose="02020603050405020304" pitchFamily="18" charset="-78"/>
                <a:cs typeface="Ali_K_Sharif" pitchFamily="2" charset="-78"/>
              </a:rPr>
              <a:t>دةرامةتى ئابووريية (وةك هيَزى مروَيي و ئاميَر و ئةوانى </a:t>
            </a:r>
            <a:r>
              <a:rPr lang="ar-IQ" sz="3800" dirty="0" smtClean="0">
                <a:latin typeface="Traditional Arabic" panose="02020603050405020304" pitchFamily="18" charset="-78"/>
                <a:cs typeface="Ali_K_Sharif" pitchFamily="2" charset="-78"/>
              </a:rPr>
              <a:t>ديكة) بة شيَوةيةكى نموونةيي.</a:t>
            </a:r>
          </a:p>
        </p:txBody>
      </p:sp>
      <p:sp>
        <p:nvSpPr>
          <p:cNvPr id="10" name="Rectangle 9"/>
          <p:cNvSpPr/>
          <p:nvPr/>
        </p:nvSpPr>
        <p:spPr>
          <a:xfrm>
            <a:off x="304800" y="3862035"/>
            <a:ext cx="8534400" cy="2723823"/>
          </a:xfrm>
          <a:prstGeom prst="rect">
            <a:avLst/>
          </a:prstGeom>
        </p:spPr>
        <p:txBody>
          <a:bodyPr wrap="square">
            <a:spAutoFit/>
          </a:bodyPr>
          <a:lstStyle/>
          <a:p>
            <a:pPr algn="just" rtl="1">
              <a:lnSpc>
                <a:spcPct val="150000"/>
              </a:lnSpc>
            </a:pPr>
            <a:r>
              <a:rPr lang="ar-IQ" sz="3800" dirty="0" smtClean="0">
                <a:latin typeface="Traditional Arabic" panose="02020603050405020304" pitchFamily="18" charset="-78"/>
                <a:cs typeface="Ali_K_Sharif" pitchFamily="2" charset="-78"/>
              </a:rPr>
              <a:t>بةلَام سةرنجةكة لةسةر بيَكاربوونى هيَزى مروَيية كة مروَظ بة دواى كاردا دةطةرِيَت لة ثيشةيةكى دياريكراودا و دةرفةتى بةكارخستنى دةستناكةويَت.</a:t>
            </a:r>
          </a:p>
        </p:txBody>
      </p:sp>
    </p:spTree>
    <p:extLst>
      <p:ext uri="{BB962C8B-B14F-4D97-AF65-F5344CB8AC3E}">
        <p14:creationId xmlns:p14="http://schemas.microsoft.com/office/powerpoint/2010/main" val="248116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right)">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584" y="191738"/>
            <a:ext cx="7678223" cy="1314510"/>
          </a:xfrm>
        </p:spPr>
        <p:txBody>
          <a:bodyPr>
            <a:noAutofit/>
          </a:bodyPr>
          <a:lstStyle/>
          <a:p>
            <a:pPr>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ahifa Bold" pitchFamily="2" charset="-78"/>
              </a:rPr>
              <a:t> </a:t>
            </a:r>
            <a:r>
              <a:rPr lang="ar-IQ" sz="4000" b="1" dirty="0" smtClean="0">
                <a:solidFill>
                  <a:srgbClr val="002060"/>
                </a:solidFill>
                <a:latin typeface="Traditional Arabic" panose="02020603050405020304" pitchFamily="18" charset="-78"/>
                <a:cs typeface="Ali_K_Sahifa Bold" pitchFamily="2" charset="-78"/>
              </a:rPr>
              <a:t>جوَرةكانى بيَكارى</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Types of Unemployment</a:t>
            </a:r>
            <a:endParaRPr lang="en-US" sz="2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64</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77584" y="148514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77584" y="1349434"/>
            <a:ext cx="7894294" cy="1015663"/>
          </a:xfrm>
          <a:prstGeom prst="rect">
            <a:avLst/>
          </a:prstGeom>
        </p:spPr>
        <p:txBody>
          <a:bodyPr wrap="square">
            <a:spAutoFit/>
          </a:bodyPr>
          <a:lstStyle/>
          <a:p>
            <a:pPr algn="just" rtl="1">
              <a:lnSpc>
                <a:spcPct val="150000"/>
              </a:lnSpc>
            </a:pPr>
            <a:r>
              <a:rPr lang="ar-IQ" sz="4000" dirty="0">
                <a:latin typeface="Traditional Arabic" panose="02020603050405020304" pitchFamily="18" charset="-78"/>
                <a:cs typeface="Traditional Arabic" panose="02020603050405020304" pitchFamily="18" charset="-78"/>
              </a:rPr>
              <a:t> </a:t>
            </a:r>
            <a:r>
              <a:rPr lang="ar-IQ" sz="3600" dirty="0" smtClean="0">
                <a:latin typeface="Traditional Arabic" panose="02020603050405020304" pitchFamily="18" charset="-78"/>
                <a:cs typeface="Ali_K_Sharif" pitchFamily="2" charset="-78"/>
              </a:rPr>
              <a:t>بيَكارى ضةد جوَريَكى هةية كة ئةمانةن:</a:t>
            </a:r>
            <a:endParaRPr lang="ar-IQ" sz="40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1447800" y="2439322"/>
            <a:ext cx="6389466" cy="3416320"/>
          </a:xfrm>
          <a:prstGeom prst="rect">
            <a:avLst/>
          </a:prstGeom>
        </p:spPr>
        <p:txBody>
          <a:bodyPr wrap="square">
            <a:spAutoFit/>
          </a:bodyPr>
          <a:lstStyle/>
          <a:p>
            <a:pPr marL="571500" indent="-571500" algn="just" rtl="1">
              <a:buClr>
                <a:srgbClr val="0070C0"/>
              </a:buClr>
              <a:buFont typeface="Wingdings" panose="05000000000000000000" pitchFamily="2" charset="2"/>
              <a:buChar char="§"/>
            </a:pPr>
            <a:r>
              <a:rPr lang="ar-IQ" sz="3600" dirty="0" smtClean="0">
                <a:solidFill>
                  <a:prstClr val="black"/>
                </a:solidFill>
                <a:latin typeface="Traditional Arabic" panose="02020603050405020304" pitchFamily="18" charset="-78"/>
                <a:cs typeface="Ali_K_Sharif" pitchFamily="2" charset="-78"/>
              </a:rPr>
              <a:t>بيَكارى زوَرةكى (ناضارةكى)</a:t>
            </a:r>
          </a:p>
          <a:p>
            <a:pPr marL="571500" indent="-571500" algn="just" rtl="1">
              <a:buClr>
                <a:srgbClr val="0070C0"/>
              </a:buClr>
              <a:buFont typeface="Wingdings" panose="05000000000000000000" pitchFamily="2" charset="2"/>
              <a:buChar char="§"/>
            </a:pPr>
            <a:r>
              <a:rPr lang="ar-IQ" sz="3600" dirty="0" smtClean="0">
                <a:solidFill>
                  <a:prstClr val="black"/>
                </a:solidFill>
                <a:latin typeface="Traditional Arabic" panose="02020603050405020304" pitchFamily="18" charset="-78"/>
                <a:cs typeface="Ali_K_Sharif" pitchFamily="2" charset="-78"/>
              </a:rPr>
              <a:t>بيَكارى ليَكخشاندن</a:t>
            </a:r>
          </a:p>
          <a:p>
            <a:pPr marL="571500" indent="-571500" algn="just" rtl="1">
              <a:buClr>
                <a:srgbClr val="0070C0"/>
              </a:buClr>
              <a:buFont typeface="Wingdings" panose="05000000000000000000" pitchFamily="2" charset="2"/>
              <a:buChar char="§"/>
            </a:pPr>
            <a:r>
              <a:rPr lang="ar-IQ" sz="3600" dirty="0">
                <a:solidFill>
                  <a:prstClr val="black"/>
                </a:solidFill>
                <a:latin typeface="Traditional Arabic" panose="02020603050405020304" pitchFamily="18" charset="-78"/>
                <a:cs typeface="Ali_K_Sharif" pitchFamily="2" charset="-78"/>
              </a:rPr>
              <a:t>بيَكارى </a:t>
            </a:r>
            <a:r>
              <a:rPr lang="ar-IQ" sz="3600" dirty="0" smtClean="0">
                <a:solidFill>
                  <a:prstClr val="black"/>
                </a:solidFill>
                <a:latin typeface="Traditional Arabic" panose="02020603050405020304" pitchFamily="18" charset="-78"/>
                <a:cs typeface="Ali_K_Sharif" pitchFamily="2" charset="-78"/>
              </a:rPr>
              <a:t>ثةيكةرى</a:t>
            </a:r>
            <a:endParaRPr lang="ar-IQ" sz="3600" dirty="0">
              <a:solidFill>
                <a:prstClr val="black"/>
              </a:solidFill>
              <a:latin typeface="Traditional Arabic" panose="02020603050405020304" pitchFamily="18" charset="-78"/>
              <a:cs typeface="Ali_K_Sharif" pitchFamily="2" charset="-78"/>
            </a:endParaRPr>
          </a:p>
          <a:p>
            <a:pPr marL="571500" indent="-571500" algn="just" rtl="1">
              <a:buClr>
                <a:srgbClr val="0070C0"/>
              </a:buClr>
              <a:buFont typeface="Wingdings" panose="05000000000000000000" pitchFamily="2" charset="2"/>
              <a:buChar char="§"/>
            </a:pPr>
            <a:r>
              <a:rPr lang="ar-IQ" sz="3600" dirty="0" smtClean="0">
                <a:solidFill>
                  <a:prstClr val="black"/>
                </a:solidFill>
                <a:latin typeface="Traditional Arabic" panose="02020603050405020304" pitchFamily="18" charset="-78"/>
                <a:cs typeface="Ali_K_Sharif" pitchFamily="2" charset="-78"/>
              </a:rPr>
              <a:t>بيَكارى داثوَشراو</a:t>
            </a:r>
          </a:p>
          <a:p>
            <a:pPr marL="571500" indent="-571500" algn="just" rtl="1">
              <a:buClr>
                <a:srgbClr val="0070C0"/>
              </a:buClr>
              <a:buFont typeface="Wingdings" panose="05000000000000000000" pitchFamily="2" charset="2"/>
              <a:buChar char="§"/>
            </a:pPr>
            <a:r>
              <a:rPr lang="ar-IQ" sz="3600" dirty="0">
                <a:solidFill>
                  <a:prstClr val="black"/>
                </a:solidFill>
                <a:latin typeface="Traditional Arabic" panose="02020603050405020304" pitchFamily="18" charset="-78"/>
                <a:cs typeface="Ali_K_Sharif" pitchFamily="2" charset="-78"/>
              </a:rPr>
              <a:t>بيَكارى </a:t>
            </a:r>
            <a:r>
              <a:rPr lang="ar-IQ" sz="3600" dirty="0" smtClean="0">
                <a:solidFill>
                  <a:prstClr val="black"/>
                </a:solidFill>
                <a:latin typeface="Traditional Arabic" panose="02020603050405020304" pitchFamily="18" charset="-78"/>
                <a:cs typeface="Ali_K_Sharif" pitchFamily="2" charset="-78"/>
              </a:rPr>
              <a:t>وةرزى</a:t>
            </a:r>
          </a:p>
          <a:p>
            <a:pPr marL="571500" indent="-571500" algn="just" rtl="1">
              <a:buClr>
                <a:srgbClr val="0070C0"/>
              </a:buClr>
              <a:buFont typeface="Wingdings" panose="05000000000000000000" pitchFamily="2" charset="2"/>
              <a:buChar char="§"/>
            </a:pPr>
            <a:r>
              <a:rPr lang="ar-IQ" sz="3600" dirty="0">
                <a:solidFill>
                  <a:prstClr val="black"/>
                </a:solidFill>
                <a:latin typeface="Traditional Arabic" panose="02020603050405020304" pitchFamily="18" charset="-78"/>
                <a:cs typeface="Ali_K_Sharif" pitchFamily="2" charset="-78"/>
              </a:rPr>
              <a:t>بيَكارى </a:t>
            </a:r>
            <a:r>
              <a:rPr lang="ar-IQ" sz="3600" dirty="0" smtClean="0">
                <a:solidFill>
                  <a:prstClr val="black"/>
                </a:solidFill>
                <a:latin typeface="Traditional Arabic" panose="02020603050405020304" pitchFamily="18" charset="-78"/>
                <a:cs typeface="Ali_K_Sharif" pitchFamily="2" charset="-78"/>
              </a:rPr>
              <a:t>خولى</a:t>
            </a:r>
            <a:endParaRPr lang="ar-IQ" sz="40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187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65</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sp>
        <p:nvSpPr>
          <p:cNvPr id="9" name="Rectangle 8"/>
          <p:cNvSpPr/>
          <p:nvPr/>
        </p:nvSpPr>
        <p:spPr>
          <a:xfrm>
            <a:off x="533400" y="511076"/>
            <a:ext cx="8458199" cy="2308324"/>
          </a:xfrm>
          <a:prstGeom prst="rect">
            <a:avLst/>
          </a:prstGeom>
        </p:spPr>
        <p:txBody>
          <a:bodyPr wrap="square">
            <a:spAutoFit/>
          </a:bodyPr>
          <a:lstStyle/>
          <a:p>
            <a:pPr marL="571500" indent="-571500" algn="just" rtl="1">
              <a:buClr>
                <a:srgbClr val="0070C0"/>
              </a:buClr>
              <a:buFont typeface="Wingdings" panose="05000000000000000000" pitchFamily="2" charset="2"/>
              <a:buChar char="§"/>
            </a:pPr>
            <a:r>
              <a:rPr lang="ar-IQ" sz="3600" b="1" dirty="0" smtClean="0">
                <a:latin typeface="Traditional Arabic" panose="02020603050405020304" pitchFamily="18" charset="-78"/>
                <a:cs typeface="Ali_K_Sharif" pitchFamily="2" charset="-78"/>
              </a:rPr>
              <a:t>بيَكارى زوَرةكى (ناضارةكى): </a:t>
            </a:r>
            <a:r>
              <a:rPr lang="ar-IQ" sz="3600" dirty="0" smtClean="0">
                <a:latin typeface="Traditional Arabic" panose="02020603050405020304" pitchFamily="18" charset="-78"/>
                <a:cs typeface="Ali_K_Sharif" pitchFamily="2" charset="-78"/>
              </a:rPr>
              <a:t>روودةدات كاتيَك تاك دةطةرِيَت بة دواى كاريَكى شياو بوَ ئةنجامدانى و دةستى ناكةويَت. وة ئةو كةسةى كة خوَى ئارةزووى كاركردنى نيية هةذمار ناكريَت بةوانةى بيَكارن سةربارى ئةوةى دةتوانيَت كار بةدةستبهيَنيَت.</a:t>
            </a:r>
            <a:endParaRPr lang="ar-IQ" sz="4000" dirty="0">
              <a:latin typeface="Traditional Arabic" panose="02020603050405020304" pitchFamily="18" charset="-78"/>
              <a:cs typeface="Traditional Arabic" panose="02020603050405020304" pitchFamily="18" charset="-78"/>
            </a:endParaRPr>
          </a:p>
        </p:txBody>
      </p:sp>
      <p:sp>
        <p:nvSpPr>
          <p:cNvPr id="10" name="Rectangle 9"/>
          <p:cNvSpPr/>
          <p:nvPr/>
        </p:nvSpPr>
        <p:spPr>
          <a:xfrm>
            <a:off x="304800" y="3429000"/>
            <a:ext cx="8686799" cy="2308324"/>
          </a:xfrm>
          <a:prstGeom prst="rect">
            <a:avLst/>
          </a:prstGeom>
        </p:spPr>
        <p:txBody>
          <a:bodyPr wrap="square">
            <a:spAutoFit/>
          </a:bodyPr>
          <a:lstStyle/>
          <a:p>
            <a:pPr marL="571500" indent="-571500" algn="just" rtl="1">
              <a:buClr>
                <a:srgbClr val="0070C0"/>
              </a:buClr>
              <a:buFont typeface="Wingdings" panose="05000000000000000000" pitchFamily="2" charset="2"/>
              <a:buChar char="§"/>
            </a:pPr>
            <a:r>
              <a:rPr lang="ar-IQ" sz="3600" b="1" dirty="0">
                <a:latin typeface="Traditional Arabic" panose="02020603050405020304" pitchFamily="18" charset="-78"/>
                <a:cs typeface="Ali_K_Sharif" pitchFamily="2" charset="-78"/>
              </a:rPr>
              <a:t>بيَكارى </a:t>
            </a:r>
            <a:r>
              <a:rPr lang="ar-IQ" sz="3600" b="1" dirty="0" smtClean="0">
                <a:latin typeface="Traditional Arabic" panose="02020603050405020304" pitchFamily="18" charset="-78"/>
                <a:cs typeface="Ali_K_Sharif" pitchFamily="2" charset="-78"/>
              </a:rPr>
              <a:t>ليَكخشاندن: </a:t>
            </a:r>
            <a:r>
              <a:rPr lang="ar-IQ" sz="3600" dirty="0" smtClean="0">
                <a:latin typeface="Traditional Arabic" panose="02020603050405020304" pitchFamily="18" charset="-78"/>
                <a:cs typeface="Ali_K_Sharif" pitchFamily="2" charset="-78"/>
              </a:rPr>
              <a:t>روودةدات كاتيَك تاك كارى ئيَستاى جيَبهيَلَيَت و بةدواى كاريَكى تردا بطةرِيَت بةهوَى بارودوَخى تايبةتى خوَى وةك نزمى كريَ يان طواستنةوة بوَ ناوضةيةكى ديكة يان بةدةستهيَنانى شيانةكانى بةرزتر.</a:t>
            </a:r>
          </a:p>
        </p:txBody>
      </p:sp>
    </p:spTree>
    <p:extLst>
      <p:ext uri="{BB962C8B-B14F-4D97-AF65-F5344CB8AC3E}">
        <p14:creationId xmlns:p14="http://schemas.microsoft.com/office/powerpoint/2010/main" val="36912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629400" y="6324600"/>
            <a:ext cx="2133600" cy="365125"/>
          </a:xfrm>
        </p:spPr>
        <p:txBody>
          <a:bodyPr/>
          <a:lstStyle/>
          <a:p>
            <a:fld id="{F1855434-35D0-4EB5-91AA-4FDCC5769DB0}" type="slidenum">
              <a:rPr lang="en-US" smtClean="0"/>
              <a:t>66</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sp>
        <p:nvSpPr>
          <p:cNvPr id="9" name="Rectangle 8"/>
          <p:cNvSpPr/>
          <p:nvPr/>
        </p:nvSpPr>
        <p:spPr>
          <a:xfrm>
            <a:off x="228600" y="496431"/>
            <a:ext cx="8686799" cy="2246769"/>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200" b="1" dirty="0">
                <a:latin typeface="Traditional Arabic" panose="02020603050405020304" pitchFamily="18" charset="-78"/>
                <a:cs typeface="Ali_K_Sharif" pitchFamily="2" charset="-78"/>
              </a:rPr>
              <a:t>بيَكارى </a:t>
            </a:r>
            <a:r>
              <a:rPr lang="ar-IQ" sz="3200" b="1" dirty="0" smtClean="0">
                <a:latin typeface="Traditional Arabic" panose="02020603050405020304" pitchFamily="18" charset="-78"/>
                <a:cs typeface="Ali_K_Sharif" pitchFamily="2" charset="-78"/>
              </a:rPr>
              <a:t>ثةيكةرى: </a:t>
            </a:r>
            <a:r>
              <a:rPr lang="ar-IQ" sz="3200" dirty="0" smtClean="0">
                <a:latin typeface="Traditional Arabic" panose="02020603050405020304" pitchFamily="18" charset="-78"/>
                <a:cs typeface="Ali_K_Sharif" pitchFamily="2" charset="-78"/>
              </a:rPr>
              <a:t>ئةم بيَكاريية روودةدات لة ئةنجامى طوَرِانكارييةكانى ثةيكةرى لة ئابووريدا لةرووى كةرتييةوة ياخود تةكنيكييةوة بةوةى هةنديَك ثيشة لة ناو دةضن و هةنديَك ثيشةى نويَ دةردةكةون.</a:t>
            </a:r>
            <a:endParaRPr lang="ar-IQ" sz="3200" dirty="0">
              <a:latin typeface="Traditional Arabic" panose="02020603050405020304" pitchFamily="18" charset="-78"/>
              <a:cs typeface="Traditional Arabic" panose="02020603050405020304" pitchFamily="18" charset="-78"/>
            </a:endParaRPr>
          </a:p>
        </p:txBody>
      </p:sp>
      <p:sp>
        <p:nvSpPr>
          <p:cNvPr id="10" name="Rectangle 9"/>
          <p:cNvSpPr/>
          <p:nvPr/>
        </p:nvSpPr>
        <p:spPr>
          <a:xfrm>
            <a:off x="152400" y="3416443"/>
            <a:ext cx="8915400" cy="2246769"/>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200" b="1" dirty="0" smtClean="0">
                <a:latin typeface="Traditional Arabic" panose="02020603050405020304" pitchFamily="18" charset="-78"/>
                <a:cs typeface="Ali_K_Sharif" pitchFamily="2" charset="-78"/>
              </a:rPr>
              <a:t>بيَكارى داثوَشراو:</a:t>
            </a:r>
            <a:r>
              <a:rPr lang="ar-IQ" sz="3200" dirty="0" smtClean="0">
                <a:solidFill>
                  <a:srgbClr val="002060"/>
                </a:solidFill>
                <a:latin typeface="Traditional Arabic" panose="02020603050405020304" pitchFamily="18" charset="-78"/>
                <a:cs typeface="Traditional Arabic" panose="02020603050405020304" pitchFamily="18" charset="-78"/>
              </a:rPr>
              <a:t> </a:t>
            </a:r>
            <a:r>
              <a:rPr lang="ar-IQ" sz="3200" dirty="0" smtClean="0">
                <a:latin typeface="Traditional Arabic" panose="02020603050405020304" pitchFamily="18" charset="-78"/>
                <a:cs typeface="Ali_K_Sharif" pitchFamily="2" charset="-78"/>
              </a:rPr>
              <a:t>واتة بةكارخستنى كريَكارى زياتر لةوةى ثيَويستة لة ضالاكييةكةدا كة لة ئةنجامدا زيَدةيي كريَكار دروست دةبيَت. ئةمجوَرة بيَكاريية بة زوَرى لة كةرتى كشتوكالَى كوَندا روودةدات.</a:t>
            </a:r>
          </a:p>
        </p:txBody>
      </p:sp>
    </p:spTree>
    <p:extLst>
      <p:ext uri="{BB962C8B-B14F-4D97-AF65-F5344CB8AC3E}">
        <p14:creationId xmlns:p14="http://schemas.microsoft.com/office/powerpoint/2010/main" val="30183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67</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sp>
        <p:nvSpPr>
          <p:cNvPr id="9" name="Rectangle 8"/>
          <p:cNvSpPr/>
          <p:nvPr/>
        </p:nvSpPr>
        <p:spPr>
          <a:xfrm>
            <a:off x="621411" y="185678"/>
            <a:ext cx="7757919" cy="2862322"/>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4000" b="1" dirty="0" smtClean="0">
                <a:latin typeface="Traditional Arabic" panose="02020603050405020304" pitchFamily="18" charset="-78"/>
                <a:cs typeface="Ali_K_Sharif" pitchFamily="2" charset="-78"/>
              </a:rPr>
              <a:t>بيَكارى وةرزى: </a:t>
            </a:r>
            <a:r>
              <a:rPr lang="ar-IQ" sz="4000" dirty="0" smtClean="0">
                <a:latin typeface="Traditional Arabic" panose="02020603050405020304" pitchFamily="18" charset="-78"/>
                <a:cs typeface="Ali_K_Sharif" pitchFamily="2" charset="-78"/>
              </a:rPr>
              <a:t>بيَكارى وةرزى روودةدات كاتيَك كارةكة وةرزى بيَت و بةردةوام نةبيَت هةروةك ئةوةى لة كارى كشتوكالَدا روودةكات. </a:t>
            </a:r>
            <a:endParaRPr lang="ar-IQ" sz="4000" dirty="0">
              <a:latin typeface="Traditional Arabic" panose="02020603050405020304" pitchFamily="18" charset="-78"/>
              <a:cs typeface="Traditional Arabic" panose="02020603050405020304" pitchFamily="18" charset="-78"/>
            </a:endParaRPr>
          </a:p>
        </p:txBody>
      </p:sp>
      <p:sp>
        <p:nvSpPr>
          <p:cNvPr id="10" name="Rectangle 9"/>
          <p:cNvSpPr/>
          <p:nvPr/>
        </p:nvSpPr>
        <p:spPr>
          <a:xfrm>
            <a:off x="621411" y="3505200"/>
            <a:ext cx="7750681" cy="2862322"/>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4000" b="1" dirty="0" smtClean="0">
                <a:latin typeface="Traditional Arabic" panose="02020603050405020304" pitchFamily="18" charset="-78"/>
                <a:cs typeface="Ali_K_Sharif" pitchFamily="2" charset="-78"/>
              </a:rPr>
              <a:t>بيَكارى خولي:</a:t>
            </a:r>
            <a:r>
              <a:rPr lang="ar-IQ" sz="4000" dirty="0" smtClean="0">
                <a:latin typeface="Traditional Arabic" panose="02020603050405020304" pitchFamily="18" charset="-78"/>
                <a:cs typeface="Ali_K_Sharif" pitchFamily="2" charset="-78"/>
              </a:rPr>
              <a:t> بيَكارى خولى روودةدات لة ئةنجامى خولةكانى ئابوورى لة بةزربوونةوة و دابةزين كة لة خةسلَةتةكانى ئابوورى ئازادن.</a:t>
            </a:r>
          </a:p>
        </p:txBody>
      </p:sp>
    </p:spTree>
    <p:extLst>
      <p:ext uri="{BB962C8B-B14F-4D97-AF65-F5344CB8AC3E}">
        <p14:creationId xmlns:p14="http://schemas.microsoft.com/office/powerpoint/2010/main" val="1643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520" y="71568"/>
            <a:ext cx="7678223" cy="1314510"/>
          </a:xfrm>
        </p:spPr>
        <p:txBody>
          <a:bodyPr>
            <a:noAutofit/>
          </a:bodyPr>
          <a:lstStyle/>
          <a:p>
            <a:pPr rtl="1">
              <a:lnSpc>
                <a:spcPct val="100000"/>
              </a:lnSpc>
              <a:spcBef>
                <a:spcPts val="0"/>
              </a:spcBef>
              <a:buClr>
                <a:srgbClr val="00B050"/>
              </a:buClr>
            </a:pPr>
            <a:r>
              <a:rPr lang="ku-Arab-IQ" sz="3600" b="1" dirty="0" smtClean="0">
                <a:solidFill>
                  <a:srgbClr val="002060"/>
                </a:solidFill>
                <a:latin typeface="Times New Roman" panose="02020603050405020304" pitchFamily="18" charset="0"/>
                <a:cs typeface="Times New Roman" panose="02020603050405020304" pitchFamily="18" charset="0"/>
              </a:rPr>
              <a:t>‌</a:t>
            </a:r>
            <a:r>
              <a:rPr lang="ar-IQ" sz="3600" b="1" dirty="0">
                <a:solidFill>
                  <a:srgbClr val="002060"/>
                </a:solidFill>
                <a:latin typeface="Traditional Arabic" panose="02020603050405020304" pitchFamily="18" charset="-78"/>
                <a:cs typeface="Ali_K_Sahifa Bold" pitchFamily="2" charset="-78"/>
              </a:rPr>
              <a:t> </a:t>
            </a:r>
            <a:r>
              <a:rPr lang="ar-IQ" sz="3600" b="1" dirty="0" smtClean="0">
                <a:solidFill>
                  <a:srgbClr val="002060"/>
                </a:solidFill>
                <a:latin typeface="Traditional Arabic" panose="02020603050405020304" pitchFamily="18" charset="-78"/>
                <a:cs typeface="Ali_K_Sahifa Bold" pitchFamily="2" charset="-78"/>
              </a:rPr>
              <a:t>هوَكارةكانى </a:t>
            </a:r>
            <a:r>
              <a:rPr lang="ar-IQ" sz="3600" b="1" dirty="0">
                <a:solidFill>
                  <a:srgbClr val="002060"/>
                </a:solidFill>
                <a:latin typeface="Traditional Arabic" panose="02020603050405020304" pitchFamily="18" charset="-78"/>
                <a:cs typeface="Ali_K_Sahifa Bold" pitchFamily="2" charset="-78"/>
              </a:rPr>
              <a:t>بيَكارى</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Causes of </a:t>
            </a:r>
            <a:r>
              <a:rPr lang="en-US" sz="2800" b="1" dirty="0">
                <a:solidFill>
                  <a:srgbClr val="002060"/>
                </a:solidFill>
                <a:latin typeface="Traditional Arabic" panose="02020603050405020304" pitchFamily="18" charset="-78"/>
                <a:cs typeface="Traditional Arabic" panose="02020603050405020304" pitchFamily="18" charset="-78"/>
              </a:rPr>
              <a:t>Unemployment</a:t>
            </a:r>
          </a:p>
        </p:txBody>
      </p:sp>
      <p:sp>
        <p:nvSpPr>
          <p:cNvPr id="5" name="Slide Number Placeholder 4"/>
          <p:cNvSpPr>
            <a:spLocks noGrp="1"/>
          </p:cNvSpPr>
          <p:nvPr>
            <p:ph type="sldNum" sz="quarter" idx="12"/>
          </p:nvPr>
        </p:nvSpPr>
        <p:spPr/>
        <p:txBody>
          <a:bodyPr/>
          <a:lstStyle/>
          <a:p>
            <a:fld id="{F1855434-35D0-4EB5-91AA-4FDCC5769DB0}" type="slidenum">
              <a:rPr lang="en-US" smtClean="0"/>
              <a:t>68</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34117" y="1373588"/>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6201" y="1373589"/>
            <a:ext cx="8915400" cy="4013406"/>
          </a:xfrm>
          <a:prstGeom prst="rect">
            <a:avLst/>
          </a:prstGeom>
        </p:spPr>
        <p:txBody>
          <a:bodyPr wrap="square">
            <a:spAutoFit/>
          </a:bodyPr>
          <a:lstStyle/>
          <a:p>
            <a:pPr marL="571500" indent="-571500" algn="just" rtl="1">
              <a:lnSpc>
                <a:spcPct val="13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لاوازى كاركردنى ئابوورى و خاوى تيَكرِاى طةشةى ئابوورى.</a:t>
            </a:r>
          </a:p>
          <a:p>
            <a:pPr marL="571500" indent="-571500" algn="just" rtl="1">
              <a:lnSpc>
                <a:spcPct val="13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لاوازى ذيَرخانى ئابوورى كة وزةى وةرطرتنى كار لة ثروَذةكانى وةبةرهيَنان و ثةرةثيَدان كةمدةكاتةوة.</a:t>
            </a:r>
          </a:p>
          <a:p>
            <a:pPr marL="571500" indent="-571500" algn="just" rtl="1">
              <a:lnSpc>
                <a:spcPct val="13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تةسكى بازارِةكانى بةكاربردن كة نابيَتة هوَى ثةيدابوونى دةرفةتى كار ضونكة بةرهةمهيَنةران بةرهةمةكانيان كةمدةكةنةوة.</a:t>
            </a:r>
          </a:p>
          <a:p>
            <a:pPr marL="571500" indent="-571500" algn="just" rtl="1">
              <a:lnSpc>
                <a:spcPct val="13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لاوازى دةرفةتى ثارةثيَدان بوَ كةرتى تايبةت.</a:t>
            </a:r>
          </a:p>
          <a:p>
            <a:pPr marL="571500" indent="-571500" algn="just" rtl="1">
              <a:lnSpc>
                <a:spcPct val="13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بةكارهيَنانى تةكنةلوذيا و جيَطرتنةوةى كريَكار (بةرهةمهيَنانى سةرماية ضرِ).</a:t>
            </a:r>
          </a:p>
        </p:txBody>
      </p:sp>
    </p:spTree>
    <p:extLst>
      <p:ext uri="{BB962C8B-B14F-4D97-AF65-F5344CB8AC3E}">
        <p14:creationId xmlns:p14="http://schemas.microsoft.com/office/powerpoint/2010/main" val="25557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righ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righ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righ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right)">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520" y="71568"/>
            <a:ext cx="7678223" cy="1314510"/>
          </a:xfrm>
        </p:spPr>
        <p:txBody>
          <a:bodyPr>
            <a:noAutofit/>
          </a:bodyPr>
          <a:lstStyle/>
          <a:p>
            <a:pPr rtl="1">
              <a:lnSpc>
                <a:spcPct val="100000"/>
              </a:lnSpc>
              <a:spcBef>
                <a:spcPts val="0"/>
              </a:spcBef>
              <a:buClr>
                <a:srgbClr val="00B050"/>
              </a:buClr>
            </a:pPr>
            <a:r>
              <a:rPr lang="ku-Arab-IQ" sz="3600" b="1" dirty="0" smtClean="0">
                <a:solidFill>
                  <a:srgbClr val="002060"/>
                </a:solidFill>
                <a:latin typeface="Times New Roman" panose="02020603050405020304" pitchFamily="18" charset="0"/>
                <a:cs typeface="Times New Roman" panose="02020603050405020304" pitchFamily="18" charset="0"/>
              </a:rPr>
              <a:t>‌</a:t>
            </a:r>
            <a:r>
              <a:rPr lang="ar-IQ" sz="3600" b="1" dirty="0">
                <a:solidFill>
                  <a:srgbClr val="002060"/>
                </a:solidFill>
                <a:latin typeface="Traditional Arabic" panose="02020603050405020304" pitchFamily="18" charset="-78"/>
                <a:cs typeface="Ali_K_Sahifa Bold" pitchFamily="2" charset="-78"/>
              </a:rPr>
              <a:t> </a:t>
            </a:r>
            <a:r>
              <a:rPr lang="ar-IQ" sz="3600" b="1" dirty="0" smtClean="0">
                <a:solidFill>
                  <a:srgbClr val="002060"/>
                </a:solidFill>
                <a:latin typeface="Traditional Arabic" panose="02020603050405020304" pitchFamily="18" charset="-78"/>
                <a:cs typeface="Ali_K_Sahifa Bold" pitchFamily="2" charset="-78"/>
              </a:rPr>
              <a:t>شويَنةوارةكانى </a:t>
            </a:r>
            <a:r>
              <a:rPr lang="ar-IQ" sz="3600" b="1" dirty="0">
                <a:solidFill>
                  <a:srgbClr val="002060"/>
                </a:solidFill>
                <a:latin typeface="Traditional Arabic" panose="02020603050405020304" pitchFamily="18" charset="-78"/>
                <a:cs typeface="Ali_K_Sahifa Bold" pitchFamily="2" charset="-78"/>
              </a:rPr>
              <a:t>بيَكارى</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 Effects of </a:t>
            </a:r>
            <a:r>
              <a:rPr lang="en-US" sz="2800" b="1" dirty="0">
                <a:solidFill>
                  <a:srgbClr val="002060"/>
                </a:solidFill>
                <a:latin typeface="Traditional Arabic" panose="02020603050405020304" pitchFamily="18" charset="-78"/>
                <a:cs typeface="Traditional Arabic" panose="02020603050405020304" pitchFamily="18" charset="-78"/>
              </a:rPr>
              <a:t>Unemployment</a:t>
            </a:r>
          </a:p>
        </p:txBody>
      </p:sp>
      <p:sp>
        <p:nvSpPr>
          <p:cNvPr id="5" name="Slide Number Placeholder 4"/>
          <p:cNvSpPr>
            <a:spLocks noGrp="1"/>
          </p:cNvSpPr>
          <p:nvPr>
            <p:ph type="sldNum" sz="quarter" idx="12"/>
          </p:nvPr>
        </p:nvSpPr>
        <p:spPr/>
        <p:txBody>
          <a:bodyPr/>
          <a:lstStyle/>
          <a:p>
            <a:fld id="{F1855434-35D0-4EB5-91AA-4FDCC5769DB0}" type="slidenum">
              <a:rPr lang="en-US" smtClean="0"/>
              <a:t>69</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28647" y="130641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628646" y="1299755"/>
            <a:ext cx="7776097" cy="5133713"/>
          </a:xfrm>
          <a:prstGeom prst="rect">
            <a:avLst/>
          </a:prstGeom>
        </p:spPr>
        <p:txBody>
          <a:bodyPr wrap="square">
            <a:spAutoFit/>
          </a:bodyPr>
          <a:lstStyle/>
          <a:p>
            <a:pPr marL="571500" indent="-571500" algn="just" rtl="1">
              <a:lnSpc>
                <a:spcPct val="130000"/>
              </a:lnSpc>
              <a:buClr>
                <a:srgbClr val="0070C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بةكارنةخستنى دةرامةتةكانى بةردةست.</a:t>
            </a:r>
          </a:p>
          <a:p>
            <a:pPr marL="571500" indent="-571500" algn="just" rtl="1">
              <a:lnSpc>
                <a:spcPct val="130000"/>
              </a:lnSpc>
              <a:buClr>
                <a:srgbClr val="0070C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دابةزينى تيَكرِاى طةشةى ئابوورى بةهوَى بةشدارينةكردنى لةكاركةوتووان لة ضالاكى ئابووريدا.</a:t>
            </a:r>
          </a:p>
          <a:p>
            <a:pPr marL="571500" indent="-571500" algn="just" rtl="1">
              <a:lnSpc>
                <a:spcPct val="130000"/>
              </a:lnSpc>
              <a:buClr>
                <a:srgbClr val="0070C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زيادبوونى تيَكرِاى هةذارى.</a:t>
            </a:r>
          </a:p>
          <a:p>
            <a:pPr marL="571500" indent="-571500" algn="just" rtl="1">
              <a:lnSpc>
                <a:spcPct val="130000"/>
              </a:lnSpc>
              <a:buClr>
                <a:srgbClr val="0070C0"/>
              </a:buClr>
              <a:buFont typeface="Wingdings" panose="05000000000000000000" pitchFamily="2" charset="2"/>
              <a:buChar char="§"/>
            </a:pPr>
            <a:r>
              <a:rPr lang="ar-IQ" sz="3600" dirty="0" smtClean="0">
                <a:latin typeface="Traditional Arabic" panose="02020603050405020304" pitchFamily="18" charset="-78"/>
                <a:cs typeface="Ali_K_Sharif" pitchFamily="2" charset="-78"/>
              </a:rPr>
              <a:t>بةزايةضوونى دةرامةت لة ئامادةسازكردن و راهيَنانى كادرى مروَيي و سوود ليَوةرنةطرتنى.</a:t>
            </a:r>
          </a:p>
          <a:p>
            <a:pPr marL="571500" indent="-571500" algn="just" rtl="1">
              <a:lnSpc>
                <a:spcPct val="130000"/>
              </a:lnSpc>
              <a:buClr>
                <a:srgbClr val="0070C0"/>
              </a:buClr>
              <a:buFont typeface="Wingdings" panose="05000000000000000000" pitchFamily="2" charset="2"/>
              <a:buChar char="§"/>
            </a:pPr>
            <a:r>
              <a:rPr lang="ar-IQ" sz="3600" dirty="0">
                <a:latin typeface="Traditional Arabic" panose="02020603050405020304" pitchFamily="18" charset="-78"/>
                <a:cs typeface="Ali_K_Sharif" pitchFamily="2" charset="-78"/>
              </a:rPr>
              <a:t>زيادبوونى تيَكرِاى </a:t>
            </a:r>
            <a:r>
              <a:rPr lang="ar-IQ" sz="3600" dirty="0" smtClean="0">
                <a:latin typeface="Traditional Arabic" panose="02020603050405020304" pitchFamily="18" charset="-78"/>
                <a:cs typeface="Ali_K_Sharif" pitchFamily="2" charset="-78"/>
              </a:rPr>
              <a:t>تاوان و رةفتارى كوَمةلَايةتى ناثةسةند.</a:t>
            </a:r>
            <a:endParaRPr lang="ar-IQ" sz="3600" dirty="0">
              <a:latin typeface="Traditional Arabic" panose="02020603050405020304" pitchFamily="18" charset="-78"/>
              <a:cs typeface="Ali_K_Sharif" pitchFamily="2" charset="-78"/>
            </a:endParaRPr>
          </a:p>
        </p:txBody>
      </p:sp>
    </p:spTree>
    <p:extLst>
      <p:ext uri="{BB962C8B-B14F-4D97-AF65-F5344CB8AC3E}">
        <p14:creationId xmlns:p14="http://schemas.microsoft.com/office/powerpoint/2010/main" val="39542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righ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righ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righ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right)">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990600"/>
            <a:ext cx="8610600" cy="4267200"/>
          </a:xfrm>
        </p:spPr>
        <p:txBody>
          <a:bodyPr>
            <a:normAutofit/>
          </a:bodyPr>
          <a:lstStyle/>
          <a:p>
            <a:pPr marL="0" indent="0" algn="just" rtl="1">
              <a:buNone/>
            </a:pPr>
            <a:r>
              <a:rPr lang="ar-IQ" dirty="0">
                <a:cs typeface="Ali_K_Samik" pitchFamily="2" charset="-78"/>
              </a:rPr>
              <a:t>ئةمةش ضةند ثةتايةكة، كة ئابوورى بةدةستييةوة دةنالَيَت، كة كاريطةرى لةسةر تاك و كؤمةلَةكان دروست دةكات و كةشيَكى دوودلَى دةروونى ليَ دةكةويَتةوة، ئةويش لةئةنجامى بارطرانى مادى، كةكةسةكان رِوووبةرووى دةبنةوة. طومانى تيا نيية بةردةوامى قةيرانة ئابوورييةكان بةبيَ ضارة سةر، كةشيَكى نيَطةتيظى سياسى و كؤمةلاَيةتى دةخولقيَنيَت.ليَرةدا ثيَويستة جياوازى لةنيَوان طيروطرفتى ئابوورى بكةين بةشيَوةيةكى طشتى لةطةلَ ئةو طيروطرفتةى كة يةكة ئابووريية جيا جياكان رِووبةرووى دةبنةوة</a:t>
            </a:r>
          </a:p>
        </p:txBody>
      </p:sp>
    </p:spTree>
    <p:extLst>
      <p:ext uri="{BB962C8B-B14F-4D97-AF65-F5344CB8AC3E}">
        <p14:creationId xmlns:p14="http://schemas.microsoft.com/office/powerpoint/2010/main" val="179657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520" y="71569"/>
            <a:ext cx="7678223" cy="1087531"/>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3200" b="1" dirty="0">
                <a:solidFill>
                  <a:srgbClr val="002060"/>
                </a:solidFill>
                <a:latin typeface="Traditional Arabic" panose="02020603050405020304" pitchFamily="18" charset="-78"/>
                <a:cs typeface="Ali_K_Sahifa Bold" pitchFamily="2" charset="-78"/>
              </a:rPr>
              <a:t>ضارةسةرى ثيَشنياركراو بوَ كةمكردنةوةى </a:t>
            </a:r>
            <a:r>
              <a:rPr lang="ar-IQ" sz="3200" b="1" dirty="0" smtClean="0">
                <a:solidFill>
                  <a:srgbClr val="002060"/>
                </a:solidFill>
                <a:latin typeface="Traditional Arabic" panose="02020603050405020304" pitchFamily="18" charset="-78"/>
                <a:cs typeface="Ali_K_Sahifa Bold" pitchFamily="2" charset="-78"/>
              </a:rPr>
              <a:t>بيَكارى</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2800" b="1" dirty="0" smtClean="0">
                <a:solidFill>
                  <a:srgbClr val="002060"/>
                </a:solidFill>
                <a:latin typeface="Traditional Arabic" panose="02020603050405020304" pitchFamily="18" charset="-78"/>
                <a:cs typeface="Traditional Arabic" panose="02020603050405020304" pitchFamily="18" charset="-78"/>
              </a:rPr>
              <a:t> Suggested solutions to reduce unemployment</a:t>
            </a:r>
            <a:endParaRPr lang="en-US" sz="28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70</a:t>
            </a:fld>
            <a:endParaRPr lang="en-US"/>
          </a:p>
        </p:txBody>
      </p:sp>
      <p:sp>
        <p:nvSpPr>
          <p:cNvPr id="6" name="Date Placeholder 5"/>
          <p:cNvSpPr>
            <a:spLocks noGrp="1"/>
          </p:cNvSpPr>
          <p:nvPr>
            <p:ph type="dt" sz="half" idx="10"/>
          </p:nvPr>
        </p:nvSpPr>
        <p:spPr/>
        <p:txBody>
          <a:bodyPr/>
          <a:lstStyle/>
          <a:p>
            <a:fld id="{AEE44698-7852-4982-A858-9B93D6F6D696}" type="datetime1">
              <a:rPr lang="en-US" smtClean="0"/>
              <a:t>2/14/2023</a:t>
            </a:fld>
            <a:endParaRPr lang="en-US"/>
          </a:p>
        </p:txBody>
      </p:sp>
      <p:cxnSp>
        <p:nvCxnSpPr>
          <p:cNvPr id="8" name="Straight Connector 7"/>
          <p:cNvCxnSpPr/>
          <p:nvPr/>
        </p:nvCxnSpPr>
        <p:spPr>
          <a:xfrm flipV="1">
            <a:off x="649243" y="1149159"/>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6200" y="1149160"/>
            <a:ext cx="8915400" cy="5209118"/>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خةرجكردنى طشتى لة ثرِوَذةكانى ذيَرخانى وةك بةنداو و ريَطا و ضاكسازى زةوييةكان.</a:t>
            </a:r>
          </a:p>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فراوانكردنى بناغةى ئابوورى لة ريَى جوَراوجوَركردنى دةرفةتى وةبةرهيَنان تيَيدا، بوَ دروستكردنى دةرفةتى بةكارخستن بة تيَكرِاى بةرز بوَ لة خوَطرتنى ئةوانةى ديَنة بازارِى كار.</a:t>
            </a:r>
          </a:p>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بةستنةوةى وةبةرهيَنان و تيَكرِاى باج بة بةكارخستنى ذمارةيةكى دياريكراو لة كريَكاران وةك نزمترين ئاست.</a:t>
            </a:r>
          </a:p>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هاندانى بةكارخستنى خوَيي و ثيَشكةشكردنى قةرزى ئاسان بوَ خاوةن كارة بضووكةكان.</a:t>
            </a:r>
          </a:p>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ثيَشكةشكردنى كوَمةك بوَ بيَكاربووان تا ئةوكاتةى كاريان دةستدةكةويَت.</a:t>
            </a:r>
          </a:p>
        </p:txBody>
      </p:sp>
    </p:spTree>
    <p:extLst>
      <p:ext uri="{BB962C8B-B14F-4D97-AF65-F5344CB8AC3E}">
        <p14:creationId xmlns:p14="http://schemas.microsoft.com/office/powerpoint/2010/main" val="26676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righ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righ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righ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right)">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ahifa Bold" pitchFamily="2" charset="-78"/>
              </a:rPr>
              <a:t>هةلَاوسان</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600" b="1" dirty="0" smtClean="0">
                <a:solidFill>
                  <a:srgbClr val="002060"/>
                </a:solidFill>
                <a:latin typeface="Traditional Arabic" panose="02020603050405020304" pitchFamily="18" charset="-78"/>
                <a:cs typeface="Traditional Arabic" panose="02020603050405020304" pitchFamily="18" charset="-78"/>
              </a:rPr>
              <a:t>Inflation</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71</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39254" y="153188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00527" y="1603172"/>
            <a:ext cx="7776097" cy="1938992"/>
          </a:xfrm>
          <a:prstGeom prst="rect">
            <a:avLst/>
          </a:prstGeom>
        </p:spPr>
        <p:txBody>
          <a:bodyPr wrap="square">
            <a:spAutoFit/>
          </a:bodyPr>
          <a:lstStyle/>
          <a:p>
            <a:pPr algn="just" rtl="1">
              <a:lnSpc>
                <a:spcPct val="150000"/>
              </a:lnSpc>
            </a:pPr>
            <a:r>
              <a:rPr lang="ar-IQ" sz="4000" dirty="0" smtClean="0">
                <a:latin typeface="Traditional Arabic" panose="02020603050405020304" pitchFamily="18" charset="-78"/>
                <a:cs typeface="Ali_K_Sharif" pitchFamily="2" charset="-78"/>
              </a:rPr>
              <a:t>هةلَاوسان بريتيية لة بةرزبوونةوةى بةردةوام (رادةبةر) لة ئاستى طشتى نرخ لة ماوةيةكى دياريكراودا.</a:t>
            </a:r>
            <a:endParaRPr lang="ar-IQ" sz="4000" dirty="0">
              <a:latin typeface="Traditional Arabic" panose="02020603050405020304" pitchFamily="18" charset="-78"/>
              <a:cs typeface="Traditional Arabic" panose="02020603050405020304" pitchFamily="18" charset="-78"/>
            </a:endParaRPr>
          </a:p>
        </p:txBody>
      </p:sp>
      <p:sp>
        <p:nvSpPr>
          <p:cNvPr id="12" name="Rectangle 11"/>
          <p:cNvSpPr/>
          <p:nvPr/>
        </p:nvSpPr>
        <p:spPr>
          <a:xfrm>
            <a:off x="749061" y="3335697"/>
            <a:ext cx="7776097" cy="1015663"/>
          </a:xfrm>
          <a:prstGeom prst="rect">
            <a:avLst/>
          </a:prstGeom>
        </p:spPr>
        <p:txBody>
          <a:bodyPr wrap="square">
            <a:spAutoFit/>
          </a:bodyPr>
          <a:lstStyle/>
          <a:p>
            <a:pPr algn="just" rtl="1">
              <a:lnSpc>
                <a:spcPct val="150000"/>
              </a:lnSpc>
            </a:pPr>
            <a:r>
              <a:rPr lang="ar-IQ" sz="4000" dirty="0" smtClean="0">
                <a:latin typeface="Traditional Arabic" panose="02020603050405020304" pitchFamily="18" charset="-78"/>
                <a:cs typeface="Ali_K_Sharif" pitchFamily="2" charset="-78"/>
              </a:rPr>
              <a:t>بةشيَوةيةكى زوَر ورد هةلَاوسان بريتيية لة:</a:t>
            </a:r>
            <a:endParaRPr lang="ar-IQ" sz="4000" dirty="0">
              <a:latin typeface="Traditional Arabic" panose="02020603050405020304" pitchFamily="18" charset="-78"/>
              <a:cs typeface="Traditional Arabic" panose="02020603050405020304" pitchFamily="18" charset="-78"/>
            </a:endParaRPr>
          </a:p>
        </p:txBody>
      </p:sp>
      <p:sp>
        <p:nvSpPr>
          <p:cNvPr id="14" name="Rectangle 13"/>
          <p:cNvSpPr/>
          <p:nvPr/>
        </p:nvSpPr>
        <p:spPr>
          <a:xfrm>
            <a:off x="545411" y="4274416"/>
            <a:ext cx="7776097" cy="1938992"/>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بةرزبوونةوةى بةردةوام لة ئاستى طشتى نرخ.</a:t>
            </a:r>
          </a:p>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نزمبوونةوةى بةردةوام لة هيَزى كرِينى ثارة.</a:t>
            </a:r>
          </a:p>
        </p:txBody>
      </p:sp>
    </p:spTree>
    <p:extLst>
      <p:ext uri="{BB962C8B-B14F-4D97-AF65-F5344CB8AC3E}">
        <p14:creationId xmlns:p14="http://schemas.microsoft.com/office/powerpoint/2010/main" val="6471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righ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righ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righ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2" grpId="0" build="p"/>
      <p:bldP spid="1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602" y="0"/>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ahifa Bold" pitchFamily="2" charset="-78"/>
              </a:rPr>
              <a:t> </a:t>
            </a:r>
            <a:r>
              <a:rPr lang="ar-IQ" sz="3600" b="1" dirty="0" smtClean="0">
                <a:solidFill>
                  <a:srgbClr val="002060"/>
                </a:solidFill>
                <a:latin typeface="Traditional Arabic" panose="02020603050405020304" pitchFamily="18" charset="-78"/>
                <a:cs typeface="Ali_K_Sahifa Bold" pitchFamily="2" charset="-78"/>
              </a:rPr>
              <a:t>جوَرةكانى هةلَاوسان</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600" b="1" dirty="0" smtClean="0">
                <a:solidFill>
                  <a:srgbClr val="002060"/>
                </a:solidFill>
                <a:latin typeface="Traditional Arabic" panose="02020603050405020304" pitchFamily="18" charset="-78"/>
                <a:cs typeface="Traditional Arabic" panose="02020603050405020304" pitchFamily="18" charset="-78"/>
              </a:rPr>
              <a:t>Types of Inflation</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72</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66904" y="1517501"/>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228600" y="1525619"/>
            <a:ext cx="8686800" cy="4875181"/>
          </a:xfrm>
          <a:prstGeom prst="rect">
            <a:avLst/>
          </a:prstGeom>
        </p:spPr>
        <p:txBody>
          <a:bodyPr wrap="square">
            <a:spAutoFit/>
          </a:bodyPr>
          <a:lstStyle/>
          <a:p>
            <a:pPr marL="571500" indent="-571500" algn="just" rtl="1">
              <a:lnSpc>
                <a:spcPct val="140000"/>
              </a:lnSpc>
              <a:buClr>
                <a:srgbClr val="0070C0"/>
              </a:buClr>
              <a:buFont typeface="Wingdings" panose="05000000000000000000" pitchFamily="2" charset="2"/>
              <a:buChar char="§"/>
            </a:pPr>
            <a:r>
              <a:rPr lang="ar-IQ" sz="2800" b="1" dirty="0" smtClean="0">
                <a:latin typeface="Traditional Arabic" panose="02020603050405020304" pitchFamily="18" charset="-78"/>
                <a:cs typeface="Ali_K_Sharif" pitchFamily="2" charset="-78"/>
              </a:rPr>
              <a:t>هةلَاوسانى رادةبةدةر: </a:t>
            </a:r>
            <a:r>
              <a:rPr lang="ar-IQ" sz="2800" dirty="0" smtClean="0">
                <a:latin typeface="Traditional Arabic" panose="02020603050405020304" pitchFamily="18" charset="-78"/>
                <a:cs typeface="Ali_K_Sharif" pitchFamily="2" charset="-78"/>
              </a:rPr>
              <a:t>بريتيية لة تيَكرِاى بةرز و بةردةوامى نرخ.</a:t>
            </a:r>
          </a:p>
          <a:p>
            <a:pPr marL="571500" indent="-571500" algn="just" rtl="1">
              <a:lnSpc>
                <a:spcPct val="140000"/>
              </a:lnSpc>
              <a:buClr>
                <a:srgbClr val="0070C0"/>
              </a:buClr>
              <a:buFont typeface="Wingdings" panose="05000000000000000000" pitchFamily="2" charset="2"/>
              <a:buChar char="§"/>
            </a:pPr>
            <a:r>
              <a:rPr lang="ar-IQ" sz="2800" b="1" dirty="0" smtClean="0">
                <a:latin typeface="Traditional Arabic" panose="02020603050405020304" pitchFamily="18" charset="-78"/>
                <a:cs typeface="Ali_K_Sharif" pitchFamily="2" charset="-78"/>
              </a:rPr>
              <a:t>هةلَاوسانى خشوَك:</a:t>
            </a:r>
            <a:r>
              <a:rPr lang="ar-IQ" sz="2800" dirty="0">
                <a:latin typeface="Traditional Arabic" panose="02020603050405020304" pitchFamily="18" charset="-78"/>
                <a:cs typeface="Ali_K_Sharif" pitchFamily="2" charset="-78"/>
              </a:rPr>
              <a:t> بريتيية لة تيَكرِاى </a:t>
            </a:r>
            <a:r>
              <a:rPr lang="ar-IQ" sz="2800" dirty="0" smtClean="0">
                <a:latin typeface="Traditional Arabic" panose="02020603050405020304" pitchFamily="18" charset="-78"/>
                <a:cs typeface="Ali_K_Sharif" pitchFamily="2" charset="-78"/>
              </a:rPr>
              <a:t>نزم و بةردةوامى نرخ.</a:t>
            </a:r>
          </a:p>
          <a:p>
            <a:pPr marL="571500" indent="-571500" algn="just" rtl="1">
              <a:lnSpc>
                <a:spcPct val="140000"/>
              </a:lnSpc>
              <a:buClr>
                <a:srgbClr val="0070C0"/>
              </a:buClr>
              <a:buFont typeface="Wingdings" panose="05000000000000000000" pitchFamily="2" charset="2"/>
              <a:buChar char="§"/>
            </a:pPr>
            <a:r>
              <a:rPr lang="ar-IQ" sz="2800" b="1" dirty="0" smtClean="0">
                <a:latin typeface="Traditional Arabic" panose="02020603050405020304" pitchFamily="18" charset="-78"/>
                <a:cs typeface="Ali_K_Sharif" pitchFamily="2" charset="-78"/>
              </a:rPr>
              <a:t>هةلَاوسانى كثكراو: </a:t>
            </a:r>
            <a:r>
              <a:rPr lang="ar-IQ" sz="2800" dirty="0" smtClean="0">
                <a:latin typeface="Traditional Arabic" panose="02020603050405020304" pitchFamily="18" charset="-78"/>
                <a:cs typeface="Ali_K_Sharif" pitchFamily="2" charset="-78"/>
              </a:rPr>
              <a:t>روودةدات لة كاتى دياريكردنى نرخى كالَا و خزمةتطوزارييةكان بة كةمتر لة بةهاى بازارِ.</a:t>
            </a:r>
            <a:endParaRPr lang="ar-IQ" sz="2800" dirty="0">
              <a:latin typeface="Traditional Arabic" panose="02020603050405020304" pitchFamily="18" charset="-78"/>
              <a:cs typeface="Ali_K_Sharif" pitchFamily="2" charset="-78"/>
            </a:endParaRPr>
          </a:p>
          <a:p>
            <a:pPr marL="571500" indent="-571500" algn="just" rtl="1">
              <a:lnSpc>
                <a:spcPct val="140000"/>
              </a:lnSpc>
              <a:buClr>
                <a:srgbClr val="0070C0"/>
              </a:buClr>
              <a:buFont typeface="Wingdings" panose="05000000000000000000" pitchFamily="2" charset="2"/>
              <a:buChar char="§"/>
            </a:pPr>
            <a:r>
              <a:rPr lang="ar-IQ" sz="2800" b="1" dirty="0" smtClean="0">
                <a:latin typeface="Traditional Arabic" panose="02020603050405020304" pitchFamily="18" charset="-78"/>
                <a:cs typeface="Ali_K_Sharif" pitchFamily="2" charset="-78"/>
              </a:rPr>
              <a:t>هةلَاوسانى هاوردةكراو: </a:t>
            </a:r>
            <a:r>
              <a:rPr lang="ar-IQ" sz="2800" dirty="0" smtClean="0">
                <a:latin typeface="Traditional Arabic" panose="02020603050405020304" pitchFamily="18" charset="-78"/>
                <a:cs typeface="Ali_K_Sharif" pitchFamily="2" charset="-78"/>
              </a:rPr>
              <a:t>روودةدات لة ئةنجامى هاوردةكردنى كالَا لة سةرضاوةكانى خاوةن تيَكرِاى هةلَاوسانى بةرز.</a:t>
            </a:r>
          </a:p>
          <a:p>
            <a:pPr marL="571500" indent="-571500" algn="just" rtl="1">
              <a:lnSpc>
                <a:spcPct val="140000"/>
              </a:lnSpc>
              <a:buClr>
                <a:srgbClr val="0070C0"/>
              </a:buClr>
              <a:buFont typeface="Wingdings" panose="05000000000000000000" pitchFamily="2" charset="2"/>
              <a:buChar char="§"/>
            </a:pPr>
            <a:r>
              <a:rPr lang="ar-IQ" sz="2800" b="1" dirty="0" smtClean="0">
                <a:latin typeface="Traditional Arabic" panose="02020603050405020304" pitchFamily="18" charset="-78"/>
                <a:cs typeface="Ali_K_Sharif" pitchFamily="2" charset="-78"/>
              </a:rPr>
              <a:t>هةلَاوسانى وةستاوى: </a:t>
            </a:r>
            <a:r>
              <a:rPr lang="ar-IQ" sz="2800" dirty="0" smtClean="0">
                <a:latin typeface="Traditional Arabic" panose="02020603050405020304" pitchFamily="18" charset="-78"/>
                <a:cs typeface="Ali_K_Sharif" pitchFamily="2" charset="-78"/>
              </a:rPr>
              <a:t>واتة روودانى هاوكاتى تيَكرِاى بةرزى هةلَاوسان و بيَكارى (بيَبازارِى).</a:t>
            </a:r>
          </a:p>
        </p:txBody>
      </p:sp>
    </p:spTree>
    <p:extLst>
      <p:ext uri="{BB962C8B-B14F-4D97-AF65-F5344CB8AC3E}">
        <p14:creationId xmlns:p14="http://schemas.microsoft.com/office/powerpoint/2010/main" val="8505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right)">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right)">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right)">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wipe(right)">
                                      <p:cBhvr>
                                        <p:cTn id="3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ahifa Bold" pitchFamily="2" charset="-78"/>
              </a:rPr>
              <a:t> </a:t>
            </a:r>
            <a:r>
              <a:rPr lang="ar-IQ" sz="4000" b="1" dirty="0" smtClean="0">
                <a:solidFill>
                  <a:srgbClr val="002060"/>
                </a:solidFill>
                <a:latin typeface="Traditional Arabic" panose="02020603050405020304" pitchFamily="18" charset="-78"/>
                <a:cs typeface="Ali_K_Sahifa Bold" pitchFamily="2" charset="-78"/>
              </a:rPr>
              <a:t>هوَكارةكانى </a:t>
            </a:r>
            <a:r>
              <a:rPr lang="ar-IQ" sz="4000" b="1" dirty="0">
                <a:solidFill>
                  <a:srgbClr val="002060"/>
                </a:solidFill>
                <a:latin typeface="Traditional Arabic" panose="02020603050405020304" pitchFamily="18" charset="-78"/>
                <a:cs typeface="Ali_K_Sahifa Bold" pitchFamily="2" charset="-78"/>
              </a:rPr>
              <a:t>هةلَاوسان</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200" b="1" dirty="0" smtClean="0">
                <a:solidFill>
                  <a:srgbClr val="002060"/>
                </a:solidFill>
                <a:latin typeface="Traditional Arabic" panose="02020603050405020304" pitchFamily="18" charset="-78"/>
                <a:cs typeface="Traditional Arabic" panose="02020603050405020304" pitchFamily="18" charset="-78"/>
              </a:rPr>
              <a:t>Causes </a:t>
            </a:r>
            <a:r>
              <a:rPr lang="en-US" sz="3200" b="1" dirty="0">
                <a:solidFill>
                  <a:srgbClr val="002060"/>
                </a:solidFill>
                <a:latin typeface="Traditional Arabic" panose="02020603050405020304" pitchFamily="18" charset="-78"/>
                <a:cs typeface="Traditional Arabic" panose="02020603050405020304" pitchFamily="18" charset="-78"/>
              </a:rPr>
              <a:t>of </a:t>
            </a:r>
            <a:r>
              <a:rPr lang="en-US" sz="3200" b="1" dirty="0" smtClean="0">
                <a:solidFill>
                  <a:srgbClr val="002060"/>
                </a:solidFill>
                <a:latin typeface="Traditional Arabic" panose="02020603050405020304" pitchFamily="18" charset="-78"/>
                <a:cs typeface="Traditional Arabic" panose="02020603050405020304" pitchFamily="18" charset="-78"/>
              </a:rPr>
              <a:t>Inflation</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73</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66905" y="1587873"/>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83953" y="1670075"/>
            <a:ext cx="7859049" cy="1015663"/>
          </a:xfrm>
          <a:prstGeom prst="rect">
            <a:avLst/>
          </a:prstGeom>
        </p:spPr>
        <p:txBody>
          <a:bodyPr wrap="square">
            <a:spAutoFit/>
          </a:bodyPr>
          <a:lstStyle/>
          <a:p>
            <a:pPr algn="just" rtl="1">
              <a:lnSpc>
                <a:spcPct val="150000"/>
              </a:lnSpc>
              <a:buClr>
                <a:srgbClr val="0070C0"/>
              </a:buClr>
            </a:pPr>
            <a:r>
              <a:rPr lang="ar-IQ" sz="4000" dirty="0" smtClean="0">
                <a:latin typeface="Traditional Arabic" panose="02020603050405020304" pitchFamily="18" charset="-78"/>
                <a:cs typeface="Ali_K_Sharif" pitchFamily="2" charset="-78"/>
              </a:rPr>
              <a:t>دوو هوَكارى هةن بوَ روودانى هةلَاوسان كة ئةمانةن:</a:t>
            </a:r>
          </a:p>
        </p:txBody>
      </p:sp>
      <p:sp>
        <p:nvSpPr>
          <p:cNvPr id="10" name="Rectangle 9"/>
          <p:cNvSpPr/>
          <p:nvPr/>
        </p:nvSpPr>
        <p:spPr>
          <a:xfrm>
            <a:off x="914401" y="2864452"/>
            <a:ext cx="7201422" cy="1938992"/>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هةلَاوسانى درووستبوو لة راكيَشانى خواست.</a:t>
            </a:r>
          </a:p>
          <a:p>
            <a:pPr marL="571500" indent="-571500" algn="just" rtl="1">
              <a:lnSpc>
                <a:spcPct val="150000"/>
              </a:lnSpc>
              <a:buClr>
                <a:srgbClr val="0070C0"/>
              </a:buClr>
              <a:buFont typeface="Wingdings" panose="05000000000000000000" pitchFamily="2" charset="2"/>
              <a:buChar char="§"/>
            </a:pPr>
            <a:r>
              <a:rPr lang="ar-IQ" sz="4000" dirty="0" smtClean="0">
                <a:latin typeface="Traditional Arabic" panose="02020603050405020304" pitchFamily="18" charset="-78"/>
                <a:cs typeface="Ali_K_Sharif" pitchFamily="2" charset="-78"/>
              </a:rPr>
              <a:t>هةلَاوسانى دروستبوو لةثالَدانى تيَضوون</a:t>
            </a:r>
            <a:endParaRPr lang="ar-IQ" sz="40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862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righ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right)">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10"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ahifa Bold" pitchFamily="2" charset="-78"/>
              </a:rPr>
              <a:t> </a:t>
            </a:r>
            <a:r>
              <a:rPr lang="ar-IQ" sz="3600" b="1" dirty="0" smtClean="0">
                <a:solidFill>
                  <a:srgbClr val="002060"/>
                </a:solidFill>
                <a:latin typeface="Traditional Arabic" panose="02020603050405020304" pitchFamily="18" charset="-78"/>
                <a:cs typeface="Ali_K_Sahifa Bold" pitchFamily="2" charset="-78"/>
              </a:rPr>
              <a:t>هةلَاوسانى دروستبوو لة راكيَشانى خواست</a:t>
            </a:r>
            <a:r>
              <a:rPr lang="ar-IQ" sz="4000" b="1" dirty="0" smtClean="0">
                <a:solidFill>
                  <a:srgbClr val="002060"/>
                </a:solidFill>
                <a:latin typeface="Traditional Arabic" panose="02020603050405020304" pitchFamily="18" charset="-78"/>
                <a:cs typeface="Ali_K_Sahifa Bold" pitchFamily="2" charset="-78"/>
              </a:rPr>
              <a:t/>
            </a:r>
            <a:br>
              <a:rPr lang="ar-IQ" sz="4000" b="1" dirty="0" smtClean="0">
                <a:solidFill>
                  <a:srgbClr val="002060"/>
                </a:solidFill>
                <a:latin typeface="Traditional Arabic" panose="02020603050405020304" pitchFamily="18" charset="-78"/>
                <a:cs typeface="Ali_K_Sahifa Bold" pitchFamily="2" charset="-78"/>
              </a:rPr>
            </a:br>
            <a:r>
              <a:rPr lang="en-US" sz="3200" b="1" dirty="0" smtClean="0">
                <a:solidFill>
                  <a:srgbClr val="002060"/>
                </a:solidFill>
                <a:latin typeface="Traditional Arabic" panose="02020603050405020304" pitchFamily="18" charset="-78"/>
                <a:cs typeface="Traditional Arabic" panose="02020603050405020304" pitchFamily="18" charset="-78"/>
              </a:rPr>
              <a:t>Demand </a:t>
            </a:r>
            <a:r>
              <a:rPr lang="en-US" sz="3200" b="1" dirty="0">
                <a:solidFill>
                  <a:srgbClr val="002060"/>
                </a:solidFill>
                <a:latin typeface="Traditional Arabic" panose="02020603050405020304" pitchFamily="18" charset="-78"/>
                <a:cs typeface="Traditional Arabic" panose="02020603050405020304" pitchFamily="18" charset="-78"/>
              </a:rPr>
              <a:t>– P</a:t>
            </a:r>
            <a:r>
              <a:rPr lang="en-US" sz="3200" b="1" dirty="0" smtClean="0">
                <a:solidFill>
                  <a:srgbClr val="002060"/>
                </a:solidFill>
                <a:latin typeface="Traditional Arabic" panose="02020603050405020304" pitchFamily="18" charset="-78"/>
                <a:cs typeface="Traditional Arabic" panose="02020603050405020304" pitchFamily="18" charset="-78"/>
              </a:rPr>
              <a:t>ull </a:t>
            </a:r>
            <a:r>
              <a:rPr lang="en-US" sz="3200" b="1" dirty="0">
                <a:solidFill>
                  <a:srgbClr val="002060"/>
                </a:solidFill>
                <a:latin typeface="Traditional Arabic" panose="02020603050405020304" pitchFamily="18" charset="-78"/>
                <a:cs typeface="Traditional Arabic" panose="02020603050405020304" pitchFamily="18" charset="-78"/>
              </a:rPr>
              <a:t>Inflation</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74</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39254" y="1544759"/>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00999" y="1645729"/>
            <a:ext cx="7859049" cy="1754326"/>
          </a:xfrm>
          <a:prstGeom prst="rect">
            <a:avLst/>
          </a:prstGeom>
        </p:spPr>
        <p:txBody>
          <a:bodyPr wrap="square">
            <a:spAutoFit/>
          </a:bodyPr>
          <a:lstStyle/>
          <a:p>
            <a:pPr algn="just" rtl="1">
              <a:lnSpc>
                <a:spcPct val="150000"/>
              </a:lnSpc>
              <a:buClr>
                <a:srgbClr val="0070C0"/>
              </a:buClr>
            </a:pPr>
            <a:r>
              <a:rPr lang="ar-IQ" sz="3600" dirty="0" smtClean="0">
                <a:latin typeface="Traditional Arabic" panose="02020603050405020304" pitchFamily="18" charset="-78"/>
                <a:cs typeface="Ali_K_Sharif" pitchFamily="2" charset="-78"/>
              </a:rPr>
              <a:t>هةلَاوسان ليَرةدا روودةدات كاتيَك خواستى طشتى زياتر بيَت لة خستنةرِووى طشتى لة ئاستى بةكارخستنى تةواودا. </a:t>
            </a:r>
            <a:endParaRPr lang="ar-IQ" sz="3600" dirty="0">
              <a:latin typeface="Traditional Arabic" panose="02020603050405020304" pitchFamily="18" charset="-78"/>
              <a:cs typeface="Ali_K_Sharif" pitchFamily="2" charset="-78"/>
            </a:endParaRPr>
          </a:p>
        </p:txBody>
      </p:sp>
      <p:sp>
        <p:nvSpPr>
          <p:cNvPr id="10" name="Rectangle 9"/>
          <p:cNvSpPr/>
          <p:nvPr/>
        </p:nvSpPr>
        <p:spPr>
          <a:xfrm>
            <a:off x="600999" y="3519377"/>
            <a:ext cx="7859049" cy="3416320"/>
          </a:xfrm>
          <a:prstGeom prst="rect">
            <a:avLst/>
          </a:prstGeom>
        </p:spPr>
        <p:txBody>
          <a:bodyPr wrap="square">
            <a:spAutoFit/>
          </a:bodyPr>
          <a:lstStyle/>
          <a:p>
            <a:pPr algn="just" rtl="1">
              <a:lnSpc>
                <a:spcPct val="150000"/>
              </a:lnSpc>
              <a:buClr>
                <a:srgbClr val="0070C0"/>
              </a:buClr>
            </a:pPr>
            <a:r>
              <a:rPr lang="ar-IQ" sz="3600" dirty="0" smtClean="0">
                <a:latin typeface="Traditional Arabic" panose="02020603050405020304" pitchFamily="18" charset="-78"/>
                <a:cs typeface="Ali_K_Sharif" pitchFamily="2" charset="-78"/>
              </a:rPr>
              <a:t>لةم ئاستةى بةكارخستندا، زيادبوونى خواستى طستى دةبيَتة هوَى زيادبوونى ئاستى نرخ، ضونكة نةرمى نواندنى خستنةرِووى طشتى دةبيَتة سفر بةمةش هةر زيادبوونيَك لة خواستى طشتى رةنطدةداتةوة بةسةر نرخةكاندا.</a:t>
            </a:r>
          </a:p>
        </p:txBody>
      </p:sp>
    </p:spTree>
    <p:extLst>
      <p:ext uri="{BB962C8B-B14F-4D97-AF65-F5344CB8AC3E}">
        <p14:creationId xmlns:p14="http://schemas.microsoft.com/office/powerpoint/2010/main" val="19653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right)">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1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a:solidFill>
                  <a:srgbClr val="002060"/>
                </a:solidFill>
                <a:latin typeface="Traditional Arabic" panose="02020603050405020304" pitchFamily="18" charset="-78"/>
                <a:cs typeface="Ali_K_Sahifa Bold" pitchFamily="2" charset="-78"/>
              </a:rPr>
              <a:t> هةلَاوسانى دروستبوو لة </a:t>
            </a:r>
            <a:r>
              <a:rPr lang="ar-IQ" sz="4000" b="1" dirty="0" smtClean="0">
                <a:solidFill>
                  <a:srgbClr val="002060"/>
                </a:solidFill>
                <a:latin typeface="Traditional Arabic" panose="02020603050405020304" pitchFamily="18" charset="-78"/>
                <a:cs typeface="Ali_K_Sahifa Bold" pitchFamily="2" charset="-78"/>
              </a:rPr>
              <a:t>ثالَدانى تيَضوون</a:t>
            </a:r>
            <a:r>
              <a:rPr lang="ar-IQ" sz="4000" b="1" dirty="0" smtClean="0">
                <a:solidFill>
                  <a:srgbClr val="002060"/>
                </a:solidFill>
                <a:latin typeface="Traditional Arabic" panose="02020603050405020304" pitchFamily="18" charset="-78"/>
                <a:cs typeface="Traditional Arabic" panose="02020603050405020304" pitchFamily="18" charset="-78"/>
              </a:rPr>
              <a:t/>
            </a:r>
            <a:br>
              <a:rPr lang="ar-IQ" sz="4000" b="1" dirty="0" smtClean="0">
                <a:solidFill>
                  <a:srgbClr val="002060"/>
                </a:solidFill>
                <a:latin typeface="Traditional Arabic" panose="02020603050405020304" pitchFamily="18" charset="-78"/>
                <a:cs typeface="Traditional Arabic" panose="02020603050405020304" pitchFamily="18" charset="-78"/>
              </a:rPr>
            </a:br>
            <a:r>
              <a:rPr lang="en-US" sz="3200" b="1" dirty="0">
                <a:solidFill>
                  <a:srgbClr val="002060"/>
                </a:solidFill>
                <a:latin typeface="Traditional Arabic" panose="02020603050405020304" pitchFamily="18" charset="-78"/>
                <a:cs typeface="Traditional Arabic" panose="02020603050405020304" pitchFamily="18" charset="-78"/>
              </a:rPr>
              <a:t>Cost – Push Inflation</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75</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656300" y="1524972"/>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00999" y="1660669"/>
            <a:ext cx="7859049" cy="1846659"/>
          </a:xfrm>
          <a:prstGeom prst="rect">
            <a:avLst/>
          </a:prstGeom>
        </p:spPr>
        <p:txBody>
          <a:bodyPr wrap="square">
            <a:spAutoFit/>
          </a:bodyPr>
          <a:lstStyle/>
          <a:p>
            <a:pPr algn="just" rtl="1">
              <a:buClr>
                <a:srgbClr val="0070C0"/>
              </a:buClr>
            </a:pPr>
            <a:r>
              <a:rPr lang="ar-IQ" sz="3800" dirty="0">
                <a:latin typeface="Traditional Arabic" panose="02020603050405020304" pitchFamily="18" charset="-78"/>
                <a:cs typeface="Traditional Arabic" panose="02020603050405020304" pitchFamily="18" charset="-78"/>
              </a:rPr>
              <a:t> </a:t>
            </a:r>
            <a:r>
              <a:rPr lang="ar-IQ" sz="3800" dirty="0" smtClean="0">
                <a:latin typeface="Traditional Arabic" panose="02020603050405020304" pitchFamily="18" charset="-78"/>
                <a:cs typeface="Ali_K_Sharif" pitchFamily="2" charset="-78"/>
              </a:rPr>
              <a:t>هةلَاوسان ليَرةدا روودات كاتيَك تيَضوونى بةرهةمهيَنان بةرزدةبيَتةوة و وا دةكات نرخةكان دةنيَت بةرزببنةوة لة </a:t>
            </a:r>
            <a:r>
              <a:rPr lang="ar-IQ" sz="3800" dirty="0">
                <a:latin typeface="Traditional Arabic" panose="02020603050405020304" pitchFamily="18" charset="-78"/>
                <a:cs typeface="Ali_K_Sharif" pitchFamily="2" charset="-78"/>
              </a:rPr>
              <a:t>ئةنجامى تيَكرِاى </a:t>
            </a:r>
            <a:r>
              <a:rPr lang="ar-IQ" sz="3800" dirty="0" smtClean="0">
                <a:latin typeface="Traditional Arabic" panose="02020603050405020304" pitchFamily="18" charset="-78"/>
                <a:cs typeface="Ali_K_Sharif" pitchFamily="2" charset="-78"/>
              </a:rPr>
              <a:t>بةرزبوونةوةى كريَيةكان.</a:t>
            </a:r>
          </a:p>
        </p:txBody>
      </p:sp>
      <p:sp>
        <p:nvSpPr>
          <p:cNvPr id="9" name="Rectangle 8"/>
          <p:cNvSpPr/>
          <p:nvPr/>
        </p:nvSpPr>
        <p:spPr>
          <a:xfrm>
            <a:off x="614824" y="3569927"/>
            <a:ext cx="7859049" cy="2431435"/>
          </a:xfrm>
          <a:prstGeom prst="rect">
            <a:avLst/>
          </a:prstGeom>
        </p:spPr>
        <p:txBody>
          <a:bodyPr wrap="square">
            <a:spAutoFit/>
          </a:bodyPr>
          <a:lstStyle/>
          <a:p>
            <a:pPr algn="just" rtl="1">
              <a:buClr>
                <a:srgbClr val="0070C0"/>
              </a:buClr>
            </a:pPr>
            <a:r>
              <a:rPr lang="ar-IQ" sz="3800" dirty="0" smtClean="0">
                <a:latin typeface="Traditional Arabic" panose="02020603050405020304" pitchFamily="18" charset="-78"/>
                <a:cs typeface="Ali_K_Sharif" pitchFamily="2" charset="-78"/>
              </a:rPr>
              <a:t>فليثس دوثاتدةكاتةوة كة دابةزينى قةبارةى بيَكارى وا دةكات تيَكرِاكانى كريَ بةرزببنةوة و ثاشانيش نرخةكان. بوَية ثةيوةندييةكى ثيَضةوانة هةية لة نيَوان تيَكرِاى هةلَاوسان و تيَكرِاى بيَكاريدا. </a:t>
            </a:r>
            <a:endParaRPr lang="ar-IQ" sz="3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441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76200"/>
            <a:ext cx="7831399" cy="1314510"/>
          </a:xfrm>
        </p:spPr>
        <p:txBody>
          <a:bodyPr>
            <a:noAutofit/>
          </a:bodyPr>
          <a:lstStyle/>
          <a:p>
            <a:pPr rtl="1">
              <a:lnSpc>
                <a:spcPct val="100000"/>
              </a:lnSpc>
              <a:spcBef>
                <a:spcPts val="0"/>
              </a:spcBef>
              <a:buClr>
                <a:srgbClr val="00B050"/>
              </a:buClr>
            </a:pPr>
            <a:r>
              <a:rPr lang="ku-Arab-IQ" sz="3600" b="1" dirty="0" smtClean="0">
                <a:solidFill>
                  <a:srgbClr val="002060"/>
                </a:solidFill>
                <a:latin typeface="Times New Roman" panose="02020603050405020304" pitchFamily="18" charset="0"/>
                <a:cs typeface="Times New Roman" panose="02020603050405020304" pitchFamily="18" charset="0"/>
              </a:rPr>
              <a:t>‌‌</a:t>
            </a:r>
            <a:r>
              <a:rPr lang="ar-IQ" sz="3600" b="1" dirty="0">
                <a:solidFill>
                  <a:srgbClr val="002060"/>
                </a:solidFill>
                <a:latin typeface="Traditional Arabic" panose="02020603050405020304" pitchFamily="18" charset="-78"/>
                <a:cs typeface="Ali_K_Sahifa Bold" pitchFamily="2" charset="-78"/>
              </a:rPr>
              <a:t> </a:t>
            </a:r>
            <a:r>
              <a:rPr lang="ar-IQ" sz="3600" b="1" dirty="0" smtClean="0">
                <a:solidFill>
                  <a:srgbClr val="002060"/>
                </a:solidFill>
                <a:latin typeface="Traditional Arabic" panose="02020603050405020304" pitchFamily="18" charset="-78"/>
                <a:cs typeface="Ali_K_Sahifa Bold" pitchFamily="2" charset="-78"/>
              </a:rPr>
              <a:t>شويَنةوارةكانى هةلَاوسان</a:t>
            </a:r>
            <a:r>
              <a:rPr lang="ar-IQ" sz="3600" b="1" dirty="0" smtClean="0">
                <a:solidFill>
                  <a:srgbClr val="002060"/>
                </a:solidFill>
                <a:latin typeface="Traditional Arabic" panose="02020603050405020304" pitchFamily="18" charset="-78"/>
                <a:cs typeface="Traditional Arabic" panose="02020603050405020304" pitchFamily="18" charset="-78"/>
              </a:rPr>
              <a:t/>
            </a:r>
            <a:br>
              <a:rPr lang="ar-IQ" sz="3600" b="1" dirty="0" smtClean="0">
                <a:solidFill>
                  <a:srgbClr val="002060"/>
                </a:solidFill>
                <a:latin typeface="Traditional Arabic" panose="02020603050405020304" pitchFamily="18" charset="-78"/>
                <a:cs typeface="Traditional Arabic" panose="02020603050405020304" pitchFamily="18" charset="-78"/>
              </a:rPr>
            </a:br>
            <a:r>
              <a:rPr lang="en-US" sz="3200" b="1" dirty="0" smtClean="0">
                <a:solidFill>
                  <a:srgbClr val="002060"/>
                </a:solidFill>
                <a:latin typeface="Traditional Arabic" panose="02020603050405020304" pitchFamily="18" charset="-78"/>
                <a:cs typeface="Traditional Arabic" panose="02020603050405020304" pitchFamily="18" charset="-78"/>
              </a:rPr>
              <a:t>Effects of Inflation</a:t>
            </a:r>
            <a:endParaRPr lang="ar-IQ" sz="32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76</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39254" y="1524000"/>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28649" y="1295400"/>
            <a:ext cx="7748445" cy="2246769"/>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داتةثينى بةهاى دراوى نيشتمانى (ثةيوةندييةكى ثيَضةوانةى هةية لةطةلَ نرخةكان) و كورتهيَنانى تةرازووى ثيَدانةكان (هاوردةكان زياترن لة هةناردةكان).</a:t>
            </a:r>
          </a:p>
        </p:txBody>
      </p:sp>
      <p:sp>
        <p:nvSpPr>
          <p:cNvPr id="9" name="Rectangle 8"/>
          <p:cNvSpPr/>
          <p:nvPr/>
        </p:nvSpPr>
        <p:spPr>
          <a:xfrm>
            <a:off x="670126" y="3636766"/>
            <a:ext cx="7748445" cy="2985433"/>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وةبةرهيَنانةكان روودةكةن كالَا جوانكارييةكان (كة تيَكرِاى بةرزى نرخيان هةية) و ئةستةمى تةواوكردنى ثرِوَذةكانى ثةرةثيَدانى ئابوورى و كوَمةلَايةتى بةهوَى زيادبوونى تيَضوون بةروارد بةوةى نةخشةى بوَ كراوة.</a:t>
            </a:r>
          </a:p>
        </p:txBody>
      </p:sp>
    </p:spTree>
    <p:extLst>
      <p:ext uri="{BB962C8B-B14F-4D97-AF65-F5344CB8AC3E}">
        <p14:creationId xmlns:p14="http://schemas.microsoft.com/office/powerpoint/2010/main" val="16856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righ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855434-35D0-4EB5-91AA-4FDCC5769DB0}" type="slidenum">
              <a:rPr lang="en-US" smtClean="0"/>
              <a:t>77</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sp>
        <p:nvSpPr>
          <p:cNvPr id="14" name="Rectangle 13"/>
          <p:cNvSpPr/>
          <p:nvPr/>
        </p:nvSpPr>
        <p:spPr>
          <a:xfrm>
            <a:off x="228600" y="384512"/>
            <a:ext cx="8763000" cy="5940088"/>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دابةزينى قةبارةى ثاشةكةوتةكان ضونكة قةبارةى خةرجى بةكاربردن زياد دةبيَت بةهوَى دابةزينى بةهاى ثارة.</a:t>
            </a:r>
          </a:p>
          <a:p>
            <a:pPr marL="571500" indent="-571500" algn="just" rtl="1">
              <a:lnSpc>
                <a:spcPct val="150000"/>
              </a:lnSpc>
              <a:buClr>
                <a:srgbClr val="0070C0"/>
              </a:buClr>
              <a:buFont typeface="Wingdings" panose="05000000000000000000" pitchFamily="2" charset="2"/>
              <a:buChar char="§"/>
            </a:pPr>
            <a:r>
              <a:rPr lang="ar-IQ" sz="3200" dirty="0">
                <a:latin typeface="Traditional Arabic" panose="02020603050405020304" pitchFamily="18" charset="-78"/>
                <a:cs typeface="Ali_K_Sharif" pitchFamily="2" charset="-78"/>
              </a:rPr>
              <a:t>زيادبوونى ذانةكانى خاوةن داهاتة سنووردارةكان </a:t>
            </a:r>
            <a:r>
              <a:rPr lang="ar-IQ" sz="3200" dirty="0" smtClean="0">
                <a:latin typeface="Traditional Arabic" panose="02020603050405020304" pitchFamily="18" charset="-78"/>
                <a:cs typeface="Ali_K_Sharif" pitchFamily="2" charset="-78"/>
              </a:rPr>
              <a:t>(كريَكار </a:t>
            </a:r>
            <a:r>
              <a:rPr lang="ar-IQ" sz="3200" dirty="0">
                <a:latin typeface="Traditional Arabic" panose="02020603050405020304" pitchFamily="18" charset="-78"/>
                <a:cs typeface="Ali_K_Sharif" pitchFamily="2" charset="-78"/>
              </a:rPr>
              <a:t>و فةرمانبةر و خاوةن </a:t>
            </a:r>
            <a:r>
              <a:rPr lang="ar-IQ" sz="3200" dirty="0" smtClean="0">
                <a:latin typeface="Traditional Arabic" panose="02020603050405020304" pitchFamily="18" charset="-78"/>
                <a:cs typeface="Ali_K_Sharif" pitchFamily="2" charset="-78"/>
              </a:rPr>
              <a:t>مووضةكان) و دوبارة دابةشبوونةوةى داهات بوَ بةرذةوةندى خاوةن داهاتة بيَسنوورةكان كة دةبيَتة هوَى دروستبوونى كيَشة كوَمةلَايةتييةكان.</a:t>
            </a:r>
          </a:p>
          <a:p>
            <a:pPr marL="571500" indent="-571500" algn="just" rtl="1">
              <a:lnSpc>
                <a:spcPct val="150000"/>
              </a:lnSpc>
              <a:buClr>
                <a:srgbClr val="0070C0"/>
              </a:buClr>
              <a:buFont typeface="Wingdings" panose="05000000000000000000" pitchFamily="2" charset="2"/>
              <a:buChar char="§"/>
            </a:pPr>
            <a:r>
              <a:rPr lang="ar-IQ" sz="3200" dirty="0" smtClean="0">
                <a:latin typeface="Traditional Arabic" panose="02020603050405020304" pitchFamily="18" charset="-78"/>
                <a:cs typeface="Ali_K_Sharif" pitchFamily="2" charset="-78"/>
              </a:rPr>
              <a:t>زيادبوونى تيَكرِاى هةلَاوسان دةبيَتة هوَى ثيَبشينيكردن بةزيادةوة بوَ داهاتوو (ثيَشبينييةكانى رةشبينانة) و ئةمةش دةبيَتة يةكيَك لة خةسلَةتةكانى ئابوورى.</a:t>
            </a:r>
          </a:p>
        </p:txBody>
      </p:sp>
    </p:spTree>
    <p:extLst>
      <p:ext uri="{BB962C8B-B14F-4D97-AF65-F5344CB8AC3E}">
        <p14:creationId xmlns:p14="http://schemas.microsoft.com/office/powerpoint/2010/main" val="19761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righ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righ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righ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159"/>
            <a:ext cx="7831399" cy="1314510"/>
          </a:xfrm>
        </p:spPr>
        <p:txBody>
          <a:bodyPr>
            <a:noAutofit/>
          </a:bodyPr>
          <a:lstStyle/>
          <a:p>
            <a:pPr rtl="1">
              <a:lnSpc>
                <a:spcPct val="100000"/>
              </a:lnSpc>
              <a:spcBef>
                <a:spcPts val="0"/>
              </a:spcBef>
              <a:buClr>
                <a:srgbClr val="00B050"/>
              </a:buClr>
            </a:pPr>
            <a:r>
              <a:rPr lang="ku-Arab-IQ" sz="4000" b="1" dirty="0" smtClean="0">
                <a:solidFill>
                  <a:srgbClr val="002060"/>
                </a:solidFill>
                <a:latin typeface="Times New Roman" panose="02020603050405020304" pitchFamily="18" charset="0"/>
                <a:cs typeface="Times New Roman" panose="02020603050405020304" pitchFamily="18" charset="0"/>
              </a:rPr>
              <a:t>‌‌</a:t>
            </a:r>
            <a:r>
              <a:rPr lang="ar-IQ" sz="4000" b="1" dirty="0" smtClean="0">
                <a:solidFill>
                  <a:srgbClr val="002060"/>
                </a:solidFill>
                <a:latin typeface="Traditional Arabic" panose="02020603050405020304" pitchFamily="18" charset="-78"/>
                <a:cs typeface="Ali_K_Sahifa Bold" pitchFamily="2" charset="-78"/>
              </a:rPr>
              <a:t>سياسةتةكانى كةمكردنةوةى هةلَاوسانى</a:t>
            </a:r>
            <a:br>
              <a:rPr lang="ar-IQ" sz="4000" b="1" dirty="0" smtClean="0">
                <a:solidFill>
                  <a:srgbClr val="002060"/>
                </a:solidFill>
                <a:latin typeface="Traditional Arabic" panose="02020603050405020304" pitchFamily="18" charset="-78"/>
                <a:cs typeface="Ali_K_Sahifa Bold" pitchFamily="2" charset="-78"/>
              </a:rPr>
            </a:br>
            <a:r>
              <a:rPr lang="en-US" sz="3200" b="1" dirty="0" smtClean="0">
                <a:solidFill>
                  <a:srgbClr val="002060"/>
                </a:solidFill>
                <a:latin typeface="Traditional Arabic" panose="02020603050405020304" pitchFamily="18" charset="-78"/>
                <a:cs typeface="Traditional Arabic" panose="02020603050405020304" pitchFamily="18" charset="-78"/>
              </a:rPr>
              <a:t>Policies to Reduce Inflation</a:t>
            </a:r>
            <a:endParaRPr lang="ar-IQ" sz="3600" b="1" dirty="0">
              <a:solidFill>
                <a:srgbClr val="002060"/>
              </a:solidFill>
              <a:latin typeface="Traditional Arabic" panose="02020603050405020304" pitchFamily="18" charset="-78"/>
              <a:cs typeface="Traditional Arabic" panose="02020603050405020304" pitchFamily="18" charset="-78"/>
            </a:endParaRPr>
          </a:p>
        </p:txBody>
      </p:sp>
      <p:sp>
        <p:nvSpPr>
          <p:cNvPr id="5" name="Slide Number Placeholder 4"/>
          <p:cNvSpPr>
            <a:spLocks noGrp="1"/>
          </p:cNvSpPr>
          <p:nvPr>
            <p:ph type="sldNum" sz="quarter" idx="12"/>
          </p:nvPr>
        </p:nvSpPr>
        <p:spPr/>
        <p:txBody>
          <a:bodyPr/>
          <a:lstStyle/>
          <a:p>
            <a:fld id="{F1855434-35D0-4EB5-91AA-4FDCC5769DB0}" type="slidenum">
              <a:rPr lang="en-US" smtClean="0"/>
              <a:t>78</a:t>
            </a:fld>
            <a:endParaRPr lang="en-US"/>
          </a:p>
        </p:txBody>
      </p:sp>
      <p:sp>
        <p:nvSpPr>
          <p:cNvPr id="6" name="Date Placeholder 5"/>
          <p:cNvSpPr>
            <a:spLocks noGrp="1"/>
          </p:cNvSpPr>
          <p:nvPr>
            <p:ph type="dt" sz="half" idx="10"/>
          </p:nvPr>
        </p:nvSpPr>
        <p:spPr/>
        <p:txBody>
          <a:bodyPr/>
          <a:lstStyle/>
          <a:p>
            <a:fld id="{897989B8-CDC7-4DB1-B230-83A24B1C5A95}" type="datetime1">
              <a:rPr lang="en-US" smtClean="0"/>
              <a:t>2/14/2023</a:t>
            </a:fld>
            <a:endParaRPr lang="en-US"/>
          </a:p>
        </p:txBody>
      </p:sp>
      <p:cxnSp>
        <p:nvCxnSpPr>
          <p:cNvPr id="8" name="Straight Connector 7"/>
          <p:cNvCxnSpPr/>
          <p:nvPr/>
        </p:nvCxnSpPr>
        <p:spPr>
          <a:xfrm flipV="1">
            <a:off x="739254" y="1519293"/>
            <a:ext cx="7776097" cy="2550"/>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3342067" y="1454608"/>
            <a:ext cx="5035027" cy="2623795"/>
          </a:xfrm>
          <a:prstGeom prst="rect">
            <a:avLst/>
          </a:prstGeom>
        </p:spPr>
        <p:txBody>
          <a:bodyPr wrap="square">
            <a:spAutoFit/>
          </a:bodyPr>
          <a:lstStyle/>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زياكردنى نرخى داشكاندن.</a:t>
            </a:r>
          </a:p>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زيادكردنى ريَذةى يةدةكى داواكراو.</a:t>
            </a:r>
          </a:p>
          <a:p>
            <a:pPr marL="571500" indent="-571500" algn="just" rtl="1">
              <a:lnSpc>
                <a:spcPct val="150000"/>
              </a:lnSpc>
              <a:buClr>
                <a:srgbClr val="0070C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فروَشتنى قةوالَةكانى حكومى لة بازارِى كراوةدا.</a:t>
            </a:r>
          </a:p>
        </p:txBody>
      </p:sp>
      <p:sp>
        <p:nvSpPr>
          <p:cNvPr id="10" name="Rectangle 9"/>
          <p:cNvSpPr/>
          <p:nvPr/>
        </p:nvSpPr>
        <p:spPr>
          <a:xfrm>
            <a:off x="3448916" y="4114800"/>
            <a:ext cx="4928179" cy="1977464"/>
          </a:xfrm>
          <a:prstGeom prst="rect">
            <a:avLst/>
          </a:prstGeom>
        </p:spPr>
        <p:txBody>
          <a:bodyPr wrap="square">
            <a:spAutoFit/>
          </a:bodyPr>
          <a:lstStyle/>
          <a:p>
            <a:pPr marL="571500" indent="-571500" algn="just" rtl="1">
              <a:lnSpc>
                <a:spcPct val="150000"/>
              </a:lnSpc>
              <a:buClr>
                <a:srgbClr val="FF000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كةمكردنةوةى خةرجى طشتى.</a:t>
            </a:r>
          </a:p>
          <a:p>
            <a:pPr marL="571500" indent="-571500" algn="just" rtl="1">
              <a:lnSpc>
                <a:spcPct val="150000"/>
              </a:lnSpc>
              <a:buClr>
                <a:srgbClr val="FF000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بةرزكردنةوةى باجى راستةوخوَ لةسةر داهات.</a:t>
            </a:r>
          </a:p>
          <a:p>
            <a:pPr marL="571500" indent="-571500" algn="just" rtl="1">
              <a:lnSpc>
                <a:spcPct val="150000"/>
              </a:lnSpc>
              <a:buClr>
                <a:srgbClr val="FF0000"/>
              </a:buClr>
              <a:buFont typeface="Wingdings" panose="05000000000000000000" pitchFamily="2" charset="2"/>
              <a:buChar char="§"/>
            </a:pPr>
            <a:r>
              <a:rPr lang="ar-IQ" sz="2800" dirty="0" smtClean="0">
                <a:latin typeface="Traditional Arabic" panose="02020603050405020304" pitchFamily="18" charset="-78"/>
                <a:cs typeface="Ali_K_Sharif" pitchFamily="2" charset="-78"/>
              </a:rPr>
              <a:t>كةمكردنةوةى قةرزى طشتى حكومةت.</a:t>
            </a:r>
          </a:p>
        </p:txBody>
      </p:sp>
      <p:sp>
        <p:nvSpPr>
          <p:cNvPr id="7" name="Left Brace 6"/>
          <p:cNvSpPr/>
          <p:nvPr/>
        </p:nvSpPr>
        <p:spPr>
          <a:xfrm>
            <a:off x="3001336" y="1884582"/>
            <a:ext cx="515552" cy="1794669"/>
          </a:xfrm>
          <a:prstGeom prst="leftBrace">
            <a:avLst>
              <a:gd name="adj1" fmla="val 7204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3052883" y="4298576"/>
            <a:ext cx="515553" cy="1731828"/>
          </a:xfrm>
          <a:prstGeom prst="leftBrace">
            <a:avLst>
              <a:gd name="adj1" fmla="val 72042"/>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786017" y="2198595"/>
            <a:ext cx="2068851" cy="1384995"/>
          </a:xfrm>
          <a:prstGeom prst="rect">
            <a:avLst/>
          </a:prstGeom>
        </p:spPr>
        <p:txBody>
          <a:bodyPr wrap="square">
            <a:spAutoFit/>
          </a:bodyPr>
          <a:lstStyle/>
          <a:p>
            <a:pPr algn="ctr" rtl="1">
              <a:buClr>
                <a:srgbClr val="0070C0"/>
              </a:buClr>
            </a:pPr>
            <a:r>
              <a:rPr lang="ar-IQ" sz="2800" b="1" dirty="0" smtClean="0">
                <a:solidFill>
                  <a:srgbClr val="0070C0"/>
                </a:solidFill>
                <a:latin typeface="Traditional Arabic" panose="02020603050405020304" pitchFamily="18" charset="-78"/>
                <a:cs typeface="Ali_K_Sharif bold" pitchFamily="2" charset="-78"/>
              </a:rPr>
              <a:t>ئامرازةكانى سياسةتى نةختينةيي</a:t>
            </a:r>
            <a:endParaRPr lang="ar-IQ" sz="2800" b="1" dirty="0">
              <a:solidFill>
                <a:srgbClr val="0070C0"/>
              </a:solidFill>
              <a:latin typeface="Traditional Arabic" panose="02020603050405020304" pitchFamily="18" charset="-78"/>
              <a:cs typeface="Ali_K_Sharif bold" pitchFamily="2" charset="-78"/>
            </a:endParaRPr>
          </a:p>
        </p:txBody>
      </p:sp>
      <p:sp>
        <p:nvSpPr>
          <p:cNvPr id="15" name="Rectangle 14"/>
          <p:cNvSpPr/>
          <p:nvPr/>
        </p:nvSpPr>
        <p:spPr>
          <a:xfrm>
            <a:off x="786017" y="4595104"/>
            <a:ext cx="2068851" cy="954107"/>
          </a:xfrm>
          <a:prstGeom prst="rect">
            <a:avLst/>
          </a:prstGeom>
        </p:spPr>
        <p:txBody>
          <a:bodyPr wrap="square">
            <a:spAutoFit/>
          </a:bodyPr>
          <a:lstStyle/>
          <a:p>
            <a:pPr algn="ctr" rtl="1">
              <a:buClr>
                <a:srgbClr val="0070C0"/>
              </a:buClr>
            </a:pPr>
            <a:r>
              <a:rPr lang="ar-IQ" sz="2800" b="1" dirty="0">
                <a:solidFill>
                  <a:srgbClr val="FF0000"/>
                </a:solidFill>
                <a:latin typeface="Traditional Arabic" panose="02020603050405020304" pitchFamily="18" charset="-78"/>
                <a:cs typeface="Ali_K_Sharif bold" pitchFamily="2" charset="-78"/>
              </a:rPr>
              <a:t>ئامرازةكانى سياسةتى </a:t>
            </a:r>
            <a:r>
              <a:rPr lang="ar-IQ" sz="2800" b="1" dirty="0" smtClean="0">
                <a:solidFill>
                  <a:srgbClr val="FF0000"/>
                </a:solidFill>
                <a:latin typeface="Traditional Arabic" panose="02020603050405020304" pitchFamily="18" charset="-78"/>
                <a:cs typeface="Ali_K_Sharif bold" pitchFamily="2" charset="-78"/>
              </a:rPr>
              <a:t>دارايي</a:t>
            </a:r>
            <a:endParaRPr lang="ar-IQ" sz="2800" b="1" dirty="0">
              <a:solidFill>
                <a:srgbClr val="FF0000"/>
              </a:solidFill>
              <a:latin typeface="Traditional Arabic" panose="02020603050405020304" pitchFamily="18" charset="-78"/>
              <a:cs typeface="Ali_K_Sharif bold" pitchFamily="2" charset="-78"/>
            </a:endParaRPr>
          </a:p>
        </p:txBody>
      </p:sp>
    </p:spTree>
    <p:extLst>
      <p:ext uri="{BB962C8B-B14F-4D97-AF65-F5344CB8AC3E}">
        <p14:creationId xmlns:p14="http://schemas.microsoft.com/office/powerpoint/2010/main" val="3522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righ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righ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righ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right)">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right)">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right)">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right)">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right)">
                                      <p:cBhvr>
                                        <p:cTn id="5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build="p"/>
      <p:bldP spid="13" grpId="0" build="p"/>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D66C1B-F990-4A5F-D899-F687EB762378}"/>
              </a:ext>
            </a:extLst>
          </p:cNvPr>
          <p:cNvSpPr>
            <a:spLocks noGrp="1"/>
          </p:cNvSpPr>
          <p:nvPr>
            <p:ph type="title"/>
          </p:nvPr>
        </p:nvSpPr>
        <p:spPr>
          <a:xfrm>
            <a:off x="457200" y="274638"/>
            <a:ext cx="8229600" cy="5821362"/>
          </a:xfrm>
        </p:spPr>
        <p:txBody>
          <a:bodyPr>
            <a:noAutofit/>
          </a:bodyPr>
          <a:lstStyle/>
          <a:p>
            <a:pPr algn="just" rtl="1"/>
            <a:r>
              <a:rPr lang="ar-IQ" sz="3200" dirty="0">
                <a:solidFill>
                  <a:srgbClr val="FF0000"/>
                </a:solidFill>
                <a:cs typeface="Ali_K_Samik" pitchFamily="2" charset="-78"/>
              </a:rPr>
              <a:t>بؤ نموونة:- </a:t>
            </a:r>
            <a:r>
              <a:rPr lang="ar-IQ" sz="3200" dirty="0">
                <a:cs typeface="Ali_K_Samik" pitchFamily="2" charset="-78"/>
              </a:rPr>
              <a:t>بةرزبوونةوةى نرخى هةنديَك كةرةستةى بذيَوى واتاى طيروطرفتى هةلَئاوسان ناداتة دةستةوة، كة بةهؤى كةمى هةنديَك بةرهةمى كشتووكالَى لة وةرزيَكى دياريكراو رِوودةدات و دةبيَتة هؤى بةرزبوونةوةى نرخ.هةروةها طةرِانى هةنديَك كةس بةدواى كار لة ماوةيةكى دياريكراو، ناتوانريَت ئةو دياردةية طشتاندنى بؤ بكريَت و بلَيَين كؤمةلَطا بةدةست بيَكارى دةنالَيَنيَت، كة زؤر جار هةية ئةو طةرانة تةنيا لة كةرتيَكى ئابووريية، بؤية لةم جؤرة دؤخانة نابيَ طشتاندنى بؤ بكريَت.</a:t>
            </a:r>
            <a:endParaRPr lang="ar-IQ" sz="3200" dirty="0"/>
          </a:p>
        </p:txBody>
      </p:sp>
    </p:spTree>
    <p:extLst>
      <p:ext uri="{BB962C8B-B14F-4D97-AF65-F5344CB8AC3E}">
        <p14:creationId xmlns:p14="http://schemas.microsoft.com/office/powerpoint/2010/main" val="25408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FF225B-7AB1-5019-FE9C-6604A78A5615}"/>
              </a:ext>
            </a:extLst>
          </p:cNvPr>
          <p:cNvSpPr>
            <a:spLocks noGrp="1"/>
          </p:cNvSpPr>
          <p:nvPr>
            <p:ph type="title"/>
          </p:nvPr>
        </p:nvSpPr>
        <p:spPr>
          <a:xfrm>
            <a:off x="457200" y="274638"/>
            <a:ext cx="8229600" cy="6202362"/>
          </a:xfrm>
        </p:spPr>
        <p:txBody>
          <a:bodyPr>
            <a:noAutofit/>
          </a:bodyPr>
          <a:lstStyle/>
          <a:p>
            <a:pPr marL="0" indent="0" algn="just" rtl="1"/>
            <a:r>
              <a:rPr lang="ar-IQ" sz="2800" dirty="0">
                <a:solidFill>
                  <a:srgbClr val="FF0000"/>
                </a:solidFill>
                <a:cs typeface="Ali_K_Samik" pitchFamily="2" charset="-78"/>
              </a:rPr>
              <a:t>ضوارةم:- ثةرةسةندنى تيورى ئابوورى هةمووةكى </a:t>
            </a:r>
            <a:r>
              <a:rPr lang="ar-IQ" sz="2800" dirty="0">
                <a:cs typeface="Ali_K_Samik" pitchFamily="2" charset="-78"/>
              </a:rPr>
              <a:t>ئابووري ناسة كلاسيكةكان طرنطى يان بةشيكردنةوةى ئابوورى بةشةكى دابوو. ضونكة بؤضوونييان وابوو، كة ئابوورى ئازاد دةتوانيَت ثالَ بةئابوورى نةتةوةيي بنيَت بةرةو كارثيَدانى تةواو و سةقامطيرى ئاستى طشتى نرخ بةشيَوةى خودى، ئةويش بة هيَزى بازار، ئةمةو كلاسيكةكان سةيركردنييان بؤ طيروطرفتى هةلَئاوسان و بيَكارى بةطيروطرفتى خةتةرناكى يان نةدةبينى، ضونكة هيَزى خودى دةستى شاراوة كة ئابوورى ئازاد هةيةتى، دةتوانريَت ثشتى ثيَ ببةستريَت بؤ طيَرانةوةى سيستةمى ئابوورى بؤ ئاستى كارثيَدانى تةواو و سةقامطيرى ئاستى طشتى نرخةكان بةبيَ دةستيَخستنى دةرةكى لةلايةن حكومةتةوة. بةهاتنى قةيرانى بيَبازارى طةورة </a:t>
            </a:r>
            <a:r>
              <a:rPr lang="ar-IQ" sz="2800" dirty="0">
                <a:solidFill>
                  <a:srgbClr val="FF0000"/>
                </a:solidFill>
                <a:cs typeface="Ali_K_Samik" pitchFamily="2" charset="-78"/>
              </a:rPr>
              <a:t>1929</a:t>
            </a:r>
            <a:r>
              <a:rPr lang="ar-IQ" sz="2800" dirty="0">
                <a:cs typeface="Ali_K_Samik" pitchFamily="2" charset="-78"/>
              </a:rPr>
              <a:t> </a:t>
            </a:r>
            <a:r>
              <a:rPr lang="ar-IQ" sz="2800" dirty="0">
                <a:solidFill>
                  <a:srgbClr val="FF0000"/>
                </a:solidFill>
                <a:cs typeface="Ali_K_Samik" pitchFamily="2" charset="-78"/>
              </a:rPr>
              <a:t>–</a:t>
            </a:r>
            <a:r>
              <a:rPr lang="ar-IQ" sz="2800" dirty="0">
                <a:cs typeface="Ali_K_Samik" pitchFamily="2" charset="-78"/>
              </a:rPr>
              <a:t> </a:t>
            </a:r>
            <a:r>
              <a:rPr lang="ar-IQ" sz="2800" dirty="0">
                <a:solidFill>
                  <a:srgbClr val="FF0000"/>
                </a:solidFill>
                <a:cs typeface="Ali_K_Samik" pitchFamily="2" charset="-78"/>
              </a:rPr>
              <a:t>1933</a:t>
            </a:r>
            <a:r>
              <a:rPr lang="ar-IQ" sz="2800" dirty="0">
                <a:cs typeface="Ali_K_Samik" pitchFamily="2" charset="-78"/>
              </a:rPr>
              <a:t> زؤر لةبؤضوونى كلاسيكةكان هةرةسى هيَنا.</a:t>
            </a:r>
            <a:endParaRPr lang="ar-IQ" sz="2800" dirty="0"/>
          </a:p>
        </p:txBody>
      </p:sp>
    </p:spTree>
    <p:extLst>
      <p:ext uri="{BB962C8B-B14F-4D97-AF65-F5344CB8AC3E}">
        <p14:creationId xmlns:p14="http://schemas.microsoft.com/office/powerpoint/2010/main" val="435467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1.4|2|0.5|1.5|5.8|1.2"/>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5|6.1|1.5|27.2"/>
</p:tagLst>
</file>

<file path=ppt/tags/tag3.xml><?xml version="1.0" encoding="utf-8"?>
<p:tagLst xmlns:a="http://schemas.openxmlformats.org/drawingml/2006/main" xmlns:r="http://schemas.openxmlformats.org/officeDocument/2006/relationships" xmlns:p="http://schemas.openxmlformats.org/presentationml/2006/main">
  <p:tag name="TIMING" val="|0.6|8.1|32.8|4.8|8.7"/>
</p:tagLst>
</file>

<file path=ppt/tags/tag4.xml><?xml version="1.0" encoding="utf-8"?>
<p:tagLst xmlns:a="http://schemas.openxmlformats.org/drawingml/2006/main" xmlns:r="http://schemas.openxmlformats.org/officeDocument/2006/relationships" xmlns:p="http://schemas.openxmlformats.org/presentationml/2006/main">
  <p:tag name="TIMING" val="|1.2|16.7|0.7"/>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0.5|1.1|13.3|34.4"/>
</p:tagLst>
</file>

<file path=ppt/tags/tag7.xml><?xml version="1.0" encoding="utf-8"?>
<p:tagLst xmlns:a="http://schemas.openxmlformats.org/drawingml/2006/main" xmlns:r="http://schemas.openxmlformats.org/officeDocument/2006/relationships" xmlns:p="http://schemas.openxmlformats.org/presentationml/2006/main">
  <p:tag name="TIMING" val="|0.8|1.3|2.6"/>
</p:tagLst>
</file>

<file path=ppt/tags/tag8.xml><?xml version="1.0" encoding="utf-8"?>
<p:tagLst xmlns:a="http://schemas.openxmlformats.org/drawingml/2006/main" xmlns:r="http://schemas.openxmlformats.org/officeDocument/2006/relationships" xmlns:p="http://schemas.openxmlformats.org/presentationml/2006/main">
  <p:tag name="TIMING" val="|0.5|2.4|0.5"/>
</p:tagLst>
</file>

<file path=ppt/tags/tag9.xml><?xml version="1.0" encoding="utf-8"?>
<p:tagLst xmlns:a="http://schemas.openxmlformats.org/drawingml/2006/main" xmlns:r="http://schemas.openxmlformats.org/officeDocument/2006/relationships" xmlns:p="http://schemas.openxmlformats.org/presentationml/2006/main">
  <p:tag name="TIMING" val="|0.3|1|3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131</TotalTime>
  <Words>4021</Words>
  <Application>Microsoft Office PowerPoint</Application>
  <PresentationFormat>On-screen Show (4:3)</PresentationFormat>
  <Paragraphs>555</Paragraphs>
  <Slides>78</Slides>
  <Notes>78</Notes>
  <HiddenSlides>0</HiddenSlides>
  <MMClips>1</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Principles of Macro economic  بنةماكانى ئابوورى هةمووةكي  بةشى ذميَريارى/ قؤناغى يةكةم   2022-2023 </vt:lpstr>
      <vt:lpstr>PowerPoint Presentation</vt:lpstr>
      <vt:lpstr>PowerPoint Presentation</vt:lpstr>
      <vt:lpstr>PowerPoint Presentation</vt:lpstr>
      <vt:lpstr>سيَيةم:- سروشتى طيروطرفتى ئابوورى هةمووةكى كاريطةرى ئابوورى لةسةر زؤربةى تاكى كؤمةلَطا بةديار دةكةويَت. وةك:- طيرو طرفتى بيَكارى و طيرو طرفتى هةلَئاوسان و طيرو طرفتى طةشةى ئابوورى... هتد. كةرتى بةرهةمهيَن بةبةردةوامى لةلايةن كريَكارانةوة داواى بةرزكردنةوةى كريَ يان ليَ دةكريَت، بةمةبةستى رووبةرووبوونةوةى بةرزبوونةوةى بةردةوامى تيَضوونى ذيان، ئةمةش دةبيَتة هؤى بةرزبوونةوةى تيَضوونى بةرهةم، بةمةش ئةو بارطرانيية بؤ سةر بةكاربةران دةطوازريَتةوة، ئةويش لةريَطةى بةرزبوونةوةى يةك لة دواى يةكى نرخةكان، ئةمةش بة هةلَئاوسانى تيَضوون ناسراوة.</vt:lpstr>
      <vt:lpstr>هةروةها بةرزبوونةوةى بةردةواى دةسهاتةكان، بوة هؤى بةرزبوونةوةى بةردةوامى خواستةكان، بةمةش زيادةى لة زيادبوونى بةرهةم خيَراتر دةبيَت، ئةمةش دةبيَتة هؤى بةرزبوونةوةى ئاستى نرخةكان، ئةمةش بة هةلَئاوسانى خواست ناسراوة.خاوةن دةسهاتى ضةسثاو وةك خاوةن مووضةو قةرزدةرةكان بةدةست دياردةى بةرزبوونةوةى نرخ دةنالَيَنن، ضونكة بةهاى راستةقينةى كريَ و ثارة بةقةرزدراوةكانيان دادةبةزيَت، بةمةش كةرتى بةرهةم ئاستى فرؤشتنى دادةبةزيَت و قازانجى دادةبةزيَت، ئةمةش دةبيَتة هؤى ئةوةى دةستبةردارى دةستى كار بن، بةمةش بيَكارى بلاَو دةبيَتةوة بةمةش ضالاكى ئابوورى لة زؤربةى كةرتةكانى رِوولة دابةزين دةكات.</vt:lpstr>
      <vt:lpstr>PowerPoint Presentation</vt:lpstr>
      <vt:lpstr>بؤ نموونة:- بةرزبوونةوةى نرخى هةنديَك كةرةستةى بذيَوى واتاى طيروطرفتى هةلَئاوسان ناداتة دةستةوة، كة بةهؤى كةمى هةنديَك بةرهةمى كشتووكالَى لة وةرزيَكى دياريكراو رِوودةدات و دةبيَتة هؤى بةرزبوونةوةى نرخ.هةروةها طةرِانى هةنديَك كةس بةدواى كار لة ماوةيةكى دياريكراو، ناتوانريَت ئةو دياردةية طشتاندنى بؤ بكريَت و بلَيَين كؤمةلَطا بةدةست بيَكارى دةنالَيَنيَت، كة زؤر جار هةية ئةو طةرانة تةنيا لة كةرتيَكى ئابووريية، بؤية لةم جؤرة دؤخانة نابيَ طشتاندنى بؤ بكريَت.</vt:lpstr>
      <vt:lpstr>ضوارةم:- ثةرةسةندنى تيورى ئابوورى هةمووةكى ئابووري ناسة كلاسيكةكان طرنطى يان بةشيكردنةوةى ئابوورى بةشةكى دابوو. ضونكة بؤضوونييان وابوو، كة ئابوورى ئازاد دةتوانيَت ثالَ بةئابوورى نةتةوةيي بنيَت بةرةو كارثيَدانى تةواو و سةقامطيرى ئاستى طشتى نرخ بةشيَوةى خودى، ئةويش بة هيَزى بازار، ئةمةو كلاسيكةكان سةيركردنييان بؤ طيروطرفتى هةلَئاوسان و بيَكارى بةطيروطرفتى خةتةرناكى يان نةدةبينى، ضونكة هيَزى خودى دةستى شاراوة كة ئابوورى ئازاد هةيةتى، دةتوانريَت ثشتى ثيَ ببةستريَت بؤ طيَرانةوةى سيستةمى ئابوورى بؤ ئاستى كارثيَدانى تةواو و سةقامطيرى ئاستى طشتى نرخةكان بةبيَ دةستيَخستنى دةرةكى لةلايةن حكومةتةوة. بةهاتنى قةيرانى بيَبازارى طةورة 1929 – 1933 زؤر لةبؤضوونى كلاسيكةكان هةرةسى هيَنا.</vt:lpstr>
      <vt:lpstr>بيَكارى لةضوارضيَوةى بةرفرةوان لةسةرانسةرى جيهان روويدا، سالاَن  رؤيشت بةبيَ ئةوةى دةستى شاراوةو سياسةتى نةختى بةهؤى بةنكى ناوةندييةوة هيض سةركةوتنى لةدابةزينى ئاستى بيَكارى بةدةست نةهيَنا. ليَرةدا ثيَويستي بة سةرهةلَدانى ئابوورى هةمووةكى هةبوو، بؤية بةهؤى ئابوورى ناسى بةناوبانط جؤن ماينارد كينز هاتة دةست، ئةويش كاتيَك كتيَبةكةى بةناونيشانى(تيورى طشتى بؤكار ثيَدان نرخى سوودو ثارة) لة سالَى 1936 بلاَو كردةوة. ئاشكراية جؤن ماينارد كينز لة لايةنطيرى سيستةمى سةرمايةدارى بوو، بةلاَم رةخنةى لةم سيستةمة طرت. لةطرنطترين بؤضوونةكانى كينز بريتيية لةوةى ثيَويستة حكومةت كاريطةرى لةسةر ئاستى طشتى ضالاكى ئابوورى دروست بكات. ئةويش لةريَطةى طؤران لةئاستى خةرجي يةكانى يان لة ريَطةى طؤرينى باجةكان ئةمةش بة سياسةتى دارايي ناسراوة.ئةمةو كينز بؤضوونى ئةوة بوو، كة ثيَويستة حكومةت بةرثرسيارةتى وةربطريَت،</vt:lpstr>
      <vt:lpstr>ئةويش لةميانةى سياسةتى ئابوورى هاوسةنط، بةمةبةستى طةيشتن بة ئاستى كارثيَدانى تةواو، ئةويش لةريَطةى زيادكردنى خةرجييةكان(يان نزمكردنةوةى باجةكان)، لة دؤخى روودانى بيَبازارى ئابوورى، يان(نزمكردنةوةى خةرجييةكان) كاتيَك هةلَئاوسان روودةدات. بةمةش حكومةت كاريطةرى راستةوخؤ لةسةر ئاستى هةمووةكى و ئاستى كارثيَدان و ئاستى نرخ لةئابوورى دروست دةكات. تيورى كينز بريتي بوو لة شؤرشيَك لة دذى تيورى كلاسيكى، كة بةذمارةيةك رةخنةو هيَرش كؤتايي ثيَهات، بةلاَم ضةند بةشيَكى سةرةكى لة تيورى كلاسيكى ضةند بةشيَكى تيورى كينزى لة شويَن دانرا،</vt:lpstr>
      <vt:lpstr>PowerPoint Presentation</vt:lpstr>
      <vt:lpstr>PowerPoint Presentation</vt:lpstr>
      <vt:lpstr>1-تةوذم و رِةسيد (التيار والرصيد) ديارة بيرؤكةى تةوذم و رِةسيد بؤ تيَطةيشتن كاريَكى قورس نيية، بةلاَم ئاستةنط دروست دةبيَت، ئةطةر بيَتوو بةخراث تيَ طةيشتين يان بةخراث بةكارمان هيَنا. هةروةكو ئاشكراية تةوذم و رِةسيد طؤرِاون رِةنطة طةورةبن يان بضووك ئةويش بةتيَثةربوونى كات.جياوازى هةردووكيان خؤى لةوة دةبينيَتةوة، كة رِةسيد بريتيية لة برِيَكى ثيَوانةكراو لة ساتيَكى دياريكراو بةلاَم تةوذم بريتيية لة ماوةيةكى زةمةنى ثيَوانة بكريت، بؤنموونة رِةسيدى ئاو لة تانكى بريتيية لة (500) طالَؤن لة ساتيَكى دياريكراو بةلاَم تةوذم بريتيية لةوةى ئاو لة تانكى مانطانة بريتيية لة (600) طالؤن. ئةمةش ماناى ئةوةية تةوذمى ئاو بؤ تانكى يةكة(20) طالؤنة لة رِؤذيَكدا.   بؤية جياوازى نيَوان تةوذم و رِةسيد بريتيية لةوةى تةوذم واتة طؤرِان بةزيادبوون يان كةمبوونةوةى لةماوةيةكى زةمةنى دا، كةضى رِةسيد ضةسثاوة لة ماوةيةكى دياريكراودا. بةلاَم ليَرةدا ثرسياريَك ديَتة ثيَشةوة، ئايا ثةيوةندى لةنيَوان تةوذم و رِةسيد هةية؟ لة وةلاَمدا دةلَيَن بةلَيَ. </vt:lpstr>
      <vt:lpstr>PowerPoint Presentation</vt:lpstr>
      <vt:lpstr>PowerPoint Presentation</vt:lpstr>
      <vt:lpstr>PowerPoint Presentation</vt:lpstr>
      <vt:lpstr>PowerPoint Presentation</vt:lpstr>
      <vt:lpstr>داهاتى نةتةوةيي و ريَطاكانى هةذماركردنى</vt:lpstr>
      <vt:lpstr>تةوةرةكانى وانة:</vt:lpstr>
      <vt:lpstr>داهاتى نةتةوةيي National Income</vt:lpstr>
      <vt:lpstr>PowerPoint Presentation</vt:lpstr>
      <vt:lpstr>‌سةرجةمى بةرهةمى نةتةوةيي Gross National Product (GNP)</vt:lpstr>
      <vt:lpstr>PowerPoint Presentation</vt:lpstr>
      <vt:lpstr>‌ سةرجةمى بةرهةمى ناوخوَيي Gross Domestic Product (GNP)</vt:lpstr>
      <vt:lpstr>‌ ماناكانى ديكة لة هةذمارةكانى داهاتى ناخوَيي</vt:lpstr>
      <vt:lpstr>‌ريَذنةى بازنةيي داهات Circular Flows of Income</vt:lpstr>
      <vt:lpstr>PowerPoint Presentation</vt:lpstr>
      <vt:lpstr>ريَذنةى بازنةيي داهات لة ئابوورى سادة و داخراودا </vt:lpstr>
      <vt:lpstr>PowerPoint Presentation</vt:lpstr>
      <vt:lpstr>ريَذنةى بازنةيي داهات لة ئابوورى ئالوَز و كراوةدا </vt:lpstr>
      <vt:lpstr>‌ريَطاكانى هةذماركردنى سةرجةمى بةرهةمى ناوخوَيي GDP Measuring Methods</vt:lpstr>
      <vt:lpstr>‌ريَطاى زيَدة بةها Add Value Method</vt:lpstr>
      <vt:lpstr>نموونة: هةذماركردنى سةرجةمى بةرهةمى ناوخوَيي بة ريَطاى زيَدة بةها:</vt:lpstr>
      <vt:lpstr>‌ ريَطاى بةرهةمى كوَتايي Final Product Method</vt:lpstr>
      <vt:lpstr>نموونة: هةذماركردنى سةرجةمى بةرهةمى ناوخوَيي بة ريَطاى بةرهةمى كوَتايي: </vt:lpstr>
      <vt:lpstr>‌ ريَطاى خةرجى Expenditure Method</vt:lpstr>
      <vt:lpstr>نموونة: هةذماركردنى سةرجةمى بةرهةمى ناوخوَيي بة ريَطاى خةرجى:</vt:lpstr>
      <vt:lpstr>‌ ريَطاى داهات Income Method</vt:lpstr>
      <vt:lpstr>نموونة: هةذماركردنى سةرجةمى بةرهةمى ناوخوَيي بة ريَطاى داهات: </vt:lpstr>
      <vt:lpstr>سياسةتةكانى نةختينةيي و دارايي</vt:lpstr>
      <vt:lpstr>تةوةرةكانى وانة:</vt:lpstr>
      <vt:lpstr>‌سياسةتى نةختينةيي  Monetary policy</vt:lpstr>
      <vt:lpstr>‌ئامانجةكانى سياسةتى نةختينةيي Objectives of Monetary Policy</vt:lpstr>
      <vt:lpstr>PowerPoint Presentation</vt:lpstr>
      <vt:lpstr>‌سياسةتى نةختينةيي ثوكانةوةيي Contractionary Monetary Policy</vt:lpstr>
      <vt:lpstr>‌سياسةتى نةختينةيي فراوانكاريي Expansionary Monetary Policy</vt:lpstr>
      <vt:lpstr>‌ئامرازةكانى سياسةتى نةختينةيي Tools of Monetary Policy</vt:lpstr>
      <vt:lpstr>‌نرخى داشكاندن Discount Rate</vt:lpstr>
      <vt:lpstr>‌ريَذةى يةدةكى داواكراو Required Reserves Ratio</vt:lpstr>
      <vt:lpstr>‌كردارةكانى بازارِى كراوة  Open Market Operations</vt:lpstr>
      <vt:lpstr>‌‌سياسةتى دارايي Fiscal Policy</vt:lpstr>
      <vt:lpstr>‌‌ئامانجةكانى سياسةتى دارايي  Objectives of Fiscal Policy</vt:lpstr>
      <vt:lpstr>‌ جوَرةكانى سياسةتى دارايي  Types of Fiscal Policy</vt:lpstr>
      <vt:lpstr>‌‌ سياسةتى دارايي ثوكانةوةيي Contractionary Fiscal Policy</vt:lpstr>
      <vt:lpstr>‌‌ سياسةتى دارايي فراوانكاريي Expansionary Fiscal Policy</vt:lpstr>
      <vt:lpstr>‌ ئامرازةكانى سياسةتى دارايي  Tools of Fiscal Policy</vt:lpstr>
      <vt:lpstr>‌‌ ‌‌‌داهاتة طشتييةكان Public Revenues</vt:lpstr>
      <vt:lpstr>‌‌ ‌‌‌خةرجيية طشتييةكان Public Expenditures </vt:lpstr>
      <vt:lpstr>PowerPoint Presentation</vt:lpstr>
      <vt:lpstr>كيَشةكانى ئابوورى (بيَكارى و هةلَاوسان)</vt:lpstr>
      <vt:lpstr>تةوةرةكانى وانة:</vt:lpstr>
      <vt:lpstr>‌بيَكارى Unemployment</vt:lpstr>
      <vt:lpstr>‌ جوَرةكانى بيَكارى Types of Unemployment</vt:lpstr>
      <vt:lpstr>PowerPoint Presentation</vt:lpstr>
      <vt:lpstr>PowerPoint Presentation</vt:lpstr>
      <vt:lpstr>PowerPoint Presentation</vt:lpstr>
      <vt:lpstr>‌ هوَكارةكانى بيَكارى Causes of Unemployment</vt:lpstr>
      <vt:lpstr>‌ شويَنةوارةكانى بيَكارى  Effects of Unemployment</vt:lpstr>
      <vt:lpstr>‌ضارةسةرى ثيَشنياركراو بوَ كةمكردنةوةى بيَكارى  Suggested solutions to reduce unemployment</vt:lpstr>
      <vt:lpstr>‌هةلَاوسان Inflation</vt:lpstr>
      <vt:lpstr>‌ جوَرةكانى هةلَاوسان Types of Inflation</vt:lpstr>
      <vt:lpstr>‌‌ هوَكارةكانى هةلَاوسان Causes of Inflation</vt:lpstr>
      <vt:lpstr>‌‌ هةلَاوسانى دروستبوو لة راكيَشانى خواست Demand – Pull Inflation</vt:lpstr>
      <vt:lpstr>‌‌ هةلَاوسانى دروستبوو لة ثالَدانى تيَضوون Cost – Push Inflation</vt:lpstr>
      <vt:lpstr>‌‌ شويَنةوارةكانى هةلَاوسان Effects of Inflation</vt:lpstr>
      <vt:lpstr>PowerPoint Presentation</vt:lpstr>
      <vt:lpstr>‌‌سياسةتةكانى كةمكردنةوةى هةلَاوسانى Policies to Reduce Inflation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High Tech</dc:creator>
  <cp:lastModifiedBy>High Tech</cp:lastModifiedBy>
  <cp:revision>49</cp:revision>
  <dcterms:created xsi:type="dcterms:W3CDTF">2006-08-16T00:00:00Z</dcterms:created>
  <dcterms:modified xsi:type="dcterms:W3CDTF">2023-02-14T17:21:06Z</dcterms:modified>
</cp:coreProperties>
</file>