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4.xml" ContentType="application/vnd.openxmlformats-officedocument.drawingml.chart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5.xml" ContentType="application/vnd.openxmlformats-officedocument.drawingml.chart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481" r:id="rId2"/>
    <p:sldId id="256" r:id="rId3"/>
    <p:sldId id="384" r:id="rId4"/>
    <p:sldId id="380" r:id="rId5"/>
    <p:sldId id="322" r:id="rId6"/>
    <p:sldId id="369" r:id="rId7"/>
    <p:sldId id="323" r:id="rId8"/>
    <p:sldId id="332" r:id="rId9"/>
    <p:sldId id="365" r:id="rId10"/>
    <p:sldId id="366" r:id="rId11"/>
    <p:sldId id="368" r:id="rId12"/>
    <p:sldId id="379" r:id="rId13"/>
    <p:sldId id="362" r:id="rId14"/>
    <p:sldId id="373" r:id="rId15"/>
    <p:sldId id="335" r:id="rId16"/>
    <p:sldId id="383" r:id="rId17"/>
    <p:sldId id="363" r:id="rId18"/>
    <p:sldId id="364" r:id="rId19"/>
    <p:sldId id="268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39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425" r:id="rId61"/>
    <p:sldId id="426" r:id="rId62"/>
    <p:sldId id="427" r:id="rId63"/>
    <p:sldId id="428" r:id="rId64"/>
    <p:sldId id="414" r:id="rId65"/>
    <p:sldId id="440" r:id="rId66"/>
    <p:sldId id="441" r:id="rId67"/>
    <p:sldId id="442" r:id="rId68"/>
    <p:sldId id="443" r:id="rId69"/>
    <p:sldId id="444" r:id="rId70"/>
    <p:sldId id="445" r:id="rId71"/>
    <p:sldId id="446" r:id="rId72"/>
    <p:sldId id="447" r:id="rId73"/>
    <p:sldId id="448" r:id="rId74"/>
    <p:sldId id="449" r:id="rId75"/>
    <p:sldId id="450" r:id="rId76"/>
    <p:sldId id="451" r:id="rId77"/>
    <p:sldId id="452" r:id="rId78"/>
    <p:sldId id="453" r:id="rId79"/>
    <p:sldId id="454" r:id="rId80"/>
    <p:sldId id="455" r:id="rId81"/>
    <p:sldId id="457" r:id="rId82"/>
    <p:sldId id="458" r:id="rId83"/>
    <p:sldId id="476" r:id="rId84"/>
    <p:sldId id="477" r:id="rId85"/>
    <p:sldId id="478" r:id="rId86"/>
    <p:sldId id="479" r:id="rId87"/>
    <p:sldId id="480" r:id="rId88"/>
    <p:sldId id="456" r:id="rId89"/>
    <p:sldId id="482" r:id="rId90"/>
    <p:sldId id="483" r:id="rId91"/>
    <p:sldId id="484" r:id="rId92"/>
    <p:sldId id="493" r:id="rId93"/>
    <p:sldId id="485" r:id="rId94"/>
    <p:sldId id="487" r:id="rId95"/>
    <p:sldId id="488" r:id="rId96"/>
    <p:sldId id="489" r:id="rId97"/>
    <p:sldId id="490" r:id="rId98"/>
    <p:sldId id="491" r:id="rId99"/>
    <p:sldId id="492" r:id="rId100"/>
    <p:sldId id="494" r:id="rId101"/>
    <p:sldId id="496" r:id="rId102"/>
    <p:sldId id="497" r:id="rId103"/>
    <p:sldId id="498" r:id="rId104"/>
    <p:sldId id="499" r:id="rId105"/>
    <p:sldId id="500" r:id="rId106"/>
    <p:sldId id="501" r:id="rId107"/>
    <p:sldId id="502" r:id="rId108"/>
    <p:sldId id="503" r:id="rId109"/>
    <p:sldId id="504" r:id="rId110"/>
    <p:sldId id="505" r:id="rId111"/>
    <p:sldId id="506" r:id="rId112"/>
    <p:sldId id="507" r:id="rId113"/>
    <p:sldId id="508" r:id="rId114"/>
    <p:sldId id="509" r:id="rId115"/>
    <p:sldId id="510" r:id="rId116"/>
    <p:sldId id="511" r:id="rId117"/>
    <p:sldId id="512" r:id="rId118"/>
    <p:sldId id="513" r:id="rId119"/>
    <p:sldId id="514" r:id="rId120"/>
    <p:sldId id="515" r:id="rId121"/>
    <p:sldId id="516" r:id="rId122"/>
    <p:sldId id="517" r:id="rId1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660"/>
  </p:normalViewPr>
  <p:slideViewPr>
    <p:cSldViewPr snapToGrid="0">
      <p:cViewPr>
        <p:scale>
          <a:sx n="50" d="100"/>
          <a:sy n="50" d="100"/>
        </p:scale>
        <p:origin x="-976" y="-4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FF0000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defRPr>
            </a:pPr>
            <a:r>
              <a:rPr lang="ar-IQ" sz="28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منحنى</a:t>
            </a:r>
            <a:r>
              <a:rPr lang="ar-IQ" sz="2800" baseline="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إمكانيات الإنتاج</a:t>
            </a:r>
            <a:endParaRPr lang="en-US" sz="28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c:rich>
      </c:tx>
      <c:layout>
        <c:manualLayout>
          <c:xMode val="edge"/>
          <c:yMode val="edge"/>
          <c:x val="0.3482824267881121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519655048632089E-2"/>
          <c:y val="0.11756324337856817"/>
          <c:w val="0.89570144586053646"/>
          <c:h val="0.77525140089698608"/>
        </c:manualLayout>
      </c:layout>
      <c:scatterChart>
        <c:scatterStyle val="line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57150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Sheet1!$E$2:$E$7</c:f>
              <c:numCache>
                <c:formatCode>General</c:formatCode>
                <c:ptCount val="6"/>
                <c:pt idx="0">
                  <c:v>150</c:v>
                </c:pt>
                <c:pt idx="1">
                  <c:v>140</c:v>
                </c:pt>
                <c:pt idx="2">
                  <c:v>130</c:v>
                </c:pt>
                <c:pt idx="3">
                  <c:v>120</c:v>
                </c:pt>
                <c:pt idx="4">
                  <c:v>110</c:v>
                </c:pt>
                <c:pt idx="5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93-4EEC-A1BD-4A437BCA7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73440"/>
        <c:axId val="180195712"/>
      </c:scatterChart>
      <c:valAx>
        <c:axId val="18017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95712"/>
        <c:crosses val="autoZero"/>
        <c:crossBetween val="midCat"/>
      </c:valAx>
      <c:valAx>
        <c:axId val="18019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7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16957332897867E-2"/>
          <c:y val="0.13941667756869808"/>
          <c:w val="0.82911218398099151"/>
          <c:h val="0.748300006332285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Qd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 cap="rnd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Sheet1!$E$3:$E$7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Sheet1!$F$3:$F$7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95-4701-AE3D-D40662D8D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557568"/>
        <c:axId val="250559872"/>
      </c:scatterChart>
      <c:valAx>
        <c:axId val="25055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err="1">
                    <a:solidFill>
                      <a:srgbClr val="C00000"/>
                    </a:solidFill>
                  </a:rPr>
                  <a:t>Q</a:t>
                </a:r>
                <a:r>
                  <a:rPr lang="en-US" sz="1600" b="1" baseline="-25000" dirty="0" err="1">
                    <a:solidFill>
                      <a:srgbClr val="C00000"/>
                    </a:solidFill>
                  </a:rPr>
                  <a:t>d</a:t>
                </a:r>
                <a:endParaRPr lang="en-US" sz="1600" b="1" baseline="-25000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3140524500988708"/>
              <c:y val="0.894506924293617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59872"/>
        <c:crosses val="autoZero"/>
        <c:crossBetween val="midCat"/>
      </c:valAx>
      <c:valAx>
        <c:axId val="25055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C00000"/>
                    </a:solidFill>
                  </a:rPr>
                  <a:t>Price</a:t>
                </a:r>
              </a:p>
            </c:rich>
          </c:tx>
          <c:layout>
            <c:manualLayout>
              <c:xMode val="edge"/>
              <c:yMode val="edge"/>
              <c:x val="4.2150127802838295E-3"/>
              <c:y val="8.1615599479581552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57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  <a:effectLst/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Sheet1!$F$4:$F$10</c:f>
              <c:numCache>
                <c:formatCode>General</c:formatCode>
                <c:ptCount val="7"/>
                <c:pt idx="0">
                  <c:v>175</c:v>
                </c:pt>
                <c:pt idx="1">
                  <c:v>150</c:v>
                </c:pt>
                <c:pt idx="2">
                  <c:v>125</c:v>
                </c:pt>
                <c:pt idx="3">
                  <c:v>100</c:v>
                </c:pt>
                <c:pt idx="4">
                  <c:v>75</c:v>
                </c:pt>
                <c:pt idx="5">
                  <c:v>50</c:v>
                </c:pt>
                <c:pt idx="6">
                  <c:v>25</c:v>
                </c:pt>
              </c:numCache>
            </c:numRef>
          </c:xVal>
          <c:yVal>
            <c:numRef>
              <c:f>Sheet1!$G$4:$G$10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66-494C-A09D-962310FC6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018240"/>
        <c:axId val="251040512"/>
      </c:scatterChart>
      <c:valAx>
        <c:axId val="25101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040512"/>
        <c:crosses val="autoZero"/>
        <c:crossBetween val="midCat"/>
      </c:valAx>
      <c:valAx>
        <c:axId val="25104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018240"/>
        <c:crosses val="autoZero"/>
        <c:crossBetween val="midCat"/>
      </c:valAx>
      <c:spPr>
        <a:noFill/>
        <a:ln w="381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16957332897867E-2"/>
          <c:y val="0.13941667756869808"/>
          <c:w val="0.82911218398099151"/>
          <c:h val="0.748300006332285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Qd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 cap="rnd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Sheet1!$E$3:$E$7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Sheet1!$F$3:$F$7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3C-49CB-88DC-EC4EE6A68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672000"/>
        <c:axId val="284918528"/>
      </c:scatterChart>
      <c:valAx>
        <c:axId val="2846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solidFill>
                      <a:srgbClr val="C00000"/>
                    </a:solidFill>
                  </a:rPr>
                  <a:t>Q</a:t>
                </a:r>
                <a:r>
                  <a:rPr lang="en-US" sz="1600" b="1" baseline="-25000" dirty="0" smtClean="0">
                    <a:solidFill>
                      <a:srgbClr val="C00000"/>
                    </a:solidFill>
                  </a:rPr>
                  <a:t>s</a:t>
                </a:r>
                <a:endParaRPr lang="en-US" sz="1600" b="1" baseline="-25000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3140524500988708"/>
              <c:y val="0.894506924293617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918528"/>
        <c:crosses val="autoZero"/>
        <c:crossBetween val="midCat"/>
      </c:valAx>
      <c:valAx>
        <c:axId val="2849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C00000"/>
                    </a:solidFill>
                  </a:rPr>
                  <a:t>Price</a:t>
                </a:r>
              </a:p>
            </c:rich>
          </c:tx>
          <c:layout>
            <c:manualLayout>
              <c:xMode val="edge"/>
              <c:yMode val="edge"/>
              <c:x val="4.2150127802838295E-3"/>
              <c:y val="8.1615599479581552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72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  <a:effectLst/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xVal>
            <c:numRef>
              <c:f>Sheet1!$F$4:$F$9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</c:numCache>
            </c:numRef>
          </c:xVal>
          <c:yVal>
            <c:numRef>
              <c:f>Sheet1!$G$4:$G$9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BF-46EB-8880-624FB191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130368"/>
        <c:axId val="287131904"/>
      </c:scatterChart>
      <c:valAx>
        <c:axId val="28713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31904"/>
        <c:crosses val="autoZero"/>
        <c:crossBetween val="midCat"/>
      </c:valAx>
      <c:valAx>
        <c:axId val="2871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30368"/>
        <c:crosses val="autoZero"/>
        <c:crossBetween val="midCat"/>
      </c:valAx>
      <c:spPr>
        <a:noFill/>
        <a:ln w="381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7A155-1029-444D-8438-F64FEB61AF1B}" type="doc">
      <dgm:prSet loTypeId="urn:microsoft.com/office/officeart/2008/layout/LinedList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2506504-575A-4F08-91E7-FDAB906C7549}">
      <dgm:prSet custT="1"/>
      <dgm:spPr/>
      <dgm:t>
        <a:bodyPr/>
        <a:lstStyle/>
        <a:p>
          <a:pPr rtl="1"/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الإستهلاكية 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والراسمالية (</a:t>
          </a:r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الملابس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الآلات)</a:t>
          </a:r>
          <a:endParaRPr lang="en-US" sz="4000" dirty="0" smtClean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63DB163-B249-4165-BD12-0F29FAC71632}" type="parTrans" cxnId="{9D60E4EF-FF5A-4014-B79A-DDD8DF7D4A84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4EA41-1E24-44C5-B0E2-C7A7973A643F}" type="sibTrans" cxnId="{9D60E4EF-FF5A-4014-B79A-DDD8DF7D4A84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F8908-2903-4658-BEC4-5E2DE2717996}">
      <dgm:prSet custT="1"/>
      <dgm:spPr/>
      <dgm:t>
        <a:bodyPr/>
        <a:lstStyle/>
        <a:p>
          <a:pPr algn="r" rtl="1"/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الكمالية 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والضرورية (</a:t>
          </a:r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الساعات الفاخرة- 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الملابس)</a:t>
          </a:r>
          <a:endParaRPr lang="en-US" sz="40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20B0A01-68BF-4E1D-8887-8F4A1D00EB53}" type="parTrans" cxnId="{DA7C52F9-3A1D-427A-B5F1-2AA1A9A41D78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E5A67-ED21-48E3-8CDB-1696F466005C}" type="sibTrans" cxnId="{DA7C52F9-3A1D-427A-B5F1-2AA1A9A41D78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8D656-F088-4338-8217-4FF7E886C8B4}">
      <dgm:prSet custT="1"/>
      <dgm:spPr/>
      <dgm:t>
        <a:bodyPr/>
        <a:lstStyle/>
        <a:p>
          <a:pPr rtl="1"/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الفانية 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والمعمرة (</a:t>
          </a:r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المواد الغذائية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التلفزيون)</a:t>
          </a:r>
          <a:endParaRPr lang="en-US" sz="4000" dirty="0" smtClean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r" rtl="1"/>
          <a:endParaRPr lang="en-US" sz="4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99CA3-F63B-48F3-ACE3-9902B2373D79}" type="parTrans" cxnId="{7A94B58F-A3DD-4888-835C-1DD7F835E36A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B98A36-B28D-4D7C-A986-D16A61F78D67}" type="sibTrans" cxnId="{7A94B58F-A3DD-4888-835C-1DD7F835E36A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E19A3-7F09-4C8F-A85F-242C95B3D350}">
      <dgm:prSet custT="1"/>
      <dgm:spPr/>
      <dgm:t>
        <a:bodyPr/>
        <a:lstStyle/>
        <a:p>
          <a:pPr algn="r" rtl="1"/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العادية 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والدنيا (</a:t>
          </a:r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السيارات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بطاطا)</a:t>
          </a:r>
          <a:endParaRPr lang="en-US" sz="40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806BAC4-9480-4100-87CB-659FDB53D08D}" type="parTrans" cxnId="{0E1616A9-1177-4C94-98F1-A4FA0F724476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4CDFB-7600-4ABE-986C-DB845C523C4C}" type="sibTrans" cxnId="{0E1616A9-1177-4C94-98F1-A4FA0F724476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A604B-33CF-4DEF-A935-19168AF7C103}">
      <dgm:prSet custT="1"/>
      <dgm:spPr/>
      <dgm:t>
        <a:bodyPr/>
        <a:lstStyle/>
        <a:p>
          <a:pPr algn="r" rtl="1"/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الحرة 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والإقتصادية (</a:t>
          </a:r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الهواء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كومبيوتر)</a:t>
          </a:r>
          <a:endParaRPr lang="en-US" sz="40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BD972D3-B76F-4F90-BD26-3D79F013D19F}" type="parTrans" cxnId="{9EDDB3E4-16C6-410D-96F2-2E721C1747CD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C24E7-ED22-49D1-A141-3474F9A3296D}" type="sibTrans" cxnId="{9EDDB3E4-16C6-410D-96F2-2E721C1747CD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2BDA1-BE6B-4681-AE47-6B45C9713E82}">
      <dgm:prSet custT="1"/>
      <dgm:spPr/>
      <dgm:t>
        <a:bodyPr/>
        <a:lstStyle/>
        <a:p>
          <a:pPr rtl="1"/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البديلة 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والمكملة (</a:t>
          </a:r>
          <a:r>
            <a:rPr lang="ar-IQ" sz="40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الشاي والقهوة</a:t>
          </a:r>
          <a:r>
            <a: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الشاي والسكر)</a:t>
          </a:r>
          <a:endParaRPr lang="en-US" sz="4000" dirty="0" smtClean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r" rtl="1"/>
          <a:endParaRPr lang="en-US" sz="4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E1453-764B-4A8A-8981-447A222F5B72}" type="parTrans" cxnId="{24559E2E-C365-4931-A23B-125E3353F00F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938DE-2A27-4739-9197-0C0DFB0E0D85}" type="sibTrans" cxnId="{24559E2E-C365-4931-A23B-125E3353F00F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D0A76-58BE-4B37-B0D6-91CA6EC7F830}">
      <dgm:prSet phldrT="[Text]" custT="1"/>
      <dgm:spPr/>
      <dgm:t>
        <a:bodyPr/>
        <a:lstStyle/>
        <a:p>
          <a:pPr algn="r" rtl="1"/>
          <a:endParaRPr lang="en-US" sz="4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984CF-40F2-43A6-8282-E6D411A24C91}" type="sibTrans" cxnId="{F8B37B90-85B7-477D-A1F8-663F4D722B29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450FA-9393-43E5-A502-39FF024C6D7A}" type="parTrans" cxnId="{F8B37B90-85B7-477D-A1F8-663F4D722B29}">
      <dgm:prSet/>
      <dgm:spPr/>
      <dgm:t>
        <a:bodyPr/>
        <a:lstStyle/>
        <a:p>
          <a:pPr algn="r" rtl="1"/>
          <a:endParaRPr lang="en-US" sz="4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0ABE4-33C7-489C-8788-09AFD2DE49FB}" type="pres">
      <dgm:prSet presAssocID="{0F57A155-1029-444D-8438-F64FEB61AF1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A19D64-9487-4A7D-A64D-A32D4061A965}" type="pres">
      <dgm:prSet presAssocID="{5E3D0A76-58BE-4B37-B0D6-91CA6EC7F830}" presName="thickLine" presStyleLbl="alignNode1" presStyleIdx="0" presStyleCnt="1"/>
      <dgm:spPr/>
    </dgm:pt>
    <dgm:pt modelId="{75F707A0-40A3-424C-980B-7D6CAC191422}" type="pres">
      <dgm:prSet presAssocID="{5E3D0A76-58BE-4B37-B0D6-91CA6EC7F830}" presName="horz1" presStyleCnt="0"/>
      <dgm:spPr/>
    </dgm:pt>
    <dgm:pt modelId="{183CC278-87FF-4AEB-A778-296EEEE0D0A3}" type="pres">
      <dgm:prSet presAssocID="{5E3D0A76-58BE-4B37-B0D6-91CA6EC7F830}" presName="tx1" presStyleLbl="revTx" presStyleIdx="0" presStyleCnt="7" custScaleX="84273"/>
      <dgm:spPr/>
      <dgm:t>
        <a:bodyPr/>
        <a:lstStyle/>
        <a:p>
          <a:endParaRPr lang="en-US"/>
        </a:p>
      </dgm:t>
    </dgm:pt>
    <dgm:pt modelId="{327D66B5-EE0C-43B3-B4C0-4DA55D90FA66}" type="pres">
      <dgm:prSet presAssocID="{5E3D0A76-58BE-4B37-B0D6-91CA6EC7F830}" presName="vert1" presStyleCnt="0"/>
      <dgm:spPr/>
    </dgm:pt>
    <dgm:pt modelId="{CB851CC7-997D-4FFE-B905-F9F255BFD22C}" type="pres">
      <dgm:prSet presAssocID="{8E1A604B-33CF-4DEF-A935-19168AF7C103}" presName="vertSpace2a" presStyleCnt="0"/>
      <dgm:spPr/>
    </dgm:pt>
    <dgm:pt modelId="{42B87AAF-E9A5-4084-AD41-3BB70A759F25}" type="pres">
      <dgm:prSet presAssocID="{8E1A604B-33CF-4DEF-A935-19168AF7C103}" presName="horz2" presStyleCnt="0"/>
      <dgm:spPr/>
    </dgm:pt>
    <dgm:pt modelId="{D37F357F-C0AE-4429-9865-363B9916204C}" type="pres">
      <dgm:prSet presAssocID="{8E1A604B-33CF-4DEF-A935-19168AF7C103}" presName="horzSpace2" presStyleCnt="0"/>
      <dgm:spPr/>
    </dgm:pt>
    <dgm:pt modelId="{11BEECE4-0881-4EDB-9DAD-2174305D3D0F}" type="pres">
      <dgm:prSet presAssocID="{8E1A604B-33CF-4DEF-A935-19168AF7C103}" presName="tx2" presStyleLbl="revTx" presStyleIdx="1" presStyleCnt="7"/>
      <dgm:spPr/>
      <dgm:t>
        <a:bodyPr/>
        <a:lstStyle/>
        <a:p>
          <a:endParaRPr lang="en-US"/>
        </a:p>
      </dgm:t>
    </dgm:pt>
    <dgm:pt modelId="{D28C0391-99CB-4299-B6A3-46622C86B52E}" type="pres">
      <dgm:prSet presAssocID="{8E1A604B-33CF-4DEF-A935-19168AF7C103}" presName="vert2" presStyleCnt="0"/>
      <dgm:spPr/>
    </dgm:pt>
    <dgm:pt modelId="{538DD401-531B-4A7C-A184-2C341AC6577E}" type="pres">
      <dgm:prSet presAssocID="{8E1A604B-33CF-4DEF-A935-19168AF7C103}" presName="thinLine2b" presStyleLbl="callout" presStyleIdx="0" presStyleCnt="6"/>
      <dgm:spPr/>
    </dgm:pt>
    <dgm:pt modelId="{BF2F5635-E2D3-46BB-BFB7-CCC555840559}" type="pres">
      <dgm:prSet presAssocID="{8E1A604B-33CF-4DEF-A935-19168AF7C103}" presName="vertSpace2b" presStyleCnt="0"/>
      <dgm:spPr/>
    </dgm:pt>
    <dgm:pt modelId="{9D4BC94E-DD52-463F-8419-4C53DC9C375C}" type="pres">
      <dgm:prSet presAssocID="{2E9F8908-2903-4658-BEC4-5E2DE2717996}" presName="horz2" presStyleCnt="0"/>
      <dgm:spPr/>
    </dgm:pt>
    <dgm:pt modelId="{12E8D064-CF5C-4CBF-B0B0-8AD7C30B97B0}" type="pres">
      <dgm:prSet presAssocID="{2E9F8908-2903-4658-BEC4-5E2DE2717996}" presName="horzSpace2" presStyleCnt="0"/>
      <dgm:spPr/>
    </dgm:pt>
    <dgm:pt modelId="{F06D9F19-50E4-47B1-9589-843A6BAC1865}" type="pres">
      <dgm:prSet presAssocID="{2E9F8908-2903-4658-BEC4-5E2DE2717996}" presName="tx2" presStyleLbl="revTx" presStyleIdx="2" presStyleCnt="7"/>
      <dgm:spPr/>
      <dgm:t>
        <a:bodyPr/>
        <a:lstStyle/>
        <a:p>
          <a:endParaRPr lang="en-US"/>
        </a:p>
      </dgm:t>
    </dgm:pt>
    <dgm:pt modelId="{07FE5E34-D74B-4ED4-AB72-86FFDB811BC4}" type="pres">
      <dgm:prSet presAssocID="{2E9F8908-2903-4658-BEC4-5E2DE2717996}" presName="vert2" presStyleCnt="0"/>
      <dgm:spPr/>
    </dgm:pt>
    <dgm:pt modelId="{CF3D5945-2EAE-4F17-9CBA-B45FDE90E2C1}" type="pres">
      <dgm:prSet presAssocID="{2E9F8908-2903-4658-BEC4-5E2DE2717996}" presName="thinLine2b" presStyleLbl="callout" presStyleIdx="1" presStyleCnt="6"/>
      <dgm:spPr/>
    </dgm:pt>
    <dgm:pt modelId="{B2FAA9B0-9355-4134-9C46-C96078AE2471}" type="pres">
      <dgm:prSet presAssocID="{2E9F8908-2903-4658-BEC4-5E2DE2717996}" presName="vertSpace2b" presStyleCnt="0"/>
      <dgm:spPr/>
    </dgm:pt>
    <dgm:pt modelId="{FA919F06-66C6-4AD6-BD5A-772EB2BB5BEE}" type="pres">
      <dgm:prSet presAssocID="{23AE19A3-7F09-4C8F-A85F-242C95B3D350}" presName="horz2" presStyleCnt="0"/>
      <dgm:spPr/>
    </dgm:pt>
    <dgm:pt modelId="{2BF4DDEA-EA67-4314-9797-1B92D021847E}" type="pres">
      <dgm:prSet presAssocID="{23AE19A3-7F09-4C8F-A85F-242C95B3D350}" presName="horzSpace2" presStyleCnt="0"/>
      <dgm:spPr/>
    </dgm:pt>
    <dgm:pt modelId="{1D1FBDFF-4687-421B-AAA5-D5502612EFFD}" type="pres">
      <dgm:prSet presAssocID="{23AE19A3-7F09-4C8F-A85F-242C95B3D350}" presName="tx2" presStyleLbl="revTx" presStyleIdx="3" presStyleCnt="7"/>
      <dgm:spPr/>
      <dgm:t>
        <a:bodyPr/>
        <a:lstStyle/>
        <a:p>
          <a:endParaRPr lang="en-US"/>
        </a:p>
      </dgm:t>
    </dgm:pt>
    <dgm:pt modelId="{F053A7F4-447A-4FC0-978F-8BF32E885D9A}" type="pres">
      <dgm:prSet presAssocID="{23AE19A3-7F09-4C8F-A85F-242C95B3D350}" presName="vert2" presStyleCnt="0"/>
      <dgm:spPr/>
    </dgm:pt>
    <dgm:pt modelId="{AB66131A-4D9A-4A88-B05B-4D665A00B76B}" type="pres">
      <dgm:prSet presAssocID="{23AE19A3-7F09-4C8F-A85F-242C95B3D350}" presName="thinLine2b" presStyleLbl="callout" presStyleIdx="2" presStyleCnt="6"/>
      <dgm:spPr/>
    </dgm:pt>
    <dgm:pt modelId="{DC5DB680-3F26-40B6-AAC5-415CB410E83E}" type="pres">
      <dgm:prSet presAssocID="{23AE19A3-7F09-4C8F-A85F-242C95B3D350}" presName="vertSpace2b" presStyleCnt="0"/>
      <dgm:spPr/>
    </dgm:pt>
    <dgm:pt modelId="{D66E2E80-80BF-4422-96B0-4FEB9810A116}" type="pres">
      <dgm:prSet presAssocID="{FE58D656-F088-4338-8217-4FF7E886C8B4}" presName="horz2" presStyleCnt="0"/>
      <dgm:spPr/>
    </dgm:pt>
    <dgm:pt modelId="{92B08F1C-8B57-4D07-840C-2B65D233ED21}" type="pres">
      <dgm:prSet presAssocID="{FE58D656-F088-4338-8217-4FF7E886C8B4}" presName="horzSpace2" presStyleCnt="0"/>
      <dgm:spPr/>
    </dgm:pt>
    <dgm:pt modelId="{AF59666A-6A01-47D8-A40F-21816953CDD6}" type="pres">
      <dgm:prSet presAssocID="{FE58D656-F088-4338-8217-4FF7E886C8B4}" presName="tx2" presStyleLbl="revTx" presStyleIdx="4" presStyleCnt="7"/>
      <dgm:spPr/>
      <dgm:t>
        <a:bodyPr/>
        <a:lstStyle/>
        <a:p>
          <a:endParaRPr lang="en-US"/>
        </a:p>
      </dgm:t>
    </dgm:pt>
    <dgm:pt modelId="{F84FD143-459E-4454-9FC9-8FB65687C5B2}" type="pres">
      <dgm:prSet presAssocID="{FE58D656-F088-4338-8217-4FF7E886C8B4}" presName="vert2" presStyleCnt="0"/>
      <dgm:spPr/>
    </dgm:pt>
    <dgm:pt modelId="{59ED493B-27F9-4567-9FC7-F195CD81465D}" type="pres">
      <dgm:prSet presAssocID="{FE58D656-F088-4338-8217-4FF7E886C8B4}" presName="thinLine2b" presStyleLbl="callout" presStyleIdx="3" presStyleCnt="6"/>
      <dgm:spPr/>
    </dgm:pt>
    <dgm:pt modelId="{2B75EF9D-0F05-45BF-87C8-2CF2634233FD}" type="pres">
      <dgm:prSet presAssocID="{FE58D656-F088-4338-8217-4FF7E886C8B4}" presName="vertSpace2b" presStyleCnt="0"/>
      <dgm:spPr/>
    </dgm:pt>
    <dgm:pt modelId="{E966242C-7C6C-498E-9477-6AF3B2C6878F}" type="pres">
      <dgm:prSet presAssocID="{DE92BDA1-BE6B-4681-AE47-6B45C9713E82}" presName="horz2" presStyleCnt="0"/>
      <dgm:spPr/>
    </dgm:pt>
    <dgm:pt modelId="{61F729EC-5702-42C9-A4BD-B94443412783}" type="pres">
      <dgm:prSet presAssocID="{DE92BDA1-BE6B-4681-AE47-6B45C9713E82}" presName="horzSpace2" presStyleCnt="0"/>
      <dgm:spPr/>
    </dgm:pt>
    <dgm:pt modelId="{EEA5A788-8F8B-4E39-BA62-634D292E8714}" type="pres">
      <dgm:prSet presAssocID="{DE92BDA1-BE6B-4681-AE47-6B45C9713E82}" presName="tx2" presStyleLbl="revTx" presStyleIdx="5" presStyleCnt="7"/>
      <dgm:spPr/>
      <dgm:t>
        <a:bodyPr/>
        <a:lstStyle/>
        <a:p>
          <a:endParaRPr lang="en-US"/>
        </a:p>
      </dgm:t>
    </dgm:pt>
    <dgm:pt modelId="{66C746F4-EA3E-4C2E-81DC-FA06B9565556}" type="pres">
      <dgm:prSet presAssocID="{DE92BDA1-BE6B-4681-AE47-6B45C9713E82}" presName="vert2" presStyleCnt="0"/>
      <dgm:spPr/>
    </dgm:pt>
    <dgm:pt modelId="{D4347D8A-7E61-4CB0-92D3-88C50928A77F}" type="pres">
      <dgm:prSet presAssocID="{DE92BDA1-BE6B-4681-AE47-6B45C9713E82}" presName="thinLine2b" presStyleLbl="callout" presStyleIdx="4" presStyleCnt="6"/>
      <dgm:spPr/>
    </dgm:pt>
    <dgm:pt modelId="{C757A1DB-285A-4FEB-9C29-636CF5B65726}" type="pres">
      <dgm:prSet presAssocID="{DE92BDA1-BE6B-4681-AE47-6B45C9713E82}" presName="vertSpace2b" presStyleCnt="0"/>
      <dgm:spPr/>
    </dgm:pt>
    <dgm:pt modelId="{30E1399C-9562-4364-8EA3-38C2952910DA}" type="pres">
      <dgm:prSet presAssocID="{32506504-575A-4F08-91E7-FDAB906C7549}" presName="horz2" presStyleCnt="0"/>
      <dgm:spPr/>
    </dgm:pt>
    <dgm:pt modelId="{BEAE0C17-A465-4910-BAC9-0FEDA8224B5E}" type="pres">
      <dgm:prSet presAssocID="{32506504-575A-4F08-91E7-FDAB906C7549}" presName="horzSpace2" presStyleCnt="0"/>
      <dgm:spPr/>
    </dgm:pt>
    <dgm:pt modelId="{D58C33D0-CDE9-46C9-B8CD-A1DE66CF38A6}" type="pres">
      <dgm:prSet presAssocID="{32506504-575A-4F08-91E7-FDAB906C7549}" presName="tx2" presStyleLbl="revTx" presStyleIdx="6" presStyleCnt="7"/>
      <dgm:spPr/>
      <dgm:t>
        <a:bodyPr/>
        <a:lstStyle/>
        <a:p>
          <a:endParaRPr lang="en-US"/>
        </a:p>
      </dgm:t>
    </dgm:pt>
    <dgm:pt modelId="{C7FEB9E7-E010-4055-B998-75A543C4F8FB}" type="pres">
      <dgm:prSet presAssocID="{32506504-575A-4F08-91E7-FDAB906C7549}" presName="vert2" presStyleCnt="0"/>
      <dgm:spPr/>
    </dgm:pt>
    <dgm:pt modelId="{D8B18492-CEF8-4425-B497-537F80B2E2D2}" type="pres">
      <dgm:prSet presAssocID="{32506504-575A-4F08-91E7-FDAB906C7549}" presName="thinLine2b" presStyleLbl="callout" presStyleIdx="5" presStyleCnt="6"/>
      <dgm:spPr/>
    </dgm:pt>
    <dgm:pt modelId="{4C50BA7C-A343-4C9E-AC60-D0C15988EAA4}" type="pres">
      <dgm:prSet presAssocID="{32506504-575A-4F08-91E7-FDAB906C7549}" presName="vertSpace2b" presStyleCnt="0"/>
      <dgm:spPr/>
    </dgm:pt>
  </dgm:ptLst>
  <dgm:cxnLst>
    <dgm:cxn modelId="{9EDDB3E4-16C6-410D-96F2-2E721C1747CD}" srcId="{5E3D0A76-58BE-4B37-B0D6-91CA6EC7F830}" destId="{8E1A604B-33CF-4DEF-A935-19168AF7C103}" srcOrd="0" destOrd="0" parTransId="{ABD972D3-B76F-4F90-BD26-3D79F013D19F}" sibTransId="{311C24E7-ED22-49D1-A141-3474F9A3296D}"/>
    <dgm:cxn modelId="{1891055A-3F17-487F-B5BF-9F5DD30E8B5E}" type="presOf" srcId="{0F57A155-1029-444D-8438-F64FEB61AF1B}" destId="{5360ABE4-33C7-489C-8788-09AFD2DE49FB}" srcOrd="0" destOrd="0" presId="urn:microsoft.com/office/officeart/2008/layout/LinedList"/>
    <dgm:cxn modelId="{0E1616A9-1177-4C94-98F1-A4FA0F724476}" srcId="{5E3D0A76-58BE-4B37-B0D6-91CA6EC7F830}" destId="{23AE19A3-7F09-4C8F-A85F-242C95B3D350}" srcOrd="2" destOrd="0" parTransId="{E806BAC4-9480-4100-87CB-659FDB53D08D}" sibTransId="{78E4CDFB-7600-4ABE-986C-DB845C523C4C}"/>
    <dgm:cxn modelId="{9A2D0827-F30C-4D12-BB0F-E96AE5FB004A}" type="presOf" srcId="{23AE19A3-7F09-4C8F-A85F-242C95B3D350}" destId="{1D1FBDFF-4687-421B-AAA5-D5502612EFFD}" srcOrd="0" destOrd="0" presId="urn:microsoft.com/office/officeart/2008/layout/LinedList"/>
    <dgm:cxn modelId="{D10D046A-701B-4099-8ED8-E5B9BE2E7C75}" type="presOf" srcId="{2E9F8908-2903-4658-BEC4-5E2DE2717996}" destId="{F06D9F19-50E4-47B1-9589-843A6BAC1865}" srcOrd="0" destOrd="0" presId="urn:microsoft.com/office/officeart/2008/layout/LinedList"/>
    <dgm:cxn modelId="{58B61D05-2F9A-43D5-89D5-15BB70187C56}" type="presOf" srcId="{32506504-575A-4F08-91E7-FDAB906C7549}" destId="{D58C33D0-CDE9-46C9-B8CD-A1DE66CF38A6}" srcOrd="0" destOrd="0" presId="urn:microsoft.com/office/officeart/2008/layout/LinedList"/>
    <dgm:cxn modelId="{24559E2E-C365-4931-A23B-125E3353F00F}" srcId="{5E3D0A76-58BE-4B37-B0D6-91CA6EC7F830}" destId="{DE92BDA1-BE6B-4681-AE47-6B45C9713E82}" srcOrd="4" destOrd="0" parTransId="{026E1453-764B-4A8A-8981-447A222F5B72}" sibTransId="{4C3938DE-2A27-4739-9197-0C0DFB0E0D85}"/>
    <dgm:cxn modelId="{DA7C52F9-3A1D-427A-B5F1-2AA1A9A41D78}" srcId="{5E3D0A76-58BE-4B37-B0D6-91CA6EC7F830}" destId="{2E9F8908-2903-4658-BEC4-5E2DE2717996}" srcOrd="1" destOrd="0" parTransId="{920B0A01-68BF-4E1D-8887-8F4A1D00EB53}" sibTransId="{172E5A67-ED21-48E3-8CDB-1696F466005C}"/>
    <dgm:cxn modelId="{7A94B58F-A3DD-4888-835C-1DD7F835E36A}" srcId="{5E3D0A76-58BE-4B37-B0D6-91CA6EC7F830}" destId="{FE58D656-F088-4338-8217-4FF7E886C8B4}" srcOrd="3" destOrd="0" parTransId="{02299CA3-F63B-48F3-ACE3-9902B2373D79}" sibTransId="{A3B98A36-B28D-4D7C-A986-D16A61F78D67}"/>
    <dgm:cxn modelId="{415B014C-62BD-4A0C-8849-171006160508}" type="presOf" srcId="{DE92BDA1-BE6B-4681-AE47-6B45C9713E82}" destId="{EEA5A788-8F8B-4E39-BA62-634D292E8714}" srcOrd="0" destOrd="0" presId="urn:microsoft.com/office/officeart/2008/layout/LinedList"/>
    <dgm:cxn modelId="{F8B37B90-85B7-477D-A1F8-663F4D722B29}" srcId="{0F57A155-1029-444D-8438-F64FEB61AF1B}" destId="{5E3D0A76-58BE-4B37-B0D6-91CA6EC7F830}" srcOrd="0" destOrd="0" parTransId="{045450FA-9393-43E5-A502-39FF024C6D7A}" sibTransId="{D84984CF-40F2-43A6-8282-E6D411A24C91}"/>
    <dgm:cxn modelId="{FAEF5116-55B2-4821-9EA2-D5EA7D5ECAB8}" type="presOf" srcId="{5E3D0A76-58BE-4B37-B0D6-91CA6EC7F830}" destId="{183CC278-87FF-4AEB-A778-296EEEE0D0A3}" srcOrd="0" destOrd="0" presId="urn:microsoft.com/office/officeart/2008/layout/LinedList"/>
    <dgm:cxn modelId="{9D60E4EF-FF5A-4014-B79A-DDD8DF7D4A84}" srcId="{5E3D0A76-58BE-4B37-B0D6-91CA6EC7F830}" destId="{32506504-575A-4F08-91E7-FDAB906C7549}" srcOrd="5" destOrd="0" parTransId="{963DB163-B249-4165-BD12-0F29FAC71632}" sibTransId="{E8E4EA41-1E24-44C5-B0E2-C7A7973A643F}"/>
    <dgm:cxn modelId="{70240697-1EAF-4F1E-B291-D6629617AE0B}" type="presOf" srcId="{8E1A604B-33CF-4DEF-A935-19168AF7C103}" destId="{11BEECE4-0881-4EDB-9DAD-2174305D3D0F}" srcOrd="0" destOrd="0" presId="urn:microsoft.com/office/officeart/2008/layout/LinedList"/>
    <dgm:cxn modelId="{372AA1BC-3979-4FE9-BCC8-7979EF896497}" type="presOf" srcId="{FE58D656-F088-4338-8217-4FF7E886C8B4}" destId="{AF59666A-6A01-47D8-A40F-21816953CDD6}" srcOrd="0" destOrd="0" presId="urn:microsoft.com/office/officeart/2008/layout/LinedList"/>
    <dgm:cxn modelId="{213B7D85-05B5-4158-976E-B8A6AFA84435}" type="presParOf" srcId="{5360ABE4-33C7-489C-8788-09AFD2DE49FB}" destId="{C1A19D64-9487-4A7D-A64D-A32D4061A965}" srcOrd="0" destOrd="0" presId="urn:microsoft.com/office/officeart/2008/layout/LinedList"/>
    <dgm:cxn modelId="{E4E85C4B-3933-4941-BAF6-2BA86397263C}" type="presParOf" srcId="{5360ABE4-33C7-489C-8788-09AFD2DE49FB}" destId="{75F707A0-40A3-424C-980B-7D6CAC191422}" srcOrd="1" destOrd="0" presId="urn:microsoft.com/office/officeart/2008/layout/LinedList"/>
    <dgm:cxn modelId="{D4E3FD68-9D04-4C4F-8E47-0436DDE5A3BB}" type="presParOf" srcId="{75F707A0-40A3-424C-980B-7D6CAC191422}" destId="{183CC278-87FF-4AEB-A778-296EEEE0D0A3}" srcOrd="0" destOrd="0" presId="urn:microsoft.com/office/officeart/2008/layout/LinedList"/>
    <dgm:cxn modelId="{E1221FBA-C534-4DD9-A3AD-E2552BB6DE84}" type="presParOf" srcId="{75F707A0-40A3-424C-980B-7D6CAC191422}" destId="{327D66B5-EE0C-43B3-B4C0-4DA55D90FA66}" srcOrd="1" destOrd="0" presId="urn:microsoft.com/office/officeart/2008/layout/LinedList"/>
    <dgm:cxn modelId="{E0C3E254-BD25-49E2-BEF0-1A38E5A177F4}" type="presParOf" srcId="{327D66B5-EE0C-43B3-B4C0-4DA55D90FA66}" destId="{CB851CC7-997D-4FFE-B905-F9F255BFD22C}" srcOrd="0" destOrd="0" presId="urn:microsoft.com/office/officeart/2008/layout/LinedList"/>
    <dgm:cxn modelId="{BF8CE8A3-FC26-4100-AC77-9F526D794870}" type="presParOf" srcId="{327D66B5-EE0C-43B3-B4C0-4DA55D90FA66}" destId="{42B87AAF-E9A5-4084-AD41-3BB70A759F25}" srcOrd="1" destOrd="0" presId="urn:microsoft.com/office/officeart/2008/layout/LinedList"/>
    <dgm:cxn modelId="{DE08C0FC-29A9-4B1D-8D4F-38771070FCF8}" type="presParOf" srcId="{42B87AAF-E9A5-4084-AD41-3BB70A759F25}" destId="{D37F357F-C0AE-4429-9865-363B9916204C}" srcOrd="0" destOrd="0" presId="urn:microsoft.com/office/officeart/2008/layout/LinedList"/>
    <dgm:cxn modelId="{F7CA7513-4F1C-4A20-88E8-177731975FDB}" type="presParOf" srcId="{42B87AAF-E9A5-4084-AD41-3BB70A759F25}" destId="{11BEECE4-0881-4EDB-9DAD-2174305D3D0F}" srcOrd="1" destOrd="0" presId="urn:microsoft.com/office/officeart/2008/layout/LinedList"/>
    <dgm:cxn modelId="{ADD102DB-0A08-4DEE-B7CD-90D9784C4E78}" type="presParOf" srcId="{42B87AAF-E9A5-4084-AD41-3BB70A759F25}" destId="{D28C0391-99CB-4299-B6A3-46622C86B52E}" srcOrd="2" destOrd="0" presId="urn:microsoft.com/office/officeart/2008/layout/LinedList"/>
    <dgm:cxn modelId="{C61BEFFF-6B65-4DAC-95B6-D28DEF4C7268}" type="presParOf" srcId="{327D66B5-EE0C-43B3-B4C0-4DA55D90FA66}" destId="{538DD401-531B-4A7C-A184-2C341AC6577E}" srcOrd="2" destOrd="0" presId="urn:microsoft.com/office/officeart/2008/layout/LinedList"/>
    <dgm:cxn modelId="{138432C1-3CC6-4435-BC58-C5891C279A03}" type="presParOf" srcId="{327D66B5-EE0C-43B3-B4C0-4DA55D90FA66}" destId="{BF2F5635-E2D3-46BB-BFB7-CCC555840559}" srcOrd="3" destOrd="0" presId="urn:microsoft.com/office/officeart/2008/layout/LinedList"/>
    <dgm:cxn modelId="{36B81DBB-B0D8-4E01-A291-68180CBDF6EF}" type="presParOf" srcId="{327D66B5-EE0C-43B3-B4C0-4DA55D90FA66}" destId="{9D4BC94E-DD52-463F-8419-4C53DC9C375C}" srcOrd="4" destOrd="0" presId="urn:microsoft.com/office/officeart/2008/layout/LinedList"/>
    <dgm:cxn modelId="{B4A8E65C-C2DC-44D0-8579-B4223C4AD2FC}" type="presParOf" srcId="{9D4BC94E-DD52-463F-8419-4C53DC9C375C}" destId="{12E8D064-CF5C-4CBF-B0B0-8AD7C30B97B0}" srcOrd="0" destOrd="0" presId="urn:microsoft.com/office/officeart/2008/layout/LinedList"/>
    <dgm:cxn modelId="{C000580F-5C8F-438F-8140-C5B94641446A}" type="presParOf" srcId="{9D4BC94E-DD52-463F-8419-4C53DC9C375C}" destId="{F06D9F19-50E4-47B1-9589-843A6BAC1865}" srcOrd="1" destOrd="0" presId="urn:microsoft.com/office/officeart/2008/layout/LinedList"/>
    <dgm:cxn modelId="{717A69AB-CC97-492A-A808-46DE1FF8CCB0}" type="presParOf" srcId="{9D4BC94E-DD52-463F-8419-4C53DC9C375C}" destId="{07FE5E34-D74B-4ED4-AB72-86FFDB811BC4}" srcOrd="2" destOrd="0" presId="urn:microsoft.com/office/officeart/2008/layout/LinedList"/>
    <dgm:cxn modelId="{45781C77-C7BF-4A3D-AC08-42E8668F5516}" type="presParOf" srcId="{327D66B5-EE0C-43B3-B4C0-4DA55D90FA66}" destId="{CF3D5945-2EAE-4F17-9CBA-B45FDE90E2C1}" srcOrd="5" destOrd="0" presId="urn:microsoft.com/office/officeart/2008/layout/LinedList"/>
    <dgm:cxn modelId="{F5C1261D-49B0-491A-84CB-439763B110F7}" type="presParOf" srcId="{327D66B5-EE0C-43B3-B4C0-4DA55D90FA66}" destId="{B2FAA9B0-9355-4134-9C46-C96078AE2471}" srcOrd="6" destOrd="0" presId="urn:microsoft.com/office/officeart/2008/layout/LinedList"/>
    <dgm:cxn modelId="{BF880E17-AE64-4819-8447-FB85A81AED92}" type="presParOf" srcId="{327D66B5-EE0C-43B3-B4C0-4DA55D90FA66}" destId="{FA919F06-66C6-4AD6-BD5A-772EB2BB5BEE}" srcOrd="7" destOrd="0" presId="urn:microsoft.com/office/officeart/2008/layout/LinedList"/>
    <dgm:cxn modelId="{91D047EE-380A-4722-AE43-FA64337F449E}" type="presParOf" srcId="{FA919F06-66C6-4AD6-BD5A-772EB2BB5BEE}" destId="{2BF4DDEA-EA67-4314-9797-1B92D021847E}" srcOrd="0" destOrd="0" presId="urn:microsoft.com/office/officeart/2008/layout/LinedList"/>
    <dgm:cxn modelId="{6211A7FD-5166-403C-8A76-C487FBA42E5D}" type="presParOf" srcId="{FA919F06-66C6-4AD6-BD5A-772EB2BB5BEE}" destId="{1D1FBDFF-4687-421B-AAA5-D5502612EFFD}" srcOrd="1" destOrd="0" presId="urn:microsoft.com/office/officeart/2008/layout/LinedList"/>
    <dgm:cxn modelId="{D4E6CFBC-CDEB-4F34-9A19-E8AEDF4FA47B}" type="presParOf" srcId="{FA919F06-66C6-4AD6-BD5A-772EB2BB5BEE}" destId="{F053A7F4-447A-4FC0-978F-8BF32E885D9A}" srcOrd="2" destOrd="0" presId="urn:microsoft.com/office/officeart/2008/layout/LinedList"/>
    <dgm:cxn modelId="{9817C30A-5B8F-43A0-A115-A41625FB00A0}" type="presParOf" srcId="{327D66B5-EE0C-43B3-B4C0-4DA55D90FA66}" destId="{AB66131A-4D9A-4A88-B05B-4D665A00B76B}" srcOrd="8" destOrd="0" presId="urn:microsoft.com/office/officeart/2008/layout/LinedList"/>
    <dgm:cxn modelId="{2406B9E4-65E1-4BFA-A5BE-015FB07488AB}" type="presParOf" srcId="{327D66B5-EE0C-43B3-B4C0-4DA55D90FA66}" destId="{DC5DB680-3F26-40B6-AAC5-415CB410E83E}" srcOrd="9" destOrd="0" presId="urn:microsoft.com/office/officeart/2008/layout/LinedList"/>
    <dgm:cxn modelId="{430AC5AD-ABE2-4D09-9B8E-28360EFF455F}" type="presParOf" srcId="{327D66B5-EE0C-43B3-B4C0-4DA55D90FA66}" destId="{D66E2E80-80BF-4422-96B0-4FEB9810A116}" srcOrd="10" destOrd="0" presId="urn:microsoft.com/office/officeart/2008/layout/LinedList"/>
    <dgm:cxn modelId="{20395756-8047-4BA2-BE13-234529523C34}" type="presParOf" srcId="{D66E2E80-80BF-4422-96B0-4FEB9810A116}" destId="{92B08F1C-8B57-4D07-840C-2B65D233ED21}" srcOrd="0" destOrd="0" presId="urn:microsoft.com/office/officeart/2008/layout/LinedList"/>
    <dgm:cxn modelId="{6CCA776A-D6C0-4C8A-9C90-B9220EE78AC6}" type="presParOf" srcId="{D66E2E80-80BF-4422-96B0-4FEB9810A116}" destId="{AF59666A-6A01-47D8-A40F-21816953CDD6}" srcOrd="1" destOrd="0" presId="urn:microsoft.com/office/officeart/2008/layout/LinedList"/>
    <dgm:cxn modelId="{49805423-EA53-4E00-8B47-FBA9B8395308}" type="presParOf" srcId="{D66E2E80-80BF-4422-96B0-4FEB9810A116}" destId="{F84FD143-459E-4454-9FC9-8FB65687C5B2}" srcOrd="2" destOrd="0" presId="urn:microsoft.com/office/officeart/2008/layout/LinedList"/>
    <dgm:cxn modelId="{AB1B4806-4AE5-4D66-BC98-C83FF58E9D04}" type="presParOf" srcId="{327D66B5-EE0C-43B3-B4C0-4DA55D90FA66}" destId="{59ED493B-27F9-4567-9FC7-F195CD81465D}" srcOrd="11" destOrd="0" presId="urn:microsoft.com/office/officeart/2008/layout/LinedList"/>
    <dgm:cxn modelId="{00A9A50E-6DE2-41A8-B720-A90B7E59381D}" type="presParOf" srcId="{327D66B5-EE0C-43B3-B4C0-4DA55D90FA66}" destId="{2B75EF9D-0F05-45BF-87C8-2CF2634233FD}" srcOrd="12" destOrd="0" presId="urn:microsoft.com/office/officeart/2008/layout/LinedList"/>
    <dgm:cxn modelId="{8BA9D8CA-3963-4B01-879D-D9E05D1AADCC}" type="presParOf" srcId="{327D66B5-EE0C-43B3-B4C0-4DA55D90FA66}" destId="{E966242C-7C6C-498E-9477-6AF3B2C6878F}" srcOrd="13" destOrd="0" presId="urn:microsoft.com/office/officeart/2008/layout/LinedList"/>
    <dgm:cxn modelId="{F94DBEC6-3A98-4B67-9CC6-16B7AE1F2262}" type="presParOf" srcId="{E966242C-7C6C-498E-9477-6AF3B2C6878F}" destId="{61F729EC-5702-42C9-A4BD-B94443412783}" srcOrd="0" destOrd="0" presId="urn:microsoft.com/office/officeart/2008/layout/LinedList"/>
    <dgm:cxn modelId="{6E288618-4256-4C7F-92C5-5A4F94BF65BE}" type="presParOf" srcId="{E966242C-7C6C-498E-9477-6AF3B2C6878F}" destId="{EEA5A788-8F8B-4E39-BA62-634D292E8714}" srcOrd="1" destOrd="0" presId="urn:microsoft.com/office/officeart/2008/layout/LinedList"/>
    <dgm:cxn modelId="{66F92268-658E-4DB3-9502-DBC923F5E52F}" type="presParOf" srcId="{E966242C-7C6C-498E-9477-6AF3B2C6878F}" destId="{66C746F4-EA3E-4C2E-81DC-FA06B9565556}" srcOrd="2" destOrd="0" presId="urn:microsoft.com/office/officeart/2008/layout/LinedList"/>
    <dgm:cxn modelId="{1AA03E9E-8961-4F37-81BE-5434EFA60B91}" type="presParOf" srcId="{327D66B5-EE0C-43B3-B4C0-4DA55D90FA66}" destId="{D4347D8A-7E61-4CB0-92D3-88C50928A77F}" srcOrd="14" destOrd="0" presId="urn:microsoft.com/office/officeart/2008/layout/LinedList"/>
    <dgm:cxn modelId="{38550CAB-2CE5-4403-A7E8-031EB519C58A}" type="presParOf" srcId="{327D66B5-EE0C-43B3-B4C0-4DA55D90FA66}" destId="{C757A1DB-285A-4FEB-9C29-636CF5B65726}" srcOrd="15" destOrd="0" presId="urn:microsoft.com/office/officeart/2008/layout/LinedList"/>
    <dgm:cxn modelId="{2BEB2151-6247-45F9-BAF6-12E0948A1AC6}" type="presParOf" srcId="{327D66B5-EE0C-43B3-B4C0-4DA55D90FA66}" destId="{30E1399C-9562-4364-8EA3-38C2952910DA}" srcOrd="16" destOrd="0" presId="urn:microsoft.com/office/officeart/2008/layout/LinedList"/>
    <dgm:cxn modelId="{EE07ECCB-F29E-4DD7-8FEE-9371B0E83DEB}" type="presParOf" srcId="{30E1399C-9562-4364-8EA3-38C2952910DA}" destId="{BEAE0C17-A465-4910-BAC9-0FEDA8224B5E}" srcOrd="0" destOrd="0" presId="urn:microsoft.com/office/officeart/2008/layout/LinedList"/>
    <dgm:cxn modelId="{9BEBB093-0B4F-43A5-A326-A5A13D798356}" type="presParOf" srcId="{30E1399C-9562-4364-8EA3-38C2952910DA}" destId="{D58C33D0-CDE9-46C9-B8CD-A1DE66CF38A6}" srcOrd="1" destOrd="0" presId="urn:microsoft.com/office/officeart/2008/layout/LinedList"/>
    <dgm:cxn modelId="{A96043D4-C528-4073-81C2-3029503050D6}" type="presParOf" srcId="{30E1399C-9562-4364-8EA3-38C2952910DA}" destId="{C7FEB9E7-E010-4055-B998-75A543C4F8FB}" srcOrd="2" destOrd="0" presId="urn:microsoft.com/office/officeart/2008/layout/LinedList"/>
    <dgm:cxn modelId="{50CDD78D-3620-4FC3-A6BE-9322FF942968}" type="presParOf" srcId="{327D66B5-EE0C-43B3-B4C0-4DA55D90FA66}" destId="{D8B18492-CEF8-4425-B497-537F80B2E2D2}" srcOrd="17" destOrd="0" presId="urn:microsoft.com/office/officeart/2008/layout/LinedList"/>
    <dgm:cxn modelId="{08D586E0-9946-4D7B-9719-BD46B45147A5}" type="presParOf" srcId="{327D66B5-EE0C-43B3-B4C0-4DA55D90FA66}" destId="{4C50BA7C-A343-4C9E-AC60-D0C15988EAA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60F91-2C05-496F-9721-8A39301FB549}" type="doc">
      <dgm:prSet loTypeId="urn:microsoft.com/office/officeart/2005/8/layout/venn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1CF558D-96DB-4532-AAD8-E8D25A19D7E7}">
      <dgm:prSet phldrT="[Text]" custT="1"/>
      <dgm:spPr/>
      <dgm:t>
        <a:bodyPr/>
        <a:lstStyle/>
        <a:p>
          <a:pPr rtl="1"/>
          <a:r>
            <a:rPr lang="ar-IQ" sz="48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مرونة الطلب التقاطعية</a:t>
          </a:r>
          <a:endParaRPr lang="en-US" sz="48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781C432-CB2A-4EE0-8BD4-49563D99D76F}" type="parTrans" cxnId="{D5A98C81-3468-43CA-A21C-C94FFB69C7C2}">
      <dgm:prSet/>
      <dgm:spPr/>
      <dgm:t>
        <a:bodyPr/>
        <a:lstStyle/>
        <a:p>
          <a:pPr rtl="1"/>
          <a:endParaRPr lang="en-US" sz="48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D79D537-E165-4917-989A-66D9419BA777}" type="sibTrans" cxnId="{D5A98C81-3468-43CA-A21C-C94FFB69C7C2}">
      <dgm:prSet/>
      <dgm:spPr/>
      <dgm:t>
        <a:bodyPr/>
        <a:lstStyle/>
        <a:p>
          <a:pPr rtl="1"/>
          <a:endParaRPr lang="en-US" sz="48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2D2B9C4-54D9-48E7-87B0-461329028065}">
      <dgm:prSet phldrT="[Text]" custT="1"/>
      <dgm:spPr/>
      <dgm:t>
        <a:bodyPr/>
        <a:lstStyle/>
        <a:p>
          <a:pPr rtl="1"/>
          <a:r>
            <a:rPr lang="ar-IQ" sz="48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مرونة الطلب الدخلية</a:t>
          </a:r>
          <a:endParaRPr lang="en-US" sz="48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9782CB1-5350-45A0-B0B3-C5D444408C38}" type="parTrans" cxnId="{07EE264D-5079-4F6E-9D49-1D571A868ED6}">
      <dgm:prSet/>
      <dgm:spPr/>
      <dgm:t>
        <a:bodyPr/>
        <a:lstStyle/>
        <a:p>
          <a:pPr rtl="1"/>
          <a:endParaRPr lang="en-US" sz="48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5448904-3A63-463E-96C5-986FEF55B746}" type="sibTrans" cxnId="{07EE264D-5079-4F6E-9D49-1D571A868ED6}">
      <dgm:prSet/>
      <dgm:spPr/>
      <dgm:t>
        <a:bodyPr/>
        <a:lstStyle/>
        <a:p>
          <a:pPr rtl="1"/>
          <a:endParaRPr lang="en-US" sz="48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3E45AC3-3D88-4AD7-9A3F-5CE66596F26E}">
      <dgm:prSet phldrT="[Text]" custT="1"/>
      <dgm:spPr/>
      <dgm:t>
        <a:bodyPr/>
        <a:lstStyle/>
        <a:p>
          <a:pPr rtl="1"/>
          <a:r>
            <a:rPr lang="ar-IQ" sz="48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مرونة الطلب السعرية</a:t>
          </a:r>
          <a:endParaRPr lang="en-US" sz="48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48AB89D-2D3E-467E-9CFB-3DAC017CC290}" type="parTrans" cxnId="{4AE055BA-0A3D-4098-80A0-AAD90E183C95}">
      <dgm:prSet/>
      <dgm:spPr/>
      <dgm:t>
        <a:bodyPr/>
        <a:lstStyle/>
        <a:p>
          <a:pPr rtl="1"/>
          <a:endParaRPr lang="en-US" sz="48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1551B95-939C-4049-9ECE-BC828F0EAFF3}" type="sibTrans" cxnId="{4AE055BA-0A3D-4098-80A0-AAD90E183C95}">
      <dgm:prSet/>
      <dgm:spPr/>
      <dgm:t>
        <a:bodyPr/>
        <a:lstStyle/>
        <a:p>
          <a:pPr rtl="1"/>
          <a:endParaRPr lang="en-US" sz="48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69D939E-F0DC-4399-B008-691E77ECEA67}" type="pres">
      <dgm:prSet presAssocID="{75560F91-2C05-496F-9721-8A39301FB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81CC10-6C44-4E84-B692-E9F5608FDC3F}" type="pres">
      <dgm:prSet presAssocID="{A1CF558D-96DB-4532-AAD8-E8D25A19D7E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EDCBA-2BAD-4F88-A1B6-67CB8B5B9540}" type="pres">
      <dgm:prSet presAssocID="{0D79D537-E165-4917-989A-66D9419BA777}" presName="space" presStyleCnt="0"/>
      <dgm:spPr/>
      <dgm:t>
        <a:bodyPr/>
        <a:lstStyle/>
        <a:p>
          <a:endParaRPr lang="en-US"/>
        </a:p>
      </dgm:t>
    </dgm:pt>
    <dgm:pt modelId="{E3EC8FFC-71A1-4030-81E1-18B63E46D531}" type="pres">
      <dgm:prSet presAssocID="{C2D2B9C4-54D9-48E7-87B0-46132902806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E73BB-D6B6-4E5C-9959-8217467B9500}" type="pres">
      <dgm:prSet presAssocID="{F5448904-3A63-463E-96C5-986FEF55B746}" presName="space" presStyleCnt="0"/>
      <dgm:spPr/>
      <dgm:t>
        <a:bodyPr/>
        <a:lstStyle/>
        <a:p>
          <a:endParaRPr lang="en-US"/>
        </a:p>
      </dgm:t>
    </dgm:pt>
    <dgm:pt modelId="{C7B25E09-E8CB-48B6-B04C-A54585BE5705}" type="pres">
      <dgm:prSet presAssocID="{E3E45AC3-3D88-4AD7-9A3F-5CE66596F26E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EE264D-5079-4F6E-9D49-1D571A868ED6}" srcId="{75560F91-2C05-496F-9721-8A39301FB549}" destId="{C2D2B9C4-54D9-48E7-87B0-461329028065}" srcOrd="1" destOrd="0" parTransId="{F9782CB1-5350-45A0-B0B3-C5D444408C38}" sibTransId="{F5448904-3A63-463E-96C5-986FEF55B746}"/>
    <dgm:cxn modelId="{050A5F84-1088-4262-975A-234BF5111960}" type="presOf" srcId="{C2D2B9C4-54D9-48E7-87B0-461329028065}" destId="{E3EC8FFC-71A1-4030-81E1-18B63E46D531}" srcOrd="0" destOrd="0" presId="urn:microsoft.com/office/officeart/2005/8/layout/venn3"/>
    <dgm:cxn modelId="{5BB0D3D7-2190-429C-AD9A-EA322026AFC9}" type="presOf" srcId="{A1CF558D-96DB-4532-AAD8-E8D25A19D7E7}" destId="{1281CC10-6C44-4E84-B692-E9F5608FDC3F}" srcOrd="0" destOrd="0" presId="urn:microsoft.com/office/officeart/2005/8/layout/venn3"/>
    <dgm:cxn modelId="{179ABA99-B471-4A06-A1E5-254E17892814}" type="presOf" srcId="{E3E45AC3-3D88-4AD7-9A3F-5CE66596F26E}" destId="{C7B25E09-E8CB-48B6-B04C-A54585BE5705}" srcOrd="0" destOrd="0" presId="urn:microsoft.com/office/officeart/2005/8/layout/venn3"/>
    <dgm:cxn modelId="{D5A98C81-3468-43CA-A21C-C94FFB69C7C2}" srcId="{75560F91-2C05-496F-9721-8A39301FB549}" destId="{A1CF558D-96DB-4532-AAD8-E8D25A19D7E7}" srcOrd="0" destOrd="0" parTransId="{C781C432-CB2A-4EE0-8BD4-49563D99D76F}" sibTransId="{0D79D537-E165-4917-989A-66D9419BA777}"/>
    <dgm:cxn modelId="{4AE055BA-0A3D-4098-80A0-AAD90E183C95}" srcId="{75560F91-2C05-496F-9721-8A39301FB549}" destId="{E3E45AC3-3D88-4AD7-9A3F-5CE66596F26E}" srcOrd="2" destOrd="0" parTransId="{F48AB89D-2D3E-467E-9CFB-3DAC017CC290}" sibTransId="{71551B95-939C-4049-9ECE-BC828F0EAFF3}"/>
    <dgm:cxn modelId="{2A04CFEF-735F-4F43-964A-44DDA31B2964}" type="presOf" srcId="{75560F91-2C05-496F-9721-8A39301FB549}" destId="{069D939E-F0DC-4399-B008-691E77ECEA67}" srcOrd="0" destOrd="0" presId="urn:microsoft.com/office/officeart/2005/8/layout/venn3"/>
    <dgm:cxn modelId="{9B77D58A-9EDE-430F-A6D8-A66535E5ED63}" type="presParOf" srcId="{069D939E-F0DC-4399-B008-691E77ECEA67}" destId="{1281CC10-6C44-4E84-B692-E9F5608FDC3F}" srcOrd="0" destOrd="0" presId="urn:microsoft.com/office/officeart/2005/8/layout/venn3"/>
    <dgm:cxn modelId="{2C492962-A0F3-4803-8E00-E18E629DF1D1}" type="presParOf" srcId="{069D939E-F0DC-4399-B008-691E77ECEA67}" destId="{21DEDCBA-2BAD-4F88-A1B6-67CB8B5B9540}" srcOrd="1" destOrd="0" presId="urn:microsoft.com/office/officeart/2005/8/layout/venn3"/>
    <dgm:cxn modelId="{1E72F543-D3E5-4F5C-A7BF-9364DF848901}" type="presParOf" srcId="{069D939E-F0DC-4399-B008-691E77ECEA67}" destId="{E3EC8FFC-71A1-4030-81E1-18B63E46D531}" srcOrd="2" destOrd="0" presId="urn:microsoft.com/office/officeart/2005/8/layout/venn3"/>
    <dgm:cxn modelId="{D352DEA1-DE30-457E-938A-CA7FD1AA4501}" type="presParOf" srcId="{069D939E-F0DC-4399-B008-691E77ECEA67}" destId="{A70E73BB-D6B6-4E5C-9959-8217467B9500}" srcOrd="3" destOrd="0" presId="urn:microsoft.com/office/officeart/2005/8/layout/venn3"/>
    <dgm:cxn modelId="{28AC278A-B3FE-4F82-ADD6-E763F968090F}" type="presParOf" srcId="{069D939E-F0DC-4399-B008-691E77ECEA67}" destId="{C7B25E09-E8CB-48B6-B04C-A54585BE570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19D64-9487-4A7D-A64D-A32D4061A965}">
      <dsp:nvSpPr>
        <dsp:cNvPr id="0" name=""/>
        <dsp:cNvSpPr/>
      </dsp:nvSpPr>
      <dsp:spPr>
        <a:xfrm>
          <a:off x="0" y="2446"/>
          <a:ext cx="10413641" cy="0"/>
        </a:xfrm>
        <a:prstGeom prst="lin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CC278-87FF-4AEB-A778-296EEEE0D0A3}">
      <dsp:nvSpPr>
        <dsp:cNvPr id="0" name=""/>
        <dsp:cNvSpPr/>
      </dsp:nvSpPr>
      <dsp:spPr>
        <a:xfrm>
          <a:off x="0" y="2446"/>
          <a:ext cx="1755177" cy="500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46"/>
        <a:ext cx="1755177" cy="5004989"/>
      </dsp:txXfrm>
    </dsp:sp>
    <dsp:sp modelId="{11BEECE4-0881-4EDB-9DAD-2174305D3D0F}">
      <dsp:nvSpPr>
        <dsp:cNvPr id="0" name=""/>
        <dsp:cNvSpPr/>
      </dsp:nvSpPr>
      <dsp:spPr>
        <a:xfrm>
          <a:off x="1911382" y="41853"/>
          <a:ext cx="8174708" cy="78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الحرة 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والإقتصادية (</a:t>
          </a: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الهواء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كومبيوتر)</a:t>
          </a:r>
          <a:endParaRPr lang="en-US" sz="4000" kern="12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911382" y="41853"/>
        <a:ext cx="8174708" cy="788139"/>
      </dsp:txXfrm>
    </dsp:sp>
    <dsp:sp modelId="{538DD401-531B-4A7C-A184-2C341AC6577E}">
      <dsp:nvSpPr>
        <dsp:cNvPr id="0" name=""/>
        <dsp:cNvSpPr/>
      </dsp:nvSpPr>
      <dsp:spPr>
        <a:xfrm>
          <a:off x="1755177" y="829992"/>
          <a:ext cx="83309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D9F19-50E4-47B1-9589-843A6BAC1865}">
      <dsp:nvSpPr>
        <dsp:cNvPr id="0" name=""/>
        <dsp:cNvSpPr/>
      </dsp:nvSpPr>
      <dsp:spPr>
        <a:xfrm>
          <a:off x="1911382" y="869399"/>
          <a:ext cx="8174708" cy="78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الكمالية 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والضرورية (</a:t>
          </a: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الساعات الفاخرة- 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الملابس)</a:t>
          </a:r>
          <a:endParaRPr lang="en-US" sz="4000" kern="12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911382" y="869399"/>
        <a:ext cx="8174708" cy="788139"/>
      </dsp:txXfrm>
    </dsp:sp>
    <dsp:sp modelId="{CF3D5945-2EAE-4F17-9CBA-B45FDE90E2C1}">
      <dsp:nvSpPr>
        <dsp:cNvPr id="0" name=""/>
        <dsp:cNvSpPr/>
      </dsp:nvSpPr>
      <dsp:spPr>
        <a:xfrm>
          <a:off x="1755177" y="1657538"/>
          <a:ext cx="83309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DFF-4687-421B-AAA5-D5502612EFFD}">
      <dsp:nvSpPr>
        <dsp:cNvPr id="0" name=""/>
        <dsp:cNvSpPr/>
      </dsp:nvSpPr>
      <dsp:spPr>
        <a:xfrm>
          <a:off x="1911382" y="1696945"/>
          <a:ext cx="8174708" cy="78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العادية 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والدنيا (</a:t>
          </a: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السيارات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بطاطا)</a:t>
          </a:r>
          <a:endParaRPr lang="en-US" sz="4000" kern="1200" dirty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911382" y="1696945"/>
        <a:ext cx="8174708" cy="788139"/>
      </dsp:txXfrm>
    </dsp:sp>
    <dsp:sp modelId="{AB66131A-4D9A-4A88-B05B-4D665A00B76B}">
      <dsp:nvSpPr>
        <dsp:cNvPr id="0" name=""/>
        <dsp:cNvSpPr/>
      </dsp:nvSpPr>
      <dsp:spPr>
        <a:xfrm>
          <a:off x="1755177" y="2485084"/>
          <a:ext cx="83309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9666A-6A01-47D8-A40F-21816953CDD6}">
      <dsp:nvSpPr>
        <dsp:cNvPr id="0" name=""/>
        <dsp:cNvSpPr/>
      </dsp:nvSpPr>
      <dsp:spPr>
        <a:xfrm>
          <a:off x="1911382" y="2524491"/>
          <a:ext cx="8174708" cy="78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الفانية 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والمعمرة (</a:t>
          </a: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المواد الغذائية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التلفزيون)</a:t>
          </a:r>
          <a:endParaRPr lang="en-US" sz="4000" kern="1200" dirty="0" smtClean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382" y="2524491"/>
        <a:ext cx="8174708" cy="788139"/>
      </dsp:txXfrm>
    </dsp:sp>
    <dsp:sp modelId="{59ED493B-27F9-4567-9FC7-F195CD81465D}">
      <dsp:nvSpPr>
        <dsp:cNvPr id="0" name=""/>
        <dsp:cNvSpPr/>
      </dsp:nvSpPr>
      <dsp:spPr>
        <a:xfrm>
          <a:off x="1755177" y="3312630"/>
          <a:ext cx="83309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5A788-8F8B-4E39-BA62-634D292E8714}">
      <dsp:nvSpPr>
        <dsp:cNvPr id="0" name=""/>
        <dsp:cNvSpPr/>
      </dsp:nvSpPr>
      <dsp:spPr>
        <a:xfrm>
          <a:off x="1911382" y="3352037"/>
          <a:ext cx="8174708" cy="78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البديلة 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والمكملة (</a:t>
          </a: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الشاي والقهوة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الشاي والسكر)</a:t>
          </a:r>
          <a:endParaRPr lang="en-US" sz="4000" kern="1200" dirty="0" smtClean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382" y="3352037"/>
        <a:ext cx="8174708" cy="788139"/>
      </dsp:txXfrm>
    </dsp:sp>
    <dsp:sp modelId="{D4347D8A-7E61-4CB0-92D3-88C50928A77F}">
      <dsp:nvSpPr>
        <dsp:cNvPr id="0" name=""/>
        <dsp:cNvSpPr/>
      </dsp:nvSpPr>
      <dsp:spPr>
        <a:xfrm>
          <a:off x="1755177" y="4140177"/>
          <a:ext cx="83309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C33D0-CDE9-46C9-B8CD-A1DE66CF38A6}">
      <dsp:nvSpPr>
        <dsp:cNvPr id="0" name=""/>
        <dsp:cNvSpPr/>
      </dsp:nvSpPr>
      <dsp:spPr>
        <a:xfrm>
          <a:off x="1911382" y="4179584"/>
          <a:ext cx="8174708" cy="78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الإستهلاكية 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والراسمالية (</a:t>
          </a:r>
          <a:r>
            <a:rPr lang="ar-IQ" sz="4000" kern="1200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الملابس</a:t>
          </a:r>
          <a:r>
            <a:rPr lang="ar-IQ" sz="4000" kern="120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الآلات)</a:t>
          </a:r>
          <a:endParaRPr lang="en-US" sz="4000" kern="1200" dirty="0" smtClean="0">
            <a:solidFill>
              <a:srgbClr val="00206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911382" y="4179584"/>
        <a:ext cx="8174708" cy="788139"/>
      </dsp:txXfrm>
    </dsp:sp>
    <dsp:sp modelId="{D8B18492-CEF8-4425-B497-537F80B2E2D2}">
      <dsp:nvSpPr>
        <dsp:cNvPr id="0" name=""/>
        <dsp:cNvSpPr/>
      </dsp:nvSpPr>
      <dsp:spPr>
        <a:xfrm>
          <a:off x="1755177" y="4967723"/>
          <a:ext cx="83309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1CC10-6C44-4E84-B692-E9F5608FDC3F}">
      <dsp:nvSpPr>
        <dsp:cNvPr id="0" name=""/>
        <dsp:cNvSpPr/>
      </dsp:nvSpPr>
      <dsp:spPr>
        <a:xfrm>
          <a:off x="699626" y="475"/>
          <a:ext cx="2861518" cy="28615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7479" tIns="60960" rIns="157479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مرونة الطلب التقاطعية</a:t>
          </a:r>
          <a:endParaRPr lang="en-US" sz="480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118686" y="419535"/>
        <a:ext cx="2023398" cy="2023398"/>
      </dsp:txXfrm>
    </dsp:sp>
    <dsp:sp modelId="{E3EC8FFC-71A1-4030-81E1-18B63E46D531}">
      <dsp:nvSpPr>
        <dsp:cNvPr id="0" name=""/>
        <dsp:cNvSpPr/>
      </dsp:nvSpPr>
      <dsp:spPr>
        <a:xfrm>
          <a:off x="2988840" y="475"/>
          <a:ext cx="2861518" cy="2861518"/>
        </a:xfrm>
        <a:prstGeom prst="ellipse">
          <a:avLst/>
        </a:prstGeom>
        <a:solidFill>
          <a:schemeClr val="accent4">
            <a:alpha val="50000"/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7479" tIns="60960" rIns="157479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مرونة الطلب الدخلية</a:t>
          </a:r>
          <a:endParaRPr lang="en-US" sz="480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07900" y="419535"/>
        <a:ext cx="2023398" cy="2023398"/>
      </dsp:txXfrm>
    </dsp:sp>
    <dsp:sp modelId="{C7B25E09-E8CB-48B6-B04C-A54585BE5705}">
      <dsp:nvSpPr>
        <dsp:cNvPr id="0" name=""/>
        <dsp:cNvSpPr/>
      </dsp:nvSpPr>
      <dsp:spPr>
        <a:xfrm>
          <a:off x="5278055" y="475"/>
          <a:ext cx="2861518" cy="2861518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7479" tIns="60960" rIns="157479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مرونة الطلب السعرية</a:t>
          </a:r>
          <a:endParaRPr lang="en-US" sz="480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697115" y="419535"/>
        <a:ext cx="2023398" cy="202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0.36803</cdr:x>
      <cdr:y>0.48752</cdr:y>
    </cdr:from>
    <cdr:to>
      <cdr:x>0.38008</cdr:x>
      <cdr:y>0.51124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3432572" y="2461438"/>
          <a:ext cx="112326" cy="119744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0.3872</cdr:x>
      <cdr:y>0.46602</cdr:y>
    </cdr:from>
    <cdr:to>
      <cdr:x>0.46902</cdr:x>
      <cdr:y>0.52012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3611296" y="2352907"/>
          <a:ext cx="763120" cy="273132"/>
        </a:xfrm>
        <a:prstGeom xmlns:a="http://schemas.openxmlformats.org/drawingml/2006/main" prst="wedgeRectCallout">
          <a:avLst>
            <a:gd name="adj1" fmla="val -61111"/>
            <a:gd name="adj2" fmla="val 0"/>
          </a:avLst>
        </a:prstGeom>
        <a:noFill xmlns:a="http://schemas.openxmlformats.org/drawingml/2006/main"/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tx1"/>
              </a:solidFill>
            </a:rPr>
            <a:t>20, 80</a:t>
          </a:r>
          <a:endParaRPr lang="en-US" sz="1600" dirty="0">
            <a:solidFill>
              <a:schemeClr val="tx1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449F-6587-497A-851F-87EA5E25B43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Monetary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D644A-D156-418F-BC87-4201F22D2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0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D16DF-CBA8-432B-946D-5E89B5416E2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Monetary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63DB0-EB03-4EE1-A97A-E5CFD1625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9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604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54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193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6125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2735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75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896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73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0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10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88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6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0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66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0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71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84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42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7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51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7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69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3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15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6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6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13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61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0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3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8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7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241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0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2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19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16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80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452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7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60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401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1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5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19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12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83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92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109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669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747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55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81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83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8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15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41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08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07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96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557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06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68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04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720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29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274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109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00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367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09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6823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25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83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2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003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63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276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385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07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30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02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96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54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1862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25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02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802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800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29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93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248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28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739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8242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3DB0-EB03-4EE1-A97A-E5CFD162530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2FA-DC93-464C-9C8E-9BB7A6BFCF4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AE1C-3A8A-4350-8FA2-4B1204EE5F9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7BDB-7641-49A3-B247-6F65C3A98108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90E0D-2679-4549-B44C-CF5D3B2226BE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D11C-0558-40F8-9181-5C83DF6E52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247-42A5-4800-9493-4357417E4E4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E3FB-31E3-47A3-A7BA-219B19ED09C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24C-B33C-42BD-AD06-02C45974442D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D7EA-8AFB-4A90-8374-E63E9FF7EF68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12AB-92E8-47CC-8A5C-C931D007947A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27A4-C317-4303-92D3-E5142CDA1CFE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6391-0299-4F8C-A2FC-B0318E5D175C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1A2C-21F0-478E-8F37-CF5F3A1FC162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4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A1D9-5CE7-4E61-A00E-E66F180CB8AF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5434-35D0-4EB5-91AA-4FDCC576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30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3.png"/><Relationship Id="rId4" Type="http://schemas.openxmlformats.org/officeDocument/2006/relationships/image" Target="../media/image9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0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0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6.png"/><Relationship Id="rId3" Type="http://schemas.openxmlformats.org/officeDocument/2006/relationships/image" Target="../media/image700.png"/><Relationship Id="rId7" Type="http://schemas.openxmlformats.org/officeDocument/2006/relationships/image" Target="../media/image111.png"/><Relationship Id="rId12" Type="http://schemas.openxmlformats.org/officeDocument/2006/relationships/image" Target="../media/image16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00.png"/><Relationship Id="rId15" Type="http://schemas.openxmlformats.org/officeDocument/2006/relationships/image" Target="../media/image191.png"/><Relationship Id="rId10" Type="http://schemas.openxmlformats.org/officeDocument/2006/relationships/image" Target="../media/image140.png"/><Relationship Id="rId4" Type="http://schemas.openxmlformats.org/officeDocument/2006/relationships/image" Target="../media/image800.png"/><Relationship Id="rId9" Type="http://schemas.openxmlformats.org/officeDocument/2006/relationships/image" Target="../media/image130.png"/><Relationship Id="rId14" Type="http://schemas.openxmlformats.org/officeDocument/2006/relationships/image" Target="../media/image7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131.png"/><Relationship Id="rId5" Type="http://schemas.openxmlformats.org/officeDocument/2006/relationships/image" Target="../media/image71.png"/><Relationship Id="rId10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1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png"/><Relationship Id="rId11" Type="http://schemas.openxmlformats.org/officeDocument/2006/relationships/image" Target="../media/image14.png"/><Relationship Id="rId5" Type="http://schemas.openxmlformats.org/officeDocument/2006/relationships/image" Target="../media/image214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92.png"/><Relationship Id="rId4" Type="http://schemas.openxmlformats.org/officeDocument/2006/relationships/image" Target="../media/image80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34.png"/><Relationship Id="rId7" Type="http://schemas.openxmlformats.org/officeDocument/2006/relationships/image" Target="../media/image370.png"/><Relationship Id="rId12" Type="http://schemas.openxmlformats.org/officeDocument/2006/relationships/image" Target="../media/image530.png"/><Relationship Id="rId17" Type="http://schemas.openxmlformats.org/officeDocument/2006/relationships/image" Target="../media/image58.png"/><Relationship Id="rId2" Type="http://schemas.openxmlformats.org/officeDocument/2006/relationships/image" Target="../media/image33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11" Type="http://schemas.openxmlformats.org/officeDocument/2006/relationships/image" Target="../media/image490.png"/><Relationship Id="rId5" Type="http://schemas.openxmlformats.org/officeDocument/2006/relationships/image" Target="../media/image36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19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320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00.png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2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Relationship Id="rId14" Type="http://schemas.openxmlformats.org/officeDocument/2006/relationships/image" Target="../media/image33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31729"/>
            <a:ext cx="9144000" cy="1459913"/>
          </a:xfrm>
        </p:spPr>
        <p:txBody>
          <a:bodyPr anchor="ctr">
            <a:normAutofit/>
          </a:bodyPr>
          <a:lstStyle/>
          <a:p>
            <a:pPr marL="548640" indent="-411480" rtl="1">
              <a:buClr>
                <a:schemeClr val="tx1">
                  <a:shade val="95000"/>
                </a:schemeClr>
              </a:buClr>
            </a:pPr>
            <a:r>
              <a:rPr lang="ar-IQ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مبادئ علم الإقتصاد</a:t>
            </a:r>
            <a:endParaRPr lang="ar-IQ" sz="7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486" y="4368403"/>
            <a:ext cx="9144000" cy="1171934"/>
          </a:xfrm>
        </p:spPr>
        <p:txBody>
          <a:bodyPr anchor="ctr">
            <a:noAutofit/>
          </a:bodyPr>
          <a:lstStyle/>
          <a:p>
            <a:r>
              <a:rPr lang="ar-IQ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مدرس المادة</a:t>
            </a:r>
          </a:p>
          <a:p>
            <a:r>
              <a:rPr lang="ar-IQ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 نسرين سليمان حسين</a:t>
            </a:r>
            <a:endParaRPr lang="en-US" sz="4000" b="1" dirty="0">
              <a:solidFill>
                <a:srgbClr val="FF000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04011" y="580774"/>
            <a:ext cx="2847305" cy="103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00000"/>
              </a:lnSpc>
              <a:spcAft>
                <a:spcPts val="0"/>
              </a:spcAft>
            </a:pPr>
            <a:r>
              <a:rPr lang="ar-IQ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صلاح الدين-اربيل</a:t>
            </a:r>
          </a:p>
          <a:p>
            <a:pPr rtl="1">
              <a:lnSpc>
                <a:spcPct val="100000"/>
              </a:lnSpc>
            </a:pPr>
            <a:r>
              <a:rPr lang="ar-IQ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كلية الادارة والاقتصاد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rtl="1">
              <a:lnSpc>
                <a:spcPct val="100000"/>
              </a:lnSpc>
              <a:spcAft>
                <a:spcPts val="0"/>
              </a:spcAft>
            </a:pPr>
            <a:r>
              <a:rPr lang="ar-IQ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قسم</a:t>
            </a:r>
            <a:r>
              <a:rPr lang="ku-Arab-IQ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المحاسبة </a:t>
            </a:r>
            <a:endParaRPr lang="en-US" sz="2400" dirty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1657" y="580774"/>
            <a:ext cx="2847305" cy="103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00000"/>
              </a:lnSpc>
              <a:spcAft>
                <a:spcPts val="0"/>
              </a:spcAft>
            </a:pPr>
            <a:r>
              <a:rPr lang="ar-IQ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المرحلة: الأولى</a:t>
            </a:r>
          </a:p>
          <a:p>
            <a:pPr algn="just" rtl="1">
              <a:lnSpc>
                <a:spcPct val="100000"/>
              </a:lnSpc>
              <a:spcAft>
                <a:spcPts val="0"/>
              </a:spcAft>
            </a:pPr>
            <a:r>
              <a:rPr lang="ar-IQ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الكورس: الاول</a:t>
            </a:r>
            <a:endParaRPr lang="en-US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>
              <a:lnSpc>
                <a:spcPct val="100000"/>
              </a:lnSpc>
              <a:spcAft>
                <a:spcPts val="0"/>
              </a:spcAft>
            </a:pPr>
            <a:r>
              <a:rPr lang="ar-IQ" sz="2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الدراسة: 2022-2023</a:t>
            </a:r>
            <a:endParaRPr lang="en-US" sz="2400" dirty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1EAF-AC1A-4E3C-B611-4C180B29B7D3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0" y="474384"/>
            <a:ext cx="9677276" cy="1256002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عناصر الحاجات 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الانسانية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Elements of Human </a:t>
            </a:r>
            <a: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eeds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72824" y="173038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40159" y="1848127"/>
            <a:ext cx="102661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وللحاجة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ايا كان موضوعها ثلاثة عناصر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هي:</a:t>
            </a:r>
            <a:endParaRPr lang="en-US" sz="4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8748" y="2753183"/>
            <a:ext cx="9247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احساس بالالم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(كالجوع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او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العطش).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معرفة  الوسيلة لاطفاء هذا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الالم.      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الرغبة في استخدام هذه الوسيلة لازالة هذا الاحساس</a:t>
            </a:r>
            <a:r>
              <a:rPr 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9B5C-348A-4D37-8479-2B18AA77109A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44840" y="2870583"/>
            <a:ext cx="7302320" cy="23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القادمة</a:t>
            </a:r>
          </a:p>
          <a:p>
            <a:pPr algn="ct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الانتاج</a:t>
            </a:r>
            <a:endParaRPr lang="ar-IQ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D606-96E5-439F-B609-98C247F721A5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6455" y="1639245"/>
            <a:ext cx="8403021" cy="1799413"/>
          </a:xfrm>
        </p:spPr>
        <p:txBody>
          <a:bodyPr anchor="ctr">
            <a:noAutofit/>
          </a:bodyPr>
          <a:lstStyle/>
          <a:p>
            <a:pPr indent="-411480" rtl="1">
              <a:lnSpc>
                <a:spcPct val="150000"/>
              </a:lnSpc>
              <a:buClr>
                <a:schemeClr val="tx1">
                  <a:shade val="95000"/>
                </a:schemeClr>
              </a:buClr>
            </a:pPr>
            <a:r>
              <a:rPr lang="ar-IQ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الإنتاج، التكاليف، الايرادات والارباح</a:t>
            </a:r>
            <a:endParaRPr lang="ar-IQ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5662"/>
            <a:ext cx="9144000" cy="1121841"/>
          </a:xfrm>
        </p:spPr>
        <p:txBody>
          <a:bodyPr anchor="ctr">
            <a:noAutofit/>
          </a:bodyPr>
          <a:lstStyle/>
          <a:p>
            <a:r>
              <a:rPr lang="ar-IQ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(8)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61C2-C3F1-4319-BD9B-4B0C5DF5D46F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87826"/>
            <a:ext cx="10237631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الإنتاج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Production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996226"/>
            <a:ext cx="103681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الإنتاج عبارة عن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عملية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تحويل مختلف عناصر الإنتاج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(أرض، العمل،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رأس المال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والتنظيم)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سلع وخدمات يكون المستهلك على استعداد لدفع ثمن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لها.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52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276887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الناتج الكلي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Total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Product</a:t>
            </a:r>
            <a:r>
              <a:rPr lang="ar-IQ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(TP</a:t>
            </a: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7" y="153244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7" y="1591397"/>
            <a:ext cx="104013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الناتج الكلي هو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مجموع الكميات المنتجة من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سلعة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او خدمة معينة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خلال العملية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الانتاجية باستخدام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كمية معينة من عنصر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الإنتاج. 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29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87826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الناتج المتوسط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Average Product (AP)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1835191"/>
            <a:ext cx="10368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الناتج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المتوسط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مقدار ما ينتجه العنصر الإنتاجي الواحد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(كالعامل)،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بمعنى أنه عبارة عن الناتج الكلي مقسوماً على عدد الوحدات المستخدمة من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العمل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 جاء في المعادلة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التالية: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2974" y="4697513"/>
                <a:ext cx="1592166" cy="995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AP</m:t>
                      </m:r>
                      <m:r>
                        <a:rPr lang="en-US" sz="32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974" y="4697513"/>
                <a:ext cx="1592166" cy="99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00557" y="4697513"/>
                <a:ext cx="989245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57" y="4697513"/>
                <a:ext cx="989245" cy="918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9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87826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الناتج الحدي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Marginal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Product </a:t>
            </a: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MP)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1835191"/>
            <a:ext cx="10368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الناتج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الحدي هو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مقدار ما يضيفه العامل الأخير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للإنتاج،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بعبارة أخرى هو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مقدار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التغير في الناتج الكلي نتيجة تغير الوحدات المستخدمة من العنصر الإنتاجي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بوحدة واحدة، كما جاء في المعادلة التالية:  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9791" y="4990695"/>
                <a:ext cx="2006127" cy="99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91" y="4990695"/>
                <a:ext cx="2006127" cy="998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9039" y="4990695"/>
                <a:ext cx="2437975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𝑻𝑷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𝑻𝑷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39" y="4990695"/>
                <a:ext cx="2437975" cy="995529"/>
              </a:xfrm>
              <a:prstGeom prst="rect">
                <a:avLst/>
              </a:prstGeom>
              <a:blipFill>
                <a:blip r:embed="rId4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809" y="500977"/>
            <a:ext cx="9219509" cy="595635"/>
          </a:xfrm>
        </p:spPr>
        <p:txBody>
          <a:bodyPr>
            <a:normAutofit/>
          </a:bodyPr>
          <a:lstStyle/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الجدول التالي أوجد كل من الناتج المتوسط </a:t>
            </a:r>
            <a:r>
              <a:rPr lang="ar-IQ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الناتج الحدي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106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4CED-89C7-47F3-9D04-1297D6002E69}" type="datetime1">
              <a:rPr lang="en-US" smtClean="0"/>
              <a:t>11/15/2022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32479"/>
              </p:ext>
            </p:extLst>
          </p:nvPr>
        </p:nvGraphicFramePr>
        <p:xfrm>
          <a:off x="744225" y="1261500"/>
          <a:ext cx="2320947" cy="489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19">
                  <a:extLst>
                    <a:ext uri="{9D8B030D-6E8A-4147-A177-3AD203B41FA5}">
                      <a16:colId xmlns:a16="http://schemas.microsoft.com/office/drawing/2014/main" xmlns="" val="575484310"/>
                    </a:ext>
                  </a:extLst>
                </a:gridCol>
                <a:gridCol w="730719">
                  <a:extLst>
                    <a:ext uri="{9D8B030D-6E8A-4147-A177-3AD203B41FA5}">
                      <a16:colId xmlns:a16="http://schemas.microsoft.com/office/drawing/2014/main" xmlns="" val="2020308656"/>
                    </a:ext>
                  </a:extLst>
                </a:gridCol>
                <a:gridCol w="859509">
                  <a:extLst>
                    <a:ext uri="{9D8B030D-6E8A-4147-A177-3AD203B41FA5}">
                      <a16:colId xmlns:a16="http://schemas.microsoft.com/office/drawing/2014/main" xmlns="" val="1876172154"/>
                    </a:ext>
                  </a:extLst>
                </a:gridCol>
              </a:tblGrid>
              <a:tr h="657452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رأس </a:t>
                      </a:r>
                      <a:r>
                        <a:rPr lang="ar-IQ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المال</a:t>
                      </a:r>
                    </a:p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العمل</a:t>
                      </a:r>
                      <a:b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الناتج الكلي</a:t>
                      </a:r>
                      <a:b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TP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85027092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584836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2200692"/>
                  </a:ext>
                </a:extLst>
              </a:tr>
              <a:tr h="42813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1548345"/>
                  </a:ext>
                </a:extLst>
              </a:tr>
              <a:tr h="42813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5852787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5108786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2371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50371598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25462545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71431784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64683417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5743485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65182"/>
              </p:ext>
            </p:extLst>
          </p:nvPr>
        </p:nvGraphicFramePr>
        <p:xfrm>
          <a:off x="3342642" y="1269844"/>
          <a:ext cx="2753358" cy="492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786">
                  <a:extLst>
                    <a:ext uri="{9D8B030D-6E8A-4147-A177-3AD203B41FA5}">
                      <a16:colId xmlns:a16="http://schemas.microsoft.com/office/drawing/2014/main" xmlns="" val="730702543"/>
                    </a:ext>
                  </a:extLst>
                </a:gridCol>
                <a:gridCol w="917786">
                  <a:extLst>
                    <a:ext uri="{9D8B030D-6E8A-4147-A177-3AD203B41FA5}">
                      <a16:colId xmlns:a16="http://schemas.microsoft.com/office/drawing/2014/main" xmlns="" val="3449085679"/>
                    </a:ext>
                  </a:extLst>
                </a:gridCol>
                <a:gridCol w="917786">
                  <a:extLst>
                    <a:ext uri="{9D8B030D-6E8A-4147-A177-3AD203B41FA5}">
                      <a16:colId xmlns:a16="http://schemas.microsoft.com/office/drawing/2014/main" xmlns="" val="2045815961"/>
                    </a:ext>
                  </a:extLst>
                </a:gridCol>
              </a:tblGrid>
              <a:tr h="65913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الناتج المتوسط</a:t>
                      </a:r>
                      <a:b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الناتج الحدي</a:t>
                      </a:r>
                      <a:b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المراحل الانتاجية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85027092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rtl="1" fontAlgn="ctr"/>
                      <a:r>
                        <a:rPr lang="ar-IQ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المرحلة </a:t>
                      </a:r>
                    </a:p>
                    <a:p>
                      <a:pPr algn="ctr" rtl="1" fontAlgn="ctr"/>
                      <a:r>
                        <a:rPr lang="ar-IQ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الاولى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84836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ar-IQ" sz="24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2200692"/>
                  </a:ext>
                </a:extLst>
              </a:tr>
              <a:tr h="44246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1548345"/>
                  </a:ext>
                </a:extLst>
              </a:tr>
              <a:tr h="44246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5852787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295108786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ar-IQ" sz="24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2371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المرحلة الثانية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371598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25462545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71431784"/>
                  </a:ext>
                </a:extLst>
              </a:tr>
              <a:tr h="36170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المرحلة الثالثة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4683417"/>
                  </a:ext>
                </a:extLst>
              </a:tr>
              <a:tr h="364587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57434859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624909" y="2244486"/>
            <a:ext cx="367651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3808735" y="2220609"/>
            <a:ext cx="2812782" cy="23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39563" y="1951507"/>
                <a:ext cx="1092800" cy="622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63" y="1951507"/>
                <a:ext cx="1092800" cy="622030"/>
              </a:xfrm>
              <a:prstGeom prst="rect">
                <a:avLst/>
              </a:prstGeom>
              <a:blipFill>
                <a:blip r:embed="rId3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25115" y="2617974"/>
                <a:ext cx="463973" cy="582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15" y="2617974"/>
                <a:ext cx="463973" cy="582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16205" y="2802646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205" y="2802646"/>
                <a:ext cx="463973" cy="307777"/>
              </a:xfrm>
              <a:prstGeom prst="rect">
                <a:avLst/>
              </a:prstGeom>
              <a:blipFill>
                <a:blip r:embed="rId5"/>
                <a:stretch>
                  <a:fillRect l="-6579" r="-1315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4535495" y="3543909"/>
            <a:ext cx="367651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903146" y="3714327"/>
            <a:ext cx="185954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75632" y="3403312"/>
                <a:ext cx="2000741" cy="622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632" y="3403312"/>
                <a:ext cx="2000741" cy="622030"/>
              </a:xfrm>
              <a:prstGeom prst="rect">
                <a:avLst/>
              </a:prstGeom>
              <a:blipFill>
                <a:blip r:embed="rId6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17035" y="4190230"/>
                <a:ext cx="119834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035" y="4190230"/>
                <a:ext cx="1198341" cy="578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610600" y="4325427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325427"/>
                <a:ext cx="606641" cy="307777"/>
              </a:xfrm>
              <a:prstGeom prst="rect">
                <a:avLst/>
              </a:prstGeom>
              <a:blipFill>
                <a:blip r:embed="rId8"/>
                <a:stretch>
                  <a:fillRect l="-5051" r="-909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1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8" grpId="0"/>
      <p:bldP spid="29" grpId="0"/>
      <p:bldP spid="30" grpId="0"/>
      <p:bldP spid="31" grpId="0" animBg="1"/>
      <p:bldP spid="36" grpId="0"/>
      <p:bldP spid="37" grpId="0"/>
      <p:bldP spid="3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624" y="645522"/>
            <a:ext cx="9219509" cy="595635"/>
          </a:xfrm>
        </p:spPr>
        <p:txBody>
          <a:bodyPr>
            <a:normAutofit/>
          </a:bodyPr>
          <a:lstStyle/>
          <a:p>
            <a:pPr algn="just" rtl="1"/>
            <a:r>
              <a:rPr lang="ar-IQ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وفيما يلي الرسم البياني لكل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الناتج الكلي والمتوسط والحدي: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107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4CED-89C7-47F3-9D04-1297D6002E69}" type="datetime1">
              <a:rPr lang="en-US" smtClean="0"/>
              <a:t>11/15/2022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3148"/>
            <a:ext cx="7211096" cy="44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87826"/>
            <a:ext cx="10237631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Costs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802336"/>
            <a:ext cx="103681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الكلفة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عبارة عن جميع الاموال التي تنفق لانتاج سلعة معينة مثل (تكاليف الإنشاء،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أجور العمال،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مصاريف الموارد الاولية،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الضرائب،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التأمين.....الخ)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540912" y="16366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276887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 الكلية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Total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Costs</a:t>
            </a:r>
            <a:r>
              <a:rPr lang="ar-IQ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(TC)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109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7" y="153244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04927" y="1550364"/>
            <a:ext cx="104013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 الكلية هي إجمالي التكاليف التي يتحملها المشروع سواء كانت ثابتة أو متغيرة لإنتاج كمية معينة من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السلعة. ويمكن ان يحتسب حسب المعادلة التالية:</a:t>
            </a:r>
            <a:endParaRPr lang="en-US" sz="4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5474" y="3857396"/>
                <a:ext cx="350166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𝑻𝑪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𝑭𝑪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𝑽𝑪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74" y="3857396"/>
                <a:ext cx="350166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Callout 2 (No Border) 10"/>
          <p:cNvSpPr/>
          <p:nvPr/>
        </p:nvSpPr>
        <p:spPr>
          <a:xfrm>
            <a:off x="838197" y="5155164"/>
            <a:ext cx="868251" cy="718499"/>
          </a:xfrm>
          <a:prstGeom prst="callout2">
            <a:avLst>
              <a:gd name="adj1" fmla="val -550"/>
              <a:gd name="adj2" fmla="val 55934"/>
              <a:gd name="adj3" fmla="val -63211"/>
              <a:gd name="adj4" fmla="val 84721"/>
              <a:gd name="adj5" fmla="val -103928"/>
              <a:gd name="adj6" fmla="val 9080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 الكلية</a:t>
            </a:r>
            <a:endParaRPr lang="en-US" sz="20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1706448" y="5192866"/>
            <a:ext cx="1215456" cy="718499"/>
          </a:xfrm>
          <a:prstGeom prst="callout2">
            <a:avLst>
              <a:gd name="adj1" fmla="val -6943"/>
              <a:gd name="adj2" fmla="val 52578"/>
              <a:gd name="adj3" fmla="val -47002"/>
              <a:gd name="adj4" fmla="val 78876"/>
              <a:gd name="adj5" fmla="val -106598"/>
              <a:gd name="adj6" fmla="val 8503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 الثابتة</a:t>
            </a:r>
            <a:endParaRPr lang="en-US" sz="24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3" name="Line Callout 2 (No Border) 12"/>
          <p:cNvSpPr/>
          <p:nvPr/>
        </p:nvSpPr>
        <p:spPr>
          <a:xfrm>
            <a:off x="3237437" y="5155164"/>
            <a:ext cx="1474096" cy="698877"/>
          </a:xfrm>
          <a:prstGeom prst="callout2">
            <a:avLst>
              <a:gd name="adj1" fmla="val -20283"/>
              <a:gd name="adj2" fmla="val 44146"/>
              <a:gd name="adj3" fmla="val -61029"/>
              <a:gd name="adj4" fmla="val 33724"/>
              <a:gd name="adj5" fmla="val -107011"/>
              <a:gd name="adj6" fmla="val 3732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</a:t>
            </a:r>
          </a:p>
          <a:p>
            <a:pPr algn="ctr" rtl="1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المتغيرة</a:t>
            </a:r>
            <a:endParaRPr lang="en-US" sz="24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9703" y="3697157"/>
            <a:ext cx="5684759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Clr>
                <a:srgbClr val="FF0000"/>
              </a:buClr>
            </a:pPr>
            <a:r>
              <a:rPr lang="ar-IQ" sz="28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بما ان التكاليف </a:t>
            </a:r>
            <a:r>
              <a:rPr lang="ar-IQ" sz="28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الثابتة </a:t>
            </a:r>
            <a:r>
              <a:rPr lang="ar-IQ" sz="28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لاتتغير في الاجل القصير، فان </a:t>
            </a:r>
            <a:r>
              <a:rPr lang="ar-IQ" sz="28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التغير في التكاليف الكلية يعود أساساً الى </a:t>
            </a:r>
            <a:r>
              <a:rPr lang="ar-IQ" sz="28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التغير </a:t>
            </a:r>
            <a:r>
              <a:rPr lang="ar-IQ" sz="28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التكاليف </a:t>
            </a:r>
            <a:r>
              <a:rPr lang="ar-IQ" sz="28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المتغيرة.</a:t>
            </a:r>
            <a:endParaRPr lang="ar-IQ" sz="2800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13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62" y="359589"/>
            <a:ext cx="9677276" cy="1256002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الحاجات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الانسانية 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Characteristics of Human </a:t>
            </a:r>
            <a: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eeds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61559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51934" y="1909280"/>
            <a:ext cx="8888132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التعدد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 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(غير محدودة)</a:t>
            </a:r>
          </a:p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التنافس (محدودية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وسائل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الإشباع)</a:t>
            </a:r>
          </a:p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التكرار (بعد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 إشباع تحتاج إلى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آخر).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التجدد (تتجدد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الحاجات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وتتغير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فترة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لأخرى).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63DC-21CF-4029-9AFD-9BF8592853B7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447" y="298688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المتوسطة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Average Costs (AC)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72949" y="1613198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2949" y="1613198"/>
            <a:ext cx="1049862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متوسطة هي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عبارة عن ما يتحمله المشروع من تكاليف لإنتاج الوحدة الواحدة من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السلعة. وبالتالي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متوسطات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 هي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يأتي:</a:t>
            </a:r>
            <a:endParaRPr lang="ar-IQ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6982" y="3952363"/>
                <a:ext cx="1603772" cy="873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ATC</m:t>
                      </m:r>
                      <m:r>
                        <a:rPr lang="en-US" sz="28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82" y="3952363"/>
                <a:ext cx="1603772" cy="873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Callout 2 (No Border) 9"/>
          <p:cNvSpPr/>
          <p:nvPr/>
        </p:nvSpPr>
        <p:spPr>
          <a:xfrm>
            <a:off x="1196982" y="5451066"/>
            <a:ext cx="1995155" cy="718499"/>
          </a:xfrm>
          <a:prstGeom prst="callout2">
            <a:avLst>
              <a:gd name="adj1" fmla="val 11998"/>
              <a:gd name="adj2" fmla="val 40442"/>
              <a:gd name="adj3" fmla="val -43492"/>
              <a:gd name="adj4" fmla="val 21254"/>
              <a:gd name="adj5" fmla="val -112891"/>
              <a:gd name="adj6" fmla="val 174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متوسط التكاليف الكلية</a:t>
            </a:r>
            <a:endParaRPr lang="en-US" sz="2000" dirty="0">
              <a:solidFill>
                <a:srgbClr val="FF000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35771" y="4055394"/>
                <a:ext cx="1582934" cy="873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AFC</m:t>
                      </m:r>
                      <m:r>
                        <a:rPr lang="en-US" sz="28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71" y="4055394"/>
                <a:ext cx="1582934" cy="873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Callout 2 (No Border) 11"/>
          <p:cNvSpPr/>
          <p:nvPr/>
        </p:nvSpPr>
        <p:spPr>
          <a:xfrm>
            <a:off x="4723550" y="5451067"/>
            <a:ext cx="1995155" cy="718499"/>
          </a:xfrm>
          <a:prstGeom prst="callout2">
            <a:avLst>
              <a:gd name="adj1" fmla="val 11998"/>
              <a:gd name="adj2" fmla="val 40442"/>
              <a:gd name="adj3" fmla="val -52454"/>
              <a:gd name="adj4" fmla="val 42556"/>
              <a:gd name="adj5" fmla="val -93174"/>
              <a:gd name="adj6" fmla="val 4130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متوسط التكاليف الثابتة</a:t>
            </a:r>
            <a:endParaRPr lang="en-US" sz="2000" dirty="0">
              <a:solidFill>
                <a:srgbClr val="FF000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95571" y="4101246"/>
                <a:ext cx="1610184" cy="873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AVC</m:t>
                      </m:r>
                      <m:r>
                        <a:rPr lang="en-US" sz="28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71" y="4101246"/>
                <a:ext cx="1610184" cy="8736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Callout 2 (No Border) 13"/>
          <p:cNvSpPr/>
          <p:nvPr/>
        </p:nvSpPr>
        <p:spPr>
          <a:xfrm>
            <a:off x="8443175" y="5462294"/>
            <a:ext cx="1995155" cy="718499"/>
          </a:xfrm>
          <a:prstGeom prst="callout2">
            <a:avLst>
              <a:gd name="adj1" fmla="val -7719"/>
              <a:gd name="adj2" fmla="val 48188"/>
              <a:gd name="adj3" fmla="val -50661"/>
              <a:gd name="adj4" fmla="val 52238"/>
              <a:gd name="adj5" fmla="val -89589"/>
              <a:gd name="adj6" fmla="val 464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متوسط التكاليف المتغيرة</a:t>
            </a:r>
            <a:endParaRPr lang="en-US" sz="2000" dirty="0">
              <a:solidFill>
                <a:srgbClr val="FF000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50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87826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التكاليف 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الحدية 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Marginal Costs </a:t>
            </a: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MC)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1835191"/>
            <a:ext cx="103681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الحدية هي التكاليف التي يتحملها المشروع عند انتاج وحدة اضافية واحدة من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الإنتاج، أو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مقدار التغير في التكاليف الكلية نتيجة تغير حجم الانتاج بوحدة واحدة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06736" y="4650874"/>
                <a:ext cx="2006127" cy="99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36" y="4650874"/>
                <a:ext cx="2006127" cy="998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25984" y="4650874"/>
                <a:ext cx="2437975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𝑻𝑪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𝑻𝑪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984" y="4650874"/>
                <a:ext cx="2437975" cy="995529"/>
              </a:xfrm>
              <a:prstGeom prst="rect">
                <a:avLst/>
              </a:prstGeom>
              <a:blipFill>
                <a:blip r:embed="rId4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6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809" y="500977"/>
            <a:ext cx="9219509" cy="595635"/>
          </a:xfrm>
        </p:spPr>
        <p:txBody>
          <a:bodyPr>
            <a:normAutofit/>
          </a:bodyPr>
          <a:lstStyle/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الجدول أوجد كل من التكاليف الكلية والمتوسطة والحدية: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112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4CED-89C7-47F3-9D04-1297D6002E69}" type="datetime1">
              <a:rPr lang="en-US" smtClean="0"/>
              <a:t>11/15/2022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38200" y="1602311"/>
          <a:ext cx="1962897" cy="295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299">
                  <a:extLst>
                    <a:ext uri="{9D8B030D-6E8A-4147-A177-3AD203B41FA5}">
                      <a16:colId xmlns:a16="http://schemas.microsoft.com/office/drawing/2014/main" xmlns="" val="575484310"/>
                    </a:ext>
                  </a:extLst>
                </a:gridCol>
                <a:gridCol w="654299">
                  <a:extLst>
                    <a:ext uri="{9D8B030D-6E8A-4147-A177-3AD203B41FA5}">
                      <a16:colId xmlns:a16="http://schemas.microsoft.com/office/drawing/2014/main" xmlns="" val="4058411490"/>
                    </a:ext>
                  </a:extLst>
                </a:gridCol>
                <a:gridCol w="654299">
                  <a:extLst>
                    <a:ext uri="{9D8B030D-6E8A-4147-A177-3AD203B41FA5}">
                      <a16:colId xmlns:a16="http://schemas.microsoft.com/office/drawing/2014/main" xmlns="" val="2020308656"/>
                    </a:ext>
                  </a:extLst>
                </a:gridCol>
              </a:tblGrid>
              <a:tr h="49003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FC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VC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85027092"/>
                  </a:ext>
                </a:extLst>
              </a:tr>
              <a:tr h="38311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584836"/>
                  </a:ext>
                </a:extLst>
              </a:tr>
              <a:tr h="38311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2200692"/>
                  </a:ext>
                </a:extLst>
              </a:tr>
              <a:tr h="468647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1548345"/>
                  </a:ext>
                </a:extLst>
              </a:tr>
              <a:tr h="468647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5852787"/>
                  </a:ext>
                </a:extLst>
              </a:tr>
              <a:tr h="38311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5108786"/>
                  </a:ext>
                </a:extLst>
              </a:tr>
              <a:tr h="38311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237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017651" y="1602311"/>
          <a:ext cx="3271500" cy="297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00">
                  <a:extLst>
                    <a:ext uri="{9D8B030D-6E8A-4147-A177-3AD203B41FA5}">
                      <a16:colId xmlns:a16="http://schemas.microsoft.com/office/drawing/2014/main" xmlns="" val="3082171519"/>
                    </a:ext>
                  </a:extLst>
                </a:gridCol>
                <a:gridCol w="654300">
                  <a:extLst>
                    <a:ext uri="{9D8B030D-6E8A-4147-A177-3AD203B41FA5}">
                      <a16:colId xmlns:a16="http://schemas.microsoft.com/office/drawing/2014/main" xmlns="" val="4099996297"/>
                    </a:ext>
                  </a:extLst>
                </a:gridCol>
                <a:gridCol w="654300">
                  <a:extLst>
                    <a:ext uri="{9D8B030D-6E8A-4147-A177-3AD203B41FA5}">
                      <a16:colId xmlns:a16="http://schemas.microsoft.com/office/drawing/2014/main" xmlns="" val="3685361710"/>
                    </a:ext>
                  </a:extLst>
                </a:gridCol>
                <a:gridCol w="654300">
                  <a:extLst>
                    <a:ext uri="{9D8B030D-6E8A-4147-A177-3AD203B41FA5}">
                      <a16:colId xmlns:a16="http://schemas.microsoft.com/office/drawing/2014/main" xmlns="" val="730702543"/>
                    </a:ext>
                  </a:extLst>
                </a:gridCol>
                <a:gridCol w="654300">
                  <a:extLst>
                    <a:ext uri="{9D8B030D-6E8A-4147-A177-3AD203B41FA5}">
                      <a16:colId xmlns:a16="http://schemas.microsoft.com/office/drawing/2014/main" xmlns="" val="3449085679"/>
                    </a:ext>
                  </a:extLst>
                </a:gridCol>
              </a:tblGrid>
              <a:tr h="50744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TC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MC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AFC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AVC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ATC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85027092"/>
                  </a:ext>
                </a:extLst>
              </a:tr>
              <a:tr h="38311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584836"/>
                  </a:ext>
                </a:extLst>
              </a:tr>
              <a:tr h="38311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2200692"/>
                  </a:ext>
                </a:extLst>
              </a:tr>
              <a:tr h="468647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90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1548345"/>
                  </a:ext>
                </a:extLst>
              </a:tr>
              <a:tr h="468647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5852787"/>
                  </a:ext>
                </a:extLst>
              </a:tr>
              <a:tr h="38311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140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5108786"/>
                  </a:ext>
                </a:extLst>
              </a:tr>
              <a:tr h="38311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195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IQ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2371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176047" y="2460565"/>
            <a:ext cx="345837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3348966" y="2459409"/>
            <a:ext cx="3337598" cy="1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74292" y="2148394"/>
                <a:ext cx="1715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92" y="2148394"/>
                <a:ext cx="1715406" cy="307777"/>
              </a:xfrm>
              <a:prstGeom prst="rect">
                <a:avLst/>
              </a:prstGeom>
              <a:blipFill>
                <a:blip r:embed="rId3"/>
                <a:stretch>
                  <a:fillRect r="-24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25997" y="2148393"/>
                <a:ext cx="11983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997" y="2148393"/>
                <a:ext cx="1198340" cy="307777"/>
              </a:xfrm>
              <a:prstGeom prst="rect">
                <a:avLst/>
              </a:prstGeom>
              <a:blipFill>
                <a:blip r:embed="rId4"/>
                <a:stretch>
                  <a:fillRect l="-2041" r="-40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86425" y="2148393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425" y="2148393"/>
                <a:ext cx="606641" cy="307777"/>
              </a:xfrm>
              <a:prstGeom prst="rect">
                <a:avLst/>
              </a:prstGeom>
              <a:blipFill>
                <a:blip r:embed="rId5"/>
                <a:stretch>
                  <a:fillRect l="-4000" r="-9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788036" y="2922503"/>
            <a:ext cx="367651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71861" y="2919127"/>
            <a:ext cx="2714703" cy="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18471" y="2653342"/>
                <a:ext cx="2000741" cy="622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471" y="2653342"/>
                <a:ext cx="2000741" cy="622030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60911" y="2658215"/>
                <a:ext cx="1198341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ar-IQ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911" y="2658215"/>
                <a:ext cx="1198341" cy="576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244587" y="2800577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587" y="2800577"/>
                <a:ext cx="606641" cy="307777"/>
              </a:xfrm>
              <a:prstGeom prst="rect">
                <a:avLst/>
              </a:prstGeom>
              <a:blipFill>
                <a:blip r:embed="rId8"/>
                <a:stretch>
                  <a:fillRect l="-5051" r="-909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4457487" y="3366471"/>
            <a:ext cx="367651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82968" y="3739959"/>
            <a:ext cx="2043374" cy="26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03210" y="3446980"/>
                <a:ext cx="1251881" cy="624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𝐴𝐹𝐶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210" y="3446980"/>
                <a:ext cx="1251881" cy="624017"/>
              </a:xfrm>
              <a:prstGeom prst="rect">
                <a:avLst/>
              </a:prstGeom>
              <a:blipFill>
                <a:blip r:embed="rId9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955091" y="3428605"/>
                <a:ext cx="60664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ar-IQ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091" y="3428605"/>
                <a:ext cx="606641" cy="57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691525" y="3573312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25" y="3573312"/>
                <a:ext cx="606641" cy="307777"/>
              </a:xfrm>
              <a:prstGeom prst="rect">
                <a:avLst/>
              </a:prstGeom>
              <a:blipFill>
                <a:blip r:embed="rId11"/>
                <a:stretch>
                  <a:fillRect l="-5051" r="-909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104740" y="3806243"/>
            <a:ext cx="383440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090743" y="3946874"/>
            <a:ext cx="22490" cy="1275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49508" y="5226634"/>
                <a:ext cx="1258293" cy="624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𝐴𝑉𝐶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𝑉𝐶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08" y="5226634"/>
                <a:ext cx="1258293" cy="624017"/>
              </a:xfrm>
              <a:prstGeom prst="rect">
                <a:avLst/>
              </a:prstGeom>
              <a:blipFill>
                <a:blip r:embed="rId1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10553" y="5222424"/>
                <a:ext cx="606641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553" y="5222424"/>
                <a:ext cx="606641" cy="5770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46987" y="5367131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987" y="5367131"/>
                <a:ext cx="606641" cy="307777"/>
              </a:xfrm>
              <a:prstGeom prst="rect">
                <a:avLst/>
              </a:prstGeom>
              <a:blipFill>
                <a:blip r:embed="rId14"/>
                <a:stretch>
                  <a:fillRect l="-4000" r="-9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5738605" y="4172494"/>
            <a:ext cx="356018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866369" y="4536031"/>
            <a:ext cx="725913" cy="7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48325" y="4177996"/>
                <a:ext cx="1671274" cy="624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𝐴𝑇𝐶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25" y="4177996"/>
                <a:ext cx="1671274" cy="624017"/>
              </a:xfrm>
              <a:prstGeom prst="rect">
                <a:avLst/>
              </a:prstGeom>
              <a:blipFill>
                <a:blip r:embed="rId15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927374" y="4172494"/>
                <a:ext cx="575920" cy="584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195</m:t>
                          </m:r>
                        </m:num>
                        <m:den>
                          <m:r>
                            <a:rPr lang="ar-IQ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374" y="4172494"/>
                <a:ext cx="575920" cy="584455"/>
              </a:xfrm>
              <a:prstGeom prst="rect">
                <a:avLst/>
              </a:prstGeom>
              <a:blipFill>
                <a:blip r:embed="rId1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663809" y="4317201"/>
                <a:ext cx="616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809" y="4317201"/>
                <a:ext cx="616578" cy="307777"/>
              </a:xfrm>
              <a:prstGeom prst="rect">
                <a:avLst/>
              </a:prstGeom>
              <a:blipFill>
                <a:blip r:embed="rId17"/>
                <a:stretch>
                  <a:fillRect l="-2970" r="-891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1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8" grpId="0"/>
      <p:bldP spid="29" grpId="0"/>
      <p:bldP spid="30" grpId="0"/>
      <p:bldP spid="31" grpId="0" animBg="1"/>
      <p:bldP spid="36" grpId="0"/>
      <p:bldP spid="37" grpId="0"/>
      <p:bldP spid="38" grpId="0"/>
      <p:bldP spid="24" grpId="0" animBg="1"/>
      <p:bldP spid="32" grpId="0"/>
      <p:bldP spid="33" grpId="0"/>
      <p:bldP spid="34" grpId="0"/>
      <p:bldP spid="39" grpId="0" animBg="1"/>
      <p:bldP spid="41" grpId="0"/>
      <p:bldP spid="42" grpId="0"/>
      <p:bldP spid="43" grpId="0"/>
      <p:bldP spid="44" grpId="0" animBg="1"/>
      <p:bldP spid="46" grpId="0"/>
      <p:bldP spid="47" grpId="0"/>
      <p:bldP spid="4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624" y="645522"/>
            <a:ext cx="9219509" cy="595635"/>
          </a:xfrm>
        </p:spPr>
        <p:txBody>
          <a:bodyPr>
            <a:normAutofit/>
          </a:bodyPr>
          <a:lstStyle/>
          <a:p>
            <a:pPr algn="just" rtl="1"/>
            <a:r>
              <a:rPr lang="ar-IQ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وفيما يلي الرسم البياني لكل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التكاليف الكلية والحدية المتوسطة: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113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4CED-89C7-47F3-9D04-1297D6002E69}" type="datetime1">
              <a:rPr lang="en-US" smtClean="0"/>
              <a:t>11/15/2022</a:t>
            </a:fld>
            <a:endParaRPr lang="en-US"/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3"/>
          <a:srcRect l="-1" t="7822" r="-1256"/>
          <a:stretch/>
        </p:blipFill>
        <p:spPr>
          <a:xfrm>
            <a:off x="870284" y="1552074"/>
            <a:ext cx="9420167" cy="40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87826"/>
            <a:ext cx="10237631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لإيرادات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Revenues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968021"/>
            <a:ext cx="1036812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الإيرادات عبارة عن إجمالي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المبالغ التي يحصل عليها المشروع نتيجة بيع منتجاته في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السوق. </a:t>
            </a:r>
            <a:endParaRPr lang="ar-IQ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540912" y="16366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276887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الكلي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Total</a:t>
            </a:r>
            <a:r>
              <a:rPr lang="ar-IQ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Revenues </a:t>
            </a:r>
            <a:r>
              <a:rPr lang="ar-IQ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(T</a:t>
            </a: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7" y="153244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52401" y="1532441"/>
            <a:ext cx="104013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الكلي</a:t>
            </a:r>
            <a:r>
              <a:rPr lang="ku-Arab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اجمالي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المبالغ التي يحصل عليها المشروع نتيجة بيعه لعدد معين من الوحدات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المنتجة. ويحتسب وفقاً للمعادلة التالية: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5474" y="3857396"/>
                <a:ext cx="350166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𝑻𝑹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74" y="3857396"/>
                <a:ext cx="350166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Callout 2 (No Border) 10"/>
          <p:cNvSpPr/>
          <p:nvPr/>
        </p:nvSpPr>
        <p:spPr>
          <a:xfrm>
            <a:off x="966986" y="5155164"/>
            <a:ext cx="868251" cy="718499"/>
          </a:xfrm>
          <a:prstGeom prst="callout2">
            <a:avLst>
              <a:gd name="adj1" fmla="val -550"/>
              <a:gd name="adj2" fmla="val 55934"/>
              <a:gd name="adj3" fmla="val -63211"/>
              <a:gd name="adj4" fmla="val 84721"/>
              <a:gd name="adj5" fmla="val -103928"/>
              <a:gd name="adj6" fmla="val 9080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الإيرادات الكلية</a:t>
            </a:r>
            <a:endParaRPr lang="en-US" sz="20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1904731" y="5155164"/>
            <a:ext cx="1215456" cy="718499"/>
          </a:xfrm>
          <a:prstGeom prst="callout2">
            <a:avLst>
              <a:gd name="adj1" fmla="val -6943"/>
              <a:gd name="adj2" fmla="val 52578"/>
              <a:gd name="adj3" fmla="val -47002"/>
              <a:gd name="adj4" fmla="val 78876"/>
              <a:gd name="adj5" fmla="val -106598"/>
              <a:gd name="adj6" fmla="val 8503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الوحدة الواحدة </a:t>
            </a:r>
            <a:endParaRPr lang="en-US" sz="24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3" name="Line Callout 2 (No Border) 12"/>
          <p:cNvSpPr/>
          <p:nvPr/>
        </p:nvSpPr>
        <p:spPr>
          <a:xfrm>
            <a:off x="3237437" y="5155164"/>
            <a:ext cx="1474096" cy="698877"/>
          </a:xfrm>
          <a:prstGeom prst="callout2">
            <a:avLst>
              <a:gd name="adj1" fmla="val -20283"/>
              <a:gd name="adj2" fmla="val 44146"/>
              <a:gd name="adj3" fmla="val -61029"/>
              <a:gd name="adj4" fmla="val 33724"/>
              <a:gd name="adj5" fmla="val -107011"/>
              <a:gd name="adj6" fmla="val 3732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</a:t>
            </a:r>
          </a:p>
          <a:p>
            <a:pPr algn="ctr" rtl="1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المباعة </a:t>
            </a:r>
            <a:endParaRPr lang="en-US" sz="24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40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 animBg="1"/>
      <p:bldP spid="12" grpId="0" animBg="1"/>
      <p:bldP spid="1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447" y="298688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المتوسط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Average </a:t>
            </a: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Revenues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(AR)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72949" y="1613198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2949" y="1613198"/>
            <a:ext cx="1049862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المتوسط هو نصيب الوحدة المنتجة من الايرادات أي عبارة عن الإيرادات الكلية مقسومة على عدد الوحدات المنتجة، ويحتسب وفقاً للمعادلة التالية: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6982" y="3952363"/>
                <a:ext cx="1432251" cy="87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US" sz="28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82" y="3952363"/>
                <a:ext cx="1432251" cy="870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Callout 2 (No Border) 9"/>
          <p:cNvSpPr/>
          <p:nvPr/>
        </p:nvSpPr>
        <p:spPr>
          <a:xfrm>
            <a:off x="1196982" y="5451066"/>
            <a:ext cx="2615164" cy="718499"/>
          </a:xfrm>
          <a:prstGeom prst="callout2">
            <a:avLst>
              <a:gd name="adj1" fmla="val 11998"/>
              <a:gd name="adj2" fmla="val 40442"/>
              <a:gd name="adj3" fmla="val -43492"/>
              <a:gd name="adj4" fmla="val 21254"/>
              <a:gd name="adj5" fmla="val -112891"/>
              <a:gd name="adj6" fmla="val 174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المتوسط</a:t>
            </a:r>
            <a:endParaRPr lang="en-US" sz="2000" dirty="0">
              <a:solidFill>
                <a:srgbClr val="FF000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4" name="Line Callout 2 (No Border) 13"/>
          <p:cNvSpPr/>
          <p:nvPr/>
        </p:nvSpPr>
        <p:spPr>
          <a:xfrm>
            <a:off x="5101102" y="3894286"/>
            <a:ext cx="1711821" cy="718499"/>
          </a:xfrm>
          <a:prstGeom prst="callout2">
            <a:avLst>
              <a:gd name="adj1" fmla="val 35301"/>
              <a:gd name="adj2" fmla="val 26441"/>
              <a:gd name="adj3" fmla="val 12076"/>
              <a:gd name="adj4" fmla="val -23607"/>
              <a:gd name="adj5" fmla="val 34091"/>
              <a:gd name="adj6" fmla="val -1426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الكلي</a:t>
            </a:r>
            <a:endParaRPr lang="en-US" sz="2000" dirty="0">
              <a:solidFill>
                <a:srgbClr val="FF000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5" name="Line Callout 2 (No Border) 14"/>
          <p:cNvSpPr/>
          <p:nvPr/>
        </p:nvSpPr>
        <p:spPr>
          <a:xfrm>
            <a:off x="6022262" y="5041840"/>
            <a:ext cx="1711821" cy="718499"/>
          </a:xfrm>
          <a:prstGeom prst="callout2">
            <a:avLst>
              <a:gd name="adj1" fmla="val 51433"/>
              <a:gd name="adj2" fmla="val 16661"/>
              <a:gd name="adj3" fmla="val 37171"/>
              <a:gd name="adj4" fmla="val -51444"/>
              <a:gd name="adj5" fmla="val -50155"/>
              <a:gd name="adj6" fmla="val -2035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حجم الإنتاج</a:t>
            </a:r>
            <a:endParaRPr lang="en-US" sz="2000" dirty="0">
              <a:solidFill>
                <a:srgbClr val="FF000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9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 animBg="1"/>
      <p:bldP spid="14" grpId="0" animBg="1"/>
      <p:bldP spid="1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447" y="298688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الحدي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Marginal </a:t>
            </a:r>
            <a:r>
              <a:rPr lang="en-US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Revenues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(MR)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72949" y="1613198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2949" y="1804831"/>
            <a:ext cx="1049862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الحدي هو مقدار التغير في الايراد الكلي نتيجة تغير كمية الوحدات المنتجة بوحدة واحدة، ويحتسب وفقاً للمعادلة التالية: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0978" y="4113546"/>
                <a:ext cx="2006127" cy="99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78" y="4113546"/>
                <a:ext cx="2006127" cy="998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00226" y="4113546"/>
                <a:ext cx="2437975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𝑻𝑹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𝑻𝑹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26" y="4113546"/>
                <a:ext cx="2437975" cy="995529"/>
              </a:xfrm>
              <a:prstGeom prst="rect">
                <a:avLst/>
              </a:prstGeom>
              <a:blipFill>
                <a:blip r:embed="rId4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8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809" y="500977"/>
            <a:ext cx="9219509" cy="595635"/>
          </a:xfrm>
        </p:spPr>
        <p:txBody>
          <a:bodyPr>
            <a:normAutofit/>
          </a:bodyPr>
          <a:lstStyle/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الجدول أوجد كل من الإيراد الكلي والمتوسط والحدي: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118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4CED-89C7-47F3-9D04-1297D6002E69}" type="datetime1">
              <a:rPr lang="en-US" smtClean="0"/>
              <a:t>11/15/2022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27958" y="1280020"/>
          <a:ext cx="1283584" cy="436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92">
                  <a:extLst>
                    <a:ext uri="{9D8B030D-6E8A-4147-A177-3AD203B41FA5}">
                      <a16:colId xmlns:a16="http://schemas.microsoft.com/office/drawing/2014/main" xmlns="" val="575484310"/>
                    </a:ext>
                  </a:extLst>
                </a:gridCol>
                <a:gridCol w="641792">
                  <a:extLst>
                    <a:ext uri="{9D8B030D-6E8A-4147-A177-3AD203B41FA5}">
                      <a16:colId xmlns:a16="http://schemas.microsoft.com/office/drawing/2014/main" xmlns="" val="4058411490"/>
                    </a:ext>
                  </a:extLst>
                </a:gridCol>
              </a:tblGrid>
              <a:tr h="479947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85027092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584836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2200692"/>
                  </a:ext>
                </a:extLst>
              </a:tr>
              <a:tr h="4590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1548345"/>
                  </a:ext>
                </a:extLst>
              </a:tr>
              <a:tr h="42852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5852787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5108786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01870945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2371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4813853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68307783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4571472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402316" y="1280020"/>
          <a:ext cx="1925379" cy="438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93">
                  <a:extLst>
                    <a:ext uri="{9D8B030D-6E8A-4147-A177-3AD203B41FA5}">
                      <a16:colId xmlns:a16="http://schemas.microsoft.com/office/drawing/2014/main" xmlns="" val="3082171519"/>
                    </a:ext>
                  </a:extLst>
                </a:gridCol>
                <a:gridCol w="641793">
                  <a:extLst>
                    <a:ext uri="{9D8B030D-6E8A-4147-A177-3AD203B41FA5}">
                      <a16:colId xmlns:a16="http://schemas.microsoft.com/office/drawing/2014/main" xmlns="" val="4099996297"/>
                    </a:ext>
                  </a:extLst>
                </a:gridCol>
                <a:gridCol w="641793">
                  <a:extLst>
                    <a:ext uri="{9D8B030D-6E8A-4147-A177-3AD203B41FA5}">
                      <a16:colId xmlns:a16="http://schemas.microsoft.com/office/drawing/2014/main" xmlns="" val="3685361710"/>
                    </a:ext>
                  </a:extLst>
                </a:gridCol>
              </a:tblGrid>
              <a:tr h="49700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TR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AR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MR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85027092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174584836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1312200692"/>
                  </a:ext>
                </a:extLst>
              </a:tr>
              <a:tr h="4590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1301548345"/>
                  </a:ext>
                </a:extLst>
              </a:tr>
              <a:tr h="424638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3525852787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2295108786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1841051432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70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3572838259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3519901762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90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705284893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4289993319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2529728" y="1743822"/>
            <a:ext cx="345837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01745" y="2117310"/>
            <a:ext cx="2594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97461" y="1945487"/>
                <a:ext cx="14142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461" y="1945487"/>
                <a:ext cx="1414297" cy="307777"/>
              </a:xfrm>
              <a:prstGeom prst="rect">
                <a:avLst/>
              </a:prstGeom>
              <a:blipFill>
                <a:blip r:embed="rId3"/>
                <a:stretch>
                  <a:fillRect r="-474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71200" y="1957443"/>
                <a:ext cx="10556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00" y="1957443"/>
                <a:ext cx="1055674" cy="307777"/>
              </a:xfrm>
              <a:prstGeom prst="rect">
                <a:avLst/>
              </a:prstGeom>
              <a:blipFill>
                <a:blip r:embed="rId4"/>
                <a:stretch>
                  <a:fillRect l="-2312" r="-462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74273" y="1957443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IQ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73" y="1957443"/>
                <a:ext cx="606641" cy="307777"/>
              </a:xfrm>
              <a:prstGeom prst="rect">
                <a:avLst/>
              </a:prstGeom>
              <a:blipFill>
                <a:blip r:embed="rId5"/>
                <a:stretch>
                  <a:fillRect l="-4000" r="-9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814930" y="4545378"/>
            <a:ext cx="367651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98755" y="4545378"/>
            <a:ext cx="1382534" cy="6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81289" y="4218872"/>
                <a:ext cx="2000741" cy="622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89" y="4218872"/>
                <a:ext cx="2000741" cy="622030"/>
              </a:xfrm>
              <a:prstGeom prst="rect">
                <a:avLst/>
              </a:prstGeom>
              <a:blipFill>
                <a:blip r:embed="rId6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18527" y="4218872"/>
                <a:ext cx="1198341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ar-IQ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527" y="4218872"/>
                <a:ext cx="1198341" cy="576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653365" y="4353074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365" y="4353074"/>
                <a:ext cx="606641" cy="307777"/>
              </a:xfrm>
              <a:prstGeom prst="rect">
                <a:avLst/>
              </a:prstGeom>
              <a:blipFill>
                <a:blip r:embed="rId8"/>
                <a:stretch>
                  <a:fillRect l="-5051" r="-909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3181179" y="2989262"/>
            <a:ext cx="367651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26858" y="3377767"/>
            <a:ext cx="2043374" cy="26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58157" y="3138008"/>
                <a:ext cx="1104854" cy="622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57" y="3138008"/>
                <a:ext cx="1104854" cy="6220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04710" y="3114752"/>
                <a:ext cx="60664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ar-IQ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710" y="3114752"/>
                <a:ext cx="606641" cy="57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85514" y="3264815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IQ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14" y="3264815"/>
                <a:ext cx="606641" cy="307777"/>
              </a:xfrm>
              <a:prstGeom prst="rect">
                <a:avLst/>
              </a:prstGeom>
              <a:blipFill>
                <a:blip r:embed="rId11"/>
                <a:stretch>
                  <a:fillRect l="-4000" r="-9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5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8" grpId="0"/>
      <p:bldP spid="29" grpId="0"/>
      <p:bldP spid="30" grpId="0"/>
      <p:bldP spid="31" grpId="0" animBg="1"/>
      <p:bldP spid="36" grpId="0"/>
      <p:bldP spid="37" grpId="0"/>
      <p:bldP spid="38" grpId="0"/>
      <p:bldP spid="24" grpId="0" animBg="1"/>
      <p:bldP spid="32" grpId="0"/>
      <p:bldP spid="33" grpId="0"/>
      <p:bldP spid="3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624" y="645522"/>
            <a:ext cx="9219509" cy="595635"/>
          </a:xfrm>
        </p:spPr>
        <p:txBody>
          <a:bodyPr>
            <a:normAutofit/>
          </a:bodyPr>
          <a:lstStyle/>
          <a:p>
            <a:pPr algn="just" rtl="1"/>
            <a:r>
              <a:rPr lang="ar-IQ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وفيما يلي الرسم البياني لكل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IQ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الإيراد الكلي والمتوسط والحدي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119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4CED-89C7-47F3-9D04-1297D6002E69}" type="datetime1">
              <a:rPr lang="en-US" smtClean="0"/>
              <a:t>11/15/2022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8619" r="5648" b="-1629"/>
          <a:stretch/>
        </p:blipFill>
        <p:spPr>
          <a:xfrm>
            <a:off x="1055594" y="1482635"/>
            <a:ext cx="5051612" cy="46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7765" y="944297"/>
            <a:ext cx="95964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التكامل (رغبات تتماشى مع بعضها البعض).</a:t>
            </a:r>
          </a:p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القابلية للإشباع (الحاجات الإنسانية عادة قابله للإشباع).</a:t>
            </a:r>
          </a:p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النسبية</a:t>
            </a:r>
            <a:r>
              <a:rPr 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(لكونها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تختلف من شخص لآخر ومن مكان لآخر ومن زمن لآخر).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7F9-D0C7-4474-B90B-B2693DFC3A1B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447" y="298688"/>
            <a:ext cx="10237631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الأرباح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Profits </a:t>
            </a:r>
            <a:endParaRPr lang="en-US" sz="28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72949" y="1613198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2949" y="1802281"/>
            <a:ext cx="1049862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 هدف المنتج من انتاج السلع هو تحقيق أكبر قدر من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الارباح،</a:t>
            </a:r>
            <a:r>
              <a:rPr lang="en-US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وان الأرباح هي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عبارة عن الفرق بين الإيرادات الكلية والتكاليف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الكلية</a:t>
            </a:r>
            <a:r>
              <a:rPr lang="en-US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IQ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44232" y="3724090"/>
                <a:ext cx="29838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32" y="3724090"/>
                <a:ext cx="298389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Callout 2 (No Border) 13"/>
          <p:cNvSpPr/>
          <p:nvPr/>
        </p:nvSpPr>
        <p:spPr>
          <a:xfrm>
            <a:off x="918879" y="5006347"/>
            <a:ext cx="868251" cy="718499"/>
          </a:xfrm>
          <a:prstGeom prst="callout2">
            <a:avLst>
              <a:gd name="adj1" fmla="val 4827"/>
              <a:gd name="adj2" fmla="val 66317"/>
              <a:gd name="adj3" fmla="val -38116"/>
              <a:gd name="adj4" fmla="val 112904"/>
              <a:gd name="adj5" fmla="val -96757"/>
              <a:gd name="adj6" fmla="val 13382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الأرباح</a:t>
            </a:r>
            <a:endParaRPr lang="en-US" sz="20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5" name="Line Callout 2 (No Border) 14"/>
          <p:cNvSpPr/>
          <p:nvPr/>
        </p:nvSpPr>
        <p:spPr>
          <a:xfrm>
            <a:off x="2172789" y="5093342"/>
            <a:ext cx="1215456" cy="718499"/>
          </a:xfrm>
          <a:prstGeom prst="callout2">
            <a:avLst>
              <a:gd name="adj1" fmla="val -6943"/>
              <a:gd name="adj2" fmla="val 52578"/>
              <a:gd name="adj3" fmla="val -47002"/>
              <a:gd name="adj4" fmla="val 78876"/>
              <a:gd name="adj5" fmla="val -106598"/>
              <a:gd name="adj6" fmla="val 8503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الأيرادات الكلية</a:t>
            </a:r>
            <a:endParaRPr lang="en-US" sz="24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  <p:sp>
        <p:nvSpPr>
          <p:cNvPr id="16" name="Line Callout 2 (No Border) 15"/>
          <p:cNvSpPr/>
          <p:nvPr/>
        </p:nvSpPr>
        <p:spPr>
          <a:xfrm>
            <a:off x="3791228" y="5112964"/>
            <a:ext cx="1474096" cy="698877"/>
          </a:xfrm>
          <a:prstGeom prst="callout2">
            <a:avLst>
              <a:gd name="adj1" fmla="val -20283"/>
              <a:gd name="adj2" fmla="val 44146"/>
              <a:gd name="adj3" fmla="val -61029"/>
              <a:gd name="adj4" fmla="val 33724"/>
              <a:gd name="adj5" fmla="val -107011"/>
              <a:gd name="adj6" fmla="val 3732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</a:t>
            </a:r>
          </a:p>
          <a:p>
            <a:pPr algn="ctr" rtl="1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الكلية</a:t>
            </a:r>
            <a:endParaRPr lang="en-US" sz="2400" dirty="0">
              <a:solidFill>
                <a:srgbClr val="0070C0"/>
              </a:solidFill>
              <a:latin typeface="Traditional Arabic" panose="02020603050405020304" pitchFamily="18" charset="-78"/>
              <a:cs typeface="Ali_K_Shari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3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4" grpId="0" animBg="1"/>
      <p:bldP spid="15" grpId="0" animBg="1"/>
      <p:bldP spid="1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121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F16-9458-481B-AC7A-68F93ECEAA1B}" type="datetime1">
              <a:rPr lang="en-US" smtClean="0"/>
              <a:t>11/15/2022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644" y="604545"/>
            <a:ext cx="1049862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هناك ثلاث حالات يمكن أن تواجهها المنشأة: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1024" y="2001720"/>
                <a:ext cx="278864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024" y="2001720"/>
                <a:ext cx="278864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5944673" y="1893657"/>
            <a:ext cx="266592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3600">
                <a:latin typeface="Traditional Arabic" panose="02020603050405020304" pitchFamily="18" charset="-78"/>
                <a:cs typeface="Traditional Arabic" panose="02020603050405020304" pitchFamily="18" charset="-78"/>
              </a:defRPr>
            </a:lvl1pPr>
          </a:lstStyle>
          <a:p>
            <a:pPr algn="ctr">
              <a:buClr>
                <a:srgbClr val="0070C0"/>
              </a:buClr>
            </a:pPr>
            <a:r>
              <a:rPr lang="ar-SA" altLang="en-US" b="1" dirty="0" smtClean="0">
                <a:solidFill>
                  <a:srgbClr val="00B050"/>
                </a:solidFill>
              </a:rPr>
              <a:t>الأرباح = صفر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419572" y="2217961"/>
            <a:ext cx="847870" cy="398513"/>
          </a:xfrm>
          <a:prstGeom prst="rightArrow">
            <a:avLst>
              <a:gd name="adj1" fmla="val 39882"/>
              <a:gd name="adj2" fmla="val 8878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49951" y="3232486"/>
                <a:ext cx="278864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51" y="3232486"/>
                <a:ext cx="278864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5944672" y="3074431"/>
            <a:ext cx="2665927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3600">
                <a:latin typeface="Traditional Arabic" panose="02020603050405020304" pitchFamily="18" charset="-78"/>
                <a:cs typeface="Traditional Arabic" panose="02020603050405020304" pitchFamily="18" charset="-78"/>
              </a:defRPr>
            </a:lvl1pPr>
          </a:lstStyle>
          <a:p>
            <a:pPr algn="ctr">
              <a:buClr>
                <a:srgbClr val="0070C0"/>
              </a:buClr>
            </a:pPr>
            <a:r>
              <a:rPr lang="ar-IQ" altLang="en-US" b="1" dirty="0" smtClean="0">
                <a:solidFill>
                  <a:srgbClr val="00B050"/>
                </a:solidFill>
              </a:rPr>
              <a:t>الأرباح</a:t>
            </a:r>
            <a:endParaRPr lang="ar-SA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418499" y="3448727"/>
            <a:ext cx="847870" cy="398513"/>
          </a:xfrm>
          <a:prstGeom prst="rightArrow">
            <a:avLst>
              <a:gd name="adj1" fmla="val 39882"/>
              <a:gd name="adj2" fmla="val 8878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49951" y="4578177"/>
                <a:ext cx="278864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51" y="4578177"/>
                <a:ext cx="278864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/>
          <p:cNvSpPr txBox="1">
            <a:spLocks/>
          </p:cNvSpPr>
          <p:nvPr/>
        </p:nvSpPr>
        <p:spPr>
          <a:xfrm>
            <a:off x="5899536" y="4432793"/>
            <a:ext cx="2665927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3600">
                <a:latin typeface="Traditional Arabic" panose="02020603050405020304" pitchFamily="18" charset="-78"/>
                <a:cs typeface="Traditional Arabic" panose="02020603050405020304" pitchFamily="18" charset="-78"/>
              </a:defRPr>
            </a:lvl1pPr>
          </a:lstStyle>
          <a:p>
            <a:pPr algn="ctr">
              <a:buClr>
                <a:srgbClr val="0070C0"/>
              </a:buClr>
            </a:pPr>
            <a:r>
              <a:rPr lang="ar-IQ" altLang="en-US" b="1" dirty="0" smtClean="0">
                <a:solidFill>
                  <a:srgbClr val="00B050"/>
                </a:solidFill>
              </a:rPr>
              <a:t>الخسارة</a:t>
            </a:r>
            <a:endParaRPr lang="ar-SA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418499" y="4794418"/>
            <a:ext cx="847870" cy="398513"/>
          </a:xfrm>
          <a:prstGeom prst="rightArrow">
            <a:avLst>
              <a:gd name="adj1" fmla="val 39882"/>
              <a:gd name="adj2" fmla="val 8878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809" y="500977"/>
            <a:ext cx="9219509" cy="595635"/>
          </a:xfrm>
        </p:spPr>
        <p:txBody>
          <a:bodyPr>
            <a:normAutofit/>
          </a:bodyPr>
          <a:lstStyle/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الجدول أوجد كل من الإيراد الكلي والأرباح: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122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4CED-89C7-47F3-9D04-1297D6002E69}" type="datetime1">
              <a:rPr lang="en-US" smtClean="0"/>
              <a:t>11/15/2022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27958" y="1280021"/>
          <a:ext cx="1741149" cy="4381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83">
                  <a:extLst>
                    <a:ext uri="{9D8B030D-6E8A-4147-A177-3AD203B41FA5}">
                      <a16:colId xmlns:a16="http://schemas.microsoft.com/office/drawing/2014/main" xmlns="" val="575484310"/>
                    </a:ext>
                  </a:extLst>
                </a:gridCol>
                <a:gridCol w="580383">
                  <a:extLst>
                    <a:ext uri="{9D8B030D-6E8A-4147-A177-3AD203B41FA5}">
                      <a16:colId xmlns:a16="http://schemas.microsoft.com/office/drawing/2014/main" xmlns="" val="4058411490"/>
                    </a:ext>
                  </a:extLst>
                </a:gridCol>
                <a:gridCol w="580383">
                  <a:extLst>
                    <a:ext uri="{9D8B030D-6E8A-4147-A177-3AD203B41FA5}">
                      <a16:colId xmlns:a16="http://schemas.microsoft.com/office/drawing/2014/main" xmlns="" val="2789954564"/>
                    </a:ext>
                  </a:extLst>
                </a:gridCol>
              </a:tblGrid>
              <a:tr h="4812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TC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85027092"/>
                  </a:ext>
                </a:extLst>
              </a:tr>
              <a:tr h="3762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584836"/>
                  </a:ext>
                </a:extLst>
              </a:tr>
              <a:tr h="3762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2200692"/>
                  </a:ext>
                </a:extLst>
              </a:tr>
              <a:tr h="460278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1548345"/>
                  </a:ext>
                </a:extLst>
              </a:tr>
              <a:tr h="42971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5852787"/>
                  </a:ext>
                </a:extLst>
              </a:tr>
              <a:tr h="3762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5108786"/>
                  </a:ext>
                </a:extLst>
              </a:tr>
              <a:tr h="3762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72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01870945"/>
                  </a:ext>
                </a:extLst>
              </a:tr>
              <a:tr h="3762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4813853"/>
                  </a:ext>
                </a:extLst>
              </a:tr>
              <a:tr h="3762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68307783"/>
                  </a:ext>
                </a:extLst>
              </a:tr>
              <a:tr h="3762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125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45714720"/>
                  </a:ext>
                </a:extLst>
              </a:tr>
              <a:tr h="3762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70629768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316716" y="1280020"/>
          <a:ext cx="1283586" cy="438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93">
                  <a:extLst>
                    <a:ext uri="{9D8B030D-6E8A-4147-A177-3AD203B41FA5}">
                      <a16:colId xmlns:a16="http://schemas.microsoft.com/office/drawing/2014/main" xmlns="" val="3082171519"/>
                    </a:ext>
                  </a:extLst>
                </a:gridCol>
                <a:gridCol w="641793">
                  <a:extLst>
                    <a:ext uri="{9D8B030D-6E8A-4147-A177-3AD203B41FA5}">
                      <a16:colId xmlns:a16="http://schemas.microsoft.com/office/drawing/2014/main" xmlns="" val="4099996297"/>
                    </a:ext>
                  </a:extLst>
                </a:gridCol>
              </a:tblGrid>
              <a:tr h="49700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TR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l-GR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π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xmlns="" val="2885027092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-10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584836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2200692"/>
                  </a:ext>
                </a:extLst>
              </a:tr>
              <a:tr h="45900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1548345"/>
                  </a:ext>
                </a:extLst>
              </a:tr>
              <a:tr h="424638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5852787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75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5108786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90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2371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41051432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120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2838259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19901762"/>
                  </a:ext>
                </a:extLst>
              </a:tr>
              <a:tr h="3752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05284893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4093405" y="1782089"/>
            <a:ext cx="370031" cy="350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10755" y="1800034"/>
            <a:ext cx="165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84157" y="1646145"/>
                <a:ext cx="157550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57" y="1646145"/>
                <a:ext cx="1575501" cy="307777"/>
              </a:xfrm>
              <a:prstGeom prst="rect">
                <a:avLst/>
              </a:prstGeom>
              <a:blipFill>
                <a:blip r:embed="rId3"/>
                <a:stretch>
                  <a:fillRect l="-1163" r="-193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61317" y="2039707"/>
                <a:ext cx="1198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317" y="2039707"/>
                <a:ext cx="1198341" cy="307777"/>
              </a:xfrm>
              <a:prstGeom prst="rect">
                <a:avLst/>
              </a:prstGeom>
              <a:blipFill>
                <a:blip r:embed="rId4"/>
                <a:stretch>
                  <a:fillRect l="-2041" r="-459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59658" y="2073373"/>
                <a:ext cx="7990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8" y="2073373"/>
                <a:ext cx="799001" cy="307777"/>
              </a:xfrm>
              <a:prstGeom prst="rect">
                <a:avLst/>
              </a:prstGeom>
              <a:blipFill>
                <a:blip r:embed="rId5"/>
                <a:stretch>
                  <a:fillRect l="-3053" r="-687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2"/>
          <p:cNvSpPr txBox="1">
            <a:spLocks/>
          </p:cNvSpPr>
          <p:nvPr/>
        </p:nvSpPr>
        <p:spPr>
          <a:xfrm>
            <a:off x="9561815" y="1800033"/>
            <a:ext cx="100354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3600">
                <a:latin typeface="Traditional Arabic" panose="02020603050405020304" pitchFamily="18" charset="-78"/>
                <a:cs typeface="Traditional Arabic" panose="02020603050405020304" pitchFamily="18" charset="-78"/>
              </a:defRPr>
            </a:lvl1pPr>
          </a:lstStyle>
          <a:p>
            <a:pPr algn="ctr">
              <a:buClr>
                <a:srgbClr val="0070C0"/>
              </a:buClr>
            </a:pPr>
            <a:r>
              <a:rPr lang="ar-IQ" altLang="en-US" sz="3200" dirty="0" smtClean="0">
                <a:solidFill>
                  <a:srgbClr val="00B050"/>
                </a:solidFill>
              </a:rPr>
              <a:t>الخسارة</a:t>
            </a:r>
            <a:endParaRPr lang="ar-SA" altLang="en-US" sz="3200" dirty="0" smtClean="0">
              <a:solidFill>
                <a:srgbClr val="00B05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742934" y="2226767"/>
            <a:ext cx="591939" cy="4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086248" y="2585195"/>
            <a:ext cx="370031" cy="350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271264" y="2943640"/>
            <a:ext cx="165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44666" y="2789751"/>
                <a:ext cx="157550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666" y="2789751"/>
                <a:ext cx="1575501" cy="307777"/>
              </a:xfrm>
              <a:prstGeom prst="rect">
                <a:avLst/>
              </a:prstGeom>
              <a:blipFill>
                <a:blip r:embed="rId6"/>
                <a:stretch>
                  <a:fillRect l="-1163" r="-193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21826" y="3183313"/>
                <a:ext cx="1198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26" y="3183313"/>
                <a:ext cx="1198341" cy="307777"/>
              </a:xfrm>
              <a:prstGeom prst="rect">
                <a:avLst/>
              </a:prstGeom>
              <a:blipFill>
                <a:blip r:embed="rId7"/>
                <a:stretch>
                  <a:fillRect l="-2041" r="-459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20167" y="3216979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167" y="3216979"/>
                <a:ext cx="463973" cy="307777"/>
              </a:xfrm>
              <a:prstGeom prst="rect">
                <a:avLst/>
              </a:prstGeom>
              <a:blipFill>
                <a:blip r:embed="rId8"/>
                <a:stretch>
                  <a:fillRect l="-5195" r="-1168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ontent Placeholder 2"/>
          <p:cNvSpPr txBox="1">
            <a:spLocks/>
          </p:cNvSpPr>
          <p:nvPr/>
        </p:nvSpPr>
        <p:spPr>
          <a:xfrm>
            <a:off x="9406123" y="2885388"/>
            <a:ext cx="1708345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3600">
                <a:latin typeface="Traditional Arabic" panose="02020603050405020304" pitchFamily="18" charset="-78"/>
                <a:cs typeface="Traditional Arabic" panose="02020603050405020304" pitchFamily="18" charset="-78"/>
              </a:defRPr>
            </a:lvl1pPr>
          </a:lstStyle>
          <a:p>
            <a:pPr algn="ctr">
              <a:buClr>
                <a:srgbClr val="0070C0"/>
              </a:buClr>
            </a:pPr>
            <a:r>
              <a:rPr lang="ar-IQ" altLang="en-US" sz="3200" dirty="0">
                <a:solidFill>
                  <a:srgbClr val="00B050"/>
                </a:solidFill>
              </a:rPr>
              <a:t>أ</a:t>
            </a:r>
            <a:r>
              <a:rPr lang="ar-IQ" altLang="en-US" sz="3200" dirty="0" smtClean="0">
                <a:solidFill>
                  <a:srgbClr val="00B050"/>
                </a:solidFill>
              </a:rPr>
              <a:t>رباح = صفر</a:t>
            </a:r>
            <a:endParaRPr lang="ar-SA" altLang="en-US" sz="3200" dirty="0" smtClean="0">
              <a:solidFill>
                <a:srgbClr val="00B05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8603443" y="3370373"/>
            <a:ext cx="591939" cy="4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086248" y="3781902"/>
            <a:ext cx="370031" cy="350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271264" y="4140347"/>
            <a:ext cx="165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144666" y="3986458"/>
                <a:ext cx="157550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666" y="3986458"/>
                <a:ext cx="1575501" cy="307777"/>
              </a:xfrm>
              <a:prstGeom prst="rect">
                <a:avLst/>
              </a:prstGeom>
              <a:blipFill>
                <a:blip r:embed="rId9"/>
                <a:stretch>
                  <a:fillRect l="-1163" r="-193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521826" y="4380020"/>
                <a:ext cx="1198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26" y="4380020"/>
                <a:ext cx="1198341" cy="307777"/>
              </a:xfrm>
              <a:prstGeom prst="rect">
                <a:avLst/>
              </a:prstGeom>
              <a:blipFill>
                <a:blip r:embed="rId10"/>
                <a:stretch>
                  <a:fillRect l="-2041" r="-459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720167" y="4413686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167" y="4413686"/>
                <a:ext cx="606641" cy="307777"/>
              </a:xfrm>
              <a:prstGeom prst="rect">
                <a:avLst/>
              </a:prstGeom>
              <a:blipFill>
                <a:blip r:embed="rId11"/>
                <a:stretch>
                  <a:fillRect l="-4000" r="-9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/>
          <p:cNvSpPr txBox="1">
            <a:spLocks/>
          </p:cNvSpPr>
          <p:nvPr/>
        </p:nvSpPr>
        <p:spPr>
          <a:xfrm>
            <a:off x="9406123" y="4076693"/>
            <a:ext cx="100354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3600">
                <a:latin typeface="Traditional Arabic" panose="02020603050405020304" pitchFamily="18" charset="-78"/>
                <a:cs typeface="Traditional Arabic" panose="02020603050405020304" pitchFamily="18" charset="-78"/>
              </a:defRPr>
            </a:lvl1pPr>
          </a:lstStyle>
          <a:p>
            <a:pPr algn="ctr">
              <a:buClr>
                <a:srgbClr val="0070C0"/>
              </a:buClr>
            </a:pPr>
            <a:r>
              <a:rPr lang="ar-IQ" altLang="en-US" sz="3200" dirty="0" smtClean="0">
                <a:solidFill>
                  <a:srgbClr val="00B050"/>
                </a:solidFill>
              </a:rPr>
              <a:t>أرباح</a:t>
            </a:r>
            <a:endParaRPr lang="ar-SA" altLang="en-US" sz="3200" dirty="0" smtClean="0">
              <a:solidFill>
                <a:srgbClr val="00B05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8603443" y="4567080"/>
            <a:ext cx="591939" cy="4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8" grpId="0"/>
      <p:bldP spid="29" grpId="0"/>
      <p:bldP spid="30" grpId="0"/>
      <p:bldP spid="40" grpId="0"/>
      <p:bldP spid="42" grpId="0" animBg="1"/>
      <p:bldP spid="44" grpId="0"/>
      <p:bldP spid="45" grpId="0"/>
      <p:bldP spid="46" grpId="0"/>
      <p:bldP spid="47" grpId="0"/>
      <p:bldP spid="49" grpId="0" animBg="1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004" y="426007"/>
            <a:ext cx="9677276" cy="1256002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الموارد الإقتصادية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Economic Resources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1845" y="1679459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200" y="1901468"/>
            <a:ext cx="103908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الموارد الإقتصادية هي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الوسائل المتاحه لانتاج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 والخدمات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تستخدم لاشباع رغبات الناس. </a:t>
            </a:r>
            <a:endParaRPr lang="ar-IQ" sz="40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089" y="3982975"/>
            <a:ext cx="103908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المورد الاقتصادي هو كل ما يستخدمه الانسان لتحقيق منفعة او رغبة بطريقة مباشرة او غير مباشرة.</a:t>
            </a:r>
            <a:endParaRPr lang="ar-IQ" sz="40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F52B-7A3E-4726-8CAC-C314ACA94F3E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1" y="259889"/>
            <a:ext cx="9677276" cy="829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انواع الموارد الإقتصادية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10125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43190" y="1368189"/>
            <a:ext cx="99364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الموارد الطبيعية</a:t>
            </a:r>
            <a:r>
              <a:rPr lang="en-US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(كل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على الأرض وما في باطنها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كالماء، النفط وغيرها).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الموارد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البشرية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(كل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الجهود الذي يبذله الانسان سواء بدنياً أو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ذهنياً كالعامل).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الموارد المصنعة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(الأصول المادية من آلات ومعدات ومباني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وغيرها).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EAC0-B8CB-4482-855B-5D5C85166A63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625" y="460353"/>
            <a:ext cx="9677276" cy="1256002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Goods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71253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26821" y="1851080"/>
            <a:ext cx="1039088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 هي كل شئ مادي وملموس مفيد، وتحقق منفعة ولها القدرة على اشباع الحاجات وكان مرغوباً من قبل الفرد.</a:t>
            </a:r>
          </a:p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او السلعة هي كل ما هو نتاج عمل بشري  لها منفعة محددة وسعر محدد.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BC99-47E9-44C7-B2BD-93BD663203AC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1" y="259889"/>
            <a:ext cx="9677276" cy="924967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انواع السلع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59893575"/>
              </p:ext>
            </p:extLst>
          </p:nvPr>
        </p:nvGraphicFramePr>
        <p:xfrm>
          <a:off x="1094704" y="1346468"/>
          <a:ext cx="10413642" cy="500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AAD3-6497-409A-96B2-1B7B9A29C1F9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A19D64-9487-4A7D-A64D-A32D4061A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C1A19D64-9487-4A7D-A64D-A32D4061A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3CC278-87FF-4AEB-A778-296EEEE0D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183CC278-87FF-4AEB-A778-296EEEE0D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8DD401-531B-4A7C-A184-2C341AC65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538DD401-531B-4A7C-A184-2C341AC65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BEECE4-0881-4EDB-9DAD-2174305D3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11BEECE4-0881-4EDB-9DAD-2174305D3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3D5945-2EAE-4F17-9CBA-B45FDE90E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CF3D5945-2EAE-4F17-9CBA-B45FDE90E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6D9F19-50E4-47B1-9589-843A6BAC1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F06D9F19-50E4-47B1-9589-843A6BAC1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66131A-4D9A-4A88-B05B-4D665A00B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AB66131A-4D9A-4A88-B05B-4D665A00B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1FBDFF-4687-421B-AAA5-D5502612E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D1FBDFF-4687-421B-AAA5-D5502612E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ED493B-27F9-4567-9FC7-F195CD814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59ED493B-27F9-4567-9FC7-F195CD814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59666A-6A01-47D8-A40F-21816953C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AF59666A-6A01-47D8-A40F-21816953C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347D8A-7E61-4CB0-92D3-88C50928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D4347D8A-7E61-4CB0-92D3-88C50928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A5A788-8F8B-4E39-BA62-634D292E8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EA5A788-8F8B-4E39-BA62-634D292E8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B18492-CEF8-4425-B497-537F80B2E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D8B18492-CEF8-4425-B497-537F80B2E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8C33D0-CDE9-46C9-B8CD-A1DE66CF3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D58C33D0-CDE9-46C9-B8CD-A1DE66CF3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05" y="477132"/>
            <a:ext cx="9677276" cy="12560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الخدمات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Services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71278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40159" y="1848127"/>
            <a:ext cx="1026616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الخدمات هي المنتجات والنشاطات غير الملموسة التي تحقق إشباع الحاجات مثل الخدمات الصحية والتعليمية والمصرفية والبريدية وغيرها.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E121-C419-4F0D-AA41-F2C351496802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1" y="347729"/>
            <a:ext cx="9677276" cy="12560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الخدمات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Characteristics of Services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61559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198" y="1647369"/>
            <a:ext cx="103681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 ملموسة، ولا يترتب عليها انتقال ملكيته. </a:t>
            </a:r>
          </a:p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التماسك والترابط مع مقدمها وعدم القابلية للتجزئة والتحويل.</a:t>
            </a:r>
          </a:p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التباين وعدم التجانس في مستوى الخدمة عند تقدمها.</a:t>
            </a:r>
          </a:p>
          <a:p>
            <a:pPr marL="571500" indent="-571500" algn="just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 قابلة للتخزين، فوقت الخدمة يعتبر فرصة إقتصادية ضائعة إذا لم تقدم للمستهلك ويتم بيعها.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9D03-9996-4B0D-95EF-FE926AE9FD48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4840" y="2870583"/>
            <a:ext cx="7302320" cy="23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القادمة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المشكلة الإقتصادية</a:t>
            </a:r>
            <a:r>
              <a:rPr lang="ku-Arab-IQ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ومنحنى إمكانيات الإنتاج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765D-6E16-4CE1-812B-711EA9C75692}" type="datetime1">
              <a:rPr lang="en-US" smtClean="0"/>
              <a:t>11/15/2022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636" y="1241946"/>
            <a:ext cx="9144000" cy="2579427"/>
          </a:xfrm>
        </p:spPr>
        <p:txBody>
          <a:bodyPr anchor="ctr">
            <a:normAutofit/>
          </a:bodyPr>
          <a:lstStyle/>
          <a:p>
            <a:pPr marL="548640" indent="-411480" rtl="1">
              <a:buClr>
                <a:schemeClr val="tx1">
                  <a:shade val="95000"/>
                </a:schemeClr>
              </a:buClr>
            </a:pPr>
            <a:r>
              <a:rPr lang="ar-IQ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أساسيات الإقتصاد</a:t>
            </a:r>
            <a:endParaRPr lang="ar-IQ" sz="7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7263"/>
            <a:ext cx="9144000" cy="751598"/>
          </a:xfrm>
        </p:spPr>
        <p:txBody>
          <a:bodyPr anchor="ctr">
            <a:noAutofit/>
          </a:bodyPr>
          <a:lstStyle/>
          <a:p>
            <a:r>
              <a:rPr lang="ar-IQ" sz="80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</a:t>
            </a:r>
            <a:r>
              <a:rPr lang="ar-IQ" sz="8000" b="1" dirty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(1)</a:t>
            </a:r>
            <a:endParaRPr lang="en-US" sz="8000" b="1" dirty="0">
              <a:solidFill>
                <a:srgbClr val="FF000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CED0-BA49-43FC-93F0-1F829FCA6EFC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636" y="1241946"/>
            <a:ext cx="9144000" cy="2579427"/>
          </a:xfrm>
        </p:spPr>
        <p:txBody>
          <a:bodyPr anchor="ctr">
            <a:normAutofit/>
          </a:bodyPr>
          <a:lstStyle/>
          <a:p>
            <a:pPr marL="548640" indent="-411480" rtl="1">
              <a:buClr>
                <a:schemeClr val="tx1">
                  <a:shade val="95000"/>
                </a:schemeClr>
              </a:buClr>
            </a:pPr>
            <a:r>
              <a:rPr lang="ar-IQ" sz="7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المشكلة </a:t>
            </a:r>
            <a:r>
              <a:rPr lang="ar-IQ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الإقتصادية</a:t>
            </a:r>
            <a:r>
              <a:rPr lang="ku-Arab-IQ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ومنحنى إمكانيات الإنتاج</a:t>
            </a:r>
            <a:endParaRPr lang="ar-IQ" sz="7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7263"/>
            <a:ext cx="9144000" cy="751598"/>
          </a:xfrm>
        </p:spPr>
        <p:txBody>
          <a:bodyPr anchor="ctr">
            <a:noAutofit/>
          </a:bodyPr>
          <a:lstStyle/>
          <a:p>
            <a:r>
              <a:rPr lang="ar-IQ" sz="80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(2)</a:t>
            </a:r>
            <a:endParaRPr lang="en-US" sz="8000" b="1" dirty="0">
              <a:solidFill>
                <a:srgbClr val="FF000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72A-310A-4189-BA5F-B2A057314988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552" y="563812"/>
            <a:ext cx="4904096" cy="886635"/>
          </a:xfrm>
        </p:spPr>
        <p:txBody>
          <a:bodyPr>
            <a:noAutofit/>
          </a:bodyPr>
          <a:lstStyle/>
          <a:p>
            <a:pPr marL="548640" indent="-411480" algn="just" rtl="1">
              <a:buClr>
                <a:schemeClr val="tx1">
                  <a:shade val="95000"/>
                </a:schemeClr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محاور المحاضرة:</a:t>
            </a:r>
            <a:endParaRPr lang="en-US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1942204"/>
            <a:ext cx="7356442" cy="3439235"/>
          </a:xfrm>
        </p:spPr>
        <p:txBody>
          <a:bodyPr anchor="ctr">
            <a:noAutofit/>
          </a:bodyPr>
          <a:lstStyle/>
          <a:p>
            <a:pPr marL="571500" indent="-571500" algn="r" rtl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المشكلة الإقتصادية</a:t>
            </a:r>
            <a:endParaRPr lang="en-US" sz="4000" dirty="0" smtClean="0">
              <a:solidFill>
                <a:srgbClr val="00206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571500" indent="-571500" algn="r" rtl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أركان المشكلة الإقتصادية</a:t>
            </a:r>
            <a:endParaRPr lang="en-US" sz="4000" dirty="0" smtClean="0">
              <a:solidFill>
                <a:srgbClr val="00206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571500" indent="-571500" algn="r" rtl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منحنى إمكانيات </a:t>
            </a: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الإنتاج وخصائصه</a:t>
            </a:r>
          </a:p>
          <a:p>
            <a:pPr marL="571500" indent="-571500" algn="r" rtl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انتقال منحنى </a:t>
            </a:r>
            <a:r>
              <a:rPr lang="ar-IQ" sz="4000" dirty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إمكانيات الإنتاج </a:t>
            </a:r>
            <a:endParaRPr lang="ar-IQ" sz="4000" dirty="0" smtClean="0">
              <a:solidFill>
                <a:srgbClr val="00206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fld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4815" y="1482071"/>
            <a:ext cx="10467833" cy="776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C56-C35B-4A59-9D24-F70C2CC67027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461496"/>
            <a:ext cx="9608024" cy="1222628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المشكلة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الاقتصادية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Economic Problem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22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85671" y="1725255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5735" y="1693808"/>
            <a:ext cx="1075356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تتمثل المشكلة الاقتصادية في ندرة الموارد عن اشباع كافة الحاجات والرغبات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البشرية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7362" y="3888673"/>
            <a:ext cx="2606476" cy="184667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sz="36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الحاجات المتعددة والغير المحدودة</a:t>
            </a:r>
            <a:endParaRPr lang="en-US" sz="36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6023300" y="4124884"/>
            <a:ext cx="818549" cy="1305584"/>
          </a:xfrm>
          <a:prstGeom prst="chevron">
            <a:avLst>
              <a:gd name="adj" fmla="val 643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73231" y="3888673"/>
            <a:ext cx="2606476" cy="184667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sz="36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الموارد النادرة والمحدودة</a:t>
            </a:r>
            <a:endParaRPr lang="en-US" sz="36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51C6-8464-4777-8578-614AF8257A1E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23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779" y="1749177"/>
            <a:ext cx="96744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اختيار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الحاجات التي سيتم إشباعها.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الاستغلال الأمثل للموارد والاختيار بين الاستخدامات البديلة لإنتاج</a:t>
            </a:r>
            <a:r>
              <a:rPr lang="en-US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أكبر قدر ممكن من السلع والخدمات</a:t>
            </a:r>
            <a:r>
              <a:rPr lang="en-US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لإشباع أكبر قدر ممكن من الحاجات الإنسانية.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6138" y="630620"/>
            <a:ext cx="101976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وفي </a:t>
            </a:r>
            <a:r>
              <a:rPr lang="ar-IQ" sz="40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ظل المشكلة </a:t>
            </a: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الاقتصادية، </a:t>
            </a:r>
            <a:r>
              <a:rPr lang="ar-IQ" sz="40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لابد لكل مجتمع أن يقرر أمرين</a:t>
            </a: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IQ" sz="4000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D6AC-50AC-4A20-8AEE-561C36418F7C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24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1523" y="670157"/>
            <a:ext cx="993227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SA" sz="36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لحل </a:t>
            </a:r>
            <a:r>
              <a:rPr lang="ar-SA" sz="36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المشكلة الاقتصادية </a:t>
            </a:r>
            <a:r>
              <a:rPr lang="ar-SA" sz="36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ينبغي </a:t>
            </a:r>
            <a:r>
              <a:rPr lang="ar-SA" sz="360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 على الأسئلة الأساسية </a:t>
            </a:r>
            <a:r>
              <a:rPr lang="ar-IQ" sz="360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التالية:</a:t>
            </a:r>
            <a:endParaRPr lang="en-US" sz="3600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8836" y="1932784"/>
            <a:ext cx="26824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ar-IQ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ينتج؟</a:t>
            </a:r>
            <a:endParaRPr lang="en-US" sz="4000" b="1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ar-IQ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ينتج</a:t>
            </a:r>
            <a:r>
              <a:rPr lang="ku-Arab-IQ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r>
              <a:rPr lang="ar-IQ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571500" indent="-571500" algn="just" rtl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ar-IQ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ينتج؟</a:t>
            </a:r>
          </a:p>
          <a:p>
            <a:pPr marL="571500" indent="-571500" algn="just" rtl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ar-IQ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لمن ينتج؟</a:t>
            </a:r>
            <a:endParaRPr lang="en-US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636394" y="2588654"/>
            <a:ext cx="978795" cy="2637494"/>
          </a:xfrm>
          <a:prstGeom prst="leftBrace">
            <a:avLst>
              <a:gd name="adj1" fmla="val 107802"/>
              <a:gd name="adj2" fmla="val 4866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6083" y="3074640"/>
            <a:ext cx="238409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IQ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أركان المشكلة الاقتصادية</a:t>
            </a:r>
            <a:endParaRPr lang="en-US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BA2-7DF2-4D91-96BD-F0315AE9C4CA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7" y="543964"/>
            <a:ext cx="9608024" cy="1180522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منحنى إمكانيات الإنتاج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Production Possibilities Frontier 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25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8" y="174628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2152" y="1971183"/>
            <a:ext cx="1054417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منحنى إمكانيات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الإنتاج هو المنحنى الذي </a:t>
            </a: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يوضح </a:t>
            </a:r>
            <a:r>
              <a:rPr lang="ar-KW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أقصى كمية يمكن إنتاجها من السلع والخدمات المختلفة في الاقتصاد</a:t>
            </a: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وذلك </a:t>
            </a:r>
            <a:r>
              <a:rPr lang="ar-KW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باستخدام الموارد الإنتاجية المتوفرة وباستخدام التقنية المتوفرة. </a:t>
            </a:r>
            <a:endParaRPr lang="ar-IQ" sz="40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b="14617"/>
          <a:stretch/>
        </p:blipFill>
        <p:spPr>
          <a:xfrm>
            <a:off x="838198" y="4703104"/>
            <a:ext cx="1562400" cy="12687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C39C-4271-4C5A-8E63-603C044262DB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26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8982" y="726084"/>
            <a:ext cx="100940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KW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ويعتمد </a:t>
            </a:r>
            <a:r>
              <a:rPr lang="ar-KW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منحنى إمكانيات الإنتاج </a:t>
            </a:r>
            <a:r>
              <a:rPr lang="ar-KW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</a:t>
            </a:r>
            <a:r>
              <a:rPr lang="ar-KW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الافتراضات </a:t>
            </a:r>
            <a:r>
              <a:rPr lang="ar-KW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التالية</a:t>
            </a:r>
            <a:r>
              <a:rPr lang="ar-KW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40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1650" y="1807057"/>
            <a:ext cx="7734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 </a:t>
            </a:r>
            <a:r>
              <a:rPr lang="ar-KW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يعمل عند مستوى التوظف </a:t>
            </a: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الكامل</a:t>
            </a:r>
            <a:endParaRPr lang="ar-IQ" sz="4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ثبات </a:t>
            </a:r>
            <a:r>
              <a:rPr lang="ar-KW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كمية عناصر الإنتاج في </a:t>
            </a: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الاقتصاد.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ثبات </a:t>
            </a:r>
            <a:r>
              <a:rPr lang="ar-KW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المستوى </a:t>
            </a: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التقني.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 </a:t>
            </a:r>
            <a:r>
              <a:rPr lang="ar-KW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يقوم بإنتاج سلعتين </a:t>
            </a:r>
            <a:r>
              <a:rPr lang="ar-KW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فقط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6CA8-2159-4DED-A326-8F1DBD834E54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6503" y="367242"/>
            <a:ext cx="6191250" cy="7567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أمثلة حول منحنى </a:t>
            </a:r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إمكانيات الإنتاج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56842"/>
              </p:ext>
            </p:extLst>
          </p:nvPr>
        </p:nvGraphicFramePr>
        <p:xfrm>
          <a:off x="3929555" y="1184662"/>
          <a:ext cx="7030366" cy="47184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5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0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3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426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المنتجة من</a:t>
                      </a:r>
                      <a:endParaRPr lang="en-US" sz="2800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سلعة </a:t>
                      </a:r>
                      <a:r>
                        <a:rPr lang="en-US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Y</a:t>
                      </a:r>
                      <a:endParaRPr lang="ar-IQ" sz="2800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طن</a:t>
                      </a:r>
                      <a:r>
                        <a:rPr lang="en-US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المنتجة</a:t>
                      </a:r>
                      <a:r>
                        <a:rPr lang="en-US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من</a:t>
                      </a:r>
                      <a:endParaRPr lang="en-US" sz="2800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سلعة </a:t>
                      </a:r>
                      <a:r>
                        <a:rPr lang="en-US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X</a:t>
                      </a:r>
                      <a:endParaRPr lang="ar-IQ" sz="2800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r>
                        <a:rPr lang="en-US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طن</a:t>
                      </a:r>
                      <a:r>
                        <a:rPr lang="en-US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  <a:endParaRPr lang="en-US" sz="2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البدائل</a:t>
                      </a:r>
                      <a:endParaRPr lang="en-US" sz="2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97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97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973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97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97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97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7432128" y="2650888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150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4515036" y="2650888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en-US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H="1">
            <a:off x="3374265" y="2879488"/>
            <a:ext cx="435735" cy="0"/>
          </a:xfrm>
          <a:prstGeom prst="line">
            <a:avLst/>
          </a:prstGeom>
          <a:noFill/>
          <a:ln w="57150" cap="sq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838200" y="2524821"/>
            <a:ext cx="2400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ar-IQ" sz="24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ستخد</a:t>
            </a:r>
            <a:r>
              <a:rPr kumimoji="0" lang="ar-IQ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 </a:t>
            </a:r>
            <a:r>
              <a:rPr kumimoji="0" lang="ar-SA" sz="24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جميع الموارد في إنتاج 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kumimoji="0" lang="en-US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endParaRPr kumimoji="0" lang="ar-SA" sz="2400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7477122" y="5366303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en-US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4530144" y="5401984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</a:t>
            </a:r>
            <a:endParaRPr kumimoji="0" lang="en-US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 flipH="1">
            <a:off x="3374264" y="5614959"/>
            <a:ext cx="435735" cy="1"/>
          </a:xfrm>
          <a:prstGeom prst="line">
            <a:avLst/>
          </a:prstGeom>
          <a:noFill/>
          <a:ln w="57150" cap="sq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838200" y="5215085"/>
            <a:ext cx="2400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ar-SA" sz="24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إستخدام جميع الموارد في إنتاج 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kumimoji="0" lang="en-US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endParaRPr kumimoji="0" lang="ar-SA" sz="2400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432128" y="3208886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140</a:t>
            </a:r>
            <a:endParaRPr kumimoji="0"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530144" y="3208886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kumimoji="0"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7432128" y="3766543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</a:t>
            </a:r>
            <a:endParaRPr kumimoji="0"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530144" y="3760695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  <a:endParaRPr kumimoji="0"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477122" y="432969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90</a:t>
            </a:r>
            <a:endParaRPr kumimoji="0"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530144" y="4305884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  <a:endParaRPr kumimoji="0"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477122" y="4833456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50</a:t>
            </a:r>
            <a:endParaRPr kumimoji="0"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515036" y="4841483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  <a:endParaRPr kumimoji="0"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AutoShape 36"/>
          <p:cNvSpPr>
            <a:spLocks/>
          </p:cNvSpPr>
          <p:nvPr/>
        </p:nvSpPr>
        <p:spPr bwMode="auto">
          <a:xfrm>
            <a:off x="3383592" y="3407295"/>
            <a:ext cx="426408" cy="1679860"/>
          </a:xfrm>
          <a:prstGeom prst="leftBrace">
            <a:avLst>
              <a:gd name="adj1" fmla="val 40000"/>
              <a:gd name="adj2" fmla="val 50000"/>
            </a:avLst>
          </a:prstGeom>
          <a:noFill/>
          <a:ln w="38100" cap="sq">
            <a:solidFill>
              <a:srgbClr val="1717D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kumimoji="0" lang="en-US" sz="24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838200" y="3831726"/>
            <a:ext cx="2400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ar-SA" sz="24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إستخدام </a:t>
            </a:r>
            <a:r>
              <a:rPr kumimoji="0" lang="ar-IQ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الموارد 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</a:t>
            </a:r>
            <a:r>
              <a:rPr kumimoji="0" lang="en-US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IQ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إنتاج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</a:t>
            </a:r>
            <a:r>
              <a:rPr kumimoji="0" lang="en-US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و (</a:t>
            </a:r>
            <a:r>
              <a:rPr kumimoji="0" lang="en-US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</a:t>
            </a:r>
            <a:r>
              <a:rPr kumimoji="0" lang="ar-SA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kumimoji="0" lang="ar-IQ" sz="24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معاً</a:t>
            </a:r>
            <a:endParaRPr kumimoji="0" lang="ar-SA" sz="2400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27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F29-69AB-4DA3-A244-876333FB5E0D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36" grpId="0"/>
      <p:bldP spid="37" grpId="0"/>
      <p:bldP spid="39" grpId="0" animBg="1"/>
      <p:bldP spid="40" grpId="0"/>
      <p:bldP spid="46" grpId="0"/>
      <p:bldP spid="47" grpId="0"/>
      <p:bldP spid="48" grpId="0" animBg="1"/>
      <p:bldP spid="4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28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5036" y="893146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</a:t>
            </a:r>
            <a:endParaRPr lang="en-US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4616" y="5598034"/>
            <a:ext cx="30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X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041657"/>
              </p:ext>
            </p:extLst>
          </p:nvPr>
        </p:nvGraphicFramePr>
        <p:xfrm>
          <a:off x="1432618" y="663426"/>
          <a:ext cx="9326764" cy="504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Flowchart: Connector 13"/>
          <p:cNvSpPr/>
          <p:nvPr/>
        </p:nvSpPr>
        <p:spPr>
          <a:xfrm>
            <a:off x="9057047" y="1714669"/>
            <a:ext cx="112326" cy="119744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9235770" y="1606138"/>
            <a:ext cx="858255" cy="228275"/>
          </a:xfrm>
          <a:prstGeom prst="wedgeRectCallout">
            <a:avLst>
              <a:gd name="adj1" fmla="val -61111"/>
              <a:gd name="adj2" fmla="val 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50, 140</a:t>
            </a:r>
            <a:endParaRPr lang="en-US" sz="1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0510" y="3532416"/>
            <a:ext cx="1701107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ar-IQ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استغلال </a:t>
            </a:r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الموارد</a:t>
            </a:r>
            <a:endParaRPr lang="en-US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IQ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طاقة عاطلة فى الاقتصاد)</a:t>
            </a:r>
            <a:endParaRPr lang="en-US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9593" y="2069509"/>
            <a:ext cx="194181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خارج امكانيات الإنتاج</a:t>
            </a:r>
            <a:endParaRPr lang="en-US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(تتطلب </a:t>
            </a:r>
            <a:r>
              <a:rPr lang="ar-IQ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موارد </a:t>
            </a:r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أكثر)</a:t>
            </a:r>
            <a:endParaRPr lang="en-US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4BE3-9046-44D2-80C8-122152CF5A61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414" y="634328"/>
            <a:ext cx="9608024" cy="681514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منحنى إمكانيات الإنتاج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29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15842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5343" y="1433231"/>
            <a:ext cx="101818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جميع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النقاط على المنحنى تمثل أقصى ما يمكن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إنتاجه.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نقطة تقع داخل المنحنى تعنى عدم استغلال الموارد (طاقة عاطلة فى الاقتصاد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نقطة تقع خارج المنحنى لا يمكن تحقيقها أو الوصول إليه، لأنها تتطلب موارد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أكثر أو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تطور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تكنولوجى.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34E6-FB37-4DE2-A595-5B9FE7629222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552" y="563812"/>
            <a:ext cx="4904096" cy="886635"/>
          </a:xfrm>
        </p:spPr>
        <p:txBody>
          <a:bodyPr>
            <a:noAutofit/>
          </a:bodyPr>
          <a:lstStyle/>
          <a:p>
            <a:pPr marL="548640" indent="-411480" algn="just" rtl="1">
              <a:buClr>
                <a:schemeClr val="tx1">
                  <a:shade val="95000"/>
                </a:schemeClr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محاور المحاضرة:</a:t>
            </a:r>
            <a:endParaRPr lang="en-US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6973" y="1860589"/>
            <a:ext cx="7682851" cy="3602464"/>
          </a:xfrm>
        </p:spPr>
        <p:txBody>
          <a:bodyPr anchor="ctr">
            <a:noAutofit/>
          </a:bodyPr>
          <a:lstStyle/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علم الإقتصاد وفروعها</a:t>
            </a:r>
            <a:endParaRPr lang="en-US" sz="4000" dirty="0" smtClean="0">
              <a:solidFill>
                <a:srgbClr val="00206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النظام الإقتصادي وأنواعه</a:t>
            </a:r>
            <a:endParaRPr lang="ar-IQ" sz="4000" dirty="0">
              <a:solidFill>
                <a:srgbClr val="00206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الحاجات الإنسانية، عناصرها وخصائصها</a:t>
            </a:r>
            <a:endParaRPr lang="ar-IQ" sz="4000" dirty="0">
              <a:solidFill>
                <a:srgbClr val="00206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الموارد الإقتصادية وأنواعها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السلع وأنواعها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الخدمة وخصائصها</a:t>
            </a:r>
            <a:endParaRPr lang="ar-IQ" sz="4000" dirty="0">
              <a:solidFill>
                <a:srgbClr val="00206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fld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4815" y="1482071"/>
            <a:ext cx="10467833" cy="776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5B35-21AF-4FC8-9E3F-CF3EF33939D5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5053" y="587070"/>
            <a:ext cx="1018189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الانتقال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نقطة إلى أخرى على المنحنى يعنى زيادة الإنتاج من إحدى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السلعتين مقابل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خفض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الإنتاج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 الآخر. 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PPC and Opportunity C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2" y="2911270"/>
            <a:ext cx="3774980" cy="31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08177" y="3077101"/>
                <a:ext cx="3980449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𝑌𝑡𝑜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177" y="3077101"/>
                <a:ext cx="3980449" cy="925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76792" y="4557113"/>
                <a:ext cx="191219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792" y="4557113"/>
                <a:ext cx="1912190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88626" y="4800259"/>
                <a:ext cx="7487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626" y="4800259"/>
                <a:ext cx="74879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3B73-7A20-4E73-825F-1060ADFEA4A7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31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4840" y="2870583"/>
            <a:ext cx="7302320" cy="23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القادمة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440-94E8-4CF8-A5E5-16AA609D6027}" type="datetime1">
              <a:rPr lang="en-US" smtClean="0"/>
              <a:t>11/15/2022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091"/>
            <a:ext cx="9144000" cy="2579427"/>
          </a:xfrm>
        </p:spPr>
        <p:txBody>
          <a:bodyPr anchor="ctr">
            <a:normAutofit/>
          </a:bodyPr>
          <a:lstStyle/>
          <a:p>
            <a:pPr marL="548640" indent="-411480" rtl="1">
              <a:buClr>
                <a:schemeClr val="tx1">
                  <a:shade val="95000"/>
                </a:schemeClr>
              </a:buClr>
            </a:pPr>
            <a:r>
              <a:rPr lang="ar-IQ" sz="8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</a:t>
            </a:r>
            <a:endParaRPr lang="ar-IQ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3518"/>
            <a:ext cx="9144000" cy="1121841"/>
          </a:xfrm>
        </p:spPr>
        <p:txBody>
          <a:bodyPr anchor="ctr">
            <a:noAutofit/>
          </a:bodyPr>
          <a:lstStyle/>
          <a:p>
            <a:r>
              <a:rPr lang="ar-IQ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(</a:t>
            </a:r>
            <a:r>
              <a:rPr lang="ar-IQ" sz="6600" b="1" dirty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3</a:t>
            </a:r>
            <a:r>
              <a:rPr lang="ar-IQ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)</a:t>
            </a:r>
            <a:endParaRPr lang="en-US" sz="6600" b="1" dirty="0">
              <a:solidFill>
                <a:srgbClr val="FF000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32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EB-8B46-49ED-B7E2-D8F9A99BE276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552" y="563812"/>
            <a:ext cx="4904096" cy="886635"/>
          </a:xfrm>
        </p:spPr>
        <p:txBody>
          <a:bodyPr>
            <a:noAutofit/>
          </a:bodyPr>
          <a:lstStyle/>
          <a:p>
            <a:pPr marL="548640" indent="-411480" algn="just" rtl="1">
              <a:buClr>
                <a:schemeClr val="tx1">
                  <a:shade val="95000"/>
                </a:schemeClr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محاور المحاضرة:</a:t>
            </a:r>
            <a:endParaRPr lang="en-US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754" y="1832883"/>
            <a:ext cx="7360896" cy="3439235"/>
          </a:xfrm>
        </p:spPr>
        <p:txBody>
          <a:bodyPr anchor="ctr">
            <a:noAutofit/>
          </a:bodyPr>
          <a:lstStyle/>
          <a:p>
            <a:pPr marL="571500" indent="-571500" algn="r" rtl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ea typeface="+mj-ea"/>
                <a:cs typeface="Ali-A-Traditional" pitchFamily="2" charset="-78"/>
              </a:rPr>
              <a:t>الطلب، قانون الطلب، جدول الطلب، منحنى الطلب، دالة الطلب </a:t>
            </a:r>
            <a:endParaRPr lang="en-US" sz="4000" dirty="0" smtClean="0">
              <a:latin typeface="Traditional Arabic" panose="02020603050405020304" pitchFamily="18" charset="-78"/>
              <a:ea typeface="+mj-ea"/>
              <a:cs typeface="Ali-A-Traditional" pitchFamily="2" charset="-78"/>
            </a:endParaRPr>
          </a:p>
          <a:p>
            <a:pPr marL="571500" indent="-571500" algn="r" rtl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latin typeface="Traditional Arabic" panose="02020603050405020304" pitchFamily="18" charset="-78"/>
                <a:ea typeface="+mj-ea"/>
                <a:cs typeface="Ali-A-Traditional" pitchFamily="2" charset="-78"/>
              </a:rPr>
              <a:t>العوامل المؤثرة في </a:t>
            </a:r>
            <a:r>
              <a:rPr lang="ar-IQ" sz="4000" dirty="0" smtClean="0">
                <a:latin typeface="Traditional Arabic" panose="02020603050405020304" pitchFamily="18" charset="-78"/>
                <a:ea typeface="+mj-ea"/>
                <a:cs typeface="Ali-A-Traditional" pitchFamily="2" charset="-78"/>
              </a:rPr>
              <a:t>الطلب</a:t>
            </a:r>
          </a:p>
          <a:p>
            <a:pPr marL="571500" indent="-571500" algn="r" rtl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ea typeface="+mj-ea"/>
                <a:cs typeface="Ali-A-Traditional" pitchFamily="2" charset="-78"/>
              </a:rPr>
              <a:t>إستثناءات  قانون الطلب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33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0621" y="1450447"/>
            <a:ext cx="10432027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89" y="3661821"/>
            <a:ext cx="2248765" cy="224876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86E5-F467-41B1-BFB0-19404A5CFB3E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461496"/>
            <a:ext cx="9608024" cy="1222628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Demand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34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85671" y="1668237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15909" y="1921369"/>
            <a:ext cx="103015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 هو الكميات الكلية من سلعة أو خدمة معينة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يكون المستهلكون راغبين وقادرين على شرائها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 أسعار معينة وفي وقت معين.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6390" y="4110943"/>
            <a:ext cx="730658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وبذلك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الطلب هو الرغبة المدعمة بالقدرة على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الشراء.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E1D1-A033-4F4B-8E6C-591075543405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قانون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</a:t>
            </a: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Law of Demand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35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906014"/>
            <a:ext cx="10500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عندما يرتفع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سلعة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معينة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الكمية المطلوبة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منها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سوف تنخفض، و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يحدث العكس عندما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ينخفض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سعرها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هذا مع افتراض ثبات العوامل الأخرى على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حالها.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7124700" y="4019549"/>
            <a:ext cx="2066774" cy="2079471"/>
          </a:xfrm>
          <a:prstGeom prst="upArrow">
            <a:avLst>
              <a:gd name="adj1" fmla="val 68081"/>
              <a:gd name="adj2" fmla="val 271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sz="36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السعر</a:t>
            </a:r>
            <a:endParaRPr lang="en-US" sz="2400" b="1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en-US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25444" y="5670904"/>
            <a:ext cx="2099256" cy="2575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2523338" y="4047558"/>
            <a:ext cx="2052500" cy="2079471"/>
          </a:xfrm>
          <a:prstGeom prst="downArrow">
            <a:avLst>
              <a:gd name="adj1" fmla="val 66690"/>
              <a:gd name="adj2" fmla="val 260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sz="36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المطلوبة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Q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</a:t>
            </a:r>
            <a:endParaRPr lang="en-US" sz="2400" b="1" baseline="-250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73636" y="4487057"/>
            <a:ext cx="1697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3200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علاقة عكسية</a:t>
            </a:r>
            <a:endParaRPr lang="ar-SA" sz="3200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40DC-6DD4-4953-BE2F-E86FD1294FE4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build="p" animBg="1"/>
      <p:bldP spid="17" grpId="0" build="p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الطلب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Schedule of Demand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36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09115" y="2020297"/>
            <a:ext cx="7644685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جدول الطلب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عبارة عن قائمة توضح الكميات التي يطلبها المستهلك من سلعة أو خدمة عند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أسعار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مختلفة. </a:t>
            </a:r>
            <a:endParaRPr lang="ar-SA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07456" y="2020299"/>
          <a:ext cx="2380128" cy="412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1654">
                <a:tc>
                  <a:txBody>
                    <a:bodyPr/>
                    <a:lstStyle/>
                    <a:p>
                      <a:pPr algn="ctr"/>
                      <a:r>
                        <a:rPr lang="ar-IQ" sz="2000" dirty="0" smtClean="0">
                          <a:cs typeface="+mj-cs"/>
                        </a:rPr>
                        <a:t>السعر</a:t>
                      </a:r>
                      <a:endParaRPr lang="en-US" sz="2000" dirty="0" smtClean="0">
                        <a:cs typeface="+mj-cs"/>
                      </a:endParaRPr>
                    </a:p>
                    <a:p>
                      <a:pPr algn="ctr"/>
                      <a:r>
                        <a:rPr lang="en-US" sz="2000" dirty="0" smtClean="0">
                          <a:cs typeface="+mj-cs"/>
                        </a:rPr>
                        <a:t>P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 smtClean="0">
                          <a:cs typeface="+mj-cs"/>
                        </a:rPr>
                        <a:t>الكمية المطلوبة</a:t>
                      </a:r>
                    </a:p>
                    <a:p>
                      <a:pPr algn="ctr"/>
                      <a:r>
                        <a:rPr lang="en-US" sz="2000" dirty="0" err="1" smtClean="0">
                          <a:cs typeface="+mj-cs"/>
                        </a:rPr>
                        <a:t>Q</a:t>
                      </a:r>
                      <a:r>
                        <a:rPr lang="en-US" sz="2000" baseline="-25000" dirty="0" err="1" smtClean="0">
                          <a:cs typeface="+mj-cs"/>
                        </a:rPr>
                        <a:t>d</a:t>
                      </a:r>
                      <a:endParaRPr lang="en-US" sz="2000" baseline="-250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6380456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308718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8107528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5179458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3192651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069773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2533-D580-4971-9935-711F0E11843D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منحنى الطلب</a:t>
            </a:r>
            <a: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Demand Curve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37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1762720"/>
            <a:ext cx="104502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يبين منحنى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</a:t>
            </a:r>
            <a:r>
              <a:rPr lang="en-US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الوحدات من سلعة معينة التي يرغب المستهلك بشرائها خلال فترة زمنية معينة بكل الاسعار الممكنة مع بقاء العوامل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الاخرى</a:t>
            </a:r>
            <a:r>
              <a:rPr lang="en-US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ثابتة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64" y="4060413"/>
            <a:ext cx="2550472" cy="2154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FD0F-C92E-4A36-9AA2-F41A7EED4844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2697" y="375477"/>
            <a:ext cx="10951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يبين الجدول التالي كميات مطلوبة من سلعة ما عند أسعار مختلفة: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3161723" y="1337796"/>
          <a:ext cx="5702300" cy="872490"/>
        </p:xfrm>
        <a:graphic>
          <a:graphicData uri="http://schemas.openxmlformats.org/drawingml/2006/table">
            <a:tbl>
              <a:tblPr firstRow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السعر</a:t>
                      </a:r>
                      <a:r>
                        <a:rPr lang="ar-IQ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ar-IQ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المطلوبة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en-US" sz="2400" b="1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914581" y="2420437"/>
            <a:ext cx="4439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أرسم منحنى الطلب؟</a:t>
            </a:r>
            <a:endParaRPr lang="ar-SA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980028" y="2897579"/>
          <a:ext cx="6347047" cy="31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D750-EEA3-47DB-A0C7-41FFF28F9CB6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Graphic spid="31" grpId="0">
        <p:bldSub>
          <a:bldChart bld="category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دالة الطلب السعرية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Price </a:t>
            </a: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Demand Function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39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829015"/>
            <a:ext cx="10368129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دالة الطلب السعرية عبارة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العلاقة الرياضية التي تربط الكمية المطلوبة من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سلعة معينة بسعرها.</a:t>
            </a:r>
          </a:p>
          <a:p>
            <a:pPr algn="just" rtl="1">
              <a:lnSpc>
                <a:spcPct val="150000"/>
              </a:lnSpc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ويمكن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التعبير عن دالة الطلب السعرية على النحو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التالي:</a:t>
            </a:r>
            <a:endParaRPr lang="ar-IQ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0026" y="5169397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𝒃𝑷</m:t>
                      </m:r>
                    </m:oMath>
                  </m:oMathPara>
                </a14:m>
                <a:endParaRPr lang="en-US" sz="40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26" y="5169397"/>
                <a:ext cx="3433684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312C-77AC-42F4-BC51-4039B634C029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293" y="519489"/>
            <a:ext cx="9608024" cy="1180522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الاقتصاد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Economics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11935" y="1670684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11935" y="1700011"/>
            <a:ext cx="1044186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 الإقتصاد هو دراسة السلوك الإنساني وأنشطة المجتمع في مجالات الإنتاج والإستهلاك بهدف إشباع الحاجات المتعددة حاضراً ومستقبلاً بإستخدام ما لديه من موارد متاحة.</a:t>
            </a:r>
            <a:endParaRPr lang="ar-IQ" sz="40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9FF2-4700-4C88-B6B5-078FA9A65DDE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64528" y="787403"/>
                <a:ext cx="448887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54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𝒃𝑷</m:t>
                      </m:r>
                    </m:oMath>
                  </m:oMathPara>
                </a14:m>
                <a:endParaRPr lang="en-US" sz="5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28" y="787403"/>
                <a:ext cx="4488872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Callout 2 (No Border) 9"/>
          <p:cNvSpPr/>
          <p:nvPr/>
        </p:nvSpPr>
        <p:spPr>
          <a:xfrm>
            <a:off x="606632" y="1487772"/>
            <a:ext cx="2029690" cy="960301"/>
          </a:xfrm>
          <a:prstGeom prst="callout2">
            <a:avLst>
              <a:gd name="adj1" fmla="val 22596"/>
              <a:gd name="adj2" fmla="val 101667"/>
              <a:gd name="adj3" fmla="val 19936"/>
              <a:gd name="adj4" fmla="val 129599"/>
              <a:gd name="adj5" fmla="val -2737"/>
              <a:gd name="adj6" fmla="val 16722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err="1" smtClean="0">
                <a:solidFill>
                  <a:srgbClr val="C00000"/>
                </a:solidFill>
                <a:cs typeface="Traditional Arabic" panose="02020603050405020304" pitchFamily="18" charset="-78"/>
              </a:rPr>
              <a:t>Q</a:t>
            </a:r>
            <a:r>
              <a:rPr lang="en-US" sz="2800" b="1" baseline="-25000" dirty="0" err="1" smtClean="0">
                <a:solidFill>
                  <a:srgbClr val="C00000"/>
                </a:solidFill>
                <a:cs typeface="Traditional Arabic" panose="02020603050405020304" pitchFamily="18" charset="-78"/>
              </a:rPr>
              <a:t>d</a:t>
            </a:r>
            <a:r>
              <a:rPr lang="ar-IQ" sz="2800" b="1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: </a:t>
            </a:r>
            <a:r>
              <a:rPr lang="ar-SA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الكمية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 </a:t>
            </a:r>
            <a:r>
              <a:rPr lang="ar-SA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المطلوبة 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من السلعة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9905011" y="1487772"/>
            <a:ext cx="1448789" cy="831273"/>
          </a:xfrm>
          <a:prstGeom prst="callout2">
            <a:avLst>
              <a:gd name="adj1" fmla="val 50393"/>
              <a:gd name="adj2" fmla="val -10355"/>
              <a:gd name="adj3" fmla="val 48650"/>
              <a:gd name="adj4" fmla="val -80874"/>
              <a:gd name="adj5" fmla="val -16764"/>
              <a:gd name="adj6" fmla="val -14975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solidFill>
                  <a:srgbClr val="C00000"/>
                </a:solidFill>
                <a:cs typeface="Traditional Arabic" panose="02020603050405020304" pitchFamily="18" charset="-78"/>
              </a:rPr>
              <a:t>P</a:t>
            </a:r>
            <a:r>
              <a:rPr lang="ar-IQ" sz="2800" b="1" dirty="0">
                <a:solidFill>
                  <a:srgbClr val="C00000"/>
                </a:solidFill>
                <a:cs typeface="Traditional Arabic" panose="02020603050405020304" pitchFamily="18" charset="-78"/>
              </a:rPr>
              <a:t>:</a:t>
            </a:r>
            <a:r>
              <a:rPr lang="ar-IQ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سعر السلعة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Line Callout 2 (No Border) 12"/>
          <p:cNvSpPr/>
          <p:nvPr/>
        </p:nvSpPr>
        <p:spPr>
          <a:xfrm>
            <a:off x="1009403" y="3162300"/>
            <a:ext cx="3325091" cy="2334545"/>
          </a:xfrm>
          <a:prstGeom prst="callout2">
            <a:avLst>
              <a:gd name="adj1" fmla="val -381"/>
              <a:gd name="adj2" fmla="val 63923"/>
              <a:gd name="adj3" fmla="val -27622"/>
              <a:gd name="adj4" fmla="val 115270"/>
              <a:gd name="adj5" fmla="val -67629"/>
              <a:gd name="adj6" fmla="val 14277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solidFill>
                  <a:srgbClr val="C00000"/>
                </a:solidFill>
                <a:cs typeface="Traditional Arabic" panose="02020603050405020304" pitchFamily="18" charset="-78"/>
              </a:rPr>
              <a:t>a</a:t>
            </a:r>
            <a:r>
              <a:rPr lang="ar-IQ" sz="2800" b="1" dirty="0">
                <a:solidFill>
                  <a:srgbClr val="C00000"/>
                </a:solidFill>
                <a:cs typeface="Traditional Arabic" panose="02020603050405020304" pitchFamily="18" charset="-78"/>
              </a:rPr>
              <a:t>: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مقدار </a:t>
            </a:r>
            <a:r>
              <a:rPr lang="ar-IQ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ثابت ويعبر عن الكمية المطلوبة من السلعة عندما يكون </a:t>
            </a:r>
            <a:r>
              <a:rPr lang="ku-Arab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س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عرها صفراً </a:t>
            </a:r>
            <a:r>
              <a:rPr lang="ar-IQ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،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وبعبارة </a:t>
            </a:r>
            <a:r>
              <a:rPr lang="ar-IQ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أخرى هي الكمية المطلوبة التي لا تتأثر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بالسعر.</a:t>
            </a:r>
            <a:endParaRPr lang="ar-IQ" sz="2800" dirty="0">
              <a:solidFill>
                <a:srgbClr val="0070C0"/>
              </a:solidFill>
              <a:latin typeface="Arial" panose="020B0604020202020204" pitchFamily="34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Line Callout 2 (No Border) 13"/>
              <p:cNvSpPr/>
              <p:nvPr/>
            </p:nvSpPr>
            <p:spPr>
              <a:xfrm>
                <a:off x="6000750" y="3460349"/>
                <a:ext cx="3981450" cy="2466248"/>
              </a:xfrm>
              <a:prstGeom prst="callout2">
                <a:avLst>
                  <a:gd name="adj1" fmla="val -18144"/>
                  <a:gd name="adj2" fmla="val 40050"/>
                  <a:gd name="adj3" fmla="val -49138"/>
                  <a:gd name="adj4" fmla="val 29714"/>
                  <a:gd name="adj5" fmla="val -78998"/>
                  <a:gd name="adj6" fmla="val 28087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en-US" sz="2800" b="1" dirty="0" smtClean="0">
                    <a:solidFill>
                      <a:srgbClr val="C00000"/>
                    </a:solidFill>
                    <a:cs typeface="Traditional Arabic" panose="02020603050405020304" pitchFamily="18" charset="-78"/>
                  </a:rPr>
                  <a:t>b</a:t>
                </a:r>
                <a:r>
                  <a:rPr lang="ar-IQ" sz="2800" b="1" dirty="0">
                    <a:solidFill>
                      <a:srgbClr val="C00000"/>
                    </a:solidFill>
                    <a:cs typeface="Traditional Arabic" panose="02020603050405020304" pitchFamily="18" charset="-78"/>
                  </a:rPr>
                  <a:t>: </a:t>
                </a:r>
                <a:r>
                  <a:rPr lang="ar-IQ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Traditional Arabic" panose="02020603050405020304" pitchFamily="18" charset="-78"/>
                  </a:rPr>
                  <a:t>مقدار </a:t>
                </a:r>
                <a:r>
                  <a:rPr lang="ar-IQ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Traditional Arabic" panose="02020603050405020304" pitchFamily="18" charset="-78"/>
                  </a:rPr>
                  <a:t>التغير في الكمية المطلوبة من السلعة والناتج عن تغير </a:t>
                </a:r>
                <a:r>
                  <a:rPr lang="ar-IQ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Traditional Arabic" panose="02020603050405020304" pitchFamily="18" charset="-78"/>
                  </a:rPr>
                  <a:t>السعر بوحدة واحدة. اى أن:</a:t>
                </a:r>
                <a:endParaRPr lang="en-US" sz="2800" dirty="0" smtClean="0">
                  <a:solidFill>
                    <a:srgbClr val="0070C0"/>
                  </a:solidFill>
                  <a:latin typeface="Arial" panose="020B0604020202020204" pitchFamily="34" charset="0"/>
                  <a:cs typeface="Traditional Arabic" panose="02020603050405020304" pitchFamily="18" charset="-78"/>
                </a:endParaRPr>
              </a:p>
              <a:p>
                <a:pPr algn="ctr" rtl="1"/>
                <a:endParaRPr lang="ar-IQ" sz="2800" dirty="0" smtClean="0">
                  <a:solidFill>
                    <a:srgbClr val="0070C0"/>
                  </a:solidFill>
                  <a:latin typeface="Arial" panose="020B0604020202020204" pitchFamily="34" charset="0"/>
                  <a:cs typeface="Traditional Arabic" panose="02020603050405020304" pitchFamily="18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∆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𝑸𝒅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𝑷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 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𝑸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𝒅</m:t>
                          </m:r>
                          <m:r>
                            <a:rPr lang="ar-IQ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𝟐</m:t>
                          </m:r>
                          <m:r>
                            <a:rPr lang="ar-IQ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𝑸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𝑷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𝑷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raditional Arabic" panose="02020603050405020304" pitchFamily="18" charset="-78"/>
                </a:endParaRPr>
              </a:p>
              <a:p>
                <a:pPr algn="ctr"/>
                <a:endParaRPr lang="en-US" sz="2800" b="1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4" name="Line Callout 2 (No Border)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0" y="3460349"/>
                <a:ext cx="3981450" cy="2466248"/>
              </a:xfrm>
              <a:prstGeom prst="callout2">
                <a:avLst>
                  <a:gd name="adj1" fmla="val -18144"/>
                  <a:gd name="adj2" fmla="val 40050"/>
                  <a:gd name="adj3" fmla="val -49138"/>
                  <a:gd name="adj4" fmla="val 29714"/>
                  <a:gd name="adj5" fmla="val -78998"/>
                  <a:gd name="adj6" fmla="val 28087"/>
                </a:avLst>
              </a:prstGeom>
              <a:blipFill rotWithShape="0">
                <a:blip r:embed="rId4"/>
                <a:stretch>
                  <a:fillRect l="-232099" r="-472840" b="-17540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F3E5-F854-4CC5-8F42-6DCA68BBC015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13" grpId="0" animBg="1"/>
      <p:bldP spid="14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9088" y="450285"/>
            <a:ext cx="10633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كانت الكمية المطلوبة من سلعة معينة عن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تساوي </a:t>
            </a:r>
            <a:r>
              <a:rPr lang="ar-IQ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وحدة عندما يكون السعر يساوى صفر.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وأدت زيادة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السعر بدولار واحد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انخفاض الكمية المطلوبة من هذه السلعة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بمقدار </a:t>
            </a:r>
            <a:r>
              <a:rPr lang="ar-IQ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وحدة.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59009" y="2950958"/>
            <a:ext cx="869479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ماهي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دالة الطلب الممثلة للعلاقة السابقة 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3717993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𝑏𝑃</m:t>
                      </m:r>
                    </m:oMath>
                  </m:oMathPara>
                </a14:m>
                <a:endParaRPr lang="en-US" sz="4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993"/>
                <a:ext cx="3433684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3236" y="4654706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4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36" y="4654706"/>
                <a:ext cx="3433684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4483" y="5339671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83" y="5339671"/>
                <a:ext cx="3433684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144488" y="3965618"/>
            <a:ext cx="422432" cy="1782039"/>
          </a:xfrm>
          <a:prstGeom prst="rightBrace">
            <a:avLst>
              <a:gd name="adj1" fmla="val 14920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81868" y="4548860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IQ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4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868" y="4548860"/>
                <a:ext cx="3433684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2772-2BDF-4E61-9591-2FE8D7B3F9B7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9" grpId="0"/>
      <p:bldP spid="11" grpId="0"/>
      <p:bldP spid="12" grpId="0"/>
      <p:bldP spid="2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العوامل المؤثرة في الطلب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Factors affecting </a:t>
            </a:r>
            <a:r>
              <a:rPr lang="en-US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Demand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42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71569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5512" y="1744191"/>
            <a:ext cx="103681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يتأثر الطلب او الكمية المطلوبة من سلعة ما بعدد من العوامل (المحددات)، يمكن تقسيم هذه العوامل الى: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52305" y="3662104"/>
            <a:ext cx="5450901" cy="571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IQ" sz="40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اولاً: السعر (سعر السلعة نفسها)</a:t>
            </a:r>
            <a:endParaRPr lang="en-US" sz="40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80952" y="4514245"/>
            <a:ext cx="6064028" cy="8132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IQ" sz="40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ثانياً: العوامل الأخرى (عوامل غير سعرية)</a:t>
            </a:r>
            <a:endParaRPr lang="en-US" sz="40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3CBE-053D-427B-AAED-E6FB5590D41E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السعر (سعر السلعة نفسها)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Price (The Price of Same Commodity)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43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8199" y="2076444"/>
            <a:ext cx="1018452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يتأثر الكمية المطلوبة من سلعة ما بسعر السلعة نفسها بثبات العوامل الأخرى على حالها.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3938492"/>
            <a:ext cx="1018452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السلعة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السعر الذي تباع به السلعة.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فكلما ارتفع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 تنخفض الكمية التي يرغب المستهلك في شرائها منها،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والعكس بالعكس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D687-6C80-4A9E-AD11-F687D1DCDFCB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العوامل الأخرى (عوامل غير سعرية)</a:t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Other Factors </a:t>
            </a: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(Non-Price Factors)</a:t>
            </a:r>
            <a:endParaRPr lang="ar-IQ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44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8199" y="1816260"/>
            <a:ext cx="103681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يتأثر الكمية المطلوبة من سلعة ما بعدد من العوامل الأخرى غير السعرية بثبات سعر السلعة على حالها، اهمها هي: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56502" y="3932901"/>
            <a:ext cx="4082576" cy="2105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دخل المستهلك</a:t>
            </a:r>
          </a:p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</a:t>
            </a:r>
            <a:r>
              <a:rPr lang="ar-IQ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 البديلة</a:t>
            </a:r>
            <a:endParaRPr lang="en-US" sz="4000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السلعة</a:t>
            </a:r>
            <a:r>
              <a:rPr lang="en-US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المكملة</a:t>
            </a:r>
            <a:endParaRPr lang="en-US" sz="4000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0358" y="3890806"/>
            <a:ext cx="5277836" cy="22457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أذواق وتفضيلات المستهلك</a:t>
            </a:r>
            <a:endParaRPr lang="en-US" sz="4000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توقعات </a:t>
            </a:r>
            <a:r>
              <a:rPr lang="ar-IQ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المستهلك حول </a:t>
            </a: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الأسعار</a:t>
            </a:r>
          </a:p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العادات والتقاليد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490-B9C3-4B9C-B5A7-3C694A8DE305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10" grpId="0" build="p"/>
      <p:bldP spid="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90952" y="231873"/>
            <a:ext cx="4786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كانت دالة الطلب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75354" y="884995"/>
                <a:ext cx="30694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175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IQ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54" y="884995"/>
                <a:ext cx="306946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0761" y="1360194"/>
            <a:ext cx="1082660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rtl="1"/>
            <a:r>
              <a:rPr lang="ar-IQ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</a:t>
            </a:r>
            <a:r>
              <a:rPr lang="en-US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الجدول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التالي،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ارسم منحنى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الطلب؟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715210" y="2142371"/>
          <a:ext cx="3143955" cy="3805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0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4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+mj-cs"/>
                        </a:rPr>
                        <a:t>P</a:t>
                      </a:r>
                      <a:endParaRPr lang="en-US" sz="2000" dirty="0">
                        <a:latin typeface="+mn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  <a:cs typeface="+mj-cs"/>
                        </a:rPr>
                        <a:t>Q</a:t>
                      </a:r>
                      <a:r>
                        <a:rPr lang="en-US" sz="2000" baseline="-25000" dirty="0" err="1" smtClean="0">
                          <a:latin typeface="+mn-lt"/>
                          <a:cs typeface="+mj-cs"/>
                        </a:rPr>
                        <a:t>d</a:t>
                      </a:r>
                      <a:r>
                        <a:rPr lang="en-US" sz="2000" baseline="0" dirty="0" smtClean="0">
                          <a:latin typeface="+mn-lt"/>
                          <a:cs typeface="+mj-cs"/>
                        </a:rPr>
                        <a:t>=175-5P</a:t>
                      </a:r>
                      <a:endParaRPr lang="en-US" sz="2000" baseline="-25000" dirty="0">
                        <a:latin typeface="+mn-lt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6380456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308718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8107528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5179458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3192651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0697732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529457" y="2762583"/>
            <a:ext cx="2145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- 5(0)=175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17054" y="3255600"/>
            <a:ext cx="2442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175- 5(5)=</a:t>
            </a:r>
            <a:r>
              <a:rPr lang="ar-S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417054" y="3694004"/>
            <a:ext cx="2287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 smtClean="0"/>
              <a:t>175- 5(10) =</a:t>
            </a:r>
            <a:r>
              <a:rPr lang="ar-SA" sz="1800" dirty="0" smtClean="0"/>
              <a:t>125</a:t>
            </a:r>
            <a:endParaRPr lang="en-US" sz="1800" dirty="0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342713" y="4187021"/>
            <a:ext cx="2519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175- </a:t>
            </a:r>
            <a:r>
              <a:rPr lang="en-US" sz="1800" dirty="0" smtClean="0"/>
              <a:t>5(15) </a:t>
            </a:r>
            <a:r>
              <a:rPr lang="en-US" sz="1800" dirty="0"/>
              <a:t>= </a:t>
            </a:r>
            <a:r>
              <a:rPr lang="ar-SA" sz="1800" dirty="0" smtClean="0"/>
              <a:t>100</a:t>
            </a:r>
            <a:endParaRPr lang="en-US" sz="1800" dirty="0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1236749" y="4625425"/>
            <a:ext cx="2802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175- </a:t>
            </a:r>
            <a:r>
              <a:rPr lang="en-US" sz="1800" dirty="0" smtClean="0"/>
              <a:t>5(20</a:t>
            </a:r>
            <a:r>
              <a:rPr lang="en-US" sz="1800" dirty="0"/>
              <a:t>) = </a:t>
            </a:r>
            <a:r>
              <a:rPr lang="ar-SA" sz="1800" dirty="0" smtClean="0"/>
              <a:t>75</a:t>
            </a:r>
            <a:endParaRPr lang="en-US" sz="1800" dirty="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323454" y="5092671"/>
            <a:ext cx="2570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175- </a:t>
            </a:r>
            <a:r>
              <a:rPr lang="en-US" sz="1800" dirty="0" smtClean="0"/>
              <a:t>5(25) </a:t>
            </a:r>
            <a:r>
              <a:rPr lang="en-US" sz="1800" dirty="0"/>
              <a:t>= </a:t>
            </a:r>
            <a:r>
              <a:rPr lang="ar-SA" sz="1800" dirty="0" smtClean="0"/>
              <a:t>50</a:t>
            </a:r>
            <a:endParaRPr lang="en-US" sz="1800" dirty="0"/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1301143" y="5556846"/>
            <a:ext cx="2673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175- </a:t>
            </a:r>
            <a:r>
              <a:rPr lang="en-US" sz="1800" dirty="0" smtClean="0"/>
              <a:t>5(30</a:t>
            </a:r>
            <a:r>
              <a:rPr lang="en-US" sz="1800" dirty="0"/>
              <a:t>) = </a:t>
            </a:r>
            <a:r>
              <a:rPr lang="ar-SA" sz="1800" dirty="0" smtClean="0"/>
              <a:t>25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1825" y="269637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212946" y="5556846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Q</a:t>
            </a:r>
            <a:r>
              <a:rPr lang="en-US" b="1" baseline="-25000" dirty="0" err="1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50" name="Chart 49"/>
          <p:cNvGraphicFramePr>
            <a:graphicFrameLocks/>
          </p:cNvGraphicFramePr>
          <p:nvPr>
            <p:extLst/>
          </p:nvPr>
        </p:nvGraphicFramePr>
        <p:xfrm>
          <a:off x="5038865" y="2502511"/>
          <a:ext cx="5423337" cy="307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ED11C-0558-40F8-9181-5C83DF6E52DD}" type="slidenum">
              <a:rPr lang="ar-SA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25B24-F9D0-47CB-AF78-CA35CAE8C9B0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31" grpId="0"/>
      <p:bldP spid="32" grpId="0"/>
      <p:bldP spid="33" grpId="0" autoUpdateAnimBg="0"/>
      <p:bldP spid="34" grpId="0" autoUpdateAnimBg="0"/>
      <p:bldP spid="35" grpId="0" autoUpdateAnimBg="0"/>
      <p:bldP spid="36" grpId="0" autoUpdateAnimBg="0"/>
      <p:bldP spid="37" grpId="0"/>
      <p:bldP spid="47" grpId="0"/>
      <p:bldP spid="48" grpId="0"/>
      <p:bldGraphic spid="50" grpId="0">
        <p:bldSub>
          <a:bldChart bld="category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438150"/>
            <a:ext cx="9608024" cy="1261781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إستثناءات قانون الطلب 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IQ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Exceptions of Demand Law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46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9108" y="1803175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9108" y="2012494"/>
            <a:ext cx="10344103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Clr>
                <a:srgbClr val="FF0000"/>
              </a:buClr>
            </a:pP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هناك حالات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استثنائية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ينطبق فيها قانون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الطلب، اى لا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تكون العلاقة بين الكمية المطلوبة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والسعر علاقة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عكسية كما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ذكرناها.</a:t>
            </a:r>
            <a:endParaRPr lang="ar-IQ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" name="Picture 2" descr="Image result for Exceptions of Demand La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9" b="7711"/>
          <a:stretch/>
        </p:blipFill>
        <p:spPr bwMode="auto">
          <a:xfrm>
            <a:off x="1047750" y="3920129"/>
            <a:ext cx="2324100" cy="21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CEB8-D3AC-4A46-8808-88ACAD4147DE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1530" y="562011"/>
            <a:ext cx="5741276" cy="926033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‌‌</a:t>
            </a:r>
            <a:r>
              <a:rPr lang="ar-IQ" sz="4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إستثناءات قانون الطلب هي: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IQ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47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42697" y="1025028"/>
            <a:ext cx="40788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الحروب</a:t>
            </a: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الكساد الاقتصادي</a:t>
            </a: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 الثمينة</a:t>
            </a:r>
            <a:endParaRPr lang="ar-IQ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 الضرورية</a:t>
            </a: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سلع جيفن</a:t>
            </a:r>
            <a:endParaRPr lang="ar-IQ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11E0-A000-47C3-8604-A66EC9303BCA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4" y="355315"/>
            <a:ext cx="9735498" cy="1211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السوق</a:t>
            </a:r>
            <a: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Market Demand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48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6927" y="1534349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39050" y="2122165"/>
            <a:ext cx="371475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السوق هو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مجموع الكميات المطلوبة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سلعة ما لإجمالي المستهلكين عند</a:t>
            </a:r>
          </a:p>
          <a:p>
            <a:pPr algn="r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أسعار مختلفة.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8182"/>
              </p:ext>
            </p:extLst>
          </p:nvPr>
        </p:nvGraphicFramePr>
        <p:xfrm>
          <a:off x="637167" y="1954054"/>
          <a:ext cx="6582783" cy="4027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6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2332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طلب</a:t>
                      </a:r>
                      <a:endParaRPr kumimoji="0" lang="ar-IQ" sz="2600" u="none" strike="noStrike" cap="none" normalizeH="0" baseline="0" dirty="0" smtClean="0">
                        <a:ln>
                          <a:noFill/>
                        </a:ln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السوق</a:t>
                      </a:r>
                      <a:endParaRPr kumimoji="0" lang="ar-IQ" sz="2600" u="none" strike="noStrike" cap="none" normalizeH="0" baseline="0" dirty="0" smtClean="0">
                        <a:ln>
                          <a:noFill/>
                        </a:ln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(A+B+C)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طلب المستهلك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(C)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طلب المستهلك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(B)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طلب المستهلك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(A)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سعر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السلعة</a:t>
                      </a:r>
                      <a:endParaRPr kumimoji="0" lang="ar-SA" sz="2600" u="none" strike="noStrike" cap="none" normalizeH="0" baseline="0" dirty="0" smtClean="0">
                        <a:ln>
                          <a:noFill/>
                        </a:ln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(P)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0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25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11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10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10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0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10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55A8-D2B3-4A03-8FB2-3868DD4BA5A6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49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81200" y="2760223"/>
            <a:ext cx="8050924" cy="23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القادمة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</a:t>
            </a:r>
            <a:r>
              <a:rPr lang="ar-IQ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ar-IQ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الطلب</a:t>
            </a:r>
            <a:endParaRPr lang="ar-IQ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73C-2B0E-4614-814A-5D1402E13D7F}" type="datetime1">
              <a:rPr lang="en-US" smtClean="0"/>
              <a:t>11/15/2022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293" y="413088"/>
            <a:ext cx="9608024" cy="842914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فروع علم الإقتصاد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286868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199" y="1435387"/>
            <a:ext cx="1036812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يمكن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نقسم علم الإقتصاد الى كل ما يلي: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6001" y="2452306"/>
            <a:ext cx="531101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 الجزئي </a:t>
            </a:r>
            <a:endParaRPr lang="en-US" sz="40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742950" indent="-7429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 الكلي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96F-0D29-4FC7-8B2C-AA772327E9C5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917" y="1639245"/>
            <a:ext cx="7168166" cy="1799413"/>
          </a:xfrm>
        </p:spPr>
        <p:txBody>
          <a:bodyPr anchor="ctr">
            <a:noAutofit/>
          </a:bodyPr>
          <a:lstStyle/>
          <a:p>
            <a:pPr indent="-411480" rtl="1">
              <a:lnSpc>
                <a:spcPct val="150000"/>
              </a:lnSpc>
              <a:buClr>
                <a:schemeClr val="tx1">
                  <a:shade val="95000"/>
                </a:schemeClr>
              </a:buClr>
            </a:pPr>
            <a:r>
              <a:rPr lang="ar-IQ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</a:t>
            </a:r>
            <a:endParaRPr lang="ar-IQ" sz="7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152" y="3788541"/>
            <a:ext cx="9144000" cy="1121841"/>
          </a:xfrm>
        </p:spPr>
        <p:txBody>
          <a:bodyPr anchor="ctr">
            <a:noAutofit/>
          </a:bodyPr>
          <a:lstStyle/>
          <a:p>
            <a:r>
              <a:rPr lang="ar-IQ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(4)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50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89A2-9392-479E-AE5A-43F0D7B872B8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552" y="563812"/>
            <a:ext cx="4904096" cy="886635"/>
          </a:xfrm>
        </p:spPr>
        <p:txBody>
          <a:bodyPr>
            <a:noAutofit/>
          </a:bodyPr>
          <a:lstStyle/>
          <a:p>
            <a:pPr marL="548640" indent="-411480" algn="just" rtl="1">
              <a:buClr>
                <a:schemeClr val="tx1">
                  <a:shade val="95000"/>
                </a:schemeClr>
              </a:buClr>
            </a:pPr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محاور المحاضرة: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579" y="1927442"/>
            <a:ext cx="6168027" cy="1768796"/>
          </a:xfrm>
        </p:spPr>
        <p:txBody>
          <a:bodyPr anchor="ctr">
            <a:noAutofit/>
          </a:bodyPr>
          <a:lstStyle/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مرونة </a:t>
            </a: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الطلب وأنواعها</a:t>
            </a:r>
            <a:endParaRPr lang="en-US" sz="4800" dirty="0" smtClean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العوامل المؤثرة في مرونة الطلب</a:t>
            </a:r>
            <a:endParaRPr lang="en-US" sz="4800" dirty="0" smtClean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51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4815" y="1482071"/>
            <a:ext cx="10467833" cy="776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8" y="3856919"/>
            <a:ext cx="3009312" cy="199530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9622-9427-4ED6-B6A4-2C39701E6B0B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أنواع م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رونة الطلب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Price Elasticity of Demand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52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906014"/>
            <a:ext cx="1050035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يمكن تقسيم </a:t>
            </a:r>
            <a:r>
              <a:rPr lang="ar-SA" sz="40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</a:t>
            </a:r>
            <a:r>
              <a:rPr lang="ar-IQ" sz="40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الى الأنواع الثلاثة التالية: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722784" y="3140765"/>
          <a:ext cx="8839200" cy="286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FB98-FBFE-48BE-B29B-A3BCC9567E6C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9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 السعرية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Price Elasticity </a:t>
            </a: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Demand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53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906014"/>
            <a:ext cx="105003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السعرية هي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درجة استجابة الكمية المطلوبة من سلعة معينة للتغير في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سعرها، ويمكن قياسها حسب هذه القاعدة: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0399" y="3921749"/>
                <a:ext cx="2458237" cy="10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𝐸𝐷𝑃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99" y="3921749"/>
                <a:ext cx="2458237" cy="1018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58980" y="4992237"/>
                <a:ext cx="2567818" cy="10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80" y="4992237"/>
                <a:ext cx="2567818" cy="1018164"/>
              </a:xfrm>
              <a:prstGeom prst="rect">
                <a:avLst/>
              </a:prstGeom>
              <a:blipFill>
                <a:blip r:embed="rId4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6798" y="4987471"/>
                <a:ext cx="193142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98" y="4987471"/>
                <a:ext cx="1931426" cy="921984"/>
              </a:xfrm>
              <a:prstGeom prst="rect">
                <a:avLst/>
              </a:prstGeom>
              <a:blipFill>
                <a:blip r:embed="rId5"/>
                <a:stretch>
                  <a:fillRect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6570" y="5003554"/>
                <a:ext cx="764440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570" y="5003554"/>
                <a:ext cx="764440" cy="995529"/>
              </a:xfrm>
              <a:prstGeom prst="rect">
                <a:avLst/>
              </a:prstGeom>
              <a:blipFill>
                <a:blip r:embed="rId6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6A1C-FBDF-4334-AD5A-156E1A8741BD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1714" y="475032"/>
            <a:ext cx="9219509" cy="595635"/>
          </a:xfrm>
        </p:spPr>
        <p:txBody>
          <a:bodyPr>
            <a:normAutofit/>
          </a:bodyPr>
          <a:lstStyle/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يتعلق الجدول التالي بالكمية المطلوبة لسلعة معينة مع سعرها: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38200" y="1215138"/>
          <a:ext cx="473796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62">
                  <a:extLst>
                    <a:ext uri="{9D8B030D-6E8A-4147-A177-3AD203B41FA5}">
                      <a16:colId xmlns:a16="http://schemas.microsoft.com/office/drawing/2014/main" xmlns="" val="1047556297"/>
                    </a:ext>
                  </a:extLst>
                </a:gridCol>
                <a:gridCol w="3168203">
                  <a:extLst>
                    <a:ext uri="{9D8B030D-6E8A-4147-A177-3AD203B41FA5}">
                      <a16:colId xmlns:a16="http://schemas.microsoft.com/office/drawing/2014/main" xmlns="" val="57744367"/>
                    </a:ext>
                  </a:extLst>
                </a:gridCol>
              </a:tblGrid>
              <a:tr h="574201">
                <a:tc>
                  <a:txBody>
                    <a:bodyPr/>
                    <a:lstStyle/>
                    <a:p>
                      <a:pPr algn="ctr" rtl="1"/>
                      <a:r>
                        <a:rPr lang="ar-IQ" sz="3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السعر</a:t>
                      </a:r>
                      <a:r>
                        <a:rPr lang="ar-IQ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4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(P)</a:t>
                      </a:r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3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المطلوبة </a:t>
                      </a:r>
                      <a:r>
                        <a:rPr lang="en-US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2800" baseline="0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Q</a:t>
                      </a:r>
                      <a:r>
                        <a:rPr lang="en-US" sz="2800" baseline="-25000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d</a:t>
                      </a:r>
                      <a:r>
                        <a:rPr lang="en-US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2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913210"/>
                  </a:ext>
                </a:extLst>
              </a:tr>
              <a:tr h="5128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544777"/>
                  </a:ext>
                </a:extLst>
              </a:tr>
              <a:tr h="5128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6423901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6465194" y="2757144"/>
            <a:ext cx="4615460" cy="637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مرونة الطلب السعرية؟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200" y="3674455"/>
                <a:ext cx="286976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𝐸𝐷𝑃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74455"/>
                <a:ext cx="2869760" cy="921984"/>
              </a:xfrm>
              <a:prstGeom prst="rect">
                <a:avLst/>
              </a:prstGeom>
              <a:blipFill>
                <a:blip r:embed="rId3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07960" y="3702700"/>
                <a:ext cx="729174" cy="995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60" y="3702700"/>
                <a:ext cx="729174" cy="995272"/>
              </a:xfrm>
              <a:prstGeom prst="rect">
                <a:avLst/>
              </a:prstGeom>
              <a:blipFill>
                <a:blip r:embed="rId4"/>
                <a:stretch>
                  <a:fillRect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96032" y="4848425"/>
                <a:ext cx="145693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32" y="4848425"/>
                <a:ext cx="1456937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44362" y="4867659"/>
                <a:ext cx="5271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362" y="4867659"/>
                <a:ext cx="527196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72547" y="5150087"/>
                <a:ext cx="13595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547" y="5150087"/>
                <a:ext cx="135953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Callout 1 (Border and Accent Bar) 30"/>
          <p:cNvSpPr/>
          <p:nvPr/>
        </p:nvSpPr>
        <p:spPr>
          <a:xfrm>
            <a:off x="7508383" y="4032297"/>
            <a:ext cx="3572271" cy="1625716"/>
          </a:xfrm>
          <a:prstGeom prst="accentBorderCallout1">
            <a:avLst>
              <a:gd name="adj1" fmla="val 3958"/>
              <a:gd name="adj2" fmla="val -4299"/>
              <a:gd name="adj3" fmla="val 77137"/>
              <a:gd name="adj4" fmla="val -5231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وهذا يعني بأن إرتفاع سعر السلعة  بدولار واحد يؤدي الى إنخفاض الكمية المطلوبة منها بـ (0.6) وحدة فإذن نوع المرونة هو (غير مرن)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F4-AF01-4428-8503-3D4D1F349C35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8" y="573439"/>
            <a:ext cx="9608024" cy="629537"/>
          </a:xfrm>
        </p:spPr>
        <p:txBody>
          <a:bodyPr>
            <a:noAutofit/>
          </a:bodyPr>
          <a:lstStyle/>
          <a:p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درجات </a:t>
            </a:r>
            <a:r>
              <a:rPr lang="ar-IQ" sz="4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 السعرية 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55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934255" y="1320965"/>
          <a:ext cx="10323490" cy="491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805">
                  <a:extLst>
                    <a:ext uri="{9D8B030D-6E8A-4147-A177-3AD203B41FA5}">
                      <a16:colId xmlns:a16="http://schemas.microsoft.com/office/drawing/2014/main" xmlns="" val="1434113261"/>
                    </a:ext>
                  </a:extLst>
                </a:gridCol>
                <a:gridCol w="7063685">
                  <a:extLst>
                    <a:ext uri="{9D8B030D-6E8A-4147-A177-3AD203B41FA5}">
                      <a16:colId xmlns:a16="http://schemas.microsoft.com/office/drawing/2014/main" xmlns="" val="1698582652"/>
                    </a:ext>
                  </a:extLst>
                </a:gridCol>
              </a:tblGrid>
              <a:tr h="66062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معامل المرونة </a:t>
                      </a:r>
                      <a:r>
                        <a:rPr lang="en-US" sz="32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en-US" sz="32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DP</a:t>
                      </a:r>
                      <a:r>
                        <a:rPr lang="en-US" sz="32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32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النوع</a:t>
                      </a:r>
                      <a:endParaRPr lang="en-US" sz="40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2940848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EDP</a:t>
                      </a:r>
                      <a:r>
                        <a:rPr lang="en-US" sz="32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0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عديم المرونة</a:t>
                      </a:r>
                      <a:endParaRPr lang="en-US" sz="40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8743558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EDP &lt; </a:t>
                      </a:r>
                      <a:r>
                        <a:rPr lang="ar-IQ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غير مرن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8004734"/>
                  </a:ext>
                </a:extLst>
              </a:tr>
              <a:tr h="874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EDP</a:t>
                      </a:r>
                      <a:r>
                        <a:rPr lang="en-US" sz="32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أحادي المرونة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1130734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EDP</a:t>
                      </a:r>
                      <a:r>
                        <a:rPr lang="en-US" sz="32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مرن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347773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EDP</a:t>
                      </a:r>
                      <a:r>
                        <a:rPr lang="en-US" sz="32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IQ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0" dirty="0" smtClean="0">
                          <a:solidFill>
                            <a:srgbClr val="2525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لا نهائي المرونة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77841639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BF88-4D8E-4430-8F5A-2A476400985C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56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528963" y="423598"/>
            <a:ext cx="1050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مرن</a:t>
            </a:r>
            <a:endParaRPr lang="en-US" sz="2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238041" y="562945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226125" y="2493413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38200" y="500551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001247" y="2564081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755852" y="1803244"/>
            <a:ext cx="32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441450" y="1285579"/>
            <a:ext cx="1324656" cy="7243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268676" y="1699412"/>
            <a:ext cx="952435" cy="640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73700" y="149833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2204696" y="1725192"/>
            <a:ext cx="5283" cy="76034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V="1">
            <a:off x="2181322" y="1666152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045900" y="2520661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1254933" y="1479062"/>
            <a:ext cx="548061" cy="334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68599" y="1263029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71" name="Straight Connector 70"/>
          <p:cNvCxnSpPr>
            <a:stCxn id="72" idx="4"/>
            <a:endCxn id="73" idx="0"/>
          </p:cNvCxnSpPr>
          <p:nvPr/>
        </p:nvCxnSpPr>
        <p:spPr>
          <a:xfrm flipH="1">
            <a:off x="1801168" y="1519315"/>
            <a:ext cx="3446" cy="98508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764150" y="1448843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20670" y="2504398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1906291" y="1229775"/>
            <a:ext cx="117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EDP</a:t>
            </a:r>
            <a:r>
              <a:rPr lang="en-US" b="1" baseline="-250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b="1" baseline="-250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 </a:t>
            </a:r>
            <a:r>
              <a:rPr lang="en-US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&gt; 1 </a:t>
            </a:r>
            <a:endParaRPr lang="en-US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790821" y="544699"/>
            <a:ext cx="1050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 </a:t>
            </a:r>
            <a:r>
              <a:rPr lang="ar-IQ" sz="2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مرن</a:t>
            </a:r>
            <a:endParaRPr lang="en-US" sz="2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5225826" y="644124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213910" y="2574592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825985" y="581730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989032" y="2645260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135188" y="1913322"/>
            <a:ext cx="32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08455" y="1253745"/>
            <a:ext cx="538022" cy="9105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83" idx="3"/>
          </p:cNvCxnSpPr>
          <p:nvPr/>
        </p:nvCxnSpPr>
        <p:spPr>
          <a:xfrm flipH="1" flipV="1">
            <a:off x="5222597" y="1866025"/>
            <a:ext cx="755990" cy="854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861601" y="1696748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5950733" y="1886571"/>
            <a:ext cx="9494" cy="65946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 flipV="1">
            <a:off x="5933343" y="1821247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877466" y="2518788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5242718" y="1560241"/>
            <a:ext cx="548061" cy="334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856384" y="1344208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782618" y="1574571"/>
            <a:ext cx="3446" cy="981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5751935" y="1530022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529046" y="2518788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92" name="Rectangle 91"/>
          <p:cNvSpPr/>
          <p:nvPr/>
        </p:nvSpPr>
        <p:spPr>
          <a:xfrm>
            <a:off x="5724095" y="1242715"/>
            <a:ext cx="1210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EDP</a:t>
            </a:r>
            <a:r>
              <a:rPr lang="en-US" b="1" baseline="-250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b="1" baseline="-250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 </a:t>
            </a:r>
            <a:r>
              <a:rPr lang="en-US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&lt; </a:t>
            </a:r>
            <a:r>
              <a:rPr lang="en-US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</a:t>
            </a:r>
            <a:endParaRPr lang="en-US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599749" y="560944"/>
            <a:ext cx="12390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أحادي المرونة</a:t>
            </a:r>
            <a:endParaRPr lang="en-US" sz="2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9095820" y="776388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9083904" y="2706856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8695979" y="713994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10859026" y="2777524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10630537" y="2192025"/>
            <a:ext cx="32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9354401" y="1476472"/>
            <a:ext cx="1251020" cy="9100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9123532" y="2018618"/>
            <a:ext cx="952435" cy="640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721985" y="1796843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118" name="Straight Connector 117"/>
          <p:cNvCxnSpPr>
            <a:stCxn id="119" idx="0"/>
          </p:cNvCxnSpPr>
          <p:nvPr/>
        </p:nvCxnSpPr>
        <p:spPr>
          <a:xfrm flipH="1">
            <a:off x="10073986" y="2048469"/>
            <a:ext cx="5395" cy="61735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 flipV="1">
            <a:off x="10039958" y="1981950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9903679" y="273410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121" name="Straight Connector 120"/>
          <p:cNvCxnSpPr/>
          <p:nvPr/>
        </p:nvCxnSpPr>
        <p:spPr>
          <a:xfrm flipH="1" flipV="1">
            <a:off x="9112712" y="1692505"/>
            <a:ext cx="548061" cy="334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8726378" y="1476472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123" name="Straight Connector 122"/>
          <p:cNvCxnSpPr>
            <a:stCxn id="139" idx="4"/>
          </p:cNvCxnSpPr>
          <p:nvPr/>
        </p:nvCxnSpPr>
        <p:spPr>
          <a:xfrm flipH="1">
            <a:off x="9658947" y="1732758"/>
            <a:ext cx="3446" cy="981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9621929" y="1662286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9478449" y="2717841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141" name="Rectangle 140"/>
          <p:cNvSpPr/>
          <p:nvPr/>
        </p:nvSpPr>
        <p:spPr>
          <a:xfrm>
            <a:off x="9800707" y="1243225"/>
            <a:ext cx="110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EDP= 1 </a:t>
            </a:r>
            <a:endParaRPr lang="en-US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851422" y="3537289"/>
            <a:ext cx="2559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عديم المرونة</a:t>
            </a:r>
          </a:p>
        </p:txBody>
      </p:sp>
      <p:cxnSp>
        <p:nvCxnSpPr>
          <p:cNvPr id="200" name="Straight Connector 199"/>
          <p:cNvCxnSpPr/>
          <p:nvPr/>
        </p:nvCxnSpPr>
        <p:spPr>
          <a:xfrm flipH="1">
            <a:off x="3127150" y="3586840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 flipV="1">
            <a:off x="3115234" y="5517308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2727309" y="3524446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>
            <a:off x="4785149" y="5586723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4010971" y="3937715"/>
            <a:ext cx="32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05" name="Straight Connector 204"/>
          <p:cNvCxnSpPr/>
          <p:nvPr/>
        </p:nvCxnSpPr>
        <p:spPr>
          <a:xfrm flipH="1">
            <a:off x="3948568" y="4021994"/>
            <a:ext cx="35237" cy="147357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3157420" y="4777307"/>
            <a:ext cx="810123" cy="7574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775513" y="452668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209" name="Oval 208"/>
          <p:cNvSpPr/>
          <p:nvPr/>
        </p:nvSpPr>
        <p:spPr>
          <a:xfrm flipV="1">
            <a:off x="3926608" y="4744047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795387" y="5481225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endParaRPr lang="en-US" sz="1600" baseline="-25000" dirty="0"/>
          </a:p>
        </p:txBody>
      </p:sp>
      <p:cxnSp>
        <p:nvCxnSpPr>
          <p:cNvPr id="211" name="Straight Connector 210"/>
          <p:cNvCxnSpPr/>
          <p:nvPr/>
        </p:nvCxnSpPr>
        <p:spPr>
          <a:xfrm flipH="1" flipV="1">
            <a:off x="3130621" y="4429761"/>
            <a:ext cx="836922" cy="857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/>
          <p:cNvSpPr/>
          <p:nvPr/>
        </p:nvSpPr>
        <p:spPr>
          <a:xfrm>
            <a:off x="2792479" y="4192324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214" name="Oval 213"/>
          <p:cNvSpPr/>
          <p:nvPr/>
        </p:nvSpPr>
        <p:spPr>
          <a:xfrm>
            <a:off x="3930308" y="4408127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112465" y="4223461"/>
            <a:ext cx="111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EDP</a:t>
            </a:r>
            <a:r>
              <a:rPr lang="en-US" b="1" baseline="-250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0 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7385130" y="3588155"/>
            <a:ext cx="2263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نهائي المرونة</a:t>
            </a:r>
          </a:p>
        </p:txBody>
      </p:sp>
      <p:cxnSp>
        <p:nvCxnSpPr>
          <p:cNvPr id="218" name="Straight Connector 217"/>
          <p:cNvCxnSpPr/>
          <p:nvPr/>
        </p:nvCxnSpPr>
        <p:spPr>
          <a:xfrm flipH="1">
            <a:off x="7074759" y="3628890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 flipV="1">
            <a:off x="7062843" y="5559358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6674918" y="3566496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8837965" y="5630026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9051558" y="4550648"/>
            <a:ext cx="32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23" name="Straight Connector 222"/>
          <p:cNvCxnSpPr/>
          <p:nvPr/>
        </p:nvCxnSpPr>
        <p:spPr>
          <a:xfrm>
            <a:off x="7082856" y="4743937"/>
            <a:ext cx="1961943" cy="212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6710534" y="468151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226" name="Straight Connector 225"/>
          <p:cNvCxnSpPr/>
          <p:nvPr/>
        </p:nvCxnSpPr>
        <p:spPr>
          <a:xfrm>
            <a:off x="8277462" y="4725659"/>
            <a:ext cx="9368" cy="84338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val 226"/>
          <p:cNvSpPr/>
          <p:nvPr/>
        </p:nvSpPr>
        <p:spPr>
          <a:xfrm flipV="1">
            <a:off x="8247407" y="4721292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8120909" y="5540168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231" name="Straight Connector 230"/>
          <p:cNvCxnSpPr/>
          <p:nvPr/>
        </p:nvCxnSpPr>
        <p:spPr>
          <a:xfrm flipH="1">
            <a:off x="7738975" y="4711587"/>
            <a:ext cx="3446" cy="84777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al 231"/>
          <p:cNvSpPr/>
          <p:nvPr/>
        </p:nvSpPr>
        <p:spPr>
          <a:xfrm>
            <a:off x="7710481" y="4709224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570447" y="5526877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234" name="Rectangle 233"/>
          <p:cNvSpPr/>
          <p:nvPr/>
        </p:nvSpPr>
        <p:spPr>
          <a:xfrm>
            <a:off x="7573029" y="4174179"/>
            <a:ext cx="112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EDP</a:t>
            </a:r>
            <a:r>
              <a:rPr lang="en-US" b="1" baseline="-25000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  <a:r>
              <a:rPr lang="en-US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∞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F33-A2B3-4B20-8633-B6649FCA5C05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5" grpId="0"/>
      <p:bldP spid="67" grpId="0" animBg="1"/>
      <p:bldP spid="68" grpId="0"/>
      <p:bldP spid="70" grpId="0"/>
      <p:bldP spid="72" grpId="0" animBg="1"/>
      <p:bldP spid="73" grpId="0"/>
      <p:bldP spid="78" grpId="0"/>
      <p:bldP spid="79" grpId="0"/>
      <p:bldP spid="80" grpId="0"/>
      <p:bldP spid="83" grpId="0"/>
      <p:bldP spid="85" grpId="0" animBg="1"/>
      <p:bldP spid="86" grpId="0"/>
      <p:bldP spid="88" grpId="0"/>
      <p:bldP spid="90" grpId="0" animBg="1"/>
      <p:bldP spid="91" grpId="0"/>
      <p:bldP spid="112" grpId="0"/>
      <p:bldP spid="113" grpId="0"/>
      <p:bldP spid="114" grpId="0"/>
      <p:bldP spid="117" grpId="0"/>
      <p:bldP spid="119" grpId="0" animBg="1"/>
      <p:bldP spid="120" grpId="0"/>
      <p:bldP spid="122" grpId="0"/>
      <p:bldP spid="139" grpId="0" animBg="1"/>
      <p:bldP spid="140" grpId="0"/>
      <p:bldP spid="202" grpId="0"/>
      <p:bldP spid="203" grpId="0"/>
      <p:bldP spid="204" grpId="0"/>
      <p:bldP spid="207" grpId="0"/>
      <p:bldP spid="209" grpId="0" animBg="1"/>
      <p:bldP spid="210" grpId="0"/>
      <p:bldP spid="212" grpId="0"/>
      <p:bldP spid="214" grpId="0" animBg="1"/>
      <p:bldP spid="220" grpId="0"/>
      <p:bldP spid="221" grpId="0"/>
      <p:bldP spid="222" grpId="0"/>
      <p:bldP spid="225" grpId="0"/>
      <p:bldP spid="227" grpId="0" animBg="1"/>
      <p:bldP spid="228" grpId="0"/>
      <p:bldP spid="232" grpId="0" animBg="1"/>
      <p:bldP spid="2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 الدخلية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Income </a:t>
            </a: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Elasticity of Demand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57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906014"/>
            <a:ext cx="105003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 الدخلية هي درجة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استجابة الكمية المطلوبة من السلعة للتغيرات التي تحدث في دخل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المستهلك.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ويمكن قياسها حسب هذه القاعدة: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0954" y="3996625"/>
                <a:ext cx="2361865" cy="10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𝐸𝐷𝐼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954" y="3996625"/>
                <a:ext cx="2361865" cy="1018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52391" y="5103066"/>
                <a:ext cx="2567818" cy="10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91" y="5103066"/>
                <a:ext cx="2567818" cy="1018164"/>
              </a:xfrm>
              <a:prstGeom prst="rect">
                <a:avLst/>
              </a:prstGeom>
              <a:blipFill>
                <a:blip r:embed="rId4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31886" y="5121368"/>
                <a:ext cx="193142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86" y="5121368"/>
                <a:ext cx="1931426" cy="921984"/>
              </a:xfrm>
              <a:prstGeom prst="rect">
                <a:avLst/>
              </a:prstGeom>
              <a:blipFill>
                <a:blip r:embed="rId5"/>
                <a:stretch>
                  <a:fillRect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4989" y="5135606"/>
                <a:ext cx="764440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89" y="5135606"/>
                <a:ext cx="764440" cy="995529"/>
              </a:xfrm>
              <a:prstGeom prst="rect">
                <a:avLst/>
              </a:prstGeom>
              <a:blipFill>
                <a:blip r:embed="rId6"/>
                <a:stretch>
                  <a:fillRect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DC49-2FA2-4B3E-AE72-E52953E22683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167" y="444743"/>
            <a:ext cx="10933090" cy="613822"/>
          </a:xfrm>
        </p:spPr>
        <p:txBody>
          <a:bodyPr>
            <a:noAutofit/>
          </a:bodyPr>
          <a:lstStyle/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يتعلق الجدول التالي بالكمية المطلوبة لسلعة معينة مع مستوى دخل المستهلك: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58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41619" y="1259250"/>
          <a:ext cx="424856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661">
                  <a:extLst>
                    <a:ext uri="{9D8B030D-6E8A-4147-A177-3AD203B41FA5}">
                      <a16:colId xmlns:a16="http://schemas.microsoft.com/office/drawing/2014/main" xmlns="" val="1047556297"/>
                    </a:ext>
                  </a:extLst>
                </a:gridCol>
                <a:gridCol w="2626907">
                  <a:extLst>
                    <a:ext uri="{9D8B030D-6E8A-4147-A177-3AD203B41FA5}">
                      <a16:colId xmlns:a16="http://schemas.microsoft.com/office/drawing/2014/main" xmlns="" val="57744367"/>
                    </a:ext>
                  </a:extLst>
                </a:gridCol>
              </a:tblGrid>
              <a:tr h="564018">
                <a:tc>
                  <a:txBody>
                    <a:bodyPr/>
                    <a:lstStyle/>
                    <a:p>
                      <a:pPr algn="ctr" rtl="1"/>
                      <a:r>
                        <a:rPr lang="ar-IQ" sz="3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الدخل</a:t>
                      </a:r>
                      <a:r>
                        <a:rPr lang="ar-IQ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4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($)</a:t>
                      </a:r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3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المطلوبة </a:t>
                      </a:r>
                      <a:r>
                        <a:rPr lang="en-US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2800" baseline="0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Q</a:t>
                      </a:r>
                      <a:r>
                        <a:rPr lang="en-US" sz="2800" baseline="-25000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d</a:t>
                      </a:r>
                      <a:r>
                        <a:rPr lang="en-US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2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913210"/>
                  </a:ext>
                </a:extLst>
              </a:tr>
              <a:tr h="5046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7544777"/>
                  </a:ext>
                </a:extLst>
              </a:tr>
              <a:tr h="5046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3000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66423901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6619741" y="2745317"/>
            <a:ext cx="4615460" cy="637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مرونة الطلب</a:t>
            </a:r>
            <a:r>
              <a:rPr lang="ku-Arab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الدخلية؟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3822" y="3653165"/>
                <a:ext cx="277338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𝐸𝐷𝐼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2" y="3653165"/>
                <a:ext cx="2773388" cy="921984"/>
              </a:xfrm>
              <a:prstGeom prst="rect">
                <a:avLst/>
              </a:prstGeom>
              <a:blipFill>
                <a:blip r:embed="rId3"/>
                <a:stretch>
                  <a:fillRect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77210" y="3650104"/>
                <a:ext cx="729174" cy="995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10" y="3650104"/>
                <a:ext cx="729174" cy="995272"/>
              </a:xfrm>
              <a:prstGeom prst="rect">
                <a:avLst/>
              </a:prstGeom>
              <a:blipFill>
                <a:blip r:embed="rId4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42573" y="4846061"/>
                <a:ext cx="28226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73" y="4846061"/>
                <a:ext cx="2822696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65269" y="4846061"/>
                <a:ext cx="121007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269" y="4846061"/>
                <a:ext cx="1210075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75344" y="5115807"/>
                <a:ext cx="7407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44" y="5115807"/>
                <a:ext cx="74078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Callout 1 (Border and Accent Bar) 24"/>
          <p:cNvSpPr/>
          <p:nvPr/>
        </p:nvSpPr>
        <p:spPr>
          <a:xfrm>
            <a:off x="7626199" y="4159876"/>
            <a:ext cx="3488269" cy="1611376"/>
          </a:xfrm>
          <a:prstGeom prst="accentBorderCallout1">
            <a:avLst>
              <a:gd name="adj1" fmla="val 7352"/>
              <a:gd name="adj2" fmla="val -3449"/>
              <a:gd name="adj3" fmla="val 65227"/>
              <a:gd name="adj4" fmla="val -3080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وهذا يعني بأن إرتفاع مستوى دخل </a:t>
            </a:r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المستهلك بدولار واحد </a:t>
            </a:r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يؤدي الى إرتفاع </a:t>
            </a:r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كميته </a:t>
            </a:r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المطلوبة من </a:t>
            </a:r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 بـ </a:t>
            </a:r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(2) وحدة (سلعة </a:t>
            </a:r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كمالية</a:t>
            </a:r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D497-2F4F-4115-AF0C-C0260AD3BE40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2" grpId="0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8" y="573439"/>
            <a:ext cx="9489743" cy="629537"/>
          </a:xfrm>
        </p:spPr>
        <p:txBody>
          <a:bodyPr>
            <a:noAutofit/>
          </a:bodyPr>
          <a:lstStyle/>
          <a:p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درجات </a:t>
            </a:r>
            <a:r>
              <a:rPr lang="ar-IQ" sz="4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 الدخلية 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59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934255" y="1320965"/>
          <a:ext cx="10323490" cy="491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805">
                  <a:extLst>
                    <a:ext uri="{9D8B030D-6E8A-4147-A177-3AD203B41FA5}">
                      <a16:colId xmlns:a16="http://schemas.microsoft.com/office/drawing/2014/main" xmlns="" val="1434113261"/>
                    </a:ext>
                  </a:extLst>
                </a:gridCol>
                <a:gridCol w="7063685">
                  <a:extLst>
                    <a:ext uri="{9D8B030D-6E8A-4147-A177-3AD203B41FA5}">
                      <a16:colId xmlns:a16="http://schemas.microsoft.com/office/drawing/2014/main" xmlns="" val="1698582652"/>
                    </a:ext>
                  </a:extLst>
                </a:gridCol>
              </a:tblGrid>
              <a:tr h="66062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معامل المرونة </a:t>
                      </a:r>
                      <a:r>
                        <a:rPr lang="en-US" sz="32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en-US" sz="32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EDI</a:t>
                      </a:r>
                      <a:r>
                        <a:rPr lang="en-US" sz="32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32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النوع</a:t>
                      </a:r>
                      <a:endParaRPr lang="en-US" sz="40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2940848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EDI = 0</a:t>
                      </a:r>
                      <a:endParaRPr lang="en-US" sz="4000" b="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عديم المرونة</a:t>
                      </a:r>
                      <a:endParaRPr lang="en-US" sz="40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8743558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EDI &lt; 0</a:t>
                      </a:r>
                      <a:endParaRPr lang="en-US" sz="4000" b="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مرونة</a:t>
                      </a:r>
                      <a:r>
                        <a:rPr lang="ar-IQ" sz="400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سلبية (سلع رديئة)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8004734"/>
                  </a:ext>
                </a:extLst>
              </a:tr>
              <a:tr h="8746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EDI = 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أحادي المرونة (سلع عادية)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1130734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EDI &gt; 1</a:t>
                      </a:r>
                      <a:endParaRPr lang="en-US" sz="4000" b="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مرن (سلع كمالية)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347773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dirty="0" smtClean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EDI &lt; 1</a:t>
                      </a:r>
                      <a:endParaRPr lang="en-US" sz="4000" b="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غير مرن (سلع ضرورية)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77841639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0D68-89CB-49C0-930D-2F82EFAD7BDB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29182" y="871158"/>
            <a:ext cx="3451538" cy="73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 الجزئي</a:t>
            </a:r>
            <a:endParaRPr lang="en-US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9452" y="871157"/>
            <a:ext cx="3451538" cy="73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 الكلي</a:t>
            </a:r>
            <a:endParaRPr lang="en-US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53071" y="1906073"/>
            <a:ext cx="5300730" cy="41494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يهتم بدراسة الوحدات الجزئية في </a:t>
            </a:r>
            <a:r>
              <a:rPr lang="ar-IQ" sz="3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الإقتصاد:</a:t>
            </a:r>
            <a:endParaRPr lang="ar-IQ" sz="3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028700" lvl="1" indent="-571500" algn="r" rtl="1">
              <a:buFont typeface="Wingdings" panose="05000000000000000000" pitchFamily="2" charset="2"/>
              <a:buChar char="§"/>
            </a:pPr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سلوك </a:t>
            </a:r>
            <a:r>
              <a:rPr lang="ar-IQ" sz="3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المستهلك نحو سلعة </a:t>
            </a:r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ما.</a:t>
            </a:r>
          </a:p>
          <a:p>
            <a:pPr marL="1028700" lvl="1" indent="-571500" algn="r" rtl="1">
              <a:buFont typeface="Wingdings" panose="05000000000000000000" pitchFamily="2" charset="2"/>
              <a:buChar char="§"/>
            </a:pPr>
            <a:r>
              <a:rPr lang="ar-IQ" sz="3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دراسة الكمية </a:t>
            </a:r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تنتجها مؤسسة ما</a:t>
            </a:r>
          </a:p>
          <a:p>
            <a:pPr marL="1028700" lvl="1" indent="-571500" algn="r" rtl="1">
              <a:buFont typeface="Wingdings" panose="05000000000000000000" pitchFamily="2" charset="2"/>
              <a:buChar char="§"/>
            </a:pPr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سعر سلعة ما.</a:t>
            </a:r>
            <a:endParaRPr lang="en-US" sz="3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52" y="1906073"/>
            <a:ext cx="5046909" cy="41494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يهتم بدراسة سلوك الإقتصاد (المتغيرات الكلية) ككل.</a:t>
            </a:r>
          </a:p>
          <a:p>
            <a:pPr marL="1028700" lvl="1" indent="-571500" algn="r" rtl="1">
              <a:buFont typeface="Wingdings" panose="05000000000000000000" pitchFamily="2" charset="2"/>
              <a:buChar char="§"/>
            </a:pPr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ظاهرة البطالة في المجتمع</a:t>
            </a:r>
          </a:p>
          <a:p>
            <a:pPr marL="1028700" lvl="1" indent="-571500" algn="r" rtl="1">
              <a:buFont typeface="Wingdings" panose="05000000000000000000" pitchFamily="2" charset="2"/>
              <a:buChar char="§"/>
            </a:pPr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دراسة لدخل القومي</a:t>
            </a:r>
          </a:p>
          <a:p>
            <a:pPr marL="1028700" lvl="1" indent="-571500" algn="r" rtl="1">
              <a:buFont typeface="Wingdings" panose="05000000000000000000" pitchFamily="2" charset="2"/>
              <a:buChar char="§"/>
            </a:pPr>
            <a:r>
              <a:rPr lang="ar-IQ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إرتفاع أو إنخفاض مستوى الأسعار لجميع السلع</a:t>
            </a:r>
            <a:endParaRPr lang="en-US" sz="3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E8B9-328B-4411-BA4F-57A441311091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 التقاطعية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Cross </a:t>
            </a: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Elasticity of Demand </a:t>
            </a:r>
            <a:endParaRPr lang="ar-IQ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 أمير سليم محمد                                                 مبادئ علم الإقتصاد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60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851491"/>
            <a:ext cx="10500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 التقاطعة هي درجة استجابة الكمية المطلوبة من سلعة معينة </a:t>
            </a:r>
            <a:r>
              <a:rPr lang="en-US" sz="36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(X)</a:t>
            </a:r>
            <a:r>
              <a:rPr lang="ar-IQ" sz="36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للتغيرات التي تحدث في سعر سلعة أخرى</a:t>
            </a:r>
            <a:r>
              <a:rPr lang="en-US" sz="36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(Y) </a:t>
            </a:r>
            <a:r>
              <a:rPr lang="ar-IQ" sz="36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مرتبطة بها. ويمكن قياسها حسب هذه القاعدة:  </a:t>
            </a:r>
            <a:endParaRPr lang="ar-SA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2434" y="3767300"/>
                <a:ext cx="2893421" cy="10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𝐸𝐷𝐶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𝑃𝑦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𝑃𝑦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34" y="3767300"/>
                <a:ext cx="2893421" cy="1019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66850" y="5061825"/>
                <a:ext cx="3146502" cy="10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𝑃𝑦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𝑃𝑦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𝑃𝑦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850" y="5061825"/>
                <a:ext cx="3146502" cy="1019318"/>
              </a:xfrm>
              <a:prstGeom prst="rect">
                <a:avLst/>
              </a:prstGeom>
              <a:blipFill>
                <a:blip r:embed="rId4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03504" y="5060541"/>
                <a:ext cx="2405915" cy="100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𝑸𝒙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𝑸𝒙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𝑷𝒚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𝑷𝒚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504" y="5060541"/>
                <a:ext cx="2405915" cy="1009572"/>
              </a:xfrm>
              <a:prstGeom prst="rect">
                <a:avLst/>
              </a:prstGeom>
              <a:blipFill>
                <a:blip r:embed="rId5"/>
                <a:stretch>
                  <a:fillRect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00415" y="5060541"/>
                <a:ext cx="1001684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𝑷𝒚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𝑸𝒙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415" y="5060541"/>
                <a:ext cx="1001684" cy="995529"/>
              </a:xfrm>
              <a:prstGeom prst="rect">
                <a:avLst/>
              </a:prstGeom>
              <a:blipFill>
                <a:blip r:embed="rId6"/>
                <a:stretch>
                  <a:fillRect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650C-50B3-45EF-A7F8-B6D1D93F025F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  <p:bldP spid="16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557" y="506387"/>
            <a:ext cx="9349519" cy="613822"/>
          </a:xfrm>
        </p:spPr>
        <p:txBody>
          <a:bodyPr>
            <a:noAutofit/>
          </a:bodyPr>
          <a:lstStyle/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يتعلق الجدول التالي بالكمية المطلوبة للشاى مع سعر القهوة: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61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38199" y="1120209"/>
          <a:ext cx="4957293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289">
                  <a:extLst>
                    <a:ext uri="{9D8B030D-6E8A-4147-A177-3AD203B41FA5}">
                      <a16:colId xmlns:a16="http://schemas.microsoft.com/office/drawing/2014/main" xmlns="" val="1047556297"/>
                    </a:ext>
                  </a:extLst>
                </a:gridCol>
                <a:gridCol w="3148004">
                  <a:extLst>
                    <a:ext uri="{9D8B030D-6E8A-4147-A177-3AD203B41FA5}">
                      <a16:colId xmlns:a16="http://schemas.microsoft.com/office/drawing/2014/main" xmlns="" val="57744367"/>
                    </a:ext>
                  </a:extLst>
                </a:gridCol>
              </a:tblGrid>
              <a:tr h="502529">
                <a:tc>
                  <a:txBody>
                    <a:bodyPr/>
                    <a:lstStyle/>
                    <a:p>
                      <a:pPr algn="ctr" rtl="1"/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سعر القهوة</a:t>
                      </a:r>
                      <a:r>
                        <a:rPr lang="ar-IQ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0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($)</a:t>
                      </a:r>
                      <a:endParaRPr lang="en-US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المطلوبة للشاي </a:t>
                      </a:r>
                      <a:r>
                        <a:rPr lang="en-US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4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2400" baseline="0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Q</a:t>
                      </a:r>
                      <a:r>
                        <a:rPr lang="en-US" sz="2400" baseline="-25000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d</a:t>
                      </a:r>
                      <a:r>
                        <a:rPr lang="en-US" sz="24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913210"/>
                  </a:ext>
                </a:extLst>
              </a:tr>
              <a:tr h="389757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45</a:t>
                      </a:r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600</a:t>
                      </a:r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544777"/>
                  </a:ext>
                </a:extLst>
              </a:tr>
              <a:tr h="389757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55</a:t>
                      </a:r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4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800</a:t>
                      </a:r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6423901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6619741" y="2745317"/>
            <a:ext cx="4615460" cy="637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مرونة الطلب</a:t>
            </a:r>
            <a:r>
              <a:rPr lang="ku-Arab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التقاطعية؟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4426" y="3524867"/>
                <a:ext cx="3304174" cy="10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𝐸𝐷𝐶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sz="32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sz="32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𝑃𝑦</m:t>
                          </m:r>
                          <m:r>
                            <a:rPr lang="en-US" sz="32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26" y="3524867"/>
                <a:ext cx="3304174" cy="1009315"/>
              </a:xfrm>
              <a:prstGeom prst="rect">
                <a:avLst/>
              </a:prstGeom>
              <a:blipFill>
                <a:blip r:embed="rId3"/>
                <a:stretch>
                  <a:fillRect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17893" y="3538910"/>
                <a:ext cx="947182" cy="995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𝑃𝑦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93" y="3538910"/>
                <a:ext cx="947182" cy="995272"/>
              </a:xfrm>
              <a:prstGeom prst="rect">
                <a:avLst/>
              </a:prstGeom>
              <a:blipFill>
                <a:blip r:embed="rId4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08029" y="4884052"/>
                <a:ext cx="236744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800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29" y="4884052"/>
                <a:ext cx="2367443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53650" y="4874050"/>
                <a:ext cx="98244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50" y="4874050"/>
                <a:ext cx="982448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36098" y="5167857"/>
                <a:ext cx="11648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98" y="5167857"/>
                <a:ext cx="116487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Callout 1 (Border and Accent Bar) 23"/>
          <p:cNvSpPr/>
          <p:nvPr/>
        </p:nvSpPr>
        <p:spPr>
          <a:xfrm>
            <a:off x="8004848" y="4189489"/>
            <a:ext cx="3140201" cy="1619753"/>
          </a:xfrm>
          <a:prstGeom prst="accentBorderCallout1">
            <a:avLst>
              <a:gd name="adj1" fmla="val 558"/>
              <a:gd name="adj2" fmla="val -4344"/>
              <a:gd name="adj3" fmla="val 64893"/>
              <a:gd name="adj4" fmla="val -5277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وهذا يعني بأن إرتفاع سعر القهوة </a:t>
            </a:r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بدولار يؤدي </a:t>
            </a:r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الى إرتفاع الكمية المطلوبة للشاي بـ (1.5) وحدة</a:t>
            </a:r>
          </a:p>
          <a:p>
            <a:pPr algn="ctr"/>
            <a:r>
              <a:rPr lang="ar-IQ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(سلعتان متبادلتان)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3251-CFD6-4061-A25B-71EB1E16EE79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20" grpId="0"/>
      <p:bldP spid="21" grpId="0"/>
      <p:bldP spid="23" grpId="0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8" y="573439"/>
            <a:ext cx="9489743" cy="629537"/>
          </a:xfrm>
        </p:spPr>
        <p:txBody>
          <a:bodyPr>
            <a:noAutofit/>
          </a:bodyPr>
          <a:lstStyle/>
          <a:p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درجات </a:t>
            </a:r>
            <a:r>
              <a:rPr lang="ar-IQ" sz="4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الطلب التقاطعية 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934255" y="1320965"/>
          <a:ext cx="10205970" cy="482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696">
                  <a:extLst>
                    <a:ext uri="{9D8B030D-6E8A-4147-A177-3AD203B41FA5}">
                      <a16:colId xmlns:a16="http://schemas.microsoft.com/office/drawing/2014/main" xmlns="" val="1434113261"/>
                    </a:ext>
                  </a:extLst>
                </a:gridCol>
                <a:gridCol w="6983274">
                  <a:extLst>
                    <a:ext uri="{9D8B030D-6E8A-4147-A177-3AD203B41FA5}">
                      <a16:colId xmlns:a16="http://schemas.microsoft.com/office/drawing/2014/main" xmlns="" val="1698582652"/>
                    </a:ext>
                  </a:extLst>
                </a:gridCol>
              </a:tblGrid>
              <a:tr h="70776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معامل المرونة </a:t>
                      </a:r>
                      <a:r>
                        <a:rPr lang="en-US" sz="32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en-US" sz="32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ECD</a:t>
                      </a:r>
                      <a:r>
                        <a:rPr lang="en-US" sz="32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32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النوع</a:t>
                      </a:r>
                      <a:endParaRPr lang="en-US" sz="40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2940848"/>
                  </a:ext>
                </a:extLst>
              </a:tr>
              <a:tr h="1306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</a:t>
                      </a:r>
                      <a:r>
                        <a:rPr lang="en-US" sz="36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0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المطلوبة من سلعة 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X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وسعر سلعة 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Y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مرتبطتان</a:t>
                      </a:r>
                      <a:r>
                        <a:rPr lang="ar-IQ" sz="400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بشكل طردي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(سلعتان متبادلتان)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8743558"/>
                  </a:ext>
                </a:extLst>
              </a:tr>
              <a:tr h="1404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</a:t>
                      </a:r>
                      <a:r>
                        <a:rPr lang="en-US" sz="36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0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لا تتغير</a:t>
                      </a:r>
                      <a:r>
                        <a:rPr lang="ar-IQ" sz="400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المطلوبة من سلعة 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X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عندما يتغير سعر سلعة 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Y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(سلعتان غير</a:t>
                      </a:r>
                      <a:r>
                        <a:rPr lang="ar-IQ" sz="400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مرتبطتان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8004734"/>
                  </a:ext>
                </a:extLst>
              </a:tr>
              <a:tr h="1404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</a:t>
                      </a:r>
                      <a:r>
                        <a:rPr lang="en-US" sz="3600" b="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</a:t>
                      </a:r>
                      <a:endParaRPr lang="en-US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المطلوبة من سلعة 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X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وسعر سلعة 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Y</a:t>
                      </a:r>
                      <a:r>
                        <a:rPr lang="ar-IQ" sz="4000" dirty="0" smtClean="0">
                          <a:effectLst/>
                          <a:latin typeface="+mn-lt"/>
                          <a:cs typeface="Traditional Arabic" panose="02020603050405020304" pitchFamily="18" charset="-78"/>
                        </a:rPr>
                        <a:t>)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مرتبطتان</a:t>
                      </a:r>
                      <a:r>
                        <a:rPr lang="ar-IQ" sz="4000" baseline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بشكل عكسي</a:t>
                      </a: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(سلعتان مكملتان)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77841639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80C5-E964-4BE1-AA4F-6DA243BC4E11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8" y="573439"/>
            <a:ext cx="9489743" cy="629537"/>
          </a:xfrm>
        </p:spPr>
        <p:txBody>
          <a:bodyPr>
            <a:noAutofit/>
          </a:bodyPr>
          <a:lstStyle/>
          <a:p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العوامل المؤثرة في مرونة الطلب السعرية</a:t>
            </a:r>
            <a:endParaRPr lang="en-US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63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931246" y="1202976"/>
          <a:ext cx="10329507" cy="501751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61705">
                  <a:extLst>
                    <a:ext uri="{9D8B030D-6E8A-4147-A177-3AD203B41FA5}">
                      <a16:colId xmlns:a16="http://schemas.microsoft.com/office/drawing/2014/main" xmlns="" val="1434113261"/>
                    </a:ext>
                  </a:extLst>
                </a:gridCol>
                <a:gridCol w="7067802">
                  <a:extLst>
                    <a:ext uri="{9D8B030D-6E8A-4147-A177-3AD203B41FA5}">
                      <a16:colId xmlns:a16="http://schemas.microsoft.com/office/drawing/2014/main" xmlns="" val="1698582652"/>
                    </a:ext>
                  </a:extLst>
                </a:gridCol>
              </a:tblGrid>
              <a:tr h="63512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علاقته بالمرونة</a:t>
                      </a:r>
                      <a:endParaRPr lang="en-US" sz="4000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العامل</a:t>
                      </a:r>
                      <a:endParaRPr lang="en-US" sz="4000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2940848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عكسية (-) </a:t>
                      </a:r>
                      <a:endParaRPr lang="en-US" sz="4000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أهمية السلعة وضرورتها</a:t>
                      </a:r>
                      <a:r>
                        <a:rPr lang="en-US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للمستهلك</a:t>
                      </a:r>
                      <a:endParaRPr lang="ar-IQ" sz="4000" kern="1200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8743558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طردية (+) </a:t>
                      </a:r>
                      <a:endParaRPr lang="ar-IQ" sz="4000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مدى توافر بدائل للسلعة</a:t>
                      </a:r>
                      <a:endParaRPr lang="ar-IQ" sz="4000" kern="1200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8004734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عكسية (-) </a:t>
                      </a:r>
                      <a:endParaRPr lang="ar-IQ" sz="4000" kern="1200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تعدد استعمالات السلعة</a:t>
                      </a:r>
                      <a:endParaRPr lang="ar-IQ" sz="4000" kern="1200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1130734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عكسية (-) </a:t>
                      </a:r>
                      <a:endParaRPr lang="ar-IQ" sz="4000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مستوى الدخل المستهلك</a:t>
                      </a:r>
                      <a:endParaRPr lang="ar-IQ" sz="4000" kern="1200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347773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طردية (+) </a:t>
                      </a:r>
                      <a:endParaRPr lang="ar-IQ" sz="4000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نسبة انفاق الدخل على السلعة</a:t>
                      </a:r>
                      <a:endParaRPr lang="ar-IQ" sz="4000" kern="1200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77841639"/>
                  </a:ext>
                </a:extLst>
              </a:tr>
              <a:tr h="7303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طردية (+) </a:t>
                      </a:r>
                      <a:endParaRPr lang="ar-IQ" sz="4000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الفترة الزمنية</a:t>
                      </a:r>
                      <a:endParaRPr lang="ar-IQ" sz="4000" kern="1200" dirty="0" smtClean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07393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50C7-8D3B-43B9-883F-C6714853A14F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64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81200" y="2760223"/>
            <a:ext cx="8050924" cy="23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القادمة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BE0-5611-4D53-A074-D3E99F489CC2}" type="datetime1">
              <a:rPr lang="en-US" smtClean="0"/>
              <a:t>11/15/2022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069" y="1677882"/>
            <a:ext cx="7168166" cy="1799413"/>
          </a:xfrm>
        </p:spPr>
        <p:txBody>
          <a:bodyPr anchor="ctr">
            <a:noAutofit/>
          </a:bodyPr>
          <a:lstStyle/>
          <a:p>
            <a:pPr indent="-411480" rtl="1">
              <a:lnSpc>
                <a:spcPct val="150000"/>
              </a:lnSpc>
              <a:buClr>
                <a:schemeClr val="tx1">
                  <a:shade val="95000"/>
                </a:schemeClr>
              </a:buClr>
            </a:pPr>
            <a:r>
              <a:rPr lang="ar-IQ" sz="8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</a:t>
            </a:r>
            <a:endParaRPr lang="ar-IQ" sz="8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4981"/>
            <a:ext cx="9144000" cy="1121841"/>
          </a:xfrm>
        </p:spPr>
        <p:txBody>
          <a:bodyPr anchor="ctr">
            <a:noAutofit/>
          </a:bodyPr>
          <a:lstStyle/>
          <a:p>
            <a:r>
              <a:rPr lang="ar-IQ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(5)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65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FAEF-402D-4345-98A2-970A0DC4D8B1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552" y="563812"/>
            <a:ext cx="4904096" cy="886635"/>
          </a:xfrm>
        </p:spPr>
        <p:txBody>
          <a:bodyPr>
            <a:noAutofit/>
          </a:bodyPr>
          <a:lstStyle/>
          <a:p>
            <a:pPr marL="548640" indent="-411480" algn="just" rtl="1">
              <a:buClr>
                <a:schemeClr val="tx1">
                  <a:shade val="95000"/>
                </a:schemeClr>
              </a:buClr>
            </a:pPr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محاور المحاضرة: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972" y="1884783"/>
            <a:ext cx="7356442" cy="4196245"/>
          </a:xfrm>
        </p:spPr>
        <p:txBody>
          <a:bodyPr anchor="ctr">
            <a:noAutofit/>
          </a:bodyPr>
          <a:lstStyle/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العرض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قانون العرض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جدول العرض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منحنى العرض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دالة </a:t>
            </a:r>
            <a:r>
              <a:rPr lang="ar-IQ" sz="4800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العرض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العوامل المؤثرة في </a:t>
            </a: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العرض</a:t>
            </a:r>
            <a:endParaRPr lang="ar-IQ" sz="4800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66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4815" y="1482071"/>
            <a:ext cx="10467833" cy="776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F34-7356-4070-BA51-38F6EEE81C22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Supply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67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05142" y="1938244"/>
            <a:ext cx="1043424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 هو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الكميات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الكلية من السلعة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المنتجون (البائعون) مستعدون لبيعها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فعلاً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السوق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بأسعار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معينة وفي وقت معين.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D3AF-FA8C-4EB7-A544-BDB41C32A9C0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قانون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</a:t>
            </a:r>
            <a:r>
              <a:rPr lang="ar-IQ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Law of </a:t>
            </a: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Supply</a:t>
            </a:r>
            <a:endParaRPr lang="ar-IQ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68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906014"/>
            <a:ext cx="10500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عندما يرتفع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سلعة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معينة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الكمية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المعروضة منها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سوف ت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رتفع ايضاً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يحدث العكس عندما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ينخفض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سعرها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مع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افتراض ثبات العوامل الأخرى على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حالها.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7523945" y="4510503"/>
            <a:ext cx="1485900" cy="1514141"/>
          </a:xfrm>
          <a:prstGeom prst="upArrow">
            <a:avLst>
              <a:gd name="adj1" fmla="val 68081"/>
              <a:gd name="adj2" fmla="val 2715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السعر</a:t>
            </a:r>
            <a:endParaRPr lang="en-US" sz="2000" b="1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en-US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23253" y="5623262"/>
            <a:ext cx="3000692" cy="166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2980797" y="4510503"/>
            <a:ext cx="1485900" cy="1514141"/>
          </a:xfrm>
          <a:prstGeom prst="upArrow">
            <a:avLst>
              <a:gd name="adj1" fmla="val 68081"/>
              <a:gd name="adj2" fmla="val 2715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IQ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المعروضة </a:t>
            </a:r>
          </a:p>
          <a:p>
            <a:pPr algn="ctr" rtl="1"/>
            <a:r>
              <a:rPr lang="en-US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Q</a:t>
            </a:r>
            <a:r>
              <a:rPr lang="en-US" sz="2400" b="1" baseline="-25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13406" y="5039123"/>
            <a:ext cx="2565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32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علاقة طردية</a:t>
            </a:r>
            <a:endParaRPr lang="ar-SA" sz="32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8FA4-8728-4C03-8EC5-E61AC26ADE69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build="p" animBg="1"/>
      <p:bldP spid="14" grpId="0" build="p" animBg="1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العرض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Supply Schedule</a:t>
            </a:r>
            <a:endParaRPr lang="ar-IQ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69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09115" y="2020297"/>
            <a:ext cx="76446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العرض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عبارة عن قائمة توضح الكميات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الكلية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سلعة أو خدمة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يكون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المنتج مستعد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لبيعها في السوق عند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أسعار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مختلفة. </a:t>
            </a:r>
            <a:endParaRPr lang="ar-SA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07456" y="2020299"/>
          <a:ext cx="2486505" cy="412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1654">
                <a:tc>
                  <a:txBody>
                    <a:bodyPr/>
                    <a:lstStyle/>
                    <a:p>
                      <a:pPr algn="ctr"/>
                      <a:r>
                        <a:rPr lang="ar-IQ" sz="20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السعر</a:t>
                      </a:r>
                      <a:endParaRPr lang="en-US" sz="2000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P</a:t>
                      </a:r>
                      <a:endParaRPr lang="en-US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المعروضة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Q</a:t>
                      </a:r>
                      <a:r>
                        <a:rPr lang="en-US" sz="2000" baseline="-250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s</a:t>
                      </a:r>
                      <a:endParaRPr lang="en-US" sz="2000" baseline="-25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6380456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308718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8107528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5179458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3192651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069773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F0-AC58-4CA6-BDDC-F63241DA30E0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1" y="347729"/>
            <a:ext cx="9608024" cy="12560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النظام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الاقتصادي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Economic </a:t>
            </a:r>
            <a: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ystem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61559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199" y="1810305"/>
            <a:ext cx="1036812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النظام الإقتصادي هو مجموعة القوانين الاقتصادية والعادات والتقاليد التي يتم بموجبها استخدام الموارد الاقتصاديه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النادرة والمحدودة بعقلانية وكفاءة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لاشباع حاجات الفرد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المتعددة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وغير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المحدودة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لتحقيق الرفاه الاقتصادي 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2A91-A85C-4EEC-8A35-759FE3B32AFF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منحنى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Supply</a:t>
            </a:r>
            <a:r>
              <a:rPr lang="ar-IQ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Curve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7162" y="1881862"/>
            <a:ext cx="104502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يبين منحنى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الوحدات من سلعة معينة التي يرغب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المنتج ببيعها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خلال </a:t>
            </a: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فترة زمنية معينة بكل الاسعار الممكنة مع بقاء العوامل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الاخرى</a:t>
            </a:r>
            <a:r>
              <a:rPr lang="en-US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ثابتة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Picture 2" descr="http://www.economicsonline.co.uk/How%20markets%20work%20graphs/Supply-of-c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2529"/>
            <a:ext cx="2743200" cy="23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29-43DA-4B9B-B5E0-269CE6C5CDF4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2697" y="375477"/>
            <a:ext cx="10951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يبين الجدول التالي كميات معروضة من سلعة ما عند أسعار مختلفة: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3161723" y="1337796"/>
          <a:ext cx="5702300" cy="872490"/>
        </p:xfrm>
        <a:graphic>
          <a:graphicData uri="http://schemas.openxmlformats.org/drawingml/2006/table">
            <a:tbl>
              <a:tblPr firstRow="1" bandRow="1"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السعر</a:t>
                      </a:r>
                      <a:r>
                        <a:rPr lang="ar-IQ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5</a:t>
                      </a:r>
                      <a:r>
                        <a:rPr lang="ar-IQ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4</a:t>
                      </a:r>
                      <a:r>
                        <a:rPr lang="ar-IQ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3</a:t>
                      </a:r>
                      <a:r>
                        <a:rPr lang="ar-IQ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2</a:t>
                      </a:r>
                      <a:r>
                        <a:rPr lang="ar-IQ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IQ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IQ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</a:t>
                      </a:r>
                      <a:r>
                        <a:rPr lang="ar-IQ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المعروضة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(Q</a:t>
                      </a:r>
                      <a:r>
                        <a:rPr lang="en-US" sz="2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s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914581" y="2420437"/>
            <a:ext cx="4439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أرسم منحنى العرض؟</a:t>
            </a:r>
            <a:endParaRPr lang="ar-SA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980028" y="2897579"/>
          <a:ext cx="6347047" cy="311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5608-E42F-47D7-A396-697457F0EF18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Graphic spid="31" grpId="0">
        <p:bldSub>
          <a:bldChart bld="category"/>
        </p:bldSub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دالة العرض السعرية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Price Supply Function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829015"/>
            <a:ext cx="103681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دالة العرض السعرية عبارة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العلاقة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الرياضية</a:t>
            </a:r>
            <a:r>
              <a:rPr lang="en-US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بين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المعروضة من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</a:t>
            </a:r>
            <a:r>
              <a:rPr lang="ku-Arab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وسعرها،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افتراض بقاء العوامل الأخرى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حالها.</a:t>
            </a:r>
          </a:p>
          <a:p>
            <a:pPr algn="just" rtl="1">
              <a:lnSpc>
                <a:spcPct val="150000"/>
              </a:lnSpc>
            </a:pP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ويمكن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التعبير عن دالة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 السعرية </a:t>
            </a:r>
            <a:r>
              <a:rPr lang="ar-IQ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النحو </a:t>
            </a:r>
            <a:r>
              <a:rPr lang="ar-IQ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التالي:</a:t>
            </a:r>
            <a:endParaRPr lang="ar-IQ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0026" y="5169397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𝒅𝑷</m:t>
                      </m:r>
                    </m:oMath>
                  </m:oMathPara>
                </a14:m>
                <a:endParaRPr lang="en-US" sz="40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26" y="5169397"/>
                <a:ext cx="3433684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0769-F4FC-4D32-8AEA-334C5ACD7AF1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64528" y="787403"/>
                <a:ext cx="448887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54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𝒅𝑷</m:t>
                      </m:r>
                    </m:oMath>
                  </m:oMathPara>
                </a14:m>
                <a:endParaRPr lang="en-US" sz="5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28" y="787403"/>
                <a:ext cx="4488872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Callout 2 (No Border) 9"/>
          <p:cNvSpPr/>
          <p:nvPr/>
        </p:nvSpPr>
        <p:spPr>
          <a:xfrm>
            <a:off x="409684" y="1616800"/>
            <a:ext cx="2029690" cy="960301"/>
          </a:xfrm>
          <a:prstGeom prst="callout2">
            <a:avLst>
              <a:gd name="adj1" fmla="val 22596"/>
              <a:gd name="adj2" fmla="val 101667"/>
              <a:gd name="adj3" fmla="val 19936"/>
              <a:gd name="adj4" fmla="val 129599"/>
              <a:gd name="adj5" fmla="val -2737"/>
              <a:gd name="adj6" fmla="val 16722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Q</a:t>
            </a:r>
            <a:r>
              <a:rPr lang="en-US" sz="2800" b="1" baseline="-25000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s</a:t>
            </a:r>
            <a:r>
              <a:rPr lang="ar-IQ" sz="2800" b="1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: </a:t>
            </a:r>
            <a:r>
              <a:rPr lang="ar-SA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الكمية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 </a:t>
            </a:r>
            <a:r>
              <a:rPr lang="ar-IQ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المعروضة </a:t>
            </a:r>
            <a:r>
              <a:rPr lang="ar-SA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من 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السلعة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10060745" y="1616800"/>
            <a:ext cx="1448789" cy="831273"/>
          </a:xfrm>
          <a:prstGeom prst="callout2">
            <a:avLst>
              <a:gd name="adj1" fmla="val 50393"/>
              <a:gd name="adj2" fmla="val -10355"/>
              <a:gd name="adj3" fmla="val 48650"/>
              <a:gd name="adj4" fmla="val -80874"/>
              <a:gd name="adj5" fmla="val -16764"/>
              <a:gd name="adj6" fmla="val -14975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solidFill>
                  <a:srgbClr val="C00000"/>
                </a:solidFill>
                <a:cs typeface="Traditional Arabic" panose="02020603050405020304" pitchFamily="18" charset="-78"/>
              </a:rPr>
              <a:t>P</a:t>
            </a:r>
            <a:r>
              <a:rPr lang="ar-IQ" sz="2800" b="1" dirty="0">
                <a:solidFill>
                  <a:srgbClr val="C00000"/>
                </a:solidFill>
                <a:cs typeface="Traditional Arabic" panose="02020603050405020304" pitchFamily="18" charset="-78"/>
              </a:rPr>
              <a:t>:</a:t>
            </a:r>
            <a:r>
              <a:rPr lang="ar-IQ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سعر السلعة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Line Callout 2 (No Border) 12"/>
          <p:cNvSpPr/>
          <p:nvPr/>
        </p:nvSpPr>
        <p:spPr>
          <a:xfrm>
            <a:off x="1220418" y="3192132"/>
            <a:ext cx="3325091" cy="2334545"/>
          </a:xfrm>
          <a:prstGeom prst="callout2">
            <a:avLst>
              <a:gd name="adj1" fmla="val -381"/>
              <a:gd name="adj2" fmla="val 63923"/>
              <a:gd name="adj3" fmla="val -27622"/>
              <a:gd name="adj4" fmla="val 115270"/>
              <a:gd name="adj5" fmla="val -71245"/>
              <a:gd name="adj6" fmla="val 14192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c</a:t>
            </a:r>
            <a:r>
              <a:rPr lang="ar-IQ" sz="2800" b="1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: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مقدار </a:t>
            </a:r>
            <a:r>
              <a:rPr lang="ar-IQ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ثابت ويعبر عن الكمية المعروضة من السلعة عندما يكون </a:t>
            </a:r>
            <a:r>
              <a:rPr lang="ku-Arab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س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عرها صفراً </a:t>
            </a:r>
            <a:r>
              <a:rPr lang="ar-IQ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،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وبعبارة </a:t>
            </a:r>
            <a:r>
              <a:rPr lang="ar-IQ" sz="2800" dirty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أخرى هي الكمية المعروضة التي لا تتأثر </a:t>
            </a:r>
            <a:r>
              <a:rPr lang="ar-IQ" sz="2800" dirty="0" smtClean="0">
                <a:solidFill>
                  <a:srgbClr val="0070C0"/>
                </a:solidFill>
                <a:latin typeface="Arial" panose="020B0604020202020204" pitchFamily="34" charset="0"/>
                <a:cs typeface="Traditional Arabic" panose="02020603050405020304" pitchFamily="18" charset="-78"/>
              </a:rPr>
              <a:t>بالسعر.</a:t>
            </a:r>
            <a:endParaRPr lang="ar-IQ" sz="2800" dirty="0">
              <a:solidFill>
                <a:srgbClr val="0070C0"/>
              </a:solidFill>
              <a:latin typeface="Arial" panose="020B0604020202020204" pitchFamily="34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Line Callout 2 (No Border) 13"/>
              <p:cNvSpPr/>
              <p:nvPr/>
            </p:nvSpPr>
            <p:spPr>
              <a:xfrm>
                <a:off x="6162675" y="3460350"/>
                <a:ext cx="3981450" cy="2466248"/>
              </a:xfrm>
              <a:prstGeom prst="callout2">
                <a:avLst>
                  <a:gd name="adj1" fmla="val -18144"/>
                  <a:gd name="adj2" fmla="val 40050"/>
                  <a:gd name="adj3" fmla="val -49138"/>
                  <a:gd name="adj4" fmla="val 29714"/>
                  <a:gd name="adj5" fmla="val -78998"/>
                  <a:gd name="adj6" fmla="val 28087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en-US" sz="2800" b="1" dirty="0" smtClean="0">
                    <a:solidFill>
                      <a:srgbClr val="C00000"/>
                    </a:solidFill>
                    <a:cs typeface="Traditional Arabic" panose="02020603050405020304" pitchFamily="18" charset="-78"/>
                  </a:rPr>
                  <a:t>d</a:t>
                </a:r>
                <a:r>
                  <a:rPr lang="ar-IQ" sz="2800" b="1" dirty="0" smtClean="0">
                    <a:solidFill>
                      <a:srgbClr val="C00000"/>
                    </a:solidFill>
                    <a:cs typeface="Traditional Arabic" panose="02020603050405020304" pitchFamily="18" charset="-78"/>
                  </a:rPr>
                  <a:t>: </a:t>
                </a:r>
                <a:r>
                  <a:rPr lang="ar-IQ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Traditional Arabic" panose="02020603050405020304" pitchFamily="18" charset="-78"/>
                  </a:rPr>
                  <a:t>مقدار </a:t>
                </a:r>
                <a:r>
                  <a:rPr lang="ar-IQ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Traditional Arabic" panose="02020603050405020304" pitchFamily="18" charset="-78"/>
                  </a:rPr>
                  <a:t>التغير في الكمية المعروضة من السلعة والناتج عن تغير </a:t>
                </a:r>
                <a:r>
                  <a:rPr lang="ar-IQ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Traditional Arabic" panose="02020603050405020304" pitchFamily="18" charset="-78"/>
                  </a:rPr>
                  <a:t>السعر بوحدة واحدة. اى أن:</a:t>
                </a:r>
                <a:endParaRPr lang="en-US" sz="2800" dirty="0" smtClean="0">
                  <a:solidFill>
                    <a:srgbClr val="0070C0"/>
                  </a:solidFill>
                  <a:latin typeface="Arial" panose="020B0604020202020204" pitchFamily="34" charset="0"/>
                  <a:cs typeface="Traditional Arabic" panose="02020603050405020304" pitchFamily="18" charset="-78"/>
                </a:endParaRPr>
              </a:p>
              <a:p>
                <a:pPr algn="ctr" rtl="1"/>
                <a:endParaRPr lang="ar-IQ" sz="2800" dirty="0" smtClean="0">
                  <a:solidFill>
                    <a:srgbClr val="0070C0"/>
                  </a:solidFill>
                  <a:latin typeface="Arial" panose="020B0604020202020204" pitchFamily="34" charset="0"/>
                  <a:cs typeface="Traditional Arabic" panose="02020603050405020304" pitchFamily="18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∆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𝑸𝒔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𝑷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 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𝑸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𝒔</m:t>
                          </m:r>
                          <m:r>
                            <a:rPr lang="ar-IQ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𝟐</m:t>
                          </m:r>
                          <m:r>
                            <a:rPr lang="ar-IQ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𝑸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𝑷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𝑷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raditional Arabic" panose="02020603050405020304" pitchFamily="18" charset="-78"/>
                </a:endParaRPr>
              </a:p>
              <a:p>
                <a:pPr algn="ctr"/>
                <a:endParaRPr lang="en-US" sz="2800" b="1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4" name="Line Callout 2 (No Border)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675" y="3460350"/>
                <a:ext cx="3981450" cy="2466248"/>
              </a:xfrm>
              <a:prstGeom prst="callout2">
                <a:avLst>
                  <a:gd name="adj1" fmla="val -18144"/>
                  <a:gd name="adj2" fmla="val 40050"/>
                  <a:gd name="adj3" fmla="val -49138"/>
                  <a:gd name="adj4" fmla="val 29714"/>
                  <a:gd name="adj5" fmla="val -78998"/>
                  <a:gd name="adj6" fmla="val 28087"/>
                </a:avLst>
              </a:prstGeom>
              <a:blipFill rotWithShape="0">
                <a:blip r:embed="rId4"/>
                <a:stretch>
                  <a:fillRect l="-241975" r="-481481" b="-17540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7797-8F17-415B-B66F-B8FA9421BA53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13" grpId="0" animBg="1"/>
      <p:bldP spid="14" grpId="0" build="p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3943" y="396967"/>
            <a:ext cx="106058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لو كان سعر السلعة في السوق هو الصفر، وكان المنتج لا يرغب في عرض أي كمية من سلعته عند هذا الثمن بل كانت الكمية التي يعرضها هي (3-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وأن تغير السعر دولار واحد يؤدي إلى تغير الكمية المعروضة بمقدار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(3) وحدات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ar-IQ" sz="36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61618" y="2963302"/>
            <a:ext cx="8694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ماهي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دالة </a:t>
            </a:r>
            <a:r>
              <a:rPr lang="ar-IQ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 الممثلة </a:t>
            </a:r>
            <a:r>
              <a:rPr lang="ar-IQ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للعلاقة السابقة 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3717993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𝑏𝑃</m:t>
                      </m:r>
                    </m:oMath>
                  </m:oMathPara>
                </a14:m>
                <a:endParaRPr lang="en-US" sz="4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993"/>
                <a:ext cx="3433684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3236" y="4654706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36" y="4654706"/>
                <a:ext cx="3433684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4483" y="5339671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83" y="5339671"/>
                <a:ext cx="3433684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144488" y="3965618"/>
            <a:ext cx="422432" cy="1782039"/>
          </a:xfrm>
          <a:prstGeom prst="rightBrace">
            <a:avLst>
              <a:gd name="adj1" fmla="val 14920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81868" y="4548860"/>
                <a:ext cx="343368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4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868" y="4548860"/>
                <a:ext cx="3433684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F55D-397D-46C6-BAB9-A126DBFF3DDD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9" grpId="0"/>
      <p:bldP spid="11" grpId="0"/>
      <p:bldP spid="12" grpId="0"/>
      <p:bldP spid="2" grpId="0" animBg="1"/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العوامل المؤثرة في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Factors affecting Supply</a:t>
            </a:r>
            <a:endParaRPr lang="ar-IQ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71569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52786" y="1807801"/>
            <a:ext cx="103681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تتأثر الكمية المعروضة من سلعة معينة بعوامل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متعددة،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يمكن تقسيم هذه العوامل الى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13774" y="3863249"/>
            <a:ext cx="5168426" cy="571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IQ" sz="40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اولاً: السعر (سعر السلعة نفسها)</a:t>
            </a:r>
            <a:endParaRPr lang="en-US" sz="40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40127" y="4644958"/>
            <a:ext cx="6643146" cy="8132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IQ" sz="40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ثانياً: العوامل الأخرى (عوامل غير سعرية)</a:t>
            </a:r>
            <a:endParaRPr lang="en-US" sz="40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2C43-2D44-46D9-89D3-9C608EC8E5CC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السعر (سعر السلعة نفسها)</a:t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Price </a:t>
            </a: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(Price </a:t>
            </a: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Same Commodity)</a:t>
            </a:r>
            <a:endParaRPr lang="ar-IQ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8199" y="2009906"/>
            <a:ext cx="1018452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تأثر الكمية المعروضة من سلعة ما بسعر السلعة نفسها بثبات العوامل الأخرى على حالها.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4183128"/>
            <a:ext cx="1018452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فكلما ارتفع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ترتفع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التي يرغب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المنتج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عرضها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منها،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والعكس بالعكس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882A-1756-41BD-8F72-0034E6A3CA49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53791"/>
            <a:ext cx="9608024" cy="1211479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العوامل الأخرى (عوامل غير سعرية)</a:t>
            </a:r>
            <a:b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Other Factors (Non-Price Factors)</a:t>
            </a:r>
            <a:endParaRPr lang="ar-IQ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762720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11935" y="1955516"/>
            <a:ext cx="103681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تتأثر الكمية المعروضة من سلعة ما بعدد من العوامل الأخرى غير السعرية بثبات سعر السلعة على حالها، اهمها هي: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69312" y="3958233"/>
            <a:ext cx="4082576" cy="2105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أسعار عناصر الإنتاج</a:t>
            </a:r>
          </a:p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</a:t>
            </a:r>
            <a:r>
              <a:rPr lang="ar-IQ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 البديلة</a:t>
            </a:r>
            <a:endParaRPr lang="en-US" sz="4000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السلعة</a:t>
            </a:r>
            <a:r>
              <a:rPr lang="en-US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المكملة</a:t>
            </a:r>
            <a:endParaRPr lang="en-US" sz="4000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53350" y="3958233"/>
            <a:ext cx="4456099" cy="22457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المستوى الفني والإنتاجي</a:t>
            </a:r>
            <a:endParaRPr lang="en-US" sz="4000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الإعانات</a:t>
            </a:r>
          </a:p>
          <a:p>
            <a:pPr marL="571500" indent="-5715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الضرائب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2F55-8FB1-460C-A55B-F307E87505D2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10" grpId="0" build="p"/>
      <p:bldP spid="1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4" y="355315"/>
            <a:ext cx="9735498" cy="1211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 السوق</a:t>
            </a:r>
            <a: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Market Supply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78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6927" y="1534349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122017" y="1566794"/>
            <a:ext cx="41244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 السوق عبارة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مجموعة الكميات من السلعة أو الخدمة التي يقوم جميع المنتجين بعرضها عنـد مستويات الثمن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المختلفة. 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7167" y="1954055"/>
          <a:ext cx="6381819" cy="4197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3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6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2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8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4348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السوق</a:t>
                      </a:r>
                      <a:endParaRPr kumimoji="0" lang="ar-IQ" sz="2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(A+B+C)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 المنتج</a:t>
                      </a:r>
                      <a:endParaRPr kumimoji="0" lang="ar-SA" sz="2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(C)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 المنتج</a:t>
                      </a:r>
                      <a:endParaRPr kumimoji="0" lang="ar-SA" sz="2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(B)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 المنتج</a:t>
                      </a:r>
                      <a:endParaRPr kumimoji="0" lang="ar-SA" sz="2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(A)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سعر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السلعة</a:t>
                      </a:r>
                      <a:endParaRPr kumimoji="0" lang="ar-SA" sz="2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(P)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8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11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T="45726" marB="45726" anchor="b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B384-2D21-4E64-80F3-40DC8A84C96E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90952" y="231873"/>
            <a:ext cx="4786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كانت دالة العرض</a:t>
            </a:r>
            <a:r>
              <a:rPr lang="ar-IQ" sz="40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75354" y="884995"/>
                <a:ext cx="30694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IQ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IQ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IQ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54" y="884995"/>
                <a:ext cx="306946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0761" y="1360194"/>
            <a:ext cx="1082660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rtl="1"/>
            <a:r>
              <a:rPr lang="ar-IQ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</a:t>
            </a:r>
            <a:r>
              <a:rPr lang="en-US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الجدول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التالي،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ارسم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منحنى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؟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715210" y="2142371"/>
          <a:ext cx="3143955" cy="3347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0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4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+mj-cs"/>
                        </a:rPr>
                        <a:t>P</a:t>
                      </a:r>
                      <a:endParaRPr lang="en-US" sz="2000" dirty="0">
                        <a:latin typeface="+mn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cs typeface="+mj-cs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+mn-lt"/>
                          <a:cs typeface="+mj-cs"/>
                        </a:rPr>
                        <a:t>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+mn-lt"/>
                          <a:cs typeface="+mj-cs"/>
                        </a:rPr>
                        <a:t>=-3+ 3P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+mn-lt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6380456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308718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8107528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5179458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3192651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0697732"/>
                  </a:ext>
                </a:extLst>
              </a:tr>
              <a:tr h="448870">
                <a:tc>
                  <a:txBody>
                    <a:bodyPr/>
                    <a:lstStyle/>
                    <a:p>
                      <a:pPr algn="ctr"/>
                      <a:r>
                        <a:rPr lang="ar-IQ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635994" y="2762583"/>
            <a:ext cx="2145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3+ 3(</a:t>
            </a:r>
            <a:r>
              <a:rPr lang="ar-IQ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ar-IQ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87886" y="3255600"/>
            <a:ext cx="2442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3+ 3(</a:t>
            </a:r>
            <a:r>
              <a:rPr lang="ar-IQ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ar-IQ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65159" y="3688561"/>
            <a:ext cx="2287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−</a:t>
            </a:r>
            <a:r>
              <a:rPr lang="en-US" sz="1800" dirty="0" smtClean="0"/>
              <a:t>3+ 3(</a:t>
            </a:r>
            <a:r>
              <a:rPr lang="ar-IQ" sz="1800" dirty="0" smtClean="0"/>
              <a:t>4</a:t>
            </a:r>
            <a:r>
              <a:rPr lang="en-US" sz="1800" dirty="0" smtClean="0"/>
              <a:t>)= </a:t>
            </a:r>
            <a:r>
              <a:rPr lang="ar-IQ" sz="1800" dirty="0" smtClean="0"/>
              <a:t>9</a:t>
            </a:r>
            <a:endParaRPr lang="en-US" sz="1800" dirty="0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505142" y="4153879"/>
            <a:ext cx="2519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−</a:t>
            </a:r>
            <a:r>
              <a:rPr lang="en-US" sz="1800" dirty="0" smtClean="0"/>
              <a:t>3+ 3(</a:t>
            </a:r>
            <a:r>
              <a:rPr lang="ar-IQ" sz="1800" dirty="0" smtClean="0"/>
              <a:t>5</a:t>
            </a:r>
            <a:r>
              <a:rPr lang="en-US" sz="1800" dirty="0" smtClean="0"/>
              <a:t>) = </a:t>
            </a:r>
            <a:r>
              <a:rPr lang="ar-IQ" sz="1800" dirty="0" smtClean="0"/>
              <a:t>12</a:t>
            </a:r>
            <a:endParaRPr lang="en-US" sz="1800" dirty="0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1378416" y="4619197"/>
            <a:ext cx="2802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−</a:t>
            </a:r>
            <a:r>
              <a:rPr lang="en-US" sz="1800" dirty="0" smtClean="0"/>
              <a:t>3+ 3(</a:t>
            </a:r>
            <a:r>
              <a:rPr lang="ar-IQ" sz="1800" dirty="0" smtClean="0"/>
              <a:t>6</a:t>
            </a:r>
            <a:r>
              <a:rPr lang="en-US" sz="1800" dirty="0" smtClean="0"/>
              <a:t>) = </a:t>
            </a:r>
            <a:r>
              <a:rPr lang="ar-IQ" sz="1800" dirty="0" smtClean="0"/>
              <a:t>15</a:t>
            </a:r>
            <a:endParaRPr lang="en-US" sz="1800" dirty="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468569" y="5049999"/>
            <a:ext cx="2570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−</a:t>
            </a:r>
            <a:r>
              <a:rPr lang="en-US" sz="1800" dirty="0" smtClean="0"/>
              <a:t>3+ 3(</a:t>
            </a:r>
            <a:r>
              <a:rPr lang="ar-IQ" sz="1800" dirty="0" smtClean="0"/>
              <a:t>7</a:t>
            </a:r>
            <a:r>
              <a:rPr lang="en-US" sz="1800" dirty="0" smtClean="0"/>
              <a:t>)= </a:t>
            </a:r>
            <a:r>
              <a:rPr lang="ar-IQ" sz="1800" dirty="0" smtClean="0"/>
              <a:t>18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54703" y="2506267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212946" y="5556846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Q</a:t>
            </a:r>
            <a:r>
              <a:rPr lang="en-US" b="1" baseline="-2500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50" name="Chart 49"/>
          <p:cNvGraphicFramePr>
            <a:graphicFrameLocks/>
          </p:cNvGraphicFramePr>
          <p:nvPr>
            <p:extLst/>
          </p:nvPr>
        </p:nvGraphicFramePr>
        <p:xfrm>
          <a:off x="5038865" y="2502511"/>
          <a:ext cx="5423337" cy="307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ED11C-0558-40F8-9181-5C83DF6E52DD}" type="slidenum">
              <a:rPr lang="ar-SA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A6B1C-3FEA-4B65-A25D-2ACBC7B4FF9B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31" grpId="0"/>
      <p:bldP spid="32" grpId="0"/>
      <p:bldP spid="33" grpId="0" autoUpdateAnimBg="0"/>
      <p:bldP spid="34" grpId="0" autoUpdateAnimBg="0"/>
      <p:bldP spid="35" grpId="0" autoUpdateAnimBg="0"/>
      <p:bldP spid="36" grpId="0" autoUpdateAnimBg="0"/>
      <p:bldP spid="47" grpId="0"/>
      <p:bldP spid="48" grpId="0"/>
      <p:bldGraphic spid="50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1" y="347729"/>
            <a:ext cx="9608024" cy="1256002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أنواع النظم الاقتصادية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Types of Economic </a:t>
            </a:r>
            <a: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ystem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61559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85671" y="1742882"/>
            <a:ext cx="1036812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وهناك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اربعة انواع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النظم الاقتصادية :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5900" y="2570698"/>
            <a:ext cx="7806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نظام المشروع الحر (النظام الرأسمالي)</a:t>
            </a: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نظام الاقتصاد المخطط (النظام الاشتراكي)</a:t>
            </a: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نظام الاقتصاد المختلط</a:t>
            </a:r>
          </a:p>
          <a:p>
            <a:pPr marL="571500" indent="-5715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نظام الإقتصاد الإسلامي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2773-27C9-4396-AE48-4D1E40D0475C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80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44840" y="2870583"/>
            <a:ext cx="7302320" cy="23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القادمة</a:t>
            </a:r>
          </a:p>
          <a:p>
            <a:pPr algn="ct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العرض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A890-2E11-4B32-B36A-D5497B9BEAC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917" y="1639245"/>
            <a:ext cx="7168166" cy="1799413"/>
          </a:xfrm>
        </p:spPr>
        <p:txBody>
          <a:bodyPr anchor="ctr">
            <a:noAutofit/>
          </a:bodyPr>
          <a:lstStyle/>
          <a:p>
            <a:pPr indent="-411480" rtl="1">
              <a:lnSpc>
                <a:spcPct val="150000"/>
              </a:lnSpc>
              <a:buClr>
                <a:schemeClr val="tx1">
                  <a:shade val="95000"/>
                </a:schemeClr>
              </a:buClr>
            </a:pPr>
            <a:r>
              <a:rPr lang="ar-IQ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العرض</a:t>
            </a:r>
            <a:endParaRPr lang="ar-IQ" sz="7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152" y="3788541"/>
            <a:ext cx="9144000" cy="1121841"/>
          </a:xfrm>
        </p:spPr>
        <p:txBody>
          <a:bodyPr anchor="ctr">
            <a:noAutofit/>
          </a:bodyPr>
          <a:lstStyle/>
          <a:p>
            <a:r>
              <a:rPr lang="ar-IQ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(6)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81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EDBF-DF42-4861-8E91-CE84EBAEEA7A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552" y="563812"/>
            <a:ext cx="4904096" cy="886635"/>
          </a:xfrm>
        </p:spPr>
        <p:txBody>
          <a:bodyPr>
            <a:noAutofit/>
          </a:bodyPr>
          <a:lstStyle/>
          <a:p>
            <a:pPr marL="548640" indent="-411480" algn="just" rtl="1">
              <a:buClr>
                <a:schemeClr val="tx1">
                  <a:shade val="95000"/>
                </a:schemeClr>
              </a:buClr>
            </a:pPr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محاور المحاضرة: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579" y="1927441"/>
            <a:ext cx="6168027" cy="2052131"/>
          </a:xfrm>
        </p:spPr>
        <p:txBody>
          <a:bodyPr anchor="ctr">
            <a:noAutofit/>
          </a:bodyPr>
          <a:lstStyle/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مرونة العرض السعرية</a:t>
            </a:r>
            <a:endParaRPr lang="ar-IQ" sz="4800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العوامل المؤثرة في مرونة </a:t>
            </a: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العرض</a:t>
            </a:r>
            <a:endParaRPr lang="ar-IQ" sz="4800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82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4815" y="1482071"/>
            <a:ext cx="10467833" cy="776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9" y="3405009"/>
            <a:ext cx="3296988" cy="274749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D5FC-D79B-49BD-8FBB-25B958A5BCC9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ku-Arab-IQ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العرض السعرية</a:t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Price Elasticity </a:t>
            </a: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Supply 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83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906014"/>
            <a:ext cx="105003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 السعرية هي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درجة استجابة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المعروضة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سلعة معينة للتغير في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سعرها،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ويمكن قياسها حسب هذه القاعدة: 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05589" y="3631140"/>
                <a:ext cx="2392514" cy="10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𝐸𝑆𝑃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89" y="3631140"/>
                <a:ext cx="2392514" cy="1018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25879" y="4830387"/>
                <a:ext cx="2567818" cy="10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879" y="4830387"/>
                <a:ext cx="2567818" cy="1018164"/>
              </a:xfrm>
              <a:prstGeom prst="rect">
                <a:avLst/>
              </a:prstGeom>
              <a:blipFill>
                <a:blip r:embed="rId4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48421" y="4856954"/>
                <a:ext cx="193142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21" y="4856954"/>
                <a:ext cx="1931426" cy="921984"/>
              </a:xfrm>
              <a:prstGeom prst="rect">
                <a:avLst/>
              </a:prstGeom>
              <a:blipFill>
                <a:blip r:embed="rId5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34571" y="4841704"/>
                <a:ext cx="764440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3200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571" y="4841704"/>
                <a:ext cx="764440" cy="995529"/>
              </a:xfrm>
              <a:prstGeom prst="rect">
                <a:avLst/>
              </a:prstGeom>
              <a:blipFill>
                <a:blip r:embed="rId6"/>
                <a:stretch>
                  <a:fillRect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B9E-A29C-4FD3-AFD4-44B436E11122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329" y="464518"/>
            <a:ext cx="10277341" cy="613822"/>
          </a:xfrm>
        </p:spPr>
        <p:txBody>
          <a:bodyPr>
            <a:normAutofit/>
          </a:bodyPr>
          <a:lstStyle/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يتعلق الجدول التالي بالكمية المعروضة لسلعة معينة مع سعرها: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84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02874" y="1259250"/>
          <a:ext cx="494733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379">
                  <a:extLst>
                    <a:ext uri="{9D8B030D-6E8A-4147-A177-3AD203B41FA5}">
                      <a16:colId xmlns:a16="http://schemas.microsoft.com/office/drawing/2014/main" xmlns="" val="1047556297"/>
                    </a:ext>
                  </a:extLst>
                </a:gridCol>
                <a:gridCol w="3058959">
                  <a:extLst>
                    <a:ext uri="{9D8B030D-6E8A-4147-A177-3AD203B41FA5}">
                      <a16:colId xmlns:a16="http://schemas.microsoft.com/office/drawing/2014/main" xmlns="" val="57744367"/>
                    </a:ext>
                  </a:extLst>
                </a:gridCol>
              </a:tblGrid>
              <a:tr h="556876">
                <a:tc>
                  <a:txBody>
                    <a:bodyPr/>
                    <a:lstStyle/>
                    <a:p>
                      <a:pPr algn="ctr" rtl="1"/>
                      <a:r>
                        <a:rPr lang="ar-IQ" sz="3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السعر</a:t>
                      </a:r>
                      <a:r>
                        <a:rPr lang="ar-IQ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4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(P)</a:t>
                      </a:r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32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الكمية المعروضة  </a:t>
                      </a:r>
                      <a:r>
                        <a:rPr lang="en-US" sz="32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US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(Q</a:t>
                      </a:r>
                      <a:r>
                        <a:rPr lang="en-US" sz="2800" baseline="-2500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s</a:t>
                      </a:r>
                      <a:r>
                        <a:rPr lang="en-US" sz="2800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2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913210"/>
                  </a:ext>
                </a:extLst>
              </a:tr>
              <a:tr h="4955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544777"/>
                  </a:ext>
                </a:extLst>
              </a:tr>
              <a:tr h="4955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6423901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6452315" y="2802645"/>
            <a:ext cx="4615460" cy="637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مرونة العرض السعرية؟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7329" y="3833477"/>
                <a:ext cx="280403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𝐸𝑆𝑃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29" y="3833477"/>
                <a:ext cx="2804037" cy="921984"/>
              </a:xfrm>
              <a:prstGeom prst="rect">
                <a:avLst/>
              </a:prstGeom>
              <a:blipFill>
                <a:blip r:embed="rId3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61366" y="3861722"/>
                <a:ext cx="729174" cy="995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366" y="3861722"/>
                <a:ext cx="729174" cy="995272"/>
              </a:xfrm>
              <a:prstGeom prst="rect">
                <a:avLst/>
              </a:prstGeom>
              <a:blipFill>
                <a:blip r:embed="rId4"/>
                <a:stretch>
                  <a:fillRect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65439" y="5018670"/>
                <a:ext cx="145693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39" y="5018670"/>
                <a:ext cx="1456937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13769" y="5037904"/>
                <a:ext cx="5271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69" y="5037904"/>
                <a:ext cx="527196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22987" y="5335815"/>
                <a:ext cx="10533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IQ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87" y="5335815"/>
                <a:ext cx="105336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Callout 1 (Border and Accent Bar) 24"/>
          <p:cNvSpPr/>
          <p:nvPr/>
        </p:nvSpPr>
        <p:spPr>
          <a:xfrm>
            <a:off x="6976085" y="3833477"/>
            <a:ext cx="3382592" cy="1394565"/>
          </a:xfrm>
          <a:prstGeom prst="accentBorderCallout1">
            <a:avLst>
              <a:gd name="adj1" fmla="val 1924"/>
              <a:gd name="adj2" fmla="val -4663"/>
              <a:gd name="adj3" fmla="val 115859"/>
              <a:gd name="adj4" fmla="val -5113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وهذا يعني بأن إرتفاع سعر السلعة  بدولار واحد يؤدي الى زيادة الكمية المعروضة منها بـ (0.9) وحدة (غير مرن).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067E-BA59-4BC9-BD65-FD96D07A697A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20" grpId="0"/>
      <p:bldP spid="21" grpId="0"/>
      <p:bldP spid="23" grpId="0"/>
      <p:bldP spid="24" grpId="0"/>
      <p:bldP spid="2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8" y="573439"/>
            <a:ext cx="9608024" cy="629537"/>
          </a:xfrm>
        </p:spPr>
        <p:txBody>
          <a:bodyPr>
            <a:noAutofit/>
          </a:bodyPr>
          <a:lstStyle/>
          <a:p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درجات </a:t>
            </a:r>
            <a:r>
              <a:rPr lang="ar-IQ" sz="4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العرض السعرية 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85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934255" y="1320965"/>
          <a:ext cx="10323490" cy="491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805">
                  <a:extLst>
                    <a:ext uri="{9D8B030D-6E8A-4147-A177-3AD203B41FA5}">
                      <a16:colId xmlns:a16="http://schemas.microsoft.com/office/drawing/2014/main" xmlns="" val="1434113261"/>
                    </a:ext>
                  </a:extLst>
                </a:gridCol>
                <a:gridCol w="7063685">
                  <a:extLst>
                    <a:ext uri="{9D8B030D-6E8A-4147-A177-3AD203B41FA5}">
                      <a16:colId xmlns:a16="http://schemas.microsoft.com/office/drawing/2014/main" xmlns="" val="1698582652"/>
                    </a:ext>
                  </a:extLst>
                </a:gridCol>
              </a:tblGrid>
              <a:tr h="66062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معامل المرونة </a:t>
                      </a:r>
                      <a:r>
                        <a:rPr lang="en-US" sz="32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en-US" sz="32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ESP</a:t>
                      </a:r>
                      <a:r>
                        <a:rPr lang="en-US" sz="32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)</a:t>
                      </a:r>
                      <a:endParaRPr lang="en-US" sz="32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b="1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النوع</a:t>
                      </a:r>
                      <a:endParaRPr lang="en-US" sz="40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2940848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ESP</a:t>
                      </a:r>
                      <a:r>
                        <a:rPr lang="en-US" sz="3600" b="0" baseline="-25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= 0</a:t>
                      </a:r>
                      <a:endParaRPr lang="en-US" sz="3600" b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عديم المرونة</a:t>
                      </a:r>
                      <a:endParaRPr lang="en-US" sz="40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8743558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ESP &lt;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غير مرن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8004734"/>
                  </a:ext>
                </a:extLst>
              </a:tr>
              <a:tr h="8746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ESP</a:t>
                      </a:r>
                      <a:r>
                        <a:rPr lang="en-US" sz="3600" b="0" baseline="-25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= 1</a:t>
                      </a:r>
                      <a:endParaRPr lang="en-US" sz="3600" b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أحادي المرونة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1130734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ESP</a:t>
                      </a:r>
                      <a:r>
                        <a:rPr lang="en-US" sz="3600" b="0" baseline="-25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 </a:t>
                      </a: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&gt;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مرن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347773"/>
                  </a:ext>
                </a:extLst>
              </a:tr>
              <a:tr h="8455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ESP</a:t>
                      </a:r>
                      <a:r>
                        <a:rPr lang="en-US" sz="3600" b="0" baseline="-25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en-US" sz="3600" b="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= </a:t>
                      </a:r>
                      <a:r>
                        <a:rPr lang="en-US" sz="3600" b="0" dirty="0" smtClean="0">
                          <a:solidFill>
                            <a:srgbClr val="252525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∞</a:t>
                      </a:r>
                      <a:endParaRPr lang="en-US" sz="3600" b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لا نهائي المرونة</a:t>
                      </a:r>
                      <a:endParaRPr lang="en-US" sz="4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77841639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3F4-EB24-4223-AC4F-6FA2A0395550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86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528963" y="423598"/>
            <a:ext cx="1050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مرن</a:t>
            </a:r>
            <a:endParaRPr lang="en-US" sz="2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238041" y="562945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226125" y="2493413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38200" y="500551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001247" y="2564081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757397" y="87720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546019" y="1113767"/>
            <a:ext cx="1221615" cy="7723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240798" y="1711275"/>
            <a:ext cx="545363" cy="486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73700" y="149833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792119" y="1724677"/>
            <a:ext cx="5283" cy="76034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V="1">
            <a:off x="1768745" y="1665637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045900" y="2520661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69" name="Straight Connector 68"/>
          <p:cNvCxnSpPr>
            <a:stCxn id="72" idx="6"/>
          </p:cNvCxnSpPr>
          <p:nvPr/>
        </p:nvCxnSpPr>
        <p:spPr>
          <a:xfrm flipH="1">
            <a:off x="1242009" y="1476048"/>
            <a:ext cx="991730" cy="901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68599" y="1263029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71" name="Straight Connector 70"/>
          <p:cNvCxnSpPr>
            <a:stCxn id="72" idx="4"/>
          </p:cNvCxnSpPr>
          <p:nvPr/>
        </p:nvCxnSpPr>
        <p:spPr>
          <a:xfrm flipH="1">
            <a:off x="2189830" y="1511284"/>
            <a:ext cx="3446" cy="98508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2152812" y="1440812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20670" y="2504398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2372120" y="1336269"/>
            <a:ext cx="1242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ESP</a:t>
            </a:r>
            <a:r>
              <a:rPr lang="en-US" b="1" baseline="-2500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&gt; 1</a:t>
            </a:r>
            <a:endParaRPr lang="en-US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790821" y="544699"/>
            <a:ext cx="1050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 مرن</a:t>
            </a:r>
            <a:endParaRPr lang="en-US" sz="2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5225826" y="644124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213910" y="2574592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825985" y="581730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989032" y="2645260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237380" y="87804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5563368" y="1083326"/>
            <a:ext cx="708047" cy="11073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83" idx="3"/>
          </p:cNvCxnSpPr>
          <p:nvPr/>
        </p:nvCxnSpPr>
        <p:spPr>
          <a:xfrm flipH="1" flipV="1">
            <a:off x="5222597" y="1866025"/>
            <a:ext cx="564744" cy="44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861601" y="1696748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5759487" y="1886162"/>
            <a:ext cx="9494" cy="65946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 flipV="1">
            <a:off x="5742097" y="1820838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877466" y="2518788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5254950" y="1614393"/>
            <a:ext cx="616834" cy="776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856384" y="1344208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915036" y="1582856"/>
            <a:ext cx="3446" cy="981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5884223" y="1584272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529046" y="2518788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92" name="Rectangle 91"/>
          <p:cNvSpPr/>
          <p:nvPr/>
        </p:nvSpPr>
        <p:spPr>
          <a:xfrm>
            <a:off x="6187318" y="1357098"/>
            <a:ext cx="1247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ESP</a:t>
            </a:r>
            <a:r>
              <a:rPr lang="en-US" b="1" baseline="-2500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&lt; </a:t>
            </a:r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en-US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360456" y="662608"/>
            <a:ext cx="1201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أحادي المرونة</a:t>
            </a:r>
            <a:endParaRPr lang="en-US" sz="2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9095820" y="776388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9083904" y="2706856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8695979" y="713994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10859026" y="2777524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10588156" y="97078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9219893" y="1229775"/>
            <a:ext cx="1360597" cy="11510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9" idx="2"/>
          </p:cNvCxnSpPr>
          <p:nvPr/>
        </p:nvCxnSpPr>
        <p:spPr>
          <a:xfrm flipH="1" flipV="1">
            <a:off x="9087374" y="2025104"/>
            <a:ext cx="532150" cy="52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721985" y="1796843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118" name="Straight Connector 117"/>
          <p:cNvCxnSpPr>
            <a:stCxn id="119" idx="0"/>
          </p:cNvCxnSpPr>
          <p:nvPr/>
        </p:nvCxnSpPr>
        <p:spPr>
          <a:xfrm flipH="1">
            <a:off x="9653552" y="2058416"/>
            <a:ext cx="5395" cy="61735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 flipV="1">
            <a:off x="9619524" y="1991897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9903679" y="273410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9091767" y="1677816"/>
            <a:ext cx="980235" cy="166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8726378" y="1476472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123" name="Straight Connector 122"/>
          <p:cNvCxnSpPr>
            <a:stCxn id="139" idx="4"/>
          </p:cNvCxnSpPr>
          <p:nvPr/>
        </p:nvCxnSpPr>
        <p:spPr>
          <a:xfrm flipH="1">
            <a:off x="10039945" y="1713706"/>
            <a:ext cx="3446" cy="981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10002927" y="1643234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9478449" y="2717841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141" name="Rectangle 140"/>
          <p:cNvSpPr/>
          <p:nvPr/>
        </p:nvSpPr>
        <p:spPr>
          <a:xfrm>
            <a:off x="10486333" y="1346014"/>
            <a:ext cx="1085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ESP = </a:t>
            </a:r>
            <a:r>
              <a:rPr lang="en-US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</a:t>
            </a:r>
            <a:endParaRPr lang="en-US" b="1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969894" y="3475425"/>
            <a:ext cx="2559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عديم المرونة</a:t>
            </a:r>
            <a:endParaRPr lang="en-US" sz="2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 flipH="1">
            <a:off x="3127150" y="3586840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 flipV="1">
            <a:off x="3115234" y="5517308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2727309" y="3524446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>
            <a:off x="4785149" y="5586723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4029405" y="393771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05" name="Straight Connector 204"/>
          <p:cNvCxnSpPr/>
          <p:nvPr/>
        </p:nvCxnSpPr>
        <p:spPr>
          <a:xfrm flipH="1">
            <a:off x="3948568" y="4021994"/>
            <a:ext cx="35237" cy="147357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3157420" y="4777307"/>
            <a:ext cx="810123" cy="7574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775513" y="452668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209" name="Oval 208"/>
          <p:cNvSpPr/>
          <p:nvPr/>
        </p:nvSpPr>
        <p:spPr>
          <a:xfrm flipV="1">
            <a:off x="3926608" y="4744047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795387" y="5481225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endParaRPr lang="en-US" sz="1600" baseline="-25000" dirty="0"/>
          </a:p>
        </p:txBody>
      </p:sp>
      <p:cxnSp>
        <p:nvCxnSpPr>
          <p:cNvPr id="211" name="Straight Connector 210"/>
          <p:cNvCxnSpPr/>
          <p:nvPr/>
        </p:nvCxnSpPr>
        <p:spPr>
          <a:xfrm flipH="1" flipV="1">
            <a:off x="3130621" y="4429761"/>
            <a:ext cx="836922" cy="857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/>
          <p:cNvSpPr/>
          <p:nvPr/>
        </p:nvSpPr>
        <p:spPr>
          <a:xfrm>
            <a:off x="2792479" y="4192324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214" name="Oval 213"/>
          <p:cNvSpPr/>
          <p:nvPr/>
        </p:nvSpPr>
        <p:spPr>
          <a:xfrm>
            <a:off x="3930308" y="4408127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022348" y="4224052"/>
            <a:ext cx="1050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ESP</a:t>
            </a:r>
            <a:r>
              <a:rPr lang="en-US" b="1" baseline="-2500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0 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7214453" y="3557535"/>
            <a:ext cx="2263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2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نهائي المرونة</a:t>
            </a:r>
            <a:endParaRPr lang="en-US" sz="2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18" name="Straight Connector 217"/>
          <p:cNvCxnSpPr/>
          <p:nvPr/>
        </p:nvCxnSpPr>
        <p:spPr>
          <a:xfrm flipH="1">
            <a:off x="7074759" y="3628890"/>
            <a:ext cx="18718" cy="1930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 flipV="1">
            <a:off x="7062843" y="5559358"/>
            <a:ext cx="2010072" cy="19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6674918" y="3566496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8837965" y="5630026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9069992" y="45506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23" name="Straight Connector 222"/>
          <p:cNvCxnSpPr/>
          <p:nvPr/>
        </p:nvCxnSpPr>
        <p:spPr>
          <a:xfrm>
            <a:off x="7082856" y="4743937"/>
            <a:ext cx="1961943" cy="212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6710534" y="4681514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cxnSp>
        <p:nvCxnSpPr>
          <p:cNvPr id="226" name="Straight Connector 225"/>
          <p:cNvCxnSpPr/>
          <p:nvPr/>
        </p:nvCxnSpPr>
        <p:spPr>
          <a:xfrm>
            <a:off x="8277462" y="4725659"/>
            <a:ext cx="9368" cy="84338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val 226"/>
          <p:cNvSpPr/>
          <p:nvPr/>
        </p:nvSpPr>
        <p:spPr>
          <a:xfrm flipV="1">
            <a:off x="8247407" y="4721292"/>
            <a:ext cx="78846" cy="665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8120909" y="5540168"/>
            <a:ext cx="360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cxnSp>
        <p:nvCxnSpPr>
          <p:cNvPr id="231" name="Straight Connector 230"/>
          <p:cNvCxnSpPr/>
          <p:nvPr/>
        </p:nvCxnSpPr>
        <p:spPr>
          <a:xfrm flipH="1">
            <a:off x="7738975" y="4711587"/>
            <a:ext cx="3446" cy="84777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al 231"/>
          <p:cNvSpPr/>
          <p:nvPr/>
        </p:nvSpPr>
        <p:spPr>
          <a:xfrm>
            <a:off x="7710481" y="4709224"/>
            <a:ext cx="80927" cy="70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570447" y="5526877"/>
            <a:ext cx="36099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q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234" name="Rectangle 233"/>
          <p:cNvSpPr/>
          <p:nvPr/>
        </p:nvSpPr>
        <p:spPr>
          <a:xfrm>
            <a:off x="7595707" y="4216937"/>
            <a:ext cx="1050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ESP= ∞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2F84-8E81-4C5F-B063-9498FC47E097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5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5" grpId="0"/>
      <p:bldP spid="67" grpId="0" animBg="1"/>
      <p:bldP spid="68" grpId="0"/>
      <p:bldP spid="70" grpId="0"/>
      <p:bldP spid="72" grpId="0" animBg="1"/>
      <p:bldP spid="73" grpId="0"/>
      <p:bldP spid="78" grpId="0"/>
      <p:bldP spid="79" grpId="0"/>
      <p:bldP spid="80" grpId="0"/>
      <p:bldP spid="83" grpId="0"/>
      <p:bldP spid="85" grpId="0" animBg="1"/>
      <p:bldP spid="86" grpId="0"/>
      <p:bldP spid="88" grpId="0"/>
      <p:bldP spid="90" grpId="0" animBg="1"/>
      <p:bldP spid="91" grpId="0"/>
      <p:bldP spid="112" grpId="0"/>
      <p:bldP spid="113" grpId="0"/>
      <p:bldP spid="114" grpId="0"/>
      <p:bldP spid="117" grpId="0"/>
      <p:bldP spid="119" grpId="0" animBg="1"/>
      <p:bldP spid="120" grpId="0"/>
      <p:bldP spid="122" grpId="0"/>
      <p:bldP spid="139" grpId="0" animBg="1"/>
      <p:bldP spid="140" grpId="0"/>
      <p:bldP spid="202" grpId="0"/>
      <p:bldP spid="203" grpId="0"/>
      <p:bldP spid="204" grpId="0"/>
      <p:bldP spid="207" grpId="0"/>
      <p:bldP spid="209" grpId="0" animBg="1"/>
      <p:bldP spid="210" grpId="0"/>
      <p:bldP spid="212" grpId="0"/>
      <p:bldP spid="214" grpId="0" animBg="1"/>
      <p:bldP spid="220" grpId="0"/>
      <p:bldP spid="221" grpId="0"/>
      <p:bldP spid="222" grpId="0"/>
      <p:bldP spid="225" grpId="0"/>
      <p:bldP spid="227" grpId="0" animBg="1"/>
      <p:bldP spid="228" grpId="0"/>
      <p:bldP spid="232" grpId="0" animBg="1"/>
      <p:bldP spid="23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8" y="573439"/>
            <a:ext cx="9489743" cy="629537"/>
          </a:xfrm>
        </p:spPr>
        <p:txBody>
          <a:bodyPr>
            <a:noAutofit/>
          </a:bodyPr>
          <a:lstStyle/>
          <a:p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العوامل المؤثرة في مرونة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 </a:t>
            </a: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السعرية</a:t>
            </a:r>
            <a:endParaRPr lang="en-US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F1855434-35D0-4EB5-91AA-4FDCC5769DB0}" type="slidenum">
              <a:rPr lang="en-US" smtClean="0"/>
              <a:t>87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4160"/>
              </p:ext>
            </p:extLst>
          </p:nvPr>
        </p:nvGraphicFramePr>
        <p:xfrm>
          <a:off x="936500" y="1177576"/>
          <a:ext cx="10200718" cy="48887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21038">
                  <a:extLst>
                    <a:ext uri="{9D8B030D-6E8A-4147-A177-3AD203B41FA5}">
                      <a16:colId xmlns:a16="http://schemas.microsoft.com/office/drawing/2014/main" xmlns="" val="1434113261"/>
                    </a:ext>
                  </a:extLst>
                </a:gridCol>
                <a:gridCol w="6979680">
                  <a:extLst>
                    <a:ext uri="{9D8B030D-6E8A-4147-A177-3AD203B41FA5}">
                      <a16:colId xmlns:a16="http://schemas.microsoft.com/office/drawing/2014/main" xmlns="" val="1698582652"/>
                    </a:ext>
                  </a:extLst>
                </a:gridCol>
              </a:tblGrid>
              <a:tr h="7242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علاقته بالمرونة</a:t>
                      </a:r>
                      <a:endParaRPr lang="en-US" sz="32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العامل</a:t>
                      </a:r>
                      <a:endParaRPr lang="en-US" sz="4000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2940848"/>
                  </a:ext>
                </a:extLst>
              </a:tr>
              <a:tr h="83289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طردية (+) </a:t>
                      </a:r>
                      <a:endParaRPr lang="en-US" sz="4000" b="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القابلية للتخزين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8743558"/>
                  </a:ext>
                </a:extLst>
              </a:tr>
              <a:tr h="83289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طردية (+) </a:t>
                      </a:r>
                      <a:endParaRPr lang="ar-IQ" sz="4000" b="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قابلية النقل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8004734"/>
                  </a:ext>
                </a:extLst>
              </a:tr>
              <a:tr h="83289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طردية (+) </a:t>
                      </a:r>
                      <a:endParaRPr lang="ar-IQ" sz="4000" b="0" kern="1200" dirty="0" smtClean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طبيعة العملية الإنتاجية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1130734"/>
                  </a:ext>
                </a:extLst>
              </a:tr>
              <a:tr h="83289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طردية (+) </a:t>
                      </a:r>
                      <a:endParaRPr lang="ar-IQ" sz="4000" b="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التوقعات المستقبلية للأسعار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347773"/>
                  </a:ext>
                </a:extLst>
              </a:tr>
              <a:tr h="83289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kern="12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طردية (+) </a:t>
                      </a:r>
                      <a:endParaRPr lang="ar-IQ" sz="4000" b="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4000" dirty="0" smtClean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الفترة الزمنية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07393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4E25-78B6-46BF-B64E-300E66588A8D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88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44840" y="2870583"/>
            <a:ext cx="7302320" cy="23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القادمة</a:t>
            </a:r>
          </a:p>
          <a:p>
            <a:pPr algn="ctr" rt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IQ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توازن السوق</a:t>
            </a:r>
            <a:endParaRPr lang="ar-IQ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746A-FB57-4DE0-BE7A-F3376FF83E71}" type="datetime1">
              <a:rPr lang="en-US" smtClean="0"/>
              <a:t>11/15/2022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069" y="1652124"/>
            <a:ext cx="7168166" cy="1799413"/>
          </a:xfrm>
        </p:spPr>
        <p:txBody>
          <a:bodyPr anchor="ctr">
            <a:noAutofit/>
          </a:bodyPr>
          <a:lstStyle/>
          <a:p>
            <a:pPr indent="-411480" rtl="1">
              <a:lnSpc>
                <a:spcPct val="150000"/>
              </a:lnSpc>
              <a:buClr>
                <a:schemeClr val="tx1">
                  <a:shade val="95000"/>
                </a:schemeClr>
              </a:buClr>
            </a:pPr>
            <a:r>
              <a:rPr lang="ar-IQ" sz="8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توازن السوق</a:t>
            </a:r>
            <a:endParaRPr lang="ar-IQ" sz="8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152" y="3788541"/>
            <a:ext cx="9144000" cy="1121841"/>
          </a:xfrm>
        </p:spPr>
        <p:txBody>
          <a:bodyPr anchor="ctr">
            <a:noAutofit/>
          </a:bodyPr>
          <a:lstStyle/>
          <a:p>
            <a:r>
              <a:rPr lang="ar-IQ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(7)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89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DFD3-A758-4E1F-9F33-FB34DCD5AC21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1" y="347729"/>
            <a:ext cx="9677276" cy="1256002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ar-IQ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الحاجات الانسانية 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Human N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eeds </a:t>
            </a:r>
            <a:endParaRPr lang="ar-IQ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fld>
            <a:endParaRPr lang="en-US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615591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40159" y="1848127"/>
            <a:ext cx="1026617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 الحاجة الإنسانية تتمثل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شعور بالحرمان مصحوب برغبة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معينة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الفرد في الحصول على وسائل الإشباع المختلفة لإزالة هذا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الحرمان.</a:t>
            </a:r>
            <a:r>
              <a:rPr lang="en-US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IQ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F4B-21C6-4432-8089-758C5DB023A3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552" y="563812"/>
            <a:ext cx="4904096" cy="886635"/>
          </a:xfrm>
        </p:spPr>
        <p:txBody>
          <a:bodyPr>
            <a:noAutofit/>
          </a:bodyPr>
          <a:lstStyle/>
          <a:p>
            <a:pPr marL="548640" indent="-411480" algn="just" rtl="1">
              <a:buClr>
                <a:schemeClr val="tx1">
                  <a:shade val="95000"/>
                </a:schemeClr>
              </a:buClr>
            </a:pPr>
            <a:r>
              <a:rPr lang="ar-IQ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محاور المحاضرة: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952" y="1884784"/>
            <a:ext cx="5568462" cy="2498030"/>
          </a:xfrm>
        </p:spPr>
        <p:txBody>
          <a:bodyPr anchor="ctr">
            <a:noAutofit/>
          </a:bodyPr>
          <a:lstStyle/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توازن </a:t>
            </a: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السوق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فائض في  </a:t>
            </a: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العرض</a:t>
            </a:r>
          </a:p>
          <a:p>
            <a:pPr marL="571500" indent="-571500" algn="r" rtl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IQ" sz="4800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فائض في </a:t>
            </a:r>
            <a:r>
              <a:rPr lang="ar-IQ" sz="4800" dirty="0" smtClean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الطلب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4815" y="1482071"/>
            <a:ext cx="10467833" cy="776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A8C5-087B-4B1C-B013-65BBB714DF74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x-none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ar-IQ" sz="4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توازن السوق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Market Equilibrium</a:t>
            </a:r>
            <a:endParaRPr lang="ar-IQ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8" y="1938244"/>
            <a:ext cx="10401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التوازن هو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الوضع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الذي تم التوصل إليه فلا يوجد ما يدعو إلى تغييره ما لم تحدث تغيرات خارجية تؤدي إلى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ذلك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5787" y="4147297"/>
            <a:ext cx="69305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ويتحقق توازن السوق عندما يتقاطع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 من منحنى الطلب مع منحنى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t="7167" r="10387" b="12082"/>
          <a:stretch/>
        </p:blipFill>
        <p:spPr>
          <a:xfrm>
            <a:off x="1058445" y="3689241"/>
            <a:ext cx="2719377" cy="23201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E4C3-D3D2-4F9D-B195-4F4D00294AC5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2697" y="375477"/>
            <a:ext cx="11054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يبين الجدول التالي كميات مطلوبة و كميات معروضة من التفاح عند أسعار مختلفة: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94053"/>
              </p:ext>
            </p:extLst>
          </p:nvPr>
        </p:nvGraphicFramePr>
        <p:xfrm>
          <a:off x="723900" y="2358370"/>
          <a:ext cx="2582551" cy="35053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8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3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9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947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IQ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السعر</a:t>
                      </a:r>
                      <a:endParaRPr kumimoji="0" lang="ar-SA" sz="18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(P)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KW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الكمية </a:t>
                      </a:r>
                      <a:r>
                        <a:rPr lang="ar-IQ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المطلوبة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600" baseline="-1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KW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الكمية المعروضة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baseline="-1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027555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739426" y="1144918"/>
            <a:ext cx="6717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أرسم منحني الطلب والعرض وحدد توازن السوق؟</a:t>
            </a:r>
            <a:endParaRPr lang="ar-SA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213" y="2358370"/>
            <a:ext cx="6133108" cy="381033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5001307" y="3773827"/>
            <a:ext cx="249555" cy="279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738914" y="3904933"/>
            <a:ext cx="2623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3617204"/>
            <a:ext cx="59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</a:t>
            </a:r>
          </a:p>
          <a:p>
            <a:pPr algn="ctr" rtl="1"/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التوازن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8440734" y="3894027"/>
            <a:ext cx="2077870" cy="19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688913" y="3570861"/>
            <a:ext cx="59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نقطة التوازن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52456" y="5100142"/>
            <a:ext cx="256173" cy="279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8280542" y="5367056"/>
            <a:ext cx="0" cy="1944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745471" y="5618909"/>
            <a:ext cx="1070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التوازنية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94DE-DC3D-44FF-817C-2466120604BA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34" grpId="0" animBg="1"/>
      <p:bldP spid="38" grpId="0"/>
      <p:bldP spid="40" grpId="0"/>
      <p:bldP spid="44" grpId="0" animBg="1"/>
      <p:bldP spid="4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2615" y="655137"/>
            <a:ext cx="104011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 ويتحقق التوازن في السوق عندما تتساوى الكمية المطلوبة مع </a:t>
            </a:r>
            <a:r>
              <a:rPr lang="ar-IQ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المعروضة: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988344"/>
            <a:ext cx="104011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ونحصل من خلال هذا التطابق للكمية المطلوبة والكمية المعروضة  على كل من السعر التوازني والكمية التوازنية.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38600" y="2366765"/>
            <a:ext cx="3277590" cy="8544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6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6600" b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6600" b="1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48C1-C92A-4B56-AB05-1DA93FCF8656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61395" y="315669"/>
                <a:ext cx="24637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1" i="0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𝐐𝐬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5" y="315669"/>
                <a:ext cx="2463751" cy="369332"/>
              </a:xfrm>
              <a:prstGeom prst="rect">
                <a:avLst/>
              </a:prstGeom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41668" y="799091"/>
            <a:ext cx="11835684" cy="251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416638" y="319131"/>
                <a:ext cx="22909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𝒃𝑷</m:t>
                      </m:r>
                    </m:oMath>
                  </m:oMathPara>
                </a14:m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38" y="319131"/>
                <a:ext cx="2290958" cy="369332"/>
              </a:xfrm>
              <a:prstGeom prst="rect">
                <a:avLst/>
              </a:prstGeom>
              <a:blipFill>
                <a:blip r:embed="rId3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712340" y="353109"/>
                <a:ext cx="2073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ar-IQ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𝒅𝑷</m:t>
                      </m:r>
                    </m:oMath>
                  </m:oMathPara>
                </a14:m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40" y="353109"/>
                <a:ext cx="2073498" cy="369332"/>
              </a:xfrm>
              <a:prstGeom prst="rect">
                <a:avLst/>
              </a:prstGeom>
              <a:blipFill>
                <a:blip r:embed="rId4"/>
                <a:stretch>
                  <a:fillRect l="-1471" r="-58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61396" y="1242012"/>
                <a:ext cx="24637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1" i="0" baseline="-25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𝐐𝐬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6" y="1242012"/>
                <a:ext cx="2463751" cy="369332"/>
              </a:xfrm>
              <a:prstGeom prst="rect">
                <a:avLst/>
              </a:prstGeom>
              <a:blipFill>
                <a:blip r:embed="rId5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12383" y="2054670"/>
                <a:ext cx="35114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𝑏𝑃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ar-IQ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IQ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3" y="2054670"/>
                <a:ext cx="351142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87867" y="2890819"/>
                <a:ext cx="38109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ar-IQ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7" y="2890819"/>
                <a:ext cx="3810952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29397" y="3739806"/>
                <a:ext cx="26035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ar-IQ" sz="24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97" y="3739806"/>
                <a:ext cx="2603531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309971" y="4469728"/>
                <a:ext cx="1642381" cy="677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71" y="4469728"/>
                <a:ext cx="1642381" cy="6770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>
            <a:off x="3632404" y="1359194"/>
            <a:ext cx="1674" cy="45396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ine Callout 3 (No Border) 71"/>
          <p:cNvSpPr/>
          <p:nvPr/>
        </p:nvSpPr>
        <p:spPr>
          <a:xfrm>
            <a:off x="1018828" y="5743427"/>
            <a:ext cx="1748886" cy="471774"/>
          </a:xfrm>
          <a:prstGeom prst="callout3">
            <a:avLst>
              <a:gd name="adj1" fmla="val 7612"/>
              <a:gd name="adj2" fmla="val 42838"/>
              <a:gd name="adj3" fmla="val -10242"/>
              <a:gd name="adj4" fmla="val 53184"/>
              <a:gd name="adj5" fmla="val -35558"/>
              <a:gd name="adj6" fmla="val 57589"/>
              <a:gd name="adj7" fmla="val -94110"/>
              <a:gd name="adj8" fmla="val 6556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400" dirty="0">
                <a:solidFill>
                  <a:srgbClr val="00B050"/>
                </a:solidFill>
                <a:latin typeface="Traditional Arabic" panose="02020603050405020304" pitchFamily="18" charset="-78"/>
                <a:cs typeface="Ali_K_Sharif" pitchFamily="2" charset="-78"/>
              </a:rPr>
              <a:t>سعر التوازن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30895" y="1245074"/>
                <a:ext cx="2472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𝒃𝑷</m:t>
                      </m:r>
                    </m:oMath>
                  </m:oMathPara>
                </a14:m>
                <a:endParaRPr 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95" y="1245074"/>
                <a:ext cx="2472743" cy="369332"/>
              </a:xfrm>
              <a:prstGeom prst="rect">
                <a:avLst/>
              </a:prstGeom>
              <a:blipFill>
                <a:blip r:embed="rId10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813530" y="1820684"/>
                <a:ext cx="2687141" cy="677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30" y="1820684"/>
                <a:ext cx="2687141" cy="6770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815286" y="2754767"/>
                <a:ext cx="2617588" cy="707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286" y="2754767"/>
                <a:ext cx="2617588" cy="707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975025" y="3623875"/>
                <a:ext cx="3244155" cy="707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025" y="3623875"/>
                <a:ext cx="3244155" cy="7074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>
            <a:stCxn id="76" idx="0"/>
          </p:cNvCxnSpPr>
          <p:nvPr/>
        </p:nvCxnSpPr>
        <p:spPr>
          <a:xfrm flipH="1">
            <a:off x="5182043" y="3623875"/>
            <a:ext cx="415060" cy="353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918522" y="3634613"/>
            <a:ext cx="415060" cy="353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3712506" y="4486859"/>
                <a:ext cx="1995090" cy="707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06" y="4486859"/>
                <a:ext cx="1995090" cy="707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519631" y="1242012"/>
                <a:ext cx="2472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𝒅𝑷</m:t>
                      </m:r>
                    </m:oMath>
                  </m:oMathPara>
                </a14:m>
                <a:endParaRPr 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631" y="1242012"/>
                <a:ext cx="2472743" cy="369332"/>
              </a:xfrm>
              <a:prstGeom prst="rect">
                <a:avLst/>
              </a:prstGeom>
              <a:blipFill>
                <a:blip r:embed="rId15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8002266" y="1817622"/>
                <a:ext cx="2687141" cy="677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266" y="1817622"/>
                <a:ext cx="2687141" cy="67704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004022" y="2751705"/>
                <a:ext cx="2617588" cy="707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22" y="2751705"/>
                <a:ext cx="2617588" cy="707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8163761" y="3620813"/>
                <a:ext cx="3244155" cy="707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61" y="3620813"/>
                <a:ext cx="3244155" cy="7074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H="1">
            <a:off x="8757475" y="3596771"/>
            <a:ext cx="415060" cy="353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0863265" y="3619021"/>
            <a:ext cx="415060" cy="353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7825105" y="4486859"/>
                <a:ext cx="1995090" cy="707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4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05" y="4486859"/>
                <a:ext cx="1995090" cy="70743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ight Brace 86"/>
          <p:cNvSpPr/>
          <p:nvPr/>
        </p:nvSpPr>
        <p:spPr>
          <a:xfrm rot="5400000">
            <a:off x="6946911" y="3584975"/>
            <a:ext cx="393582" cy="3923321"/>
          </a:xfrm>
          <a:prstGeom prst="rightBrace">
            <a:avLst>
              <a:gd name="adj1" fmla="val 139984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941734" y="5833336"/>
            <a:ext cx="200738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ar-IQ" sz="24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التوازنية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7815" y="6269013"/>
            <a:ext cx="2844800" cy="476250"/>
          </a:xfrm>
        </p:spPr>
        <p:txBody>
          <a:bodyPr/>
          <a:lstStyle/>
          <a:p>
            <a:pPr>
              <a:defRPr/>
            </a:pPr>
            <a:fld id="{EDEED11C-0558-40F8-9181-5C83DF6E52DD}" type="slidenum">
              <a:rPr lang="ar-SA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C99E8-D7BE-404D-A747-0695F960AF5D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72" grpId="0" animBg="1"/>
      <p:bldP spid="73" grpId="0"/>
      <p:bldP spid="80" grpId="0"/>
      <p:bldP spid="87" grpId="0" animBg="1"/>
      <p:bldP spid="8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73041" y="440187"/>
            <a:ext cx="6885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كانت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دالتي الطلب والعرض</a:t>
            </a:r>
            <a:r>
              <a:rPr lang="ar-IQ" sz="320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هما: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97424" y="804107"/>
                <a:ext cx="306946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24" y="804107"/>
                <a:ext cx="3069465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62117" y="1201384"/>
                <a:ext cx="306946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IQ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17" y="1201384"/>
                <a:ext cx="3069465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4918" y="2505368"/>
                <a:ext cx="24637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2400" b="0" i="0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Qs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918" y="2505368"/>
                <a:ext cx="2463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1082" y="3087312"/>
                <a:ext cx="35114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IQ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ar-IQ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IQ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82" y="3087312"/>
                <a:ext cx="351142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5521" y="3633001"/>
                <a:ext cx="41303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1" y="3633001"/>
                <a:ext cx="413038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49007" y="4192721"/>
                <a:ext cx="26035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270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007" y="4192721"/>
                <a:ext cx="260353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14388" y="4767927"/>
                <a:ext cx="2932650" cy="6874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8" y="4767927"/>
                <a:ext cx="2932650" cy="6874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4319452" y="2505368"/>
            <a:ext cx="14434" cy="24683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Callout 3 (No Border) 8"/>
          <p:cNvSpPr/>
          <p:nvPr/>
        </p:nvSpPr>
        <p:spPr>
          <a:xfrm>
            <a:off x="3949725" y="5382881"/>
            <a:ext cx="1582599" cy="471774"/>
          </a:xfrm>
          <a:prstGeom prst="callout3">
            <a:avLst>
              <a:gd name="adj1" fmla="val 48560"/>
              <a:gd name="adj2" fmla="val 2149"/>
              <a:gd name="adj3" fmla="val 47085"/>
              <a:gd name="adj4" fmla="val -1961"/>
              <a:gd name="adj5" fmla="val 35419"/>
              <a:gd name="adj6" fmla="val -16622"/>
              <a:gd name="adj7" fmla="val -9483"/>
              <a:gd name="adj8" fmla="val -3484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سعر التوازن</a:t>
            </a:r>
            <a:endParaRPr lang="en-US" sz="32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03866" y="1636751"/>
            <a:ext cx="669420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rtl="1"/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</a:t>
            </a:r>
            <a:r>
              <a:rPr lang="en-US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فأوجد كل من سعر التوازن والكمية التوازنية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جبرياً؟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30439" y="2556158"/>
                <a:ext cx="2472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IQ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439" y="2556158"/>
                <a:ext cx="247274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418887" y="3111981"/>
                <a:ext cx="26871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887" y="3111981"/>
                <a:ext cx="268714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233381" y="3704588"/>
                <a:ext cx="26175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381" y="3704588"/>
                <a:ext cx="261758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315263" y="4245198"/>
                <a:ext cx="16985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263" y="4245198"/>
                <a:ext cx="1698579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367745" y="2553218"/>
                <a:ext cx="2472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745" y="2553218"/>
                <a:ext cx="247274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678797" y="3112933"/>
                <a:ext cx="26871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797" y="3112933"/>
                <a:ext cx="2687141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21967" y="3700768"/>
                <a:ext cx="26002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967" y="3700768"/>
                <a:ext cx="260023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678797" y="4246518"/>
                <a:ext cx="15290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797" y="4246518"/>
                <a:ext cx="1529005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ight Brace 57"/>
          <p:cNvSpPr/>
          <p:nvPr/>
        </p:nvSpPr>
        <p:spPr>
          <a:xfrm rot="5400000">
            <a:off x="7765738" y="3282407"/>
            <a:ext cx="470424" cy="3336160"/>
          </a:xfrm>
          <a:prstGeom prst="rightBrace">
            <a:avLst>
              <a:gd name="adj1" fmla="val 79754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16828" y="5237866"/>
            <a:ext cx="200738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rtl="1"/>
            <a:r>
              <a:rPr lang="ar-IQ" sz="32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التوازنية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94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B205E-DCEC-4F4B-9500-EEDA0C6B6A27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5" grpId="0"/>
      <p:bldP spid="2" grpId="0"/>
      <p:bldP spid="9" grpId="0" animBg="1"/>
      <p:bldP spid="43" grpId="0"/>
      <p:bldP spid="49" grpId="0"/>
      <p:bldP spid="54" grpId="0"/>
      <p:bldP spid="56" grpId="0"/>
      <p:bldP spid="58" grpId="0" animBg="1"/>
      <p:bldP spid="5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499" name="Group 123"/>
          <p:cNvGraphicFramePr>
            <a:graphicFrameLocks noGrp="1"/>
          </p:cNvGraphicFramePr>
          <p:nvPr>
            <p:extLst/>
          </p:nvPr>
        </p:nvGraphicFramePr>
        <p:xfrm>
          <a:off x="838200" y="1045372"/>
          <a:ext cx="4135914" cy="396280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689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9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9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9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93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46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raditional Arabic" pitchFamily="18" charset="-78"/>
                      </a:endParaRPr>
                    </a:p>
                  </a:txBody>
                  <a:tcPr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raditional Arabic" pitchFamily="18" charset="-78"/>
                      </a:endParaRPr>
                    </a:p>
                  </a:txBody>
                  <a:tcPr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raditional Arabic" pitchFamily="18" charset="-78"/>
                      </a:endParaRPr>
                    </a:p>
                  </a:txBody>
                  <a:tcPr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raditional Arabic" pitchFamily="18" charset="-78"/>
                      </a:endParaRPr>
                    </a:p>
                  </a:txBody>
                  <a:tcPr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raditional Arabic" pitchFamily="18" charset="-78"/>
                      </a:endParaRPr>
                    </a:p>
                  </a:txBody>
                  <a:tcPr marT="45740" marB="457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raditional Arabic" pitchFamily="18" charset="-78"/>
                      </a:endParaRPr>
                    </a:p>
                  </a:txBody>
                  <a:tcPr marT="45740" marB="4574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73041" y="440187"/>
            <a:ext cx="6885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سعر سلعة معينة بالشكل التالي: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3544" y="1368536"/>
            <a:ext cx="434847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rtl="1"/>
            <a:r>
              <a:rPr lang="ar-IQ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وإذا كانت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دالتي العرض والطلب هما: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1445" y="2296885"/>
            <a:ext cx="10614811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rtl="1"/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</a:t>
            </a:r>
            <a:r>
              <a:rPr lang="ar-IQ" sz="32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كل من الكمية المطلوبة والكمية المعروضة، ثم حدد نقطة التي يحقق فيها التوازن بينهما بإستخدام الرسم البياني؟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35885" y="3717677"/>
          <a:ext cx="802387" cy="240365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02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8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93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93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u="none" strike="noStrike" dirty="0" smtClean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93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93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u="none" strike="noStrike" dirty="0" smtClean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93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589842" y="3717677"/>
          <a:ext cx="1043217" cy="24070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43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0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Q</a:t>
                      </a:r>
                      <a:r>
                        <a:rPr lang="en-US" sz="2000" b="0" i="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  <a:endParaRPr lang="en-US" sz="2000" b="0" i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115 - 10P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682816" y="3717677"/>
          <a:ext cx="1043795" cy="24157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43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537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2000" b="0" i="0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-5 + 10P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795623" y="3717986"/>
          <a:ext cx="1259456" cy="24188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59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5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Surplus (+)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Shortage(-)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-40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-80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9136" y="1817322"/>
                <a:ext cx="2263462" cy="3077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115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36" y="1817322"/>
                <a:ext cx="2263462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2264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3210" y="1817322"/>
                <a:ext cx="2015640" cy="3077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IQ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IQ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10" y="1817322"/>
                <a:ext cx="2015640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2264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39" y="3432175"/>
            <a:ext cx="50180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34CA-F3F6-4600-8449-BBA2A1FCD804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24" grpId="0" animBg="1"/>
      <p:bldP spid="2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1" y="487826"/>
            <a:ext cx="9608024" cy="1314510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x-none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فائض في </a:t>
            </a:r>
            <a:r>
              <a:rPr lang="x-none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العرض</a:t>
            </a:r>
            <a: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IQ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Supply Surplus</a:t>
            </a:r>
            <a:endParaRPr lang="en-US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199" y="1815274"/>
            <a:ext cx="10401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يحدث الفائض في العرض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عندما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السعر أكبر من السعر التوازني في السوق 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الكمية المعروضة اكبر من الكمية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المطلوبة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5473" y="3871582"/>
            <a:ext cx="7433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ولهذا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المنتج يفكر في إنخفاض  السعر مرة أخرى لصرف وبيع سلعته في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السوق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7" y="3539400"/>
            <a:ext cx="3331866" cy="26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FF38-4A78-46B6-B04D-13004A2926EB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52" y="528033"/>
            <a:ext cx="9608024" cy="1314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x-none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فائض في </a:t>
            </a:r>
            <a:r>
              <a:rPr lang="x-none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الطلب</a:t>
            </a:r>
            <a: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Demand</a:t>
            </a:r>
            <a:r>
              <a:rPr lang="ar-IQ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Surplus</a:t>
            </a:r>
            <a:endParaRPr lang="en-US" sz="40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199" y="1802336"/>
            <a:ext cx="10368129" cy="25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21670" y="1804886"/>
            <a:ext cx="104011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يحدث الفائض في الطلب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عندما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السعر أقل من سعر التوازني في السوق فإن الكمية المطلوبة يكون أكبر من الكمية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المعروضة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98410" y="3840354"/>
            <a:ext cx="7105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ولهذا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المشتري يفكر في زيادة السعر التي يكون مستعدين لدفعه لأجل الحصول على السعر </a:t>
            </a: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المرغوبة</a:t>
            </a:r>
            <a:r>
              <a:rPr lang="ar-IQ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3" y="3840354"/>
            <a:ext cx="3323747" cy="248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8CE4-D3E7-4B05-861E-2FEA0F8F5193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38201" y="1697147"/>
          <a:ext cx="2700647" cy="39765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09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3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2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800" u="none" strike="noStrike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800" u="none" strike="noStrike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7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7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7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7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7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8201" y="440187"/>
            <a:ext cx="1032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  <a:r>
              <a:rPr lang="en-US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فيما يلي الكمية المطلوبة والكمية المعروضة من سلعة معينة مقابل كل مستوى من سعرها: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8861" y="1410786"/>
            <a:ext cx="7049851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rtl="1"/>
            <a:r>
              <a:rPr lang="ar-IQ" sz="3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</a:t>
            </a:r>
            <a:r>
              <a:rPr lang="ar-IQ" sz="32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IQ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أرسم منحني الطلب والعرض وحدد الفائض في كل منهما؟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5434-35D0-4EB5-91AA-4FDCC5769DB0}" type="slidenum">
              <a:rPr lang="en-US" smtClean="0"/>
              <a:t>99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5" y="2488004"/>
            <a:ext cx="4950482" cy="35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4A5D-9DE3-4DA7-B556-2F0FA7D82CD9}" type="datetime1">
              <a:rPr lang="en-US" smtClean="0"/>
              <a:t>11/15/2022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5476</Words>
  <Application>Microsoft Office PowerPoint</Application>
  <PresentationFormat>Custom</PresentationFormat>
  <Paragraphs>1556</Paragraphs>
  <Slides>122</Slides>
  <Notes>108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Office Theme</vt:lpstr>
      <vt:lpstr>مبادئ علم الإقتصاد</vt:lpstr>
      <vt:lpstr>أساسيات الإقتصاد</vt:lpstr>
      <vt:lpstr>محاور المحاضرة:</vt:lpstr>
      <vt:lpstr>علم الاقتصاد Economics</vt:lpstr>
      <vt:lpstr>فروع علم الإقتصاد</vt:lpstr>
      <vt:lpstr>PowerPoint Presentation</vt:lpstr>
      <vt:lpstr>النظام الاقتصادي Economic System </vt:lpstr>
      <vt:lpstr>أنواع النظم الاقتصادية Types of Economic System </vt:lpstr>
      <vt:lpstr>الحاجات الانسانية  Human Needs </vt:lpstr>
      <vt:lpstr>عناصر الحاجات الانسانية  Elements of Human Needs </vt:lpstr>
      <vt:lpstr>خصائص الحاجات الانسانية  Characteristics of Human Needs </vt:lpstr>
      <vt:lpstr>PowerPoint Presentation</vt:lpstr>
      <vt:lpstr>الموارد الإقتصادية Economic Resources</vt:lpstr>
      <vt:lpstr>انواع الموارد الإقتصادية</vt:lpstr>
      <vt:lpstr>السلع Goods</vt:lpstr>
      <vt:lpstr>انواع السلع</vt:lpstr>
      <vt:lpstr>الخدمات Services </vt:lpstr>
      <vt:lpstr>خصائص الخدمات Characteristics of Services</vt:lpstr>
      <vt:lpstr>PowerPoint Presentation</vt:lpstr>
      <vt:lpstr>المشكلة الإقتصادية ومنحنى إمكانيات الإنتاج</vt:lpstr>
      <vt:lpstr>محاور المحاضرة:</vt:lpstr>
      <vt:lpstr>المشكلة الاقتصادية Economic Problem</vt:lpstr>
      <vt:lpstr>PowerPoint Presentation</vt:lpstr>
      <vt:lpstr>PowerPoint Presentation</vt:lpstr>
      <vt:lpstr>منحنى إمكانيات الإنتاج Production Possibilities Frontier </vt:lpstr>
      <vt:lpstr>PowerPoint Presentation</vt:lpstr>
      <vt:lpstr>أمثلة حول منحنى إمكانيات الإنتاج</vt:lpstr>
      <vt:lpstr>PowerPoint Presentation</vt:lpstr>
      <vt:lpstr>خصائص منحنى إمكانيات الإنتاج </vt:lpstr>
      <vt:lpstr>PowerPoint Presentation</vt:lpstr>
      <vt:lpstr>PowerPoint Presentation</vt:lpstr>
      <vt:lpstr>الطلب</vt:lpstr>
      <vt:lpstr>محاور المحاضرة:</vt:lpstr>
      <vt:lpstr>الطلب Demand</vt:lpstr>
      <vt:lpstr>‌قانون الطلب The Law of Demand</vt:lpstr>
      <vt:lpstr>‌جدول الطلب Schedule of Demand</vt:lpstr>
      <vt:lpstr>‌منحنى الطلب Demand Curve</vt:lpstr>
      <vt:lpstr>PowerPoint Presentation</vt:lpstr>
      <vt:lpstr>‌دالة الطلب السعرية Price Demand Function</vt:lpstr>
      <vt:lpstr>PowerPoint Presentation</vt:lpstr>
      <vt:lpstr>PowerPoint Presentation</vt:lpstr>
      <vt:lpstr>‌العوامل المؤثرة في الطلب Factors affecting Demand</vt:lpstr>
      <vt:lpstr>‌السعر (سعر السلعة نفسها) Price (The Price of Same Commodity)</vt:lpstr>
      <vt:lpstr>‌العوامل الأخرى (عوامل غير سعرية) Other Factors (Non-Price Factors)</vt:lpstr>
      <vt:lpstr>PowerPoint Presentation</vt:lpstr>
      <vt:lpstr>إستثناءات قانون الطلب   Exceptions of Demand Law</vt:lpstr>
      <vt:lpstr>‌‌أهم إستثناءات قانون الطلب هي: </vt:lpstr>
      <vt:lpstr>‌طلب السوق Market Demand</vt:lpstr>
      <vt:lpstr>PowerPoint Presentation</vt:lpstr>
      <vt:lpstr>مرونة الطلب</vt:lpstr>
      <vt:lpstr>محاور المحاضرة:</vt:lpstr>
      <vt:lpstr>‌أنواع مرونة الطلب Price Elasticity of Demand</vt:lpstr>
      <vt:lpstr>‌مرونة الطلب السعرية Price Elasticity of Demand </vt:lpstr>
      <vt:lpstr>مثال: يتعلق الجدول التالي بالكمية المطلوبة لسلعة معينة مع سعرها:</vt:lpstr>
      <vt:lpstr>درجات مرونة الطلب السعرية </vt:lpstr>
      <vt:lpstr>PowerPoint Presentation</vt:lpstr>
      <vt:lpstr>‌مرونة الطلب الدخلية Income Elasticity of Demand </vt:lpstr>
      <vt:lpstr>مثال: يتعلق الجدول التالي بالكمية المطلوبة لسلعة معينة مع مستوى دخل المستهلك:</vt:lpstr>
      <vt:lpstr>درجات مرونة الطلب الدخلية </vt:lpstr>
      <vt:lpstr>‌مرونة الطلب التقاطعية Cross Elasticity of Demand </vt:lpstr>
      <vt:lpstr>مثال: يتعلق الجدول التالي بالكمية المطلوبة للشاى مع سعر القهوة:</vt:lpstr>
      <vt:lpstr>درجات مرونة الطلب التقاطعية </vt:lpstr>
      <vt:lpstr>العوامل المؤثرة في مرونة الطلب السعرية</vt:lpstr>
      <vt:lpstr>PowerPoint Presentation</vt:lpstr>
      <vt:lpstr>العرض</vt:lpstr>
      <vt:lpstr>محاور المحاضرة:</vt:lpstr>
      <vt:lpstr>‌العرض  Supply</vt:lpstr>
      <vt:lpstr>‌قانون العرض The Law of Supply</vt:lpstr>
      <vt:lpstr>‌جدول العرض Supply Schedule</vt:lpstr>
      <vt:lpstr>‌منحنى العرض Supply Curve</vt:lpstr>
      <vt:lpstr>PowerPoint Presentation</vt:lpstr>
      <vt:lpstr>‌دالة العرض السعرية Price Supply Function</vt:lpstr>
      <vt:lpstr>PowerPoint Presentation</vt:lpstr>
      <vt:lpstr>PowerPoint Presentation</vt:lpstr>
      <vt:lpstr>‌العوامل المؤثرة في العرض Factors affecting Supply</vt:lpstr>
      <vt:lpstr>‌السعر (سعر السلعة نفسها) Price (Price of Same Commodity)</vt:lpstr>
      <vt:lpstr>‌العوامل الأخرى (عوامل غير سعرية) Other Factors (Non-Price Factors)</vt:lpstr>
      <vt:lpstr>‌عرض السوق Market Supply</vt:lpstr>
      <vt:lpstr>PowerPoint Presentation</vt:lpstr>
      <vt:lpstr>PowerPoint Presentation</vt:lpstr>
      <vt:lpstr>مرونة العرض</vt:lpstr>
      <vt:lpstr>محاور المحاضرة:</vt:lpstr>
      <vt:lpstr>‌مرونة العرض السعرية Price Elasticity of Supply  </vt:lpstr>
      <vt:lpstr>مثال: يتعلق الجدول التالي بالكمية المعروضة لسلعة معينة مع سعرها:</vt:lpstr>
      <vt:lpstr>درجات مرونة العرض السعرية </vt:lpstr>
      <vt:lpstr>PowerPoint Presentation</vt:lpstr>
      <vt:lpstr>العوامل المؤثرة في مرونة العرض السعرية</vt:lpstr>
      <vt:lpstr>PowerPoint Presentation</vt:lpstr>
      <vt:lpstr>توازن السوق</vt:lpstr>
      <vt:lpstr>محاور المحاضرة:</vt:lpstr>
      <vt:lpstr>‌توازن السوق Market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فائض في العرض Supply Surplus</vt:lpstr>
      <vt:lpstr>فائض في الطلب Demand Surplus</vt:lpstr>
      <vt:lpstr>PowerPoint Presentation</vt:lpstr>
      <vt:lpstr>PowerPoint Presentation</vt:lpstr>
      <vt:lpstr>الإنتاج، التكاليف، الايرادات والارباح</vt:lpstr>
      <vt:lpstr>‌الإنتاج Production</vt:lpstr>
      <vt:lpstr>‌الناتج الكلي  Total Product (TP)</vt:lpstr>
      <vt:lpstr>‌ الناتج المتوسط Average Product (AP)</vt:lpstr>
      <vt:lpstr>‌ الناتج الحدي Marginal Product (MP)</vt:lpstr>
      <vt:lpstr>مثال: من الجدول التالي أوجد كل من الناتج المتوسط و الناتج الحدي:</vt:lpstr>
      <vt:lpstr>وفيما يلي الرسم البياني لكل من الناتج الكلي والمتوسط والحدي:</vt:lpstr>
      <vt:lpstr>‌التكاليف Costs</vt:lpstr>
      <vt:lpstr>‌التكاليف الكلية  Total Costs (TC)</vt:lpstr>
      <vt:lpstr>‌التكاليف المتوسطة Average Costs (AC)</vt:lpstr>
      <vt:lpstr>‌ التكاليف الحدية  Marginal Costs (MC)</vt:lpstr>
      <vt:lpstr>مثال: من الجدول أوجد كل من التكاليف الكلية والمتوسطة والحدية:</vt:lpstr>
      <vt:lpstr>وفيما يلي الرسم البياني لكل من التكاليف الكلية والحدية المتوسطة:</vt:lpstr>
      <vt:lpstr>‌الإيرادات  Revenues</vt:lpstr>
      <vt:lpstr>‌الإيراد الكلي Total Revenues  (TR)</vt:lpstr>
      <vt:lpstr>‌الإيراد المتوسط Average Revenues (AR)</vt:lpstr>
      <vt:lpstr>‌الإيراد الحدي Marginal Revenues (MR)</vt:lpstr>
      <vt:lpstr>مثال: من الجدول أوجد كل من الإيراد الكلي والمتوسط والحدي:</vt:lpstr>
      <vt:lpstr>وفيما يلي الرسم البياني لكل من الإيراد الكلي والمتوسط والحدي:</vt:lpstr>
      <vt:lpstr>‌الأرباح Profits </vt:lpstr>
      <vt:lpstr>PowerPoint Presentation</vt:lpstr>
      <vt:lpstr>مثال: من الجدول أوجد كل من الإيراد الكلي والأرباح: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AMEER</dc:creator>
  <cp:lastModifiedBy>High Tech</cp:lastModifiedBy>
  <cp:revision>202</cp:revision>
  <dcterms:created xsi:type="dcterms:W3CDTF">2016-09-05T16:57:57Z</dcterms:created>
  <dcterms:modified xsi:type="dcterms:W3CDTF">2022-11-15T20:18:03Z</dcterms:modified>
</cp:coreProperties>
</file>