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615" r:id="rId3"/>
    <p:sldId id="481" r:id="rId4"/>
    <p:sldId id="586" r:id="rId5"/>
    <p:sldId id="598" r:id="rId6"/>
    <p:sldId id="599" r:id="rId7"/>
    <p:sldId id="600" r:id="rId8"/>
    <p:sldId id="601" r:id="rId9"/>
    <p:sldId id="602" r:id="rId10"/>
    <p:sldId id="603" r:id="rId11"/>
    <p:sldId id="604" r:id="rId12"/>
    <p:sldId id="605" r:id="rId13"/>
    <p:sldId id="606" r:id="rId14"/>
    <p:sldId id="608" r:id="rId15"/>
    <p:sldId id="609" r:id="rId16"/>
    <p:sldId id="607" r:id="rId17"/>
    <p:sldId id="610" r:id="rId18"/>
    <p:sldId id="611" r:id="rId19"/>
    <p:sldId id="439" r:id="rId20"/>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99" userDrawn="1">
          <p15:clr>
            <a:srgbClr val="A4A3A4"/>
          </p15:clr>
        </p15:guide>
        <p15:guide id="2" pos="279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p:restoredTop sz="94627"/>
  </p:normalViewPr>
  <p:slideViewPr>
    <p:cSldViewPr showGuides="1">
      <p:cViewPr>
        <p:scale>
          <a:sx n="71" d="100"/>
          <a:sy n="71" d="100"/>
        </p:scale>
        <p:origin x="-390" y="78"/>
      </p:cViewPr>
      <p:guideLst>
        <p:guide orient="horz" pos="2199"/>
        <p:guide pos="2794"/>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552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p>
            <a:pPr lvl="0">
              <a:buNone/>
            </a:pPr>
            <a:fld id="{BB962C8B-B14F-4D97-AF65-F5344CB8AC3E}" type="datetimeFigureOut">
              <a:rPr lang="en-US" altLang="x-none" sz="1200" dirty="0">
                <a:cs typeface="Arial" panose="020B0604020202020204" pitchFamily="34" charset="0"/>
              </a:rPr>
            </a:fld>
            <a:endParaRPr lang="en-US" altLang="x-none" sz="1200" dirty="0">
              <a:ea typeface="Arial" panose="020B0604020202020204" pitchFamily="34" charset="0"/>
              <a:cs typeface="Arial" panose="020B0604020202020204" pitchFamily="34" charset="0"/>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marL="0" marR="0" lvl="0" indent="0" algn="r" defTabSz="914400" rtl="1"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normAutofit/>
          </a:bodyPr>
          <a:lstStyle/>
          <a:p>
            <a:pPr marL="0" marR="0" lvl="0" indent="0" algn="r" defTabSz="914400" rtl="1"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r" defTabSz="914400" rtl="1"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r" defTabSz="914400" rtl="1"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r" defTabSz="914400" rtl="1"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r" defTabSz="914400" rtl="1"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p>
            <a:pPr lvl="0">
              <a:buNone/>
            </a:pPr>
            <a:fld id="{9A0DB2DC-4C9A-4742-B13C-FB6460FD3503}" type="slidenum">
              <a:rPr lang="en-US" altLang="x-none" sz="1200" dirty="0">
                <a:cs typeface="Arial" panose="020B0604020202020204" pitchFamily="34" charset="0"/>
              </a:rPr>
            </a:fld>
            <a:endParaRPr lang="en-US" altLang="x-none" sz="1200" dirty="0">
              <a:ea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468313" y="3717925"/>
            <a:ext cx="8207375"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469900" y="4940300"/>
            <a:ext cx="8212138" cy="981075"/>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algn="r">
              <a:spcBef>
                <a:spcPct val="50000"/>
              </a:spcBef>
              <a:buNone/>
            </a:pPr>
            <a:fld id="{9A0DB2DC-4C9A-4742-B13C-FB6460FD3503}" type="slidenum">
              <a:rPr lang="en-US" dirty="0">
                <a:solidFill>
                  <a:srgbClr val="000000"/>
                </a:solidFill>
                <a:latin typeface="Arial" panose="020B0604020202020204" pitchFamily="34" charset="0"/>
              </a:rPr>
            </a:fld>
            <a:endParaRPr lang="en-US" dirty="0">
              <a:solidFill>
                <a:srgbClr val="000000"/>
              </a:solidFill>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10"/>
          <p:cNvPicPr>
            <a:picLocks noChangeAspect="1"/>
          </p:cNvPicPr>
          <p:nvPr/>
        </p:nvPicPr>
        <p:blipFill>
          <a:blip r:embed="rId12"/>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0" fontAlgn="base" latinLnBrk="0" hangingPunct="0">
              <a:lnSpc>
                <a:spcPct val="100000"/>
              </a:lnSpc>
              <a:spcBef>
                <a:spcPct val="5000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a:spcBef>
                <a:spcPct val="50000"/>
              </a:spcBef>
              <a:buNone/>
            </a:pPr>
            <a:fld id="{9A0DB2DC-4C9A-4742-B13C-FB6460FD3503}" type="slidenum">
              <a:rPr lang="en-US" dirty="0"/>
            </a:fld>
            <a:endParaRPr 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Picture 3"/>
          <p:cNvPicPr>
            <a:picLocks noChangeAspect="1"/>
          </p:cNvPicPr>
          <p:nvPr/>
        </p:nvPicPr>
        <p:blipFill>
          <a:blip r:embed="rId1"/>
          <a:stretch>
            <a:fillRect/>
          </a:stretch>
        </p:blipFill>
        <p:spPr>
          <a:xfrm>
            <a:off x="1371600" y="-166370"/>
            <a:ext cx="7105650" cy="1056640"/>
          </a:xfrm>
          <a:prstGeom prst="rect">
            <a:avLst/>
          </a:prstGeom>
        </p:spPr>
      </p:pic>
      <p:sp>
        <p:nvSpPr>
          <p:cNvPr id="5" name="Text Box 4"/>
          <p:cNvSpPr txBox="1"/>
          <p:nvPr/>
        </p:nvSpPr>
        <p:spPr>
          <a:xfrm>
            <a:off x="118110" y="762000"/>
            <a:ext cx="9413240" cy="6862445"/>
          </a:xfrm>
          <a:prstGeom prst="rect">
            <a:avLst/>
          </a:prstGeom>
          <a:noFill/>
        </p:spPr>
        <p:txBody>
          <a:bodyPr wrap="square" rtlCol="0" anchor="t">
            <a:spAutoFit/>
          </a:bodyPr>
          <a:p>
            <a:pPr algn="ctr" eaLnBrk="1" fontAlgn="auto" hangingPunct="1">
              <a:spcAft>
                <a:spcPts val="0"/>
              </a:spcAft>
              <a:defRPr/>
            </a:pPr>
            <a:r>
              <a:rPr lang="en-US" sz="4400" b="1" dirty="0">
                <a:solidFill>
                  <a:srgbClr val="FFFF00"/>
                </a:solidFill>
                <a:highlight>
                  <a:srgbClr val="000080"/>
                </a:highlight>
                <a:cs typeface="Times New Roman" panose="02020603050405020304" pitchFamily="18" charset="0"/>
                <a:sym typeface="+mn-ea"/>
              </a:rPr>
              <a:t>Hawler Polytechnic  University</a:t>
            </a:r>
            <a:br>
              <a:rPr lang="en-US" sz="4400" b="1" dirty="0">
                <a:solidFill>
                  <a:srgbClr val="FFFF00"/>
                </a:solidFill>
                <a:highlight>
                  <a:srgbClr val="000080"/>
                </a:highlight>
                <a:cs typeface="Times New Roman" panose="02020603050405020304" pitchFamily="18" charset="0"/>
                <a:sym typeface="+mn-ea"/>
              </a:rPr>
            </a:br>
            <a:r>
              <a:rPr lang="en-US" sz="4400" b="1" dirty="0">
                <a:solidFill>
                  <a:srgbClr val="FFFF00"/>
                </a:solidFill>
                <a:highlight>
                  <a:srgbClr val="000080"/>
                </a:highlight>
                <a:cs typeface="Times New Roman" panose="02020603050405020304" pitchFamily="18" charset="0"/>
                <a:sym typeface="+mn-ea"/>
              </a:rPr>
              <a:t>Veterinary Department</a:t>
            </a:r>
            <a:endParaRPr lang="en-US" sz="4400" b="1" dirty="0">
              <a:solidFill>
                <a:srgbClr val="FFFF00"/>
              </a:solidFill>
              <a:highlight>
                <a:srgbClr val="000080"/>
              </a:highlight>
              <a:cs typeface="Times New Roman" panose="02020603050405020304" pitchFamily="18" charset="0"/>
              <a:sym typeface="+mn-ea"/>
            </a:endParaRPr>
          </a:p>
          <a:p>
            <a:pPr algn="ctr" eaLnBrk="1" fontAlgn="auto" hangingPunct="1">
              <a:spcAft>
                <a:spcPts val="0"/>
              </a:spcAft>
              <a:defRPr/>
            </a:pPr>
            <a:r>
              <a:rPr lang="en-US" sz="4400" b="1" dirty="0">
                <a:solidFill>
                  <a:srgbClr val="FFFF00"/>
                </a:solidFill>
                <a:highlight>
                  <a:srgbClr val="000080"/>
                </a:highlight>
                <a:cs typeface="Times New Roman" panose="02020603050405020304" pitchFamily="18" charset="0"/>
                <a:sym typeface="+mn-ea"/>
              </a:rPr>
              <a:t> </a:t>
            </a:r>
            <a:br>
              <a:rPr lang="en-US" sz="4400" b="1" dirty="0">
                <a:solidFill>
                  <a:srgbClr val="FFFF00"/>
                </a:solidFill>
                <a:highlight>
                  <a:srgbClr val="000080"/>
                </a:highlight>
                <a:cs typeface="Times New Roman" panose="02020603050405020304" pitchFamily="18" charset="0"/>
                <a:sym typeface="+mn-ea"/>
              </a:rPr>
            </a:br>
            <a:r>
              <a:rPr lang="en-US" sz="4400" b="1" dirty="0">
                <a:solidFill>
                  <a:srgbClr val="FF0000"/>
                </a:solidFill>
                <a:highlight>
                  <a:srgbClr val="000080"/>
                </a:highlight>
                <a:cs typeface="Times New Roman" panose="02020603050405020304" pitchFamily="18" charset="0"/>
                <a:sym typeface="+mn-ea"/>
              </a:rPr>
              <a:t> Poultry Diseases and Management</a:t>
            </a:r>
            <a:endParaRPr lang="en-US" sz="4400" b="1" dirty="0">
              <a:solidFill>
                <a:srgbClr val="FF0000"/>
              </a:solidFill>
              <a:highlight>
                <a:srgbClr val="000080"/>
              </a:highlight>
              <a:cs typeface="Times New Roman" panose="02020603050405020304" pitchFamily="18" charset="0"/>
              <a:sym typeface="+mn-ea"/>
            </a:endParaRPr>
          </a:p>
          <a:p>
            <a:pPr algn="ctr" eaLnBrk="1" fontAlgn="auto" hangingPunct="1">
              <a:spcAft>
                <a:spcPts val="0"/>
              </a:spcAft>
              <a:defRPr/>
            </a:pPr>
            <a:r>
              <a:rPr lang="en-US" sz="4400" b="1" dirty="0">
                <a:solidFill>
                  <a:srgbClr val="FF0000"/>
                </a:solidFill>
                <a:highlight>
                  <a:srgbClr val="000080"/>
                </a:highlight>
                <a:cs typeface="Times New Roman" panose="02020603050405020304" pitchFamily="18" charset="0"/>
                <a:sym typeface="+mn-ea"/>
              </a:rPr>
              <a:t> </a:t>
            </a:r>
            <a:br>
              <a:rPr lang="en-US" sz="4400" b="1" dirty="0">
                <a:solidFill>
                  <a:srgbClr val="FFFF00"/>
                </a:solidFill>
                <a:highlight>
                  <a:srgbClr val="000080"/>
                </a:highlight>
                <a:cs typeface="Times New Roman" panose="02020603050405020304" pitchFamily="18" charset="0"/>
                <a:sym typeface="+mn-ea"/>
              </a:rPr>
            </a:br>
            <a:r>
              <a:rPr lang="en-US" sz="4400" b="1" dirty="0">
                <a:solidFill>
                  <a:srgbClr val="FFFF00"/>
                </a:solidFill>
                <a:highlight>
                  <a:srgbClr val="000080"/>
                </a:highlight>
                <a:cs typeface="Times New Roman" panose="02020603050405020304" pitchFamily="18" charset="0"/>
                <a:sym typeface="+mn-ea"/>
              </a:rPr>
              <a:t>4th  stage / 7 Semsters (Morning )</a:t>
            </a:r>
            <a:br>
              <a:rPr lang="en-US" sz="4400" b="1" dirty="0">
                <a:solidFill>
                  <a:srgbClr val="FFFF00"/>
                </a:solidFill>
                <a:highlight>
                  <a:srgbClr val="000080"/>
                </a:highlight>
                <a:cs typeface="Times New Roman" panose="02020603050405020304" pitchFamily="18" charset="0"/>
                <a:sym typeface="+mn-ea"/>
              </a:rPr>
            </a:br>
            <a:r>
              <a:rPr lang="en-US" sz="4400" b="1" dirty="0">
                <a:solidFill>
                  <a:srgbClr val="FFFF00"/>
                </a:solidFill>
                <a:highlight>
                  <a:srgbClr val="000080"/>
                </a:highlight>
                <a:cs typeface="Times New Roman" panose="02020603050405020304" pitchFamily="18" charset="0"/>
                <a:sym typeface="+mn-ea"/>
              </a:rPr>
              <a:t> Lecture 3</a:t>
            </a:r>
            <a:endParaRPr lang="en-US" sz="4400" b="1" dirty="0">
              <a:solidFill>
                <a:srgbClr val="FFFF00"/>
              </a:solidFill>
              <a:highlight>
                <a:srgbClr val="000080"/>
              </a:highlight>
              <a:cs typeface="Times New Roman" panose="02020603050405020304" pitchFamily="18" charset="0"/>
              <a:sym typeface="+mn-ea"/>
            </a:endParaRPr>
          </a:p>
          <a:p>
            <a:pPr algn="ctr" eaLnBrk="1" fontAlgn="auto" hangingPunct="1">
              <a:spcAft>
                <a:spcPts val="0"/>
              </a:spcAft>
              <a:defRPr/>
            </a:pPr>
            <a:r>
              <a:rPr lang="en-US" sz="4400" i="1" dirty="0">
                <a:solidFill>
                  <a:srgbClr val="FF0000"/>
                </a:solidFill>
                <a:cs typeface="Times New Roman" panose="02020603050405020304" pitchFamily="18" charset="0"/>
                <a:sym typeface="+mn-ea"/>
              </a:rPr>
              <a:t>Lecture:</a:t>
            </a:r>
            <a:r>
              <a:rPr lang="en-US" sz="4400" i="1" dirty="0">
                <a:solidFill>
                  <a:schemeClr val="bg1"/>
                </a:solidFill>
                <a:highlight>
                  <a:srgbClr val="000080"/>
                </a:highlight>
                <a:cs typeface="Times New Roman" panose="02020603050405020304" pitchFamily="18" charset="0"/>
                <a:sym typeface="+mn-ea"/>
              </a:rPr>
              <a:t> </a:t>
            </a:r>
            <a:r>
              <a:rPr lang="en-US" sz="4400" b="1" i="1" dirty="0">
                <a:solidFill>
                  <a:schemeClr val="bg1"/>
                </a:solidFill>
                <a:highlight>
                  <a:srgbClr val="000080"/>
                </a:highlight>
                <a:cs typeface="Times New Roman" panose="02020603050405020304" pitchFamily="18" charset="0"/>
                <a:sym typeface="+mn-ea"/>
              </a:rPr>
              <a:t>Nawal Kamal Shokry </a:t>
            </a:r>
            <a:endParaRPr lang="en-US" sz="4400" b="1" i="1" dirty="0">
              <a:solidFill>
                <a:schemeClr val="bg1"/>
              </a:solidFill>
              <a:highlight>
                <a:srgbClr val="000080"/>
              </a:highlight>
              <a:latin typeface="Times New Roman" panose="02020603050405020304" pitchFamily="18" charset="0"/>
              <a:ea typeface="+mn-ea"/>
              <a:cs typeface="Times New Roman" panose="02020603050405020304" pitchFamily="18" charset="0"/>
            </a:endParaRPr>
          </a:p>
          <a:p>
            <a:pPr algn="ctr" eaLnBrk="1" fontAlgn="auto" hangingPunct="1">
              <a:spcAft>
                <a:spcPts val="0"/>
              </a:spcAft>
              <a:defRPr/>
            </a:pPr>
            <a:r>
              <a:rPr lang="en-US" sz="4400" b="1" i="1" dirty="0">
                <a:solidFill>
                  <a:schemeClr val="tx1">
                    <a:lumMod val="95000"/>
                    <a:lumOff val="5000"/>
                  </a:schemeClr>
                </a:solidFill>
                <a:cs typeface="Times New Roman" panose="02020603050405020304" pitchFamily="18" charset="0"/>
                <a:sym typeface="+mn-ea"/>
              </a:rPr>
              <a:t>BVM &amp; S, </a:t>
            </a:r>
            <a:r>
              <a:rPr lang="en-US" sz="4400" b="1" i="1" dirty="0" err="1">
                <a:solidFill>
                  <a:schemeClr val="tx1">
                    <a:lumMod val="95000"/>
                    <a:lumOff val="5000"/>
                  </a:schemeClr>
                </a:solidFill>
                <a:cs typeface="Times New Roman" panose="02020603050405020304" pitchFamily="18" charset="0"/>
                <a:sym typeface="+mn-ea"/>
              </a:rPr>
              <a:t>M.Sc</a:t>
            </a:r>
            <a:r>
              <a:rPr lang="en-US" sz="4400" b="1" i="1" dirty="0">
                <a:solidFill>
                  <a:schemeClr val="tx1">
                    <a:lumMod val="95000"/>
                    <a:lumOff val="5000"/>
                  </a:schemeClr>
                </a:solidFill>
                <a:cs typeface="Times New Roman" panose="02020603050405020304" pitchFamily="18" charset="0"/>
                <a:sym typeface="+mn-ea"/>
              </a:rPr>
              <a:t> , PhD Student </a:t>
            </a:r>
            <a:endParaRPr lang="en-US" sz="4400" i="1" dirty="0">
              <a:solidFill>
                <a:srgbClr val="C00000"/>
              </a:solidFill>
              <a:ea typeface="+mn-ea"/>
            </a:endParaRPr>
          </a:p>
          <a:p>
            <a:pPr algn="ctr"/>
            <a:endParaRPr lang="en-US" sz="4400" b="1" dirty="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 name="Text Box 101"/>
          <p:cNvSpPr txBox="1"/>
          <p:nvPr/>
        </p:nvSpPr>
        <p:spPr>
          <a:xfrm>
            <a:off x="685800" y="838200"/>
            <a:ext cx="7811770" cy="953135"/>
          </a:xfrm>
          <a:prstGeom prst="rect">
            <a:avLst/>
          </a:prstGeom>
          <a:noFill/>
          <a:ln w="9525">
            <a:noFill/>
          </a:ln>
        </p:spPr>
        <p:txBody>
          <a:bodyPr wrap="square">
            <a:spAutoFit/>
          </a:bodyPr>
          <a:p>
            <a:r>
              <a:rPr lang="en-US" sz="2800" b="1">
                <a:solidFill>
                  <a:srgbClr val="FF0000"/>
                </a:solidFill>
                <a:latin typeface="Times New Roman" panose="02020603050405020304" pitchFamily="18" charset="0"/>
              </a:rPr>
              <a:t>Protein and Energy Requirement for Layers</a:t>
            </a:r>
            <a:endParaRPr lang="en-US" sz="2800" b="1">
              <a:solidFill>
                <a:srgbClr val="FF0000"/>
              </a:solidFill>
              <a:latin typeface="Times New Roman" panose="02020603050405020304" pitchFamily="18" charset="0"/>
            </a:endParaRPr>
          </a:p>
        </p:txBody>
      </p:sp>
      <p:pic>
        <p:nvPicPr>
          <p:cNvPr id="3" name="Picture 2"/>
          <p:cNvPicPr/>
          <p:nvPr/>
        </p:nvPicPr>
        <p:blipFill>
          <a:blip r:embed="rId1"/>
          <a:stretch>
            <a:fillRect/>
          </a:stretch>
        </p:blipFill>
        <p:spPr>
          <a:xfrm>
            <a:off x="533400" y="2362200"/>
            <a:ext cx="8004175" cy="3105785"/>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78105" y="228600"/>
            <a:ext cx="9064625" cy="6185535"/>
          </a:xfrm>
          <a:prstGeom prst="rect">
            <a:avLst/>
          </a:prstGeom>
          <a:noFill/>
          <a:ln w="9525">
            <a:noFill/>
          </a:ln>
        </p:spPr>
        <p:txBody>
          <a:bodyPr wrap="square">
            <a:spAutoFit/>
          </a:bodyPr>
          <a:p>
            <a:r>
              <a:rPr lang="en-US" sz="3600" b="1">
                <a:solidFill>
                  <a:srgbClr val="C00000"/>
                </a:solidFill>
                <a:latin typeface="Times New Roman" panose="02020603050405020304" pitchFamily="18" charset="0"/>
              </a:rPr>
              <a:t>5. Minerals:</a:t>
            </a:r>
            <a:r>
              <a:rPr lang="en-US" sz="3600">
                <a:solidFill>
                  <a:srgbClr val="000000"/>
                </a:solidFill>
                <a:latin typeface="Times New Roman" panose="02020603050405020304" pitchFamily="18" charset="0"/>
              </a:rPr>
              <a:t> </a:t>
            </a:r>
            <a:r>
              <a:rPr lang="en-US" sz="3600">
                <a:latin typeface="Times New Roman" panose="02020603050405020304" pitchFamily="18" charset="0"/>
              </a:rPr>
              <a:t> Minerals such as Ca, P, Mg, I, Fe, Cu, Zn etc. are very essential for poultry feed. Laying hens requires extra Ca&amp; P for the formation of egg shell. Grains and vegetables are poor source of these minerals. Therefore extra mineral supplement are required for poultry feed. These are some mineral supplements such as :- </a:t>
            </a:r>
            <a:endParaRPr lang="en-US" sz="3600">
              <a:latin typeface="Times New Roman" panose="02020603050405020304" pitchFamily="18" charset="0"/>
            </a:endParaRPr>
          </a:p>
          <a:p>
            <a:endParaRPr lang="en-US" sz="3600">
              <a:latin typeface="Times New Roman" panose="02020603050405020304" pitchFamily="18" charset="0"/>
            </a:endParaRPr>
          </a:p>
          <a:p>
            <a:r>
              <a:rPr lang="en-US" sz="3600">
                <a:latin typeface="Times New Roman" panose="02020603050405020304" pitchFamily="18" charset="0"/>
              </a:rPr>
              <a:t> </a:t>
            </a:r>
            <a:r>
              <a:rPr lang="en-US" sz="3600">
                <a:highlight>
                  <a:srgbClr val="FFFF00"/>
                </a:highlight>
                <a:latin typeface="Times New Roman" panose="02020603050405020304" pitchFamily="18" charset="0"/>
              </a:rPr>
              <a:t>Lime stone , Bone meal , Oyster shell ,  Sodium chloride and Potassium iodide. </a:t>
            </a:r>
            <a:endParaRPr lang="en-US" sz="3600">
              <a:highlight>
                <a:srgbClr val="FFFF00"/>
              </a:highlight>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228600" y="609600"/>
            <a:ext cx="8364220" cy="5384800"/>
          </a:xfrm>
          <a:prstGeom prst="rect">
            <a:avLst/>
          </a:prstGeom>
          <a:noFill/>
          <a:ln w="9525">
            <a:noFill/>
          </a:ln>
        </p:spPr>
        <p:txBody>
          <a:bodyPr wrap="square">
            <a:spAutoFit/>
          </a:bodyPr>
          <a:p>
            <a:r>
              <a:rPr lang="en-US" sz="3200" b="1">
                <a:solidFill>
                  <a:srgbClr val="C00000"/>
                </a:solidFill>
                <a:latin typeface="Times New Roman" panose="02020603050405020304" pitchFamily="18" charset="0"/>
              </a:rPr>
              <a:t>6. Vitamins</a:t>
            </a:r>
            <a:r>
              <a:rPr lang="en-US" sz="3200" b="1">
                <a:solidFill>
                  <a:srgbClr val="000000"/>
                </a:solidFill>
                <a:latin typeface="Times New Roman" panose="02020603050405020304" pitchFamily="18" charset="0"/>
              </a:rPr>
              <a:t>:</a:t>
            </a:r>
            <a:endParaRPr lang="en-US" sz="3200" b="1">
              <a:solidFill>
                <a:srgbClr val="000000"/>
              </a:solidFill>
              <a:latin typeface="Times New Roman" panose="02020603050405020304" pitchFamily="18" charset="0"/>
            </a:endParaRPr>
          </a:p>
          <a:p>
            <a:endParaRPr lang="en-US" sz="3200" b="1">
              <a:solidFill>
                <a:srgbClr val="000000"/>
              </a:solidFill>
              <a:latin typeface="Times New Roman" panose="02020603050405020304" pitchFamily="18" charset="0"/>
            </a:endParaRPr>
          </a:p>
          <a:p>
            <a:r>
              <a:rPr lang="en-US" sz="4000" b="1">
                <a:solidFill>
                  <a:srgbClr val="000000"/>
                </a:solidFill>
                <a:latin typeface="Times New Roman" panose="02020603050405020304" pitchFamily="18" charset="0"/>
              </a:rPr>
              <a:t> </a:t>
            </a:r>
            <a:r>
              <a:rPr lang="en-US" sz="4000">
                <a:solidFill>
                  <a:srgbClr val="000000"/>
                </a:solidFill>
                <a:latin typeface="Times New Roman" panose="02020603050405020304" pitchFamily="18" charset="0"/>
              </a:rPr>
              <a:t> About 13 vitamins are essential for poultry. The vitamins are commercially available in pure form or as vitamin concentrate at relatively low cost. They can be added to a poultry feed by means of a premix which supplies specified amounts of each vitamin. </a:t>
            </a:r>
            <a:endParaRPr lang="en-US" sz="4000">
              <a:solidFill>
                <a:srgbClr val="000000"/>
              </a:solidFill>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692785" y="457200"/>
            <a:ext cx="8101965" cy="4523105"/>
          </a:xfrm>
          <a:prstGeom prst="rect">
            <a:avLst/>
          </a:prstGeom>
          <a:noFill/>
          <a:ln w="9525">
            <a:noFill/>
          </a:ln>
        </p:spPr>
        <p:txBody>
          <a:bodyPr wrap="square">
            <a:spAutoFit/>
          </a:bodyPr>
          <a:p>
            <a:r>
              <a:rPr lang="en-US" sz="3600" b="1">
                <a:solidFill>
                  <a:srgbClr val="C00000"/>
                </a:solidFill>
                <a:latin typeface="Times New Roman" panose="02020603050405020304" pitchFamily="18" charset="0"/>
              </a:rPr>
              <a:t>7. Feed additives:</a:t>
            </a:r>
            <a:endParaRPr lang="en-US" sz="3600" b="1">
              <a:solidFill>
                <a:srgbClr val="C00000"/>
              </a:solidFill>
              <a:latin typeface="Times New Roman" panose="02020603050405020304" pitchFamily="18" charset="0"/>
            </a:endParaRPr>
          </a:p>
          <a:p>
            <a:r>
              <a:rPr lang="en-US" sz="3600">
                <a:solidFill>
                  <a:srgbClr val="000000"/>
                </a:solidFill>
                <a:latin typeface="Times New Roman" panose="02020603050405020304" pitchFamily="18" charset="0"/>
              </a:rPr>
              <a:t>These are not-nutrients but these help in :- </a:t>
            </a:r>
            <a:r>
              <a:rPr lang="en-US" sz="3600">
                <a:solidFill>
                  <a:srgbClr val="000000"/>
                </a:solidFill>
                <a:latin typeface="Wingdings" panose="05000000000000000000" charset="0"/>
              </a:rPr>
              <a:t>Ø</a:t>
            </a:r>
            <a:r>
              <a:rPr lang="en-US" sz="3600">
                <a:solidFill>
                  <a:srgbClr val="000000"/>
                </a:solidFill>
                <a:latin typeface="Times New Roman" panose="02020603050405020304" pitchFamily="18" charset="0"/>
              </a:rPr>
              <a:t> Digestion. </a:t>
            </a:r>
            <a:r>
              <a:rPr lang="en-US" sz="3600">
                <a:solidFill>
                  <a:srgbClr val="000000"/>
                </a:solidFill>
                <a:latin typeface="Wingdings" panose="05000000000000000000" charset="0"/>
              </a:rPr>
              <a:t>Ø</a:t>
            </a:r>
            <a:r>
              <a:rPr lang="en-US" sz="3600">
                <a:solidFill>
                  <a:srgbClr val="000000"/>
                </a:solidFill>
                <a:latin typeface="Times New Roman" panose="02020603050405020304" pitchFamily="18" charset="0"/>
              </a:rPr>
              <a:t> Works as stimulant. </a:t>
            </a:r>
            <a:r>
              <a:rPr lang="en-US" sz="3600">
                <a:solidFill>
                  <a:srgbClr val="000000"/>
                </a:solidFill>
                <a:latin typeface="Wingdings" panose="05000000000000000000" charset="0"/>
              </a:rPr>
              <a:t>Ø</a:t>
            </a:r>
            <a:r>
              <a:rPr lang="en-US" sz="3600">
                <a:solidFill>
                  <a:srgbClr val="000000"/>
                </a:solidFill>
                <a:latin typeface="Times New Roman" panose="02020603050405020304" pitchFamily="18" charset="0"/>
              </a:rPr>
              <a:t> Works as medicines. </a:t>
            </a:r>
            <a:r>
              <a:rPr lang="en-US" sz="3600">
                <a:solidFill>
                  <a:srgbClr val="000000"/>
                </a:solidFill>
                <a:latin typeface="Wingdings" panose="05000000000000000000" charset="0"/>
              </a:rPr>
              <a:t>Ø</a:t>
            </a:r>
            <a:r>
              <a:rPr lang="en-US" sz="3600">
                <a:solidFill>
                  <a:srgbClr val="000000"/>
                </a:solidFill>
                <a:latin typeface="Times New Roman" panose="02020603050405020304" pitchFamily="18" charset="0"/>
              </a:rPr>
              <a:t> Flavoring. </a:t>
            </a:r>
            <a:r>
              <a:rPr lang="en-US" sz="3600">
                <a:solidFill>
                  <a:srgbClr val="000000"/>
                </a:solidFill>
                <a:latin typeface="Wingdings" panose="05000000000000000000" charset="0"/>
              </a:rPr>
              <a:t>Ø</a:t>
            </a:r>
            <a:r>
              <a:rPr lang="en-US" sz="3600">
                <a:solidFill>
                  <a:srgbClr val="000000"/>
                </a:solidFill>
                <a:latin typeface="Times New Roman" panose="02020603050405020304" pitchFamily="18" charset="0"/>
              </a:rPr>
              <a:t> Help in change of texture of feeds.</a:t>
            </a:r>
            <a:endParaRPr lang="en-US" sz="3600">
              <a:solidFill>
                <a:srgbClr val="000000"/>
              </a:solidFill>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144145" y="228600"/>
            <a:ext cx="8807450" cy="6308725"/>
          </a:xfrm>
          <a:prstGeom prst="rect">
            <a:avLst/>
          </a:prstGeom>
          <a:noFill/>
          <a:ln w="9525">
            <a:noFill/>
          </a:ln>
        </p:spPr>
        <p:txBody>
          <a:bodyPr wrap="square">
            <a:spAutoFit/>
          </a:bodyPr>
          <a:p>
            <a:r>
              <a:rPr lang="en-US" sz="4000" b="1" u="sng">
                <a:solidFill>
                  <a:srgbClr val="0000FF"/>
                </a:solidFill>
                <a:latin typeface="Times New Roman" panose="02020603050405020304" pitchFamily="18" charset="0"/>
              </a:rPr>
              <a:t>Following additives are used in poultry feed:</a:t>
            </a:r>
            <a:endParaRPr lang="en-US" sz="3600">
              <a:solidFill>
                <a:srgbClr val="000000"/>
              </a:solidFill>
              <a:latin typeface="Times New Roman" panose="02020603050405020304" pitchFamily="18" charset="0"/>
            </a:endParaRPr>
          </a:p>
          <a:p>
            <a:r>
              <a:rPr lang="en-US" sz="3600" b="1">
                <a:gradFill>
                  <a:gsLst>
                    <a:gs pos="0">
                      <a:srgbClr val="7B32B2"/>
                    </a:gs>
                    <a:gs pos="100000">
                      <a:srgbClr val="401A5D"/>
                    </a:gs>
                  </a:gsLst>
                  <a:lin scaled="0"/>
                </a:gradFill>
                <a:highlight>
                  <a:srgbClr val="FFFF00"/>
                </a:highlight>
                <a:latin typeface="Times New Roman" panose="02020603050405020304" pitchFamily="18" charset="0"/>
              </a:rPr>
              <a:t>1) Antioxidants:- </a:t>
            </a:r>
            <a:r>
              <a:rPr lang="en-US" sz="3600">
                <a:solidFill>
                  <a:srgbClr val="000000"/>
                </a:solidFill>
                <a:latin typeface="Times New Roman" panose="02020603050405020304" pitchFamily="18" charset="0"/>
              </a:rPr>
              <a:t>These prevent oxidation of feed when spoiled feed is fed to the poultry. These are added at the rate of 0.01%. </a:t>
            </a:r>
            <a:endParaRPr lang="en-US" sz="3600">
              <a:solidFill>
                <a:srgbClr val="000000"/>
              </a:solidFill>
              <a:latin typeface="Times New Roman" panose="02020603050405020304" pitchFamily="18" charset="0"/>
            </a:endParaRPr>
          </a:p>
          <a:p>
            <a:r>
              <a:rPr lang="en-US" sz="3600" b="1">
                <a:gradFill>
                  <a:gsLst>
                    <a:gs pos="0">
                      <a:srgbClr val="7B32B2"/>
                    </a:gs>
                    <a:gs pos="100000">
                      <a:srgbClr val="401A5D"/>
                    </a:gs>
                  </a:gsLst>
                  <a:lin scaled="0"/>
                </a:gradFill>
                <a:highlight>
                  <a:srgbClr val="FFFF00"/>
                </a:highlight>
                <a:latin typeface="Times New Roman" panose="02020603050405020304" pitchFamily="18" charset="0"/>
              </a:rPr>
              <a:t>2) Flavoring agent:</a:t>
            </a:r>
            <a:r>
              <a:rPr lang="en-US" sz="3600">
                <a:solidFill>
                  <a:srgbClr val="000000"/>
                </a:solidFill>
                <a:latin typeface="Times New Roman" panose="02020603050405020304" pitchFamily="18" charset="0"/>
              </a:rPr>
              <a:t>- these are added at the rate of 0.05%. </a:t>
            </a:r>
            <a:endParaRPr lang="en-US" sz="3600">
              <a:solidFill>
                <a:srgbClr val="000000"/>
              </a:solidFill>
              <a:latin typeface="Times New Roman" panose="02020603050405020304" pitchFamily="18" charset="0"/>
            </a:endParaRPr>
          </a:p>
          <a:p>
            <a:r>
              <a:rPr lang="en-US" sz="3600" b="1">
                <a:gradFill>
                  <a:gsLst>
                    <a:gs pos="0">
                      <a:srgbClr val="7B32B2"/>
                    </a:gs>
                    <a:gs pos="100000">
                      <a:srgbClr val="401A5D"/>
                    </a:gs>
                  </a:gsLst>
                  <a:lin scaled="0"/>
                </a:gradFill>
                <a:highlight>
                  <a:srgbClr val="FFFF00"/>
                </a:highlight>
                <a:latin typeface="Times New Roman" panose="02020603050405020304" pitchFamily="18" charset="0"/>
              </a:rPr>
              <a:t>3) Pellet binder:</a:t>
            </a:r>
            <a:r>
              <a:rPr lang="en-US" sz="3600">
                <a:solidFill>
                  <a:srgbClr val="000000"/>
                </a:solidFill>
                <a:latin typeface="Times New Roman" panose="02020603050405020304" pitchFamily="18" charset="0"/>
              </a:rPr>
              <a:t>- Such as molasses and wood pulp wok as pellet binder and these change the texture of feed. These are mixed at the rate of 2.5%. </a:t>
            </a:r>
            <a:endParaRPr lang="en-US" sz="3600">
              <a:solidFill>
                <a:srgbClr val="000000"/>
              </a:solidFill>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138430" y="152400"/>
            <a:ext cx="8965565" cy="5631180"/>
          </a:xfrm>
          <a:prstGeom prst="rect">
            <a:avLst/>
          </a:prstGeom>
          <a:noFill/>
          <a:ln w="9525">
            <a:noFill/>
          </a:ln>
        </p:spPr>
        <p:txBody>
          <a:bodyPr wrap="square">
            <a:spAutoFit/>
          </a:bodyPr>
          <a:p>
            <a:pPr marL="228600" indent="-228600"/>
            <a:r>
              <a:rPr lang="en-US" sz="3600" b="1">
                <a:gradFill>
                  <a:gsLst>
                    <a:gs pos="0">
                      <a:srgbClr val="7B32B2"/>
                    </a:gs>
                    <a:gs pos="100000">
                      <a:srgbClr val="401A5D"/>
                    </a:gs>
                  </a:gsLst>
                  <a:lin scaled="0"/>
                </a:gradFill>
                <a:highlight>
                  <a:srgbClr val="FFFF00"/>
                </a:highlight>
                <a:latin typeface="Times New Roman" panose="02020603050405020304" pitchFamily="18" charset="0"/>
              </a:rPr>
              <a:t>4) Grits:- </a:t>
            </a:r>
            <a:r>
              <a:rPr lang="en-US" sz="4000">
                <a:solidFill>
                  <a:srgbClr val="000000"/>
                </a:solidFill>
                <a:latin typeface="Times New Roman" panose="02020603050405020304" pitchFamily="18" charset="0"/>
              </a:rPr>
              <a:t>Oyster shell and lime stone are common grits used in poultry feed. These help in digestion and grinding in the gizzard. </a:t>
            </a:r>
            <a:endParaRPr lang="en-US" sz="4000">
              <a:solidFill>
                <a:srgbClr val="000000"/>
              </a:solidFill>
              <a:latin typeface="Times New Roman" panose="02020603050405020304" pitchFamily="18" charset="0"/>
            </a:endParaRPr>
          </a:p>
          <a:p>
            <a:pPr marL="228600" indent="-228600"/>
            <a:endParaRPr lang="en-US" sz="4000" b="1">
              <a:solidFill>
                <a:srgbClr val="FF0000"/>
              </a:solidFill>
              <a:latin typeface="Times New Roman" panose="02020603050405020304" pitchFamily="18" charset="0"/>
            </a:endParaRPr>
          </a:p>
          <a:p>
            <a:pPr marL="228600" indent="-228600"/>
            <a:r>
              <a:rPr lang="en-US" sz="3600" b="1">
                <a:gradFill>
                  <a:gsLst>
                    <a:gs pos="0">
                      <a:srgbClr val="7B32B2"/>
                    </a:gs>
                    <a:gs pos="100000">
                      <a:srgbClr val="401A5D"/>
                    </a:gs>
                  </a:gsLst>
                  <a:lin scaled="0"/>
                </a:gradFill>
                <a:highlight>
                  <a:srgbClr val="FFFF00"/>
                </a:highlight>
                <a:latin typeface="Times New Roman" panose="02020603050405020304" pitchFamily="18" charset="0"/>
              </a:rPr>
              <a:t>5) Chelates:</a:t>
            </a:r>
            <a:r>
              <a:rPr lang="en-US" sz="4000">
                <a:solidFill>
                  <a:srgbClr val="000000"/>
                </a:solidFill>
                <a:latin typeface="Times New Roman" panose="02020603050405020304" pitchFamily="18" charset="0"/>
              </a:rPr>
              <a:t>- These increase the absorption of mineral </a:t>
            </a:r>
            <a:endParaRPr lang="en-US" sz="4000">
              <a:solidFill>
                <a:srgbClr val="000000"/>
              </a:solidFill>
              <a:latin typeface="Times New Roman" panose="02020603050405020304" pitchFamily="18" charset="0"/>
            </a:endParaRPr>
          </a:p>
          <a:p>
            <a:pPr marL="228600" indent="-228600"/>
            <a:r>
              <a:rPr lang="en-US" sz="3600" b="1">
                <a:gradFill>
                  <a:gsLst>
                    <a:gs pos="0">
                      <a:srgbClr val="7B32B2"/>
                    </a:gs>
                    <a:gs pos="100000">
                      <a:srgbClr val="401A5D"/>
                    </a:gs>
                  </a:gsLst>
                  <a:lin scaled="0"/>
                </a:gradFill>
                <a:highlight>
                  <a:srgbClr val="FFFF00"/>
                </a:highlight>
                <a:latin typeface="Times New Roman" panose="02020603050405020304" pitchFamily="18" charset="0"/>
              </a:rPr>
              <a:t>6) Enzymes:-</a:t>
            </a:r>
            <a:r>
              <a:rPr lang="en-US" sz="4000">
                <a:solidFill>
                  <a:srgbClr val="000000"/>
                </a:solidFill>
                <a:latin typeface="Times New Roman" panose="02020603050405020304" pitchFamily="18" charset="0"/>
              </a:rPr>
              <a:t> These help in digestion of some complex proteins. </a:t>
            </a:r>
            <a:endParaRPr lang="en-US" sz="4000">
              <a:solidFill>
                <a:srgbClr val="000000"/>
              </a:solidFill>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106680" y="228600"/>
            <a:ext cx="8660130" cy="5631180"/>
          </a:xfrm>
          <a:prstGeom prst="rect">
            <a:avLst/>
          </a:prstGeom>
          <a:noFill/>
          <a:ln w="9525">
            <a:noFill/>
          </a:ln>
        </p:spPr>
        <p:txBody>
          <a:bodyPr wrap="square">
            <a:spAutoFit/>
          </a:bodyPr>
          <a:p>
            <a:pPr marL="228600" indent="-228600"/>
            <a:r>
              <a:rPr lang="en-US" sz="3600" b="1">
                <a:gradFill>
                  <a:gsLst>
                    <a:gs pos="0">
                      <a:srgbClr val="7B32B2"/>
                    </a:gs>
                    <a:gs pos="100000">
                      <a:srgbClr val="401A5D"/>
                    </a:gs>
                  </a:gsLst>
                  <a:lin scaled="0"/>
                </a:gradFill>
                <a:highlight>
                  <a:srgbClr val="FFFF00"/>
                </a:highlight>
                <a:latin typeface="Times New Roman" panose="02020603050405020304" pitchFamily="18" charset="0"/>
              </a:rPr>
              <a:t>7) Probiotics:- </a:t>
            </a:r>
            <a:r>
              <a:rPr lang="en-US" sz="3600">
                <a:solidFill>
                  <a:srgbClr val="000000"/>
                </a:solidFill>
                <a:latin typeface="Times New Roman" panose="02020603050405020304" pitchFamily="18" charset="0"/>
              </a:rPr>
              <a:t>These help in the growth of some useful bacteria in GIT. </a:t>
            </a:r>
            <a:endParaRPr lang="en-US" sz="3600">
              <a:solidFill>
                <a:srgbClr val="000000"/>
              </a:solidFill>
              <a:latin typeface="Times New Roman" panose="02020603050405020304" pitchFamily="18" charset="0"/>
            </a:endParaRPr>
          </a:p>
          <a:p>
            <a:pPr marL="228600" indent="-228600"/>
            <a:endParaRPr lang="en-US" sz="3600">
              <a:solidFill>
                <a:srgbClr val="000000"/>
              </a:solidFill>
              <a:latin typeface="Times New Roman" panose="02020603050405020304" pitchFamily="18" charset="0"/>
            </a:endParaRPr>
          </a:p>
          <a:p>
            <a:pPr marL="228600" indent="-228600"/>
            <a:r>
              <a:rPr lang="en-US" sz="3600" b="1">
                <a:gradFill>
                  <a:gsLst>
                    <a:gs pos="0">
                      <a:srgbClr val="7B32B2"/>
                    </a:gs>
                    <a:gs pos="100000">
                      <a:srgbClr val="401A5D"/>
                    </a:gs>
                  </a:gsLst>
                  <a:lin scaled="0"/>
                </a:gradFill>
                <a:highlight>
                  <a:srgbClr val="FFFF00"/>
                </a:highlight>
                <a:latin typeface="Times New Roman" panose="02020603050405020304" pitchFamily="18" charset="0"/>
              </a:rPr>
              <a:t>8) Antibiotics:-</a:t>
            </a:r>
            <a:r>
              <a:rPr lang="en-US" sz="3600">
                <a:solidFill>
                  <a:srgbClr val="000000"/>
                </a:solidFill>
                <a:latin typeface="Times New Roman" panose="02020603050405020304" pitchFamily="18" charset="0"/>
              </a:rPr>
              <a:t> These help in stop growth of harmful bacteria. </a:t>
            </a:r>
            <a:endParaRPr lang="en-US" sz="3600">
              <a:solidFill>
                <a:srgbClr val="000000"/>
              </a:solidFill>
              <a:latin typeface="Times New Roman" panose="02020603050405020304" pitchFamily="18" charset="0"/>
            </a:endParaRPr>
          </a:p>
          <a:p>
            <a:pPr marL="228600" indent="-228600"/>
            <a:endParaRPr lang="en-US" sz="3600">
              <a:solidFill>
                <a:srgbClr val="000000"/>
              </a:solidFill>
              <a:latin typeface="Times New Roman" panose="02020603050405020304" pitchFamily="18" charset="0"/>
            </a:endParaRPr>
          </a:p>
          <a:p>
            <a:pPr marL="228600" indent="-228600"/>
            <a:r>
              <a:rPr lang="en-US" sz="3600" b="1">
                <a:gradFill>
                  <a:gsLst>
                    <a:gs pos="0">
                      <a:srgbClr val="7B32B2"/>
                    </a:gs>
                    <a:gs pos="100000">
                      <a:srgbClr val="401A5D"/>
                    </a:gs>
                  </a:gsLst>
                  <a:lin scaled="0"/>
                </a:gradFill>
                <a:highlight>
                  <a:srgbClr val="FFFF00"/>
                </a:highlight>
                <a:latin typeface="Times New Roman" panose="02020603050405020304" pitchFamily="18" charset="0"/>
              </a:rPr>
              <a:t>9) Hormones:- </a:t>
            </a:r>
            <a:r>
              <a:rPr lang="en-US" sz="3600">
                <a:solidFill>
                  <a:srgbClr val="000000"/>
                </a:solidFill>
                <a:latin typeface="Times New Roman" panose="02020603050405020304" pitchFamily="18" charset="0"/>
              </a:rPr>
              <a:t>These are added in the poultry feed to bring desirable metabolic changes in the poultry which enhance egg and meat production. </a:t>
            </a:r>
            <a:endParaRPr lang="en-US" sz="3600">
              <a:solidFill>
                <a:srgbClr val="000000"/>
              </a:solidFill>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148590" y="152400"/>
            <a:ext cx="8849995" cy="5631180"/>
          </a:xfrm>
          <a:prstGeom prst="rect">
            <a:avLst/>
          </a:prstGeom>
          <a:noFill/>
          <a:ln w="9525">
            <a:noFill/>
          </a:ln>
        </p:spPr>
        <p:txBody>
          <a:bodyPr wrap="square">
            <a:spAutoFit/>
          </a:bodyPr>
          <a:p>
            <a:pPr marL="228600" indent="-228600"/>
            <a:r>
              <a:rPr lang="en-US" sz="3600" b="1">
                <a:gradFill>
                  <a:gsLst>
                    <a:gs pos="0">
                      <a:srgbClr val="7B32B2"/>
                    </a:gs>
                    <a:gs pos="100000">
                      <a:srgbClr val="401A5D"/>
                    </a:gs>
                  </a:gsLst>
                  <a:lin scaled="0"/>
                </a:gradFill>
                <a:highlight>
                  <a:srgbClr val="FFFF00"/>
                </a:highlight>
                <a:latin typeface="Times New Roman" panose="02020603050405020304" pitchFamily="18" charset="0"/>
              </a:rPr>
              <a:t>10) Antifungal additives:-</a:t>
            </a:r>
            <a:r>
              <a:rPr lang="en-US" sz="3600">
                <a:solidFill>
                  <a:srgbClr val="000000"/>
                </a:solidFill>
                <a:latin typeface="Times New Roman" panose="02020603050405020304" pitchFamily="18" charset="0"/>
              </a:rPr>
              <a:t> These are mixed to destroy some harmful fungus in the poultry feed. </a:t>
            </a:r>
            <a:endParaRPr lang="en-US" sz="3600">
              <a:solidFill>
                <a:srgbClr val="000000"/>
              </a:solidFill>
              <a:latin typeface="Times New Roman" panose="02020603050405020304" pitchFamily="18" charset="0"/>
            </a:endParaRPr>
          </a:p>
          <a:p>
            <a:pPr marL="228600" indent="-228600"/>
            <a:endParaRPr lang="en-US" sz="3600">
              <a:solidFill>
                <a:srgbClr val="000000"/>
              </a:solidFill>
              <a:latin typeface="Times New Roman" panose="02020603050405020304" pitchFamily="18" charset="0"/>
            </a:endParaRPr>
          </a:p>
          <a:p>
            <a:pPr marL="228600" indent="-228600"/>
            <a:r>
              <a:rPr lang="en-US" sz="3600" b="1">
                <a:gradFill>
                  <a:gsLst>
                    <a:gs pos="0">
                      <a:srgbClr val="7B32B2"/>
                    </a:gs>
                    <a:gs pos="100000">
                      <a:srgbClr val="401A5D"/>
                    </a:gs>
                  </a:gsLst>
                  <a:lin scaled="0"/>
                </a:gradFill>
                <a:highlight>
                  <a:srgbClr val="FFFF00"/>
                </a:highlight>
                <a:latin typeface="Times New Roman" panose="02020603050405020304" pitchFamily="18" charset="0"/>
              </a:rPr>
              <a:t>11) Anticoccidial:-</a:t>
            </a:r>
            <a:r>
              <a:rPr lang="en-US" sz="3600">
                <a:solidFill>
                  <a:srgbClr val="000000"/>
                </a:solidFill>
                <a:latin typeface="Times New Roman" panose="02020603050405020304" pitchFamily="18" charset="0"/>
              </a:rPr>
              <a:t> These are mixed to prevent Coccidiosis. </a:t>
            </a:r>
            <a:endParaRPr lang="en-US" sz="3600">
              <a:solidFill>
                <a:srgbClr val="000000"/>
              </a:solidFill>
              <a:latin typeface="Times New Roman" panose="02020603050405020304" pitchFamily="18" charset="0"/>
            </a:endParaRPr>
          </a:p>
          <a:p>
            <a:pPr marL="228600" indent="-228600"/>
            <a:endParaRPr lang="en-US" sz="3600">
              <a:solidFill>
                <a:srgbClr val="000000"/>
              </a:solidFill>
              <a:latin typeface="Times New Roman" panose="02020603050405020304" pitchFamily="18" charset="0"/>
            </a:endParaRPr>
          </a:p>
          <a:p>
            <a:pPr marL="228600" indent="-228600"/>
            <a:r>
              <a:rPr lang="en-US" sz="3600" b="1">
                <a:gradFill>
                  <a:gsLst>
                    <a:gs pos="0">
                      <a:srgbClr val="7B32B2"/>
                    </a:gs>
                    <a:gs pos="100000">
                      <a:srgbClr val="401A5D"/>
                    </a:gs>
                  </a:gsLst>
                  <a:lin scaled="0"/>
                </a:gradFill>
                <a:highlight>
                  <a:srgbClr val="FFFF00"/>
                </a:highlight>
                <a:latin typeface="Times New Roman" panose="02020603050405020304" pitchFamily="18" charset="0"/>
              </a:rPr>
              <a:t>12) Anthelmintic drugs:- </a:t>
            </a:r>
            <a:r>
              <a:rPr lang="en-US" sz="3600">
                <a:solidFill>
                  <a:srgbClr val="000000"/>
                </a:solidFill>
                <a:latin typeface="Times New Roman" panose="02020603050405020304" pitchFamily="18" charset="0"/>
              </a:rPr>
              <a:t>These are added to prevent internal and external parasitic infestation.</a:t>
            </a:r>
            <a:endParaRPr lang="en-US" sz="3600">
              <a:solidFill>
                <a:srgbClr val="000000"/>
              </a:solidFill>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p:sp>
        <p:nvSpPr>
          <p:cNvPr id="4" name="Text Box 3"/>
          <p:cNvSpPr txBox="1"/>
          <p:nvPr/>
        </p:nvSpPr>
        <p:spPr>
          <a:xfrm>
            <a:off x="2286000" y="3200400"/>
            <a:ext cx="5503545" cy="1322070"/>
          </a:xfrm>
          <a:prstGeom prst="rect">
            <a:avLst/>
          </a:prstGeom>
          <a:noFill/>
          <a:extLst>
            <a:ext uri="{909E8E84-426E-40DD-AFC4-6F175D3DCCD1}">
              <a14:hiddenFill xmlns:a14="http://schemas.microsoft.com/office/drawing/2010/main">
                <a:solidFill>
                  <a:schemeClr val="tx1"/>
                </a:solidFill>
              </a14:hiddenFill>
            </a:ext>
          </a:extLst>
        </p:spPr>
        <p:txBody>
          <a:bodyPr wrap="square" rtlCol="0">
            <a:spAutoFit/>
            <a:scene3d>
              <a:camera prst="isometricRightUp"/>
              <a:lightRig rig="threePt" dir="t"/>
            </a:scene3d>
          </a:bodyPr>
          <a:p>
            <a:pPr algn="l"/>
            <a:r>
              <a:rPr lang="en-US" sz="80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sym typeface="+mn-ea"/>
              </a:rPr>
              <a:t>Thank you </a:t>
            </a:r>
            <a:endParaRPr lang="en-US" sz="80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p:sp>
        <p:nvSpPr>
          <p:cNvPr id="9" name="Slide Number Placeholder 2"/>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ahoma" panose="020B060403050404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ahoma" panose="020B0604030504040204" pitchFamily="34" charset="0"/>
                <a:ea typeface="+mn-ea"/>
                <a:cs typeface="+mn-cs"/>
              </a:defRPr>
            </a:lvl5pPr>
          </a:lstStyle>
          <a:p>
            <a:pPr marL="0" marR="0" lvl="0" indent="0" algn="r" defTabSz="914400" rtl="0" eaLnBrk="1" fontAlgn="base" latinLnBrk="0" hangingPunct="1">
              <a:lnSpc>
                <a:spcPct val="100000"/>
              </a:lnSpc>
              <a:spcBef>
                <a:spcPct val="0"/>
              </a:spcBef>
              <a:spcAft>
                <a:spcPct val="0"/>
              </a:spcAft>
              <a:buClrTx/>
              <a:buSzTx/>
              <a:buFontTx/>
              <a:buNone/>
            </a:pPr>
            <a:fld id="{9A0DB2DC-4C9A-4742-B13C-FB6460FD3503}" type="slidenum">
              <a:rPr kumimoji="0" lang="en-US" sz="1000" b="0" i="0" u="none" strike="noStrike" kern="1200" cap="none" spc="0" normalizeH="0" baseline="0" noProof="1" dirty="0">
                <a:solidFill>
                  <a:schemeClr val="tx1"/>
                </a:solidFill>
                <a:effectLst>
                  <a:outerShdw blurRad="38100" dist="38100" dir="2700000">
                    <a:srgbClr val="000000"/>
                  </a:outerShdw>
                </a:effectLst>
                <a:latin typeface="Tahoma" panose="020B0604030504040204" pitchFamily="34" charset="0"/>
                <a:ea typeface="+mn-ea"/>
                <a:cs typeface="+mn-cs"/>
              </a:rPr>
            </a:fld>
            <a:endParaRPr kumimoji="0" lang="en-US" sz="1000" b="0" i="0" u="none" strike="noStrike" kern="1200" cap="none" spc="0" normalizeH="0" baseline="0" noProof="1" dirty="0">
              <a:solidFill>
                <a:schemeClr val="tx1"/>
              </a:solidFill>
              <a:effectLst>
                <a:outerShdw blurRad="38100" dist="38100" dir="2700000">
                  <a:srgbClr val="000000"/>
                </a:outerShdw>
              </a:effectLst>
              <a:latin typeface="Tahoma" panose="020B0604030504040204" pitchFamily="34" charset="0"/>
              <a:ea typeface="+mn-ea"/>
              <a:cs typeface="+mn-cs"/>
            </a:endParaRPr>
          </a:p>
        </p:txBody>
      </p:sp>
      <p:sp>
        <p:nvSpPr>
          <p:cNvPr id="10" name="Date Placeholder 3"/>
          <p:cNvSpPr txBox="1">
            <a:spLocks noGrp="1"/>
          </p:cNvSpPr>
          <p:nvPr>
            <p:ph type="dt" sz="half" idx="10"/>
          </p:nvPr>
        </p:nvSpPr>
        <p:spPr bwMode="auto"/>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D8B6D5D2-DB5B-4A44-A3B3-6DA425D3072A}" type="datetime1">
              <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Tahoma" panose="020B0604030504040204" pitchFamily="34" charset="0"/>
                <a:ea typeface="+mn-ea"/>
                <a:cs typeface="Arial" panose="020B0604020202020204" pitchFamily="34" charset="0"/>
              </a:rPr>
            </a:fld>
            <a:endParaRPr kumimoji="0" lang="en-US" sz="1000" b="0" i="0" u="none" strike="noStrike" kern="1200" cap="none" spc="0" normalizeH="0" baseline="0" noProof="0">
              <a:ln>
                <a:noFill/>
              </a:ln>
              <a:solidFill>
                <a:schemeClr val="tx1"/>
              </a:solidFill>
              <a:effectLst>
                <a:outerShdw blurRad="38100" dist="38100" dir="2700000" algn="tl">
                  <a:srgbClr val="000000"/>
                </a:outerShdw>
              </a:effectLst>
              <a:uLnTx/>
              <a:uFillTx/>
              <a:latin typeface="Tahoma" panose="020B0604030504040204" pitchFamily="34" charset="0"/>
              <a:ea typeface="+mn-ea"/>
              <a:cs typeface="Arial" panose="020B0604020202020204" pitchFamily="34" charset="0"/>
            </a:endParaRPr>
          </a:p>
        </p:txBody>
      </p:sp>
      <p:sp>
        <p:nvSpPr>
          <p:cNvPr id="4099" name="Rectangle 4"/>
          <p:cNvSpPr/>
          <p:nvPr/>
        </p:nvSpPr>
        <p:spPr>
          <a:xfrm>
            <a:off x="4479925" y="3228975"/>
            <a:ext cx="184150" cy="641350"/>
          </a:xfrm>
          <a:prstGeom prst="rect">
            <a:avLst/>
          </a:prstGeom>
          <a:noFill/>
          <a:ln w="9525">
            <a:noFill/>
          </a:ln>
        </p:spPr>
        <p:txBody>
          <a:bodyPr wrap="none" anchor="t" anchorCtr="0">
            <a:spAutoFit/>
          </a:bodyPr>
          <a:p>
            <a:endParaRPr lang="en-US" b="1" dirty="0">
              <a:latin typeface="Tahoma" panose="020B0604030504040204" pitchFamily="34" charset="0"/>
            </a:endParaRPr>
          </a:p>
          <a:p>
            <a:endParaRPr lang="en-US" b="1" dirty="0">
              <a:latin typeface="Garamond" panose="02020404030301010803" pitchFamily="18" charset="0"/>
            </a:endParaRPr>
          </a:p>
        </p:txBody>
      </p:sp>
      <p:sp>
        <p:nvSpPr>
          <p:cNvPr id="3079" name="Rectangle 7"/>
          <p:cNvSpPr>
            <a:spLocks noChangeArrowheads="1"/>
          </p:cNvSpPr>
          <p:nvPr/>
        </p:nvSpPr>
        <p:spPr bwMode="auto">
          <a:xfrm>
            <a:off x="228600" y="2769870"/>
            <a:ext cx="8382000"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lang="en-US" sz="4800" b="1">
                <a:solidFill>
                  <a:schemeClr val="bg1"/>
                </a:solidFill>
                <a:highlight>
                  <a:srgbClr val="000080"/>
                </a:highlight>
                <a:sym typeface="+mn-ea"/>
              </a:rPr>
              <a:t>Poultry Feeding and Nutrition</a:t>
            </a:r>
            <a:endParaRPr lang="en-US" sz="4800" b="1">
              <a:solidFill>
                <a:schemeClr val="bg1"/>
              </a:solidFill>
              <a:highlight>
                <a:srgbClr val="000080"/>
              </a:highlight>
              <a:sym typeface="+mn-ea"/>
            </a:endParaRPr>
          </a:p>
        </p:txBody>
      </p:sp>
      <p:pic>
        <p:nvPicPr>
          <p:cNvPr id="101" name="Picture 100"/>
          <p:cNvPicPr/>
          <p:nvPr/>
        </p:nvPicPr>
        <p:blipFill>
          <a:blip r:embed="rId1"/>
          <a:stretch>
            <a:fillRect/>
          </a:stretch>
        </p:blipFill>
        <p:spPr>
          <a:xfrm>
            <a:off x="5050155" y="4166235"/>
            <a:ext cx="3979545" cy="2453640"/>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307340" y="228600"/>
            <a:ext cx="8589010" cy="4954270"/>
          </a:xfrm>
          <a:prstGeom prst="rect">
            <a:avLst/>
          </a:prstGeom>
          <a:noFill/>
          <a:ln w="9525">
            <a:noFill/>
          </a:ln>
        </p:spPr>
        <p:txBody>
          <a:bodyPr wrap="square">
            <a:spAutoFit/>
          </a:bodyPr>
          <a:p>
            <a:r>
              <a:rPr lang="en-US" sz="4800" b="1">
                <a:solidFill>
                  <a:srgbClr val="FF0000"/>
                </a:solidFill>
                <a:latin typeface="Times New Roman" panose="02020603050405020304" pitchFamily="18" charset="0"/>
              </a:rPr>
              <a:t>Poultry feeding and nutrition:-</a:t>
            </a:r>
            <a:endParaRPr lang="en-US" sz="4800" b="1">
              <a:solidFill>
                <a:srgbClr val="FF0000"/>
              </a:solidFill>
              <a:latin typeface="Times New Roman" panose="02020603050405020304" pitchFamily="18" charset="0"/>
            </a:endParaRPr>
          </a:p>
          <a:p>
            <a:endParaRPr lang="en-US" sz="4800" b="1">
              <a:solidFill>
                <a:srgbClr val="FF0000"/>
              </a:solidFill>
              <a:latin typeface="Times New Roman" panose="02020603050405020304" pitchFamily="18" charset="0"/>
            </a:endParaRPr>
          </a:p>
          <a:p>
            <a:r>
              <a:rPr lang="en-US" sz="4400" b="1">
                <a:solidFill>
                  <a:srgbClr val="000000"/>
                </a:solidFill>
                <a:latin typeface="Times New Roman" panose="02020603050405020304" pitchFamily="18" charset="0"/>
              </a:rPr>
              <a:t>Nutrition is necessary for the production, reproduction, growth and maintenance. Feeding includes procurement, ingestion, digestion, and absorption.</a:t>
            </a:r>
            <a:endParaRPr lang="en-US" sz="4400" b="1">
              <a:solidFill>
                <a:srgbClr val="000000"/>
              </a:solidFill>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33400" y="304800"/>
            <a:ext cx="7649845" cy="6800850"/>
          </a:xfrm>
          <a:prstGeom prst="rect">
            <a:avLst/>
          </a:prstGeom>
          <a:noFill/>
          <a:ln w="9525">
            <a:noFill/>
          </a:ln>
        </p:spPr>
        <p:txBody>
          <a:bodyPr wrap="square">
            <a:spAutoFit/>
          </a:bodyPr>
          <a:p>
            <a:r>
              <a:rPr lang="en-US" sz="4000" b="1" u="sng">
                <a:solidFill>
                  <a:srgbClr val="0000FF"/>
                </a:solidFill>
                <a:latin typeface="Times New Roman" panose="02020603050405020304" pitchFamily="18" charset="0"/>
              </a:rPr>
              <a:t>Why we need good quality feed? </a:t>
            </a:r>
            <a:r>
              <a:rPr lang="en-US" sz="3600">
                <a:solidFill>
                  <a:srgbClr val="000000"/>
                </a:solidFill>
                <a:latin typeface="Times New Roman" panose="02020603050405020304" pitchFamily="18" charset="0"/>
              </a:rPr>
              <a:t>Better health More eggs Birds grow faster</a:t>
            </a:r>
            <a:endParaRPr lang="en-US" sz="3600">
              <a:solidFill>
                <a:srgbClr val="000000"/>
              </a:solidFill>
              <a:latin typeface="Times New Roman" panose="02020603050405020304" pitchFamily="18" charset="0"/>
            </a:endParaRPr>
          </a:p>
          <a:p>
            <a:endParaRPr lang="en-US" sz="3600">
              <a:solidFill>
                <a:srgbClr val="000000"/>
              </a:solidFill>
              <a:latin typeface="Times New Roman" panose="02020603050405020304" pitchFamily="18" charset="0"/>
            </a:endParaRPr>
          </a:p>
          <a:p>
            <a:endParaRPr lang="en-US" sz="3600">
              <a:solidFill>
                <a:srgbClr val="000000"/>
              </a:solidFill>
              <a:latin typeface="Times New Roman" panose="02020603050405020304" pitchFamily="18" charset="0"/>
            </a:endParaRPr>
          </a:p>
          <a:p>
            <a:endParaRPr lang="en-US" sz="3600">
              <a:solidFill>
                <a:srgbClr val="000000"/>
              </a:solidFill>
              <a:latin typeface="Times New Roman" panose="02020603050405020304" pitchFamily="18" charset="0"/>
            </a:endParaRPr>
          </a:p>
          <a:p>
            <a:endParaRPr lang="en-US" sz="3600">
              <a:solidFill>
                <a:srgbClr val="000000"/>
              </a:solidFill>
              <a:latin typeface="Times New Roman" panose="02020603050405020304" pitchFamily="18" charset="0"/>
            </a:endParaRPr>
          </a:p>
        </p:txBody>
      </p:sp>
      <p:sp>
        <p:nvSpPr>
          <p:cNvPr id="2" name="Text Box 1"/>
          <p:cNvSpPr txBox="1"/>
          <p:nvPr/>
        </p:nvSpPr>
        <p:spPr>
          <a:xfrm>
            <a:off x="10086975" y="4566285"/>
            <a:ext cx="3048000" cy="368300"/>
          </a:xfrm>
          <a:prstGeom prst="rect">
            <a:avLst/>
          </a:prstGeom>
          <a:noFill/>
        </p:spPr>
        <p:txBody>
          <a:bodyPr wrap="square" rtlCol="0">
            <a:spAutoFit/>
          </a:bodyPr>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228600" y="304800"/>
            <a:ext cx="8823960" cy="6554470"/>
          </a:xfrm>
          <a:prstGeom prst="rect">
            <a:avLst/>
          </a:prstGeom>
          <a:noFill/>
          <a:ln w="9525">
            <a:noFill/>
          </a:ln>
        </p:spPr>
        <p:txBody>
          <a:bodyPr wrap="square">
            <a:spAutoFit/>
          </a:bodyPr>
          <a:p>
            <a:r>
              <a:rPr lang="en-US" sz="3600" b="1" u="sng">
                <a:solidFill>
                  <a:srgbClr val="0000FF"/>
                </a:solidFill>
                <a:latin typeface="Times New Roman" panose="02020603050405020304" pitchFamily="18" charset="0"/>
              </a:rPr>
              <a:t>Nature and functions of poultry nutrients:</a:t>
            </a:r>
            <a:r>
              <a:rPr lang="en-US" sz="3200">
                <a:solidFill>
                  <a:srgbClr val="000000"/>
                </a:solidFill>
                <a:latin typeface="Times New Roman" panose="02020603050405020304" pitchFamily="18" charset="0"/>
              </a:rPr>
              <a:t>These are classified into physical, chemical and biological properties. These are divided into following rules:- 1.Water 2.Protein 3.Carbohydrates 4.Fats and oils 5.Minerals 6.Vitamins 7.Feed additives </a:t>
            </a:r>
            <a:endParaRPr lang="en-US" sz="3200">
              <a:solidFill>
                <a:srgbClr val="000000"/>
              </a:solidFill>
              <a:latin typeface="Times New Roman" panose="02020603050405020304" pitchFamily="18" charset="0"/>
            </a:endParaRPr>
          </a:p>
          <a:p>
            <a:endParaRPr lang="en-US" sz="3200">
              <a:solidFill>
                <a:srgbClr val="000000"/>
              </a:solidFill>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477520" y="457200"/>
            <a:ext cx="8350885" cy="5077460"/>
          </a:xfrm>
          <a:prstGeom prst="rect">
            <a:avLst/>
          </a:prstGeom>
          <a:noFill/>
          <a:ln w="9525">
            <a:noFill/>
          </a:ln>
        </p:spPr>
        <p:txBody>
          <a:bodyPr wrap="square">
            <a:spAutoFit/>
          </a:bodyPr>
          <a:p>
            <a:r>
              <a:rPr lang="en-US" sz="3600" b="1">
                <a:solidFill>
                  <a:srgbClr val="C00000"/>
                </a:solidFill>
                <a:latin typeface="Times New Roman" panose="02020603050405020304" pitchFamily="18" charset="0"/>
              </a:rPr>
              <a:t>1. Water:</a:t>
            </a:r>
            <a:endParaRPr lang="en-US" sz="3600" b="1">
              <a:solidFill>
                <a:srgbClr val="C00000"/>
              </a:solidFill>
              <a:latin typeface="Times New Roman" panose="02020603050405020304" pitchFamily="18" charset="0"/>
            </a:endParaRPr>
          </a:p>
          <a:p>
            <a:r>
              <a:rPr lang="en-US" sz="3600" b="1">
                <a:solidFill>
                  <a:srgbClr val="000000"/>
                </a:solidFill>
                <a:latin typeface="Times New Roman" panose="02020603050405020304" pitchFamily="18" charset="0"/>
              </a:rPr>
              <a:t> </a:t>
            </a:r>
            <a:r>
              <a:rPr lang="en-US" sz="3600">
                <a:solidFill>
                  <a:srgbClr val="000000"/>
                </a:solidFill>
                <a:latin typeface="Times New Roman" panose="02020603050405020304" pitchFamily="18" charset="0"/>
              </a:rPr>
              <a:t> Water is an essential part of poultry nutrients. Some water is available in the feed itself (metabolic water), but the bulk of it must be separately provided in drinking cans. Cool, clean water should be provided at all times. The water should be free from the excess salt .</a:t>
            </a:r>
            <a:endParaRPr lang="en-US" sz="3600">
              <a:solidFill>
                <a:srgbClr val="000000"/>
              </a:solidFill>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76200" y="76200"/>
            <a:ext cx="8958580" cy="6492875"/>
          </a:xfrm>
          <a:prstGeom prst="rect">
            <a:avLst/>
          </a:prstGeom>
          <a:noFill/>
          <a:ln w="9525">
            <a:noFill/>
          </a:ln>
        </p:spPr>
        <p:txBody>
          <a:bodyPr wrap="square">
            <a:spAutoFit/>
          </a:bodyPr>
          <a:p>
            <a:r>
              <a:rPr lang="en-US" sz="2800" b="1">
                <a:solidFill>
                  <a:srgbClr val="C00000"/>
                </a:solidFill>
                <a:latin typeface="Times New Roman" panose="02020603050405020304" pitchFamily="18" charset="0"/>
              </a:rPr>
              <a:t>2. Proteins:</a:t>
            </a:r>
            <a:endParaRPr lang="en-US" sz="2800">
              <a:solidFill>
                <a:srgbClr val="000000"/>
              </a:solidFill>
              <a:latin typeface="Times New Roman" panose="02020603050405020304" pitchFamily="18" charset="0"/>
            </a:endParaRPr>
          </a:p>
          <a:p>
            <a:endParaRPr lang="en-US" sz="2800">
              <a:solidFill>
                <a:srgbClr val="000000"/>
              </a:solidFill>
              <a:latin typeface="Times New Roman" panose="02020603050405020304" pitchFamily="18" charset="0"/>
            </a:endParaRPr>
          </a:p>
          <a:p>
            <a:r>
              <a:rPr lang="en-US" sz="3600">
                <a:solidFill>
                  <a:srgbClr val="000000"/>
                </a:solidFill>
                <a:latin typeface="Times New Roman" panose="02020603050405020304" pitchFamily="18" charset="0"/>
              </a:rPr>
              <a:t>The poultry products are of high percentage of protein, therefore the protein is important ingredient in feed .Commonly used, protein feed ingredients for poultry ration formulation and feeding includes the following:</a:t>
            </a:r>
            <a:endParaRPr lang="en-US" sz="3600">
              <a:solidFill>
                <a:srgbClr val="000000"/>
              </a:solidFill>
              <a:latin typeface="Times New Roman" panose="02020603050405020304" pitchFamily="18" charset="0"/>
            </a:endParaRPr>
          </a:p>
          <a:p>
            <a:r>
              <a:rPr lang="en-US" sz="3600">
                <a:solidFill>
                  <a:srgbClr val="000000"/>
                </a:solidFill>
                <a:latin typeface="Times New Roman" panose="02020603050405020304" pitchFamily="18" charset="0"/>
              </a:rPr>
              <a:t> </a:t>
            </a:r>
            <a:endParaRPr lang="en-US" sz="3600">
              <a:solidFill>
                <a:srgbClr val="000000"/>
              </a:solidFill>
              <a:latin typeface="Times New Roman" panose="02020603050405020304" pitchFamily="18" charset="0"/>
            </a:endParaRPr>
          </a:p>
          <a:p>
            <a:r>
              <a:rPr lang="en-US" sz="3600">
                <a:solidFill>
                  <a:srgbClr val="000000"/>
                </a:solidFill>
                <a:latin typeface="Times New Roman" panose="02020603050405020304" pitchFamily="18" charset="0"/>
              </a:rPr>
              <a:t>•</a:t>
            </a:r>
            <a:r>
              <a:rPr lang="en-US" sz="3600">
                <a:solidFill>
                  <a:srgbClr val="000000"/>
                </a:solidFill>
                <a:highlight>
                  <a:srgbClr val="FFFF00"/>
                </a:highlight>
                <a:latin typeface="Times New Roman" panose="02020603050405020304" pitchFamily="18" charset="0"/>
              </a:rPr>
              <a:t>Vegetable/plant</a:t>
            </a:r>
            <a:r>
              <a:rPr lang="en-US" sz="3600">
                <a:solidFill>
                  <a:srgbClr val="000000"/>
                </a:solidFill>
                <a:latin typeface="Times New Roman" panose="02020603050405020304" pitchFamily="18" charset="0"/>
              </a:rPr>
              <a:t> sources such as  soyabean ,  cotton seed </a:t>
            </a:r>
            <a:endParaRPr lang="en-US" sz="3600">
              <a:solidFill>
                <a:srgbClr val="000000"/>
              </a:solidFill>
              <a:latin typeface="Times New Roman" panose="02020603050405020304" pitchFamily="18" charset="0"/>
            </a:endParaRPr>
          </a:p>
          <a:p>
            <a:r>
              <a:rPr lang="en-US" sz="3600">
                <a:solidFill>
                  <a:srgbClr val="000000"/>
                </a:solidFill>
                <a:latin typeface="Times New Roman" panose="02020603050405020304" pitchFamily="18" charset="0"/>
              </a:rPr>
              <a:t>• </a:t>
            </a:r>
            <a:r>
              <a:rPr lang="en-US" sz="3600">
                <a:solidFill>
                  <a:srgbClr val="000000"/>
                </a:solidFill>
                <a:highlight>
                  <a:srgbClr val="FFFF00"/>
                </a:highlight>
                <a:latin typeface="Times New Roman" panose="02020603050405020304" pitchFamily="18" charset="0"/>
              </a:rPr>
              <a:t>Animal protein</a:t>
            </a:r>
            <a:r>
              <a:rPr lang="en-US" sz="3600">
                <a:solidFill>
                  <a:srgbClr val="000000"/>
                </a:solidFill>
                <a:latin typeface="Times New Roman" panose="02020603050405020304" pitchFamily="18" charset="0"/>
              </a:rPr>
              <a:t> sources such as fishmeal, meat and bone meal, blood meal.</a:t>
            </a:r>
            <a:endParaRPr lang="en-US" sz="3600">
              <a:solidFill>
                <a:srgbClr val="000000"/>
              </a:solidFill>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152400" y="151765"/>
            <a:ext cx="8683625" cy="5354320"/>
          </a:xfrm>
          <a:prstGeom prst="rect">
            <a:avLst/>
          </a:prstGeom>
          <a:noFill/>
          <a:ln w="9525">
            <a:noFill/>
          </a:ln>
        </p:spPr>
        <p:txBody>
          <a:bodyPr wrap="square">
            <a:spAutoFit/>
          </a:bodyPr>
          <a:p>
            <a:endParaRPr lang="en-US" sz="5400">
              <a:solidFill>
                <a:srgbClr val="000000"/>
              </a:solidFill>
              <a:latin typeface="Times New Roman" panose="02020603050405020304" pitchFamily="18" charset="0"/>
            </a:endParaRPr>
          </a:p>
          <a:p>
            <a:r>
              <a:rPr lang="en-US" sz="3200" b="1">
                <a:solidFill>
                  <a:srgbClr val="FF0000"/>
                </a:solidFill>
              </a:rPr>
              <a:t>3.Carbohydrates:- </a:t>
            </a:r>
            <a:endParaRPr lang="en-US" sz="3200">
              <a:solidFill>
                <a:srgbClr val="000000"/>
              </a:solidFill>
            </a:endParaRPr>
          </a:p>
          <a:p>
            <a:r>
              <a:rPr lang="en-US" sz="3200">
                <a:solidFill>
                  <a:srgbClr val="000000"/>
                </a:solidFill>
              </a:rPr>
              <a:t>Carbohydrates provides energy. Poultry birds can not digest complex carbohydrates such as cellulose. Cereal grains like wheat and broken rice </a:t>
            </a:r>
            <a:endParaRPr lang="en-US" sz="3200">
              <a:solidFill>
                <a:srgbClr val="000000"/>
              </a:solidFill>
            </a:endParaRPr>
          </a:p>
          <a:p>
            <a:endParaRPr lang="en-US" sz="3200" b="1">
              <a:solidFill>
                <a:srgbClr val="FF0000"/>
              </a:solidFill>
            </a:endParaRPr>
          </a:p>
          <a:p>
            <a:r>
              <a:rPr lang="en-US" sz="3200" b="1">
                <a:solidFill>
                  <a:srgbClr val="FF0000"/>
                </a:solidFill>
              </a:rPr>
              <a:t>4.Fats and oils:</a:t>
            </a:r>
            <a:endParaRPr lang="en-US" sz="3200" b="1">
              <a:solidFill>
                <a:srgbClr val="FF0000"/>
              </a:solidFill>
            </a:endParaRPr>
          </a:p>
          <a:p>
            <a:r>
              <a:rPr lang="en-US" sz="3200">
                <a:solidFill>
                  <a:srgbClr val="000000"/>
                </a:solidFill>
              </a:rPr>
              <a:t> Eggs and poultry meat have a good quantity of fats. Fats containing feeds such as barley, sunflower, wheat, rice bran .</a:t>
            </a:r>
            <a:endParaRPr lang="en-US" sz="32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381000" y="1143000"/>
            <a:ext cx="8821420" cy="1076325"/>
          </a:xfrm>
          <a:prstGeom prst="rect">
            <a:avLst/>
          </a:prstGeom>
          <a:noFill/>
          <a:ln w="9525">
            <a:noFill/>
          </a:ln>
        </p:spPr>
        <p:txBody>
          <a:bodyPr wrap="square">
            <a:spAutoFit/>
          </a:bodyPr>
          <a:p>
            <a:r>
              <a:rPr lang="en-US" sz="3200" b="1">
                <a:solidFill>
                  <a:srgbClr val="0000FF"/>
                </a:solidFill>
                <a:latin typeface="Times New Roman" panose="02020603050405020304" pitchFamily="18" charset="0"/>
              </a:rPr>
              <a:t>Protein and Energy Requirement for Broilers</a:t>
            </a:r>
            <a:endParaRPr lang="en-US" sz="3200" b="1">
              <a:solidFill>
                <a:srgbClr val="0000FF"/>
              </a:solidFill>
              <a:latin typeface="Times New Roman" panose="02020603050405020304" pitchFamily="18" charset="0"/>
            </a:endParaRPr>
          </a:p>
        </p:txBody>
      </p:sp>
      <p:pic>
        <p:nvPicPr>
          <p:cNvPr id="2" name="Picture 1"/>
          <p:cNvPicPr/>
          <p:nvPr/>
        </p:nvPicPr>
        <p:blipFill>
          <a:blip r:embed="rId1"/>
          <a:stretch>
            <a:fillRect/>
          </a:stretch>
        </p:blipFill>
        <p:spPr>
          <a:xfrm>
            <a:off x="381000" y="2334260"/>
            <a:ext cx="7575550" cy="3502660"/>
          </a:xfrm>
          <a:prstGeom prst="rect">
            <a:avLst/>
          </a:prstGeom>
          <a:noFill/>
          <a:ln w="9525">
            <a:noFill/>
          </a:ln>
        </p:spPr>
      </p:pic>
    </p:spTree>
  </p:cSld>
  <p:clrMapOvr>
    <a:masterClrMapping/>
  </p:clrMapOvr>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3764</Words>
  <Application>WPS Presentation</Application>
  <PresentationFormat>On-screen Show (4:3)</PresentationFormat>
  <Paragraphs>107</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Arial</vt:lpstr>
      <vt:lpstr>SimSun</vt:lpstr>
      <vt:lpstr>Wingdings</vt:lpstr>
      <vt:lpstr>Times New Roman</vt:lpstr>
      <vt:lpstr>Tahoma</vt:lpstr>
      <vt:lpstr>Garamond</vt:lpstr>
      <vt:lpstr>Wingdings</vt:lpstr>
      <vt:lpstr>Microsoft YaHei</vt:lpstr>
      <vt:lpstr>Arial Unicode MS</vt:lpstr>
      <vt:lpstr>Calibri</vt:lpstr>
      <vt:lpstr>Green Color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umce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Mastitis</dc:title>
  <dc:creator>David Marcinkowski</dc:creator>
  <cp:lastModifiedBy>NAWAL</cp:lastModifiedBy>
  <cp:revision>154</cp:revision>
  <cp:lastPrinted>2001-09-24T11:32:00Z</cp:lastPrinted>
  <dcterms:created xsi:type="dcterms:W3CDTF">2001-09-24T11:16:00Z</dcterms:created>
  <dcterms:modified xsi:type="dcterms:W3CDTF">2023-10-15T15:55:40Z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BE8EB053ADC34688BF3BF4D5D41DC621</vt:lpwstr>
  </property>
  <property fmtid="{D5CDD505-2E9C-101B-9397-08002B2CF9AE}" pid="3" name="KSOProductBuildVer">
    <vt:lpwstr>1033-12.2.0.13215</vt:lpwstr>
  </property>
</Properties>
</file>