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23E41-E751-15F4-A1A2-A4C4BAD8D1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A60201-F139-4E76-ED3B-C2DC34AD5A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AA8B6-1768-44F8-C9EE-C70300B06E2A}"/>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5" name="Footer Placeholder 4">
            <a:extLst>
              <a:ext uri="{FF2B5EF4-FFF2-40B4-BE49-F238E27FC236}">
                <a16:creationId xmlns:a16="http://schemas.microsoft.com/office/drawing/2014/main" id="{9EE68209-AB81-8BD3-81B1-312E040B0C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E78E7-48A4-A8A6-672B-C8071FB89220}"/>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51699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9198-1897-0DC4-C467-2879836C4B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586380-1C35-3DAE-0195-815EC45BBF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FC3FBE-31FB-C62E-36A1-2D35FB63B2EC}"/>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5" name="Footer Placeholder 4">
            <a:extLst>
              <a:ext uri="{FF2B5EF4-FFF2-40B4-BE49-F238E27FC236}">
                <a16:creationId xmlns:a16="http://schemas.microsoft.com/office/drawing/2014/main" id="{A731DC32-55A9-B9A7-5839-29BA9A17B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1AB4B-9EE3-1DBF-F589-B97E4D52C27D}"/>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110149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0E6218-7569-3725-8B4C-B15A6B5FD6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988EA9-2054-402D-D9E8-E0F5C4C490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016336-FCE9-91CC-4BD1-92EEC5BF0387}"/>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5" name="Footer Placeholder 4">
            <a:extLst>
              <a:ext uri="{FF2B5EF4-FFF2-40B4-BE49-F238E27FC236}">
                <a16:creationId xmlns:a16="http://schemas.microsoft.com/office/drawing/2014/main" id="{9BBAD7B2-DFA2-C922-EDB2-8F40114D49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BD081-F700-878D-607E-968864C759DE}"/>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168191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7B7A-4387-C2A6-46DC-B8DF5CBE5D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8FAA26-41B9-90EC-E3A5-6F676BA45D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5DACC-4BDC-FE61-CCFD-5B8D0FC48D34}"/>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5" name="Footer Placeholder 4">
            <a:extLst>
              <a:ext uri="{FF2B5EF4-FFF2-40B4-BE49-F238E27FC236}">
                <a16:creationId xmlns:a16="http://schemas.microsoft.com/office/drawing/2014/main" id="{B137A82C-F44F-3BCC-876C-572BE2134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E207E-2601-DDEC-413B-DBB4D28EB38D}"/>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3687819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A842-CB82-4819-C57D-AF151D8C23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65AA3F-6204-5265-A4CB-C94697BC6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456D0-D29C-0185-8F9B-2F6358C2F725}"/>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5" name="Footer Placeholder 4">
            <a:extLst>
              <a:ext uri="{FF2B5EF4-FFF2-40B4-BE49-F238E27FC236}">
                <a16:creationId xmlns:a16="http://schemas.microsoft.com/office/drawing/2014/main" id="{CE2E3561-4173-61B6-40D9-020523983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FB9D1-A27F-5081-A747-2CBB47845EF3}"/>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321704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8403-9AF1-7850-9A67-C3EC2EC3D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6E2279-65E2-1AD3-56F6-4867EE1CFD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2DCD1-4E50-510E-A5B4-A1ACB519A0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F2C66F-B8E0-910E-B825-389E9CBD809E}"/>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6" name="Footer Placeholder 5">
            <a:extLst>
              <a:ext uri="{FF2B5EF4-FFF2-40B4-BE49-F238E27FC236}">
                <a16:creationId xmlns:a16="http://schemas.microsoft.com/office/drawing/2014/main" id="{2A75B415-BF01-0CE1-CEE8-B5004A63D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06E55E-A45C-B243-E1F8-9588E6126A63}"/>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335967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9645D-5940-A1DA-EA90-F8C50C9E18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E86308-C1DC-8725-AE5E-B24E1125D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4BB32-D834-1AA1-4D57-CDAE1DD42D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102BCD-E101-D052-8B6D-F34F77087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89500-F4E9-A8DC-DAAE-41CB57995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408AEE-C200-663E-288A-425DB19262CD}"/>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8" name="Footer Placeholder 7">
            <a:extLst>
              <a:ext uri="{FF2B5EF4-FFF2-40B4-BE49-F238E27FC236}">
                <a16:creationId xmlns:a16="http://schemas.microsoft.com/office/drawing/2014/main" id="{BA7EB856-541E-9346-0F5E-C748D1CAF2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CB5E0B-A975-D907-BC23-40354F88BFC7}"/>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71397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5178-0874-06CB-CF11-CC978F1BA2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F63D4B-39A9-4DEB-139A-F0427AAA88B8}"/>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4" name="Footer Placeholder 3">
            <a:extLst>
              <a:ext uri="{FF2B5EF4-FFF2-40B4-BE49-F238E27FC236}">
                <a16:creationId xmlns:a16="http://schemas.microsoft.com/office/drawing/2014/main" id="{18AA66B2-4019-0AA5-6BCA-2134A89B56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3A096D-50FB-8CB8-8F61-9095BB3AA1DC}"/>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183100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C94E0-8968-69F8-9CAF-2138EFC93562}"/>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3" name="Footer Placeholder 2">
            <a:extLst>
              <a:ext uri="{FF2B5EF4-FFF2-40B4-BE49-F238E27FC236}">
                <a16:creationId xmlns:a16="http://schemas.microsoft.com/office/drawing/2014/main" id="{94F9BF2B-A720-A5F1-AC69-E9C90E44D1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C83D69-A65F-4D01-C15E-AD7CCC6C17BD}"/>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301972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C71A0-51DD-B4D3-378F-447D017A4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C85DF1-9A64-0400-7CBD-0DF778E4F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B45DA0-7DE9-E8B1-C009-ED4132F63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705C77-D7F3-087B-B995-A57EE9652249}"/>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6" name="Footer Placeholder 5">
            <a:extLst>
              <a:ext uri="{FF2B5EF4-FFF2-40B4-BE49-F238E27FC236}">
                <a16:creationId xmlns:a16="http://schemas.microsoft.com/office/drawing/2014/main" id="{15056E2D-6116-6E52-9829-7F8C757FE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F75A29-758E-09AF-9BFF-1F6BB03BF153}"/>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386453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D223-AC8E-AF4F-EAD1-73CDCDC649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408C2D-1141-201A-0D66-450EACCBD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1E02C2-6A6B-1542-C86E-40BC24AB0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823D77-E2B1-AEB0-2B2D-37E91B5E88E3}"/>
              </a:ext>
            </a:extLst>
          </p:cNvPr>
          <p:cNvSpPr>
            <a:spLocks noGrp="1"/>
          </p:cNvSpPr>
          <p:nvPr>
            <p:ph type="dt" sz="half" idx="10"/>
          </p:nvPr>
        </p:nvSpPr>
        <p:spPr/>
        <p:txBody>
          <a:bodyPr/>
          <a:lstStyle/>
          <a:p>
            <a:fld id="{459F6063-D0C3-4139-AFBF-52DB43759974}" type="datetimeFigureOut">
              <a:rPr lang="en-US" smtClean="0"/>
              <a:t>5/13/2023</a:t>
            </a:fld>
            <a:endParaRPr lang="en-US"/>
          </a:p>
        </p:txBody>
      </p:sp>
      <p:sp>
        <p:nvSpPr>
          <p:cNvPr id="6" name="Footer Placeholder 5">
            <a:extLst>
              <a:ext uri="{FF2B5EF4-FFF2-40B4-BE49-F238E27FC236}">
                <a16:creationId xmlns:a16="http://schemas.microsoft.com/office/drawing/2014/main" id="{7CECFDC2-558A-77A2-9DC7-13F5F3875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31D1CA-3B96-191B-B2EF-DE3B5BD54DCD}"/>
              </a:ext>
            </a:extLst>
          </p:cNvPr>
          <p:cNvSpPr>
            <a:spLocks noGrp="1"/>
          </p:cNvSpPr>
          <p:nvPr>
            <p:ph type="sldNum" sz="quarter" idx="12"/>
          </p:nvPr>
        </p:nvSpPr>
        <p:spPr/>
        <p:txBody>
          <a:bodyPr/>
          <a:lstStyle/>
          <a:p>
            <a:fld id="{B4DA36ED-B92A-4011-8BB8-10923AD994DD}" type="slidenum">
              <a:rPr lang="en-US" smtClean="0"/>
              <a:t>‹#›</a:t>
            </a:fld>
            <a:endParaRPr lang="en-US"/>
          </a:p>
        </p:txBody>
      </p:sp>
    </p:spTree>
    <p:extLst>
      <p:ext uri="{BB962C8B-B14F-4D97-AF65-F5344CB8AC3E}">
        <p14:creationId xmlns:p14="http://schemas.microsoft.com/office/powerpoint/2010/main" val="427327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E643E-4C61-5D9F-CCCC-A5576EF243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3CE459-9D5B-9769-EEBA-93F3AB0E6E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BDDB6-ACAB-38BD-8E97-555739C53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F6063-D0C3-4139-AFBF-52DB43759974}" type="datetimeFigureOut">
              <a:rPr lang="en-US" smtClean="0"/>
              <a:t>5/13/2023</a:t>
            </a:fld>
            <a:endParaRPr lang="en-US"/>
          </a:p>
        </p:txBody>
      </p:sp>
      <p:sp>
        <p:nvSpPr>
          <p:cNvPr id="5" name="Footer Placeholder 4">
            <a:extLst>
              <a:ext uri="{FF2B5EF4-FFF2-40B4-BE49-F238E27FC236}">
                <a16:creationId xmlns:a16="http://schemas.microsoft.com/office/drawing/2014/main" id="{529A2192-9AD1-356C-B7C5-4231C89F06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59141D-F6CB-127E-C81A-0A57B002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A36ED-B92A-4011-8BB8-10923AD994DD}" type="slidenum">
              <a:rPr lang="en-US" smtClean="0"/>
              <a:t>‹#›</a:t>
            </a:fld>
            <a:endParaRPr lang="en-US"/>
          </a:p>
        </p:txBody>
      </p:sp>
    </p:spTree>
    <p:extLst>
      <p:ext uri="{BB962C8B-B14F-4D97-AF65-F5344CB8AC3E}">
        <p14:creationId xmlns:p14="http://schemas.microsoft.com/office/powerpoint/2010/main" val="257011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5B582-8C52-DE63-D46A-B9BE223280DF}"/>
              </a:ext>
            </a:extLst>
          </p:cNvPr>
          <p:cNvSpPr>
            <a:spLocks noGrp="1"/>
          </p:cNvSpPr>
          <p:nvPr>
            <p:ph type="ctrTitle"/>
          </p:nvPr>
        </p:nvSpPr>
        <p:spPr/>
        <p:txBody>
          <a:bodyPr/>
          <a:lstStyle/>
          <a:p>
            <a:r>
              <a:rPr lang="en-US" dirty="0"/>
              <a:t>Technical Tips for Creating Video Tips</a:t>
            </a:r>
          </a:p>
        </p:txBody>
      </p:sp>
      <p:sp>
        <p:nvSpPr>
          <p:cNvPr id="3" name="Subtitle 2">
            <a:extLst>
              <a:ext uri="{FF2B5EF4-FFF2-40B4-BE49-F238E27FC236}">
                <a16:creationId xmlns:a16="http://schemas.microsoft.com/office/drawing/2014/main" id="{B3B23A47-2EAC-99A7-5F95-45C912F18012}"/>
              </a:ext>
            </a:extLst>
          </p:cNvPr>
          <p:cNvSpPr>
            <a:spLocks noGrp="1"/>
          </p:cNvSpPr>
          <p:nvPr>
            <p:ph type="subTitle" idx="1"/>
          </p:nvPr>
        </p:nvSpPr>
        <p:spPr/>
        <p:txBody>
          <a:bodyPr/>
          <a:lstStyle/>
          <a:p>
            <a:r>
              <a:rPr lang="en-US" dirty="0"/>
              <a:t>L. </a:t>
            </a:r>
            <a:r>
              <a:rPr lang="en-US" dirty="0" err="1"/>
              <a:t>Nawroz</a:t>
            </a:r>
            <a:r>
              <a:rPr lang="en-US" dirty="0"/>
              <a:t> Ibrahim </a:t>
            </a:r>
            <a:r>
              <a:rPr lang="en-US" dirty="0" err="1"/>
              <a:t>Hamadamen</a:t>
            </a:r>
            <a:endParaRPr lang="en-US" dirty="0"/>
          </a:p>
          <a:p>
            <a:r>
              <a:rPr lang="en-US" dirty="0"/>
              <a:t>2022-11-17</a:t>
            </a:r>
          </a:p>
          <a:p>
            <a:endParaRPr lang="en-US" dirty="0"/>
          </a:p>
        </p:txBody>
      </p:sp>
    </p:spTree>
    <p:extLst>
      <p:ext uri="{BB962C8B-B14F-4D97-AF65-F5344CB8AC3E}">
        <p14:creationId xmlns:p14="http://schemas.microsoft.com/office/powerpoint/2010/main" val="381792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58F15-DE06-F4B5-022C-C48444137B6A}"/>
              </a:ext>
            </a:extLst>
          </p:cNvPr>
          <p:cNvSpPr>
            <a:spLocks noGrp="1"/>
          </p:cNvSpPr>
          <p:nvPr>
            <p:ph type="title"/>
          </p:nvPr>
        </p:nvSpPr>
        <p:spPr/>
        <p:txBody>
          <a:bodyPr>
            <a:noAutofit/>
          </a:bodyPr>
          <a:lstStyle/>
          <a:p>
            <a:r>
              <a:rPr lang="en-US" sz="36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Check out 7 tips for creating video lectures</a:t>
            </a:r>
            <a:endParaRPr lang="en-US" sz="3600" dirty="0"/>
          </a:p>
        </p:txBody>
      </p:sp>
      <p:sp>
        <p:nvSpPr>
          <p:cNvPr id="3" name="Content Placeholder 2">
            <a:extLst>
              <a:ext uri="{FF2B5EF4-FFF2-40B4-BE49-F238E27FC236}">
                <a16:creationId xmlns:a16="http://schemas.microsoft.com/office/drawing/2014/main" id="{A7C7DA96-4D5C-C36B-987D-D970A96ECCBD}"/>
              </a:ext>
            </a:extLst>
          </p:cNvPr>
          <p:cNvSpPr>
            <a:spLocks noGrp="1"/>
          </p:cNvSpPr>
          <p:nvPr>
            <p:ph idx="1"/>
          </p:nvPr>
        </p:nvSpPr>
        <p:spPr/>
        <p:txBody>
          <a:bodyPr/>
          <a:lstStyle/>
          <a:p>
            <a:r>
              <a:rPr lang="en-US"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rPr>
              <a:t>H</a:t>
            </a:r>
            <a:r>
              <a:rPr lang="en-US" sz="2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ow to put together text, visuals and audio for the ultimate video lecturing experience.</a:t>
            </a:r>
          </a:p>
          <a:p>
            <a:endParaRPr lang="en-US" dirty="0">
              <a:solidFill>
                <a:srgbClr val="1A232F"/>
              </a:solidFill>
              <a:latin typeface="Helvetica" panose="020B0604020202020204" pitchFamily="34" charset="0"/>
              <a:cs typeface="Times New Roman" panose="02020603050405020304" pitchFamily="18" charset="0"/>
            </a:endParaRPr>
          </a:p>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There are a bunch of software tools that will accommodate most of your needs, and more. Since purely web-based and blended education formats are on the rise, it’s a great time to jump on the bandwagon and engage learners with a new interactive format.</a:t>
            </a:r>
            <a:endParaRPr lang="en-US" dirty="0"/>
          </a:p>
        </p:txBody>
      </p:sp>
    </p:spTree>
    <p:extLst>
      <p:ext uri="{BB962C8B-B14F-4D97-AF65-F5344CB8AC3E}">
        <p14:creationId xmlns:p14="http://schemas.microsoft.com/office/powerpoint/2010/main" val="9503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9220-A58D-2197-D056-0EE00FE28494}"/>
              </a:ext>
            </a:extLst>
          </p:cNvPr>
          <p:cNvSpPr>
            <a:spLocks noGrp="1"/>
          </p:cNvSpPr>
          <p:nvPr>
            <p:ph type="title"/>
          </p:nvPr>
        </p:nvSpPr>
        <p:spPr/>
        <p:txBody>
          <a:bodyPr/>
          <a:lstStyle/>
          <a:p>
            <a:r>
              <a:rPr lang="en-US" dirty="0"/>
              <a:t>1. </a:t>
            </a:r>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Engaging text </a:t>
            </a:r>
            <a:endParaRPr lang="en-US" dirty="0"/>
          </a:p>
        </p:txBody>
      </p:sp>
      <p:sp>
        <p:nvSpPr>
          <p:cNvPr id="3" name="Content Placeholder 2">
            <a:extLst>
              <a:ext uri="{FF2B5EF4-FFF2-40B4-BE49-F238E27FC236}">
                <a16:creationId xmlns:a16="http://schemas.microsoft.com/office/drawing/2014/main" id="{0DBA02DB-757A-BAAF-433D-BFAAFE1762C9}"/>
              </a:ext>
            </a:extLst>
          </p:cNvPr>
          <p:cNvSpPr>
            <a:spLocks noGrp="1"/>
          </p:cNvSpPr>
          <p:nvPr>
            <p:ph idx="1"/>
          </p:nvPr>
        </p:nvSpPr>
        <p:spPr/>
        <p:txBody>
          <a:bodyPr/>
          <a:lstStyle/>
          <a:p>
            <a:r>
              <a:rPr lang="en-US" sz="1800"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rPr>
              <a:t>Y</a:t>
            </a:r>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our message should always be reinforced with readable text. Keep It Short and Simple (K.I.S.S.). </a:t>
            </a:r>
          </a:p>
          <a:p>
            <a:endParaRPr lang="en-US" sz="1800"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endParaRPr>
          </a:p>
          <a:p>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Starting with the don’ts – never use all caps or mixed fonts unless proving a point or drawing on a highly specific context. Inconsistent fonts look unprofessional and imply the author’s negligence – an effect you definitely want to avoid. </a:t>
            </a:r>
          </a:p>
          <a:p>
            <a:endParaRPr lang="en-US" sz="1800"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endParaRPr>
          </a:p>
          <a:p>
            <a:r>
              <a:rPr lang="en-US" sz="1800"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rPr>
              <a:t>S</a:t>
            </a:r>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heer away from the Times New Roman font – almost any option is better: Sans Serif, Arial, Calibri, or preferably a custom font if you have the resources.</a:t>
            </a:r>
          </a:p>
          <a:p>
            <a:endParaRPr lang="en-US" sz="1800" dirty="0">
              <a:solidFill>
                <a:srgbClr val="1A232F"/>
              </a:solidFill>
              <a:latin typeface="Helvetica" panose="020B0604020202020204" pitchFamily="34" charset="0"/>
              <a:ea typeface="Calibri" panose="020F0502020204030204" pitchFamily="34" charset="0"/>
              <a:cs typeface="Times New Roman" panose="02020603050405020304" pitchFamily="18" charset="0"/>
            </a:endParaRPr>
          </a:p>
          <a:p>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Make sure you highlight the headings properly and use standard positioning on all slides. Bold headings are fine, italicized might be questionable. Don’t be scared to use large text, this improves user experience and logically diminishes the volume of available text, so you can K.I.S.S. redundancy goodbye.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764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4791F-3189-C3EA-4605-B21E6DA2F86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D9523A2-68CD-A0DA-3C1E-9E5C73E28725}"/>
              </a:ext>
            </a:extLst>
          </p:cNvPr>
          <p:cNvSpPr>
            <a:spLocks noGrp="1"/>
          </p:cNvSpPr>
          <p:nvPr>
            <p:ph idx="1"/>
          </p:nvPr>
        </p:nvSpPr>
        <p:spPr/>
        <p:txBody>
          <a:bodyPr/>
          <a:lstStyle/>
          <a:p>
            <a:endParaRPr lang="en-US" dirty="0"/>
          </a:p>
          <a:p>
            <a:endParaRPr lang="en-US" dirty="0"/>
          </a:p>
        </p:txBody>
      </p:sp>
      <p:sp>
        <p:nvSpPr>
          <p:cNvPr id="5" name="TextBox 4">
            <a:extLst>
              <a:ext uri="{FF2B5EF4-FFF2-40B4-BE49-F238E27FC236}">
                <a16:creationId xmlns:a16="http://schemas.microsoft.com/office/drawing/2014/main" id="{FFD97B99-7CB3-F112-3E91-7857588A015B}"/>
              </a:ext>
            </a:extLst>
          </p:cNvPr>
          <p:cNvSpPr txBox="1"/>
          <p:nvPr/>
        </p:nvSpPr>
        <p:spPr>
          <a:xfrm>
            <a:off x="838200" y="1892855"/>
            <a:ext cx="6097554" cy="646331"/>
          </a:xfrm>
          <a:prstGeom prst="rect">
            <a:avLst/>
          </a:prstGeom>
          <a:noFill/>
        </p:spPr>
        <p:txBody>
          <a:bodyPr wrap="square">
            <a:spAutoFit/>
          </a:bodyPr>
          <a:lstStyle/>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2. Creatives and colors</a:t>
            </a:r>
            <a:br>
              <a:rPr lang="en-US" sz="1050" dirty="0">
                <a:effectLst/>
                <a:latin typeface="Calibri" panose="020F0502020204030204" pitchFamily="34" charset="0"/>
                <a:ea typeface="Calibri" panose="020F0502020204030204" pitchFamily="34" charset="0"/>
                <a:cs typeface="Arial" panose="020B0604020202020204" pitchFamily="34" charset="0"/>
              </a:rPr>
            </a:br>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A picture is worth a thousand words</a:t>
            </a:r>
            <a:endParaRPr lang="en-US" dirty="0"/>
          </a:p>
        </p:txBody>
      </p:sp>
      <p:sp>
        <p:nvSpPr>
          <p:cNvPr id="7" name="TextBox 6">
            <a:extLst>
              <a:ext uri="{FF2B5EF4-FFF2-40B4-BE49-F238E27FC236}">
                <a16:creationId xmlns:a16="http://schemas.microsoft.com/office/drawing/2014/main" id="{E39B7412-FA07-44A5-3425-62149222C567}"/>
              </a:ext>
            </a:extLst>
          </p:cNvPr>
          <p:cNvSpPr txBox="1"/>
          <p:nvPr/>
        </p:nvSpPr>
        <p:spPr>
          <a:xfrm>
            <a:off x="838200" y="2777803"/>
            <a:ext cx="6097554" cy="369332"/>
          </a:xfrm>
          <a:prstGeom prst="rect">
            <a:avLst/>
          </a:prstGeom>
          <a:noFill/>
        </p:spPr>
        <p:txBody>
          <a:bodyPr wrap="square">
            <a:spAutoFit/>
          </a:bodyPr>
          <a:lstStyle/>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3. Do research, pick your video tool wisely</a:t>
            </a:r>
            <a:endParaRPr lang="en-US" dirty="0"/>
          </a:p>
        </p:txBody>
      </p:sp>
      <p:sp>
        <p:nvSpPr>
          <p:cNvPr id="10" name="TextBox 9">
            <a:extLst>
              <a:ext uri="{FF2B5EF4-FFF2-40B4-BE49-F238E27FC236}">
                <a16:creationId xmlns:a16="http://schemas.microsoft.com/office/drawing/2014/main" id="{AB7A1FEA-584E-9686-425A-014AD1EA13DE}"/>
              </a:ext>
            </a:extLst>
          </p:cNvPr>
          <p:cNvSpPr txBox="1"/>
          <p:nvPr/>
        </p:nvSpPr>
        <p:spPr>
          <a:xfrm>
            <a:off x="838200" y="3464019"/>
            <a:ext cx="6097554" cy="369332"/>
          </a:xfrm>
          <a:prstGeom prst="rect">
            <a:avLst/>
          </a:prstGeom>
          <a:noFill/>
        </p:spPr>
        <p:txBody>
          <a:bodyPr wrap="square">
            <a:spAutoFit/>
          </a:bodyPr>
          <a:lstStyle/>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4. Audio tips. What you hear is what you get</a:t>
            </a:r>
            <a:endParaRPr lang="en-US" dirty="0"/>
          </a:p>
        </p:txBody>
      </p:sp>
      <p:sp>
        <p:nvSpPr>
          <p:cNvPr id="12" name="TextBox 11">
            <a:extLst>
              <a:ext uri="{FF2B5EF4-FFF2-40B4-BE49-F238E27FC236}">
                <a16:creationId xmlns:a16="http://schemas.microsoft.com/office/drawing/2014/main" id="{D27E17F8-A2EB-8EAA-7990-B245E3DB0152}"/>
              </a:ext>
            </a:extLst>
          </p:cNvPr>
          <p:cNvSpPr txBox="1"/>
          <p:nvPr/>
        </p:nvSpPr>
        <p:spPr>
          <a:xfrm>
            <a:off x="838200" y="4185254"/>
            <a:ext cx="6097554" cy="369332"/>
          </a:xfrm>
          <a:prstGeom prst="rect">
            <a:avLst/>
          </a:prstGeom>
          <a:noFill/>
        </p:spPr>
        <p:txBody>
          <a:bodyPr wrap="square">
            <a:spAutoFit/>
          </a:bodyPr>
          <a:lstStyle/>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5. Video pointers. Multiple views for better exposure</a:t>
            </a:r>
            <a:endParaRPr lang="en-US" dirty="0"/>
          </a:p>
        </p:txBody>
      </p:sp>
      <p:sp>
        <p:nvSpPr>
          <p:cNvPr id="14" name="TextBox 13">
            <a:extLst>
              <a:ext uri="{FF2B5EF4-FFF2-40B4-BE49-F238E27FC236}">
                <a16:creationId xmlns:a16="http://schemas.microsoft.com/office/drawing/2014/main" id="{975CDE35-6077-B6C5-CE38-48A5882ADA1B}"/>
              </a:ext>
            </a:extLst>
          </p:cNvPr>
          <p:cNvSpPr txBox="1"/>
          <p:nvPr/>
        </p:nvSpPr>
        <p:spPr>
          <a:xfrm>
            <a:off x="838200" y="4996442"/>
            <a:ext cx="6097554" cy="369332"/>
          </a:xfrm>
          <a:prstGeom prst="rect">
            <a:avLst/>
          </a:prstGeom>
          <a:noFill/>
        </p:spPr>
        <p:txBody>
          <a:bodyPr wrap="square">
            <a:spAutoFit/>
          </a:bodyPr>
          <a:lstStyle/>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6. Get feedback right away, or allow summary questions</a:t>
            </a:r>
            <a:endParaRPr lang="en-US" dirty="0"/>
          </a:p>
        </p:txBody>
      </p:sp>
    </p:spTree>
    <p:extLst>
      <p:ext uri="{BB962C8B-B14F-4D97-AF65-F5344CB8AC3E}">
        <p14:creationId xmlns:p14="http://schemas.microsoft.com/office/powerpoint/2010/main" val="1054773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6CC11-DDA1-BC30-3B2E-F5740C9F91B6}"/>
              </a:ext>
            </a:extLst>
          </p:cNvPr>
          <p:cNvSpPr>
            <a:spLocks noGrp="1"/>
          </p:cNvSpPr>
          <p:nvPr>
            <p:ph type="title"/>
          </p:nvPr>
        </p:nvSpPr>
        <p:spPr/>
        <p:txBody>
          <a:bodyPr>
            <a:normAutofit/>
          </a:bodyPr>
          <a:lstStyle/>
          <a:p>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7. Publication. Make it viral!</a:t>
            </a:r>
            <a:endParaRPr lang="en-US" dirty="0"/>
          </a:p>
        </p:txBody>
      </p:sp>
      <p:sp>
        <p:nvSpPr>
          <p:cNvPr id="3" name="Content Placeholder 2">
            <a:extLst>
              <a:ext uri="{FF2B5EF4-FFF2-40B4-BE49-F238E27FC236}">
                <a16:creationId xmlns:a16="http://schemas.microsoft.com/office/drawing/2014/main" id="{7C708785-475A-2FBE-B03A-14953EABA034}"/>
              </a:ext>
            </a:extLst>
          </p:cNvPr>
          <p:cNvSpPr>
            <a:spLocks noGrp="1"/>
          </p:cNvSpPr>
          <p:nvPr>
            <p:ph idx="1"/>
          </p:nvPr>
        </p:nvSpPr>
        <p:spPr/>
        <p:txBody>
          <a:bodyPr/>
          <a:lstStyle/>
          <a:p>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Many authoring tools give you an opportunity to publish video on YouTube in just a coupe clicks, right from their interface. </a:t>
            </a:r>
          </a:p>
          <a:p>
            <a:endParaRPr lang="en-US" sz="1800"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endParaRPr>
          </a:p>
          <a:p>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Mind your mobile audience, and make sure your content converts well and remains available on smartphones and tablets, as well as laptops and desktop computers.</a:t>
            </a:r>
          </a:p>
          <a:p>
            <a:endPar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If you are hesitant about the format, opt for the universally supported MP4, AVI or MOV. Be careful with Flash – you may get in real trouble on Apple gadgets. </a:t>
            </a:r>
          </a:p>
          <a:p>
            <a:endPar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HTML5 is always a smarter choice for conversion. To play your video lecture in an LMS, save the content as a SCORM or </a:t>
            </a:r>
            <a:r>
              <a:rPr lang="en-US" sz="1800" dirty="0" err="1">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TinCan</a:t>
            </a:r>
            <a:r>
              <a:rPr lang="en-US" sz="18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 package.</a:t>
            </a: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9555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7FAFA-A029-E823-6B17-119C3A7CAD84}"/>
              </a:ext>
            </a:extLst>
          </p:cNvPr>
          <p:cNvSpPr>
            <a:spLocks noGrp="1"/>
          </p:cNvSpPr>
          <p:nvPr>
            <p:ph type="title"/>
          </p:nvPr>
        </p:nvSpPr>
        <p:spPr/>
        <p:txBody>
          <a:bodyPr>
            <a:normAutofit/>
          </a:bodyPr>
          <a:lstStyle/>
          <a:p>
            <a:r>
              <a:rPr lang="en-US"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rPr>
              <a:t>C</a:t>
            </a:r>
            <a:r>
              <a:rPr lang="en-US"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onclusion</a:t>
            </a:r>
            <a:endParaRPr lang="en-US" dirty="0"/>
          </a:p>
        </p:txBody>
      </p:sp>
      <p:sp>
        <p:nvSpPr>
          <p:cNvPr id="3" name="Content Placeholder 2">
            <a:extLst>
              <a:ext uri="{FF2B5EF4-FFF2-40B4-BE49-F238E27FC236}">
                <a16:creationId xmlns:a16="http://schemas.microsoft.com/office/drawing/2014/main" id="{DD9A48B2-2DF0-CE87-9427-6951A57D5A49}"/>
              </a:ext>
            </a:extLst>
          </p:cNvPr>
          <p:cNvSpPr>
            <a:spLocks noGrp="1"/>
          </p:cNvSpPr>
          <p:nvPr>
            <p:ph idx="1"/>
          </p:nvPr>
        </p:nvSpPr>
        <p:spPr/>
        <p:txBody>
          <a:bodyPr>
            <a:normAutofit lnSpcReduction="10000"/>
          </a:bodyPr>
          <a:lstStyle/>
          <a:p>
            <a:pPr marL="0" marR="0" algn="l" rtl="0" fontAlgn="base">
              <a:lnSpc>
                <a:spcPct val="107000"/>
              </a:lnSpc>
              <a:spcBef>
                <a:spcPts val="0"/>
              </a:spcBef>
              <a:spcAft>
                <a:spcPts val="0"/>
              </a:spcAft>
            </a:pPr>
            <a:r>
              <a:rPr lang="en-US" sz="2400" dirty="0">
                <a:solidFill>
                  <a:srgbClr val="1A232F"/>
                </a:solidFill>
                <a:latin typeface="Helvetica" panose="020B0604020202020204" pitchFamily="34" charset="0"/>
                <a:ea typeface="Times New Roman" panose="02020603050405020304" pitchFamily="18" charset="0"/>
                <a:cs typeface="Times New Roman" panose="02020603050405020304" pitchFamily="18" charset="0"/>
              </a:rPr>
              <a:t>W</a:t>
            </a:r>
            <a:r>
              <a:rPr lang="en-US" sz="24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hat really matters is your content. The tone of your voice, body language, and adequate gestures are important as well, and sadly, there is no software that could help us with that. It’s never too late to master delivery style, there is no limit to perfection. Last but not least, borrow responsibly: every image, audio, and video has an author, so make sure you respect copyright policies. Let us know in the comments which video creation and editing tips have served you best.</a:t>
            </a:r>
          </a:p>
          <a:p>
            <a:pPr marL="0" marR="0" algn="l" rtl="0" fontAlgn="base">
              <a:lnSpc>
                <a:spcPct val="107000"/>
              </a:lnSpc>
              <a:spcBef>
                <a:spcPts val="0"/>
              </a:spcBef>
              <a:spcAft>
                <a:spcPts val="0"/>
              </a:spcAft>
            </a:pPr>
            <a:endParaRPr lang="en-US" sz="1800" dirty="0">
              <a:solidFill>
                <a:srgbClr val="1A232F"/>
              </a:solidFill>
              <a:latin typeface="Helvetica" panose="020B0604020202020204" pitchFamily="34" charset="0"/>
              <a:ea typeface="Calibri" panose="020F0502020204030204" pitchFamily="34" charset="0"/>
              <a:cs typeface="Times New Roman" panose="02020603050405020304" pitchFamily="18" charset="0"/>
            </a:endParaRPr>
          </a:p>
          <a:p>
            <a:pPr marL="0" marR="0" algn="l" rtl="0" fontAlgn="base">
              <a:lnSpc>
                <a:spcPct val="107000"/>
              </a:lnSpc>
              <a:spcBef>
                <a:spcPts val="0"/>
              </a:spcBef>
              <a:spcAft>
                <a:spcPts val="0"/>
              </a:spcAft>
            </a:pPr>
            <a:endParaRPr lang="en-US" sz="1800" dirty="0">
              <a:solidFill>
                <a:srgbClr val="1A232F"/>
              </a:solidFill>
              <a:effectLst/>
              <a:latin typeface="Helvetica" panose="020B0604020202020204" pitchFamily="34" charset="0"/>
              <a:ea typeface="Calibri" panose="020F0502020204030204" pitchFamily="34" charset="0"/>
              <a:cs typeface="Times New Roman" panose="02020603050405020304" pitchFamily="18" charset="0"/>
            </a:endParaRPr>
          </a:p>
          <a:p>
            <a:pPr marL="0" marR="0" algn="l" rtl="0" fontAlgn="base">
              <a:lnSpc>
                <a:spcPct val="107000"/>
              </a:lnSpc>
              <a:spcBef>
                <a:spcPts val="0"/>
              </a:spcBef>
              <a:spcAft>
                <a:spcPts val="0"/>
              </a:spcAft>
            </a:pPr>
            <a:endParaRPr lang="en-US" sz="1800" dirty="0">
              <a:solidFill>
                <a:srgbClr val="1A232F"/>
              </a:solidFill>
              <a:latin typeface="Helvetica" panose="020B0604020202020204" pitchFamily="34" charset="0"/>
              <a:ea typeface="Calibri" panose="020F0502020204030204" pitchFamily="34" charset="0"/>
              <a:cs typeface="Times New Roman" panose="02020603050405020304" pitchFamily="18" charset="0"/>
            </a:endParaRPr>
          </a:p>
          <a:p>
            <a:pPr marL="0" marR="0" algn="l" rtl="0" fontAlgn="base">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fontAlgn="base">
              <a:lnSpc>
                <a:spcPct val="107000"/>
              </a:lnSpc>
              <a:spcBef>
                <a:spcPts val="0"/>
              </a:spcBef>
              <a:spcAft>
                <a:spcPts val="0"/>
              </a:spcAft>
            </a:pPr>
            <a:r>
              <a:rPr lang="en-US" sz="2400" dirty="0">
                <a:solidFill>
                  <a:srgbClr val="1A232F"/>
                </a:solidFill>
                <a:effectLst/>
                <a:latin typeface="Helvetica" panose="020B0604020202020204" pitchFamily="34" charset="0"/>
                <a:ea typeface="Times New Roman" panose="02020603050405020304" pitchFamily="18" charset="0"/>
                <a:cs typeface="Times New Roman" panose="02020603050405020304" pitchFamily="18" charset="0"/>
              </a:rPr>
              <a:t>Happy video lecturing!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66062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527</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Helvetica</vt:lpstr>
      <vt:lpstr>Office Theme</vt:lpstr>
      <vt:lpstr>Technical Tips for Creating Video Tips</vt:lpstr>
      <vt:lpstr>Check out 7 tips for creating video lectures</vt:lpstr>
      <vt:lpstr>1. Engaging text </vt:lpstr>
      <vt:lpstr>PowerPoint Presentation</vt:lpstr>
      <vt:lpstr>7. Publication. Make it viral!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Tips for Creating Video Tips</dc:title>
  <dc:creator>ARAS STORE</dc:creator>
  <cp:lastModifiedBy>ARAS STORE</cp:lastModifiedBy>
  <cp:revision>23</cp:revision>
  <dcterms:created xsi:type="dcterms:W3CDTF">2023-05-13T14:23:14Z</dcterms:created>
  <dcterms:modified xsi:type="dcterms:W3CDTF">2023-05-13T15:36:34Z</dcterms:modified>
</cp:coreProperties>
</file>