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2DE2-8267-4EEF-8F6B-8C4E5CA2C6C2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8DDD-5B1A-4267-8B81-8375878B1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8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2DE2-8267-4EEF-8F6B-8C4E5CA2C6C2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8DDD-5B1A-4267-8B81-8375878B1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79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2DE2-8267-4EEF-8F6B-8C4E5CA2C6C2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8DDD-5B1A-4267-8B81-8375878B1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2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2DE2-8267-4EEF-8F6B-8C4E5CA2C6C2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8DDD-5B1A-4267-8B81-8375878B1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5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2DE2-8267-4EEF-8F6B-8C4E5CA2C6C2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8DDD-5B1A-4267-8B81-8375878B1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17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2DE2-8267-4EEF-8F6B-8C4E5CA2C6C2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8DDD-5B1A-4267-8B81-8375878B1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09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2DE2-8267-4EEF-8F6B-8C4E5CA2C6C2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8DDD-5B1A-4267-8B81-8375878B1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5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2DE2-8267-4EEF-8F6B-8C4E5CA2C6C2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8DDD-5B1A-4267-8B81-8375878B1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9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2DE2-8267-4EEF-8F6B-8C4E5CA2C6C2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8DDD-5B1A-4267-8B81-8375878B1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63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2DE2-8267-4EEF-8F6B-8C4E5CA2C6C2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8DDD-5B1A-4267-8B81-8375878B1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5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D2DE2-8267-4EEF-8F6B-8C4E5CA2C6C2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8DDD-5B1A-4267-8B81-8375878B1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7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D2DE2-8267-4EEF-8F6B-8C4E5CA2C6C2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B8DDD-5B1A-4267-8B81-8375878B1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9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Techniques of Integration: Partial fractions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48413"/>
            <a:ext cx="9144000" cy="1655762"/>
          </a:xfrm>
        </p:spPr>
        <p:txBody>
          <a:bodyPr/>
          <a:lstStyle/>
          <a:p>
            <a:r>
              <a:rPr lang="en-US" b="1" dirty="0" smtClean="0"/>
              <a:t>L. A. Nawroz Ibrahim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47911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Ex6: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𝐴𝑥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1473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The Rules: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16182"/>
                <a:ext cx="10515600" cy="4860781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We are given a rational function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 smtClean="0"/>
                  <a:t>, where P and Q are polynomials.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 smtClean="0"/>
                  <a:t>Ex</a:t>
                </a:r>
                <a:r>
                  <a:rPr lang="en-US" sz="1800" dirty="0" smtClean="0"/>
                  <a:t>: 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+4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+8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1800" dirty="0" smtClean="0"/>
                  <a:t>	 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+4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+4</m:t>
                            </m:r>
                          </m:den>
                        </m:f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n-US" sz="1800" dirty="0" smtClean="0"/>
                  <a:t>    	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+4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+4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u="sng" dirty="0" smtClean="0"/>
                  <a:t>Condition:</a:t>
                </a:r>
                <a:r>
                  <a:rPr lang="en-US" sz="1800" dirty="0" smtClean="0"/>
                  <a:t> Degree of Numerator &lt; Degree of Denominator.</a:t>
                </a:r>
              </a:p>
              <a:p>
                <a:pPr marL="0" indent="0">
                  <a:buNone/>
                </a:pPr>
                <a:r>
                  <a:rPr lang="en-US" sz="1800" u="sng" dirty="0" smtClean="0"/>
                  <a:t>If Not:</a:t>
                </a:r>
                <a:r>
                  <a:rPr lang="en-US" sz="1800" dirty="0" smtClean="0"/>
                  <a:t> ( Long Division)!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+4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n-US" sz="1800" dirty="0" smtClean="0"/>
                  <a:t>		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</m:den>
                        </m:f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16182"/>
                <a:ext cx="10515600" cy="4860781"/>
              </a:xfrm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4455" y="2534726"/>
            <a:ext cx="4232563" cy="599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721112" y="3462012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51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There is 4 Cases:</a:t>
            </a:r>
            <a:endParaRPr lang="en-US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519419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Case1: Distinct Linear Factors: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+3)(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−2)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+3)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−2)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Decompose (A+B) to Union Denominator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−2)(2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+3)(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−2)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+3)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Case2: Linear Factors, Some Repeated: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+1)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+1)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Ex: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−4)(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+2)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−2)(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+2)(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−2)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+2)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−2)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−2)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+2)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519419"/>
              </a:xfrm>
              <a:blipFill>
                <a:blip r:embed="rId2"/>
                <a:stretch>
                  <a:fillRect l="-928"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8921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Case3:</a:t>
            </a:r>
            <a:r>
              <a:rPr lang="en-US" dirty="0" smtClean="0"/>
              <a:t> Distinct Quadratic Factors: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One degree less than Denominator,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)(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𝐴𝑥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𝐶𝑥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b="1" u="sng" dirty="0" smtClean="0"/>
                  <a:t>Case4:</a:t>
                </a:r>
                <a:r>
                  <a:rPr lang="en-US" dirty="0" smtClean="0"/>
                  <a:t> </a:t>
                </a:r>
                <a:r>
                  <a:rPr lang="en-US" dirty="0"/>
                  <a:t>Quadratic </a:t>
                </a:r>
                <a:r>
                  <a:rPr lang="en-US" dirty="0" smtClean="0"/>
                  <a:t>Factors Some Repeated: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𝐴𝑥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𝐶𝑥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𝐸𝑥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𝐺𝑥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EX: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 Thy are not factor, you can’t break them.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𝐷𝑥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𝐹𝑥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𝐻𝑥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𝐽𝑥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6372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Determining Coefficients of Partial Fractions: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Ex1: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+1)(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+2)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+1)(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+2)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</m:den>
                    </m:f>
                    <m:r>
                      <m:rPr>
                        <m:nor/>
                      </m:rPr>
                      <a:rPr lang="en-US"/>
                      <m:t>→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/>
                      <m:t>→</m:t>
                    </m:r>
                    <m:r>
                      <m:rPr>
                        <m:nor/>
                      </m:rPr>
                      <a:rPr lang="en-US" b="0" i="0" smtClean="0"/>
                      <m:t> </m:t>
                    </m:r>
                    <m:r>
                      <m:rPr>
                        <m:nor/>
                      </m:rPr>
                      <a:rPr lang="en-US" b="0" i="0" smtClean="0"/>
                      <m:t>put</m:t>
                    </m:r>
                  </m:oMath>
                </a14:m>
                <a:r>
                  <a:rPr lang="en-US" dirty="0" smtClean="0"/>
                  <a:t> (x = -2)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−2=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−2+2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−2+1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/>
                      <m:t>→</m:t>
                    </m:r>
                  </m:oMath>
                </a14:m>
                <a:r>
                  <a:rPr lang="en-US" dirty="0" smtClean="0"/>
                  <a:t> -2 = B(-1)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/>
                      <m:t>→</m:t>
                    </m:r>
                  </m:oMath>
                </a14:m>
                <a:r>
                  <a:rPr lang="en-US" dirty="0" smtClean="0"/>
                  <a:t> B = 2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/>
                      <m:t>put</m:t>
                    </m:r>
                  </m:oMath>
                </a14:m>
                <a:r>
                  <a:rPr lang="en-US" dirty="0"/>
                  <a:t> (x = </a:t>
                </a:r>
                <a:r>
                  <a:rPr lang="en-US" dirty="0" smtClean="0"/>
                  <a:t>-1)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/>
                      <m:t>→</m:t>
                    </m:r>
                  </m:oMath>
                </a14:m>
                <a:r>
                  <a:rPr lang="en-US" dirty="0" smtClean="0"/>
                  <a:t> -1 = A(-1+2)+B(-2+2)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/>
                      <m:t>→</m:t>
                    </m:r>
                  </m:oMath>
                </a14:m>
                <a:r>
                  <a:rPr lang="en-US" dirty="0" smtClean="0"/>
                  <a:t> A = -1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+1)(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+2)</m:t>
                            </m:r>
                          </m:den>
                        </m:f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+1)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+2)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dirty="0" smtClean="0"/>
                  <a:t> Which is (natural Logarithm).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func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func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1261" r="-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1562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Equating Coefficients: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X = A(x+2) + B(x+1)</a:t>
            </a:r>
          </a:p>
          <a:p>
            <a:r>
              <a:rPr lang="en-US" dirty="0" smtClean="0"/>
              <a:t>X = Ax + Bx + 2A + B</a:t>
            </a:r>
          </a:p>
          <a:p>
            <a:r>
              <a:rPr lang="en-US" dirty="0" smtClean="0"/>
              <a:t>1x + 0 = ( A+ B)x + (2A + B )	</a:t>
            </a:r>
          </a:p>
          <a:p>
            <a:r>
              <a:rPr lang="en-US" dirty="0" smtClean="0"/>
              <a:t>1 = A + B		</a:t>
            </a:r>
            <a:r>
              <a:rPr lang="en-US" dirty="0"/>
              <a:t>System of Linear Equations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0 = 2A + B </a:t>
            </a:r>
          </a:p>
          <a:p>
            <a:r>
              <a:rPr lang="en-US" dirty="0" smtClean="0"/>
              <a:t>1 – A = B</a:t>
            </a:r>
          </a:p>
          <a:p>
            <a:r>
              <a:rPr lang="en-US" dirty="0" smtClean="0"/>
              <a:t>0 = 2A + ( 1 – A )</a:t>
            </a:r>
          </a:p>
          <a:p>
            <a:r>
              <a:rPr lang="en-US" dirty="0" smtClean="0"/>
              <a:t>0 = A + 1 → ( A = -1 )</a:t>
            </a:r>
          </a:p>
          <a:p>
            <a:r>
              <a:rPr lang="en-US" dirty="0" smtClean="0"/>
              <a:t>1 = -1 + B </a:t>
            </a:r>
            <a:r>
              <a:rPr lang="en-US" dirty="0"/>
              <a:t>→ ( </a:t>
            </a:r>
            <a:r>
              <a:rPr lang="en-US" dirty="0" smtClean="0"/>
              <a:t>B </a:t>
            </a:r>
            <a:r>
              <a:rPr lang="en-US" dirty="0"/>
              <a:t>= 2</a:t>
            </a:r>
            <a:r>
              <a:rPr lang="en-US" dirty="0" smtClean="0"/>
              <a:t> 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65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EX2: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57634"/>
                <a:ext cx="11541512" cy="4351338"/>
              </a:xfrm>
            </p:spPr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𝐴𝑥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r>
                  <a:rPr lang="en-US" dirty="0" smtClean="0"/>
                  <a:t>Multiply both sides by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x = -1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57634"/>
                <a:ext cx="11541512" cy="4351338"/>
              </a:xfrm>
              <a:blipFill>
                <a:blip r:embed="rId2"/>
                <a:stretch>
                  <a:fillRect l="-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769937" y="1944001"/>
            <a:ext cx="2076589" cy="16783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+ C = 0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2A + B + C + D = 0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+ 2B + 4C = 0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 + 4C + 4D = 3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38337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2"/>
              <p:cNvSpPr txBox="1">
                <a:spLocks noGrp="1" noChangeArrowheads="1"/>
              </p:cNvSpPr>
              <p:nvPr>
                <p:ph idx="1"/>
              </p:nvPr>
            </p:nvSpPr>
            <p:spPr bwMode="auto"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 + C = </a:t>
                </a:r>
                <a:r>
                  <a:rPr lang="en-US" sz="20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0				-C + B + 3/5 = 0		-9/25 + 4C + 12/5 = 3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2A + B + C + D = </a:t>
                </a:r>
                <a:r>
                  <a:rPr lang="en-US" sz="20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0			3C + 2B = 0		4C = 9/25 – 12/5 +3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 + 2B + 4C = 0 </a:t>
                </a:r>
                <a:r>
                  <a:rPr lang="en-US" sz="20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				-C + B = -3/5  (*3)		4C = (9-60+75)/25 = 24/25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 + 4C + 4D = </a:t>
                </a:r>
                <a:r>
                  <a:rPr lang="en-US" sz="20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3				3C + 2B = 0		4C = 24/25 </a:t>
                </a:r>
                <a:r>
                  <a:rPr lang="en-US" sz="2000" dirty="0" smtClean="0"/>
                  <a:t>→</a:t>
                </a:r>
                <a:r>
                  <a:rPr lang="en-US" dirty="0" smtClean="0"/>
                  <a:t> </a:t>
                </a:r>
                <a:r>
                  <a:rPr lang="en-US" sz="2000" dirty="0" smtClean="0"/>
                  <a:t>C = 24/25 * 4</a:t>
                </a:r>
                <a:endParaRPr lang="en-US" sz="2000" dirty="0"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-2C + B + C + 3/5 = 0			-3C + 3B = -9/5		C = 6/25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-C + 2B + 4C = 0 						A = -C = -6/25</a:t>
                </a:r>
              </a:p>
              <a:p>
                <a:pPr marL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Put </a:t>
                </a:r>
                <a:r>
                  <a:rPr lang="en-US" sz="2000" dirty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 = -C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		0 + 5B = -9/5  * ( 1/5)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 + 2B + 4C = 0				B = -9/25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 + 4C + 4D = 3				B + 4C + 4 D = 3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 = 3/5 				-9/25 + 4C + 4* </a:t>
                </a:r>
                <a:r>
                  <a:rPr lang="en-US" sz="2000" dirty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(3/5</a:t>
                </a:r>
                <a:r>
                  <a:rPr lang="en-US" sz="2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 = 3 </a:t>
                </a: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20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 Box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prstGeom prst="rect">
                <a:avLst/>
              </a:prstGeom>
              <a:blipFill>
                <a:blip r:embed="rId2"/>
                <a:stretch>
                  <a:fillRect l="-463" t="-419" b="-3073"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H="1">
            <a:off x="4761571" y="2910468"/>
            <a:ext cx="591014" cy="111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795024" y="2943922"/>
            <a:ext cx="11152" cy="8586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861932" y="3780263"/>
            <a:ext cx="490653" cy="111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107258" y="4097464"/>
            <a:ext cx="2341757" cy="61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553307" y="3233854"/>
            <a:ext cx="200722" cy="568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048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</m:den>
                            </m:f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</m:den>
                            </m:f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Ex1: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Ex2: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Ex3: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 smtClean="0"/>
                  <a:t>    Repeated Linear Factor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Ex4: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53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400" dirty="0" smtClean="0"/>
                  <a:t>  	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53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sz="2400" dirty="0" smtClean="0"/>
                  <a:t>Ex5: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dirty="0" smtClean="0"/>
                  <a:t>	Quadratic Factor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𝐴𝑥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7088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128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Office Theme</vt:lpstr>
      <vt:lpstr>Techniques of Integration: Partial fractions</vt:lpstr>
      <vt:lpstr>The Rules:</vt:lpstr>
      <vt:lpstr>There is 4 Cases:</vt:lpstr>
      <vt:lpstr>Case3: Distinct Quadratic Factors:</vt:lpstr>
      <vt:lpstr>Determining Coefficients of Partial Fractions:</vt:lpstr>
      <vt:lpstr>Equating Coefficients:</vt:lpstr>
      <vt:lpstr>EX2:</vt:lpstr>
      <vt:lpstr>Cont.</vt:lpstr>
      <vt:lpstr>Cont.</vt:lpstr>
      <vt:lpstr>Cont.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Techniques of Integration: Partial fractions</dc:title>
  <dc:creator>Nawroz Ibrahim</dc:creator>
  <cp:lastModifiedBy>Nawroz Ibrahim</cp:lastModifiedBy>
  <cp:revision>4</cp:revision>
  <dcterms:created xsi:type="dcterms:W3CDTF">2019-02-24T07:00:30Z</dcterms:created>
  <dcterms:modified xsi:type="dcterms:W3CDTF">2019-02-24T07:09:39Z</dcterms:modified>
</cp:coreProperties>
</file>