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CD64-9745-48D4-BC80-0038BE5C11D7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16DF-D358-4CEB-8DF7-86D2120B8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CD64-9745-48D4-BC80-0038BE5C11D7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16DF-D358-4CEB-8DF7-86D2120B8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5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CD64-9745-48D4-BC80-0038BE5C11D7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16DF-D358-4CEB-8DF7-86D2120B8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9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CD64-9745-48D4-BC80-0038BE5C11D7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16DF-D358-4CEB-8DF7-86D2120B8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7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CD64-9745-48D4-BC80-0038BE5C11D7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16DF-D358-4CEB-8DF7-86D2120B8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CD64-9745-48D4-BC80-0038BE5C11D7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16DF-D358-4CEB-8DF7-86D2120B8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0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CD64-9745-48D4-BC80-0038BE5C11D7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16DF-D358-4CEB-8DF7-86D2120B8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CD64-9745-48D4-BC80-0038BE5C11D7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16DF-D358-4CEB-8DF7-86D2120B8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1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CD64-9745-48D4-BC80-0038BE5C11D7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16DF-D358-4CEB-8DF7-86D2120B8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9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CD64-9745-48D4-BC80-0038BE5C11D7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16DF-D358-4CEB-8DF7-86D2120B8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2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CD64-9745-48D4-BC80-0038BE5C11D7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16DF-D358-4CEB-8DF7-86D2120B8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CD64-9745-48D4-BC80-0038BE5C11D7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16DF-D358-4CEB-8DF7-86D2120B8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1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Integration by </a:t>
            </a:r>
            <a:r>
              <a:rPr lang="en-US" b="1" dirty="0"/>
              <a:t>T</a:t>
            </a:r>
            <a:r>
              <a:rPr lang="en-US" b="1" dirty="0" smtClean="0"/>
              <a:t>rigonometric Substitution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L. A.  Nawroz Ibrahim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4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382" y="775857"/>
            <a:ext cx="1047750" cy="52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382" y="1460998"/>
            <a:ext cx="5248275" cy="1114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382" y="2736689"/>
            <a:ext cx="2162175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382" y="4474499"/>
            <a:ext cx="3571875" cy="39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0150" y="2605087"/>
            <a:ext cx="2171700" cy="1647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8767" y="4279739"/>
            <a:ext cx="2714625" cy="314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7553" y="904444"/>
            <a:ext cx="3143250" cy="26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2328" y="1378874"/>
            <a:ext cx="29337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315" y="423024"/>
            <a:ext cx="1085850" cy="52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5" y="1343297"/>
            <a:ext cx="1914525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5" y="1887332"/>
            <a:ext cx="4286250" cy="314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15" y="2440892"/>
            <a:ext cx="2324100" cy="523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" y="3204002"/>
            <a:ext cx="3581400" cy="62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" y="4071887"/>
            <a:ext cx="3286125" cy="409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" y="4568297"/>
            <a:ext cx="6276975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2559" y="725282"/>
            <a:ext cx="2266950" cy="1162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2559" y="2164667"/>
            <a:ext cx="27813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8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406" y="665888"/>
            <a:ext cx="1457325" cy="63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335" y="84863"/>
            <a:ext cx="316230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372" y="2115367"/>
            <a:ext cx="5610225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406" y="1634081"/>
            <a:ext cx="2257425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406" y="2275613"/>
            <a:ext cx="447675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6068" y="2256563"/>
            <a:ext cx="952500" cy="26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555" y="2867298"/>
            <a:ext cx="1095375" cy="361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556" y="3439933"/>
            <a:ext cx="1543050" cy="266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555" y="4033840"/>
            <a:ext cx="2228850" cy="1476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1293" y="2867298"/>
            <a:ext cx="866775" cy="26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1293" y="3229248"/>
            <a:ext cx="1628775" cy="1095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3197" y="4324623"/>
            <a:ext cx="7762875" cy="495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30849" y="481829"/>
            <a:ext cx="36576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300" y="382679"/>
            <a:ext cx="1533525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00" y="839560"/>
            <a:ext cx="4400550" cy="4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25" y="1467891"/>
            <a:ext cx="222885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25" y="2829647"/>
            <a:ext cx="2714625" cy="323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725" y="3305578"/>
            <a:ext cx="1447800" cy="542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167" y="3457977"/>
            <a:ext cx="323850" cy="238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0575" y="3338914"/>
            <a:ext cx="1438275" cy="47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387" y="4033920"/>
            <a:ext cx="2295525" cy="314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387" y="4509851"/>
            <a:ext cx="3609975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8667" y="458241"/>
            <a:ext cx="2990850" cy="2219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8667" y="2947206"/>
            <a:ext cx="1847850" cy="285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0850" y="3362726"/>
            <a:ext cx="5743575" cy="428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08850" y="3848503"/>
            <a:ext cx="7410450" cy="419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850" y="4600657"/>
            <a:ext cx="1533525" cy="247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54092" y="4629232"/>
            <a:ext cx="314325" cy="2190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24380" y="4624151"/>
            <a:ext cx="2343150" cy="342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1725" y="5437899"/>
            <a:ext cx="5467350" cy="266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1725" y="5856359"/>
            <a:ext cx="2533650" cy="4095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62799" y="5619170"/>
            <a:ext cx="6115050" cy="685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9774" y="6384042"/>
            <a:ext cx="75247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8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880"/>
            <a:ext cx="10515600" cy="1325563"/>
          </a:xfrm>
        </p:spPr>
        <p:txBody>
          <a:bodyPr/>
          <a:lstStyle/>
          <a:p>
            <a:r>
              <a:rPr lang="en-US" b="1" dirty="0" smtClean="0"/>
              <a:t>The Substitution Rule: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8720"/>
                <a:ext cx="10515600" cy="5295207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 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  </a:t>
                </a:r>
              </a:p>
              <a:p>
                <a:r>
                  <a:rPr lang="en-US" dirty="0" smtClean="0"/>
                  <a:t>Applicable when one of these expressions is in the integrand.</a:t>
                </a:r>
              </a:p>
              <a:p>
                <a:r>
                  <a:rPr lang="en-US" dirty="0" smtClean="0"/>
                  <a:t>a is any positive number.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We can change x into something else, then we can lose the radical.</a:t>
                </a:r>
              </a:p>
              <a:p>
                <a:r>
                  <a:rPr lang="en-US" b="1" dirty="0"/>
                  <a:t>How Simplify these expressions: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𝜗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1" dirty="0" smtClean="0"/>
              </a:p>
              <a:p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8720"/>
                <a:ext cx="10515600" cy="5295207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95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1055"/>
                <a:ext cx="10515600" cy="5705908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</m:func>
                  </m:oMath>
                </a14:m>
                <a:r>
                  <a:rPr lang="en-US" dirty="0"/>
                  <a:t>  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𝑠𝑒𝑐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𝐬𝐞𝐜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</m:func>
                  </m:oMath>
                </a14:m>
                <a:r>
                  <a:rPr lang="en-US" b="1" dirty="0"/>
                  <a:t> </a:t>
                </a:r>
                <a:endParaRPr lang="en-US" b="1" dirty="0" smtClean="0"/>
              </a:p>
              <a:p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𝐬𝐞𝐜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</m:func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𝑠𝑒𝑐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</m:ra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</m:func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1055"/>
                <a:ext cx="10515600" cy="570590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19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3" y="680135"/>
            <a:ext cx="9519375" cy="58777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3934" y="1687152"/>
            <a:ext cx="9677243" cy="1139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242" y="3245571"/>
            <a:ext cx="3224213" cy="171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1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094" y="730755"/>
            <a:ext cx="8997096" cy="1416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94" y="2622405"/>
            <a:ext cx="9210387" cy="1381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94" y="4045526"/>
            <a:ext cx="9210387" cy="1015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94" y="5418858"/>
            <a:ext cx="2036327" cy="44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1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919" y="626846"/>
            <a:ext cx="2869190" cy="2241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067" y="1096366"/>
            <a:ext cx="2238375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402" y="3303443"/>
            <a:ext cx="6063961" cy="1843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297" y="2868016"/>
            <a:ext cx="2552700" cy="628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054" y="3676193"/>
            <a:ext cx="2352675" cy="1762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61935" y="5445137"/>
                <a:ext cx="1156407" cy="46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935" y="5445137"/>
                <a:ext cx="1156407" cy="460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11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995"/>
            <a:ext cx="10515600" cy="941160"/>
          </a:xfrm>
        </p:spPr>
        <p:txBody>
          <a:bodyPr/>
          <a:lstStyle/>
          <a:p>
            <a:r>
              <a:rPr lang="en-US" b="1" dirty="0" smtClean="0"/>
              <a:t>Example: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8951"/>
            <a:ext cx="7124700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91" y="2679247"/>
            <a:ext cx="3019425" cy="55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45897"/>
            <a:ext cx="2171700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112" y="2545897"/>
            <a:ext cx="1933575" cy="742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50" y="3661547"/>
            <a:ext cx="5276850" cy="790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600" y="4075884"/>
            <a:ext cx="2362200" cy="752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608197" y="5694046"/>
                <a:ext cx="19539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97" y="5694046"/>
                <a:ext cx="195393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2638" y="3749993"/>
            <a:ext cx="2305050" cy="1990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6783" y="4675142"/>
            <a:ext cx="2390775" cy="1200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343" y="5224847"/>
            <a:ext cx="22479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1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135" y="1518126"/>
            <a:ext cx="2409825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35" y="775731"/>
            <a:ext cx="4648200" cy="371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35" y="2832021"/>
            <a:ext cx="78295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6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495" y="698205"/>
            <a:ext cx="1564805" cy="621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300" y="1319349"/>
            <a:ext cx="3282740" cy="4455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047" y="5805895"/>
            <a:ext cx="3334993" cy="682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098" y="1319349"/>
            <a:ext cx="6353175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7468" y="2565898"/>
            <a:ext cx="2219325" cy="1647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7468" y="4373880"/>
            <a:ext cx="2857500" cy="30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140098" y="1011572"/>
                <a:ext cx="12448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098" y="1011572"/>
                <a:ext cx="1244893" cy="307777"/>
              </a:xfrm>
              <a:prstGeom prst="rect">
                <a:avLst/>
              </a:prstGeom>
              <a:blipFill>
                <a:blip r:embed="rId8"/>
                <a:stretch>
                  <a:fillRect l="-1961" r="-441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86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Integration by Trigonometric Substitution</vt:lpstr>
      <vt:lpstr>The Substitution Rule:</vt:lpstr>
      <vt:lpstr>PowerPoint Presentation</vt:lpstr>
      <vt:lpstr>PowerPoint Presentation</vt:lpstr>
      <vt:lpstr>PowerPoint Presentation</vt:lpstr>
      <vt:lpstr>PowerPoint Presentation</vt:lpstr>
      <vt:lpstr>Example: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by Trigonometric Substitution</dc:title>
  <dc:creator>Nawroz Ibrahim</dc:creator>
  <cp:lastModifiedBy>Nawroz Ibrahim</cp:lastModifiedBy>
  <cp:revision>78</cp:revision>
  <dcterms:created xsi:type="dcterms:W3CDTF">2018-12-20T07:13:17Z</dcterms:created>
  <dcterms:modified xsi:type="dcterms:W3CDTF">2018-12-30T15:32:04Z</dcterms:modified>
</cp:coreProperties>
</file>