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89DE-F5C5-4542-A8A3-129E24149491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BF9A-73F6-4ABB-B499-011077826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89DE-F5C5-4542-A8A3-129E24149491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BF9A-73F6-4ABB-B499-011077826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4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89DE-F5C5-4542-A8A3-129E24149491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BF9A-73F6-4ABB-B499-011077826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7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89DE-F5C5-4542-A8A3-129E24149491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BF9A-73F6-4ABB-B499-011077826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89DE-F5C5-4542-A8A3-129E24149491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BF9A-73F6-4ABB-B499-011077826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1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89DE-F5C5-4542-A8A3-129E24149491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BF9A-73F6-4ABB-B499-011077826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3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89DE-F5C5-4542-A8A3-129E24149491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BF9A-73F6-4ABB-B499-011077826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1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89DE-F5C5-4542-A8A3-129E24149491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BF9A-73F6-4ABB-B499-011077826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6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89DE-F5C5-4542-A8A3-129E24149491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BF9A-73F6-4ABB-B499-011077826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2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89DE-F5C5-4542-A8A3-129E24149491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BF9A-73F6-4ABB-B499-011077826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6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D89DE-F5C5-4542-A8A3-129E24149491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BF9A-73F6-4ABB-B499-011077826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0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D89DE-F5C5-4542-A8A3-129E24149491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2BF9A-73F6-4ABB-B499-011077826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1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89.png"/><Relationship Id="rId7" Type="http://schemas.openxmlformats.org/officeDocument/2006/relationships/image" Target="../media/image93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12" Type="http://schemas.openxmlformats.org/officeDocument/2006/relationships/image" Target="../media/image105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11" Type="http://schemas.openxmlformats.org/officeDocument/2006/relationships/image" Target="../media/image104.png"/><Relationship Id="rId5" Type="http://schemas.openxmlformats.org/officeDocument/2006/relationships/image" Target="../media/image98.png"/><Relationship Id="rId10" Type="http://schemas.openxmlformats.org/officeDocument/2006/relationships/image" Target="../media/image103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image" Target="../media/image107.png"/><Relationship Id="rId7" Type="http://schemas.openxmlformats.org/officeDocument/2006/relationships/image" Target="../media/image111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Relationship Id="rId9" Type="http://schemas.openxmlformats.org/officeDocument/2006/relationships/image" Target="../media/image11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15.png"/><Relationship Id="rId7" Type="http://schemas.openxmlformats.org/officeDocument/2006/relationships/image" Target="../media/image119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5" Type="http://schemas.openxmlformats.org/officeDocument/2006/relationships/image" Target="../media/image117.png"/><Relationship Id="rId4" Type="http://schemas.openxmlformats.org/officeDocument/2006/relationships/image" Target="../media/image11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.png"/><Relationship Id="rId5" Type="http://schemas.openxmlformats.org/officeDocument/2006/relationships/image" Target="../media/image125.png"/><Relationship Id="rId4" Type="http://schemas.openxmlformats.org/officeDocument/2006/relationships/image" Target="../media/image12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Matrix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(Lecture – 4)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336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1857"/>
            <a:ext cx="10515600" cy="5127172"/>
          </a:xfrm>
        </p:spPr>
        <p:txBody>
          <a:bodyPr/>
          <a:lstStyle/>
          <a:p>
            <a:r>
              <a:rPr lang="en-US" dirty="0" smtClean="0"/>
              <a:t>Assume: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3063" y="545871"/>
            <a:ext cx="987880" cy="49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088016"/>
            <a:ext cx="1770970" cy="851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6920" y="2364240"/>
            <a:ext cx="574221" cy="298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76788" y="1993447"/>
            <a:ext cx="1658711" cy="94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3152549"/>
            <a:ext cx="877661" cy="37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0" y="3709991"/>
            <a:ext cx="642938" cy="35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8200" y="4248383"/>
            <a:ext cx="6131379" cy="76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8200" y="5225831"/>
            <a:ext cx="1968954" cy="753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811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Properties of multiplication:-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6184" y="1825625"/>
            <a:ext cx="6006874" cy="137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6184" y="3424917"/>
            <a:ext cx="855209" cy="41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89377" y="3476624"/>
            <a:ext cx="921884" cy="36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49398" y="3424917"/>
            <a:ext cx="3051402" cy="77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38937" y="3704202"/>
            <a:ext cx="2569028" cy="27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19515" y="4514453"/>
            <a:ext cx="622868" cy="3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05793" y="4712943"/>
            <a:ext cx="6502172" cy="100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57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Determinants: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0489"/>
          </a:xfrm>
        </p:spPr>
        <p:txBody>
          <a:bodyPr/>
          <a:lstStyle/>
          <a:p>
            <a:r>
              <a:rPr lang="en-US" dirty="0" smtClean="0"/>
              <a:t>Determinant of A, or </a:t>
            </a:r>
          </a:p>
          <a:p>
            <a:r>
              <a:rPr lang="en-US" dirty="0" smtClean="0"/>
              <a:t>Calculated from the entries of A in the following way: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n = 1 , A = [a] →      = 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n = 2 ,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n = 3 ,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4336" y="1885497"/>
            <a:ext cx="18716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64753" y="1898650"/>
            <a:ext cx="708932" cy="34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5441" y="2786440"/>
            <a:ext cx="400731" cy="489782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7723" y="3820772"/>
            <a:ext cx="3609976" cy="77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52132" y="5004708"/>
            <a:ext cx="2426154" cy="123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309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835"/>
            <a:ext cx="10515600" cy="1325563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1"/>
            <a:ext cx="10515600" cy="522514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evaluate the determinant of order 3 or above we define minor and cofactors.</a:t>
            </a:r>
          </a:p>
          <a:p>
            <a:r>
              <a:rPr lang="en-US" dirty="0" smtClean="0"/>
              <a:t>Minors: The minor of the element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in a matrix A is the determinant of the matrix that remains when the row and column containing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are deleted. For example, let: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199" y="1266134"/>
            <a:ext cx="3755571" cy="171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934375"/>
            <a:ext cx="723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3068" y="5327428"/>
            <a:ext cx="5148263" cy="110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914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203"/>
            <a:ext cx="10515600" cy="1325563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6766"/>
            <a:ext cx="10515600" cy="516731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Cofactors: is a signed minor. The cofactor of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is denoted by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and is defined as </a:t>
            </a:r>
            <a:endParaRPr lang="en-US" dirty="0"/>
          </a:p>
          <a:p>
            <a:r>
              <a:rPr lang="en-US" dirty="0" smtClean="0"/>
              <a:t>The minors and cofactors of a</a:t>
            </a:r>
            <a:r>
              <a:rPr lang="en-US" baseline="-25000" dirty="0" smtClean="0"/>
              <a:t>11</a:t>
            </a:r>
            <a:r>
              <a:rPr lang="en-US" dirty="0" smtClean="0"/>
              <a:t>, a</a:t>
            </a:r>
            <a:r>
              <a:rPr lang="en-US" baseline="-25000" dirty="0" smtClean="0"/>
              <a:t>12</a:t>
            </a:r>
            <a:r>
              <a:rPr lang="en-US" dirty="0" smtClean="0"/>
              <a:t>, a</a:t>
            </a:r>
            <a:r>
              <a:rPr lang="en-US" baseline="-25000" dirty="0" smtClean="0"/>
              <a:t>13</a:t>
            </a:r>
            <a:r>
              <a:rPr lang="en-US" dirty="0" smtClean="0"/>
              <a:t> of a third order determinant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50534"/>
            <a:ext cx="5585732" cy="133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4404" y="3340782"/>
            <a:ext cx="1874999" cy="458333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3257" y="4663282"/>
            <a:ext cx="3267110" cy="103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5699918"/>
            <a:ext cx="5092540" cy="66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8195" y="4663282"/>
            <a:ext cx="6475605" cy="725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3932" y="5387677"/>
            <a:ext cx="4867889" cy="62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95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24"/>
            <a:ext cx="10515600" cy="1325563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2481"/>
            <a:ext cx="10515600" cy="5206548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determinant can be expanded using any row or column as given below: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(Expanding by R1)</a:t>
            </a:r>
          </a:p>
          <a:p>
            <a:r>
              <a:rPr lang="en-US" dirty="0" smtClean="0"/>
              <a:t>(Expanding by C1)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85887"/>
            <a:ext cx="6096000" cy="475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861457"/>
            <a:ext cx="5561920" cy="689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546803"/>
            <a:ext cx="5845629" cy="62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76424" y="4082255"/>
            <a:ext cx="2477861" cy="925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99139" y="5218338"/>
            <a:ext cx="3588203" cy="38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99138" y="5799817"/>
            <a:ext cx="3588203" cy="31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295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21"/>
            <a:ext cx="10515600" cy="1325563"/>
          </a:xfrm>
        </p:spPr>
        <p:txBody>
          <a:bodyPr/>
          <a:lstStyle/>
          <a:p>
            <a:r>
              <a:rPr lang="en-US" dirty="0" smtClean="0"/>
              <a:t>Hw.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58398"/>
            <a:ext cx="6639952" cy="335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066628"/>
            <a:ext cx="1791727" cy="118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426366"/>
            <a:ext cx="4609420" cy="355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2635" y="3954026"/>
            <a:ext cx="2162856" cy="126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1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693" y="2262231"/>
            <a:ext cx="796020" cy="39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650970" y="2347275"/>
            <a:ext cx="1646916" cy="31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78152" y="2906604"/>
            <a:ext cx="2579765" cy="1536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47620" y="4587778"/>
            <a:ext cx="5558633" cy="63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46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587"/>
            <a:ext cx="10515600" cy="1325563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727"/>
            <a:ext cx="10515600" cy="5017236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56150"/>
            <a:ext cx="7826298" cy="896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3163" y="2552196"/>
            <a:ext cx="2484166" cy="35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83163" y="3161408"/>
            <a:ext cx="5343525" cy="109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82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3472"/>
            <a:ext cx="11182234" cy="476157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0050" y="829605"/>
            <a:ext cx="5652623" cy="56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788608"/>
            <a:ext cx="6332033" cy="44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419812"/>
            <a:ext cx="1356267" cy="301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16333" y="2830318"/>
            <a:ext cx="2089577" cy="121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4182286"/>
            <a:ext cx="697648" cy="35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16333" y="4440274"/>
            <a:ext cx="1918010" cy="9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35848" y="5541572"/>
            <a:ext cx="2969245" cy="311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538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5258"/>
            <a:ext cx="10515600" cy="584323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5258"/>
            <a:ext cx="7486186" cy="66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9933" y="1500187"/>
            <a:ext cx="1426427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4930" y="1969584"/>
            <a:ext cx="2928357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4930" y="3229672"/>
            <a:ext cx="684871" cy="394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4930" y="3824867"/>
            <a:ext cx="874093" cy="29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96531" y="3624146"/>
            <a:ext cx="2115364" cy="104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41783" y="4811286"/>
            <a:ext cx="2824860" cy="29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70226" y="3820104"/>
            <a:ext cx="952152" cy="29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61038" y="3624146"/>
            <a:ext cx="2070759" cy="104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156808" y="4672359"/>
            <a:ext cx="3506826" cy="29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632430" y="5341778"/>
            <a:ext cx="2843566" cy="118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0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Matrices and Determinants: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matrix is a rectangular array of elements (scalars) from a field. The order, or size, of a matrix is specified by the number of rows and the number of columns, i.e. A an “ m by n “ matrix has m rows and n columns, and the element in the 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row and </a:t>
            </a:r>
            <a:r>
              <a:rPr lang="en-US" dirty="0" err="1" smtClean="0"/>
              <a:t>j</a:t>
            </a:r>
            <a:r>
              <a:rPr lang="en-US" baseline="30000" dirty="0" err="1" smtClean="0"/>
              <a:t>th</a:t>
            </a:r>
            <a:r>
              <a:rPr lang="en-US" dirty="0" smtClean="0"/>
              <a:t> column is often denoted by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1019" y="4001294"/>
            <a:ext cx="3762375" cy="200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964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35259"/>
            <a:ext cx="10515600" cy="564170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7085" y="729056"/>
            <a:ext cx="6925248" cy="64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7085" y="1729601"/>
            <a:ext cx="1474168" cy="32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23626" y="2212414"/>
            <a:ext cx="2824628" cy="1041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37085" y="3356111"/>
            <a:ext cx="662568" cy="35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23626" y="3711788"/>
            <a:ext cx="3233970" cy="116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00058" y="5104529"/>
            <a:ext cx="3157538" cy="247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23626" y="5529670"/>
            <a:ext cx="3471398" cy="31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95734" y="3711788"/>
            <a:ext cx="3319928" cy="99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044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4536"/>
            <a:ext cx="10515600" cy="603280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32715"/>
            <a:ext cx="6396038" cy="87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23934"/>
            <a:ext cx="778727" cy="29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6927" y="2446123"/>
            <a:ext cx="1397852" cy="114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3838980"/>
            <a:ext cx="649791" cy="26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10695" y="4218935"/>
            <a:ext cx="2004084" cy="1038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63095" y="5519271"/>
            <a:ext cx="2514252" cy="247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47980" y="5470716"/>
            <a:ext cx="2696040" cy="344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811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4534"/>
          </a:xfrm>
        </p:spPr>
        <p:txBody>
          <a:bodyPr/>
          <a:lstStyle/>
          <a:p>
            <a:r>
              <a:rPr lang="en-US" b="1" u="sng" dirty="0" smtClean="0"/>
              <a:t>Cramer’s Rule: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3473"/>
            <a:ext cx="10515600" cy="4593490"/>
          </a:xfrm>
        </p:spPr>
        <p:txBody>
          <a:bodyPr/>
          <a:lstStyle/>
          <a:p>
            <a:r>
              <a:rPr lang="en-US" dirty="0" smtClean="0"/>
              <a:t>When the determinant of the coefficient matrix A of the system </a:t>
            </a:r>
          </a:p>
          <a:p>
            <a:r>
              <a:rPr lang="en-US" dirty="0" smtClean="0"/>
              <a:t>AX = B is not zero (i.e. |A| ≠ 0) the system has a unique solution that it may be found from the formulas: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Where |Ai| is the determinant of the matrix, comes from replacing the </a:t>
            </a:r>
            <a:r>
              <a:rPr lang="en-US" dirty="0" err="1" smtClean="0"/>
              <a:t>ith</a:t>
            </a:r>
            <a:r>
              <a:rPr lang="en-US" dirty="0" smtClean="0"/>
              <a:t> column in A by the column of constant B.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7530" y="3149405"/>
            <a:ext cx="960051" cy="59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81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2956"/>
            <a:ext cx="10515600" cy="5664007"/>
          </a:xfrm>
        </p:spPr>
        <p:txBody>
          <a:bodyPr/>
          <a:lstStyle/>
          <a:p>
            <a:r>
              <a:rPr lang="en-US" dirty="0" smtClean="0"/>
              <a:t>Solve the following linear equation: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AX = B Where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1351" y="1418179"/>
            <a:ext cx="1981781" cy="96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1351" y="2733209"/>
            <a:ext cx="684871" cy="35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626642"/>
            <a:ext cx="4324815" cy="1006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4733285"/>
            <a:ext cx="2522615" cy="107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51351" y="5992798"/>
            <a:ext cx="3128614" cy="29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419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863"/>
            <a:ext cx="10515600" cy="5597100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0489" y="4543395"/>
            <a:ext cx="2320267" cy="923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8408" y="5696690"/>
            <a:ext cx="2918251" cy="250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58" y="1627875"/>
            <a:ext cx="2928009" cy="193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666692"/>
            <a:ext cx="2773866" cy="874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98408" y="1627614"/>
            <a:ext cx="2768523" cy="30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8845" y="2393621"/>
            <a:ext cx="2471911" cy="100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98408" y="3545799"/>
            <a:ext cx="3177518" cy="28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651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Problems: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717"/>
            <a:ext cx="10515600" cy="4649246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7717"/>
            <a:ext cx="5466885" cy="173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1449" y="3387783"/>
            <a:ext cx="5804094" cy="5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12242" y="4223640"/>
            <a:ext cx="6382099" cy="166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80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vector is a matrix with a single row (or column) of n elements i.e. the column vector 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 row vector is:</a:t>
            </a:r>
          </a:p>
          <a:p>
            <a:r>
              <a:rPr lang="en-US" dirty="0" smtClean="0"/>
              <a:t>The matrix is square if the number of rows and columns are equal (i.e. m = n) and the elements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of a square matrix are called the main diagonal.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5071" y="2718923"/>
            <a:ext cx="1055533" cy="150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8523" y="4226313"/>
            <a:ext cx="2331418" cy="452961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128962"/>
            <a:ext cx="4572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11860" y="3626238"/>
            <a:ext cx="4572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276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016"/>
            <a:ext cx="10515600" cy="1325563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2820"/>
            <a:ext cx="10515600" cy="54194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With one in each diagonal position and zero else.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400" dirty="0" smtClean="0"/>
          </a:p>
          <a:p>
            <a:r>
              <a:rPr lang="en-US" sz="2400" dirty="0" smtClean="0"/>
              <a:t>Has the elements</a:t>
            </a:r>
          </a:p>
          <a:p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7409" y="1128423"/>
            <a:ext cx="6209371" cy="174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623274"/>
            <a:ext cx="5094250" cy="170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39282" y="5991225"/>
            <a:ext cx="7061859" cy="52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25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357"/>
            <a:ext cx="10515600" cy="1325563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1920"/>
            <a:ext cx="10515600" cy="47750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n     </a:t>
            </a:r>
            <a:r>
              <a:rPr lang="en-US" dirty="0" err="1" smtClean="0"/>
              <a:t>n</a:t>
            </a:r>
            <a:r>
              <a:rPr lang="en-US" dirty="0" smtClean="0"/>
              <a:t> triangular matrix has the pattern: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b="1" dirty="0" smtClean="0"/>
              <a:t>Upper Triangle Matrix                   Lower Triangle Matrix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m    n null matrix:</a:t>
            </a:r>
          </a:p>
          <a:p>
            <a:endParaRPr lang="en-US" dirty="0" smtClean="0"/>
          </a:p>
          <a:p>
            <a:r>
              <a:rPr lang="en-US" dirty="0" smtClean="0"/>
              <a:t>Has zero in each of its position.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078" y="1483307"/>
            <a:ext cx="288654" cy="3330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881" y="2117466"/>
            <a:ext cx="1705789" cy="15111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1767" y="2045274"/>
            <a:ext cx="1906394" cy="1625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5006" y="2975577"/>
            <a:ext cx="352425" cy="2762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4467294"/>
            <a:ext cx="2183433" cy="1561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97" y="4629024"/>
            <a:ext cx="288654" cy="33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4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011"/>
            <a:ext cx="10515600" cy="1325563"/>
          </a:xfrm>
        </p:spPr>
        <p:txBody>
          <a:bodyPr/>
          <a:lstStyle/>
          <a:p>
            <a:r>
              <a:rPr lang="en-US" b="1" dirty="0" smtClean="0"/>
              <a:t>Elementary operations with matrices and vectors: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22345"/>
          </a:xfrm>
        </p:spPr>
        <p:txBody>
          <a:bodyPr/>
          <a:lstStyle/>
          <a:p>
            <a:r>
              <a:rPr lang="en-US" dirty="0" smtClean="0"/>
              <a:t>1- Equality: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2269" y="2419349"/>
            <a:ext cx="5873790" cy="312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6524" y="2419349"/>
            <a:ext cx="960051" cy="27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2269" y="2866985"/>
            <a:ext cx="2794310" cy="28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2269" y="3472660"/>
            <a:ext cx="6464804" cy="107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2269" y="4740391"/>
            <a:ext cx="727734" cy="40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14072" y="4545864"/>
            <a:ext cx="5181368" cy="2049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88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893"/>
            <a:ext cx="10515600" cy="1325563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456"/>
            <a:ext cx="10515600" cy="479850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313" y="1465223"/>
            <a:ext cx="1599620" cy="43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046" y="1543223"/>
            <a:ext cx="509820" cy="27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97371" y="1378456"/>
            <a:ext cx="2244997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873" y="1378456"/>
            <a:ext cx="2211659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6313" y="2964327"/>
            <a:ext cx="608323" cy="25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21975" y="3143269"/>
            <a:ext cx="3993645" cy="1318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76313" y="4681399"/>
            <a:ext cx="549430" cy="304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76313" y="5083841"/>
            <a:ext cx="242539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23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746"/>
            <a:ext cx="10515600" cy="1325563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1553"/>
            <a:ext cx="10515600" cy="526766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199" y="1430957"/>
            <a:ext cx="4406125" cy="957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388854"/>
            <a:ext cx="654554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953756"/>
            <a:ext cx="3873655" cy="66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44325" y="2810417"/>
            <a:ext cx="4479538" cy="812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3903071"/>
            <a:ext cx="6198220" cy="62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54226" y="4751814"/>
            <a:ext cx="3490099" cy="186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34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199"/>
            <a:ext cx="10515600" cy="1325563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692"/>
            <a:ext cx="10515600" cy="51518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04693"/>
            <a:ext cx="3740422" cy="70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010240"/>
            <a:ext cx="523992" cy="29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7817" y="2285994"/>
            <a:ext cx="3754476" cy="66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3342826"/>
            <a:ext cx="2713348" cy="31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838200" y="3880623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Condition: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4345893"/>
            <a:ext cx="4917804" cy="23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77158" y="4345892"/>
            <a:ext cx="3824404" cy="23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8200" y="4715009"/>
            <a:ext cx="1521445" cy="675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8200" y="5430117"/>
            <a:ext cx="5442857" cy="30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92305" y="5430116"/>
            <a:ext cx="3309257" cy="30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32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456</Words>
  <Application>Microsoft Office PowerPoint</Application>
  <PresentationFormat>Widescreen</PresentationFormat>
  <Paragraphs>201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Matrix</vt:lpstr>
      <vt:lpstr>Matrices and Determinants:</vt:lpstr>
      <vt:lpstr>Introduction </vt:lpstr>
      <vt:lpstr>Cont.</vt:lpstr>
      <vt:lpstr>Cont.</vt:lpstr>
      <vt:lpstr>Elementary operations with matrices and vectors:</vt:lpstr>
      <vt:lpstr>Cont.</vt:lpstr>
      <vt:lpstr>Cont.</vt:lpstr>
      <vt:lpstr>Cont.</vt:lpstr>
      <vt:lpstr>PowerPoint Presentation</vt:lpstr>
      <vt:lpstr>Properties of multiplication:-</vt:lpstr>
      <vt:lpstr>Determinants:</vt:lpstr>
      <vt:lpstr>Cont.</vt:lpstr>
      <vt:lpstr>Cont.</vt:lpstr>
      <vt:lpstr>Cont.</vt:lpstr>
      <vt:lpstr>Hw.</vt:lpstr>
      <vt:lpstr>Cont.</vt:lpstr>
      <vt:lpstr>PowerPoint Presentation</vt:lpstr>
      <vt:lpstr>PowerPoint Presentation</vt:lpstr>
      <vt:lpstr>PowerPoint Presentation</vt:lpstr>
      <vt:lpstr>PowerPoint Presentation</vt:lpstr>
      <vt:lpstr>Cramer’s Rule:</vt:lpstr>
      <vt:lpstr>PowerPoint Presentation</vt:lpstr>
      <vt:lpstr>PowerPoint Presentation</vt:lpstr>
      <vt:lpstr>Problems: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</dc:title>
  <dc:creator>lenovo</dc:creator>
  <cp:lastModifiedBy>Nawroz Ibrahim</cp:lastModifiedBy>
  <cp:revision>54</cp:revision>
  <dcterms:created xsi:type="dcterms:W3CDTF">2018-11-06T10:07:26Z</dcterms:created>
  <dcterms:modified xsi:type="dcterms:W3CDTF">2018-11-14T07:30:28Z</dcterms:modified>
</cp:coreProperties>
</file>