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08" r:id="rId3"/>
    <p:sldMasterId id="2147483720" r:id="rId4"/>
    <p:sldMasterId id="2147483732" r:id="rId5"/>
  </p:sldMasterIdLst>
  <p:sldIdLst>
    <p:sldId id="256" r:id="rId6"/>
    <p:sldId id="257" r:id="rId7"/>
    <p:sldId id="268" r:id="rId8"/>
    <p:sldId id="289" r:id="rId9"/>
    <p:sldId id="266" r:id="rId10"/>
    <p:sldId id="265" r:id="rId11"/>
    <p:sldId id="264" r:id="rId12"/>
    <p:sldId id="262" r:id="rId13"/>
    <p:sldId id="263" r:id="rId14"/>
    <p:sldId id="261" r:id="rId15"/>
    <p:sldId id="273" r:id="rId16"/>
    <p:sldId id="275" r:id="rId17"/>
    <p:sldId id="274" r:id="rId18"/>
    <p:sldId id="270" r:id="rId19"/>
    <p:sldId id="272" r:id="rId20"/>
    <p:sldId id="271" r:id="rId21"/>
    <p:sldId id="260" r:id="rId22"/>
    <p:sldId id="258" r:id="rId23"/>
    <p:sldId id="280" r:id="rId24"/>
    <p:sldId id="279" r:id="rId25"/>
    <p:sldId id="278" r:id="rId26"/>
    <p:sldId id="277" r:id="rId27"/>
    <p:sldId id="269" r:id="rId28"/>
    <p:sldId id="276" r:id="rId29"/>
    <p:sldId id="281" r:id="rId30"/>
    <p:sldId id="282" r:id="rId31"/>
    <p:sldId id="259" r:id="rId32"/>
    <p:sldId id="290" r:id="rId33"/>
    <p:sldId id="291" r:id="rId34"/>
    <p:sldId id="292" r:id="rId35"/>
    <p:sldId id="285" r:id="rId36"/>
    <p:sldId id="296" r:id="rId37"/>
    <p:sldId id="295" r:id="rId38"/>
    <p:sldId id="299" r:id="rId39"/>
    <p:sldId id="298" r:id="rId40"/>
    <p:sldId id="29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852"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6/8/2022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solidFill>
                  <a:srgbClr val="C5D1D7">
                    <a:shade val="90000"/>
                  </a:srgbClr>
                </a:solidFill>
              </a:rPr>
              <a:pPr/>
              <a:t>6/8/2022</a:t>
            </a:fld>
            <a:endParaRPr lang="en-US">
              <a:solidFill>
                <a:srgbClr val="C5D1D7">
                  <a:shade val="90000"/>
                </a:srgbClr>
              </a:solidFill>
            </a:endParaRPr>
          </a:p>
        </p:txBody>
      </p:sp>
      <p:sp>
        <p:nvSpPr>
          <p:cNvPr id="19" name="Footer Placeholder 18"/>
          <p:cNvSpPr>
            <a:spLocks noGrp="1"/>
          </p:cNvSpPr>
          <p:nvPr>
            <p:ph type="ftr" sz="quarter" idx="11"/>
          </p:nvPr>
        </p:nvSpPr>
        <p:spPr/>
        <p:txBody>
          <a:bodyPr/>
          <a:lstStyle/>
          <a:p>
            <a:endParaRPr lang="en-US">
              <a:solidFill>
                <a:srgbClr val="C5D1D7">
                  <a:shade val="90000"/>
                </a:srgbClr>
              </a:solidFill>
            </a:endParaRPr>
          </a:p>
        </p:txBody>
      </p:sp>
      <p:sp>
        <p:nvSpPr>
          <p:cNvPr id="27" name="Slide Number Placeholder 26"/>
          <p:cNvSpPr>
            <a:spLocks noGrp="1"/>
          </p:cNvSpPr>
          <p:nvPr>
            <p:ph type="sldNum" sz="quarter" idx="12"/>
          </p:nvPr>
        </p:nvSpPr>
        <p:spPr/>
        <p:txBody>
          <a:bodyPr/>
          <a:lstStyle/>
          <a:p>
            <a:fld id="{B6F15528-21DE-4FAA-801E-634DDDAF4B2B}" type="slidenum">
              <a:rPr lang="en-US" smtClean="0">
                <a:solidFill>
                  <a:srgbClr val="C5D1D7">
                    <a:shade val="90000"/>
                  </a:srgbClr>
                </a:solidFill>
              </a:rPr>
              <a:pPr/>
              <a:t>‹#›</a:t>
            </a:fld>
            <a:endParaRPr lang="en-US">
              <a:solidFill>
                <a:srgbClr val="C5D1D7">
                  <a:shade val="90000"/>
                </a:srgbClr>
              </a:solidFill>
            </a:endParaRPr>
          </a:p>
        </p:txBody>
      </p:sp>
    </p:spTree>
    <p:extLst>
      <p:ext uri="{BB962C8B-B14F-4D97-AF65-F5344CB8AC3E}">
        <p14:creationId xmlns:p14="http://schemas.microsoft.com/office/powerpoint/2010/main" val="169035526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5048289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C5D1D7">
                    <a:shade val="90000"/>
                  </a:srgbClr>
                </a:solidFill>
              </a:rPr>
              <a:pPr/>
              <a:t>6/8/2022</a:t>
            </a:fld>
            <a:endParaRPr lang="en-US">
              <a:solidFill>
                <a:srgbClr val="C5D1D7">
                  <a:shade val="90000"/>
                </a:srgbClr>
              </a:solidFill>
            </a:endParaRPr>
          </a:p>
        </p:txBody>
      </p:sp>
      <p:sp>
        <p:nvSpPr>
          <p:cNvPr id="5" name="Footer Placeholder 4"/>
          <p:cNvSpPr>
            <a:spLocks noGrp="1"/>
          </p:cNvSpPr>
          <p:nvPr>
            <p:ph type="ftr" sz="quarter" idx="11"/>
          </p:nvPr>
        </p:nvSpPr>
        <p:spPr/>
        <p:txBody>
          <a:bodyPr/>
          <a:lstStyle/>
          <a:p>
            <a:endParaRPr lang="en-US">
              <a:solidFill>
                <a:srgbClr val="C5D1D7">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C5D1D7">
                    <a:shade val="90000"/>
                  </a:srgbClr>
                </a:solidFill>
              </a:rPr>
              <a:pPr/>
              <a:t>‹#›</a:t>
            </a:fld>
            <a:endParaRPr lang="en-US">
              <a:solidFill>
                <a:srgbClr val="C5D1D7">
                  <a:shade val="90000"/>
                </a:srgbClr>
              </a:solidFill>
            </a:endParaRPr>
          </a:p>
        </p:txBody>
      </p:sp>
    </p:spTree>
    <p:extLst>
      <p:ext uri="{BB962C8B-B14F-4D97-AF65-F5344CB8AC3E}">
        <p14:creationId xmlns:p14="http://schemas.microsoft.com/office/powerpoint/2010/main" val="25310749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10301970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8" name="Footer Placeholder 7"/>
          <p:cNvSpPr>
            <a:spLocks noGrp="1"/>
          </p:cNvSpPr>
          <p:nvPr>
            <p:ph type="ftr" sz="quarter" idx="11"/>
          </p:nvPr>
        </p:nvSpPr>
        <p:spPr/>
        <p:txBody>
          <a:bodyPr/>
          <a:lstStyle/>
          <a:p>
            <a:endParaRPr lang="en-US">
              <a:solidFill>
                <a:srgbClr val="646B86">
                  <a:shade val="9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6540384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4" name="Footer Placeholder 3"/>
          <p:cNvSpPr>
            <a:spLocks noGrp="1"/>
          </p:cNvSpPr>
          <p:nvPr>
            <p:ph type="ftr" sz="quarter" idx="11"/>
          </p:nvPr>
        </p:nvSpPr>
        <p:spPr/>
        <p:txBody>
          <a:bodyPr/>
          <a:lstStyle/>
          <a:p>
            <a:endParaRPr lang="en-US">
              <a:solidFill>
                <a:srgbClr val="646B86">
                  <a:shade val="9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30136168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3" name="Footer Placeholder 2"/>
          <p:cNvSpPr>
            <a:spLocks noGrp="1"/>
          </p:cNvSpPr>
          <p:nvPr>
            <p:ph type="ftr" sz="quarter" idx="11"/>
          </p:nvPr>
        </p:nvSpPr>
        <p:spPr/>
        <p:txBody>
          <a:bodyPr/>
          <a:lstStyle/>
          <a:p>
            <a:endParaRPr lang="en-US">
              <a:solidFill>
                <a:srgbClr val="646B86">
                  <a:shade val="9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15111446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25489856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6/8/2022</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9579981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34745507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5187692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C5D1D7">
                    <a:shade val="90000"/>
                  </a:srgbClr>
                </a:solidFill>
              </a:rPr>
              <a:pPr/>
              <a:t>6/8/2022</a:t>
            </a:fld>
            <a:endParaRPr lang="en-US">
              <a:solidFill>
                <a:srgbClr val="C5D1D7">
                  <a:shade val="90000"/>
                </a:srgbClr>
              </a:solidFill>
            </a:endParaRPr>
          </a:p>
        </p:txBody>
      </p:sp>
      <p:sp>
        <p:nvSpPr>
          <p:cNvPr id="5" name="Footer Placeholder 4"/>
          <p:cNvSpPr>
            <a:spLocks noGrp="1"/>
          </p:cNvSpPr>
          <p:nvPr>
            <p:ph type="ftr" sz="quarter" idx="11"/>
          </p:nvPr>
        </p:nvSpPr>
        <p:spPr/>
        <p:txBody>
          <a:bodyPr/>
          <a:lstStyle/>
          <a:p>
            <a:endParaRPr lang="en-US">
              <a:solidFill>
                <a:srgbClr val="C5D1D7">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C5D1D7">
                    <a:shade val="90000"/>
                  </a:srgbClr>
                </a:solidFill>
              </a:rPr>
              <a:pPr/>
              <a:t>‹#›</a:t>
            </a:fld>
            <a:endParaRPr lang="en-US">
              <a:solidFill>
                <a:srgbClr val="C5D1D7">
                  <a:shade val="90000"/>
                </a:srgbClr>
              </a:solidFill>
            </a:endParaRPr>
          </a:p>
        </p:txBody>
      </p:sp>
    </p:spTree>
    <p:extLst>
      <p:ext uri="{BB962C8B-B14F-4D97-AF65-F5344CB8AC3E}">
        <p14:creationId xmlns:p14="http://schemas.microsoft.com/office/powerpoint/2010/main" val="7314944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41966150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C5D1D7">
                    <a:shade val="90000"/>
                  </a:srgbClr>
                </a:solidFill>
              </a:rPr>
              <a:pPr/>
              <a:t>6/8/2022</a:t>
            </a:fld>
            <a:endParaRPr lang="en-US">
              <a:solidFill>
                <a:srgbClr val="C5D1D7">
                  <a:shade val="90000"/>
                </a:srgbClr>
              </a:solidFill>
            </a:endParaRPr>
          </a:p>
        </p:txBody>
      </p:sp>
      <p:sp>
        <p:nvSpPr>
          <p:cNvPr id="5" name="Footer Placeholder 4"/>
          <p:cNvSpPr>
            <a:spLocks noGrp="1"/>
          </p:cNvSpPr>
          <p:nvPr>
            <p:ph type="ftr" sz="quarter" idx="11"/>
          </p:nvPr>
        </p:nvSpPr>
        <p:spPr/>
        <p:txBody>
          <a:bodyPr/>
          <a:lstStyle/>
          <a:p>
            <a:endParaRPr lang="en-US">
              <a:solidFill>
                <a:srgbClr val="C5D1D7">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C5D1D7">
                    <a:shade val="90000"/>
                  </a:srgbClr>
                </a:solidFill>
              </a:rPr>
              <a:pPr/>
              <a:t>‹#›</a:t>
            </a:fld>
            <a:endParaRPr lang="en-US">
              <a:solidFill>
                <a:srgbClr val="C5D1D7">
                  <a:shade val="90000"/>
                </a:srgbClr>
              </a:solidFill>
            </a:endParaRPr>
          </a:p>
        </p:txBody>
      </p:sp>
    </p:spTree>
    <p:extLst>
      <p:ext uri="{BB962C8B-B14F-4D97-AF65-F5344CB8AC3E}">
        <p14:creationId xmlns:p14="http://schemas.microsoft.com/office/powerpoint/2010/main" val="21623462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27308256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8" name="Footer Placeholder 7"/>
          <p:cNvSpPr>
            <a:spLocks noGrp="1"/>
          </p:cNvSpPr>
          <p:nvPr>
            <p:ph type="ftr" sz="quarter" idx="11"/>
          </p:nvPr>
        </p:nvSpPr>
        <p:spPr/>
        <p:txBody>
          <a:bodyPr/>
          <a:lstStyle/>
          <a:p>
            <a:endParaRPr lang="en-US">
              <a:solidFill>
                <a:srgbClr val="646B86">
                  <a:shade val="9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31077700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4" name="Footer Placeholder 3"/>
          <p:cNvSpPr>
            <a:spLocks noGrp="1"/>
          </p:cNvSpPr>
          <p:nvPr>
            <p:ph type="ftr" sz="quarter" idx="11"/>
          </p:nvPr>
        </p:nvSpPr>
        <p:spPr/>
        <p:txBody>
          <a:bodyPr/>
          <a:lstStyle/>
          <a:p>
            <a:endParaRPr lang="en-US">
              <a:solidFill>
                <a:srgbClr val="646B86">
                  <a:shade val="9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11529748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3" name="Footer Placeholder 2"/>
          <p:cNvSpPr>
            <a:spLocks noGrp="1"/>
          </p:cNvSpPr>
          <p:nvPr>
            <p:ph type="ftr" sz="quarter" idx="11"/>
          </p:nvPr>
        </p:nvSpPr>
        <p:spPr/>
        <p:txBody>
          <a:bodyPr/>
          <a:lstStyle/>
          <a:p>
            <a:endParaRPr lang="en-US">
              <a:solidFill>
                <a:srgbClr val="646B86">
                  <a:shade val="9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33777524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6/8/2022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25560303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12497818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27303533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41772208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solidFill>
                  <a:srgbClr val="C5D1D7">
                    <a:shade val="90000"/>
                  </a:srgbClr>
                </a:solidFill>
              </a:rPr>
              <a:pPr/>
              <a:t>6/8/2022</a:t>
            </a:fld>
            <a:endParaRPr lang="en-US">
              <a:solidFill>
                <a:srgbClr val="C5D1D7">
                  <a:shade val="90000"/>
                </a:srgbClr>
              </a:solidFill>
            </a:endParaRPr>
          </a:p>
        </p:txBody>
      </p:sp>
      <p:sp>
        <p:nvSpPr>
          <p:cNvPr id="19" name="Footer Placeholder 18"/>
          <p:cNvSpPr>
            <a:spLocks noGrp="1"/>
          </p:cNvSpPr>
          <p:nvPr>
            <p:ph type="ftr" sz="quarter" idx="11"/>
          </p:nvPr>
        </p:nvSpPr>
        <p:spPr/>
        <p:txBody>
          <a:bodyPr/>
          <a:lstStyle/>
          <a:p>
            <a:endParaRPr lang="en-US">
              <a:solidFill>
                <a:srgbClr val="C5D1D7">
                  <a:shade val="90000"/>
                </a:srgbClr>
              </a:solidFill>
            </a:endParaRPr>
          </a:p>
        </p:txBody>
      </p:sp>
      <p:sp>
        <p:nvSpPr>
          <p:cNvPr id="27" name="Slide Number Placeholder 26"/>
          <p:cNvSpPr>
            <a:spLocks noGrp="1"/>
          </p:cNvSpPr>
          <p:nvPr>
            <p:ph type="sldNum" sz="quarter" idx="12"/>
          </p:nvPr>
        </p:nvSpPr>
        <p:spPr/>
        <p:txBody>
          <a:bodyPr/>
          <a:lstStyle/>
          <a:p>
            <a:fld id="{B6F15528-21DE-4FAA-801E-634DDDAF4B2B}" type="slidenum">
              <a:rPr lang="en-US" smtClean="0">
                <a:solidFill>
                  <a:srgbClr val="C5D1D7">
                    <a:shade val="90000"/>
                  </a:srgbClr>
                </a:solidFill>
              </a:rPr>
              <a:pPr/>
              <a:t>‹#›</a:t>
            </a:fld>
            <a:endParaRPr lang="en-US">
              <a:solidFill>
                <a:srgbClr val="C5D1D7">
                  <a:shade val="90000"/>
                </a:srgbClr>
              </a:solidFill>
            </a:endParaRPr>
          </a:p>
        </p:txBody>
      </p:sp>
    </p:spTree>
    <p:extLst>
      <p:ext uri="{BB962C8B-B14F-4D97-AF65-F5344CB8AC3E}">
        <p14:creationId xmlns:p14="http://schemas.microsoft.com/office/powerpoint/2010/main" val="31663963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32146342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C5D1D7">
                    <a:shade val="90000"/>
                  </a:srgbClr>
                </a:solidFill>
              </a:rPr>
              <a:pPr/>
              <a:t>6/8/2022</a:t>
            </a:fld>
            <a:endParaRPr lang="en-US">
              <a:solidFill>
                <a:srgbClr val="C5D1D7">
                  <a:shade val="90000"/>
                </a:srgbClr>
              </a:solidFill>
            </a:endParaRPr>
          </a:p>
        </p:txBody>
      </p:sp>
      <p:sp>
        <p:nvSpPr>
          <p:cNvPr id="5" name="Footer Placeholder 4"/>
          <p:cNvSpPr>
            <a:spLocks noGrp="1"/>
          </p:cNvSpPr>
          <p:nvPr>
            <p:ph type="ftr" sz="quarter" idx="11"/>
          </p:nvPr>
        </p:nvSpPr>
        <p:spPr/>
        <p:txBody>
          <a:bodyPr/>
          <a:lstStyle/>
          <a:p>
            <a:endParaRPr lang="en-US">
              <a:solidFill>
                <a:srgbClr val="C5D1D7">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C5D1D7">
                    <a:shade val="90000"/>
                  </a:srgbClr>
                </a:solidFill>
              </a:rPr>
              <a:pPr/>
              <a:t>‹#›</a:t>
            </a:fld>
            <a:endParaRPr lang="en-US">
              <a:solidFill>
                <a:srgbClr val="C5D1D7">
                  <a:shade val="90000"/>
                </a:srgbClr>
              </a:solidFill>
            </a:endParaRPr>
          </a:p>
        </p:txBody>
      </p:sp>
    </p:spTree>
    <p:extLst>
      <p:ext uri="{BB962C8B-B14F-4D97-AF65-F5344CB8AC3E}">
        <p14:creationId xmlns:p14="http://schemas.microsoft.com/office/powerpoint/2010/main" val="22268710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34727694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8" name="Footer Placeholder 7"/>
          <p:cNvSpPr>
            <a:spLocks noGrp="1"/>
          </p:cNvSpPr>
          <p:nvPr>
            <p:ph type="ftr" sz="quarter" idx="11"/>
          </p:nvPr>
        </p:nvSpPr>
        <p:spPr/>
        <p:txBody>
          <a:bodyPr/>
          <a:lstStyle/>
          <a:p>
            <a:endParaRPr lang="en-US">
              <a:solidFill>
                <a:srgbClr val="646B86">
                  <a:shade val="9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23820821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4" name="Footer Placeholder 3"/>
          <p:cNvSpPr>
            <a:spLocks noGrp="1"/>
          </p:cNvSpPr>
          <p:nvPr>
            <p:ph type="ftr" sz="quarter" idx="11"/>
          </p:nvPr>
        </p:nvSpPr>
        <p:spPr/>
        <p:txBody>
          <a:bodyPr/>
          <a:lstStyle/>
          <a:p>
            <a:endParaRPr lang="en-US">
              <a:solidFill>
                <a:srgbClr val="646B86">
                  <a:shade val="9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17375520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3" name="Footer Placeholder 2"/>
          <p:cNvSpPr>
            <a:spLocks noGrp="1"/>
          </p:cNvSpPr>
          <p:nvPr>
            <p:ph type="ftr" sz="quarter" idx="11"/>
          </p:nvPr>
        </p:nvSpPr>
        <p:spPr/>
        <p:txBody>
          <a:bodyPr/>
          <a:lstStyle/>
          <a:p>
            <a:endParaRPr lang="en-US">
              <a:solidFill>
                <a:srgbClr val="646B86">
                  <a:shade val="9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4672930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3605248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214535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35253557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5057626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solidFill>
                  <a:srgbClr val="C5D1D7">
                    <a:shade val="90000"/>
                  </a:srgbClr>
                </a:solidFill>
              </a:rPr>
              <a:pPr/>
              <a:t>6/8/2022</a:t>
            </a:fld>
            <a:endParaRPr lang="en-US">
              <a:solidFill>
                <a:srgbClr val="C5D1D7">
                  <a:shade val="90000"/>
                </a:srgbClr>
              </a:solidFill>
            </a:endParaRPr>
          </a:p>
        </p:txBody>
      </p:sp>
      <p:sp>
        <p:nvSpPr>
          <p:cNvPr id="19" name="Footer Placeholder 18"/>
          <p:cNvSpPr>
            <a:spLocks noGrp="1"/>
          </p:cNvSpPr>
          <p:nvPr>
            <p:ph type="ftr" sz="quarter" idx="11"/>
          </p:nvPr>
        </p:nvSpPr>
        <p:spPr/>
        <p:txBody>
          <a:bodyPr/>
          <a:lstStyle/>
          <a:p>
            <a:endParaRPr lang="en-US">
              <a:solidFill>
                <a:srgbClr val="C5D1D7">
                  <a:shade val="90000"/>
                </a:srgbClr>
              </a:solidFill>
            </a:endParaRPr>
          </a:p>
        </p:txBody>
      </p:sp>
      <p:sp>
        <p:nvSpPr>
          <p:cNvPr id="27" name="Slide Number Placeholder 26"/>
          <p:cNvSpPr>
            <a:spLocks noGrp="1"/>
          </p:cNvSpPr>
          <p:nvPr>
            <p:ph type="sldNum" sz="quarter" idx="12"/>
          </p:nvPr>
        </p:nvSpPr>
        <p:spPr/>
        <p:txBody>
          <a:bodyPr/>
          <a:lstStyle/>
          <a:p>
            <a:fld id="{B6F15528-21DE-4FAA-801E-634DDDAF4B2B}" type="slidenum">
              <a:rPr lang="en-US" smtClean="0">
                <a:solidFill>
                  <a:srgbClr val="C5D1D7">
                    <a:shade val="90000"/>
                  </a:srgbClr>
                </a:solidFill>
              </a:rPr>
              <a:pPr/>
              <a:t>‹#›</a:t>
            </a:fld>
            <a:endParaRPr lang="en-US">
              <a:solidFill>
                <a:srgbClr val="C5D1D7">
                  <a:shade val="90000"/>
                </a:srgbClr>
              </a:solidFill>
            </a:endParaRPr>
          </a:p>
        </p:txBody>
      </p:sp>
    </p:spTree>
    <p:extLst>
      <p:ext uri="{BB962C8B-B14F-4D97-AF65-F5344CB8AC3E}">
        <p14:creationId xmlns:p14="http://schemas.microsoft.com/office/powerpoint/2010/main" val="340085305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34026771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C5D1D7">
                    <a:shade val="90000"/>
                  </a:srgbClr>
                </a:solidFill>
              </a:rPr>
              <a:pPr/>
              <a:t>6/8/2022</a:t>
            </a:fld>
            <a:endParaRPr lang="en-US">
              <a:solidFill>
                <a:srgbClr val="C5D1D7">
                  <a:shade val="90000"/>
                </a:srgbClr>
              </a:solidFill>
            </a:endParaRPr>
          </a:p>
        </p:txBody>
      </p:sp>
      <p:sp>
        <p:nvSpPr>
          <p:cNvPr id="5" name="Footer Placeholder 4"/>
          <p:cNvSpPr>
            <a:spLocks noGrp="1"/>
          </p:cNvSpPr>
          <p:nvPr>
            <p:ph type="ftr" sz="quarter" idx="11"/>
          </p:nvPr>
        </p:nvSpPr>
        <p:spPr/>
        <p:txBody>
          <a:bodyPr/>
          <a:lstStyle/>
          <a:p>
            <a:endParaRPr lang="en-US">
              <a:solidFill>
                <a:srgbClr val="C5D1D7">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C5D1D7">
                    <a:shade val="90000"/>
                  </a:srgbClr>
                </a:solidFill>
              </a:rPr>
              <a:pPr/>
              <a:t>‹#›</a:t>
            </a:fld>
            <a:endParaRPr lang="en-US">
              <a:solidFill>
                <a:srgbClr val="C5D1D7">
                  <a:shade val="90000"/>
                </a:srgbClr>
              </a:solidFill>
            </a:endParaRPr>
          </a:p>
        </p:txBody>
      </p:sp>
    </p:spTree>
    <p:extLst>
      <p:ext uri="{BB962C8B-B14F-4D97-AF65-F5344CB8AC3E}">
        <p14:creationId xmlns:p14="http://schemas.microsoft.com/office/powerpoint/2010/main" val="4386427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20860235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8" name="Footer Placeholder 7"/>
          <p:cNvSpPr>
            <a:spLocks noGrp="1"/>
          </p:cNvSpPr>
          <p:nvPr>
            <p:ph type="ftr" sz="quarter" idx="11"/>
          </p:nvPr>
        </p:nvSpPr>
        <p:spPr/>
        <p:txBody>
          <a:bodyPr/>
          <a:lstStyle/>
          <a:p>
            <a:endParaRPr lang="en-US">
              <a:solidFill>
                <a:srgbClr val="646B86">
                  <a:shade val="9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30005505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4" name="Footer Placeholder 3"/>
          <p:cNvSpPr>
            <a:spLocks noGrp="1"/>
          </p:cNvSpPr>
          <p:nvPr>
            <p:ph type="ftr" sz="quarter" idx="11"/>
          </p:nvPr>
        </p:nvSpPr>
        <p:spPr/>
        <p:txBody>
          <a:bodyPr/>
          <a:lstStyle/>
          <a:p>
            <a:endParaRPr lang="en-US">
              <a:solidFill>
                <a:srgbClr val="646B86">
                  <a:shade val="9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26418705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3" name="Footer Placeholder 2"/>
          <p:cNvSpPr>
            <a:spLocks noGrp="1"/>
          </p:cNvSpPr>
          <p:nvPr>
            <p:ph type="ftr" sz="quarter" idx="11"/>
          </p:nvPr>
        </p:nvSpPr>
        <p:spPr/>
        <p:txBody>
          <a:bodyPr/>
          <a:lstStyle/>
          <a:p>
            <a:endParaRPr lang="en-US">
              <a:solidFill>
                <a:srgbClr val="646B86">
                  <a:shade val="9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33821423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7949210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141754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1543271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23248109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6/8/2022</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6/8/2022</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6/8/2022</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6/8/2022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646B86">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3335027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6/8/2022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1411582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646B86">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51835594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solidFill>
                  <a:srgbClr val="646B86">
                    <a:shade val="90000"/>
                  </a:srgbClr>
                </a:solidFill>
              </a:rPr>
              <a:pPr/>
              <a:t>6/8/2022</a:t>
            </a:fld>
            <a:endParaRPr lang="en-US">
              <a:solidFill>
                <a:srgbClr val="646B86">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646B86">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45648773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0" y="457200"/>
            <a:ext cx="6781800" cy="6217087"/>
          </a:xfrm>
          <a:prstGeom prst="rect">
            <a:avLst/>
          </a:prstGeom>
        </p:spPr>
        <p:txBody>
          <a:bodyPr wrap="square">
            <a:spAutoFit/>
          </a:bodyPr>
          <a:lstStyle/>
          <a:p>
            <a:pPr algn="just">
              <a:lnSpc>
                <a:spcPct val="115000"/>
              </a:lnSpc>
            </a:pPr>
            <a:r>
              <a:rPr lang="en-US" sz="3600" b="1" dirty="0">
                <a:latin typeface="Arial"/>
                <a:ea typeface="Calibri"/>
                <a:cs typeface="Arial"/>
              </a:rPr>
              <a:t>2- </a:t>
            </a:r>
            <a:r>
              <a:rPr lang="en-US" sz="4000" b="1" dirty="0">
                <a:latin typeface="Arial"/>
                <a:ea typeface="Calibri"/>
                <a:cs typeface="Arial"/>
              </a:rPr>
              <a:t>Carbohydrates</a:t>
            </a:r>
            <a:endParaRPr lang="en-US" sz="2400" dirty="0">
              <a:latin typeface="Calibri"/>
              <a:ea typeface="Calibri"/>
              <a:cs typeface="Arial"/>
            </a:endParaRPr>
          </a:p>
          <a:p>
            <a:pPr algn="just"/>
            <a:r>
              <a:rPr lang="en-US" sz="3200" b="1" dirty="0">
                <a:latin typeface="Arial"/>
                <a:ea typeface="Calibri"/>
              </a:rPr>
              <a:t>Definition of carbohydrates: </a:t>
            </a:r>
            <a:r>
              <a:rPr lang="en-US" sz="3200" dirty="0">
                <a:latin typeface="Arial"/>
                <a:ea typeface="Calibri"/>
              </a:rPr>
              <a:t>Carbohydrates may be defined as </a:t>
            </a:r>
            <a:r>
              <a:rPr lang="en-US" sz="3200" dirty="0" err="1">
                <a:latin typeface="Arial"/>
                <a:ea typeface="Calibri"/>
              </a:rPr>
              <a:t>polyhydroxy</a:t>
            </a:r>
            <a:r>
              <a:rPr lang="en-US" sz="3200" dirty="0">
                <a:latin typeface="Arial"/>
                <a:ea typeface="Calibri"/>
              </a:rPr>
              <a:t> aldehyde, ketones or acids and their derivatives or compounds that yield these derivatives on hydrolysis. </a:t>
            </a:r>
            <a:endParaRPr lang="en-US" sz="3200" dirty="0" smtClean="0">
              <a:latin typeface="Arial"/>
              <a:ea typeface="Calibri"/>
            </a:endParaRPr>
          </a:p>
          <a:p>
            <a:pPr algn="just"/>
            <a:endParaRPr lang="en-US" sz="3200" dirty="0">
              <a:latin typeface="Arial"/>
              <a:ea typeface="Calibri"/>
            </a:endParaRPr>
          </a:p>
          <a:p>
            <a:pPr algn="just"/>
            <a:r>
              <a:rPr lang="en-US" sz="3200" dirty="0" smtClean="0">
                <a:latin typeface="Arial"/>
                <a:ea typeface="Calibri"/>
              </a:rPr>
              <a:t>The </a:t>
            </a:r>
            <a:r>
              <a:rPr lang="en-US" sz="3200" dirty="0">
                <a:latin typeface="Arial"/>
                <a:ea typeface="Calibri"/>
              </a:rPr>
              <a:t>carbohydrates are neutral chemical compounds containing the element carbon, hydrogen and oxygen,</a:t>
            </a:r>
            <a:endParaRPr lang="ar-IQ" sz="3200" dirty="0"/>
          </a:p>
        </p:txBody>
      </p:sp>
    </p:spTree>
    <p:extLst>
      <p:ext uri="{BB962C8B-B14F-4D97-AF65-F5344CB8AC3E}">
        <p14:creationId xmlns:p14="http://schemas.microsoft.com/office/powerpoint/2010/main" val="5330885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343" y="381000"/>
            <a:ext cx="7543800" cy="5577424"/>
          </a:xfrm>
          <a:prstGeom prst="rect">
            <a:avLst/>
          </a:prstGeom>
        </p:spPr>
        <p:txBody>
          <a:bodyPr wrap="square">
            <a:spAutoFit/>
          </a:bodyPr>
          <a:lstStyle/>
          <a:p>
            <a:pPr algn="just">
              <a:lnSpc>
                <a:spcPct val="115000"/>
              </a:lnSpc>
            </a:pPr>
            <a:r>
              <a:rPr lang="en-US" sz="3200" dirty="0">
                <a:latin typeface="Arial"/>
                <a:ea typeface="Times New Roman"/>
                <a:cs typeface="Arial"/>
              </a:rPr>
              <a:t>4. They are stored as glycogen, excess of carbohydrates in the diet is converted into fat and stored in the fat depot</a:t>
            </a:r>
            <a:r>
              <a:rPr lang="en-US" sz="3200" dirty="0" smtClean="0">
                <a:latin typeface="Arial"/>
                <a:ea typeface="Times New Roman"/>
                <a:cs typeface="Arial"/>
              </a:rPr>
              <a:t>.</a:t>
            </a:r>
          </a:p>
          <a:p>
            <a:pPr algn="just">
              <a:lnSpc>
                <a:spcPct val="115000"/>
              </a:lnSpc>
            </a:pPr>
            <a:r>
              <a:rPr lang="en-US" sz="3200" dirty="0" smtClean="0">
                <a:latin typeface="Arial"/>
                <a:ea typeface="Times New Roman"/>
                <a:cs typeface="Arial"/>
              </a:rPr>
              <a:t> </a:t>
            </a:r>
            <a:r>
              <a:rPr lang="en-US" sz="3200" dirty="0">
                <a:latin typeface="Arial"/>
                <a:ea typeface="Times New Roman"/>
                <a:cs typeface="Arial"/>
              </a:rPr>
              <a:t>These are reserve energy materials of the body in liver and muscles of animals and starch in plants. </a:t>
            </a:r>
            <a:endParaRPr lang="en-US" sz="3200" dirty="0" smtClean="0">
              <a:latin typeface="Arial"/>
              <a:ea typeface="Times New Roman"/>
              <a:cs typeface="Arial"/>
            </a:endParaRPr>
          </a:p>
          <a:p>
            <a:pPr algn="just">
              <a:lnSpc>
                <a:spcPct val="115000"/>
              </a:lnSpc>
            </a:pPr>
            <a:endParaRPr lang="en-US" sz="2400" dirty="0">
              <a:latin typeface="Calibri"/>
              <a:ea typeface="Calibri"/>
              <a:cs typeface="Arial"/>
            </a:endParaRPr>
          </a:p>
          <a:p>
            <a:pPr algn="just">
              <a:lnSpc>
                <a:spcPct val="115000"/>
              </a:lnSpc>
            </a:pPr>
            <a:r>
              <a:rPr lang="en-US" sz="3200" dirty="0">
                <a:latin typeface="Arial"/>
                <a:ea typeface="Times New Roman"/>
                <a:cs typeface="Arial"/>
              </a:rPr>
              <a:t>5. Carbohydrates are helpful in absorption of calcium and phosphorus in younger animals.</a:t>
            </a:r>
            <a:endParaRPr lang="en-US" sz="2400" dirty="0">
              <a:effectLst/>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7924800" cy="5324535"/>
          </a:xfrm>
          <a:prstGeom prst="rect">
            <a:avLst/>
          </a:prstGeom>
        </p:spPr>
        <p:txBody>
          <a:bodyPr wrap="square">
            <a:spAutoFit/>
          </a:bodyPr>
          <a:lstStyle/>
          <a:p>
            <a:pPr algn="just">
              <a:lnSpc>
                <a:spcPct val="115000"/>
              </a:lnSpc>
            </a:pPr>
            <a:r>
              <a:rPr lang="en-US" sz="3200" dirty="0">
                <a:latin typeface="Arial"/>
                <a:ea typeface="Times New Roman"/>
                <a:cs typeface="Arial"/>
              </a:rPr>
              <a:t>6. They help the secretion of digestive juices in gastrointestinal tract</a:t>
            </a:r>
            <a:r>
              <a:rPr lang="en-US" sz="3200" dirty="0" smtClean="0">
                <a:latin typeface="Arial"/>
                <a:ea typeface="Times New Roman"/>
                <a:cs typeface="Arial"/>
              </a:rPr>
              <a:t>.</a:t>
            </a:r>
          </a:p>
          <a:p>
            <a:pPr algn="just">
              <a:lnSpc>
                <a:spcPct val="115000"/>
              </a:lnSpc>
            </a:pPr>
            <a:endParaRPr lang="en-US" sz="2400" dirty="0">
              <a:latin typeface="Calibri"/>
              <a:ea typeface="Calibri"/>
              <a:cs typeface="Arial"/>
            </a:endParaRPr>
          </a:p>
          <a:p>
            <a:pPr algn="just">
              <a:lnSpc>
                <a:spcPct val="115000"/>
              </a:lnSpc>
            </a:pPr>
            <a:r>
              <a:rPr lang="en-US" sz="3200" dirty="0">
                <a:latin typeface="Arial"/>
                <a:ea typeface="Times New Roman"/>
                <a:cs typeface="Arial"/>
              </a:rPr>
              <a:t>7. They provide suitable environment for the growth of rumen bacteria and protozoa</a:t>
            </a:r>
            <a:r>
              <a:rPr lang="en-US" sz="3200" dirty="0" smtClean="0">
                <a:latin typeface="Arial"/>
                <a:ea typeface="Times New Roman"/>
                <a:cs typeface="Arial"/>
              </a:rPr>
              <a:t>.</a:t>
            </a:r>
          </a:p>
          <a:p>
            <a:pPr algn="just">
              <a:lnSpc>
                <a:spcPct val="115000"/>
              </a:lnSpc>
            </a:pPr>
            <a:endParaRPr lang="en-US" sz="2400" dirty="0">
              <a:latin typeface="Calibri"/>
              <a:ea typeface="Calibri"/>
              <a:cs typeface="Arial"/>
            </a:endParaRPr>
          </a:p>
          <a:p>
            <a:pPr algn="just">
              <a:lnSpc>
                <a:spcPct val="115000"/>
              </a:lnSpc>
            </a:pPr>
            <a:r>
              <a:rPr lang="en-US" sz="3200" dirty="0">
                <a:latin typeface="Arial"/>
                <a:ea typeface="Times New Roman"/>
                <a:cs typeface="Arial"/>
              </a:rPr>
              <a:t>8. They help movement of food. </a:t>
            </a:r>
            <a:endParaRPr lang="en-US" sz="2400" dirty="0">
              <a:latin typeface="Calibri"/>
              <a:ea typeface="Calibri"/>
              <a:cs typeface="Arial"/>
            </a:endParaRPr>
          </a:p>
          <a:p>
            <a:r>
              <a:rPr lang="en-US" sz="3200" dirty="0">
                <a:latin typeface="Arial"/>
                <a:ea typeface="Times New Roman"/>
              </a:rPr>
              <a:t>9. They maintain the glucose level of plasma.</a:t>
            </a:r>
            <a:endParaRPr lang="ar-IQ" sz="3200" dirty="0"/>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7620000" cy="5735929"/>
          </a:xfrm>
          <a:prstGeom prst="rect">
            <a:avLst/>
          </a:prstGeom>
        </p:spPr>
        <p:txBody>
          <a:bodyPr wrap="square">
            <a:spAutoFit/>
          </a:bodyPr>
          <a:lstStyle/>
          <a:p>
            <a:pPr algn="just">
              <a:lnSpc>
                <a:spcPct val="115000"/>
              </a:lnSpc>
            </a:pPr>
            <a:r>
              <a:rPr lang="en-US" sz="3600" dirty="0">
                <a:latin typeface="Arial"/>
                <a:ea typeface="Times New Roman"/>
                <a:cs typeface="Arial"/>
              </a:rPr>
              <a:t>10. They are also component of several important bio-chemical compounds such as nucleic acids, coenzymes and blood group substance. </a:t>
            </a:r>
            <a:endParaRPr lang="en-US" sz="3600" dirty="0" smtClean="0">
              <a:latin typeface="Arial"/>
              <a:ea typeface="Times New Roman"/>
              <a:cs typeface="Arial"/>
            </a:endParaRPr>
          </a:p>
          <a:p>
            <a:pPr algn="just">
              <a:lnSpc>
                <a:spcPct val="115000"/>
              </a:lnSpc>
            </a:pPr>
            <a:endParaRPr lang="en-US" sz="2800" dirty="0">
              <a:latin typeface="Calibri"/>
              <a:ea typeface="Calibri"/>
              <a:cs typeface="Arial"/>
            </a:endParaRPr>
          </a:p>
          <a:p>
            <a:pPr algn="just">
              <a:lnSpc>
                <a:spcPct val="115000"/>
              </a:lnSpc>
              <a:spcBef>
                <a:spcPts val="360"/>
              </a:spcBef>
            </a:pPr>
            <a:r>
              <a:rPr lang="en-US" sz="3600" dirty="0">
                <a:latin typeface="Arial"/>
                <a:ea typeface="Times New Roman"/>
                <a:cs typeface="Arial"/>
              </a:rPr>
              <a:t>11. They play a key role in the metabolism of amino acids and fatty acids</a:t>
            </a:r>
            <a:r>
              <a:rPr lang="en-US" sz="3600" dirty="0" smtClean="0">
                <a:solidFill>
                  <a:srgbClr val="3B3835"/>
                </a:solidFill>
                <a:latin typeface="Arial"/>
                <a:ea typeface="Times New Roman"/>
                <a:cs typeface="Arial"/>
              </a:rPr>
              <a:t>.</a:t>
            </a:r>
            <a:endParaRPr lang="en-US" sz="2800" dirty="0">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7772400" cy="5735866"/>
          </a:xfrm>
          <a:prstGeom prst="rect">
            <a:avLst/>
          </a:prstGeom>
        </p:spPr>
        <p:txBody>
          <a:bodyPr wrap="square">
            <a:spAutoFit/>
          </a:bodyPr>
          <a:lstStyle/>
          <a:p>
            <a:pPr algn="just">
              <a:lnSpc>
                <a:spcPct val="115000"/>
              </a:lnSpc>
              <a:spcBef>
                <a:spcPts val="360"/>
              </a:spcBef>
            </a:pPr>
            <a:r>
              <a:rPr lang="en-US" sz="3200" b="1" dirty="0">
                <a:latin typeface="Arial"/>
                <a:ea typeface="Calibri"/>
                <a:cs typeface="Arial"/>
              </a:rPr>
              <a:t>Carbohydrate digestion in the rumen: </a:t>
            </a:r>
            <a:endParaRPr lang="en-US" sz="2000" dirty="0">
              <a:latin typeface="Calibri"/>
              <a:ea typeface="Calibri"/>
              <a:cs typeface="Arial"/>
            </a:endParaRPr>
          </a:p>
          <a:p>
            <a:pPr algn="just">
              <a:lnSpc>
                <a:spcPct val="115000"/>
              </a:lnSpc>
              <a:spcBef>
                <a:spcPts val="360"/>
              </a:spcBef>
            </a:pPr>
            <a:r>
              <a:rPr lang="en-US" sz="2800" dirty="0">
                <a:latin typeface="Arial"/>
                <a:ea typeface="Calibri"/>
                <a:cs typeface="Arial"/>
              </a:rPr>
              <a:t>The major carbohydrates of the ruminant's diet consist of cellulose, </a:t>
            </a:r>
            <a:endParaRPr lang="en-US" sz="2800" dirty="0" smtClean="0">
              <a:latin typeface="Arial"/>
              <a:ea typeface="Calibri"/>
              <a:cs typeface="Arial"/>
            </a:endParaRPr>
          </a:p>
          <a:p>
            <a:pPr algn="just">
              <a:lnSpc>
                <a:spcPct val="115000"/>
              </a:lnSpc>
              <a:spcBef>
                <a:spcPts val="360"/>
              </a:spcBef>
            </a:pPr>
            <a:r>
              <a:rPr lang="en-US" sz="2800" dirty="0" smtClean="0">
                <a:latin typeface="Arial"/>
                <a:ea typeface="Calibri"/>
                <a:cs typeface="Arial"/>
              </a:rPr>
              <a:t>hemicellulose </a:t>
            </a:r>
            <a:r>
              <a:rPr lang="en-US" sz="2800" dirty="0">
                <a:latin typeface="Arial"/>
                <a:ea typeface="Calibri"/>
                <a:cs typeface="Arial"/>
              </a:rPr>
              <a:t>and other carbohydrates which cannot be hydrolyzed by the enzymes secreted by the animals in the digestive tract but broken down by enzymes secreted by rumen microorganisms with the production of volatile fatty acids and gases</a:t>
            </a:r>
            <a:r>
              <a:rPr lang="en-US" sz="2800" dirty="0" smtClean="0">
                <a:latin typeface="Arial"/>
                <a:ea typeface="Calibri"/>
                <a:cs typeface="Arial"/>
              </a:rPr>
              <a:t>.</a:t>
            </a:r>
          </a:p>
          <a:p>
            <a:pPr algn="just">
              <a:lnSpc>
                <a:spcPct val="115000"/>
              </a:lnSpc>
              <a:spcBef>
                <a:spcPts val="360"/>
              </a:spcBef>
            </a:pPr>
            <a:r>
              <a:rPr lang="en-US" sz="2800" dirty="0" smtClean="0">
                <a:latin typeface="Arial"/>
                <a:ea typeface="Calibri"/>
                <a:cs typeface="Arial"/>
              </a:rPr>
              <a:t> </a:t>
            </a:r>
            <a:r>
              <a:rPr lang="en-US" sz="2800" dirty="0">
                <a:latin typeface="Arial"/>
                <a:ea typeface="Calibri"/>
                <a:cs typeface="Arial"/>
              </a:rPr>
              <a:t>The bacteria, which help in carbohydrate digestion, are as follows:-</a:t>
            </a:r>
            <a:endParaRPr lang="en-US" sz="2000" dirty="0">
              <a:effectLst/>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a:srcRect l="31944" t="17291" r="31424" b="6443"/>
          <a:stretch/>
        </p:blipFill>
        <p:spPr bwMode="auto">
          <a:xfrm>
            <a:off x="304800" y="0"/>
            <a:ext cx="8534400" cy="662939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7848600" cy="4740272"/>
          </a:xfrm>
          <a:prstGeom prst="rect">
            <a:avLst/>
          </a:prstGeom>
        </p:spPr>
        <p:txBody>
          <a:bodyPr wrap="square">
            <a:spAutoFit/>
          </a:bodyPr>
          <a:lstStyle/>
          <a:p>
            <a:pPr algn="just">
              <a:lnSpc>
                <a:spcPct val="115000"/>
              </a:lnSpc>
              <a:spcBef>
                <a:spcPts val="360"/>
              </a:spcBef>
            </a:pPr>
            <a:r>
              <a:rPr lang="en-US" sz="3200" dirty="0">
                <a:latin typeface="Arial"/>
                <a:ea typeface="Calibri"/>
                <a:cs typeface="Arial"/>
              </a:rPr>
              <a:t>The soluble carbohydrates are rapidly fermented</a:t>
            </a:r>
            <a:r>
              <a:rPr lang="en-US" sz="3200" dirty="0" smtClean="0">
                <a:latin typeface="Arial"/>
                <a:ea typeface="Calibri"/>
                <a:cs typeface="Arial"/>
              </a:rPr>
              <a:t>,</a:t>
            </a:r>
          </a:p>
          <a:p>
            <a:pPr algn="just">
              <a:lnSpc>
                <a:spcPct val="115000"/>
              </a:lnSpc>
              <a:spcBef>
                <a:spcPts val="360"/>
              </a:spcBef>
            </a:pPr>
            <a:r>
              <a:rPr lang="en-US" sz="3200" dirty="0" smtClean="0">
                <a:latin typeface="Arial"/>
                <a:ea typeface="Calibri"/>
                <a:cs typeface="Arial"/>
              </a:rPr>
              <a:t> </a:t>
            </a:r>
            <a:r>
              <a:rPr lang="en-US" sz="3200" dirty="0">
                <a:latin typeface="Arial"/>
                <a:ea typeface="Calibri"/>
                <a:cs typeface="Arial"/>
              </a:rPr>
              <a:t>starches are less rapidly fermented, </a:t>
            </a:r>
            <a:endParaRPr lang="en-US" sz="3200" dirty="0" smtClean="0">
              <a:latin typeface="Arial"/>
              <a:ea typeface="Calibri"/>
              <a:cs typeface="Arial"/>
            </a:endParaRPr>
          </a:p>
          <a:p>
            <a:pPr algn="just">
              <a:lnSpc>
                <a:spcPct val="115000"/>
              </a:lnSpc>
              <a:spcBef>
                <a:spcPts val="360"/>
              </a:spcBef>
            </a:pPr>
            <a:r>
              <a:rPr lang="en-US" sz="3200" dirty="0" smtClean="0">
                <a:latin typeface="Arial"/>
                <a:ea typeface="Calibri"/>
                <a:cs typeface="Arial"/>
              </a:rPr>
              <a:t>whereas</a:t>
            </a:r>
            <a:r>
              <a:rPr lang="en-US" sz="3200" dirty="0">
                <a:latin typeface="Arial"/>
                <a:ea typeface="Calibri"/>
                <a:cs typeface="Arial"/>
              </a:rPr>
              <a:t>, the structural carbohydrates like cellulose and hemicellulose are slowly fermented. </a:t>
            </a:r>
            <a:endParaRPr lang="en-US" sz="3200" dirty="0" smtClean="0">
              <a:latin typeface="Arial"/>
              <a:ea typeface="Calibri"/>
              <a:cs typeface="Arial"/>
            </a:endParaRPr>
          </a:p>
          <a:p>
            <a:pPr algn="just">
              <a:lnSpc>
                <a:spcPct val="115000"/>
              </a:lnSpc>
              <a:spcBef>
                <a:spcPts val="360"/>
              </a:spcBef>
            </a:pPr>
            <a:r>
              <a:rPr lang="en-US" sz="3200" dirty="0" smtClean="0">
                <a:latin typeface="Arial"/>
                <a:ea typeface="Calibri"/>
                <a:cs typeface="Arial"/>
              </a:rPr>
              <a:t>All </a:t>
            </a:r>
            <a:r>
              <a:rPr lang="en-US" sz="3200" dirty="0">
                <a:latin typeface="Arial"/>
                <a:ea typeface="Calibri"/>
                <a:cs typeface="Arial"/>
              </a:rPr>
              <a:t>carbohydrates are converted into pyruvic acid as shown below.</a:t>
            </a:r>
            <a:endParaRPr lang="en-US" sz="2400" dirty="0">
              <a:effectLst/>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7914" y="990600"/>
            <a:ext cx="7848600" cy="3785588"/>
          </a:xfrm>
          <a:prstGeom prst="rect">
            <a:avLst/>
          </a:prstGeom>
        </p:spPr>
        <p:txBody>
          <a:bodyPr wrap="square">
            <a:spAutoFit/>
          </a:bodyPr>
          <a:lstStyle/>
          <a:p>
            <a:pPr algn="just">
              <a:lnSpc>
                <a:spcPct val="115000"/>
              </a:lnSpc>
              <a:spcAft>
                <a:spcPts val="1000"/>
              </a:spcAft>
              <a:tabLst>
                <a:tab pos="852805" algn="l"/>
              </a:tabLst>
            </a:pPr>
            <a:r>
              <a:rPr lang="en-US" sz="2800" dirty="0">
                <a:latin typeface="Arial"/>
                <a:ea typeface="Calibri"/>
                <a:cs typeface="Arial"/>
              </a:rPr>
              <a:t>The diet of the ruminant contains considerable quantities of cellulose, hemicelluloses, starch and water-soluble carbohydrates that are mainly in the form of </a:t>
            </a:r>
            <a:r>
              <a:rPr lang="en-US" sz="2800" dirty="0" err="1">
                <a:latin typeface="Arial"/>
                <a:ea typeface="Calibri"/>
                <a:cs typeface="Arial"/>
              </a:rPr>
              <a:t>fructans</a:t>
            </a:r>
            <a:r>
              <a:rPr lang="en-US" sz="2800" dirty="0">
                <a:latin typeface="Arial"/>
                <a:ea typeface="Calibri"/>
                <a:cs typeface="Arial"/>
              </a:rPr>
              <a:t>. </a:t>
            </a:r>
            <a:endParaRPr lang="en-US" sz="2800" dirty="0" smtClean="0">
              <a:latin typeface="Arial"/>
              <a:ea typeface="Calibri"/>
              <a:cs typeface="Arial"/>
            </a:endParaRPr>
          </a:p>
          <a:p>
            <a:pPr algn="just">
              <a:lnSpc>
                <a:spcPct val="115000"/>
              </a:lnSpc>
              <a:spcAft>
                <a:spcPts val="1000"/>
              </a:spcAft>
              <a:tabLst>
                <a:tab pos="852805" algn="l"/>
              </a:tabLst>
            </a:pPr>
            <a:endParaRPr lang="en-US" sz="2800" dirty="0">
              <a:latin typeface="Arial"/>
              <a:ea typeface="Calibri"/>
              <a:cs typeface="Arial"/>
            </a:endParaRPr>
          </a:p>
          <a:p>
            <a:pPr algn="just">
              <a:lnSpc>
                <a:spcPct val="115000"/>
              </a:lnSpc>
              <a:spcAft>
                <a:spcPts val="1000"/>
              </a:spcAft>
              <a:tabLst>
                <a:tab pos="852805" algn="l"/>
              </a:tabLst>
            </a:pPr>
            <a:r>
              <a:rPr lang="en-US" sz="2800" dirty="0" smtClean="0">
                <a:latin typeface="Arial"/>
                <a:ea typeface="Calibri"/>
                <a:cs typeface="Arial"/>
              </a:rPr>
              <a:t>Thus</a:t>
            </a:r>
            <a:r>
              <a:rPr lang="en-US" sz="2800" dirty="0">
                <a:latin typeface="Arial"/>
                <a:ea typeface="Calibri"/>
                <a:cs typeface="Arial"/>
              </a:rPr>
              <a:t>, in young pasture herbage, which is frequently the sole food of the ruminant.</a:t>
            </a:r>
            <a:endParaRPr lang="en-US" sz="2000" dirty="0">
              <a:effectLst/>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47800"/>
            <a:ext cx="8077200" cy="3148491"/>
          </a:xfrm>
          <a:prstGeom prst="rect">
            <a:avLst/>
          </a:prstGeom>
        </p:spPr>
        <p:txBody>
          <a:bodyPr wrap="square">
            <a:spAutoFit/>
          </a:bodyPr>
          <a:lstStyle/>
          <a:p>
            <a:pPr algn="just">
              <a:lnSpc>
                <a:spcPct val="115000"/>
              </a:lnSpc>
              <a:spcAft>
                <a:spcPts val="1000"/>
              </a:spcAft>
              <a:tabLst>
                <a:tab pos="852805" algn="l"/>
              </a:tabLst>
            </a:pPr>
            <a:r>
              <a:rPr lang="en-US" sz="2800" b="1" dirty="0">
                <a:latin typeface="Arial"/>
                <a:ea typeface="Calibri"/>
                <a:cs typeface="Arial"/>
              </a:rPr>
              <a:t>The breakdown of carbohydrates in the rumen may be divided into two stages</a:t>
            </a:r>
            <a:r>
              <a:rPr lang="en-US" sz="2800" b="1" dirty="0" smtClean="0">
                <a:latin typeface="Arial"/>
                <a:ea typeface="Calibri"/>
                <a:cs typeface="Arial"/>
              </a:rPr>
              <a:t>:</a:t>
            </a:r>
          </a:p>
          <a:p>
            <a:pPr algn="just">
              <a:lnSpc>
                <a:spcPct val="115000"/>
              </a:lnSpc>
              <a:spcAft>
                <a:spcPts val="1000"/>
              </a:spcAft>
              <a:tabLst>
                <a:tab pos="852805" algn="l"/>
              </a:tabLst>
            </a:pPr>
            <a:endParaRPr lang="en-US" sz="2000" dirty="0">
              <a:latin typeface="Calibri"/>
              <a:ea typeface="Calibri"/>
              <a:cs typeface="Arial"/>
            </a:endParaRPr>
          </a:p>
          <a:p>
            <a:pPr algn="just">
              <a:lnSpc>
                <a:spcPct val="115000"/>
              </a:lnSpc>
              <a:spcAft>
                <a:spcPts val="1000"/>
              </a:spcAft>
              <a:tabLst>
                <a:tab pos="852805" algn="l"/>
              </a:tabLst>
            </a:pPr>
            <a:r>
              <a:rPr lang="en-US" sz="2800" dirty="0">
                <a:latin typeface="Arial"/>
                <a:ea typeface="Calibri"/>
                <a:cs typeface="Arial"/>
              </a:rPr>
              <a:t> </a:t>
            </a:r>
            <a:r>
              <a:rPr lang="en-US" sz="2800" b="1" u="sng" dirty="0">
                <a:latin typeface="Arial"/>
                <a:ea typeface="Calibri"/>
                <a:cs typeface="Arial"/>
              </a:rPr>
              <a:t>The first</a:t>
            </a:r>
            <a:r>
              <a:rPr lang="en-US" sz="2800" u="sng" dirty="0">
                <a:latin typeface="Arial"/>
                <a:ea typeface="Calibri"/>
                <a:cs typeface="Arial"/>
              </a:rPr>
              <a:t> of which is the digestion of complex carbohydrates to simple sugars. This is brought about by extracellular microbial enzymes.</a:t>
            </a:r>
            <a:r>
              <a:rPr lang="en-US" sz="2800" dirty="0">
                <a:latin typeface="Arial"/>
                <a:ea typeface="Calibri"/>
                <a:cs typeface="Arial"/>
              </a:rPr>
              <a:t> </a:t>
            </a:r>
            <a:endParaRPr lang="en-US" sz="2000" dirty="0">
              <a:effectLst/>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4286" y="1447800"/>
            <a:ext cx="7848600" cy="3033587"/>
          </a:xfrm>
          <a:prstGeom prst="rect">
            <a:avLst/>
          </a:prstGeom>
        </p:spPr>
        <p:txBody>
          <a:bodyPr wrap="square">
            <a:spAutoFit/>
          </a:bodyPr>
          <a:lstStyle/>
          <a:p>
            <a:pPr algn="just">
              <a:lnSpc>
                <a:spcPct val="115000"/>
              </a:lnSpc>
              <a:spcAft>
                <a:spcPts val="1000"/>
              </a:spcAft>
              <a:tabLst>
                <a:tab pos="852805" algn="l"/>
              </a:tabLst>
            </a:pPr>
            <a:r>
              <a:rPr lang="en-US" sz="2800" b="1" u="sng" dirty="0">
                <a:latin typeface="Arial"/>
                <a:ea typeface="Calibri"/>
                <a:cs typeface="Arial"/>
              </a:rPr>
              <a:t>second stage</a:t>
            </a:r>
            <a:r>
              <a:rPr lang="en-US" sz="2800" u="sng" dirty="0">
                <a:latin typeface="Arial"/>
                <a:ea typeface="Calibri"/>
                <a:cs typeface="Arial"/>
              </a:rPr>
              <a:t>/ The  simple  sugars  produced in the  first  stage  of carbohydrate digestion  in the rumen  are rarely  detectable in the rumen  liquor because  they are immediately taken up and metabolised intracellularly by the microorganisms. </a:t>
            </a:r>
            <a:endParaRPr lang="en-US" sz="2000" dirty="0">
              <a:effectLst/>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a:srcRect l="20486" t="20996" r="27431" b="16324"/>
          <a:stretch/>
        </p:blipFill>
        <p:spPr bwMode="auto">
          <a:xfrm>
            <a:off x="152400" y="427167"/>
            <a:ext cx="8991600" cy="6430834"/>
          </a:xfrm>
          <a:prstGeom prst="rect">
            <a:avLst/>
          </a:prstGeom>
          <a:ln>
            <a:noFill/>
          </a:ln>
          <a:extLst>
            <a:ext uri="{53640926-AAD7-44D8-BBD7-CCE9431645EC}">
              <a14:shadowObscured xmlns:a14="http://schemas.microsoft.com/office/drawing/2010/main"/>
            </a:ext>
          </a:extLst>
        </p:spPr>
      </p:pic>
      <p:sp>
        <p:nvSpPr>
          <p:cNvPr id="3" name="Rectangle 2"/>
          <p:cNvSpPr/>
          <p:nvPr/>
        </p:nvSpPr>
        <p:spPr>
          <a:xfrm>
            <a:off x="304800" y="16285"/>
            <a:ext cx="8153400" cy="410882"/>
          </a:xfrm>
          <a:prstGeom prst="rect">
            <a:avLst/>
          </a:prstGeom>
        </p:spPr>
        <p:txBody>
          <a:bodyPr wrap="square">
            <a:spAutoFit/>
          </a:bodyPr>
          <a:lstStyle/>
          <a:p>
            <a:pPr algn="just">
              <a:lnSpc>
                <a:spcPct val="115000"/>
              </a:lnSpc>
              <a:spcAft>
                <a:spcPts val="1000"/>
              </a:spcAft>
              <a:tabLst>
                <a:tab pos="852805" algn="l"/>
              </a:tabLst>
            </a:pPr>
            <a:r>
              <a:rPr lang="en-US" b="1" dirty="0">
                <a:latin typeface="Arial"/>
                <a:ea typeface="Calibri"/>
                <a:cs typeface="Arial"/>
              </a:rPr>
              <a:t>Fig (1 ) Digestion and metabolism of carbohydrates in the rumen</a:t>
            </a:r>
            <a:endParaRPr lang="en-US" sz="1400" dirty="0">
              <a:effectLst/>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752600"/>
            <a:ext cx="7696200" cy="2887457"/>
          </a:xfrm>
          <a:prstGeom prst="rect">
            <a:avLst/>
          </a:prstGeom>
        </p:spPr>
        <p:txBody>
          <a:bodyPr wrap="square">
            <a:spAutoFit/>
          </a:bodyPr>
          <a:lstStyle/>
          <a:p>
            <a:pPr algn="just">
              <a:lnSpc>
                <a:spcPct val="115000"/>
              </a:lnSpc>
              <a:spcAft>
                <a:spcPts val="1000"/>
              </a:spcAft>
            </a:pPr>
            <a:r>
              <a:rPr lang="en-US" sz="3200" dirty="0">
                <a:latin typeface="Arial"/>
                <a:ea typeface="Arial"/>
                <a:cs typeface="Arial"/>
              </a:rPr>
              <a:t>Carbohydrates are called carbohydrates because they are essentially hydrates of carbon (i.e. they are composed of carbon and water and have a composition of (CH</a:t>
            </a:r>
            <a:r>
              <a:rPr lang="en-US" sz="3200" baseline="-25000" dirty="0">
                <a:latin typeface="Arial"/>
                <a:ea typeface="Arial"/>
                <a:cs typeface="Arial"/>
              </a:rPr>
              <a:t>2</a:t>
            </a:r>
            <a:r>
              <a:rPr lang="en-US" sz="3200" dirty="0">
                <a:latin typeface="Arial"/>
                <a:ea typeface="Arial"/>
                <a:cs typeface="Arial"/>
              </a:rPr>
              <a:t>O)</a:t>
            </a:r>
            <a:r>
              <a:rPr lang="en-US" sz="3200" baseline="-25000" dirty="0">
                <a:latin typeface="Arial"/>
                <a:ea typeface="Arial"/>
                <a:cs typeface="Arial"/>
              </a:rPr>
              <a:t> n. </a:t>
            </a:r>
            <a:endParaRPr lang="en-US" sz="2400" dirty="0">
              <a:effectLst/>
              <a:latin typeface="Calibri"/>
              <a:ea typeface="Calibri"/>
              <a:cs typeface="Arial"/>
            </a:endParaRPr>
          </a:p>
        </p:txBody>
      </p:sp>
    </p:spTree>
    <p:extLst>
      <p:ext uri="{BB962C8B-B14F-4D97-AF65-F5344CB8AC3E}">
        <p14:creationId xmlns:p14="http://schemas.microsoft.com/office/powerpoint/2010/main" val="21061362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1"/>
            <a:ext cx="7848600" cy="4281108"/>
          </a:xfrm>
          <a:prstGeom prst="rect">
            <a:avLst/>
          </a:prstGeom>
        </p:spPr>
        <p:txBody>
          <a:bodyPr wrap="square">
            <a:spAutoFit/>
          </a:bodyPr>
          <a:lstStyle/>
          <a:p>
            <a:pPr algn="just">
              <a:lnSpc>
                <a:spcPct val="115000"/>
              </a:lnSpc>
              <a:spcAft>
                <a:spcPts val="1000"/>
              </a:spcAft>
            </a:pPr>
            <a:r>
              <a:rPr lang="en-US" sz="2800" dirty="0">
                <a:latin typeface="Arial"/>
                <a:ea typeface="Calibri"/>
                <a:cs typeface="Arial"/>
              </a:rPr>
              <a:t>The bacteria and protozoa mainly responsible for fermentation in the digestive tract are mainly strict </a:t>
            </a:r>
            <a:r>
              <a:rPr lang="en-US" sz="2800" dirty="0" smtClean="0">
                <a:latin typeface="Arial"/>
                <a:ea typeface="Calibri"/>
                <a:cs typeface="Arial"/>
              </a:rPr>
              <a:t>anaerobe</a:t>
            </a:r>
          </a:p>
          <a:p>
            <a:pPr algn="just">
              <a:lnSpc>
                <a:spcPct val="115000"/>
              </a:lnSpc>
              <a:spcAft>
                <a:spcPts val="1000"/>
              </a:spcAft>
            </a:pPr>
            <a:r>
              <a:rPr lang="en-US" sz="2800" dirty="0" smtClean="0">
                <a:latin typeface="Arial"/>
                <a:ea typeface="Calibri"/>
                <a:cs typeface="Arial"/>
              </a:rPr>
              <a:t> </a:t>
            </a:r>
            <a:r>
              <a:rPr lang="en-US" sz="2800" dirty="0">
                <a:latin typeface="Arial"/>
                <a:ea typeface="Calibri"/>
                <a:cs typeface="Arial"/>
              </a:rPr>
              <a:t>although, there may be a small number of facultative anaerobes </a:t>
            </a:r>
            <a:r>
              <a:rPr lang="en-US" sz="2800" dirty="0" smtClean="0">
                <a:latin typeface="Arial"/>
                <a:ea typeface="Calibri"/>
                <a:cs typeface="Arial"/>
              </a:rPr>
              <a:t>.</a:t>
            </a:r>
          </a:p>
          <a:p>
            <a:pPr algn="just">
              <a:lnSpc>
                <a:spcPct val="115000"/>
              </a:lnSpc>
              <a:spcAft>
                <a:spcPts val="1000"/>
              </a:spcAft>
            </a:pPr>
            <a:r>
              <a:rPr lang="en-US" sz="2800" dirty="0" smtClean="0">
                <a:latin typeface="Arial"/>
                <a:ea typeface="Calibri"/>
                <a:cs typeface="Arial"/>
              </a:rPr>
              <a:t>The </a:t>
            </a:r>
            <a:r>
              <a:rPr lang="en-US" sz="2800" dirty="0">
                <a:latin typeface="Arial"/>
                <a:ea typeface="Calibri"/>
                <a:cs typeface="Arial"/>
              </a:rPr>
              <a:t>normal concentration of bacteria in rumen liquor is </a:t>
            </a:r>
            <a:r>
              <a:rPr lang="en-US" sz="2800" u="sng" dirty="0">
                <a:latin typeface="Arial"/>
                <a:ea typeface="Calibri"/>
                <a:cs typeface="Arial"/>
              </a:rPr>
              <a:t>10</a:t>
            </a:r>
            <a:r>
              <a:rPr lang="en-US" sz="2800" u="sng" baseline="30000" dirty="0">
                <a:latin typeface="Arial"/>
                <a:ea typeface="Calibri"/>
                <a:cs typeface="Arial"/>
              </a:rPr>
              <a:t>11</a:t>
            </a:r>
            <a:r>
              <a:rPr lang="en-US" sz="2800" u="sng" dirty="0">
                <a:latin typeface="Arial"/>
                <a:ea typeface="Calibri"/>
                <a:cs typeface="Arial"/>
              </a:rPr>
              <a:t> bacteria </a:t>
            </a:r>
            <a:r>
              <a:rPr lang="en-US" sz="2800" dirty="0" smtClean="0">
                <a:latin typeface="Arial"/>
                <a:ea typeface="Calibri"/>
                <a:cs typeface="Arial"/>
              </a:rPr>
              <a:t>/ml</a:t>
            </a:r>
            <a:r>
              <a:rPr lang="en-US" sz="2800" dirty="0">
                <a:latin typeface="Arial"/>
                <a:ea typeface="Calibri"/>
                <a:cs typeface="Arial"/>
              </a:rPr>
              <a:t>. and </a:t>
            </a:r>
            <a:r>
              <a:rPr lang="en-US" sz="2800" u="sng" dirty="0">
                <a:latin typeface="Arial"/>
                <a:ea typeface="Calibri"/>
                <a:cs typeface="Arial"/>
              </a:rPr>
              <a:t>protozoa are 10</a:t>
            </a:r>
            <a:r>
              <a:rPr lang="en-US" sz="2800" u="sng" baseline="30000" dirty="0">
                <a:latin typeface="Arial"/>
                <a:ea typeface="Calibri"/>
                <a:cs typeface="Arial"/>
              </a:rPr>
              <a:t>6</a:t>
            </a:r>
            <a:r>
              <a:rPr lang="en-US" sz="2800" u="sng" dirty="0">
                <a:latin typeface="Arial"/>
                <a:ea typeface="Calibri"/>
                <a:cs typeface="Arial"/>
              </a:rPr>
              <a:t> </a:t>
            </a:r>
            <a:r>
              <a:rPr lang="en-US" sz="2800" dirty="0" smtClean="0">
                <a:latin typeface="Arial"/>
                <a:ea typeface="Calibri"/>
                <a:cs typeface="Arial"/>
              </a:rPr>
              <a:t>/ </a:t>
            </a:r>
            <a:r>
              <a:rPr lang="en-US" sz="2800" dirty="0">
                <a:latin typeface="Arial"/>
                <a:ea typeface="Calibri"/>
                <a:cs typeface="Arial"/>
              </a:rPr>
              <a:t>ml of rumen content.</a:t>
            </a:r>
            <a:endParaRPr lang="en-US" sz="2000" dirty="0">
              <a:effectLst/>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0914" y="762000"/>
            <a:ext cx="7772400" cy="4066754"/>
          </a:xfrm>
          <a:prstGeom prst="rect">
            <a:avLst/>
          </a:prstGeom>
        </p:spPr>
        <p:txBody>
          <a:bodyPr wrap="square">
            <a:spAutoFit/>
          </a:bodyPr>
          <a:lstStyle/>
          <a:p>
            <a:pPr algn="just">
              <a:lnSpc>
                <a:spcPct val="115000"/>
              </a:lnSpc>
              <a:spcAft>
                <a:spcPts val="1000"/>
              </a:spcAft>
            </a:pPr>
            <a:r>
              <a:rPr lang="en-US" sz="3200" b="1" dirty="0">
                <a:latin typeface="Arial"/>
                <a:ea typeface="Calibri"/>
                <a:cs typeface="Arial"/>
              </a:rPr>
              <a:t>Volatile fatty acid production in rumen</a:t>
            </a:r>
            <a:r>
              <a:rPr lang="en-US" sz="3200" b="1" dirty="0" smtClean="0">
                <a:latin typeface="Arial"/>
                <a:ea typeface="Calibri"/>
                <a:cs typeface="Arial"/>
              </a:rPr>
              <a:t>:</a:t>
            </a:r>
          </a:p>
          <a:p>
            <a:pPr algn="just">
              <a:lnSpc>
                <a:spcPct val="115000"/>
              </a:lnSpc>
              <a:spcAft>
                <a:spcPts val="1000"/>
              </a:spcAft>
            </a:pPr>
            <a:r>
              <a:rPr lang="en-US" sz="3200" b="1" dirty="0" smtClean="0">
                <a:latin typeface="Arial"/>
                <a:ea typeface="Calibri"/>
                <a:cs typeface="Arial"/>
              </a:rPr>
              <a:t> </a:t>
            </a:r>
            <a:endParaRPr lang="en-US" sz="2000" dirty="0">
              <a:latin typeface="Calibri"/>
              <a:ea typeface="Calibri"/>
              <a:cs typeface="Arial"/>
            </a:endParaRPr>
          </a:p>
          <a:p>
            <a:pPr algn="just"/>
            <a:r>
              <a:rPr lang="en-US" sz="2800" dirty="0">
                <a:latin typeface="Arial"/>
                <a:ea typeface="Calibri"/>
              </a:rPr>
              <a:t>The feeds, which is ingested by the animals broken down to volatile fatty acids like acetic, propionic and butyric acids via pyruvic acid</a:t>
            </a:r>
            <a:r>
              <a:rPr lang="en-US" sz="2800" dirty="0" smtClean="0">
                <a:latin typeface="Arial"/>
                <a:ea typeface="Calibri"/>
              </a:rPr>
              <a:t>.</a:t>
            </a:r>
          </a:p>
          <a:p>
            <a:pPr algn="just"/>
            <a:endParaRPr lang="en-US" sz="2800" dirty="0" smtClean="0">
              <a:latin typeface="Arial"/>
              <a:ea typeface="Calibri"/>
            </a:endParaRPr>
          </a:p>
          <a:p>
            <a:pPr algn="just"/>
            <a:r>
              <a:rPr lang="en-US" sz="2800" dirty="0" smtClean="0">
                <a:latin typeface="Arial"/>
                <a:ea typeface="Calibri"/>
              </a:rPr>
              <a:t> </a:t>
            </a:r>
            <a:r>
              <a:rPr lang="en-US" sz="2800" dirty="0">
                <a:latin typeface="Arial"/>
                <a:ea typeface="Calibri"/>
              </a:rPr>
              <a:t>Higher fatty acids like </a:t>
            </a:r>
            <a:r>
              <a:rPr lang="en-US" sz="2800" dirty="0" err="1">
                <a:latin typeface="Arial"/>
                <a:ea typeface="Calibri"/>
              </a:rPr>
              <a:t>valeric</a:t>
            </a:r>
            <a:r>
              <a:rPr lang="en-US" sz="2800" dirty="0">
                <a:latin typeface="Arial"/>
                <a:ea typeface="Calibri"/>
              </a:rPr>
              <a:t> and </a:t>
            </a:r>
            <a:r>
              <a:rPr lang="en-US" sz="2800" dirty="0" err="1">
                <a:latin typeface="Arial"/>
                <a:ea typeface="Calibri"/>
              </a:rPr>
              <a:t>isovaleric</a:t>
            </a:r>
            <a:r>
              <a:rPr lang="en-US" sz="2800" dirty="0">
                <a:latin typeface="Arial"/>
                <a:ea typeface="Calibri"/>
              </a:rPr>
              <a:t> acid etc. </a:t>
            </a:r>
            <a:endParaRPr lang="ar-IQ" sz="2800" dirty="0"/>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00200"/>
            <a:ext cx="7543800" cy="2062103"/>
          </a:xfrm>
          <a:prstGeom prst="rect">
            <a:avLst/>
          </a:prstGeom>
        </p:spPr>
        <p:txBody>
          <a:bodyPr wrap="square">
            <a:spAutoFit/>
          </a:bodyPr>
          <a:lstStyle/>
          <a:p>
            <a:pPr algn="just"/>
            <a:r>
              <a:rPr lang="en-US" sz="3200" dirty="0">
                <a:latin typeface="Arial"/>
                <a:ea typeface="Calibri"/>
              </a:rPr>
              <a:t>are also formed in smaller amounts. With normal diets the predominant acid is acetic acid followed by propionic acid and butyric acid. </a:t>
            </a:r>
            <a:endParaRPr lang="ar-IQ" sz="3200" dirty="0"/>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990600"/>
            <a:ext cx="7391400" cy="3742050"/>
          </a:xfrm>
          <a:prstGeom prst="rect">
            <a:avLst/>
          </a:prstGeom>
        </p:spPr>
        <p:txBody>
          <a:bodyPr wrap="square">
            <a:spAutoFit/>
          </a:bodyPr>
          <a:lstStyle/>
          <a:p>
            <a:pPr algn="just">
              <a:lnSpc>
                <a:spcPct val="115000"/>
              </a:lnSpc>
              <a:spcAft>
                <a:spcPts val="1000"/>
              </a:spcAft>
            </a:pPr>
            <a:r>
              <a:rPr lang="en-US" sz="2400" b="1" dirty="0">
                <a:latin typeface="Arial"/>
                <a:ea typeface="Calibri"/>
                <a:cs typeface="Arial"/>
              </a:rPr>
              <a:t>Volatile fatty acids represent in the following proportions</a:t>
            </a:r>
            <a:r>
              <a:rPr lang="en-US" sz="2400" b="1" dirty="0" smtClean="0">
                <a:latin typeface="Arial"/>
                <a:ea typeface="Calibri"/>
                <a:cs typeface="Arial"/>
              </a:rPr>
              <a:t>.</a:t>
            </a:r>
          </a:p>
          <a:p>
            <a:pPr algn="just">
              <a:lnSpc>
                <a:spcPct val="115000"/>
              </a:lnSpc>
              <a:spcAft>
                <a:spcPts val="1000"/>
              </a:spcAft>
            </a:pPr>
            <a:endParaRPr lang="en-US" b="1" dirty="0">
              <a:latin typeface="Calibri"/>
              <a:ea typeface="Calibri"/>
              <a:cs typeface="Arial"/>
            </a:endParaRPr>
          </a:p>
          <a:p>
            <a:pPr algn="just">
              <a:lnSpc>
                <a:spcPct val="115000"/>
              </a:lnSpc>
              <a:spcAft>
                <a:spcPts val="1000"/>
              </a:spcAft>
            </a:pPr>
            <a:r>
              <a:rPr lang="en-US" sz="2400" dirty="0">
                <a:latin typeface="Arial"/>
                <a:ea typeface="Calibri"/>
                <a:cs typeface="Arial"/>
              </a:rPr>
              <a:t>1. Acetic acid 60-70 %</a:t>
            </a:r>
            <a:endParaRPr lang="en-US" dirty="0">
              <a:latin typeface="Calibri"/>
              <a:ea typeface="Calibri"/>
              <a:cs typeface="Arial"/>
            </a:endParaRPr>
          </a:p>
          <a:p>
            <a:pPr algn="just">
              <a:lnSpc>
                <a:spcPct val="115000"/>
              </a:lnSpc>
              <a:spcAft>
                <a:spcPts val="1000"/>
              </a:spcAft>
            </a:pPr>
            <a:r>
              <a:rPr lang="en-US" sz="2400" dirty="0">
                <a:latin typeface="Arial"/>
                <a:ea typeface="Calibri"/>
                <a:cs typeface="Arial"/>
              </a:rPr>
              <a:t>2. Propionic acid 15-20 %</a:t>
            </a:r>
            <a:endParaRPr lang="en-US" dirty="0">
              <a:latin typeface="Calibri"/>
              <a:ea typeface="Calibri"/>
              <a:cs typeface="Arial"/>
            </a:endParaRPr>
          </a:p>
          <a:p>
            <a:pPr algn="just">
              <a:lnSpc>
                <a:spcPct val="115000"/>
              </a:lnSpc>
              <a:spcAft>
                <a:spcPts val="1000"/>
              </a:spcAft>
            </a:pPr>
            <a:r>
              <a:rPr lang="en-US" sz="2400" dirty="0">
                <a:latin typeface="Arial"/>
                <a:ea typeface="Calibri"/>
                <a:cs typeface="Arial"/>
              </a:rPr>
              <a:t>3. Butyric acid 10-15 </a:t>
            </a:r>
            <a:r>
              <a:rPr lang="en-US" sz="2400" dirty="0" smtClean="0">
                <a:latin typeface="Arial"/>
                <a:ea typeface="Calibri"/>
                <a:cs typeface="Arial"/>
              </a:rPr>
              <a:t>%</a:t>
            </a:r>
          </a:p>
          <a:p>
            <a:pPr algn="just">
              <a:lnSpc>
                <a:spcPct val="115000"/>
              </a:lnSpc>
              <a:spcAft>
                <a:spcPts val="1000"/>
              </a:spcAft>
            </a:pPr>
            <a:r>
              <a:rPr lang="en-US" sz="2400" dirty="0" smtClean="0">
                <a:latin typeface="Arial"/>
                <a:ea typeface="Calibri"/>
                <a:cs typeface="Arial"/>
              </a:rPr>
              <a:t>4</a:t>
            </a:r>
            <a:r>
              <a:rPr lang="en-US" sz="3200" dirty="0" smtClean="0">
                <a:latin typeface="Arial"/>
                <a:ea typeface="Calibri"/>
                <a:cs typeface="Arial"/>
              </a:rPr>
              <a:t>. </a:t>
            </a:r>
            <a:r>
              <a:rPr lang="en-US" sz="2400" dirty="0" err="1">
                <a:latin typeface="Arial"/>
                <a:ea typeface="Calibri"/>
              </a:rPr>
              <a:t>Valeric</a:t>
            </a:r>
            <a:r>
              <a:rPr lang="en-US" sz="2400" dirty="0">
                <a:latin typeface="Arial"/>
                <a:ea typeface="Calibri"/>
              </a:rPr>
              <a:t> and </a:t>
            </a:r>
            <a:r>
              <a:rPr lang="en-US" sz="2400" dirty="0" err="1">
                <a:latin typeface="Arial"/>
                <a:ea typeface="Calibri"/>
              </a:rPr>
              <a:t>isovaleric</a:t>
            </a:r>
            <a:r>
              <a:rPr lang="en-US" sz="2400" dirty="0">
                <a:latin typeface="Arial"/>
                <a:ea typeface="Calibri"/>
              </a:rPr>
              <a:t> acid present in traces.</a:t>
            </a:r>
            <a:endParaRPr lang="en-US" sz="2400" dirty="0">
              <a:effectLst/>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19200"/>
            <a:ext cx="7772400" cy="4401205"/>
          </a:xfrm>
          <a:prstGeom prst="rect">
            <a:avLst/>
          </a:prstGeom>
        </p:spPr>
        <p:txBody>
          <a:bodyPr wrap="square">
            <a:spAutoFit/>
          </a:bodyPr>
          <a:lstStyle/>
          <a:p>
            <a:r>
              <a:rPr lang="en-US" sz="2800" dirty="0"/>
              <a:t>On an exclusive roughage   diet the production of acetic acid is highest. </a:t>
            </a:r>
            <a:endParaRPr lang="en-US" sz="2800" dirty="0" smtClean="0"/>
          </a:p>
          <a:p>
            <a:endParaRPr lang="en-US" sz="2800" dirty="0"/>
          </a:p>
          <a:p>
            <a:r>
              <a:rPr lang="en-US" sz="2800" dirty="0"/>
              <a:t>As the </a:t>
            </a:r>
            <a:r>
              <a:rPr lang="en-US" sz="2800" dirty="0" smtClean="0"/>
              <a:t>concentrates  </a:t>
            </a:r>
            <a:r>
              <a:rPr lang="en-US" sz="2800" dirty="0"/>
              <a:t>in the diet are increased, the production of acetic </a:t>
            </a:r>
            <a:r>
              <a:rPr lang="en-US" sz="2800" dirty="0" smtClean="0"/>
              <a:t>acid  </a:t>
            </a:r>
            <a:r>
              <a:rPr lang="en-US" sz="2800" dirty="0"/>
              <a:t>reduces and that of propionic </a:t>
            </a:r>
            <a:r>
              <a:rPr lang="en-US" sz="2800" dirty="0" smtClean="0"/>
              <a:t>acid  </a:t>
            </a:r>
            <a:r>
              <a:rPr lang="en-US" sz="2800" dirty="0"/>
              <a:t>increases</a:t>
            </a:r>
            <a:r>
              <a:rPr lang="en-US" sz="2800" dirty="0" smtClean="0"/>
              <a:t>.</a:t>
            </a:r>
          </a:p>
          <a:p>
            <a:endParaRPr lang="en-US" sz="2800" dirty="0"/>
          </a:p>
          <a:p>
            <a:r>
              <a:rPr lang="en-US" sz="2800" dirty="0"/>
              <a:t> Lactic acid is also formed as an intermediate product but is fermented to acetic and propionic acid. </a:t>
            </a:r>
          </a:p>
        </p:txBody>
      </p:sp>
      <p:cxnSp>
        <p:nvCxnSpPr>
          <p:cNvPr id="4" name="Straight Arrow Connector 3"/>
          <p:cNvCxnSpPr/>
          <p:nvPr/>
        </p:nvCxnSpPr>
        <p:spPr>
          <a:xfrm flipV="1">
            <a:off x="4953000" y="1219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4572000" y="1524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2084960"/>
            <a:ext cx="304800" cy="737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5029200" y="3167741"/>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216729" y="3167741"/>
            <a:ext cx="221726" cy="536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7848600" cy="4491486"/>
          </a:xfrm>
          <a:prstGeom prst="rect">
            <a:avLst/>
          </a:prstGeom>
        </p:spPr>
        <p:txBody>
          <a:bodyPr wrap="square">
            <a:spAutoFit/>
          </a:bodyPr>
          <a:lstStyle/>
          <a:p>
            <a:pPr algn="just">
              <a:lnSpc>
                <a:spcPct val="115000"/>
              </a:lnSpc>
              <a:spcAft>
                <a:spcPts val="1000"/>
              </a:spcAft>
            </a:pPr>
            <a:r>
              <a:rPr lang="en-US" sz="3200" b="1" dirty="0">
                <a:latin typeface="Arial"/>
                <a:ea typeface="Calibri"/>
                <a:cs typeface="Arial"/>
              </a:rPr>
              <a:t>Classification </a:t>
            </a:r>
            <a:endParaRPr lang="en-US" sz="2000" dirty="0">
              <a:latin typeface="Calibri"/>
              <a:ea typeface="Calibri"/>
              <a:cs typeface="Arial"/>
            </a:endParaRPr>
          </a:p>
          <a:p>
            <a:pPr algn="just">
              <a:lnSpc>
                <a:spcPct val="115000"/>
              </a:lnSpc>
              <a:spcAft>
                <a:spcPts val="1000"/>
              </a:spcAft>
            </a:pPr>
            <a:r>
              <a:rPr lang="en-US" sz="2800" dirty="0">
                <a:latin typeface="Arial"/>
                <a:ea typeface="Calibri"/>
                <a:cs typeface="Arial"/>
              </a:rPr>
              <a:t>Carbohydrates are classified into three main classes:</a:t>
            </a:r>
            <a:endParaRPr lang="en-US" sz="2000" dirty="0">
              <a:latin typeface="Calibri"/>
              <a:ea typeface="Calibri"/>
              <a:cs typeface="Arial"/>
            </a:endParaRPr>
          </a:p>
          <a:p>
            <a:pPr algn="just"/>
            <a:r>
              <a:rPr lang="en-US" sz="2800" b="1" dirty="0">
                <a:latin typeface="Arial"/>
                <a:ea typeface="Arial"/>
              </a:rPr>
              <a:t>A/Monosaccharides</a:t>
            </a:r>
            <a:r>
              <a:rPr lang="en-US" sz="2800" dirty="0">
                <a:latin typeface="Arial"/>
                <a:ea typeface="Arial"/>
              </a:rPr>
              <a:t>: </a:t>
            </a:r>
            <a:endParaRPr lang="en-US" sz="2800" dirty="0" smtClean="0">
              <a:latin typeface="Arial"/>
              <a:ea typeface="Arial"/>
            </a:endParaRPr>
          </a:p>
          <a:p>
            <a:pPr algn="just"/>
            <a:endParaRPr lang="en-US" sz="2800" dirty="0">
              <a:latin typeface="Arial"/>
              <a:ea typeface="Arial"/>
            </a:endParaRPr>
          </a:p>
          <a:p>
            <a:pPr algn="just"/>
            <a:r>
              <a:rPr lang="en-US" sz="2800" dirty="0" smtClean="0">
                <a:latin typeface="Arial"/>
                <a:ea typeface="Arial"/>
              </a:rPr>
              <a:t>The </a:t>
            </a:r>
            <a:r>
              <a:rPr lang="en-US" sz="2800" dirty="0">
                <a:latin typeface="Arial"/>
                <a:ea typeface="Arial"/>
              </a:rPr>
              <a:t>simplest form of carbohydrates is the monosaccharide. 'Mono' means 'one' and 'saccharide' means 'sugar'. Monosaccharaides are </a:t>
            </a:r>
            <a:r>
              <a:rPr lang="en-US" sz="2800" dirty="0" err="1">
                <a:latin typeface="Arial"/>
                <a:ea typeface="Arial"/>
              </a:rPr>
              <a:t>polyhydroxy</a:t>
            </a:r>
            <a:r>
              <a:rPr lang="en-US" sz="2800" dirty="0">
                <a:latin typeface="Arial"/>
                <a:ea typeface="Arial"/>
              </a:rPr>
              <a:t> aldehyde or ketone </a:t>
            </a:r>
            <a:endParaRPr lang="ar-IQ" sz="2800" dirty="0"/>
          </a:p>
        </p:txBody>
      </p:sp>
    </p:spTree>
    <p:extLst>
      <p:ext uri="{BB962C8B-B14F-4D97-AF65-F5344CB8AC3E}">
        <p14:creationId xmlns:p14="http://schemas.microsoft.com/office/powerpoint/2010/main" val="15128850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7924800" cy="4031873"/>
          </a:xfrm>
          <a:prstGeom prst="rect">
            <a:avLst/>
          </a:prstGeom>
        </p:spPr>
        <p:txBody>
          <a:bodyPr wrap="square">
            <a:spAutoFit/>
          </a:bodyPr>
          <a:lstStyle/>
          <a:p>
            <a:pPr algn="just"/>
            <a:r>
              <a:rPr lang="en-US" sz="3200" dirty="0">
                <a:latin typeface="Arial"/>
                <a:ea typeface="Arial"/>
              </a:rPr>
              <a:t>that cannot be hydrolyzed further to give simpler sugar such as Glucose(blood sugar</a:t>
            </a:r>
            <a:r>
              <a:rPr lang="en-US" sz="3200" dirty="0" smtClean="0">
                <a:latin typeface="Arial"/>
                <a:ea typeface="Arial"/>
              </a:rPr>
              <a:t>),</a:t>
            </a:r>
          </a:p>
          <a:p>
            <a:pPr algn="just"/>
            <a:r>
              <a:rPr lang="en-US" sz="3200" dirty="0" smtClean="0">
                <a:latin typeface="Arial"/>
                <a:ea typeface="Arial"/>
              </a:rPr>
              <a:t> </a:t>
            </a:r>
            <a:r>
              <a:rPr lang="en-US" sz="3200" dirty="0">
                <a:latin typeface="Arial"/>
                <a:ea typeface="Arial"/>
              </a:rPr>
              <a:t>Fructose</a:t>
            </a:r>
            <a:r>
              <a:rPr lang="en-US" sz="3200" dirty="0">
                <a:solidFill>
                  <a:srgbClr val="000000"/>
                </a:solidFill>
                <a:latin typeface="Arial"/>
                <a:ea typeface="Times New Roman"/>
              </a:rPr>
              <a:t> </a:t>
            </a:r>
            <a:r>
              <a:rPr lang="en-US" sz="3200" dirty="0">
                <a:latin typeface="Arial"/>
                <a:ea typeface="Arial"/>
              </a:rPr>
              <a:t>( fruit sugar)</a:t>
            </a:r>
            <a:r>
              <a:rPr lang="en-US" sz="3200" dirty="0">
                <a:solidFill>
                  <a:srgbClr val="000000"/>
                </a:solidFill>
                <a:latin typeface="Arial"/>
                <a:ea typeface="Times New Roman"/>
              </a:rPr>
              <a:t> (6C sugars)</a:t>
            </a:r>
            <a:r>
              <a:rPr lang="en-US" sz="3200" dirty="0">
                <a:latin typeface="Arial"/>
                <a:ea typeface="Arial"/>
              </a:rPr>
              <a:t> and Ribose</a:t>
            </a:r>
            <a:r>
              <a:rPr lang="en-US" sz="3200" dirty="0">
                <a:solidFill>
                  <a:srgbClr val="000000"/>
                </a:solidFill>
                <a:latin typeface="Arial"/>
                <a:ea typeface="Times New Roman"/>
              </a:rPr>
              <a:t> (5C sugars) (found in RNA </a:t>
            </a:r>
            <a:endParaRPr lang="en-US" sz="3200" dirty="0" smtClean="0">
              <a:solidFill>
                <a:srgbClr val="000000"/>
              </a:solidFill>
              <a:latin typeface="Arial"/>
              <a:ea typeface="Times New Roman"/>
            </a:endParaRPr>
          </a:p>
          <a:p>
            <a:pPr algn="just"/>
            <a:endParaRPr lang="en-US" sz="3200" dirty="0">
              <a:solidFill>
                <a:srgbClr val="000000"/>
              </a:solidFill>
              <a:latin typeface="Arial"/>
              <a:ea typeface="Times New Roman"/>
            </a:endParaRPr>
          </a:p>
          <a:p>
            <a:pPr algn="just"/>
            <a:r>
              <a:rPr lang="en-US" sz="3200" dirty="0" smtClean="0">
                <a:solidFill>
                  <a:srgbClr val="000000"/>
                </a:solidFill>
                <a:latin typeface="Arial"/>
                <a:ea typeface="Times New Roman"/>
              </a:rPr>
              <a:t>and </a:t>
            </a:r>
            <a:r>
              <a:rPr lang="en-US" sz="3200" dirty="0">
                <a:solidFill>
                  <a:srgbClr val="000000"/>
                </a:solidFill>
                <a:latin typeface="Arial"/>
                <a:ea typeface="Times New Roman"/>
              </a:rPr>
              <a:t>DNA it is synthesized from glucose in the body).</a:t>
            </a:r>
            <a:endParaRPr lang="ar-IQ" sz="3200" dirty="0"/>
          </a:p>
        </p:txBody>
      </p:sp>
    </p:spTree>
    <p:extLst>
      <p:ext uri="{BB962C8B-B14F-4D97-AF65-F5344CB8AC3E}">
        <p14:creationId xmlns:p14="http://schemas.microsoft.com/office/powerpoint/2010/main" val="15128850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a:srcRect l="34348" t="40053" r="28551" b="16946"/>
          <a:stretch/>
        </p:blipFill>
        <p:spPr bwMode="auto">
          <a:xfrm>
            <a:off x="1066800" y="990600"/>
            <a:ext cx="6476999" cy="4572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1340078"/>
            <a:ext cx="789391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sz="3200" b="1" dirty="0" smtClean="0">
                <a:latin typeface="Calibri" pitchFamily="34" charset="0"/>
                <a:ea typeface="Arial" pitchFamily="34" charset="0"/>
                <a:cs typeface="Arial" pitchFamily="34" charset="0"/>
              </a:rPr>
              <a:t>B. Disaccharides:</a:t>
            </a:r>
            <a:r>
              <a:rPr lang="en-US" sz="3200" dirty="0" smtClean="0">
                <a:latin typeface="Calibri" pitchFamily="34" charset="0"/>
                <a:ea typeface="Arial" pitchFamily="34" charset="0"/>
                <a:cs typeface="Arial" pitchFamily="34" charset="0"/>
              </a:rPr>
              <a:t> They give two monosaccharide units on hydrolysis, which may be the same or different. For example,</a:t>
            </a:r>
          </a:p>
          <a:p>
            <a:pPr algn="just" fontAlgn="base">
              <a:spcBef>
                <a:spcPct val="0"/>
              </a:spcBef>
              <a:spcAft>
                <a:spcPct val="0"/>
              </a:spcAft>
            </a:pPr>
            <a:endParaRPr lang="en-US" sz="1400" dirty="0" smtClean="0">
              <a:latin typeface="Arial" pitchFamily="34" charset="0"/>
              <a:cs typeface="Arial" pitchFamily="34" charset="0"/>
            </a:endParaRPr>
          </a:p>
          <a:p>
            <a:pPr marL="514350" indent="-514350" algn="just" eaLnBrk="0" fontAlgn="base" hangingPunct="0">
              <a:spcBef>
                <a:spcPct val="0"/>
              </a:spcBef>
              <a:spcAft>
                <a:spcPct val="0"/>
              </a:spcAft>
              <a:buFontTx/>
              <a:buAutoNum type="arabicPeriod"/>
            </a:pPr>
            <a:r>
              <a:rPr lang="en-US" sz="3200" b="1" dirty="0" smtClean="0">
                <a:latin typeface="Calibri" pitchFamily="34" charset="0"/>
                <a:ea typeface="Arial" pitchFamily="34" charset="0"/>
                <a:cs typeface="Arial" pitchFamily="34" charset="0"/>
              </a:rPr>
              <a:t>Lactose (milk sugar) which hydrolyses into two molecules of glucose and </a:t>
            </a:r>
            <a:r>
              <a:rPr lang="en-US" sz="3200" b="1" dirty="0" err="1" smtClean="0">
                <a:latin typeface="Calibri" pitchFamily="34" charset="0"/>
                <a:ea typeface="Arial" pitchFamily="34" charset="0"/>
                <a:cs typeface="Arial" pitchFamily="34" charset="0"/>
              </a:rPr>
              <a:t>galactos</a:t>
            </a:r>
            <a:r>
              <a:rPr lang="en-US" sz="3200" b="1" dirty="0" smtClean="0">
                <a:latin typeface="Calibri" pitchFamily="34" charset="0"/>
                <a:ea typeface="Arial" pitchFamily="34" charset="0"/>
                <a:cs typeface="Arial" pitchFamily="34" charset="0"/>
              </a:rPr>
              <a:t>.</a:t>
            </a:r>
          </a:p>
          <a:p>
            <a:pPr marL="342900" indent="-342900" algn="just" eaLnBrk="0" fontAlgn="base" hangingPunct="0">
              <a:spcBef>
                <a:spcPct val="0"/>
              </a:spcBef>
              <a:spcAft>
                <a:spcPct val="0"/>
              </a:spcAft>
              <a:buFontTx/>
              <a:buAutoNum type="arabicPeriod"/>
            </a:pPr>
            <a:endParaRPr lang="en-US" sz="3200" b="1" dirty="0">
              <a:latin typeface="Calibri" pitchFamily="34" charset="0"/>
              <a:cs typeface="Arial" pitchFamily="34" charset="0"/>
            </a:endParaRPr>
          </a:p>
          <a:p>
            <a:pPr marL="342900" indent="-342900" algn="just" eaLnBrk="0" fontAlgn="base" hangingPunct="0">
              <a:spcBef>
                <a:spcPct val="0"/>
              </a:spcBef>
              <a:spcAft>
                <a:spcPct val="0"/>
              </a:spcAft>
              <a:buFontTx/>
              <a:buAutoNum type="arabicPeriod"/>
            </a:pPr>
            <a:endParaRPr lang="en-US" sz="1400" dirty="0" smtClean="0">
              <a:latin typeface="Arial" pitchFamily="34" charset="0"/>
              <a:cs typeface="Arial" pitchFamily="34" charset="0"/>
            </a:endParaRPr>
          </a:p>
          <a:p>
            <a:pPr algn="just" eaLnBrk="0" fontAlgn="base" hangingPunct="0">
              <a:spcBef>
                <a:spcPct val="0"/>
              </a:spcBef>
              <a:spcAft>
                <a:spcPct val="0"/>
              </a:spcAft>
            </a:pPr>
            <a:r>
              <a:rPr lang="en-US" sz="3200" b="1" dirty="0" smtClean="0">
                <a:latin typeface="Calibri" pitchFamily="34" charset="0"/>
                <a:ea typeface="Arial" pitchFamily="34" charset="0"/>
                <a:cs typeface="Arial" pitchFamily="34" charset="0"/>
              </a:rPr>
              <a:t>		 </a:t>
            </a:r>
            <a:r>
              <a:rPr lang="en-US" sz="3200" b="1" dirty="0">
                <a:latin typeface="Calibri" pitchFamily="34" charset="0"/>
                <a:ea typeface="Arial" pitchFamily="34" charset="0"/>
                <a:cs typeface="Arial" pitchFamily="34" charset="0"/>
              </a:rPr>
              <a:t> </a:t>
            </a:r>
            <a:r>
              <a:rPr lang="en-US" sz="3200" b="1" dirty="0" smtClean="0">
                <a:latin typeface="Calibri" pitchFamily="34" charset="0"/>
                <a:ea typeface="Arial" pitchFamily="34" charset="0"/>
                <a:cs typeface="Arial" pitchFamily="34" charset="0"/>
              </a:rPr>
              <a:t>      Lactase </a:t>
            </a:r>
            <a:endParaRPr lang="en-US" sz="1400" dirty="0" smtClean="0">
              <a:latin typeface="Arial" pitchFamily="34" charset="0"/>
              <a:cs typeface="Arial" pitchFamily="34" charset="0"/>
            </a:endParaRPr>
          </a:p>
        </p:txBody>
      </p:sp>
      <p:sp>
        <p:nvSpPr>
          <p:cNvPr id="4" name="Rectangle 3"/>
          <p:cNvSpPr>
            <a:spLocks noChangeArrowheads="1"/>
          </p:cNvSpPr>
          <p:nvPr/>
        </p:nvSpPr>
        <p:spPr bwMode="auto">
          <a:xfrm>
            <a:off x="378108" y="4910287"/>
            <a:ext cx="82016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Low" fontAlgn="base">
              <a:spcBef>
                <a:spcPct val="0"/>
              </a:spcBef>
              <a:spcAft>
                <a:spcPct val="0"/>
              </a:spcAft>
            </a:pPr>
            <a:r>
              <a:rPr lang="en-US" sz="2800" b="1" dirty="0" smtClean="0">
                <a:latin typeface="Calibri" pitchFamily="34" charset="0"/>
                <a:ea typeface="Arial" pitchFamily="34" charset="0"/>
                <a:cs typeface="Arial" pitchFamily="34" charset="0"/>
              </a:rPr>
              <a:t>       </a:t>
            </a:r>
            <a:r>
              <a:rPr lang="en-US" sz="3200" b="1" dirty="0" smtClean="0">
                <a:latin typeface="Calibri" pitchFamily="34" charset="0"/>
                <a:ea typeface="Arial" pitchFamily="34" charset="0"/>
                <a:cs typeface="Arial" pitchFamily="34" charset="0"/>
              </a:rPr>
              <a:t>Lactose</a:t>
            </a:r>
            <a:r>
              <a:rPr lang="en-US" sz="2800" b="1" dirty="0" smtClean="0">
                <a:latin typeface="Calibri" pitchFamily="34" charset="0"/>
                <a:ea typeface="Arial" pitchFamily="34" charset="0"/>
                <a:cs typeface="Arial" pitchFamily="34" charset="0"/>
              </a:rPr>
              <a:t>                                       Glucose + </a:t>
            </a:r>
            <a:r>
              <a:rPr lang="en-US" sz="2800" b="1" dirty="0" err="1" smtClean="0">
                <a:latin typeface="Calibri" pitchFamily="34" charset="0"/>
                <a:ea typeface="Arial" pitchFamily="34" charset="0"/>
                <a:cs typeface="Arial" pitchFamily="34" charset="0"/>
              </a:rPr>
              <a:t>Galactose</a:t>
            </a:r>
            <a:endParaRPr lang="en-US" sz="3600" dirty="0" smtClean="0">
              <a:latin typeface="Arial" pitchFamily="34" charset="0"/>
              <a:cs typeface="Arial" pitchFamily="34" charset="0"/>
            </a:endParaRPr>
          </a:p>
        </p:txBody>
      </p:sp>
      <p:sp>
        <p:nvSpPr>
          <p:cNvPr id="5" name="Right Arrow 4"/>
          <p:cNvSpPr/>
          <p:nvPr/>
        </p:nvSpPr>
        <p:spPr>
          <a:xfrm>
            <a:off x="2783205" y="5224676"/>
            <a:ext cx="2398395"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tx1"/>
              </a:solidFill>
            </a:endParaRPr>
          </a:p>
        </p:txBody>
      </p:sp>
    </p:spTree>
    <p:extLst>
      <p:ext uri="{BB962C8B-B14F-4D97-AF65-F5344CB8AC3E}">
        <p14:creationId xmlns:p14="http://schemas.microsoft.com/office/powerpoint/2010/main" val="540787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657" y="2438400"/>
            <a:ext cx="9111343"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en-US" sz="3200" b="1" dirty="0" smtClean="0">
                <a:solidFill>
                  <a:prstClr val="white"/>
                </a:solidFill>
                <a:latin typeface="Calibri" pitchFamily="34" charset="0"/>
                <a:ea typeface="Arial" pitchFamily="34" charset="0"/>
                <a:cs typeface="Arial" pitchFamily="34" charset="0"/>
              </a:rPr>
              <a:t>2. Sucrose (found in most plants, cane and beet sugar) which hydrolyses into two   molecules of glucose and fructose:</a:t>
            </a:r>
            <a:endParaRPr lang="en-US" sz="1400" dirty="0" smtClean="0">
              <a:solidFill>
                <a:prstClr val="white"/>
              </a:solidFill>
              <a:latin typeface="Arial" pitchFamily="34" charset="0"/>
              <a:cs typeface="Arial" pitchFamily="34" charset="0"/>
            </a:endParaRPr>
          </a:p>
          <a:p>
            <a:pPr algn="justLow" eaLnBrk="0" fontAlgn="base" hangingPunct="0">
              <a:spcBef>
                <a:spcPct val="0"/>
              </a:spcBef>
              <a:spcAft>
                <a:spcPct val="0"/>
              </a:spcAft>
            </a:pPr>
            <a:r>
              <a:rPr lang="en-US" sz="3200" b="1" dirty="0" smtClean="0">
                <a:solidFill>
                  <a:prstClr val="white"/>
                </a:solidFill>
                <a:latin typeface="Calibri" pitchFamily="34" charset="0"/>
                <a:ea typeface="Arial" pitchFamily="34" charset="0"/>
                <a:cs typeface="Arial" pitchFamily="34" charset="0"/>
              </a:rPr>
              <a:t>                               </a:t>
            </a:r>
            <a:r>
              <a:rPr lang="en-US" sz="3200" b="1" dirty="0" err="1" smtClean="0">
                <a:solidFill>
                  <a:prstClr val="white"/>
                </a:solidFill>
                <a:latin typeface="Calibri" pitchFamily="34" charset="0"/>
                <a:ea typeface="Arial" pitchFamily="34" charset="0"/>
                <a:cs typeface="Arial" pitchFamily="34" charset="0"/>
              </a:rPr>
              <a:t>Sucrase</a:t>
            </a:r>
            <a:endParaRPr lang="en-US" sz="4000" dirty="0" smtClean="0">
              <a:solidFill>
                <a:prstClr val="white"/>
              </a:solidFill>
              <a:latin typeface="Arial" pitchFamily="34" charset="0"/>
              <a:cs typeface="Arial" pitchFamily="34" charset="0"/>
            </a:endParaRPr>
          </a:p>
        </p:txBody>
      </p:sp>
      <p:sp>
        <p:nvSpPr>
          <p:cNvPr id="3" name="Right Arrow 2"/>
          <p:cNvSpPr/>
          <p:nvPr/>
        </p:nvSpPr>
        <p:spPr>
          <a:xfrm>
            <a:off x="1748790" y="8303895"/>
            <a:ext cx="1032510" cy="450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solidFill>
                <a:prstClr val="white"/>
              </a:solidFill>
            </a:endParaRPr>
          </a:p>
        </p:txBody>
      </p:sp>
      <p:sp>
        <p:nvSpPr>
          <p:cNvPr id="4" name="Rectangle 3"/>
          <p:cNvSpPr>
            <a:spLocks noChangeArrowheads="1"/>
          </p:cNvSpPr>
          <p:nvPr/>
        </p:nvSpPr>
        <p:spPr bwMode="auto">
          <a:xfrm>
            <a:off x="32657" y="4171148"/>
            <a:ext cx="885370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rtl="1" fontAlgn="base">
              <a:spcBef>
                <a:spcPct val="0"/>
              </a:spcBef>
              <a:spcAft>
                <a:spcPct val="0"/>
              </a:spcAft>
            </a:pPr>
            <a:endParaRPr lang="en-US" sz="2800" b="1" dirty="0" smtClean="0">
              <a:solidFill>
                <a:prstClr val="white"/>
              </a:solidFill>
              <a:latin typeface="Arial" pitchFamily="34" charset="0"/>
              <a:ea typeface="Arial" pitchFamily="34" charset="0"/>
              <a:cs typeface="Arial" pitchFamily="34" charset="0"/>
            </a:endParaRPr>
          </a:p>
          <a:p>
            <a:pPr eaLnBrk="0" fontAlgn="base" hangingPunct="0">
              <a:spcBef>
                <a:spcPct val="0"/>
              </a:spcBef>
              <a:spcAft>
                <a:spcPct val="0"/>
              </a:spcAft>
            </a:pPr>
            <a:r>
              <a:rPr lang="en-US" sz="2800" b="1" dirty="0" smtClean="0">
                <a:solidFill>
                  <a:prstClr val="white"/>
                </a:solidFill>
                <a:latin typeface="Arial" pitchFamily="34" charset="0"/>
                <a:ea typeface="Arial" pitchFamily="34" charset="0"/>
                <a:cs typeface="Arial" pitchFamily="34" charset="0"/>
              </a:rPr>
              <a:t>	Sucrose        	               Glucose + Fructose</a:t>
            </a:r>
            <a:r>
              <a:rPr lang="en-US" sz="1200" dirty="0" smtClean="0">
                <a:solidFill>
                  <a:prstClr val="white"/>
                </a:solidFill>
                <a:latin typeface="Arial" pitchFamily="34" charset="0"/>
                <a:cs typeface="Arial" pitchFamily="34" charset="0"/>
              </a:rPr>
              <a:t> </a:t>
            </a:r>
            <a:endParaRPr lang="en-US" sz="3600" dirty="0" smtClean="0">
              <a:solidFill>
                <a:prstClr val="white"/>
              </a:solidFill>
              <a:latin typeface="Arial" pitchFamily="34" charset="0"/>
              <a:cs typeface="Arial" pitchFamily="34" charset="0"/>
            </a:endParaRPr>
          </a:p>
        </p:txBody>
      </p:sp>
      <p:sp>
        <p:nvSpPr>
          <p:cNvPr id="5" name="Right Arrow 4"/>
          <p:cNvSpPr/>
          <p:nvPr/>
        </p:nvSpPr>
        <p:spPr>
          <a:xfrm>
            <a:off x="2781300" y="4876800"/>
            <a:ext cx="22479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Tree>
    <p:extLst>
      <p:ext uri="{BB962C8B-B14F-4D97-AF65-F5344CB8AC3E}">
        <p14:creationId xmlns:p14="http://schemas.microsoft.com/office/powerpoint/2010/main" val="36689462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086" y="685800"/>
            <a:ext cx="7696200" cy="4714624"/>
          </a:xfrm>
          <a:prstGeom prst="rect">
            <a:avLst/>
          </a:prstGeom>
        </p:spPr>
        <p:txBody>
          <a:bodyPr wrap="square">
            <a:spAutoFit/>
          </a:bodyPr>
          <a:lstStyle/>
          <a:p>
            <a:pPr algn="just">
              <a:lnSpc>
                <a:spcPct val="115000"/>
              </a:lnSpc>
              <a:spcAft>
                <a:spcPts val="1000"/>
              </a:spcAft>
            </a:pPr>
            <a:r>
              <a:rPr lang="en-US" sz="3200" dirty="0">
                <a:latin typeface="Arial"/>
                <a:ea typeface="Calibri"/>
                <a:cs typeface="Arial"/>
              </a:rPr>
              <a:t>They are primarily produced by plants and form a very large group of naturally occurring organic substances</a:t>
            </a:r>
            <a:r>
              <a:rPr lang="en-US" sz="3200" dirty="0" smtClean="0">
                <a:latin typeface="Arial"/>
                <a:ea typeface="Calibri"/>
                <a:cs typeface="Arial"/>
              </a:rPr>
              <a:t>.</a:t>
            </a:r>
          </a:p>
          <a:p>
            <a:pPr algn="just">
              <a:lnSpc>
                <a:spcPct val="115000"/>
              </a:lnSpc>
              <a:spcAft>
                <a:spcPts val="1000"/>
              </a:spcAft>
            </a:pPr>
            <a:r>
              <a:rPr lang="en-US" sz="3200" dirty="0" smtClean="0">
                <a:latin typeface="Arial"/>
                <a:ea typeface="Calibri"/>
                <a:cs typeface="Arial"/>
              </a:rPr>
              <a:t> </a:t>
            </a:r>
            <a:r>
              <a:rPr lang="en-US" sz="3200" dirty="0">
                <a:latin typeface="Arial"/>
                <a:ea typeface="Calibri"/>
                <a:cs typeface="Arial"/>
              </a:rPr>
              <a:t>Some common examples are cane sugar, glucose, starch, etc. Carbohydrates are formed in the plants by photosynthesis from carbon dioxide and water in the presence of sunlight </a:t>
            </a:r>
            <a:endParaRPr lang="en-US" sz="2400" dirty="0">
              <a:effectLst/>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94161" y="1878211"/>
            <a:ext cx="8749839"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3600" b="1" dirty="0" smtClean="0">
                <a:solidFill>
                  <a:prstClr val="white"/>
                </a:solidFill>
                <a:latin typeface="Calibri" pitchFamily="34" charset="0"/>
                <a:ea typeface="Arial" pitchFamily="34" charset="0"/>
                <a:cs typeface="Arial" pitchFamily="34" charset="0"/>
              </a:rPr>
              <a:t>3. Maltose it is obtained from the hydrolysis of starch. Which hydrolyses into two molecules of glucose</a:t>
            </a:r>
          </a:p>
          <a:p>
            <a:pPr fontAlgn="base">
              <a:spcBef>
                <a:spcPct val="0"/>
              </a:spcBef>
              <a:spcAft>
                <a:spcPct val="0"/>
              </a:spcAft>
            </a:pPr>
            <a:endParaRPr lang="en-US" sz="3600" b="1" dirty="0">
              <a:solidFill>
                <a:prstClr val="white"/>
              </a:solidFill>
              <a:latin typeface="Calibri" pitchFamily="34" charset="0"/>
              <a:cs typeface="Arial" pitchFamily="34" charset="0"/>
            </a:endParaRPr>
          </a:p>
          <a:p>
            <a:pPr fontAlgn="base">
              <a:spcBef>
                <a:spcPct val="0"/>
              </a:spcBef>
              <a:spcAft>
                <a:spcPct val="0"/>
              </a:spcAft>
            </a:pPr>
            <a:endParaRPr lang="en-US" sz="1600" dirty="0" smtClean="0">
              <a:solidFill>
                <a:prstClr val="white"/>
              </a:solidFill>
              <a:latin typeface="Arial" pitchFamily="34" charset="0"/>
              <a:cs typeface="Arial" pitchFamily="34" charset="0"/>
            </a:endParaRPr>
          </a:p>
          <a:p>
            <a:pPr eaLnBrk="0" fontAlgn="base" hangingPunct="0">
              <a:spcBef>
                <a:spcPct val="0"/>
              </a:spcBef>
              <a:spcAft>
                <a:spcPct val="0"/>
              </a:spcAft>
            </a:pPr>
            <a:r>
              <a:rPr lang="en-US" sz="3600" b="1" dirty="0" smtClean="0">
                <a:solidFill>
                  <a:prstClr val="white"/>
                </a:solidFill>
                <a:latin typeface="Calibri" pitchFamily="34" charset="0"/>
                <a:ea typeface="Arial" pitchFamily="34" charset="0"/>
                <a:cs typeface="Arial" pitchFamily="34" charset="0"/>
              </a:rPr>
              <a:t>	</a:t>
            </a:r>
            <a:r>
              <a:rPr lang="en-US" sz="3600" b="1" dirty="0">
                <a:solidFill>
                  <a:prstClr val="white"/>
                </a:solidFill>
                <a:latin typeface="Calibri" pitchFamily="34" charset="0"/>
                <a:ea typeface="Arial" pitchFamily="34" charset="0"/>
                <a:cs typeface="Arial" pitchFamily="34" charset="0"/>
              </a:rPr>
              <a:t> </a:t>
            </a:r>
            <a:r>
              <a:rPr lang="en-US" sz="3600" b="1" dirty="0" smtClean="0">
                <a:solidFill>
                  <a:prstClr val="white"/>
                </a:solidFill>
                <a:latin typeface="Calibri" pitchFamily="34" charset="0"/>
                <a:ea typeface="Arial" pitchFamily="34" charset="0"/>
                <a:cs typeface="Arial" pitchFamily="34" charset="0"/>
              </a:rPr>
              <a:t>        Maltase </a:t>
            </a:r>
            <a:endParaRPr lang="en-US" sz="1600" dirty="0" smtClean="0">
              <a:solidFill>
                <a:prstClr val="white"/>
              </a:solidFill>
              <a:latin typeface="Arial" pitchFamily="34" charset="0"/>
              <a:cs typeface="Arial" pitchFamily="34" charset="0"/>
            </a:endParaRPr>
          </a:p>
        </p:txBody>
      </p:sp>
      <p:sp>
        <p:nvSpPr>
          <p:cNvPr id="3" name="Right Arrow 2"/>
          <p:cNvSpPr/>
          <p:nvPr/>
        </p:nvSpPr>
        <p:spPr>
          <a:xfrm flipV="1">
            <a:off x="2209799" y="5330201"/>
            <a:ext cx="2362199" cy="45719"/>
          </a:xfrm>
          <a:prstGeom prst="righ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sz="5400">
              <a:solidFill>
                <a:prstClr val="white"/>
              </a:solidFill>
            </a:endParaRPr>
          </a:p>
        </p:txBody>
      </p:sp>
      <p:sp>
        <p:nvSpPr>
          <p:cNvPr id="4" name="Rectangle 3"/>
          <p:cNvSpPr>
            <a:spLocks noChangeArrowheads="1"/>
          </p:cNvSpPr>
          <p:nvPr/>
        </p:nvSpPr>
        <p:spPr bwMode="auto">
          <a:xfrm>
            <a:off x="0" y="4986754"/>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en-US" sz="4400" b="1" dirty="0" smtClean="0">
                <a:solidFill>
                  <a:prstClr val="white"/>
                </a:solidFill>
                <a:latin typeface="Calibri" pitchFamily="34" charset="0"/>
                <a:ea typeface="Arial" pitchFamily="34" charset="0"/>
                <a:cs typeface="Arial" pitchFamily="34" charset="0"/>
              </a:rPr>
              <a:t>Maltose 	              Glucose + Glucose</a:t>
            </a:r>
            <a:endParaRPr lang="en-US" sz="5400" dirty="0" smtClean="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8051038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976708"/>
            <a:ext cx="7620000" cy="5245347"/>
          </a:xfrm>
          <a:prstGeom prst="rect">
            <a:avLst/>
          </a:prstGeom>
        </p:spPr>
        <p:txBody>
          <a:bodyPr wrap="square">
            <a:spAutoFit/>
          </a:bodyPr>
          <a:lstStyle/>
          <a:p>
            <a:pPr lvl="0" algn="just">
              <a:lnSpc>
                <a:spcPct val="150000"/>
              </a:lnSpc>
              <a:spcAft>
                <a:spcPts val="1000"/>
              </a:spcAft>
            </a:pPr>
            <a:r>
              <a:rPr lang="en-US" sz="3600" b="1" dirty="0">
                <a:latin typeface="Arial"/>
                <a:ea typeface="Arial"/>
                <a:cs typeface="Arial"/>
              </a:rPr>
              <a:t>C/ Polysaccharides</a:t>
            </a:r>
            <a:r>
              <a:rPr lang="en-US" sz="3600" b="1" dirty="0" smtClean="0">
                <a:latin typeface="Arial"/>
                <a:ea typeface="Arial"/>
                <a:cs typeface="Arial"/>
              </a:rPr>
              <a:t>:</a:t>
            </a:r>
          </a:p>
          <a:p>
            <a:pPr lvl="0" algn="just">
              <a:lnSpc>
                <a:spcPct val="150000"/>
              </a:lnSpc>
              <a:spcAft>
                <a:spcPts val="1000"/>
              </a:spcAft>
            </a:pPr>
            <a:r>
              <a:rPr lang="en-US" sz="3600" b="1" dirty="0" smtClean="0">
                <a:latin typeface="Arial"/>
                <a:ea typeface="Arial"/>
                <a:cs typeface="Arial"/>
              </a:rPr>
              <a:t> </a:t>
            </a:r>
            <a:r>
              <a:rPr lang="en-US" sz="3600" b="1" dirty="0">
                <a:latin typeface="Arial"/>
                <a:ea typeface="Arial"/>
                <a:cs typeface="Arial"/>
              </a:rPr>
              <a:t>These carbohydrates give a large number of monosaccharide units on hydrolysis, </a:t>
            </a:r>
            <a:endParaRPr lang="en-US" sz="3600" b="1" dirty="0" smtClean="0">
              <a:latin typeface="Arial"/>
              <a:ea typeface="Arial"/>
              <a:cs typeface="Arial"/>
            </a:endParaRPr>
          </a:p>
          <a:p>
            <a:pPr lvl="0" algn="just">
              <a:lnSpc>
                <a:spcPct val="150000"/>
              </a:lnSpc>
              <a:spcAft>
                <a:spcPts val="1000"/>
              </a:spcAft>
            </a:pPr>
            <a:r>
              <a:rPr lang="en-US" sz="3600" b="1" dirty="0" smtClean="0">
                <a:latin typeface="Arial"/>
                <a:ea typeface="Arial"/>
                <a:cs typeface="Arial"/>
              </a:rPr>
              <a:t>these </a:t>
            </a:r>
            <a:r>
              <a:rPr lang="en-US" sz="3600" b="1" dirty="0">
                <a:latin typeface="Arial"/>
                <a:ea typeface="Arial"/>
                <a:cs typeface="Arial"/>
              </a:rPr>
              <a:t>monosaccharide units are joined together by oxide bridges. </a:t>
            </a:r>
            <a:endParaRPr lang="en-US" sz="2800" dirty="0">
              <a:latin typeface="Calibri"/>
              <a:ea typeface="Calibri"/>
              <a:cs typeface="Arial"/>
            </a:endParaRPr>
          </a:p>
        </p:txBody>
      </p:sp>
    </p:spTree>
    <p:extLst>
      <p:ext uri="{BB962C8B-B14F-4D97-AF65-F5344CB8AC3E}">
        <p14:creationId xmlns:p14="http://schemas.microsoft.com/office/powerpoint/2010/main" val="3608350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04800"/>
            <a:ext cx="7391400" cy="1051506"/>
          </a:xfrm>
          <a:prstGeom prst="rect">
            <a:avLst/>
          </a:prstGeom>
        </p:spPr>
        <p:txBody>
          <a:bodyPr wrap="square">
            <a:spAutoFit/>
          </a:bodyPr>
          <a:lstStyle/>
          <a:p>
            <a:pPr algn="just">
              <a:lnSpc>
                <a:spcPct val="115000"/>
              </a:lnSpc>
              <a:spcAft>
                <a:spcPts val="1000"/>
              </a:spcAft>
            </a:pPr>
            <a:r>
              <a:rPr lang="en-US" sz="2800" b="1" dirty="0">
                <a:latin typeface="Arial"/>
                <a:ea typeface="Arial"/>
                <a:cs typeface="Arial"/>
              </a:rPr>
              <a:t>Polysaccharides usually regarded as important in animal nutrition are: </a:t>
            </a:r>
            <a:endParaRPr lang="en-US" dirty="0">
              <a:effectLst/>
              <a:latin typeface="Calibri"/>
              <a:ea typeface="Calibri"/>
              <a:cs typeface="Arial"/>
            </a:endParaRPr>
          </a:p>
        </p:txBody>
      </p:sp>
      <p:pic>
        <p:nvPicPr>
          <p:cNvPr id="3" name="Picture 2"/>
          <p:cNvPicPr/>
          <p:nvPr/>
        </p:nvPicPr>
        <p:blipFill rotWithShape="1">
          <a:blip r:embed="rId2"/>
          <a:srcRect l="32609" t="47685" r="24493" b="36592"/>
          <a:stretch/>
        </p:blipFill>
        <p:spPr bwMode="auto">
          <a:xfrm>
            <a:off x="1371600" y="3079432"/>
            <a:ext cx="5446395" cy="202596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246903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6514" y="1066800"/>
            <a:ext cx="7467600" cy="3640484"/>
          </a:xfrm>
          <a:prstGeom prst="rect">
            <a:avLst/>
          </a:prstGeom>
        </p:spPr>
        <p:txBody>
          <a:bodyPr wrap="square">
            <a:spAutoFit/>
          </a:bodyPr>
          <a:lstStyle/>
          <a:p>
            <a:pPr algn="just">
              <a:lnSpc>
                <a:spcPct val="115000"/>
              </a:lnSpc>
              <a:spcAft>
                <a:spcPts val="1000"/>
              </a:spcAft>
            </a:pPr>
            <a:r>
              <a:rPr lang="en-US" sz="2400" b="1" dirty="0">
                <a:latin typeface="Arial"/>
                <a:ea typeface="Arial"/>
                <a:cs typeface="Arial"/>
              </a:rPr>
              <a:t>1-Starch:</a:t>
            </a:r>
            <a:r>
              <a:rPr lang="en-US" sz="2400" dirty="0">
                <a:latin typeface="Arial"/>
                <a:ea typeface="Arial"/>
                <a:cs typeface="Arial"/>
              </a:rPr>
              <a:t> Many plants store energy in the form of starch. Starch is major component of most livestock rations (especially fattening rations) and is highly digestible. Hence, it is a primary energy source for livestock</a:t>
            </a:r>
            <a:r>
              <a:rPr lang="en-US" sz="2400" dirty="0" smtClean="0">
                <a:latin typeface="Arial"/>
                <a:ea typeface="Arial"/>
                <a:cs typeface="Arial"/>
              </a:rPr>
              <a:t>.</a:t>
            </a:r>
          </a:p>
          <a:p>
            <a:pPr algn="just">
              <a:lnSpc>
                <a:spcPct val="115000"/>
              </a:lnSpc>
              <a:spcAft>
                <a:spcPts val="1000"/>
              </a:spcAft>
            </a:pPr>
            <a:endParaRPr lang="en-US" dirty="0">
              <a:latin typeface="Calibri"/>
              <a:ea typeface="Calibri"/>
              <a:cs typeface="Arial"/>
            </a:endParaRPr>
          </a:p>
          <a:p>
            <a:pPr algn="just">
              <a:lnSpc>
                <a:spcPct val="115000"/>
              </a:lnSpc>
              <a:spcAft>
                <a:spcPts val="1000"/>
              </a:spcAft>
            </a:pPr>
            <a:r>
              <a:rPr lang="en-US" sz="2400" b="1" dirty="0">
                <a:latin typeface="Arial"/>
                <a:ea typeface="Arial"/>
                <a:cs typeface="Arial"/>
              </a:rPr>
              <a:t>2-Inolin</a:t>
            </a:r>
            <a:r>
              <a:rPr lang="en-US" sz="2400" dirty="0">
                <a:latin typeface="Arial"/>
                <a:ea typeface="Arial"/>
                <a:cs typeface="Arial"/>
              </a:rPr>
              <a:t>: is similar to starch except it hydrolyzes to fructose rather than glucose.</a:t>
            </a:r>
            <a:endParaRPr lang="en-US" dirty="0">
              <a:effectLst/>
              <a:latin typeface="Calibri"/>
              <a:ea typeface="Calibri"/>
              <a:cs typeface="Arial"/>
            </a:endParaRPr>
          </a:p>
        </p:txBody>
      </p:sp>
    </p:spTree>
    <p:extLst>
      <p:ext uri="{BB962C8B-B14F-4D97-AF65-F5344CB8AC3E}">
        <p14:creationId xmlns:p14="http://schemas.microsoft.com/office/powerpoint/2010/main" val="19246903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586462"/>
            <a:ext cx="8001000" cy="2042547"/>
          </a:xfrm>
          <a:prstGeom prst="rect">
            <a:avLst/>
          </a:prstGeom>
        </p:spPr>
        <p:txBody>
          <a:bodyPr wrap="square">
            <a:spAutoFit/>
          </a:bodyPr>
          <a:lstStyle/>
          <a:p>
            <a:pPr algn="just">
              <a:lnSpc>
                <a:spcPct val="115000"/>
              </a:lnSpc>
              <a:spcAft>
                <a:spcPts val="1000"/>
              </a:spcAft>
            </a:pPr>
            <a:r>
              <a:rPr lang="en-US" sz="2800" b="1" dirty="0">
                <a:latin typeface="Arial"/>
                <a:ea typeface="Arial"/>
                <a:cs typeface="Arial"/>
              </a:rPr>
              <a:t>3- Glycogen:</a:t>
            </a:r>
            <a:r>
              <a:rPr lang="en-US" sz="2800" dirty="0">
                <a:latin typeface="Arial"/>
                <a:ea typeface="Arial"/>
                <a:cs typeface="Arial"/>
              </a:rPr>
              <a:t> is sometimes referred to as animal starch. And its storage form of glucose in animals and humans, Synthesized and stored in liver and muscle (respectively). </a:t>
            </a:r>
            <a:endParaRPr lang="en-US" sz="2000" dirty="0">
              <a:effectLst/>
              <a:latin typeface="Calibri"/>
              <a:ea typeface="Calibri"/>
              <a:cs typeface="Arial"/>
            </a:endParaRPr>
          </a:p>
        </p:txBody>
      </p:sp>
    </p:spTree>
    <p:extLst>
      <p:ext uri="{BB962C8B-B14F-4D97-AF65-F5344CB8AC3E}">
        <p14:creationId xmlns:p14="http://schemas.microsoft.com/office/powerpoint/2010/main" val="8103214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7543800" cy="3657348"/>
          </a:xfrm>
          <a:prstGeom prst="rect">
            <a:avLst/>
          </a:prstGeom>
        </p:spPr>
        <p:txBody>
          <a:bodyPr wrap="square">
            <a:spAutoFit/>
          </a:bodyPr>
          <a:lstStyle/>
          <a:p>
            <a:pPr algn="just">
              <a:lnSpc>
                <a:spcPct val="115000"/>
              </a:lnSpc>
              <a:spcAft>
                <a:spcPts val="1000"/>
              </a:spcAft>
            </a:pPr>
            <a:r>
              <a:rPr lang="en-US" sz="2800" b="1" dirty="0">
                <a:latin typeface="Arial"/>
                <a:ea typeface="Arial"/>
                <a:cs typeface="Arial"/>
              </a:rPr>
              <a:t>4-Hemicellulose</a:t>
            </a:r>
            <a:r>
              <a:rPr lang="en-US" sz="2800" dirty="0">
                <a:latin typeface="Arial"/>
                <a:ea typeface="Arial"/>
                <a:cs typeface="Arial"/>
              </a:rPr>
              <a:t>: is a term used to denote a group of substance that lie chemically between sugars and starch on the one hand and cellulose on the other</a:t>
            </a:r>
            <a:r>
              <a:rPr lang="en-US" sz="2800" dirty="0" smtClean="0">
                <a:latin typeface="Arial"/>
                <a:ea typeface="Arial"/>
                <a:cs typeface="Arial"/>
              </a:rPr>
              <a:t>.</a:t>
            </a:r>
          </a:p>
          <a:p>
            <a:pPr algn="just">
              <a:lnSpc>
                <a:spcPct val="115000"/>
              </a:lnSpc>
              <a:spcAft>
                <a:spcPts val="1000"/>
              </a:spcAft>
            </a:pPr>
            <a:r>
              <a:rPr lang="en-US" sz="2800" dirty="0" smtClean="0">
                <a:latin typeface="Arial"/>
                <a:ea typeface="Arial"/>
                <a:cs typeface="Arial"/>
              </a:rPr>
              <a:t> </a:t>
            </a:r>
            <a:r>
              <a:rPr lang="en-US" sz="2800" dirty="0">
                <a:latin typeface="Arial"/>
                <a:ea typeface="Arial"/>
                <a:cs typeface="Arial"/>
              </a:rPr>
              <a:t>Hemicellulose are distributed widely in forage crops and certain other materials frequently used for feeding purposes. </a:t>
            </a:r>
            <a:endParaRPr lang="en-US" sz="2000" dirty="0">
              <a:effectLst/>
              <a:latin typeface="Calibri"/>
              <a:ea typeface="Calibri"/>
              <a:cs typeface="Arial"/>
            </a:endParaRPr>
          </a:p>
        </p:txBody>
      </p:sp>
    </p:spTree>
    <p:extLst>
      <p:ext uri="{BB962C8B-B14F-4D97-AF65-F5344CB8AC3E}">
        <p14:creationId xmlns:p14="http://schemas.microsoft.com/office/powerpoint/2010/main" val="8103214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143" y="990600"/>
            <a:ext cx="7696200" cy="4618187"/>
          </a:xfrm>
          <a:prstGeom prst="rect">
            <a:avLst/>
          </a:prstGeom>
        </p:spPr>
        <p:txBody>
          <a:bodyPr wrap="square">
            <a:spAutoFit/>
          </a:bodyPr>
          <a:lstStyle/>
          <a:p>
            <a:pPr algn="just">
              <a:lnSpc>
                <a:spcPct val="115000"/>
              </a:lnSpc>
              <a:spcAft>
                <a:spcPts val="1000"/>
              </a:spcAft>
            </a:pPr>
            <a:r>
              <a:rPr lang="en-US" sz="2400" b="1" dirty="0">
                <a:latin typeface="Arial"/>
                <a:ea typeface="Arial"/>
                <a:cs typeface="Arial"/>
              </a:rPr>
              <a:t>5-Cellulose:</a:t>
            </a:r>
            <a:r>
              <a:rPr lang="en-US" sz="2400" dirty="0">
                <a:latin typeface="Arial"/>
                <a:ea typeface="Arial"/>
                <a:cs typeface="Arial"/>
              </a:rPr>
              <a:t> is a principal constituent of the cell wall of plants. It is most abundant in the more fibrous feed. Generally, it is low digestibility. </a:t>
            </a:r>
            <a:endParaRPr lang="en-US" sz="2400" dirty="0" smtClean="0">
              <a:latin typeface="Arial"/>
              <a:ea typeface="Arial"/>
              <a:cs typeface="Arial"/>
            </a:endParaRPr>
          </a:p>
          <a:p>
            <a:pPr algn="just">
              <a:lnSpc>
                <a:spcPct val="115000"/>
              </a:lnSpc>
              <a:spcAft>
                <a:spcPts val="1000"/>
              </a:spcAft>
            </a:pPr>
            <a:r>
              <a:rPr lang="en-US" sz="2400" dirty="0" smtClean="0">
                <a:latin typeface="Arial"/>
                <a:ea typeface="Arial"/>
                <a:cs typeface="Arial"/>
              </a:rPr>
              <a:t>Cattle</a:t>
            </a:r>
            <a:r>
              <a:rPr lang="en-US" sz="2400" dirty="0">
                <a:latin typeface="Arial"/>
                <a:ea typeface="Arial"/>
                <a:cs typeface="Arial"/>
              </a:rPr>
              <a:t>, sheep, goat and horses digest cellulose fairly effectively; it is only digested slightly by swine. Cellulose can be hydrolyzed by special processes to glucose</a:t>
            </a:r>
            <a:r>
              <a:rPr lang="en-US" sz="2400" dirty="0" smtClean="0">
                <a:latin typeface="Arial"/>
                <a:ea typeface="Arial"/>
                <a:cs typeface="Arial"/>
              </a:rPr>
              <a:t>.</a:t>
            </a:r>
          </a:p>
          <a:p>
            <a:pPr algn="just">
              <a:lnSpc>
                <a:spcPct val="115000"/>
              </a:lnSpc>
              <a:spcAft>
                <a:spcPts val="1000"/>
              </a:spcAft>
            </a:pPr>
            <a:endParaRPr lang="en-US" dirty="0">
              <a:latin typeface="Calibri"/>
              <a:ea typeface="Calibri"/>
              <a:cs typeface="Arial"/>
            </a:endParaRPr>
          </a:p>
          <a:p>
            <a:pPr algn="just">
              <a:lnSpc>
                <a:spcPct val="115000"/>
              </a:lnSpc>
              <a:spcAft>
                <a:spcPts val="1000"/>
              </a:spcAft>
            </a:pPr>
            <a:r>
              <a:rPr lang="en-US" sz="2400" b="1" dirty="0">
                <a:latin typeface="Arial"/>
                <a:ea typeface="Arial"/>
                <a:cs typeface="Arial"/>
              </a:rPr>
              <a:t>6-Lignin</a:t>
            </a:r>
            <a:r>
              <a:rPr lang="en-US" sz="2400" dirty="0">
                <a:latin typeface="Arial"/>
                <a:ea typeface="Arial"/>
                <a:cs typeface="Arial"/>
              </a:rPr>
              <a:t>: is NOT a carbohydrate, not able to be digested but it is bound to cellulose.</a:t>
            </a:r>
            <a:endParaRPr lang="en-US" dirty="0">
              <a:effectLst/>
              <a:latin typeface="Calibri"/>
              <a:ea typeface="Calibri"/>
              <a:cs typeface="Arial"/>
            </a:endParaRPr>
          </a:p>
        </p:txBody>
      </p:sp>
    </p:spTree>
    <p:extLst>
      <p:ext uri="{BB962C8B-B14F-4D97-AF65-F5344CB8AC3E}">
        <p14:creationId xmlns:p14="http://schemas.microsoft.com/office/powerpoint/2010/main" val="8103214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828836"/>
            <a:ext cx="9144000"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400" b="0" i="0" u="none" strike="noStrike" kern="0" cap="none" spc="0" normalizeH="0" baseline="0" noProof="0" dirty="0" smtClean="0">
                <a:ln>
                  <a:noFill/>
                </a:ln>
                <a:effectLst/>
                <a:uLnTx/>
                <a:uFillTx/>
              </a:rPr>
              <a:t>                                          Oxidation</a:t>
            </a:r>
          </a:p>
          <a:p>
            <a:pPr marL="0" marR="0" lvl="0" indent="0" defTabSz="914400" eaLnBrk="1" fontAlgn="auto" latinLnBrk="0" hangingPunct="1">
              <a:lnSpc>
                <a:spcPct val="100000"/>
              </a:lnSpc>
              <a:spcBef>
                <a:spcPts val="0"/>
              </a:spcBef>
              <a:spcAft>
                <a:spcPts val="0"/>
              </a:spcAft>
              <a:buClrTx/>
              <a:buSzTx/>
              <a:buFontTx/>
              <a:buNone/>
              <a:tabLst/>
              <a:defRPr/>
            </a:pPr>
            <a:r>
              <a:rPr kumimoji="0" lang="pt-BR" sz="2400" b="0" i="0" u="none" strike="noStrike" kern="0" cap="none" spc="0" normalizeH="0" baseline="0" noProof="0" dirty="0" smtClean="0">
                <a:ln>
                  <a:noFill/>
                </a:ln>
                <a:effectLst/>
                <a:uLnTx/>
                <a:uFillTx/>
              </a:rPr>
              <a:t>C</a:t>
            </a:r>
            <a:r>
              <a:rPr kumimoji="0" lang="pt-BR" sz="2000" b="0" i="0" u="none" strike="noStrike" kern="0" cap="none" spc="0" normalizeH="0" baseline="0" noProof="0" dirty="0" smtClean="0">
                <a:ln>
                  <a:noFill/>
                </a:ln>
                <a:effectLst/>
                <a:uLnTx/>
                <a:uFillTx/>
              </a:rPr>
              <a:t>6</a:t>
            </a:r>
            <a:r>
              <a:rPr kumimoji="0" lang="pt-BR" sz="2400" b="0" i="0" u="none" strike="noStrike" kern="0" cap="none" spc="0" normalizeH="0" baseline="0" noProof="0" dirty="0" smtClean="0">
                <a:ln>
                  <a:noFill/>
                </a:ln>
                <a:effectLst/>
                <a:uLnTx/>
                <a:uFillTx/>
              </a:rPr>
              <a:t>H12O</a:t>
            </a:r>
            <a:r>
              <a:rPr kumimoji="0" lang="pt-BR" sz="2000" b="0" i="0" u="none" strike="noStrike" kern="0" cap="none" spc="0" normalizeH="0" baseline="0" noProof="0" dirty="0" smtClean="0">
                <a:ln>
                  <a:noFill/>
                </a:ln>
                <a:effectLst/>
                <a:uLnTx/>
                <a:uFillTx/>
              </a:rPr>
              <a:t>6</a:t>
            </a:r>
            <a:r>
              <a:rPr kumimoji="0" lang="pt-BR" sz="2400" b="0" i="0" u="none" strike="noStrike" kern="0" cap="none" spc="0" normalizeH="0" baseline="0" noProof="0" dirty="0" smtClean="0">
                <a:ln>
                  <a:noFill/>
                </a:ln>
                <a:effectLst/>
                <a:uLnTx/>
                <a:uFillTx/>
              </a:rPr>
              <a:t> + 6O2                                               6CO2 +6H2O +Energy   </a:t>
            </a:r>
          </a:p>
          <a:p>
            <a:pPr marL="0" marR="0" lvl="0" indent="0" defTabSz="914400" eaLnBrk="1" fontAlgn="auto" latinLnBrk="0" hangingPunct="1">
              <a:lnSpc>
                <a:spcPct val="100000"/>
              </a:lnSpc>
              <a:spcBef>
                <a:spcPts val="0"/>
              </a:spcBef>
              <a:spcAft>
                <a:spcPts val="0"/>
              </a:spcAft>
              <a:buClrTx/>
              <a:buSzTx/>
              <a:buFontTx/>
              <a:buNone/>
              <a:tabLst/>
              <a:defRPr/>
            </a:pPr>
            <a:r>
              <a:rPr kumimoji="0" lang="pt-BR" sz="2400" b="0" i="0" u="none" strike="noStrike" kern="0" cap="none" spc="0" normalizeH="0" baseline="0" noProof="0" dirty="0" smtClean="0">
                <a:ln>
                  <a:noFill/>
                </a:ln>
                <a:effectLst/>
                <a:uLnTx/>
                <a:uFillTx/>
              </a:rPr>
              <a:t>   Glucose                  Photosynthesis</a:t>
            </a:r>
            <a:endParaRPr kumimoji="0" lang="ar-IQ" sz="2400" b="0" i="0" u="none" strike="noStrike" kern="0" cap="none" spc="0" normalizeH="0" baseline="0" noProof="0" dirty="0" smtClean="0">
              <a:ln>
                <a:noFill/>
              </a:ln>
              <a:effectLst/>
              <a:uLnTx/>
              <a:uFillTx/>
            </a:endParaRPr>
          </a:p>
        </p:txBody>
      </p:sp>
      <p:sp>
        <p:nvSpPr>
          <p:cNvPr id="5" name="Left-Right Arrow 4"/>
          <p:cNvSpPr/>
          <p:nvPr/>
        </p:nvSpPr>
        <p:spPr>
          <a:xfrm>
            <a:off x="2590800" y="3429000"/>
            <a:ext cx="2819400" cy="152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2259086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2514" y="1208652"/>
            <a:ext cx="7543800" cy="3539430"/>
          </a:xfrm>
          <a:prstGeom prst="rect">
            <a:avLst/>
          </a:prstGeom>
        </p:spPr>
        <p:txBody>
          <a:bodyPr wrap="square">
            <a:spAutoFit/>
          </a:bodyPr>
          <a:lstStyle/>
          <a:p>
            <a:r>
              <a:rPr lang="en-US" sz="2800" dirty="0">
                <a:latin typeface="Arial"/>
                <a:ea typeface="Calibri"/>
              </a:rPr>
              <a:t>One of the examples of carbohydrate where such ratio is not found in the sugar deoxyribose (C</a:t>
            </a:r>
            <a:r>
              <a:rPr lang="en-US" sz="2800" baseline="-25000" dirty="0">
                <a:latin typeface="Arial"/>
                <a:ea typeface="Calibri"/>
              </a:rPr>
              <a:t>5 </a:t>
            </a:r>
            <a:r>
              <a:rPr lang="en-US" sz="2800" dirty="0">
                <a:latin typeface="Arial"/>
                <a:ea typeface="Calibri"/>
              </a:rPr>
              <a:t>H</a:t>
            </a:r>
            <a:r>
              <a:rPr lang="en-US" sz="2800" baseline="-25000" dirty="0">
                <a:latin typeface="Arial"/>
                <a:ea typeface="Calibri"/>
              </a:rPr>
              <a:t>10</a:t>
            </a:r>
            <a:r>
              <a:rPr lang="en-US" sz="2800" dirty="0">
                <a:latin typeface="Arial"/>
                <a:ea typeface="Calibri"/>
              </a:rPr>
              <a:t> O</a:t>
            </a:r>
            <a:r>
              <a:rPr lang="en-US" sz="2800" baseline="-25000" dirty="0">
                <a:latin typeface="Arial"/>
                <a:ea typeface="Calibri"/>
              </a:rPr>
              <a:t>4</a:t>
            </a:r>
            <a:r>
              <a:rPr lang="en-US" sz="2800" dirty="0">
                <a:latin typeface="Arial"/>
                <a:ea typeface="Calibri"/>
              </a:rPr>
              <a:t> ) which is a constituent of DNA</a:t>
            </a:r>
            <a:r>
              <a:rPr lang="en-US" sz="2800" dirty="0" smtClean="0">
                <a:latin typeface="Arial"/>
                <a:ea typeface="Calibri"/>
              </a:rPr>
              <a:t>.</a:t>
            </a:r>
          </a:p>
          <a:p>
            <a:endParaRPr lang="en-US" sz="2800" dirty="0">
              <a:latin typeface="Arial"/>
              <a:ea typeface="Calibri"/>
            </a:endParaRPr>
          </a:p>
          <a:p>
            <a:r>
              <a:rPr lang="en-US" sz="2800" dirty="0" smtClean="0">
                <a:latin typeface="Arial"/>
                <a:ea typeface="Calibri"/>
              </a:rPr>
              <a:t> </a:t>
            </a:r>
            <a:r>
              <a:rPr lang="en-US" sz="2800" dirty="0">
                <a:latin typeface="Arial"/>
                <a:ea typeface="Calibri"/>
              </a:rPr>
              <a:t>Whereas acetic acid (</a:t>
            </a:r>
            <a:r>
              <a:rPr lang="en-US" sz="2800" dirty="0" smtClean="0">
                <a:latin typeface="Arial"/>
                <a:ea typeface="Calibri"/>
              </a:rPr>
              <a:t>C</a:t>
            </a:r>
            <a:r>
              <a:rPr lang="en-US" sz="2800" baseline="-25000" dirty="0" smtClean="0">
                <a:latin typeface="Arial"/>
                <a:ea typeface="Calibri"/>
              </a:rPr>
              <a:t>2</a:t>
            </a:r>
            <a:r>
              <a:rPr lang="en-US" sz="2800" dirty="0" smtClean="0">
                <a:latin typeface="Arial"/>
                <a:ea typeface="Calibri"/>
              </a:rPr>
              <a:t>H</a:t>
            </a:r>
            <a:r>
              <a:rPr lang="en-US" sz="2800" baseline="-25000" dirty="0" smtClean="0">
                <a:latin typeface="Arial"/>
                <a:ea typeface="Calibri"/>
              </a:rPr>
              <a:t>4</a:t>
            </a:r>
            <a:r>
              <a:rPr lang="en-US" sz="2800" dirty="0" smtClean="0">
                <a:latin typeface="Arial"/>
                <a:ea typeface="Calibri"/>
              </a:rPr>
              <a:t>O</a:t>
            </a:r>
            <a:r>
              <a:rPr lang="en-US" sz="2800" baseline="-25000" dirty="0" smtClean="0">
                <a:latin typeface="Arial"/>
                <a:ea typeface="Calibri"/>
              </a:rPr>
              <a:t>2</a:t>
            </a:r>
            <a:r>
              <a:rPr lang="en-US" sz="2800" dirty="0">
                <a:latin typeface="Arial"/>
                <a:ea typeface="Calibri"/>
              </a:rPr>
              <a:t>) and lactic acid (C</a:t>
            </a:r>
            <a:r>
              <a:rPr lang="en-US" sz="2800" baseline="-25000" dirty="0">
                <a:latin typeface="Arial"/>
                <a:ea typeface="Calibri"/>
              </a:rPr>
              <a:t>3</a:t>
            </a:r>
            <a:r>
              <a:rPr lang="en-US" sz="2800" dirty="0">
                <a:latin typeface="Arial"/>
                <a:ea typeface="Calibri"/>
              </a:rPr>
              <a:t>H</a:t>
            </a:r>
            <a:r>
              <a:rPr lang="en-US" sz="2800" baseline="-25000" dirty="0">
                <a:latin typeface="Arial"/>
                <a:ea typeface="Calibri"/>
              </a:rPr>
              <a:t>6</a:t>
            </a:r>
            <a:r>
              <a:rPr lang="en-US" sz="2800" dirty="0">
                <a:latin typeface="Arial"/>
                <a:ea typeface="Calibri"/>
              </a:rPr>
              <a:t>O</a:t>
            </a:r>
            <a:r>
              <a:rPr lang="en-US" sz="2800" baseline="-25000" dirty="0">
                <a:latin typeface="Arial"/>
                <a:ea typeface="Calibri"/>
              </a:rPr>
              <a:t>3</a:t>
            </a:r>
            <a:r>
              <a:rPr lang="en-US" sz="2800" dirty="0">
                <a:latin typeface="Arial"/>
                <a:ea typeface="Calibri"/>
              </a:rPr>
              <a:t>) can be represented as hydrates of carbon but are not carbohydrates. </a:t>
            </a:r>
            <a:endParaRPr lang="ar-IQ" sz="2800" dirty="0"/>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886" y="914400"/>
            <a:ext cx="7315200" cy="4832092"/>
          </a:xfrm>
          <a:prstGeom prst="rect">
            <a:avLst/>
          </a:prstGeom>
        </p:spPr>
        <p:txBody>
          <a:bodyPr wrap="square">
            <a:spAutoFit/>
          </a:bodyPr>
          <a:lstStyle/>
          <a:p>
            <a:pPr algn="just"/>
            <a:r>
              <a:rPr lang="en-US" sz="2800" dirty="0">
                <a:latin typeface="Arial"/>
                <a:ea typeface="Calibri"/>
              </a:rPr>
              <a:t>The carbohydrates serve as both structural and reserve material in the plant</a:t>
            </a:r>
            <a:r>
              <a:rPr lang="en-US" sz="2800" dirty="0" smtClean="0">
                <a:latin typeface="Arial"/>
                <a:ea typeface="Calibri"/>
              </a:rPr>
              <a:t>.</a:t>
            </a:r>
          </a:p>
          <a:p>
            <a:pPr algn="just"/>
            <a:r>
              <a:rPr lang="en-US" sz="2800" dirty="0" smtClean="0">
                <a:latin typeface="Arial"/>
                <a:ea typeface="Calibri"/>
              </a:rPr>
              <a:t> </a:t>
            </a:r>
          </a:p>
          <a:p>
            <a:pPr algn="just"/>
            <a:r>
              <a:rPr lang="en-US" sz="2800" dirty="0" smtClean="0">
                <a:latin typeface="Arial"/>
                <a:ea typeface="Calibri"/>
              </a:rPr>
              <a:t>The </a:t>
            </a:r>
            <a:r>
              <a:rPr lang="en-US" sz="2800" dirty="0">
                <a:latin typeface="Arial"/>
                <a:ea typeface="Calibri"/>
              </a:rPr>
              <a:t>animal body contains less than </a:t>
            </a:r>
            <a:r>
              <a:rPr lang="en-US" sz="2800" b="1" dirty="0">
                <a:latin typeface="Arial"/>
                <a:ea typeface="Calibri"/>
              </a:rPr>
              <a:t>1 %</a:t>
            </a:r>
            <a:r>
              <a:rPr lang="en-US" sz="2800" dirty="0">
                <a:latin typeface="Arial"/>
                <a:ea typeface="Calibri"/>
              </a:rPr>
              <a:t> carbohydrate, </a:t>
            </a:r>
            <a:endParaRPr lang="en-US" sz="2800" dirty="0" smtClean="0">
              <a:latin typeface="Arial"/>
              <a:ea typeface="Calibri"/>
            </a:endParaRPr>
          </a:p>
          <a:p>
            <a:pPr algn="just"/>
            <a:endParaRPr lang="en-US" sz="2800" dirty="0" smtClean="0">
              <a:latin typeface="Arial"/>
              <a:ea typeface="Calibri"/>
            </a:endParaRPr>
          </a:p>
          <a:p>
            <a:pPr algn="just"/>
            <a:r>
              <a:rPr lang="en-US" sz="2800" dirty="0" smtClean="0">
                <a:latin typeface="Arial"/>
                <a:ea typeface="Calibri"/>
              </a:rPr>
              <a:t>which </a:t>
            </a:r>
            <a:r>
              <a:rPr lang="en-US" sz="2800" dirty="0">
                <a:latin typeface="Arial"/>
                <a:ea typeface="Calibri"/>
              </a:rPr>
              <a:t>are present in blood, muscles and liver. </a:t>
            </a:r>
            <a:endParaRPr lang="en-US" sz="2800" dirty="0" smtClean="0">
              <a:latin typeface="Arial"/>
              <a:ea typeface="Calibri"/>
            </a:endParaRPr>
          </a:p>
          <a:p>
            <a:pPr algn="just"/>
            <a:endParaRPr lang="en-US" sz="2800" dirty="0" smtClean="0">
              <a:latin typeface="Arial"/>
              <a:ea typeface="Calibri"/>
            </a:endParaRPr>
          </a:p>
          <a:p>
            <a:pPr algn="just"/>
            <a:r>
              <a:rPr lang="en-US" sz="2800" dirty="0" smtClean="0">
                <a:latin typeface="Arial"/>
                <a:ea typeface="Calibri"/>
              </a:rPr>
              <a:t>The </a:t>
            </a:r>
            <a:r>
              <a:rPr lang="en-US" sz="2800" dirty="0">
                <a:latin typeface="Arial"/>
                <a:ea typeface="Calibri"/>
              </a:rPr>
              <a:t>carbohydrate present in animal body is also known as animal starch or </a:t>
            </a:r>
            <a:r>
              <a:rPr lang="en-US" sz="2800" b="1" dirty="0">
                <a:latin typeface="Arial"/>
                <a:ea typeface="Calibri"/>
              </a:rPr>
              <a:t>glycogen</a:t>
            </a:r>
            <a:r>
              <a:rPr lang="en-US" sz="2800" dirty="0">
                <a:latin typeface="Arial"/>
                <a:ea typeface="Calibri"/>
              </a:rPr>
              <a:t>.</a:t>
            </a:r>
            <a:endParaRPr lang="ar-IQ" sz="2800" dirty="0"/>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7315200" cy="4764381"/>
          </a:xfrm>
          <a:prstGeom prst="rect">
            <a:avLst/>
          </a:prstGeom>
        </p:spPr>
        <p:txBody>
          <a:bodyPr wrap="square">
            <a:spAutoFit/>
          </a:bodyPr>
          <a:lstStyle/>
          <a:p>
            <a:pPr algn="just">
              <a:lnSpc>
                <a:spcPct val="115000"/>
              </a:lnSpc>
            </a:pPr>
            <a:r>
              <a:rPr lang="en-US" sz="3200" b="1" dirty="0">
                <a:latin typeface="Arial"/>
                <a:ea typeface="Calibri"/>
                <a:cs typeface="Arial"/>
              </a:rPr>
              <a:t>Based upon their digestibility and solubility the carbohydrates can be divided into two groups</a:t>
            </a:r>
            <a:r>
              <a:rPr lang="en-US" sz="2800" b="1" dirty="0">
                <a:latin typeface="Arial"/>
                <a:ea typeface="Calibri"/>
                <a:cs typeface="Arial"/>
              </a:rPr>
              <a:t>:-</a:t>
            </a:r>
            <a:endParaRPr lang="en-US" sz="2000" dirty="0">
              <a:latin typeface="Calibri"/>
              <a:ea typeface="Calibri"/>
              <a:cs typeface="Arial"/>
            </a:endParaRPr>
          </a:p>
          <a:p>
            <a:pPr algn="just">
              <a:lnSpc>
                <a:spcPct val="115000"/>
              </a:lnSpc>
            </a:pPr>
            <a:r>
              <a:rPr lang="en-US" sz="2800" dirty="0">
                <a:latin typeface="Arial"/>
                <a:ea typeface="Calibri"/>
                <a:cs typeface="Arial"/>
              </a:rPr>
              <a:t> </a:t>
            </a:r>
            <a:endParaRPr lang="en-US" sz="2000" dirty="0">
              <a:latin typeface="Calibri"/>
              <a:ea typeface="Calibri"/>
              <a:cs typeface="Arial"/>
            </a:endParaRPr>
          </a:p>
          <a:p>
            <a:pPr marL="514350" indent="-514350" algn="just">
              <a:lnSpc>
                <a:spcPct val="115000"/>
              </a:lnSpc>
              <a:buAutoNum type="alphaLcParenBoth"/>
            </a:pPr>
            <a:r>
              <a:rPr lang="en-US" sz="2800" b="1" dirty="0" smtClean="0">
                <a:latin typeface="Arial"/>
                <a:ea typeface="Calibri"/>
                <a:cs typeface="Arial"/>
              </a:rPr>
              <a:t>Soluble </a:t>
            </a:r>
            <a:r>
              <a:rPr lang="en-US" sz="2800" b="1" dirty="0">
                <a:latin typeface="Arial"/>
                <a:ea typeface="Calibri"/>
                <a:cs typeface="Arial"/>
              </a:rPr>
              <a:t>carbohydrates: </a:t>
            </a:r>
          </a:p>
          <a:p>
            <a:pPr algn="just">
              <a:lnSpc>
                <a:spcPct val="115000"/>
              </a:lnSpc>
            </a:pPr>
            <a:r>
              <a:rPr lang="en-US" sz="2800" dirty="0" smtClean="0">
                <a:latin typeface="Arial"/>
                <a:ea typeface="Calibri"/>
                <a:cs typeface="Arial"/>
              </a:rPr>
              <a:t>They </a:t>
            </a:r>
            <a:r>
              <a:rPr lang="en-US" sz="2800" dirty="0">
                <a:latin typeface="Arial"/>
                <a:ea typeface="Calibri"/>
                <a:cs typeface="Arial"/>
              </a:rPr>
              <a:t>are called nitrogen free extract (NFE) and include simple sugar, starch and hemicellulose, which are easily digestible in the body.</a:t>
            </a:r>
            <a:endParaRPr lang="en-US" sz="2000" dirty="0">
              <a:effectLst/>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6514" y="990600"/>
            <a:ext cx="7300686" cy="4571444"/>
          </a:xfrm>
          <a:prstGeom prst="rect">
            <a:avLst/>
          </a:prstGeom>
        </p:spPr>
        <p:txBody>
          <a:bodyPr wrap="square">
            <a:spAutoFit/>
          </a:bodyPr>
          <a:lstStyle/>
          <a:p>
            <a:pPr algn="just">
              <a:lnSpc>
                <a:spcPct val="115000"/>
              </a:lnSpc>
            </a:pPr>
            <a:r>
              <a:rPr lang="en-US" sz="2800" b="1" dirty="0">
                <a:latin typeface="Arial"/>
                <a:ea typeface="Calibri"/>
                <a:cs typeface="Arial"/>
              </a:rPr>
              <a:t>(b) Insoluble carbohydrates</a:t>
            </a:r>
            <a:r>
              <a:rPr lang="en-US" sz="2800" b="1" dirty="0" smtClean="0">
                <a:latin typeface="Arial"/>
                <a:ea typeface="Calibri"/>
                <a:cs typeface="Arial"/>
              </a:rPr>
              <a:t>:</a:t>
            </a:r>
          </a:p>
          <a:p>
            <a:pPr algn="just">
              <a:lnSpc>
                <a:spcPct val="115000"/>
              </a:lnSpc>
            </a:pPr>
            <a:endParaRPr lang="en-US" sz="2800" b="1" dirty="0" smtClean="0">
              <a:latin typeface="Arial"/>
              <a:ea typeface="Calibri"/>
              <a:cs typeface="Arial"/>
            </a:endParaRPr>
          </a:p>
          <a:p>
            <a:pPr algn="just">
              <a:lnSpc>
                <a:spcPct val="115000"/>
              </a:lnSpc>
            </a:pPr>
            <a:r>
              <a:rPr lang="en-US" sz="2800" b="1" dirty="0" smtClean="0">
                <a:latin typeface="Arial"/>
                <a:ea typeface="Calibri"/>
                <a:cs typeface="Arial"/>
              </a:rPr>
              <a:t> </a:t>
            </a:r>
            <a:r>
              <a:rPr lang="en-US" sz="2800" dirty="0">
                <a:latin typeface="Arial"/>
                <a:ea typeface="Calibri"/>
                <a:cs typeface="Arial"/>
              </a:rPr>
              <a:t>They include hard fibrous substance like crude fiber, cellulose and lignin. </a:t>
            </a:r>
            <a:endParaRPr lang="en-US" sz="2800" dirty="0" smtClean="0">
              <a:latin typeface="Arial"/>
              <a:ea typeface="Calibri"/>
              <a:cs typeface="Arial"/>
            </a:endParaRPr>
          </a:p>
          <a:p>
            <a:pPr algn="just">
              <a:lnSpc>
                <a:spcPct val="115000"/>
              </a:lnSpc>
            </a:pPr>
            <a:endParaRPr lang="en-US" sz="2800" dirty="0">
              <a:latin typeface="Arial"/>
              <a:ea typeface="Calibri"/>
              <a:cs typeface="Arial"/>
            </a:endParaRPr>
          </a:p>
          <a:p>
            <a:pPr algn="just">
              <a:lnSpc>
                <a:spcPct val="115000"/>
              </a:lnSpc>
            </a:pPr>
            <a:r>
              <a:rPr lang="en-US" sz="2800" dirty="0" smtClean="0">
                <a:latin typeface="Arial"/>
                <a:ea typeface="Calibri"/>
                <a:cs typeface="Arial"/>
              </a:rPr>
              <a:t>They </a:t>
            </a:r>
            <a:r>
              <a:rPr lang="en-US" sz="2800" dirty="0">
                <a:latin typeface="Arial"/>
                <a:ea typeface="Calibri"/>
                <a:cs typeface="Arial"/>
              </a:rPr>
              <a:t>are less digestible by non-ruminants and easily digested in ruminants by rumen microflora and </a:t>
            </a:r>
            <a:r>
              <a:rPr lang="en-US" sz="2800" dirty="0" err="1">
                <a:latin typeface="Arial"/>
                <a:ea typeface="Calibri"/>
                <a:cs typeface="Arial"/>
              </a:rPr>
              <a:t>microfauna</a:t>
            </a:r>
            <a:r>
              <a:rPr lang="en-US" sz="2800" dirty="0">
                <a:latin typeface="Arial"/>
                <a:ea typeface="Calibri"/>
                <a:cs typeface="Arial"/>
              </a:rPr>
              <a:t>.</a:t>
            </a:r>
            <a:endParaRPr lang="en-US" sz="2000" dirty="0">
              <a:latin typeface="Calibri"/>
              <a:ea typeface="Calibri"/>
              <a:cs typeface="Arial"/>
            </a:endParaRPr>
          </a:p>
          <a:p>
            <a:pPr algn="just">
              <a:lnSpc>
                <a:spcPct val="115000"/>
              </a:lnSpc>
              <a:spcBef>
                <a:spcPts val="360"/>
              </a:spcBef>
            </a:pPr>
            <a:r>
              <a:rPr lang="en-US" sz="2800" dirty="0">
                <a:latin typeface="Arial"/>
                <a:ea typeface="Calibri"/>
                <a:cs typeface="Arial"/>
              </a:rPr>
              <a:t> </a:t>
            </a:r>
            <a:endParaRPr lang="en-US" sz="2000" dirty="0">
              <a:effectLst/>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38200"/>
            <a:ext cx="7162800" cy="4268861"/>
          </a:xfrm>
          <a:prstGeom prst="rect">
            <a:avLst/>
          </a:prstGeom>
        </p:spPr>
        <p:txBody>
          <a:bodyPr wrap="square">
            <a:spAutoFit/>
          </a:bodyPr>
          <a:lstStyle/>
          <a:p>
            <a:pPr algn="just">
              <a:lnSpc>
                <a:spcPct val="115000"/>
              </a:lnSpc>
            </a:pPr>
            <a:r>
              <a:rPr lang="en-US" sz="2800" b="1" dirty="0">
                <a:latin typeface="Arial"/>
                <a:ea typeface="Times New Roman"/>
                <a:cs typeface="Arial"/>
              </a:rPr>
              <a:t>Functions of Carbohydrates in animal nutrition:</a:t>
            </a:r>
            <a:endParaRPr lang="en-US" dirty="0">
              <a:latin typeface="Calibri"/>
              <a:ea typeface="Calibri"/>
              <a:cs typeface="Arial"/>
            </a:endParaRPr>
          </a:p>
          <a:p>
            <a:pPr marL="457200" indent="-457200" algn="just">
              <a:lnSpc>
                <a:spcPct val="115000"/>
              </a:lnSpc>
              <a:buAutoNum type="arabicPeriod"/>
            </a:pPr>
            <a:r>
              <a:rPr lang="en-US" sz="2400" dirty="0" smtClean="0">
                <a:latin typeface="Arial"/>
                <a:ea typeface="Times New Roman"/>
                <a:cs typeface="Arial"/>
              </a:rPr>
              <a:t>Carbohydrates </a:t>
            </a:r>
            <a:r>
              <a:rPr lang="en-US" sz="2400" dirty="0">
                <a:latin typeface="Arial"/>
                <a:ea typeface="Times New Roman"/>
                <a:cs typeface="Arial"/>
              </a:rPr>
              <a:t>serve as a major source of energy in animal body</a:t>
            </a:r>
            <a:r>
              <a:rPr lang="en-US" sz="2400" dirty="0" smtClean="0">
                <a:latin typeface="Arial"/>
                <a:ea typeface="Times New Roman"/>
                <a:cs typeface="Arial"/>
              </a:rPr>
              <a:t>.</a:t>
            </a:r>
          </a:p>
          <a:p>
            <a:pPr algn="just">
              <a:lnSpc>
                <a:spcPct val="115000"/>
              </a:lnSpc>
            </a:pPr>
            <a:endParaRPr lang="en-US" dirty="0">
              <a:latin typeface="Calibri"/>
              <a:ea typeface="Calibri"/>
              <a:cs typeface="Arial"/>
            </a:endParaRPr>
          </a:p>
          <a:p>
            <a:pPr algn="just">
              <a:lnSpc>
                <a:spcPct val="115000"/>
              </a:lnSpc>
            </a:pPr>
            <a:r>
              <a:rPr lang="en-US" sz="2400" dirty="0">
                <a:latin typeface="Arial"/>
                <a:ea typeface="Times New Roman"/>
                <a:cs typeface="Arial"/>
              </a:rPr>
              <a:t>2. They are essential components of production, temperature control</a:t>
            </a:r>
            <a:r>
              <a:rPr lang="en-US" sz="2400" dirty="0" smtClean="0">
                <a:latin typeface="Arial"/>
                <a:ea typeface="Times New Roman"/>
                <a:cs typeface="Arial"/>
              </a:rPr>
              <a:t>.</a:t>
            </a:r>
          </a:p>
          <a:p>
            <a:pPr algn="just">
              <a:lnSpc>
                <a:spcPct val="115000"/>
              </a:lnSpc>
            </a:pPr>
            <a:endParaRPr lang="en-US" dirty="0">
              <a:latin typeface="Calibri"/>
              <a:ea typeface="Calibri"/>
              <a:cs typeface="Arial"/>
            </a:endParaRPr>
          </a:p>
          <a:p>
            <a:pPr algn="just">
              <a:lnSpc>
                <a:spcPct val="115000"/>
              </a:lnSpc>
            </a:pPr>
            <a:r>
              <a:rPr lang="en-US" sz="2400" dirty="0">
                <a:latin typeface="Arial"/>
                <a:ea typeface="Times New Roman"/>
                <a:cs typeface="Arial"/>
              </a:rPr>
              <a:t>3. They are essential components of milk as lactose. </a:t>
            </a:r>
            <a:endParaRPr lang="en-US" dirty="0">
              <a:effectLst/>
              <a:latin typeface="Calibri"/>
              <a:ea typeface="Calibri"/>
              <a:cs typeface="Arial"/>
            </a:endParaRPr>
          </a:p>
        </p:txBody>
      </p:sp>
    </p:spTree>
    <p:extLst>
      <p:ext uri="{BB962C8B-B14F-4D97-AF65-F5344CB8AC3E}">
        <p14:creationId xmlns:p14="http://schemas.microsoft.com/office/powerpoint/2010/main" val="45687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Flow">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2_Flow">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132</TotalTime>
  <Words>1351</Words>
  <Application>Microsoft Office PowerPoint</Application>
  <PresentationFormat>On-screen Show (4:3)</PresentationFormat>
  <Paragraphs>124</Paragraphs>
  <Slides>36</Slides>
  <Notes>0</Notes>
  <HiddenSlides>0</HiddenSlides>
  <MMClips>0</MMClips>
  <ScaleCrop>false</ScaleCrop>
  <HeadingPairs>
    <vt:vector size="4" baseType="variant">
      <vt:variant>
        <vt:lpstr>Theme</vt:lpstr>
      </vt:variant>
      <vt:variant>
        <vt:i4>5</vt:i4>
      </vt:variant>
      <vt:variant>
        <vt:lpstr>Slide Titles</vt:lpstr>
      </vt:variant>
      <vt:variant>
        <vt:i4>36</vt:i4>
      </vt:variant>
    </vt:vector>
  </HeadingPairs>
  <TitlesOfParts>
    <vt:vector size="41" baseType="lpstr">
      <vt:lpstr>Oriel</vt:lpstr>
      <vt:lpstr>Flow</vt:lpstr>
      <vt:lpstr>Office Theme</vt:lpstr>
      <vt:lpstr>1_Flow</vt:lpstr>
      <vt:lpstr>2_Flow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High Spec</dc:creator>
  <cp:lastModifiedBy>user</cp:lastModifiedBy>
  <cp:revision>42</cp:revision>
  <dcterms:created xsi:type="dcterms:W3CDTF">2006-08-16T00:00:00Z</dcterms:created>
  <dcterms:modified xsi:type="dcterms:W3CDTF">2022-06-08T16:32:16Z</dcterms:modified>
</cp:coreProperties>
</file>