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6238-D8B6-456B-B823-2E754108B7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011F5C-0A87-48BC-B5FC-428C42DBE3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7EDB25-9761-4D24-A09D-19C3D962E73E}"/>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88750EFA-9604-4AE1-B470-9584B417D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4A965-3578-4E27-B0A0-A38996A338B6}"/>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2844085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257F7-EA29-4EEA-98F3-DE29AF5292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DEB42D-EBCA-4189-8F70-6FAC81C9B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62C53-DE11-412E-A8E4-00C9DF4D1CCF}"/>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3C1A44DA-7E56-408F-B00B-1D42A74C8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74513-10BA-4FAF-B299-BDD820099645}"/>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36424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521DF4-933A-47EB-8C8C-6A3983F79B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07D76-1A25-40D1-8CC8-2AB4C5EF6C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D03A3-A057-4CB3-B6CE-B01F2B4FFAF1}"/>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BEA939F9-A2B7-4A66-AEAD-7A610D6362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B8451-E1F3-427A-A032-A5246DD6EF85}"/>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343898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B143-5471-4038-A21A-CC980A783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D058C6-A024-486D-8742-11F6C18F87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44E6B-81F8-46C3-B999-9CEE18FF49DD}"/>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9E8F1892-0311-4FAD-8B03-E942C50A3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A035A-0D83-43BF-A05C-674A26038A53}"/>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30568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C0F1C-EF55-47FD-A84A-6B4C1866B1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7C1900-9C13-402A-96F3-8879C9760F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AA2823-D5BA-43F5-BEDA-449459D58E45}"/>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55B0C264-52A8-4715-BE3F-C3232F813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B41FD-B3A9-42E3-B670-7C4CA22AF0E9}"/>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299603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886CC-23EE-4B5D-88C2-DCBE7EACFB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D8144-B010-42A5-802E-22581DAF25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8EB2AC-517F-4B6F-A6A4-000E796285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ACA93E-8EEB-490D-9C81-B6B9C38B8E6D}"/>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6" name="Footer Placeholder 5">
            <a:extLst>
              <a:ext uri="{FF2B5EF4-FFF2-40B4-BE49-F238E27FC236}">
                <a16:creationId xmlns:a16="http://schemas.microsoft.com/office/drawing/2014/main" id="{7321C4D8-CF5F-446E-A9CE-DD9ADFCE2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F0DA72-5522-4533-8882-6BB62F6DE633}"/>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3726124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0362-113E-4C30-89D9-D116EEA224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29DDB1-4518-4C7B-A6EC-20CCA625C1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8942DF-2E6C-414F-A84C-182CAE1634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3FAB93-1671-4E68-92A1-C93E146852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8A78D7-B9A5-4C84-8F22-46036E0DD9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474730-144C-441C-A9A9-A7918616B37E}"/>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8" name="Footer Placeholder 7">
            <a:extLst>
              <a:ext uri="{FF2B5EF4-FFF2-40B4-BE49-F238E27FC236}">
                <a16:creationId xmlns:a16="http://schemas.microsoft.com/office/drawing/2014/main" id="{76141930-B700-47B8-AC17-5C019DB16B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026DF2-A16B-452D-AF59-ED1F18DFCAA1}"/>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25905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927FF-51FA-4C94-8EC6-6F173BFC3C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B497C5-042D-4A40-91C1-C7E86FE4A877}"/>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4" name="Footer Placeholder 3">
            <a:extLst>
              <a:ext uri="{FF2B5EF4-FFF2-40B4-BE49-F238E27FC236}">
                <a16:creationId xmlns:a16="http://schemas.microsoft.com/office/drawing/2014/main" id="{4B294677-D4EE-4794-AC72-69616955FE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6042A0-B34A-44E5-A5F2-0C35134ED3B0}"/>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7686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03C86-EDF3-4401-8545-6E3E474A4258}"/>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3" name="Footer Placeholder 2">
            <a:extLst>
              <a:ext uri="{FF2B5EF4-FFF2-40B4-BE49-F238E27FC236}">
                <a16:creationId xmlns:a16="http://schemas.microsoft.com/office/drawing/2014/main" id="{9CAA7686-934A-44FB-9980-FABEBC729E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6CD75C-3B93-4E56-A48A-3E179282D7A3}"/>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61241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D921-CF8D-4D6F-A41F-87427C1CD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6F4A42-EAD6-44E8-B611-94236459E3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374CC8-2FB3-44FF-8879-D690B51D6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522B2-8203-496B-A25C-571FBB4F09B3}"/>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6" name="Footer Placeholder 5">
            <a:extLst>
              <a:ext uri="{FF2B5EF4-FFF2-40B4-BE49-F238E27FC236}">
                <a16:creationId xmlns:a16="http://schemas.microsoft.com/office/drawing/2014/main" id="{CD27D185-7647-4DC4-A77E-84C8B55183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5FDAC7-291C-4D64-837F-1F2D3D6B7335}"/>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63594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17E6-B6D9-434A-B4DD-76A943942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CA638F-4B0A-4301-87B7-F646B172EE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6045B0-279E-4EE2-9AE0-062B19F63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03E924-5FCD-415C-B1A6-E6357F4931AF}"/>
              </a:ext>
            </a:extLst>
          </p:cNvPr>
          <p:cNvSpPr>
            <a:spLocks noGrp="1"/>
          </p:cNvSpPr>
          <p:nvPr>
            <p:ph type="dt" sz="half" idx="10"/>
          </p:nvPr>
        </p:nvSpPr>
        <p:spPr/>
        <p:txBody>
          <a:bodyPr/>
          <a:lstStyle/>
          <a:p>
            <a:fld id="{0F182DF7-0453-4C5E-B5FC-41413AE177B1}" type="datetimeFigureOut">
              <a:rPr lang="en-US" smtClean="0"/>
              <a:t>11/20/2021</a:t>
            </a:fld>
            <a:endParaRPr lang="en-US"/>
          </a:p>
        </p:txBody>
      </p:sp>
      <p:sp>
        <p:nvSpPr>
          <p:cNvPr id="6" name="Footer Placeholder 5">
            <a:extLst>
              <a:ext uri="{FF2B5EF4-FFF2-40B4-BE49-F238E27FC236}">
                <a16:creationId xmlns:a16="http://schemas.microsoft.com/office/drawing/2014/main" id="{E33D0754-FE61-4675-9BF3-14FAEE151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A55D53-B2F7-4A2D-BD4C-7610547DF81E}"/>
              </a:ext>
            </a:extLst>
          </p:cNvPr>
          <p:cNvSpPr>
            <a:spLocks noGrp="1"/>
          </p:cNvSpPr>
          <p:nvPr>
            <p:ph type="sldNum" sz="quarter" idx="12"/>
          </p:nvPr>
        </p:nvSpPr>
        <p:spPr/>
        <p:txBody>
          <a:bodyPr/>
          <a:lstStyle/>
          <a:p>
            <a:fld id="{91A4D4F2-DCD9-4920-B4B0-792ED54EA8C8}" type="slidenum">
              <a:rPr lang="en-US" smtClean="0"/>
              <a:t>‹#›</a:t>
            </a:fld>
            <a:endParaRPr lang="en-US"/>
          </a:p>
        </p:txBody>
      </p:sp>
    </p:spTree>
    <p:extLst>
      <p:ext uri="{BB962C8B-B14F-4D97-AF65-F5344CB8AC3E}">
        <p14:creationId xmlns:p14="http://schemas.microsoft.com/office/powerpoint/2010/main" val="155695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FB586D-834C-4C1F-8AFB-6524A8C04D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D1478B-AC3B-4CE9-9076-672C19BC3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B87CA-7039-4432-872B-2A021D652A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82DF7-0453-4C5E-B5FC-41413AE177B1}" type="datetimeFigureOut">
              <a:rPr lang="en-US" smtClean="0"/>
              <a:t>11/20/2021</a:t>
            </a:fld>
            <a:endParaRPr lang="en-US"/>
          </a:p>
        </p:txBody>
      </p:sp>
      <p:sp>
        <p:nvSpPr>
          <p:cNvPr id="5" name="Footer Placeholder 4">
            <a:extLst>
              <a:ext uri="{FF2B5EF4-FFF2-40B4-BE49-F238E27FC236}">
                <a16:creationId xmlns:a16="http://schemas.microsoft.com/office/drawing/2014/main" id="{51626095-8C5C-415A-BF30-AE43DC0DEC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2DBCD9-D76C-463F-9BEF-EE7736131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4D4F2-DCD9-4920-B4B0-792ED54EA8C8}" type="slidenum">
              <a:rPr lang="en-US" smtClean="0"/>
              <a:t>‹#›</a:t>
            </a:fld>
            <a:endParaRPr lang="en-US"/>
          </a:p>
        </p:txBody>
      </p:sp>
    </p:spTree>
    <p:extLst>
      <p:ext uri="{BB962C8B-B14F-4D97-AF65-F5344CB8AC3E}">
        <p14:creationId xmlns:p14="http://schemas.microsoft.com/office/powerpoint/2010/main" val="1032522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52886-E745-4D15-9B27-288ADF2F7637}"/>
              </a:ext>
            </a:extLst>
          </p:cNvPr>
          <p:cNvSpPr>
            <a:spLocks noGrp="1"/>
          </p:cNvSpPr>
          <p:nvPr>
            <p:ph type="ctrTitle"/>
          </p:nvPr>
        </p:nvSpPr>
        <p:spPr>
          <a:xfrm>
            <a:off x="1524000" y="1600200"/>
            <a:ext cx="9144000" cy="1247932"/>
          </a:xfrm>
        </p:spPr>
        <p:txBody>
          <a:bodyPr/>
          <a:lstStyle/>
          <a:p>
            <a:r>
              <a:rPr lang="en-US" b="1" dirty="0">
                <a:solidFill>
                  <a:schemeClr val="accent6"/>
                </a:solidFill>
              </a:rPr>
              <a:t>Farm Management</a:t>
            </a:r>
          </a:p>
        </p:txBody>
      </p:sp>
      <p:sp>
        <p:nvSpPr>
          <p:cNvPr id="3" name="Subtitle 2">
            <a:extLst>
              <a:ext uri="{FF2B5EF4-FFF2-40B4-BE49-F238E27FC236}">
                <a16:creationId xmlns:a16="http://schemas.microsoft.com/office/drawing/2014/main" id="{16F2217B-0755-4D7B-B3CA-87F7AE5C8C30}"/>
              </a:ext>
            </a:extLst>
          </p:cNvPr>
          <p:cNvSpPr>
            <a:spLocks noGrp="1"/>
          </p:cNvSpPr>
          <p:nvPr>
            <p:ph type="subTitle" idx="1"/>
          </p:nvPr>
        </p:nvSpPr>
        <p:spPr>
          <a:xfrm>
            <a:off x="1524000" y="3602038"/>
            <a:ext cx="9144000" cy="1899352"/>
          </a:xfrm>
        </p:spPr>
        <p:txBody>
          <a:bodyPr>
            <a:normAutofit/>
          </a:bodyPr>
          <a:lstStyle/>
          <a:p>
            <a:r>
              <a:rPr lang="en-US" sz="3600" b="1" dirty="0"/>
              <a:t>Assistant Professor</a:t>
            </a:r>
          </a:p>
          <a:p>
            <a:r>
              <a:rPr lang="en-US" sz="3600" b="1" dirty="0">
                <a:solidFill>
                  <a:srgbClr val="FF0000"/>
                </a:solidFill>
              </a:rPr>
              <a:t>Dr. Nawzad Mohammed Aziz</a:t>
            </a:r>
          </a:p>
        </p:txBody>
      </p:sp>
    </p:spTree>
    <p:extLst>
      <p:ext uri="{BB962C8B-B14F-4D97-AF65-F5344CB8AC3E}">
        <p14:creationId xmlns:p14="http://schemas.microsoft.com/office/powerpoint/2010/main" val="282841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B94A-A3BE-4D39-A455-08DBBDC3B8BB}"/>
              </a:ext>
            </a:extLst>
          </p:cNvPr>
          <p:cNvSpPr>
            <a:spLocks noGrp="1"/>
          </p:cNvSpPr>
          <p:nvPr>
            <p:ph type="title"/>
          </p:nvPr>
        </p:nvSpPr>
        <p:spPr/>
        <p:txBody>
          <a:bodyPr>
            <a:noAutofit/>
          </a:bodyPr>
          <a:lstStyle/>
          <a:p>
            <a:pPr marL="0" marR="0" lvl="0" indent="0" algn="ctr" defTabSz="914400" rtl="0" eaLnBrk="1" fontAlgn="auto" latinLnBrk="0" hangingPunct="1">
              <a:lnSpc>
                <a:spcPct val="150000"/>
              </a:lnSpc>
              <a:spcBef>
                <a:spcPts val="0"/>
              </a:spcBef>
              <a:spcAft>
                <a:spcPts val="1000"/>
              </a:spcAft>
              <a:tabLst/>
              <a:defRPr/>
            </a:pP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Problems of overstocking (too many animals)</a:t>
            </a:r>
            <a:br>
              <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endParaRPr lang="en-US" sz="3200" dirty="0"/>
          </a:p>
        </p:txBody>
      </p:sp>
      <p:sp>
        <p:nvSpPr>
          <p:cNvPr id="3" name="Content Placeholder 2">
            <a:extLst>
              <a:ext uri="{FF2B5EF4-FFF2-40B4-BE49-F238E27FC236}">
                <a16:creationId xmlns:a16="http://schemas.microsoft.com/office/drawing/2014/main" id="{409011F3-D5C2-426F-AE08-C430C14497BF}"/>
              </a:ext>
            </a:extLst>
          </p:cNvPr>
          <p:cNvSpPr>
            <a:spLocks noGrp="1"/>
          </p:cNvSpPr>
          <p:nvPr>
            <p:ph idx="1"/>
          </p:nvPr>
        </p:nvSpPr>
        <p:spPr/>
        <p:txBody>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b="0" i="0" u="sng"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If we do not keep the numbers of livestock in relation to available feed and water then:</a:t>
            </a: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1. Animals lose weight, become sick and disease spreads.</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2. Animals do not breed well and death of young occurs.</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3. Overgrazing and loss of pasture, bushes and trees occur.</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4. Loss of vegetation will result in erosion of soil and loss of good land.</a:t>
            </a: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451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6A0B4-7EB1-47E5-99C6-C95FBD518C6A}"/>
              </a:ext>
            </a:extLst>
          </p:cNvPr>
          <p:cNvSpPr>
            <a:spLocks noGrp="1"/>
          </p:cNvSpPr>
          <p:nvPr>
            <p:ph type="title"/>
          </p:nvPr>
        </p:nvSpPr>
        <p:spPr/>
        <p:txBody>
          <a:bodyPr/>
          <a:lstStyle/>
          <a:p>
            <a:r>
              <a:rPr kumimoji="0" lang="en-US" sz="6000" b="1" i="0" u="none" strike="noStrike" kern="1200" cap="none" spc="0" normalizeH="0" baseline="0" noProof="0" dirty="0">
                <a:ln>
                  <a:noFill/>
                </a:ln>
                <a:solidFill>
                  <a:srgbClr val="70AD47"/>
                </a:solidFill>
                <a:effectLst/>
                <a:uLnTx/>
                <a:uFillTx/>
                <a:latin typeface="Calibri Light" panose="020F0302020204030204"/>
                <a:ea typeface="+mj-ea"/>
                <a:cs typeface="+mj-cs"/>
              </a:rPr>
              <a:t>Management:</a:t>
            </a:r>
            <a:endParaRPr lang="en-US" dirty="0"/>
          </a:p>
        </p:txBody>
      </p:sp>
      <p:sp>
        <p:nvSpPr>
          <p:cNvPr id="3" name="Content Placeholder 2">
            <a:extLst>
              <a:ext uri="{FF2B5EF4-FFF2-40B4-BE49-F238E27FC236}">
                <a16:creationId xmlns:a16="http://schemas.microsoft.com/office/drawing/2014/main" id="{D696FA11-537F-4CD4-944F-6BAA1C6E2644}"/>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To elaborate the general conceptualization of management, consider the following representative sampling of definitions: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dirty="0">
              <a:solidFill>
                <a:prstClr val="black"/>
              </a:solidFill>
              <a:latin typeface="Calibri" panose="020F0502020204030204"/>
            </a:endParaRP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Management aims to accomplish group purposes with the least expenditure of material or human resources.</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Management is the art of getting things done through other people.</a:t>
            </a: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90000"/>
              </a:lnSpc>
              <a:spcBef>
                <a:spcPts val="1000"/>
              </a:spcBef>
              <a:spcAft>
                <a:spcPts val="0"/>
              </a:spcAft>
              <a:buClrTx/>
              <a:buSzTx/>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buFont typeface="Wingdings" panose="05000000000000000000" pitchFamily="2" charset="2"/>
              <a:buChar char="v"/>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409170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54F5F-2118-478B-BF5C-72AEC4081FA6}"/>
              </a:ext>
            </a:extLst>
          </p:cNvPr>
          <p:cNvSpPr>
            <a:spLocks noGrp="1"/>
          </p:cNvSpPr>
          <p:nvPr>
            <p:ph type="title"/>
          </p:nvPr>
        </p:nvSpPr>
        <p:spPr/>
        <p:txBody>
          <a:bodyPr>
            <a:normAutofit fontScale="90000"/>
          </a:bodyPr>
          <a:lstStyle/>
          <a:p>
            <a:pPr algn="ctr"/>
            <a:r>
              <a:rPr lang="en-US" sz="4800" b="1" dirty="0">
                <a:solidFill>
                  <a:schemeClr val="accent6"/>
                </a:solidFill>
              </a:rPr>
              <a:t>Farm Management</a:t>
            </a:r>
            <a:br>
              <a:rPr lang="en-US" dirty="0"/>
            </a:br>
            <a:endParaRPr lang="en-US" dirty="0"/>
          </a:p>
        </p:txBody>
      </p:sp>
      <p:sp>
        <p:nvSpPr>
          <p:cNvPr id="3" name="Content Placeholder 2">
            <a:extLst>
              <a:ext uri="{FF2B5EF4-FFF2-40B4-BE49-F238E27FC236}">
                <a16:creationId xmlns:a16="http://schemas.microsoft.com/office/drawing/2014/main" id="{73A085D4-FCF0-4E18-88E6-317E18833BA8}"/>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Against the above general management background, we can now consider management in the specific context of agricultural production. To begin, consider the following representative sampling of twentieth-century definitions of farm management as proposed in relation to commercial family farms:</a:t>
            </a:r>
          </a:p>
          <a:p>
            <a:endParaRPr lang="en-US" dirty="0"/>
          </a:p>
          <a:p>
            <a:pPr>
              <a:buFont typeface="Wingdings" panose="05000000000000000000" pitchFamily="2" charset="2"/>
              <a:buChar char="v"/>
            </a:pPr>
            <a:r>
              <a:rPr lang="en-US" dirty="0"/>
              <a:t>Farm management is concerned with the organization and deployment of the resources put into a farm business - the land, the capital, the </a:t>
            </a:r>
            <a:r>
              <a:rPr lang="en-US" dirty="0" err="1"/>
              <a:t>labour</a:t>
            </a:r>
            <a:r>
              <a:rPr lang="en-US" dirty="0"/>
              <a:t> and that item of over-riding importance, the ability and skills of the individual farmer.</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959232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6B61-2EC5-4DAA-9B7D-935137689CF2}"/>
              </a:ext>
            </a:extLst>
          </p:cNvPr>
          <p:cNvSpPr>
            <a:spLocks noGrp="1"/>
          </p:cNvSpPr>
          <p:nvPr>
            <p:ph type="title"/>
          </p:nvPr>
        </p:nvSpPr>
        <p:spPr/>
        <p:txBody>
          <a:bodyPr/>
          <a:lstStyle/>
          <a:p>
            <a:pPr algn="ctr"/>
            <a:r>
              <a:rPr lang="en-US" b="1" dirty="0">
                <a:solidFill>
                  <a:schemeClr val="accent6"/>
                </a:solidFill>
              </a:rPr>
              <a:t>Farm Management</a:t>
            </a:r>
          </a:p>
        </p:txBody>
      </p:sp>
      <p:sp>
        <p:nvSpPr>
          <p:cNvPr id="3" name="Content Placeholder 2">
            <a:extLst>
              <a:ext uri="{FF2B5EF4-FFF2-40B4-BE49-F238E27FC236}">
                <a16:creationId xmlns:a16="http://schemas.microsoft.com/office/drawing/2014/main" id="{4FA767E6-BDB6-477B-91D0-EFA752922215}"/>
              </a:ext>
            </a:extLst>
          </p:cNvPr>
          <p:cNvSpPr>
            <a:spLocks noGrp="1"/>
          </p:cNvSpPr>
          <p:nvPr>
            <p:ph idx="1"/>
          </p:nvPr>
        </p:nvSpPr>
        <p:spPr/>
        <p:txBody>
          <a:bodyPr/>
          <a:lstStyle/>
          <a:p>
            <a:pPr>
              <a:buFont typeface="Wingdings" panose="05000000000000000000" pitchFamily="2" charset="2"/>
              <a:buChar char="v"/>
            </a:pPr>
            <a:r>
              <a:rPr lang="en-US" dirty="0"/>
              <a:t>Farm management is concerned with the decisions which affect the profitability of the farm business.</a:t>
            </a:r>
          </a:p>
          <a:p>
            <a:pPr>
              <a:buFont typeface="Wingdings" panose="05000000000000000000" pitchFamily="2" charset="2"/>
              <a:buChar char="v"/>
            </a:pPr>
            <a:endParaRPr lang="en-US" dirty="0"/>
          </a:p>
          <a:p>
            <a:pPr>
              <a:buFont typeface="Wingdings" panose="05000000000000000000" pitchFamily="2" charset="2"/>
              <a:buChar char="v"/>
            </a:pPr>
            <a:r>
              <a:rPr lang="en-US" dirty="0"/>
              <a:t>Farm management can be thought of as being a decision-making process. It is a continual process ... The decisions are concerned with allocating the limited resources of land, labor, and capital among alternative and competing uses. This allocation process forces the manager to identify goals to guide and direct the decision making.</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416763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059F-FC33-4C97-8E0E-AF3122C4883C}"/>
              </a:ext>
            </a:extLst>
          </p:cNvPr>
          <p:cNvSpPr>
            <a:spLocks noGrp="1"/>
          </p:cNvSpPr>
          <p:nvPr>
            <p:ph type="title"/>
          </p:nvPr>
        </p:nvSpPr>
        <p:spPr/>
        <p:txBody>
          <a:bodyPr/>
          <a:lstStyle/>
          <a:p>
            <a:pPr algn="ctr"/>
            <a:r>
              <a:rPr kumimoji="0" lang="en-US" sz="4300" b="1" i="0" u="none" strike="noStrike" kern="1200" cap="none" spc="0" normalizeH="0" baseline="0" noProof="0" dirty="0">
                <a:ln>
                  <a:noFill/>
                </a:ln>
                <a:solidFill>
                  <a:srgbClr val="70AD47"/>
                </a:solidFill>
                <a:effectLst/>
                <a:uLnTx/>
                <a:uFillTx/>
                <a:latin typeface="Calibri Light" panose="020F0302020204030204"/>
                <a:ea typeface="+mj-ea"/>
                <a:cs typeface="+mj-cs"/>
              </a:rPr>
              <a:t>Farm Management</a:t>
            </a:r>
            <a:endParaRPr lang="en-US" dirty="0"/>
          </a:p>
        </p:txBody>
      </p:sp>
      <p:sp>
        <p:nvSpPr>
          <p:cNvPr id="3" name="Content Placeholder 2">
            <a:extLst>
              <a:ext uri="{FF2B5EF4-FFF2-40B4-BE49-F238E27FC236}">
                <a16:creationId xmlns:a16="http://schemas.microsoft.com/office/drawing/2014/main" id="{DC581109-E97D-492A-88A5-BBD3D77C1077}"/>
              </a:ext>
            </a:extLst>
          </p:cNvPr>
          <p:cNvSpPr>
            <a:spLocks noGrp="1"/>
          </p:cNvSpPr>
          <p:nvPr>
            <p:ph idx="1"/>
          </p:nvPr>
        </p:nvSpPr>
        <p:spPr/>
        <p:txBody>
          <a:bodyPr/>
          <a:lstStyle/>
          <a:p>
            <a:pPr>
              <a:buFont typeface="Wingdings" panose="05000000000000000000" pitchFamily="2" charset="2"/>
              <a:buChar char="v"/>
            </a:pPr>
            <a:r>
              <a:rPr lang="en-US" dirty="0"/>
              <a:t> Can also be defined: productivity function based on the application of scientific principles and the use of scientific expertise in agriculture production and marketing and financed to reduce expenses and obtain the greatest possible yield of the output of the farm and sell at the best prices.</a:t>
            </a:r>
          </a:p>
          <a:p>
            <a:pPr>
              <a:buFont typeface="Wingdings" panose="05000000000000000000" pitchFamily="2" charset="2"/>
              <a:buChar char="v"/>
            </a:pPr>
            <a:endParaRPr lang="en-US" dirty="0"/>
          </a:p>
          <a:p>
            <a:pPr>
              <a:buFont typeface="Wingdings" panose="05000000000000000000" pitchFamily="2" charset="2"/>
              <a:buChar char="v"/>
            </a:pPr>
            <a:r>
              <a:rPr lang="en-US" dirty="0"/>
              <a:t> Understanding the different livestock management systems is the first step to develop a good strategy. Management systems have a direct impact on production and diseases, this highlights their relevance.</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864014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7367D-7987-458A-A305-0279ED9B11AF}"/>
              </a:ext>
            </a:extLst>
          </p:cNvPr>
          <p:cNvSpPr>
            <a:spLocks noGrp="1"/>
          </p:cNvSpPr>
          <p:nvPr>
            <p:ph type="title"/>
          </p:nvPr>
        </p:nvSpPr>
        <p:spPr/>
        <p:txBody>
          <a:bodyPr/>
          <a:lstStyle/>
          <a:p>
            <a:pPr algn="ctr"/>
            <a:r>
              <a:rPr kumimoji="0" lang="en-US" sz="4300" b="1" i="0" u="none" strike="noStrike" kern="1200" cap="none" spc="0" normalizeH="0" baseline="0" noProof="0" dirty="0">
                <a:ln>
                  <a:noFill/>
                </a:ln>
                <a:solidFill>
                  <a:srgbClr val="70AD47"/>
                </a:solidFill>
                <a:effectLst/>
                <a:uLnTx/>
                <a:uFillTx/>
                <a:latin typeface="Calibri Light" panose="020F0302020204030204"/>
                <a:ea typeface="+mj-ea"/>
                <a:cs typeface="+mj-cs"/>
              </a:rPr>
              <a:t>Farm Management</a:t>
            </a:r>
            <a:endParaRPr lang="en-US" dirty="0"/>
          </a:p>
        </p:txBody>
      </p:sp>
      <p:sp>
        <p:nvSpPr>
          <p:cNvPr id="3" name="Content Placeholder 2">
            <a:extLst>
              <a:ext uri="{FF2B5EF4-FFF2-40B4-BE49-F238E27FC236}">
                <a16:creationId xmlns:a16="http://schemas.microsoft.com/office/drawing/2014/main" id="{B8A04888-D9F5-4F91-AA8D-318DA25623A7}"/>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b="1" i="0" u="none" strike="noStrike" kern="1200" cap="none" spc="0" normalizeH="0" baseline="0" noProof="0" dirty="0">
                <a:ln>
                  <a:noFill/>
                </a:ln>
                <a:solidFill>
                  <a:srgbClr val="FF0000"/>
                </a:solidFill>
                <a:effectLst/>
                <a:uLnTx/>
                <a:uFillTx/>
                <a:latin typeface="Calibri" panose="020F0502020204030204"/>
                <a:ea typeface="+mn-ea"/>
                <a:cs typeface="+mn-cs"/>
              </a:rPr>
              <a:t>According to FAO there are three main livestock management systems: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prstClr val="black"/>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Mixed production, Intensive farming systems “landless” and Extensive production system.</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ctr"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Mixed livestock production</a:t>
            </a:r>
          </a:p>
          <a:p>
            <a:pPr marR="0" lvl="0"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It includes both agriculture and livestock and it can be either intensive or extensive. Generally these systems exploit both irrigated or non-irrigated land and they are common in some parts of America, Europe and Asia.</a:t>
            </a:r>
            <a:endParaRPr kumimoji="0" lang="en-GB" b="0" i="0" u="none" strike="noStrike" kern="1200" cap="none" spc="0" normalizeH="0" baseline="0" noProof="0" dirty="0">
              <a:ln>
                <a:noFill/>
              </a:ln>
              <a:solidFill>
                <a:prstClr val="black"/>
              </a:solidFill>
              <a:effectLst/>
              <a:uLnTx/>
              <a:uFillTx/>
              <a:latin typeface="Calibri" panose="020F0502020204030204"/>
              <a:ea typeface="+mn-ea"/>
              <a:cs typeface="+mn-cs"/>
            </a:endParaRP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410695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FB36-4525-40AE-B1FB-4EFB5FE2BC2F}"/>
              </a:ext>
            </a:extLst>
          </p:cNvPr>
          <p:cNvSpPr>
            <a:spLocks noGrp="1"/>
          </p:cNvSpPr>
          <p:nvPr>
            <p:ph type="title"/>
          </p:nvPr>
        </p:nvSpPr>
        <p:spPr/>
        <p:txBody>
          <a:bodyPr/>
          <a:lstStyle/>
          <a:p>
            <a:pPr algn="ctr"/>
            <a:r>
              <a:rPr kumimoji="0" lang="en-US" sz="4300" b="1" i="0" u="none" strike="noStrike" kern="1200" cap="none" spc="0" normalizeH="0" baseline="0" noProof="0" dirty="0">
                <a:ln>
                  <a:noFill/>
                </a:ln>
                <a:solidFill>
                  <a:srgbClr val="70AD47"/>
                </a:solidFill>
                <a:effectLst/>
                <a:uLnTx/>
                <a:uFillTx/>
                <a:latin typeface="Calibri Light" panose="020F0302020204030204"/>
                <a:ea typeface="+mj-ea"/>
                <a:cs typeface="+mj-cs"/>
              </a:rPr>
              <a:t>Farm Management</a:t>
            </a:r>
            <a:endParaRPr lang="en-US" dirty="0"/>
          </a:p>
        </p:txBody>
      </p:sp>
      <p:sp>
        <p:nvSpPr>
          <p:cNvPr id="3" name="Content Placeholder 2">
            <a:extLst>
              <a:ext uri="{FF2B5EF4-FFF2-40B4-BE49-F238E27FC236}">
                <a16:creationId xmlns:a16="http://schemas.microsoft.com/office/drawing/2014/main" id="{2F7C0CD6-6AF7-4CB5-A7AB-A2F859A8879A}"/>
              </a:ext>
            </a:extLst>
          </p:cNvPr>
          <p:cNvSpPr>
            <a:spLocks noGrp="1"/>
          </p:cNvSpPr>
          <p:nvPr>
            <p:ph idx="1"/>
          </p:nvPr>
        </p:nvSpPr>
        <p:spPr/>
        <p:txBody>
          <a:bodyPr>
            <a:normAutofit lnSpcReduction="10000"/>
          </a:bodyPr>
          <a:lstStyle/>
          <a:p>
            <a:pPr marL="0" marR="0" lvl="0" indent="0" algn="ctr" defTabSz="914400" rtl="0" eaLnBrk="1" fontAlgn="auto" latinLnBrk="0" hangingPunct="1">
              <a:lnSpc>
                <a:spcPct val="90000"/>
              </a:lnSpc>
              <a:spcBef>
                <a:spcPts val="1000"/>
              </a:spcBef>
              <a:spcAft>
                <a:spcPts val="0"/>
              </a:spcAft>
              <a:buClrTx/>
              <a:buSzTx/>
              <a:buNone/>
              <a:tabLst/>
              <a:defRPr/>
            </a:pPr>
            <a:r>
              <a:rPr kumimoji="0" lang="en-US" sz="3200" b="0" i="0" u="none" strike="noStrike" kern="1200" cap="none" spc="0" normalizeH="0" baseline="0" noProof="0" dirty="0">
                <a:ln>
                  <a:noFill/>
                </a:ln>
                <a:solidFill>
                  <a:srgbClr val="FF0000"/>
                </a:solidFill>
                <a:effectLst/>
                <a:uLnTx/>
                <a:uFillTx/>
                <a:latin typeface="Calibri" panose="020F0502020204030204"/>
                <a:ea typeface="+mn-ea"/>
                <a:cs typeface="+mn-cs"/>
              </a:rPr>
              <a:t>Intensive farming:</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It applies mainly to livestock. Intensive breeding farms look more like factories to breed pigs, chickens, laying hens, cattle and even fish. These farms “landless” are common in North America, Europe and Asia and in heavy populated areas in general, where, for instance, the demand for meat and proteins is very high.</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FF0000"/>
                </a:solidFill>
                <a:effectLst/>
                <a:uLnTx/>
                <a:uFillTx/>
                <a:latin typeface="Calibri" panose="020F0502020204030204"/>
                <a:ea typeface="+mn-ea"/>
                <a:cs typeface="+mn-cs"/>
              </a:rPr>
              <a:t>Extensive farming:</a:t>
            </a: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Calibri" panose="020F0502020204030204"/>
                <a:ea typeface="+mn-ea"/>
                <a:cs typeface="+mn-cs"/>
              </a:rPr>
              <a:t>It is a livestock management system used on large non-cultivated land where animals can graze freely. Extensive farming is mainly chosen for cattle, to produce meat and milk, sheep and goats. It is more common in Central and South America (Mexico, Argentina, Brazil and Peru), and in some Southern Africa countries (South Africa, Namibia and Botswana), Australia, but even in Europe.</a:t>
            </a:r>
          </a:p>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algn="ctr"/>
            <a:endParaRPr lang="en-US" dirty="0"/>
          </a:p>
        </p:txBody>
      </p:sp>
    </p:spTree>
    <p:extLst>
      <p:ext uri="{BB962C8B-B14F-4D97-AF65-F5344CB8AC3E}">
        <p14:creationId xmlns:p14="http://schemas.microsoft.com/office/powerpoint/2010/main" val="237085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5445C-AECA-4672-88D8-8EE36D6C0340}"/>
              </a:ext>
            </a:extLst>
          </p:cNvPr>
          <p:cNvSpPr>
            <a:spLocks noGrp="1"/>
          </p:cNvSpPr>
          <p:nvPr>
            <p:ph type="title"/>
          </p:nvPr>
        </p:nvSpPr>
        <p:spPr/>
        <p:txBody>
          <a:bodyPr>
            <a:noAutofit/>
          </a:bodyPr>
          <a:lstStyle/>
          <a:p>
            <a:pPr marL="0" marR="0" lvl="0" indent="0" algn="ctr" defTabSz="914400" rtl="0" eaLnBrk="1" fontAlgn="auto" latinLnBrk="0" hangingPunct="1">
              <a:lnSpc>
                <a:spcPct val="150000"/>
              </a:lnSpc>
              <a:spcBef>
                <a:spcPts val="0"/>
              </a:spcBef>
              <a:spcAft>
                <a:spcPts val="1000"/>
              </a:spcAft>
              <a:tabLst/>
              <a:defRPr/>
            </a:pPr>
            <a:r>
              <a:rPr kumimoji="0" lang="en-US" sz="3200" b="1" i="0" u="none" strike="noStrike" kern="1200" cap="none" spc="0" normalizeH="0" baseline="0" noProof="0" dirty="0">
                <a:ln>
                  <a:noFill/>
                </a:ln>
                <a:solidFill>
                  <a:srgbClr val="00B050"/>
                </a:solidFill>
                <a:effectLst/>
                <a:uLnTx/>
                <a:uFillTx/>
                <a:latin typeface="Times New Roman" panose="02020603050405020304" pitchFamily="18" charset="0"/>
                <a:ea typeface="Calibri" panose="020F0502020204030204" pitchFamily="34" charset="0"/>
                <a:cs typeface="Arial" panose="020B0604020202020204" pitchFamily="34" charset="0"/>
              </a:rPr>
              <a:t>Animals and the environment:</a:t>
            </a:r>
            <a:br>
              <a:rPr kumimoji="0" lang="en-GB" sz="3200" b="1"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Arial" panose="020B0604020202020204" pitchFamily="34" charset="0"/>
              </a:rPr>
            </a:br>
            <a:endParaRPr lang="en-US" sz="3200" b="1" dirty="0">
              <a:solidFill>
                <a:srgbClr val="00B050"/>
              </a:solidFill>
            </a:endParaRPr>
          </a:p>
        </p:txBody>
      </p:sp>
      <p:sp>
        <p:nvSpPr>
          <p:cNvPr id="3" name="Content Placeholder 2">
            <a:extLst>
              <a:ext uri="{FF2B5EF4-FFF2-40B4-BE49-F238E27FC236}">
                <a16:creationId xmlns:a16="http://schemas.microsoft.com/office/drawing/2014/main" id="{7C6C2B80-E774-457E-B1A9-A66B3B8720B1}"/>
              </a:ext>
            </a:extLst>
          </p:cNvPr>
          <p:cNvSpPr>
            <a:spLocks noGrp="1"/>
          </p:cNvSpPr>
          <p:nvPr>
            <p:ph idx="1"/>
          </p:nvPr>
        </p:nvSpPr>
        <p:spPr/>
        <p:txBody>
          <a:bodyPr>
            <a:normAutofit fontScale="77500" lnSpcReduction="20000"/>
          </a:bodyPr>
          <a:lstStyle/>
          <a:p>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The environment is where you find around you. </a:t>
            </a:r>
          </a:p>
          <a:p>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The plants, water, soil and climate are all part of your environment. Man keeps animals which are suited to his needs and his environment. </a:t>
            </a:r>
          </a:p>
          <a:p>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There is a limit to the number of animals which we can keep in any area.</a:t>
            </a:r>
          </a:p>
          <a:p>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If we ignore these facts we can have management and health problems in our livestock and damage to the local environment.</a:t>
            </a:r>
            <a:endParaRPr lang="en-US" sz="3600" dirty="0"/>
          </a:p>
        </p:txBody>
      </p:sp>
    </p:spTree>
    <p:extLst>
      <p:ext uri="{BB962C8B-B14F-4D97-AF65-F5344CB8AC3E}">
        <p14:creationId xmlns:p14="http://schemas.microsoft.com/office/powerpoint/2010/main" val="276792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4219-453A-40EC-B338-B447D845F44E}"/>
              </a:ext>
            </a:extLst>
          </p:cNvPr>
          <p:cNvSpPr>
            <a:spLocks noGrp="1"/>
          </p:cNvSpPr>
          <p:nvPr>
            <p:ph type="title"/>
          </p:nvPr>
        </p:nvSpPr>
        <p:spPr/>
        <p:txBody>
          <a:bodyPr>
            <a:normAutofit fontScale="90000"/>
          </a:bodyPr>
          <a:lstStyle/>
          <a:p>
            <a:pPr marL="0" marR="0" lvl="0" indent="0" algn="ctr" defTabSz="914400" rtl="0" eaLnBrk="1" fontAlgn="auto" latinLnBrk="0" hangingPunct="1">
              <a:lnSpc>
                <a:spcPct val="150000"/>
              </a:lnSpc>
              <a:spcBef>
                <a:spcPts val="0"/>
              </a:spcBef>
              <a:spcAft>
                <a:spcPts val="1000"/>
              </a:spcAft>
              <a:tabLst/>
              <a:defRPr/>
            </a:pPr>
            <a:r>
              <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Different breeds (types) of animal</a:t>
            </a:r>
            <a:br>
              <a:rPr kumimoji="0" lang="en-GB"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B6B0176-FD06-47DE-9107-3926C74AD91E}"/>
              </a:ext>
            </a:extLst>
          </p:cNvPr>
          <p:cNvSpPr>
            <a:spLocks noGrp="1"/>
          </p:cNvSpPr>
          <p:nvPr>
            <p:ph idx="1"/>
          </p:nvPr>
        </p:nvSpPr>
        <p:spPr/>
        <p:txBody>
          <a:bodyPr>
            <a:normAutofit fontScale="85000" lnSpcReduction="10000"/>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Throughout the world man keeps animals which are suited to the local environment. Feed, water and climate are the main factors which determine what animals are in any one region. As a result of this we find a large variety of animal breeds throughout the world.</a:t>
            </a: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In England sheep have thick woolly fleeces to protect them against cold winters. In Somalia, where the climate is very hot, the sheep have light, hairy coats.</a:t>
            </a:r>
            <a:endParaRPr kumimoji="0" lang="en-GB"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Friesian cows produce a lot of milk on the good grasslands in countries with cool weather conditions. In India the Sahiwal cattle are good milk producers in the hot tropics</a:t>
            </a:r>
            <a:endParaRPr kumimoji="0" lang="en-GB"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In China pigs are fed on food which is mainly roughage and so developed a potbelly to use this type of food. In Europe pigs are fed a lot of grain and have leaner bodies.</a:t>
            </a:r>
            <a:endParaRPr kumimoji="0" lang="en-GB"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10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7267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840</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Farm Management</vt:lpstr>
      <vt:lpstr>Management:</vt:lpstr>
      <vt:lpstr>Farm Management </vt:lpstr>
      <vt:lpstr>Farm Management</vt:lpstr>
      <vt:lpstr>Farm Management</vt:lpstr>
      <vt:lpstr>Farm Management</vt:lpstr>
      <vt:lpstr>Farm Management</vt:lpstr>
      <vt:lpstr>Animals and the environment: </vt:lpstr>
      <vt:lpstr>Different breeds (types) of animal </vt:lpstr>
      <vt:lpstr>Problems of overstocking (too many animals)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Management</dc:title>
  <dc:creator>Nawzad M Aziz</dc:creator>
  <cp:lastModifiedBy>Nawzad M Aziz</cp:lastModifiedBy>
  <cp:revision>8</cp:revision>
  <dcterms:created xsi:type="dcterms:W3CDTF">2021-11-20T19:53:41Z</dcterms:created>
  <dcterms:modified xsi:type="dcterms:W3CDTF">2021-11-20T20:25:26Z</dcterms:modified>
</cp:coreProperties>
</file>