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5A63AD-4C0B-4E72-9570-7FCA21BD6DF3}" type="datetimeFigureOut">
              <a:rPr lang="en-US" smtClean="0"/>
              <a:t>11/18/2023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24A56-D9E2-4CA0-BA0B-1D589AD28534}" type="slidenum">
              <a:rPr lang="en-US" smtClean="0"/>
              <a:t>‹#›</a:t>
            </a:fld>
            <a:endParaRPr lang="en-US"/>
          </a:p>
        </p:txBody>
      </p:sp>
    </p:spTree>
    <p:extLst>
      <p:ext uri="{BB962C8B-B14F-4D97-AF65-F5344CB8AC3E}">
        <p14:creationId xmlns:p14="http://schemas.microsoft.com/office/powerpoint/2010/main" val="459927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F24A56-D9E2-4CA0-BA0B-1D589AD28534}" type="slidenum">
              <a:rPr lang="en-US" smtClean="0"/>
              <a:t>13</a:t>
            </a:fld>
            <a:endParaRPr lang="en-US"/>
          </a:p>
        </p:txBody>
      </p:sp>
    </p:spTree>
    <p:extLst>
      <p:ext uri="{BB962C8B-B14F-4D97-AF65-F5344CB8AC3E}">
        <p14:creationId xmlns:p14="http://schemas.microsoft.com/office/powerpoint/2010/main" val="4148125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2A357-064A-4649-8CC0-E43D857D46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6D19CF-934C-492A-BC40-50D18D34D4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BA871F-E075-4242-8EB8-6751BCB899AE}"/>
              </a:ext>
            </a:extLst>
          </p:cNvPr>
          <p:cNvSpPr>
            <a:spLocks noGrp="1"/>
          </p:cNvSpPr>
          <p:nvPr>
            <p:ph type="dt" sz="half" idx="10"/>
          </p:nvPr>
        </p:nvSpPr>
        <p:spPr/>
        <p:txBody>
          <a:bodyPr/>
          <a:lstStyle/>
          <a:p>
            <a:fld id="{F7FF12C2-6AE0-4171-A531-22F135DA95EC}" type="datetimeFigureOut">
              <a:rPr lang="en-US" smtClean="0"/>
              <a:t>11/18/2023</a:t>
            </a:fld>
            <a:endParaRPr lang="en-US"/>
          </a:p>
        </p:txBody>
      </p:sp>
      <p:sp>
        <p:nvSpPr>
          <p:cNvPr id="5" name="Footer Placeholder 4">
            <a:extLst>
              <a:ext uri="{FF2B5EF4-FFF2-40B4-BE49-F238E27FC236}">
                <a16:creationId xmlns:a16="http://schemas.microsoft.com/office/drawing/2014/main" id="{14DEBB7A-E392-4F1A-AFD0-D0A41C8C80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64840-A01A-4201-B634-5A16E4D23ED7}"/>
              </a:ext>
            </a:extLst>
          </p:cNvPr>
          <p:cNvSpPr>
            <a:spLocks noGrp="1"/>
          </p:cNvSpPr>
          <p:nvPr>
            <p:ph type="sldNum" sz="quarter" idx="12"/>
          </p:nvPr>
        </p:nvSpPr>
        <p:spPr/>
        <p:txBody>
          <a:bodyPr/>
          <a:lstStyle/>
          <a:p>
            <a:fld id="{9184D335-AF2F-4E57-84AA-FB57F378AD66}" type="slidenum">
              <a:rPr lang="en-US" smtClean="0"/>
              <a:t>‹#›</a:t>
            </a:fld>
            <a:endParaRPr lang="en-US"/>
          </a:p>
        </p:txBody>
      </p:sp>
    </p:spTree>
    <p:extLst>
      <p:ext uri="{BB962C8B-B14F-4D97-AF65-F5344CB8AC3E}">
        <p14:creationId xmlns:p14="http://schemas.microsoft.com/office/powerpoint/2010/main" val="603839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C9ACD-003A-48EF-848F-500669C8EE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301316-9C6D-4F35-B982-A4026E2769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0C27E2-66ED-4AB5-82E5-8B2AECBD5730}"/>
              </a:ext>
            </a:extLst>
          </p:cNvPr>
          <p:cNvSpPr>
            <a:spLocks noGrp="1"/>
          </p:cNvSpPr>
          <p:nvPr>
            <p:ph type="dt" sz="half" idx="10"/>
          </p:nvPr>
        </p:nvSpPr>
        <p:spPr/>
        <p:txBody>
          <a:bodyPr/>
          <a:lstStyle/>
          <a:p>
            <a:fld id="{F7FF12C2-6AE0-4171-A531-22F135DA95EC}" type="datetimeFigureOut">
              <a:rPr lang="en-US" smtClean="0"/>
              <a:t>11/18/2023</a:t>
            </a:fld>
            <a:endParaRPr lang="en-US"/>
          </a:p>
        </p:txBody>
      </p:sp>
      <p:sp>
        <p:nvSpPr>
          <p:cNvPr id="5" name="Footer Placeholder 4">
            <a:extLst>
              <a:ext uri="{FF2B5EF4-FFF2-40B4-BE49-F238E27FC236}">
                <a16:creationId xmlns:a16="http://schemas.microsoft.com/office/drawing/2014/main" id="{C1D4E901-3789-4CEB-8B10-430DBAA6B0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36AD4-0280-4D2A-BDF2-BBA32D2BF13E}"/>
              </a:ext>
            </a:extLst>
          </p:cNvPr>
          <p:cNvSpPr>
            <a:spLocks noGrp="1"/>
          </p:cNvSpPr>
          <p:nvPr>
            <p:ph type="sldNum" sz="quarter" idx="12"/>
          </p:nvPr>
        </p:nvSpPr>
        <p:spPr/>
        <p:txBody>
          <a:bodyPr/>
          <a:lstStyle/>
          <a:p>
            <a:fld id="{9184D335-AF2F-4E57-84AA-FB57F378AD66}" type="slidenum">
              <a:rPr lang="en-US" smtClean="0"/>
              <a:t>‹#›</a:t>
            </a:fld>
            <a:endParaRPr lang="en-US"/>
          </a:p>
        </p:txBody>
      </p:sp>
    </p:spTree>
    <p:extLst>
      <p:ext uri="{BB962C8B-B14F-4D97-AF65-F5344CB8AC3E}">
        <p14:creationId xmlns:p14="http://schemas.microsoft.com/office/powerpoint/2010/main" val="662131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1AD89E-A6AE-4DC1-BCD2-9EB98908B8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1E48DB-7EBC-4B70-B9AE-526F600982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A6D5A-4A47-4DC5-8FA2-50DDF502822C}"/>
              </a:ext>
            </a:extLst>
          </p:cNvPr>
          <p:cNvSpPr>
            <a:spLocks noGrp="1"/>
          </p:cNvSpPr>
          <p:nvPr>
            <p:ph type="dt" sz="half" idx="10"/>
          </p:nvPr>
        </p:nvSpPr>
        <p:spPr/>
        <p:txBody>
          <a:bodyPr/>
          <a:lstStyle/>
          <a:p>
            <a:fld id="{F7FF12C2-6AE0-4171-A531-22F135DA95EC}" type="datetimeFigureOut">
              <a:rPr lang="en-US" smtClean="0"/>
              <a:t>11/18/2023</a:t>
            </a:fld>
            <a:endParaRPr lang="en-US"/>
          </a:p>
        </p:txBody>
      </p:sp>
      <p:sp>
        <p:nvSpPr>
          <p:cNvPr id="5" name="Footer Placeholder 4">
            <a:extLst>
              <a:ext uri="{FF2B5EF4-FFF2-40B4-BE49-F238E27FC236}">
                <a16:creationId xmlns:a16="http://schemas.microsoft.com/office/drawing/2014/main" id="{9C4B91E6-F03E-4006-A370-1CBA3DBF16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3AF7E-1A55-4150-ADFF-846CBF0ADFA3}"/>
              </a:ext>
            </a:extLst>
          </p:cNvPr>
          <p:cNvSpPr>
            <a:spLocks noGrp="1"/>
          </p:cNvSpPr>
          <p:nvPr>
            <p:ph type="sldNum" sz="quarter" idx="12"/>
          </p:nvPr>
        </p:nvSpPr>
        <p:spPr/>
        <p:txBody>
          <a:bodyPr/>
          <a:lstStyle/>
          <a:p>
            <a:fld id="{9184D335-AF2F-4E57-84AA-FB57F378AD66}" type="slidenum">
              <a:rPr lang="en-US" smtClean="0"/>
              <a:t>‹#›</a:t>
            </a:fld>
            <a:endParaRPr lang="en-US"/>
          </a:p>
        </p:txBody>
      </p:sp>
    </p:spTree>
    <p:extLst>
      <p:ext uri="{BB962C8B-B14F-4D97-AF65-F5344CB8AC3E}">
        <p14:creationId xmlns:p14="http://schemas.microsoft.com/office/powerpoint/2010/main" val="411573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17392-4B84-48A9-B2F5-7E7E130A9B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9F12F0-E81A-4265-97EB-0E0011467C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A1D80-5139-47F7-A660-274478BE3171}"/>
              </a:ext>
            </a:extLst>
          </p:cNvPr>
          <p:cNvSpPr>
            <a:spLocks noGrp="1"/>
          </p:cNvSpPr>
          <p:nvPr>
            <p:ph type="dt" sz="half" idx="10"/>
          </p:nvPr>
        </p:nvSpPr>
        <p:spPr/>
        <p:txBody>
          <a:bodyPr/>
          <a:lstStyle/>
          <a:p>
            <a:fld id="{F7FF12C2-6AE0-4171-A531-22F135DA95EC}" type="datetimeFigureOut">
              <a:rPr lang="en-US" smtClean="0"/>
              <a:t>11/18/2023</a:t>
            </a:fld>
            <a:endParaRPr lang="en-US"/>
          </a:p>
        </p:txBody>
      </p:sp>
      <p:sp>
        <p:nvSpPr>
          <p:cNvPr id="5" name="Footer Placeholder 4">
            <a:extLst>
              <a:ext uri="{FF2B5EF4-FFF2-40B4-BE49-F238E27FC236}">
                <a16:creationId xmlns:a16="http://schemas.microsoft.com/office/drawing/2014/main" id="{5B1DAD9C-E2F1-4BE4-9A3B-9DDD9E262A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D01DB-681E-4AB9-9C61-7DFA86D4CA07}"/>
              </a:ext>
            </a:extLst>
          </p:cNvPr>
          <p:cNvSpPr>
            <a:spLocks noGrp="1"/>
          </p:cNvSpPr>
          <p:nvPr>
            <p:ph type="sldNum" sz="quarter" idx="12"/>
          </p:nvPr>
        </p:nvSpPr>
        <p:spPr/>
        <p:txBody>
          <a:bodyPr/>
          <a:lstStyle/>
          <a:p>
            <a:fld id="{9184D335-AF2F-4E57-84AA-FB57F378AD66}" type="slidenum">
              <a:rPr lang="en-US" smtClean="0"/>
              <a:t>‹#›</a:t>
            </a:fld>
            <a:endParaRPr lang="en-US"/>
          </a:p>
        </p:txBody>
      </p:sp>
    </p:spTree>
    <p:extLst>
      <p:ext uri="{BB962C8B-B14F-4D97-AF65-F5344CB8AC3E}">
        <p14:creationId xmlns:p14="http://schemas.microsoft.com/office/powerpoint/2010/main" val="4041931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5B999-0384-4029-8875-07DFE2860C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A4E674-BED3-4E5A-AA12-7E1D22B5D6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64CE5E-0C5A-474F-8A84-9354343D3833}"/>
              </a:ext>
            </a:extLst>
          </p:cNvPr>
          <p:cNvSpPr>
            <a:spLocks noGrp="1"/>
          </p:cNvSpPr>
          <p:nvPr>
            <p:ph type="dt" sz="half" idx="10"/>
          </p:nvPr>
        </p:nvSpPr>
        <p:spPr/>
        <p:txBody>
          <a:bodyPr/>
          <a:lstStyle/>
          <a:p>
            <a:fld id="{F7FF12C2-6AE0-4171-A531-22F135DA95EC}" type="datetimeFigureOut">
              <a:rPr lang="en-US" smtClean="0"/>
              <a:t>11/18/2023</a:t>
            </a:fld>
            <a:endParaRPr lang="en-US"/>
          </a:p>
        </p:txBody>
      </p:sp>
      <p:sp>
        <p:nvSpPr>
          <p:cNvPr id="5" name="Footer Placeholder 4">
            <a:extLst>
              <a:ext uri="{FF2B5EF4-FFF2-40B4-BE49-F238E27FC236}">
                <a16:creationId xmlns:a16="http://schemas.microsoft.com/office/drawing/2014/main" id="{8A962972-35EE-43A2-845F-84F59AC47B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C2F1DD-1625-4EB8-8284-B82970D93A61}"/>
              </a:ext>
            </a:extLst>
          </p:cNvPr>
          <p:cNvSpPr>
            <a:spLocks noGrp="1"/>
          </p:cNvSpPr>
          <p:nvPr>
            <p:ph type="sldNum" sz="quarter" idx="12"/>
          </p:nvPr>
        </p:nvSpPr>
        <p:spPr/>
        <p:txBody>
          <a:bodyPr/>
          <a:lstStyle/>
          <a:p>
            <a:fld id="{9184D335-AF2F-4E57-84AA-FB57F378AD66}" type="slidenum">
              <a:rPr lang="en-US" smtClean="0"/>
              <a:t>‹#›</a:t>
            </a:fld>
            <a:endParaRPr lang="en-US"/>
          </a:p>
        </p:txBody>
      </p:sp>
    </p:spTree>
    <p:extLst>
      <p:ext uri="{BB962C8B-B14F-4D97-AF65-F5344CB8AC3E}">
        <p14:creationId xmlns:p14="http://schemas.microsoft.com/office/powerpoint/2010/main" val="336115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58512-E019-4BAD-92B3-5A6B7F9518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5BA15C-F8C7-457B-B74B-3401BD1880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5C922C-0158-490F-8654-2D6171246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4AB8CD-3F3A-4CC3-9CE0-DB52BF59CFAA}"/>
              </a:ext>
            </a:extLst>
          </p:cNvPr>
          <p:cNvSpPr>
            <a:spLocks noGrp="1"/>
          </p:cNvSpPr>
          <p:nvPr>
            <p:ph type="dt" sz="half" idx="10"/>
          </p:nvPr>
        </p:nvSpPr>
        <p:spPr/>
        <p:txBody>
          <a:bodyPr/>
          <a:lstStyle/>
          <a:p>
            <a:fld id="{F7FF12C2-6AE0-4171-A531-22F135DA95EC}" type="datetimeFigureOut">
              <a:rPr lang="en-US" smtClean="0"/>
              <a:t>11/18/2023</a:t>
            </a:fld>
            <a:endParaRPr lang="en-US"/>
          </a:p>
        </p:txBody>
      </p:sp>
      <p:sp>
        <p:nvSpPr>
          <p:cNvPr id="6" name="Footer Placeholder 5">
            <a:extLst>
              <a:ext uri="{FF2B5EF4-FFF2-40B4-BE49-F238E27FC236}">
                <a16:creationId xmlns:a16="http://schemas.microsoft.com/office/drawing/2014/main" id="{8CB4A977-5B9C-4718-9AFA-E81DF75AF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8AD952-3393-4A92-84F1-2E54A349F3E9}"/>
              </a:ext>
            </a:extLst>
          </p:cNvPr>
          <p:cNvSpPr>
            <a:spLocks noGrp="1"/>
          </p:cNvSpPr>
          <p:nvPr>
            <p:ph type="sldNum" sz="quarter" idx="12"/>
          </p:nvPr>
        </p:nvSpPr>
        <p:spPr/>
        <p:txBody>
          <a:bodyPr/>
          <a:lstStyle/>
          <a:p>
            <a:fld id="{9184D335-AF2F-4E57-84AA-FB57F378AD66}" type="slidenum">
              <a:rPr lang="en-US" smtClean="0"/>
              <a:t>‹#›</a:t>
            </a:fld>
            <a:endParaRPr lang="en-US"/>
          </a:p>
        </p:txBody>
      </p:sp>
    </p:spTree>
    <p:extLst>
      <p:ext uri="{BB962C8B-B14F-4D97-AF65-F5344CB8AC3E}">
        <p14:creationId xmlns:p14="http://schemas.microsoft.com/office/powerpoint/2010/main" val="4015961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06623-4EEA-4362-A475-02E3F2A676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A2E8FC-9804-4478-B727-5ADF9174E6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4232B5-482D-468D-98D7-FE69C286C8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DF3CA-7BB6-4F07-AE2D-474C0CEF46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1EB9A0-83B5-4816-A623-55A607DBB0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C65DA1-5010-4818-BBE1-C899CA1C6E0F}"/>
              </a:ext>
            </a:extLst>
          </p:cNvPr>
          <p:cNvSpPr>
            <a:spLocks noGrp="1"/>
          </p:cNvSpPr>
          <p:nvPr>
            <p:ph type="dt" sz="half" idx="10"/>
          </p:nvPr>
        </p:nvSpPr>
        <p:spPr/>
        <p:txBody>
          <a:bodyPr/>
          <a:lstStyle/>
          <a:p>
            <a:fld id="{F7FF12C2-6AE0-4171-A531-22F135DA95EC}" type="datetimeFigureOut">
              <a:rPr lang="en-US" smtClean="0"/>
              <a:t>11/18/2023</a:t>
            </a:fld>
            <a:endParaRPr lang="en-US"/>
          </a:p>
        </p:txBody>
      </p:sp>
      <p:sp>
        <p:nvSpPr>
          <p:cNvPr id="8" name="Footer Placeholder 7">
            <a:extLst>
              <a:ext uri="{FF2B5EF4-FFF2-40B4-BE49-F238E27FC236}">
                <a16:creationId xmlns:a16="http://schemas.microsoft.com/office/drawing/2014/main" id="{1EA6B610-BFE9-4D62-B786-5F4ED3FDFF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C585D6-B1E7-4722-B701-955A8A6919E4}"/>
              </a:ext>
            </a:extLst>
          </p:cNvPr>
          <p:cNvSpPr>
            <a:spLocks noGrp="1"/>
          </p:cNvSpPr>
          <p:nvPr>
            <p:ph type="sldNum" sz="quarter" idx="12"/>
          </p:nvPr>
        </p:nvSpPr>
        <p:spPr/>
        <p:txBody>
          <a:bodyPr/>
          <a:lstStyle/>
          <a:p>
            <a:fld id="{9184D335-AF2F-4E57-84AA-FB57F378AD66}" type="slidenum">
              <a:rPr lang="en-US" smtClean="0"/>
              <a:t>‹#›</a:t>
            </a:fld>
            <a:endParaRPr lang="en-US"/>
          </a:p>
        </p:txBody>
      </p:sp>
    </p:spTree>
    <p:extLst>
      <p:ext uri="{BB962C8B-B14F-4D97-AF65-F5344CB8AC3E}">
        <p14:creationId xmlns:p14="http://schemas.microsoft.com/office/powerpoint/2010/main" val="19060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BF81E-47C4-47D9-8D29-4907F22E47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C65E3B-67F7-44FD-A8B3-05D471C807D3}"/>
              </a:ext>
            </a:extLst>
          </p:cNvPr>
          <p:cNvSpPr>
            <a:spLocks noGrp="1"/>
          </p:cNvSpPr>
          <p:nvPr>
            <p:ph type="dt" sz="half" idx="10"/>
          </p:nvPr>
        </p:nvSpPr>
        <p:spPr/>
        <p:txBody>
          <a:bodyPr/>
          <a:lstStyle/>
          <a:p>
            <a:fld id="{F7FF12C2-6AE0-4171-A531-22F135DA95EC}" type="datetimeFigureOut">
              <a:rPr lang="en-US" smtClean="0"/>
              <a:t>11/18/2023</a:t>
            </a:fld>
            <a:endParaRPr lang="en-US"/>
          </a:p>
        </p:txBody>
      </p:sp>
      <p:sp>
        <p:nvSpPr>
          <p:cNvPr id="4" name="Footer Placeholder 3">
            <a:extLst>
              <a:ext uri="{FF2B5EF4-FFF2-40B4-BE49-F238E27FC236}">
                <a16:creationId xmlns:a16="http://schemas.microsoft.com/office/drawing/2014/main" id="{C2D5BEDB-BF01-41E4-88DB-892C29430D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D634D7-1B2D-4046-BF7C-70F2AB7FC901}"/>
              </a:ext>
            </a:extLst>
          </p:cNvPr>
          <p:cNvSpPr>
            <a:spLocks noGrp="1"/>
          </p:cNvSpPr>
          <p:nvPr>
            <p:ph type="sldNum" sz="quarter" idx="12"/>
          </p:nvPr>
        </p:nvSpPr>
        <p:spPr/>
        <p:txBody>
          <a:bodyPr/>
          <a:lstStyle/>
          <a:p>
            <a:fld id="{9184D335-AF2F-4E57-84AA-FB57F378AD66}" type="slidenum">
              <a:rPr lang="en-US" smtClean="0"/>
              <a:t>‹#›</a:t>
            </a:fld>
            <a:endParaRPr lang="en-US"/>
          </a:p>
        </p:txBody>
      </p:sp>
    </p:spTree>
    <p:extLst>
      <p:ext uri="{BB962C8B-B14F-4D97-AF65-F5344CB8AC3E}">
        <p14:creationId xmlns:p14="http://schemas.microsoft.com/office/powerpoint/2010/main" val="3081597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577AAF-A94E-4AE0-8F16-AB6401FEEFFD}"/>
              </a:ext>
            </a:extLst>
          </p:cNvPr>
          <p:cNvSpPr>
            <a:spLocks noGrp="1"/>
          </p:cNvSpPr>
          <p:nvPr>
            <p:ph type="dt" sz="half" idx="10"/>
          </p:nvPr>
        </p:nvSpPr>
        <p:spPr/>
        <p:txBody>
          <a:bodyPr/>
          <a:lstStyle/>
          <a:p>
            <a:fld id="{F7FF12C2-6AE0-4171-A531-22F135DA95EC}" type="datetimeFigureOut">
              <a:rPr lang="en-US" smtClean="0"/>
              <a:t>11/18/2023</a:t>
            </a:fld>
            <a:endParaRPr lang="en-US"/>
          </a:p>
        </p:txBody>
      </p:sp>
      <p:sp>
        <p:nvSpPr>
          <p:cNvPr id="3" name="Footer Placeholder 2">
            <a:extLst>
              <a:ext uri="{FF2B5EF4-FFF2-40B4-BE49-F238E27FC236}">
                <a16:creationId xmlns:a16="http://schemas.microsoft.com/office/drawing/2014/main" id="{92DEB6B0-8976-4905-8049-F1A5C98D56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AF024E-5033-49B2-A18C-03E9234EE8AA}"/>
              </a:ext>
            </a:extLst>
          </p:cNvPr>
          <p:cNvSpPr>
            <a:spLocks noGrp="1"/>
          </p:cNvSpPr>
          <p:nvPr>
            <p:ph type="sldNum" sz="quarter" idx="12"/>
          </p:nvPr>
        </p:nvSpPr>
        <p:spPr/>
        <p:txBody>
          <a:bodyPr/>
          <a:lstStyle/>
          <a:p>
            <a:fld id="{9184D335-AF2F-4E57-84AA-FB57F378AD66}" type="slidenum">
              <a:rPr lang="en-US" smtClean="0"/>
              <a:t>‹#›</a:t>
            </a:fld>
            <a:endParaRPr lang="en-US"/>
          </a:p>
        </p:txBody>
      </p:sp>
    </p:spTree>
    <p:extLst>
      <p:ext uri="{BB962C8B-B14F-4D97-AF65-F5344CB8AC3E}">
        <p14:creationId xmlns:p14="http://schemas.microsoft.com/office/powerpoint/2010/main" val="1909521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AE818-C46B-4833-95CD-9246EE05E7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E15DE9-5965-4539-8785-120658D133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65592A-F9A3-4BF8-B18C-25CE95183A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883905-F860-443F-AA7A-A0CCD558BF1A}"/>
              </a:ext>
            </a:extLst>
          </p:cNvPr>
          <p:cNvSpPr>
            <a:spLocks noGrp="1"/>
          </p:cNvSpPr>
          <p:nvPr>
            <p:ph type="dt" sz="half" idx="10"/>
          </p:nvPr>
        </p:nvSpPr>
        <p:spPr/>
        <p:txBody>
          <a:bodyPr/>
          <a:lstStyle/>
          <a:p>
            <a:fld id="{F7FF12C2-6AE0-4171-A531-22F135DA95EC}" type="datetimeFigureOut">
              <a:rPr lang="en-US" smtClean="0"/>
              <a:t>11/18/2023</a:t>
            </a:fld>
            <a:endParaRPr lang="en-US"/>
          </a:p>
        </p:txBody>
      </p:sp>
      <p:sp>
        <p:nvSpPr>
          <p:cNvPr id="6" name="Footer Placeholder 5">
            <a:extLst>
              <a:ext uri="{FF2B5EF4-FFF2-40B4-BE49-F238E27FC236}">
                <a16:creationId xmlns:a16="http://schemas.microsoft.com/office/drawing/2014/main" id="{101E75CF-0FE9-4330-B818-44A8078FB6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BE935D-7E38-4042-9EDC-38AB8DAF1091}"/>
              </a:ext>
            </a:extLst>
          </p:cNvPr>
          <p:cNvSpPr>
            <a:spLocks noGrp="1"/>
          </p:cNvSpPr>
          <p:nvPr>
            <p:ph type="sldNum" sz="quarter" idx="12"/>
          </p:nvPr>
        </p:nvSpPr>
        <p:spPr/>
        <p:txBody>
          <a:bodyPr/>
          <a:lstStyle/>
          <a:p>
            <a:fld id="{9184D335-AF2F-4E57-84AA-FB57F378AD66}" type="slidenum">
              <a:rPr lang="en-US" smtClean="0"/>
              <a:t>‹#›</a:t>
            </a:fld>
            <a:endParaRPr lang="en-US"/>
          </a:p>
        </p:txBody>
      </p:sp>
    </p:spTree>
    <p:extLst>
      <p:ext uri="{BB962C8B-B14F-4D97-AF65-F5344CB8AC3E}">
        <p14:creationId xmlns:p14="http://schemas.microsoft.com/office/powerpoint/2010/main" val="2258207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0BD6F-8360-420B-BA63-9FB14BBD0D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494F49-A377-4281-B46C-B3ABA1F5C6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11BA96-31F7-46A1-82A5-962E0F6211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FC4DA0-8FA2-4FA2-BD86-828F3B01E500}"/>
              </a:ext>
            </a:extLst>
          </p:cNvPr>
          <p:cNvSpPr>
            <a:spLocks noGrp="1"/>
          </p:cNvSpPr>
          <p:nvPr>
            <p:ph type="dt" sz="half" idx="10"/>
          </p:nvPr>
        </p:nvSpPr>
        <p:spPr/>
        <p:txBody>
          <a:bodyPr/>
          <a:lstStyle/>
          <a:p>
            <a:fld id="{F7FF12C2-6AE0-4171-A531-22F135DA95EC}" type="datetimeFigureOut">
              <a:rPr lang="en-US" smtClean="0"/>
              <a:t>11/18/2023</a:t>
            </a:fld>
            <a:endParaRPr lang="en-US"/>
          </a:p>
        </p:txBody>
      </p:sp>
      <p:sp>
        <p:nvSpPr>
          <p:cNvPr id="6" name="Footer Placeholder 5">
            <a:extLst>
              <a:ext uri="{FF2B5EF4-FFF2-40B4-BE49-F238E27FC236}">
                <a16:creationId xmlns:a16="http://schemas.microsoft.com/office/drawing/2014/main" id="{70916686-DF8C-4F22-A64C-55C785DA77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E7F554-A461-4C54-839B-7FE51F5B270D}"/>
              </a:ext>
            </a:extLst>
          </p:cNvPr>
          <p:cNvSpPr>
            <a:spLocks noGrp="1"/>
          </p:cNvSpPr>
          <p:nvPr>
            <p:ph type="sldNum" sz="quarter" idx="12"/>
          </p:nvPr>
        </p:nvSpPr>
        <p:spPr/>
        <p:txBody>
          <a:bodyPr/>
          <a:lstStyle/>
          <a:p>
            <a:fld id="{9184D335-AF2F-4E57-84AA-FB57F378AD66}" type="slidenum">
              <a:rPr lang="en-US" smtClean="0"/>
              <a:t>‹#›</a:t>
            </a:fld>
            <a:endParaRPr lang="en-US"/>
          </a:p>
        </p:txBody>
      </p:sp>
    </p:spTree>
    <p:extLst>
      <p:ext uri="{BB962C8B-B14F-4D97-AF65-F5344CB8AC3E}">
        <p14:creationId xmlns:p14="http://schemas.microsoft.com/office/powerpoint/2010/main" val="3039761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28D476-A7E2-4884-823F-5E0C1F9E39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B18772-28E5-4085-B244-9DD34445F9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F0AFD6-8DBA-4F1A-BA65-6E3DE8C531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F12C2-6AE0-4171-A531-22F135DA95EC}" type="datetimeFigureOut">
              <a:rPr lang="en-US" smtClean="0"/>
              <a:t>11/18/2023</a:t>
            </a:fld>
            <a:endParaRPr lang="en-US"/>
          </a:p>
        </p:txBody>
      </p:sp>
      <p:sp>
        <p:nvSpPr>
          <p:cNvPr id="5" name="Footer Placeholder 4">
            <a:extLst>
              <a:ext uri="{FF2B5EF4-FFF2-40B4-BE49-F238E27FC236}">
                <a16:creationId xmlns:a16="http://schemas.microsoft.com/office/drawing/2014/main" id="{86D2FDBA-3F83-475F-9341-8ABAEB81F7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6D07E4-E5F3-4163-B02C-CEF4B13262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4D335-AF2F-4E57-84AA-FB57F378AD66}" type="slidenum">
              <a:rPr lang="en-US" smtClean="0"/>
              <a:t>‹#›</a:t>
            </a:fld>
            <a:endParaRPr lang="en-US"/>
          </a:p>
        </p:txBody>
      </p:sp>
    </p:spTree>
    <p:extLst>
      <p:ext uri="{BB962C8B-B14F-4D97-AF65-F5344CB8AC3E}">
        <p14:creationId xmlns:p14="http://schemas.microsoft.com/office/powerpoint/2010/main" val="1960552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4AC8A-3A94-4F65-B947-615C9E548516}"/>
              </a:ext>
            </a:extLst>
          </p:cNvPr>
          <p:cNvSpPr>
            <a:spLocks noGrp="1"/>
          </p:cNvSpPr>
          <p:nvPr>
            <p:ph type="ctrTitle"/>
          </p:nvPr>
        </p:nvSpPr>
        <p:spPr>
          <a:xfrm>
            <a:off x="1524000" y="1122363"/>
            <a:ext cx="9144000" cy="1261073"/>
          </a:xfrm>
        </p:spPr>
        <p:txBody>
          <a:bodyPr/>
          <a:lstStyle/>
          <a:p>
            <a:r>
              <a:rPr lang="en-US" dirty="0">
                <a:solidFill>
                  <a:srgbClr val="00B050"/>
                </a:solidFill>
              </a:rPr>
              <a:t>Farm Management</a:t>
            </a:r>
          </a:p>
        </p:txBody>
      </p:sp>
      <p:sp>
        <p:nvSpPr>
          <p:cNvPr id="3" name="Subtitle 2">
            <a:extLst>
              <a:ext uri="{FF2B5EF4-FFF2-40B4-BE49-F238E27FC236}">
                <a16:creationId xmlns:a16="http://schemas.microsoft.com/office/drawing/2014/main" id="{DF75B41B-C014-4241-9A2E-6015168554DE}"/>
              </a:ext>
            </a:extLst>
          </p:cNvPr>
          <p:cNvSpPr>
            <a:spLocks noGrp="1"/>
          </p:cNvSpPr>
          <p:nvPr>
            <p:ph type="subTitle" idx="1"/>
          </p:nvPr>
        </p:nvSpPr>
        <p:spPr>
          <a:xfrm>
            <a:off x="1524000" y="3028013"/>
            <a:ext cx="9144000" cy="2229787"/>
          </a:xfrm>
        </p:spPr>
        <p:txBody>
          <a:bodyPr/>
          <a:lstStyle/>
          <a:p>
            <a:r>
              <a:rPr lang="nb-NO" sz="3200" dirty="0">
                <a:solidFill>
                  <a:srgbClr val="FF0000"/>
                </a:solidFill>
              </a:rPr>
              <a:t>Assistant Professor</a:t>
            </a:r>
          </a:p>
          <a:p>
            <a:r>
              <a:rPr lang="nb-NO" sz="3200" dirty="0">
                <a:solidFill>
                  <a:srgbClr val="FF0000"/>
                </a:solidFill>
              </a:rPr>
              <a:t>Dr. Nawzad Mohammed Aziz</a:t>
            </a:r>
          </a:p>
          <a:p>
            <a:endParaRPr lang="en-US" dirty="0"/>
          </a:p>
        </p:txBody>
      </p:sp>
    </p:spTree>
    <p:extLst>
      <p:ext uri="{BB962C8B-B14F-4D97-AF65-F5344CB8AC3E}">
        <p14:creationId xmlns:p14="http://schemas.microsoft.com/office/powerpoint/2010/main" val="922874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E3EF0-6E43-4825-87E8-37DADBC5D0F2}"/>
              </a:ext>
            </a:extLst>
          </p:cNvPr>
          <p:cNvSpPr>
            <a:spLocks noGrp="1"/>
          </p:cNvSpPr>
          <p:nvPr>
            <p:ph type="title"/>
          </p:nvPr>
        </p:nvSpPr>
        <p:spPr/>
        <p:txBody>
          <a:bodyPr/>
          <a:lstStyle/>
          <a:p>
            <a:pPr algn="ctr"/>
            <a:r>
              <a:rPr lang="en-US" dirty="0">
                <a:solidFill>
                  <a:srgbClr val="00B050"/>
                </a:solidFill>
              </a:rPr>
              <a:t>Humidity</a:t>
            </a:r>
          </a:p>
        </p:txBody>
      </p:sp>
      <p:sp>
        <p:nvSpPr>
          <p:cNvPr id="3" name="Content Placeholder 2">
            <a:extLst>
              <a:ext uri="{FF2B5EF4-FFF2-40B4-BE49-F238E27FC236}">
                <a16:creationId xmlns:a16="http://schemas.microsoft.com/office/drawing/2014/main" id="{76BF1601-822A-4D58-891C-9E084114E1B1}"/>
              </a:ext>
            </a:extLst>
          </p:cNvPr>
          <p:cNvSpPr>
            <a:spLocks noGrp="1"/>
          </p:cNvSpPr>
          <p:nvPr>
            <p:ph idx="1"/>
          </p:nvPr>
        </p:nvSpPr>
        <p:spPr/>
        <p:txBody>
          <a:bodyPr>
            <a:normAutofit fontScale="85000" lnSpcReduction="20000"/>
          </a:bodyPr>
          <a:lstStyle/>
          <a:p>
            <a:r>
              <a:rPr lang="en-US" dirty="0"/>
              <a:t>Include water vapor in the house beside the moisture in litter. Humidity consider a factor that severely influencing the growth and the production of poultry because its associated directly with the environmental temperature.</a:t>
            </a:r>
          </a:p>
          <a:p>
            <a:endParaRPr lang="en-US" dirty="0"/>
          </a:p>
          <a:p>
            <a:r>
              <a:rPr lang="en-US" dirty="0"/>
              <a:t>Humidity is important in the beginning of chicks age.</a:t>
            </a:r>
          </a:p>
          <a:p>
            <a:r>
              <a:rPr lang="en-US" dirty="0"/>
              <a:t> High humidity leads to stimulate the process of feathering.</a:t>
            </a:r>
          </a:p>
          <a:p>
            <a:r>
              <a:rPr lang="en-US" dirty="0"/>
              <a:t> Low humidity leads to tolerate the high temperature by panting through respiration therefore the bird loose excess heat by evaporation.</a:t>
            </a:r>
          </a:p>
          <a:p>
            <a:endParaRPr lang="en-US" dirty="0"/>
          </a:p>
          <a:p>
            <a:r>
              <a:rPr lang="en-US" dirty="0"/>
              <a:t>The humidity considers an important factor should be exist in the poultry houses in a limit quantity, the best relative humidity should be between (50-70%), which is very important to control it in the house and in the litter.</a:t>
            </a:r>
          </a:p>
          <a:p>
            <a:endParaRPr lang="en-US" dirty="0"/>
          </a:p>
        </p:txBody>
      </p:sp>
    </p:spTree>
    <p:extLst>
      <p:ext uri="{BB962C8B-B14F-4D97-AF65-F5344CB8AC3E}">
        <p14:creationId xmlns:p14="http://schemas.microsoft.com/office/powerpoint/2010/main" val="3815381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5D582-4E18-4C79-9DA1-0BCF3FBB58A1}"/>
              </a:ext>
            </a:extLst>
          </p:cNvPr>
          <p:cNvSpPr>
            <a:spLocks noGrp="1"/>
          </p:cNvSpPr>
          <p:nvPr>
            <p:ph type="title"/>
          </p:nvPr>
        </p:nvSpPr>
        <p:spPr/>
        <p:txBody>
          <a:bodyPr/>
          <a:lstStyle/>
          <a:p>
            <a:pPr algn="ctr"/>
            <a:r>
              <a:rPr lang="en-US" dirty="0">
                <a:solidFill>
                  <a:srgbClr val="00B050"/>
                </a:solidFill>
              </a:rPr>
              <a:t>Effects of low humidity</a:t>
            </a:r>
          </a:p>
        </p:txBody>
      </p:sp>
      <p:sp>
        <p:nvSpPr>
          <p:cNvPr id="3" name="Content Placeholder 2">
            <a:extLst>
              <a:ext uri="{FF2B5EF4-FFF2-40B4-BE49-F238E27FC236}">
                <a16:creationId xmlns:a16="http://schemas.microsoft.com/office/drawing/2014/main" id="{CEE735B3-6CDB-4D20-90D1-A1CFD671E972}"/>
              </a:ext>
            </a:extLst>
          </p:cNvPr>
          <p:cNvSpPr>
            <a:spLocks noGrp="1"/>
          </p:cNvSpPr>
          <p:nvPr>
            <p:ph idx="1"/>
          </p:nvPr>
        </p:nvSpPr>
        <p:spPr/>
        <p:txBody>
          <a:bodyPr>
            <a:normAutofit fontScale="85000" lnSpcReduction="20000"/>
          </a:bodyPr>
          <a:lstStyle/>
          <a:p>
            <a:r>
              <a:rPr lang="en-US" dirty="0"/>
              <a:t>1.Damage the health of poultry and production.</a:t>
            </a:r>
          </a:p>
          <a:p>
            <a:r>
              <a:rPr lang="en-US" dirty="0"/>
              <a:t> </a:t>
            </a:r>
          </a:p>
          <a:p>
            <a:r>
              <a:rPr lang="en-US" dirty="0"/>
              <a:t>2.Weak growth of feathers.</a:t>
            </a:r>
          </a:p>
          <a:p>
            <a:endParaRPr lang="en-US" dirty="0"/>
          </a:p>
          <a:p>
            <a:r>
              <a:rPr lang="en-US" dirty="0"/>
              <a:t>3.Slow growth of chickens.</a:t>
            </a:r>
          </a:p>
          <a:p>
            <a:endParaRPr lang="en-US" dirty="0"/>
          </a:p>
          <a:p>
            <a:r>
              <a:rPr lang="en-US" dirty="0"/>
              <a:t>4.Pecking and cannibalism.</a:t>
            </a:r>
          </a:p>
          <a:p>
            <a:endParaRPr lang="en-US" dirty="0"/>
          </a:p>
          <a:p>
            <a:r>
              <a:rPr lang="en-US" dirty="0"/>
              <a:t>5.Low humidity less than 30% causing dust that is affect respiratory system.</a:t>
            </a:r>
          </a:p>
          <a:p>
            <a:endParaRPr lang="en-US" dirty="0"/>
          </a:p>
          <a:p>
            <a:r>
              <a:rPr lang="en-US" dirty="0"/>
              <a:t>6.Low humidity less than 30% cause dry of the litter and difficulty in turning over.</a:t>
            </a:r>
          </a:p>
          <a:p>
            <a:endParaRPr lang="en-US" dirty="0"/>
          </a:p>
        </p:txBody>
      </p:sp>
    </p:spTree>
    <p:extLst>
      <p:ext uri="{BB962C8B-B14F-4D97-AF65-F5344CB8AC3E}">
        <p14:creationId xmlns:p14="http://schemas.microsoft.com/office/powerpoint/2010/main" val="33988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0025-2F1F-40F8-BB81-235B73951E13}"/>
              </a:ext>
            </a:extLst>
          </p:cNvPr>
          <p:cNvSpPr>
            <a:spLocks noGrp="1"/>
          </p:cNvSpPr>
          <p:nvPr>
            <p:ph type="title"/>
          </p:nvPr>
        </p:nvSpPr>
        <p:spPr/>
        <p:txBody>
          <a:bodyPr/>
          <a:lstStyle/>
          <a:p>
            <a:pPr algn="ctr"/>
            <a:r>
              <a:rPr lang="en-US" dirty="0">
                <a:solidFill>
                  <a:srgbClr val="00B050"/>
                </a:solidFill>
              </a:rPr>
              <a:t>Effects of high humidity</a:t>
            </a:r>
          </a:p>
        </p:txBody>
      </p:sp>
      <p:sp>
        <p:nvSpPr>
          <p:cNvPr id="3" name="Content Placeholder 2">
            <a:extLst>
              <a:ext uri="{FF2B5EF4-FFF2-40B4-BE49-F238E27FC236}">
                <a16:creationId xmlns:a16="http://schemas.microsoft.com/office/drawing/2014/main" id="{0BA31117-375D-479D-B33B-7ECFC5D21646}"/>
              </a:ext>
            </a:extLst>
          </p:cNvPr>
          <p:cNvSpPr>
            <a:spLocks noGrp="1"/>
          </p:cNvSpPr>
          <p:nvPr>
            <p:ph idx="1"/>
          </p:nvPr>
        </p:nvSpPr>
        <p:spPr/>
        <p:txBody>
          <a:bodyPr>
            <a:normAutofit fontScale="85000" lnSpcReduction="10000"/>
          </a:bodyPr>
          <a:lstStyle/>
          <a:p>
            <a:r>
              <a:rPr lang="en-US" dirty="0"/>
              <a:t>1.Saturation of the litter and the house walls with large amount of moisture in cold seasons.</a:t>
            </a:r>
          </a:p>
          <a:p>
            <a:endParaRPr lang="en-US" dirty="0"/>
          </a:p>
          <a:p>
            <a:r>
              <a:rPr lang="en-US" dirty="0"/>
              <a:t>2.The litter lose its characteristics such as insulation.</a:t>
            </a:r>
          </a:p>
          <a:p>
            <a:endParaRPr lang="en-US" dirty="0"/>
          </a:p>
          <a:p>
            <a:r>
              <a:rPr lang="en-US" dirty="0"/>
              <a:t>3.The litter become in the form of mud which is a good media to grow worms and pathological bacteria.</a:t>
            </a:r>
          </a:p>
          <a:p>
            <a:endParaRPr lang="en-US" dirty="0"/>
          </a:p>
          <a:p>
            <a:r>
              <a:rPr lang="en-US" dirty="0"/>
              <a:t>4.Increase the concentration of ammonia gas.</a:t>
            </a:r>
          </a:p>
          <a:p>
            <a:endParaRPr lang="en-US" dirty="0"/>
          </a:p>
          <a:p>
            <a:r>
              <a:rPr lang="en-US" dirty="0"/>
              <a:t>5.The birds may infect with respiratory diseases because sitting on the wet litter.</a:t>
            </a:r>
          </a:p>
          <a:p>
            <a:endParaRPr lang="en-US" dirty="0"/>
          </a:p>
        </p:txBody>
      </p:sp>
    </p:spTree>
    <p:extLst>
      <p:ext uri="{BB962C8B-B14F-4D97-AF65-F5344CB8AC3E}">
        <p14:creationId xmlns:p14="http://schemas.microsoft.com/office/powerpoint/2010/main" val="523555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0723A-6C1D-4877-AD36-409D97FE04A5}"/>
              </a:ext>
            </a:extLst>
          </p:cNvPr>
          <p:cNvSpPr>
            <a:spLocks noGrp="1"/>
          </p:cNvSpPr>
          <p:nvPr>
            <p:ph type="title"/>
          </p:nvPr>
        </p:nvSpPr>
        <p:spPr/>
        <p:txBody>
          <a:bodyPr/>
          <a:lstStyle/>
          <a:p>
            <a:pPr algn="ctr"/>
            <a:r>
              <a:rPr lang="en-US" dirty="0">
                <a:solidFill>
                  <a:srgbClr val="00B050"/>
                </a:solidFill>
              </a:rPr>
              <a:t>Sources and causes of moisture in poultry houses</a:t>
            </a:r>
          </a:p>
        </p:txBody>
      </p:sp>
      <p:sp>
        <p:nvSpPr>
          <p:cNvPr id="3" name="Content Placeholder 2">
            <a:extLst>
              <a:ext uri="{FF2B5EF4-FFF2-40B4-BE49-F238E27FC236}">
                <a16:creationId xmlns:a16="http://schemas.microsoft.com/office/drawing/2014/main" id="{68EF531D-1C45-4AB0-9665-7E47D3E1FDF4}"/>
              </a:ext>
            </a:extLst>
          </p:cNvPr>
          <p:cNvSpPr>
            <a:spLocks noGrp="1"/>
          </p:cNvSpPr>
          <p:nvPr>
            <p:ph idx="1"/>
          </p:nvPr>
        </p:nvSpPr>
        <p:spPr>
          <a:xfrm>
            <a:off x="838200" y="1825624"/>
            <a:ext cx="10515600" cy="4785037"/>
          </a:xfrm>
        </p:spPr>
        <p:txBody>
          <a:bodyPr>
            <a:normAutofit fontScale="25000" lnSpcReduction="20000"/>
          </a:bodyPr>
          <a:lstStyle/>
          <a:p>
            <a:r>
              <a:rPr lang="en-US" sz="8000" dirty="0"/>
              <a:t>1.The birds itself throws dropping and water vapor in to the house.</a:t>
            </a:r>
          </a:p>
          <a:p>
            <a:endParaRPr lang="en-US" sz="8000" dirty="0"/>
          </a:p>
          <a:p>
            <a:r>
              <a:rPr lang="en-US" sz="8000" dirty="0"/>
              <a:t>2.Outside air humidity especially in the winter.</a:t>
            </a:r>
          </a:p>
          <a:p>
            <a:endParaRPr lang="en-US" sz="8000" dirty="0"/>
          </a:p>
          <a:p>
            <a:r>
              <a:rPr lang="en-US" sz="8000" dirty="0"/>
              <a:t>3.Dispersion of water during process of drinking water as a result of competition.</a:t>
            </a:r>
          </a:p>
          <a:p>
            <a:endParaRPr lang="en-US" sz="8000" dirty="0"/>
          </a:p>
          <a:p>
            <a:r>
              <a:rPr lang="en-US" sz="8000" dirty="0"/>
              <a:t>4.Few chances of leakage of water from the ground.</a:t>
            </a:r>
          </a:p>
          <a:p>
            <a:endParaRPr lang="en-US" sz="8000" dirty="0"/>
          </a:p>
          <a:p>
            <a:r>
              <a:rPr lang="en-US" sz="8000" dirty="0"/>
              <a:t>5.The arrival of rain water leaked from water pipes.</a:t>
            </a:r>
          </a:p>
          <a:p>
            <a:endParaRPr lang="en-US" sz="8000" dirty="0"/>
          </a:p>
          <a:p>
            <a:r>
              <a:rPr lang="en-US" sz="8000" dirty="0"/>
              <a:t>6.Contamination of drinking water of some bacteria causing diarrhea and increase the proportion of waste and increasing the moisture in the litter.</a:t>
            </a:r>
          </a:p>
          <a:p>
            <a:endParaRPr lang="en-US" sz="8000" dirty="0"/>
          </a:p>
          <a:p>
            <a:r>
              <a:rPr lang="en-US" sz="8000" dirty="0"/>
              <a:t>7.The little number of ventilation fans to renew housing and low air temperature to the weak heating in the cold winter.</a:t>
            </a:r>
          </a:p>
          <a:p>
            <a:endParaRPr lang="en-US" sz="8000" dirty="0"/>
          </a:p>
          <a:p>
            <a:endParaRPr lang="en-US" dirty="0"/>
          </a:p>
        </p:txBody>
      </p:sp>
    </p:spTree>
    <p:extLst>
      <p:ext uri="{BB962C8B-B14F-4D97-AF65-F5344CB8AC3E}">
        <p14:creationId xmlns:p14="http://schemas.microsoft.com/office/powerpoint/2010/main" val="3725912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F1743-5F78-4AD2-AF09-BAD6835820F9}"/>
              </a:ext>
            </a:extLst>
          </p:cNvPr>
          <p:cNvSpPr>
            <a:spLocks noGrp="1"/>
          </p:cNvSpPr>
          <p:nvPr>
            <p:ph type="title"/>
          </p:nvPr>
        </p:nvSpPr>
        <p:spPr/>
        <p:txBody>
          <a:bodyPr/>
          <a:lstStyle/>
          <a:p>
            <a:pPr algn="ctr"/>
            <a:r>
              <a:rPr lang="en-US" dirty="0">
                <a:solidFill>
                  <a:srgbClr val="00B050"/>
                </a:solidFill>
              </a:rPr>
              <a:t>Methods to reduce moisture in the poultry houses</a:t>
            </a:r>
          </a:p>
        </p:txBody>
      </p:sp>
      <p:sp>
        <p:nvSpPr>
          <p:cNvPr id="3" name="Content Placeholder 2">
            <a:extLst>
              <a:ext uri="{FF2B5EF4-FFF2-40B4-BE49-F238E27FC236}">
                <a16:creationId xmlns:a16="http://schemas.microsoft.com/office/drawing/2014/main" id="{2B56F4EE-96A6-42CB-8C3F-B1297FA08369}"/>
              </a:ext>
            </a:extLst>
          </p:cNvPr>
          <p:cNvSpPr>
            <a:spLocks noGrp="1"/>
          </p:cNvSpPr>
          <p:nvPr>
            <p:ph idx="1"/>
          </p:nvPr>
        </p:nvSpPr>
        <p:spPr>
          <a:xfrm>
            <a:off x="838200" y="1825624"/>
            <a:ext cx="10515600" cy="4919949"/>
          </a:xfrm>
        </p:spPr>
        <p:txBody>
          <a:bodyPr>
            <a:normAutofit fontScale="25000" lnSpcReduction="20000"/>
          </a:bodyPr>
          <a:lstStyle/>
          <a:p>
            <a:r>
              <a:rPr lang="en-US" sz="8000" dirty="0"/>
              <a:t>1.Increase fresh air in the housing.</a:t>
            </a:r>
          </a:p>
          <a:p>
            <a:endParaRPr lang="en-US" sz="8000" dirty="0"/>
          </a:p>
          <a:p>
            <a:r>
              <a:rPr lang="en-US" sz="8000" dirty="0"/>
              <a:t>2.Using deep litter and replace of wet litter.</a:t>
            </a:r>
          </a:p>
          <a:p>
            <a:endParaRPr lang="en-US" sz="8000" dirty="0"/>
          </a:p>
          <a:p>
            <a:r>
              <a:rPr lang="en-US" sz="8000" dirty="0"/>
              <a:t>3.Using of materials that absorb moisture such as hydrated lime rate of 1kg/20mt² for drying litter.</a:t>
            </a:r>
          </a:p>
          <a:p>
            <a:endParaRPr lang="en-US" sz="8000" dirty="0"/>
          </a:p>
          <a:p>
            <a:r>
              <a:rPr lang="en-US" sz="8000" dirty="0"/>
              <a:t>4.Waste disposal in the cage system.</a:t>
            </a:r>
          </a:p>
          <a:p>
            <a:endParaRPr lang="en-US" sz="8000" dirty="0"/>
          </a:p>
          <a:p>
            <a:r>
              <a:rPr lang="en-US" sz="8000" dirty="0"/>
              <a:t>5.Avoid the increase in density of birds.</a:t>
            </a:r>
          </a:p>
          <a:p>
            <a:endParaRPr lang="en-US" sz="8000" dirty="0"/>
          </a:p>
          <a:p>
            <a:r>
              <a:rPr lang="en-US" sz="8000" dirty="0"/>
              <a:t>6.Using insulation materials in poultry housing.</a:t>
            </a:r>
          </a:p>
          <a:p>
            <a:endParaRPr lang="en-US" sz="8000" dirty="0"/>
          </a:p>
          <a:p>
            <a:r>
              <a:rPr lang="en-US" sz="8000" dirty="0"/>
              <a:t>7.Using of administrative methods to control valves and drinkers to reduce scattering of waters we should lift the drinkers to the back of bird level.</a:t>
            </a:r>
          </a:p>
          <a:p>
            <a:endParaRPr lang="en-US" sz="8000" dirty="0"/>
          </a:p>
          <a:p>
            <a:endParaRPr lang="en-US" dirty="0"/>
          </a:p>
        </p:txBody>
      </p:sp>
    </p:spTree>
    <p:extLst>
      <p:ext uri="{BB962C8B-B14F-4D97-AF65-F5344CB8AC3E}">
        <p14:creationId xmlns:p14="http://schemas.microsoft.com/office/powerpoint/2010/main" val="196204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4AC8A-3A94-4F65-B947-615C9E548516}"/>
              </a:ext>
            </a:extLst>
          </p:cNvPr>
          <p:cNvSpPr>
            <a:spLocks noGrp="1"/>
          </p:cNvSpPr>
          <p:nvPr>
            <p:ph type="ctrTitle"/>
          </p:nvPr>
        </p:nvSpPr>
        <p:spPr>
          <a:xfrm>
            <a:off x="1524000" y="1122363"/>
            <a:ext cx="9144000" cy="1500916"/>
          </a:xfrm>
        </p:spPr>
        <p:txBody>
          <a:bodyPr/>
          <a:lstStyle/>
          <a:p>
            <a:r>
              <a:rPr lang="en-US" dirty="0">
                <a:solidFill>
                  <a:srgbClr val="00B050"/>
                </a:solidFill>
              </a:rPr>
              <a:t>Poultry Management </a:t>
            </a:r>
          </a:p>
        </p:txBody>
      </p:sp>
      <p:sp>
        <p:nvSpPr>
          <p:cNvPr id="3" name="Subtitle 2">
            <a:extLst>
              <a:ext uri="{FF2B5EF4-FFF2-40B4-BE49-F238E27FC236}">
                <a16:creationId xmlns:a16="http://schemas.microsoft.com/office/drawing/2014/main" id="{DF75B41B-C014-4241-9A2E-6015168554DE}"/>
              </a:ext>
            </a:extLst>
          </p:cNvPr>
          <p:cNvSpPr>
            <a:spLocks noGrp="1"/>
          </p:cNvSpPr>
          <p:nvPr>
            <p:ph type="subTitle" idx="1"/>
          </p:nvPr>
        </p:nvSpPr>
        <p:spPr>
          <a:xfrm>
            <a:off x="1524000" y="2743199"/>
            <a:ext cx="9144000" cy="3222885"/>
          </a:xfrm>
        </p:spPr>
        <p:txBody>
          <a:bodyPr>
            <a:normAutofit fontScale="92500" lnSpcReduction="20000"/>
          </a:bodyPr>
          <a:lstStyle/>
          <a:p>
            <a:pPr algn="l"/>
            <a:r>
              <a:rPr lang="en-US" sz="2600" dirty="0"/>
              <a:t>Poultry was existing on the earth for over 150 million years, during back to the original (Wild Jungle Fowl). Chicken has been domesticated, offered them a good environment and management. Poultry production is part of the animal production, which give the human large source of animal protein. </a:t>
            </a:r>
          </a:p>
          <a:p>
            <a:pPr algn="l"/>
            <a:endParaRPr lang="en-US" sz="2600" dirty="0"/>
          </a:p>
          <a:p>
            <a:pPr algn="l"/>
            <a:r>
              <a:rPr lang="en-US" sz="2600" dirty="0"/>
              <a:t>The poultry is the main source to produce eggs and meat, with the high feed efficient and easy in digested and rich in feed material. The poultry have good ability to convert the food substance which do not been used by human food to useful protein for human feeding such as eggs and meat. </a:t>
            </a:r>
          </a:p>
          <a:p>
            <a:endParaRPr lang="en-US" sz="2600" dirty="0"/>
          </a:p>
          <a:p>
            <a:endParaRPr lang="en-US" dirty="0"/>
          </a:p>
        </p:txBody>
      </p:sp>
    </p:spTree>
    <p:extLst>
      <p:ext uri="{BB962C8B-B14F-4D97-AF65-F5344CB8AC3E}">
        <p14:creationId xmlns:p14="http://schemas.microsoft.com/office/powerpoint/2010/main" val="2149854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041C8-E652-46B8-9571-4E5481F9C4B2}"/>
              </a:ext>
            </a:extLst>
          </p:cNvPr>
          <p:cNvSpPr>
            <a:spLocks noGrp="1"/>
          </p:cNvSpPr>
          <p:nvPr>
            <p:ph type="title"/>
          </p:nvPr>
        </p:nvSpPr>
        <p:spPr/>
        <p:txBody>
          <a:bodyPr/>
          <a:lstStyle/>
          <a:p>
            <a:pPr algn="ctr"/>
            <a:r>
              <a:rPr lang="en-US" dirty="0">
                <a:solidFill>
                  <a:srgbClr val="00B050"/>
                </a:solidFill>
              </a:rPr>
              <a:t>Poultry Management </a:t>
            </a:r>
          </a:p>
        </p:txBody>
      </p:sp>
      <p:sp>
        <p:nvSpPr>
          <p:cNvPr id="3" name="Content Placeholder 2">
            <a:extLst>
              <a:ext uri="{FF2B5EF4-FFF2-40B4-BE49-F238E27FC236}">
                <a16:creationId xmlns:a16="http://schemas.microsoft.com/office/drawing/2014/main" id="{CA1509D9-A02F-41AC-A220-3DE0E1DB33F4}"/>
              </a:ext>
            </a:extLst>
          </p:cNvPr>
          <p:cNvSpPr>
            <a:spLocks noGrp="1"/>
          </p:cNvSpPr>
          <p:nvPr>
            <p:ph idx="1"/>
          </p:nvPr>
        </p:nvSpPr>
        <p:spPr/>
        <p:txBody>
          <a:bodyPr>
            <a:normAutofit fontScale="92500" lnSpcReduction="20000"/>
          </a:bodyPr>
          <a:lstStyle/>
          <a:p>
            <a:r>
              <a:rPr lang="en-US" dirty="0"/>
              <a:t>The primary purpose of poultry industry is to produce inexpensive source of protein for human consumption. The number of eggs per layer has increased from 227 eggs per hen in 1973 to 289 in 2018. </a:t>
            </a:r>
          </a:p>
          <a:p>
            <a:r>
              <a:rPr lang="en-US" dirty="0"/>
              <a:t>In the broiler industry before 1940, the broiler chicken body weight was not more than 1500 g at marketed age at 16 weeks or 112 days.</a:t>
            </a:r>
          </a:p>
          <a:p>
            <a:r>
              <a:rPr lang="en-US" dirty="0"/>
              <a:t> In 1976 chicken body weight was not more than 2000g at the age of 63 days. In year 2006 the average body weight for male and females was 3052g at49 day (7week). </a:t>
            </a:r>
          </a:p>
          <a:p>
            <a:r>
              <a:rPr lang="en-US" dirty="0"/>
              <a:t>There is a large growth speed today, the broiler chicken is being reared to heavier weight and is marketed at less than 36 days (6week).</a:t>
            </a:r>
          </a:p>
          <a:p>
            <a:r>
              <a:rPr lang="en-US" dirty="0"/>
              <a:t>The compound annual growth rate of poultry protein between 2015 and 2025 is estimated to be +2.4%. </a:t>
            </a:r>
          </a:p>
          <a:p>
            <a:endParaRPr lang="en-US" dirty="0"/>
          </a:p>
        </p:txBody>
      </p:sp>
    </p:spTree>
    <p:extLst>
      <p:ext uri="{BB962C8B-B14F-4D97-AF65-F5344CB8AC3E}">
        <p14:creationId xmlns:p14="http://schemas.microsoft.com/office/powerpoint/2010/main" val="1129257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83376-DC1A-4C7F-BE78-6E3EA4BAFFCD}"/>
              </a:ext>
            </a:extLst>
          </p:cNvPr>
          <p:cNvSpPr>
            <a:spLocks noGrp="1"/>
          </p:cNvSpPr>
          <p:nvPr>
            <p:ph type="title"/>
          </p:nvPr>
        </p:nvSpPr>
        <p:spPr/>
        <p:txBody>
          <a:bodyPr/>
          <a:lstStyle/>
          <a:p>
            <a:pPr algn="ctr"/>
            <a:r>
              <a:rPr lang="en-US" dirty="0">
                <a:solidFill>
                  <a:srgbClr val="00B050"/>
                </a:solidFill>
              </a:rPr>
              <a:t>Poultry Management </a:t>
            </a:r>
          </a:p>
        </p:txBody>
      </p:sp>
      <p:sp>
        <p:nvSpPr>
          <p:cNvPr id="3" name="Content Placeholder 2">
            <a:extLst>
              <a:ext uri="{FF2B5EF4-FFF2-40B4-BE49-F238E27FC236}">
                <a16:creationId xmlns:a16="http://schemas.microsoft.com/office/drawing/2014/main" id="{6042E97C-E17D-4A32-A7CA-6BB53A05C86D}"/>
              </a:ext>
            </a:extLst>
          </p:cNvPr>
          <p:cNvSpPr>
            <a:spLocks noGrp="1"/>
          </p:cNvSpPr>
          <p:nvPr>
            <p:ph idx="1"/>
          </p:nvPr>
        </p:nvSpPr>
        <p:spPr/>
        <p:txBody>
          <a:bodyPr>
            <a:normAutofit fontScale="92500" lnSpcReduction="20000"/>
          </a:bodyPr>
          <a:lstStyle/>
          <a:p>
            <a:r>
              <a:rPr lang="en-US" dirty="0"/>
              <a:t>Poultry housing design plays a vital role in the determination of the internal climatic conditions of the house for optimum health, growth and productive performance of the birds.</a:t>
            </a:r>
          </a:p>
          <a:p>
            <a:endParaRPr lang="en-US" dirty="0"/>
          </a:p>
          <a:p>
            <a:r>
              <a:rPr lang="en-US" dirty="0"/>
              <a:t> Consequently, the type of poultry housing system employed by the proposed poultry farm is a function of the prevailing climatic conditions of the region where the farm is located.</a:t>
            </a:r>
          </a:p>
          <a:p>
            <a:endParaRPr lang="en-US" dirty="0"/>
          </a:p>
          <a:p>
            <a:r>
              <a:rPr lang="en-US" dirty="0"/>
              <a:t> While open poultry house system has been adjudged a good method of housing in the hot countries because of the simplicity of its construction, ease of heat management and minimal management cost, the controlled housing system is the most common in the temperate regions of the world.</a:t>
            </a:r>
          </a:p>
        </p:txBody>
      </p:sp>
    </p:spTree>
    <p:extLst>
      <p:ext uri="{BB962C8B-B14F-4D97-AF65-F5344CB8AC3E}">
        <p14:creationId xmlns:p14="http://schemas.microsoft.com/office/powerpoint/2010/main" val="165427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6220C-44A1-45F6-9DF6-CF4BC54DD7E2}"/>
              </a:ext>
            </a:extLst>
          </p:cNvPr>
          <p:cNvSpPr>
            <a:spLocks noGrp="1"/>
          </p:cNvSpPr>
          <p:nvPr>
            <p:ph type="title"/>
          </p:nvPr>
        </p:nvSpPr>
        <p:spPr/>
        <p:txBody>
          <a:bodyPr/>
          <a:lstStyle/>
          <a:p>
            <a:r>
              <a:rPr lang="en-US" dirty="0">
                <a:solidFill>
                  <a:srgbClr val="FF0000"/>
                </a:solidFill>
              </a:rPr>
              <a:t>Thermoregulatory mechanism in the chicken</a:t>
            </a:r>
          </a:p>
        </p:txBody>
      </p:sp>
      <p:sp>
        <p:nvSpPr>
          <p:cNvPr id="3" name="Content Placeholder 2">
            <a:extLst>
              <a:ext uri="{FF2B5EF4-FFF2-40B4-BE49-F238E27FC236}">
                <a16:creationId xmlns:a16="http://schemas.microsoft.com/office/drawing/2014/main" id="{6246628B-1208-4F2F-9234-48AD49C036C4}"/>
              </a:ext>
            </a:extLst>
          </p:cNvPr>
          <p:cNvSpPr>
            <a:spLocks noGrp="1"/>
          </p:cNvSpPr>
          <p:nvPr>
            <p:ph idx="1"/>
          </p:nvPr>
        </p:nvSpPr>
        <p:spPr/>
        <p:txBody>
          <a:bodyPr>
            <a:normAutofit/>
          </a:bodyPr>
          <a:lstStyle/>
          <a:p>
            <a:r>
              <a:rPr lang="en-US" sz="2000" dirty="0"/>
              <a:t>Birds are warm-blooded ‘homoeothermic’ vertebrates that possess a high metabolic rate, with a normal breathing rate of 40–50 breaths per minute.</a:t>
            </a:r>
          </a:p>
          <a:p>
            <a:endParaRPr lang="en-US" sz="2000" dirty="0"/>
          </a:p>
          <a:p>
            <a:r>
              <a:rPr lang="en-US" sz="2000" dirty="0"/>
              <a:t> On the average, birds maintain an internal body temperature of between 39 and 42.2°C. During hot weather, poultry birds maintain thermo-neutral temperature by losing heat mainly through conduction, convection, radiation and evaporative cooling.</a:t>
            </a:r>
          </a:p>
          <a:p>
            <a:endParaRPr lang="en-US" sz="2000" dirty="0"/>
          </a:p>
          <a:p>
            <a:r>
              <a:rPr lang="en-US" sz="2000" dirty="0"/>
              <a:t>Sensible heat loss through convection, radiation and conduction is only effective if the environmental temperature is below or within the bird’s thermoneutral zone.</a:t>
            </a:r>
          </a:p>
          <a:p>
            <a:endParaRPr lang="en-US" sz="2000" dirty="0"/>
          </a:p>
          <a:p>
            <a:r>
              <a:rPr lang="en-US" sz="2000" dirty="0"/>
              <a:t>However, evaporative cooling accounts for about 60% of the heat dissipated during</a:t>
            </a:r>
          </a:p>
          <a:p>
            <a:r>
              <a:rPr lang="en-US" sz="2000" dirty="0"/>
              <a:t>body temperature regulation within the thermoneutral zone. </a:t>
            </a:r>
          </a:p>
        </p:txBody>
      </p:sp>
    </p:spTree>
    <p:extLst>
      <p:ext uri="{BB962C8B-B14F-4D97-AF65-F5344CB8AC3E}">
        <p14:creationId xmlns:p14="http://schemas.microsoft.com/office/powerpoint/2010/main" val="1918521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9D549-C1A4-4894-8D77-CE3B905B151F}"/>
              </a:ext>
            </a:extLst>
          </p:cNvPr>
          <p:cNvSpPr>
            <a:spLocks noGrp="1"/>
          </p:cNvSpPr>
          <p:nvPr>
            <p:ph type="title"/>
          </p:nvPr>
        </p:nvSpPr>
        <p:spPr/>
        <p:txBody>
          <a:bodyPr/>
          <a:lstStyle/>
          <a:p>
            <a:pPr algn="ctr"/>
            <a:r>
              <a:rPr lang="en-US" dirty="0">
                <a:solidFill>
                  <a:srgbClr val="00B050"/>
                </a:solidFill>
              </a:rPr>
              <a:t>Effects of internal climate conditions on chicken</a:t>
            </a:r>
          </a:p>
        </p:txBody>
      </p:sp>
      <p:sp>
        <p:nvSpPr>
          <p:cNvPr id="3" name="Content Placeholder 2">
            <a:extLst>
              <a:ext uri="{FF2B5EF4-FFF2-40B4-BE49-F238E27FC236}">
                <a16:creationId xmlns:a16="http://schemas.microsoft.com/office/drawing/2014/main" id="{8C42690D-B28A-404F-A74F-B0C795015E19}"/>
              </a:ext>
            </a:extLst>
          </p:cNvPr>
          <p:cNvSpPr>
            <a:spLocks noGrp="1"/>
          </p:cNvSpPr>
          <p:nvPr>
            <p:ph idx="1"/>
          </p:nvPr>
        </p:nvSpPr>
        <p:spPr/>
        <p:txBody>
          <a:bodyPr/>
          <a:lstStyle/>
          <a:p>
            <a:r>
              <a:rPr lang="en-US" dirty="0"/>
              <a:t>It is important we understand the effect of internal climatic conditions of the poultry house on the birds, how the birds respond to them, and their implications on heat management for poultry production.</a:t>
            </a:r>
          </a:p>
          <a:p>
            <a:pPr marL="0" indent="0">
              <a:buNone/>
            </a:pPr>
            <a:endParaRPr lang="en-US" dirty="0"/>
          </a:p>
          <a:p>
            <a:r>
              <a:rPr lang="en-US" dirty="0"/>
              <a:t> The information will provide guidance</a:t>
            </a:r>
          </a:p>
          <a:p>
            <a:r>
              <a:rPr lang="en-US" dirty="0"/>
              <a:t>on parameters for the open poultry house architectural design that will alleviate heat stress to ensure optimum poultry production. The climatic factors of interest include temperature, relative humidity, air composition and velocity, and lighting condition.</a:t>
            </a:r>
          </a:p>
          <a:p>
            <a:endParaRPr lang="en-US" dirty="0"/>
          </a:p>
        </p:txBody>
      </p:sp>
    </p:spTree>
    <p:extLst>
      <p:ext uri="{BB962C8B-B14F-4D97-AF65-F5344CB8AC3E}">
        <p14:creationId xmlns:p14="http://schemas.microsoft.com/office/powerpoint/2010/main" val="17503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F3B97-DB7F-4E66-9FFC-FC06068C055F}"/>
              </a:ext>
            </a:extLst>
          </p:cNvPr>
          <p:cNvSpPr>
            <a:spLocks noGrp="1"/>
          </p:cNvSpPr>
          <p:nvPr>
            <p:ph type="title"/>
          </p:nvPr>
        </p:nvSpPr>
        <p:spPr/>
        <p:txBody>
          <a:bodyPr/>
          <a:lstStyle/>
          <a:p>
            <a:pPr algn="ctr"/>
            <a:r>
              <a:rPr lang="en-US" dirty="0">
                <a:solidFill>
                  <a:srgbClr val="00B050"/>
                </a:solidFill>
              </a:rPr>
              <a:t>Temperature</a:t>
            </a:r>
          </a:p>
        </p:txBody>
      </p:sp>
      <p:sp>
        <p:nvSpPr>
          <p:cNvPr id="3" name="Content Placeholder 2">
            <a:extLst>
              <a:ext uri="{FF2B5EF4-FFF2-40B4-BE49-F238E27FC236}">
                <a16:creationId xmlns:a16="http://schemas.microsoft.com/office/drawing/2014/main" id="{47133851-2BE7-4E9F-A1B4-5D430974896E}"/>
              </a:ext>
            </a:extLst>
          </p:cNvPr>
          <p:cNvSpPr>
            <a:spLocks noGrp="1"/>
          </p:cNvSpPr>
          <p:nvPr>
            <p:ph idx="1"/>
          </p:nvPr>
        </p:nvSpPr>
        <p:spPr/>
        <p:txBody>
          <a:bodyPr>
            <a:normAutofit lnSpcReduction="10000"/>
          </a:bodyPr>
          <a:lstStyle/>
          <a:p>
            <a:endParaRPr lang="en-US" dirty="0"/>
          </a:p>
          <a:p>
            <a:r>
              <a:rPr lang="en-US" dirty="0"/>
              <a:t>Poultry are warm blooded animals homeotherms regardless of the temperature surrounding the animal and has ability to maintain its body temperature constant during the physiology of the thermal equilibrium, and the body temperature ranging between 39-42.2 °C.</a:t>
            </a:r>
          </a:p>
          <a:p>
            <a:endParaRPr lang="en-US" dirty="0"/>
          </a:p>
          <a:p>
            <a:r>
              <a:rPr lang="en-US" dirty="0"/>
              <a:t>The chicks have not the ability to regulate its body temperature compared with the adult birds due to the incomplete of its nervous system therefore the brooding and rearing of the small chicks considered the most important stage of poultry production because the small chicks has no stockpile of food item.</a:t>
            </a:r>
          </a:p>
          <a:p>
            <a:endParaRPr lang="en-US" dirty="0"/>
          </a:p>
          <a:p>
            <a:endParaRPr lang="en-US" dirty="0"/>
          </a:p>
        </p:txBody>
      </p:sp>
    </p:spTree>
    <p:extLst>
      <p:ext uri="{BB962C8B-B14F-4D97-AF65-F5344CB8AC3E}">
        <p14:creationId xmlns:p14="http://schemas.microsoft.com/office/powerpoint/2010/main" val="4066165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A334-AA46-4BD7-B67F-A2051973DDDB}"/>
              </a:ext>
            </a:extLst>
          </p:cNvPr>
          <p:cNvSpPr>
            <a:spLocks noGrp="1"/>
          </p:cNvSpPr>
          <p:nvPr>
            <p:ph type="title"/>
          </p:nvPr>
        </p:nvSpPr>
        <p:spPr/>
        <p:txBody>
          <a:bodyPr/>
          <a:lstStyle/>
          <a:p>
            <a:pPr algn="ctr"/>
            <a:r>
              <a:rPr lang="en-US" dirty="0">
                <a:solidFill>
                  <a:srgbClr val="00B050"/>
                </a:solidFill>
              </a:rPr>
              <a:t>Effect of low temperature on the poultry</a:t>
            </a:r>
          </a:p>
        </p:txBody>
      </p:sp>
      <p:sp>
        <p:nvSpPr>
          <p:cNvPr id="3" name="Content Placeholder 2">
            <a:extLst>
              <a:ext uri="{FF2B5EF4-FFF2-40B4-BE49-F238E27FC236}">
                <a16:creationId xmlns:a16="http://schemas.microsoft.com/office/drawing/2014/main" id="{E75591B7-0785-4436-886E-4C8155A27779}"/>
              </a:ext>
            </a:extLst>
          </p:cNvPr>
          <p:cNvSpPr>
            <a:spLocks noGrp="1"/>
          </p:cNvSpPr>
          <p:nvPr>
            <p:ph idx="1"/>
          </p:nvPr>
        </p:nvSpPr>
        <p:spPr/>
        <p:txBody>
          <a:bodyPr>
            <a:normAutofit fontScale="85000" lnSpcReduction="20000"/>
          </a:bodyPr>
          <a:lstStyle/>
          <a:p>
            <a:r>
              <a:rPr lang="en-US" dirty="0"/>
              <a:t>1.Appearance the symptoms of respiratory disease in the developed chicks. </a:t>
            </a:r>
          </a:p>
          <a:p>
            <a:endParaRPr lang="en-US" dirty="0"/>
          </a:p>
          <a:p>
            <a:r>
              <a:rPr lang="en-US" dirty="0"/>
              <a:t>2.Increase food consumption and thereby effects on the food conversion ratio.</a:t>
            </a:r>
          </a:p>
          <a:p>
            <a:endParaRPr lang="en-US" dirty="0"/>
          </a:p>
          <a:p>
            <a:r>
              <a:rPr lang="en-US" dirty="0"/>
              <a:t>3.Drop in egg production, small size and egg shell quality.</a:t>
            </a:r>
          </a:p>
          <a:p>
            <a:endParaRPr lang="en-US" dirty="0"/>
          </a:p>
          <a:p>
            <a:r>
              <a:rPr lang="en-US" dirty="0"/>
              <a:t>4.Ventilation problem in the cold season and difficulties in keep the houses warm.</a:t>
            </a:r>
          </a:p>
          <a:p>
            <a:endParaRPr lang="en-US" dirty="0"/>
          </a:p>
          <a:p>
            <a:r>
              <a:rPr lang="en-US" dirty="0"/>
              <a:t>5.Congestion of the chicken in the floor system and increase of pecking, cannibalism and competition on feeders and drinker.</a:t>
            </a:r>
          </a:p>
          <a:p>
            <a:r>
              <a:rPr lang="en-US" dirty="0"/>
              <a:t> </a:t>
            </a:r>
          </a:p>
        </p:txBody>
      </p:sp>
    </p:spTree>
    <p:extLst>
      <p:ext uri="{BB962C8B-B14F-4D97-AF65-F5344CB8AC3E}">
        <p14:creationId xmlns:p14="http://schemas.microsoft.com/office/powerpoint/2010/main" val="237396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D50B3-6D9A-41BA-99A1-DD092C23ACD1}"/>
              </a:ext>
            </a:extLst>
          </p:cNvPr>
          <p:cNvSpPr>
            <a:spLocks noGrp="1"/>
          </p:cNvSpPr>
          <p:nvPr>
            <p:ph type="title"/>
          </p:nvPr>
        </p:nvSpPr>
        <p:spPr/>
        <p:txBody>
          <a:bodyPr/>
          <a:lstStyle/>
          <a:p>
            <a:pPr algn="ctr"/>
            <a:r>
              <a:rPr lang="en-US" dirty="0">
                <a:solidFill>
                  <a:srgbClr val="00B050"/>
                </a:solidFill>
              </a:rPr>
              <a:t>Effect of high temperature</a:t>
            </a:r>
          </a:p>
        </p:txBody>
      </p:sp>
      <p:sp>
        <p:nvSpPr>
          <p:cNvPr id="3" name="Content Placeholder 2">
            <a:extLst>
              <a:ext uri="{FF2B5EF4-FFF2-40B4-BE49-F238E27FC236}">
                <a16:creationId xmlns:a16="http://schemas.microsoft.com/office/drawing/2014/main" id="{FA6F7F5B-CE06-485D-BD0D-50C138AC2735}"/>
              </a:ext>
            </a:extLst>
          </p:cNvPr>
          <p:cNvSpPr>
            <a:spLocks noGrp="1"/>
          </p:cNvSpPr>
          <p:nvPr>
            <p:ph idx="1"/>
          </p:nvPr>
        </p:nvSpPr>
        <p:spPr/>
        <p:txBody>
          <a:bodyPr/>
          <a:lstStyle/>
          <a:p>
            <a:r>
              <a:rPr lang="en-US" dirty="0"/>
              <a:t>1.Decrease food consumption which negatively effect on growth and production.</a:t>
            </a:r>
          </a:p>
          <a:p>
            <a:endParaRPr lang="en-US" dirty="0"/>
          </a:p>
          <a:p>
            <a:r>
              <a:rPr lang="en-US" dirty="0"/>
              <a:t>2.Increasing water consumption, which lead too much moisture in the droppings and more ventilation needed.</a:t>
            </a:r>
          </a:p>
          <a:p>
            <a:endParaRPr lang="en-US" dirty="0"/>
          </a:p>
          <a:p>
            <a:r>
              <a:rPr lang="en-US" dirty="0"/>
              <a:t>3.Drop in egg production, egg shell and size.</a:t>
            </a:r>
          </a:p>
          <a:p>
            <a:endParaRPr lang="en-US" dirty="0"/>
          </a:p>
          <a:p>
            <a:r>
              <a:rPr lang="en-US" dirty="0"/>
              <a:t>4.General idleness beside pecking and cannibalism.</a:t>
            </a:r>
          </a:p>
          <a:p>
            <a:endParaRPr lang="en-US" dirty="0"/>
          </a:p>
        </p:txBody>
      </p:sp>
    </p:spTree>
    <p:extLst>
      <p:ext uri="{BB962C8B-B14F-4D97-AF65-F5344CB8AC3E}">
        <p14:creationId xmlns:p14="http://schemas.microsoft.com/office/powerpoint/2010/main" val="2156271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1334</Words>
  <Application>Microsoft Office PowerPoint</Application>
  <PresentationFormat>Widescreen</PresentationFormat>
  <Paragraphs>116</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Farm Management</vt:lpstr>
      <vt:lpstr>Poultry Management </vt:lpstr>
      <vt:lpstr>Poultry Management </vt:lpstr>
      <vt:lpstr>Poultry Management </vt:lpstr>
      <vt:lpstr>Thermoregulatory mechanism in the chicken</vt:lpstr>
      <vt:lpstr>Effects of internal climate conditions on chicken</vt:lpstr>
      <vt:lpstr>Temperature</vt:lpstr>
      <vt:lpstr>Effect of low temperature on the poultry</vt:lpstr>
      <vt:lpstr>Effect of high temperature</vt:lpstr>
      <vt:lpstr>Humidity</vt:lpstr>
      <vt:lpstr>Effects of low humidity</vt:lpstr>
      <vt:lpstr>Effects of high humidity</vt:lpstr>
      <vt:lpstr>Sources and causes of moisture in poultry houses</vt:lpstr>
      <vt:lpstr>Methods to reduce moisture in the poultry houses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 Management</dc:title>
  <dc:creator>Nawzad M Aziz</dc:creator>
  <cp:lastModifiedBy>nawzad.aziz@su.edu.krd</cp:lastModifiedBy>
  <cp:revision>10</cp:revision>
  <dcterms:created xsi:type="dcterms:W3CDTF">2021-11-29T19:15:32Z</dcterms:created>
  <dcterms:modified xsi:type="dcterms:W3CDTF">2023-11-18T19:18:17Z</dcterms:modified>
</cp:coreProperties>
</file>