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C3610-1F1F-41EF-9FA2-3D978DF7D94A}"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52A776-85D7-49E2-9D3B-6A56C37285FF}" type="slidenum">
              <a:rPr lang="en-US" smtClean="0"/>
              <a:t>‹#›</a:t>
            </a:fld>
            <a:endParaRPr lang="en-US"/>
          </a:p>
        </p:txBody>
      </p:sp>
    </p:spTree>
    <p:extLst>
      <p:ext uri="{BB962C8B-B14F-4D97-AF65-F5344CB8AC3E}">
        <p14:creationId xmlns:p14="http://schemas.microsoft.com/office/powerpoint/2010/main" val="82943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2A776-85D7-49E2-9D3B-6A56C37285FF}" type="slidenum">
              <a:rPr lang="en-US" smtClean="0"/>
              <a:t>10</a:t>
            </a:fld>
            <a:endParaRPr lang="en-US"/>
          </a:p>
        </p:txBody>
      </p:sp>
    </p:spTree>
    <p:extLst>
      <p:ext uri="{BB962C8B-B14F-4D97-AF65-F5344CB8AC3E}">
        <p14:creationId xmlns:p14="http://schemas.microsoft.com/office/powerpoint/2010/main" val="3597508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5700-FB2D-4AAC-B73B-7661AB5A47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F83E5A-B01C-4E3E-AEC3-AB0F5D004A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7DE80D-FE9E-4B65-B937-55B17D454F6E}"/>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5" name="Footer Placeholder 4">
            <a:extLst>
              <a:ext uri="{FF2B5EF4-FFF2-40B4-BE49-F238E27FC236}">
                <a16:creationId xmlns:a16="http://schemas.microsoft.com/office/drawing/2014/main" id="{24BC3FAF-BDF2-4AD8-B3C5-4BB1FF272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9C8440-6277-4F73-804F-E0A5FD254E29}"/>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233863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0285-257D-48B8-9557-047BFDD4E4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CE569D-41BE-4876-899C-40C0D35B0B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42D923-3254-446B-A928-6B66BFB2492F}"/>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5" name="Footer Placeholder 4">
            <a:extLst>
              <a:ext uri="{FF2B5EF4-FFF2-40B4-BE49-F238E27FC236}">
                <a16:creationId xmlns:a16="http://schemas.microsoft.com/office/drawing/2014/main" id="{AC4F2595-C584-4619-A292-DC7724944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53E93-09A8-4866-9F4D-A545A1073337}"/>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162321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AE640E-B5F5-419A-A71B-922281B769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B67CF0-070C-4D10-B2D3-845E4FE03B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9F8B3-5AAB-4240-A5B2-A90AD3290EB5}"/>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5" name="Footer Placeholder 4">
            <a:extLst>
              <a:ext uri="{FF2B5EF4-FFF2-40B4-BE49-F238E27FC236}">
                <a16:creationId xmlns:a16="http://schemas.microsoft.com/office/drawing/2014/main" id="{184B0EA0-EBAF-44C1-972F-1092724C4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19362A-40F7-4913-8C16-DD5BA8787E22}"/>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3854403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6CAA-B5AF-41CA-B65B-DE8B2E70A9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F3627-D15F-4DE4-860D-276AF46F68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F7BBC-903C-44F0-BFC0-E4E195812BAE}"/>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5" name="Footer Placeholder 4">
            <a:extLst>
              <a:ext uri="{FF2B5EF4-FFF2-40B4-BE49-F238E27FC236}">
                <a16:creationId xmlns:a16="http://schemas.microsoft.com/office/drawing/2014/main" id="{A39BE1E8-33C9-4B84-A7C5-8848033C4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E579FF-5098-4831-B6D5-57BC2F98DBB2}"/>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408228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98221-1207-46EE-98ED-A8EF6F294B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02429D-22D8-4FBD-980B-7A256BD2E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E28AEA-3011-424C-95BE-B9A083F6F7C8}"/>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5" name="Footer Placeholder 4">
            <a:extLst>
              <a:ext uri="{FF2B5EF4-FFF2-40B4-BE49-F238E27FC236}">
                <a16:creationId xmlns:a16="http://schemas.microsoft.com/office/drawing/2014/main" id="{C316FDCF-03E9-4086-8FAC-8759144974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6E1FA-6DBB-4CB3-B782-4DDBA6C82536}"/>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101099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2C3C-41B2-48CB-BC9B-2404A3EC82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F60DA4-51C7-4A92-B5C7-F0C97B60E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3FDC4B-2C4B-4E8B-8916-87B5713116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D11A95-2281-44A9-B83C-9B840D538CFD}"/>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6" name="Footer Placeholder 5">
            <a:extLst>
              <a:ext uri="{FF2B5EF4-FFF2-40B4-BE49-F238E27FC236}">
                <a16:creationId xmlns:a16="http://schemas.microsoft.com/office/drawing/2014/main" id="{6CDA29DD-8E85-4F80-9117-7CE0FE6674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E22A43-824F-40D5-82C9-A4D4DDC31454}"/>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188459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1907A-0216-4BCD-82E2-11EE4ACB89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C38F62-EC6B-469D-A98B-EF2667E973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5DABE2-5065-4914-817E-7C01E4CAA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86EAE6-4335-47A5-9D29-C36DA770DB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0789C4-9B6B-4C72-A069-4B295A6509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95B07B-C579-4718-AA88-31C6C82B29EC}"/>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8" name="Footer Placeholder 7">
            <a:extLst>
              <a:ext uri="{FF2B5EF4-FFF2-40B4-BE49-F238E27FC236}">
                <a16:creationId xmlns:a16="http://schemas.microsoft.com/office/drawing/2014/main" id="{F30F591F-6E33-4BF7-A9F4-6F6739F6F1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D409C2-222E-4F4E-8164-F54E79D19145}"/>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2520238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54AF3-93BA-4A62-A620-AFEDDECD2F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8BF665-DE52-4E7C-AAC0-E0CC67B0E25F}"/>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4" name="Footer Placeholder 3">
            <a:extLst>
              <a:ext uri="{FF2B5EF4-FFF2-40B4-BE49-F238E27FC236}">
                <a16:creationId xmlns:a16="http://schemas.microsoft.com/office/drawing/2014/main" id="{9E6E8F2D-4115-433A-9F9A-4E30AFE43A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D97B9F-793C-4106-810A-2F36083ECBBF}"/>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264268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D166C7-EDE7-4213-807C-647BA1CFBFA6}"/>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3" name="Footer Placeholder 2">
            <a:extLst>
              <a:ext uri="{FF2B5EF4-FFF2-40B4-BE49-F238E27FC236}">
                <a16:creationId xmlns:a16="http://schemas.microsoft.com/office/drawing/2014/main" id="{4A8F0EAC-8C04-4D97-8FE9-19CB1EE56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05564A-3D8A-46DD-A1EC-53B9D77EB828}"/>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196701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6108E-148D-4F35-90F4-DB65BBB0AB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4CEC3D-1D46-4385-9E15-146193DD54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6576B2-EAA8-4D2D-B088-92F9B3029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7E2DD2-E4DC-4308-ADA8-0DCA7D762B8B}"/>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6" name="Footer Placeholder 5">
            <a:extLst>
              <a:ext uri="{FF2B5EF4-FFF2-40B4-BE49-F238E27FC236}">
                <a16:creationId xmlns:a16="http://schemas.microsoft.com/office/drawing/2014/main" id="{0854CC9A-76D2-4E4C-BD0E-1502F9B1E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2ED36-1589-467E-9727-4B93C920334D}"/>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1378647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AF3F-001C-4A89-A598-5E80A5E87D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007915-B5FC-4DF0-AD29-BCE456816F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BC6B1A-7D6F-47E0-81BB-253D41298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EEA99F-2A1D-49C2-B679-602BE6049455}"/>
              </a:ext>
            </a:extLst>
          </p:cNvPr>
          <p:cNvSpPr>
            <a:spLocks noGrp="1"/>
          </p:cNvSpPr>
          <p:nvPr>
            <p:ph type="dt" sz="half" idx="10"/>
          </p:nvPr>
        </p:nvSpPr>
        <p:spPr/>
        <p:txBody>
          <a:bodyPr/>
          <a:lstStyle/>
          <a:p>
            <a:fld id="{23E0C7E1-EB83-45C7-95BF-874E1A2D7099}" type="datetimeFigureOut">
              <a:rPr lang="en-US" smtClean="0"/>
              <a:t>12/8/2021</a:t>
            </a:fld>
            <a:endParaRPr lang="en-US"/>
          </a:p>
        </p:txBody>
      </p:sp>
      <p:sp>
        <p:nvSpPr>
          <p:cNvPr id="6" name="Footer Placeholder 5">
            <a:extLst>
              <a:ext uri="{FF2B5EF4-FFF2-40B4-BE49-F238E27FC236}">
                <a16:creationId xmlns:a16="http://schemas.microsoft.com/office/drawing/2014/main" id="{D0526F48-6C63-4DD4-AFF6-C734DBA01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B9692-21FD-409C-983B-95CCE310791F}"/>
              </a:ext>
            </a:extLst>
          </p:cNvPr>
          <p:cNvSpPr>
            <a:spLocks noGrp="1"/>
          </p:cNvSpPr>
          <p:nvPr>
            <p:ph type="sldNum" sz="quarter" idx="12"/>
          </p:nvPr>
        </p:nvSpPr>
        <p:spPr/>
        <p:txBody>
          <a:bodyPr/>
          <a:lstStyle/>
          <a:p>
            <a:fld id="{0340854C-90A8-4DC5-954E-65C6AF897A43}" type="slidenum">
              <a:rPr lang="en-US" smtClean="0"/>
              <a:t>‹#›</a:t>
            </a:fld>
            <a:endParaRPr lang="en-US"/>
          </a:p>
        </p:txBody>
      </p:sp>
    </p:spTree>
    <p:extLst>
      <p:ext uri="{BB962C8B-B14F-4D97-AF65-F5344CB8AC3E}">
        <p14:creationId xmlns:p14="http://schemas.microsoft.com/office/powerpoint/2010/main" val="165207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55F133-A992-41F3-8487-277C882559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DB6DA3-BA57-433A-844D-BF65BC10B6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03BAA-02C6-4856-A0B6-E6EF37A3D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0C7E1-EB83-45C7-95BF-874E1A2D7099}" type="datetimeFigureOut">
              <a:rPr lang="en-US" smtClean="0"/>
              <a:t>12/8/2021</a:t>
            </a:fld>
            <a:endParaRPr lang="en-US"/>
          </a:p>
        </p:txBody>
      </p:sp>
      <p:sp>
        <p:nvSpPr>
          <p:cNvPr id="5" name="Footer Placeholder 4">
            <a:extLst>
              <a:ext uri="{FF2B5EF4-FFF2-40B4-BE49-F238E27FC236}">
                <a16:creationId xmlns:a16="http://schemas.microsoft.com/office/drawing/2014/main" id="{7B5BE174-DEB2-49F9-8F6C-2068706866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837A25-EAF7-4CF8-9BE5-4C6F85737E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0854C-90A8-4DC5-954E-65C6AF897A43}" type="slidenum">
              <a:rPr lang="en-US" smtClean="0"/>
              <a:t>‹#›</a:t>
            </a:fld>
            <a:endParaRPr lang="en-US"/>
          </a:p>
        </p:txBody>
      </p:sp>
    </p:spTree>
    <p:extLst>
      <p:ext uri="{BB962C8B-B14F-4D97-AF65-F5344CB8AC3E}">
        <p14:creationId xmlns:p14="http://schemas.microsoft.com/office/powerpoint/2010/main" val="3427311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4AC8A-3A94-4F65-B947-615C9E548516}"/>
              </a:ext>
            </a:extLst>
          </p:cNvPr>
          <p:cNvSpPr>
            <a:spLocks noGrp="1"/>
          </p:cNvSpPr>
          <p:nvPr>
            <p:ph type="ctrTitle"/>
          </p:nvPr>
        </p:nvSpPr>
        <p:spPr>
          <a:xfrm>
            <a:off x="1524000" y="1122363"/>
            <a:ext cx="9144000" cy="1261073"/>
          </a:xfrm>
        </p:spPr>
        <p:txBody>
          <a:bodyPr/>
          <a:lstStyle/>
          <a:p>
            <a:r>
              <a:rPr lang="en-US" dirty="0">
                <a:solidFill>
                  <a:srgbClr val="00B050"/>
                </a:solidFill>
              </a:rPr>
              <a:t>Farm Management</a:t>
            </a:r>
          </a:p>
        </p:txBody>
      </p:sp>
      <p:sp>
        <p:nvSpPr>
          <p:cNvPr id="3" name="Subtitle 2">
            <a:extLst>
              <a:ext uri="{FF2B5EF4-FFF2-40B4-BE49-F238E27FC236}">
                <a16:creationId xmlns:a16="http://schemas.microsoft.com/office/drawing/2014/main" id="{DF75B41B-C014-4241-9A2E-6015168554DE}"/>
              </a:ext>
            </a:extLst>
          </p:cNvPr>
          <p:cNvSpPr>
            <a:spLocks noGrp="1"/>
          </p:cNvSpPr>
          <p:nvPr>
            <p:ph type="subTitle" idx="1"/>
          </p:nvPr>
        </p:nvSpPr>
        <p:spPr>
          <a:xfrm>
            <a:off x="1524000" y="3028013"/>
            <a:ext cx="9144000" cy="2229787"/>
          </a:xfrm>
        </p:spPr>
        <p:txBody>
          <a:bodyPr/>
          <a:lstStyle/>
          <a:p>
            <a:r>
              <a:rPr lang="nb-NO" sz="3200" dirty="0">
                <a:solidFill>
                  <a:srgbClr val="FF0000"/>
                </a:solidFill>
              </a:rPr>
              <a:t>Assistant Professor</a:t>
            </a:r>
          </a:p>
          <a:p>
            <a:r>
              <a:rPr lang="nb-NO" sz="3200" dirty="0">
                <a:solidFill>
                  <a:srgbClr val="FF0000"/>
                </a:solidFill>
              </a:rPr>
              <a:t>Dr. Nawzad Mohammed Aziz</a:t>
            </a:r>
          </a:p>
          <a:p>
            <a:endParaRPr lang="en-US" dirty="0"/>
          </a:p>
        </p:txBody>
      </p:sp>
    </p:spTree>
    <p:extLst>
      <p:ext uri="{BB962C8B-B14F-4D97-AF65-F5344CB8AC3E}">
        <p14:creationId xmlns:p14="http://schemas.microsoft.com/office/powerpoint/2010/main" val="922874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00324-0EC8-4A5E-AA96-F42D7A8B22B6}"/>
              </a:ext>
            </a:extLst>
          </p:cNvPr>
          <p:cNvSpPr>
            <a:spLocks noGrp="1"/>
          </p:cNvSpPr>
          <p:nvPr>
            <p:ph type="title"/>
          </p:nvPr>
        </p:nvSpPr>
        <p:spPr/>
        <p:txBody>
          <a:bodyPr/>
          <a:lstStyle/>
          <a:p>
            <a:r>
              <a:rPr lang="en-US" b="1" dirty="0">
                <a:highlight>
                  <a:srgbClr val="00FF00"/>
                </a:highlight>
              </a:rPr>
              <a:t>Effect of different bird densities per unit area:</a:t>
            </a:r>
          </a:p>
        </p:txBody>
      </p:sp>
      <p:sp>
        <p:nvSpPr>
          <p:cNvPr id="3" name="Content Placeholder 2">
            <a:extLst>
              <a:ext uri="{FF2B5EF4-FFF2-40B4-BE49-F238E27FC236}">
                <a16:creationId xmlns:a16="http://schemas.microsoft.com/office/drawing/2014/main" id="{21C5BC40-CC88-48BA-B29F-EDE8AA81AD2E}"/>
              </a:ext>
            </a:extLst>
          </p:cNvPr>
          <p:cNvSpPr>
            <a:spLocks noGrp="1"/>
          </p:cNvSpPr>
          <p:nvPr>
            <p:ph idx="1"/>
          </p:nvPr>
        </p:nvSpPr>
        <p:spPr>
          <a:xfrm>
            <a:off x="838200" y="1484026"/>
            <a:ext cx="10515600" cy="6565692"/>
          </a:xfrm>
        </p:spPr>
        <p:txBody>
          <a:bodyPr>
            <a:normAutofit fontScale="25000" lnSpcReduction="20000"/>
          </a:bodyPr>
          <a:lstStyle/>
          <a:p>
            <a:pPr marL="0" marR="0">
              <a:lnSpc>
                <a:spcPct val="107000"/>
              </a:lnSpc>
              <a:spcBef>
                <a:spcPts val="0"/>
              </a:spcBef>
              <a:spcAft>
                <a:spcPts val="0"/>
              </a:spcAft>
            </a:pPr>
            <a:r>
              <a:rPr lang="en-US" sz="9600" b="1" dirty="0">
                <a:effectLst/>
                <a:latin typeface="Times New Roman" panose="02020603050405020304" pitchFamily="18" charset="0"/>
                <a:ea typeface="Times New Roman" panose="02020603050405020304" pitchFamily="18" charset="0"/>
                <a:cs typeface="Arial" panose="020B0604020202020204" pitchFamily="34" charset="0"/>
              </a:rPr>
              <a:t>Broiler:</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9600" dirty="0">
                <a:effectLst/>
                <a:latin typeface="Times New Roman" panose="02020603050405020304" pitchFamily="18" charset="0"/>
                <a:ea typeface="Times New Roman" panose="02020603050405020304" pitchFamily="18" charset="0"/>
                <a:cs typeface="Arial" panose="020B0604020202020204" pitchFamily="34" charset="0"/>
              </a:rPr>
              <a:t>Problems created when increasing the number of birds on the number supposed to put in housing.</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9600" dirty="0">
                <a:effectLst/>
                <a:latin typeface="Times New Roman" panose="02020603050405020304" pitchFamily="18" charset="0"/>
                <a:ea typeface="Times New Roman" panose="02020603050405020304" pitchFamily="18" charset="0"/>
                <a:cs typeface="Arial" panose="020B0604020202020204" pitchFamily="34" charset="0"/>
              </a:rPr>
              <a:t>1-Increasing heat results from the birds in the house, which calls for disposal especially in the summer season and in warm areas.</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ar-IQ" sz="9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9600" dirty="0">
                <a:effectLst/>
                <a:latin typeface="Times New Roman" panose="02020603050405020304" pitchFamily="18" charset="0"/>
                <a:ea typeface="Times New Roman" panose="02020603050405020304" pitchFamily="18" charset="0"/>
                <a:cs typeface="Arial" panose="020B0604020202020204" pitchFamily="34" charset="0"/>
              </a:rPr>
              <a:t>2-Increasing the moisture in the atmosphere of the house and the litter, which negatively affects the activity of the birds .</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ar-IQ" sz="9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9600" dirty="0">
                <a:effectLst/>
                <a:latin typeface="Times New Roman" panose="02020603050405020304" pitchFamily="18" charset="0"/>
                <a:ea typeface="Times New Roman" panose="02020603050405020304" pitchFamily="18" charset="0"/>
                <a:cs typeface="Arial" panose="020B0604020202020204" pitchFamily="34" charset="0"/>
              </a:rPr>
              <a:t>3-The need to increase the ventilation rate under the natural conditions to provide fresh air to the house to the surplus number of birds and to disposal of harmful gases and excess moisture and to regulate the temperature.</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ar-IQ" sz="9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9600" dirty="0">
                <a:effectLst/>
                <a:latin typeface="Times New Roman" panose="02020603050405020304" pitchFamily="18" charset="0"/>
                <a:ea typeface="Times New Roman" panose="02020603050405020304" pitchFamily="18" charset="0"/>
                <a:cs typeface="Arial" panose="020B0604020202020204" pitchFamily="34" charset="0"/>
              </a:rPr>
              <a:t>4-Low feed consumption and growth rate and bad feed conversion ratio.</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ar-IQ" sz="9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9600" dirty="0">
                <a:effectLst/>
                <a:latin typeface="Times New Roman" panose="02020603050405020304" pitchFamily="18" charset="0"/>
                <a:ea typeface="Times New Roman" panose="02020603050405020304" pitchFamily="18" charset="0"/>
                <a:cs typeface="Arial" panose="020B0604020202020204" pitchFamily="34" charset="0"/>
              </a:rPr>
              <a:t>5- The need to increase the number and length of feeders and drinkers to avoid the competition of the birds on food and waters.</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ar-IQ" sz="9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9600" dirty="0">
                <a:effectLst/>
                <a:latin typeface="Times New Roman" panose="02020603050405020304" pitchFamily="18" charset="0"/>
                <a:ea typeface="Times New Roman" panose="02020603050405020304" pitchFamily="18" charset="0"/>
                <a:cs typeface="Arial" panose="020B0604020202020204" pitchFamily="34" charset="0"/>
              </a:rPr>
              <a:t>6-The cannibalism occurs and the risk of illness with body deformities and breast blisters and the birds may die from weakness and suffocation.</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ar-IQ" sz="9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9600" dirty="0">
                <a:effectLst/>
                <a:latin typeface="Times New Roman" panose="02020603050405020304" pitchFamily="18" charset="0"/>
                <a:ea typeface="Times New Roman" panose="02020603050405020304" pitchFamily="18" charset="0"/>
                <a:cs typeface="Arial" panose="020B0604020202020204" pitchFamily="34" charset="0"/>
              </a:rPr>
              <a:t>7-The need to increase the serves and care. </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ar-IQ" sz="4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4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02052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64A2B-6ABE-4FA0-BF12-C3482D1A4899}"/>
              </a:ext>
            </a:extLst>
          </p:cNvPr>
          <p:cNvSpPr>
            <a:spLocks noGrp="1"/>
          </p:cNvSpPr>
          <p:nvPr>
            <p:ph type="title"/>
          </p:nvPr>
        </p:nvSpPr>
        <p:spPr/>
        <p:txBody>
          <a:bodyPr/>
          <a:lstStyle/>
          <a:p>
            <a:pPr algn="ctr"/>
            <a:r>
              <a:rPr kumimoji="0" lang="en-US" sz="2800" b="1" i="0" u="none" strike="noStrike" kern="1200" cap="none" spc="0" normalizeH="0" baseline="0" noProof="0" dirty="0">
                <a:ln>
                  <a:noFill/>
                </a:ln>
                <a:solidFill>
                  <a:prstClr val="black"/>
                </a:solidFill>
                <a:effectLst/>
                <a:highlight>
                  <a:srgbClr val="00FF00"/>
                </a:highlight>
                <a:uLnTx/>
                <a:uFillTx/>
                <a:latin typeface="Calibri Light" panose="020F0302020204030204"/>
                <a:ea typeface="+mj-ea"/>
                <a:cs typeface="+mj-cs"/>
              </a:rPr>
              <a:t>Poultry Management</a:t>
            </a:r>
            <a:endParaRPr lang="en-US" dirty="0"/>
          </a:p>
        </p:txBody>
      </p:sp>
      <p:sp>
        <p:nvSpPr>
          <p:cNvPr id="3" name="Content Placeholder 2">
            <a:extLst>
              <a:ext uri="{FF2B5EF4-FFF2-40B4-BE49-F238E27FC236}">
                <a16:creationId xmlns:a16="http://schemas.microsoft.com/office/drawing/2014/main" id="{DF364FF5-54E9-4898-82B9-A260BD0D62C8}"/>
              </a:ext>
            </a:extLst>
          </p:cNvPr>
          <p:cNvSpPr>
            <a:spLocks noGrp="1"/>
          </p:cNvSpPr>
          <p:nvPr>
            <p:ph idx="1"/>
          </p:nvPr>
        </p:nvSpPr>
        <p:spPr/>
        <p:txBody>
          <a:bodyPr>
            <a:normAutofit fontScale="70000" lnSpcReduction="20000"/>
          </a:bodyPr>
          <a:lstStyle/>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The layers:</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Effect of laying hen densities on production in the case of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A-Floor system</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1-Need to increase the number of nests.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2-Low egg production.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3-Increase the number of broken eggs.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B-Cage system</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In the case of setting five hens per cage the feed conversion efficiency and the egg production has decreased.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In the case of setting two layers per cage decreases profit of production. Best efficiency and productivity of high profit in the case of setting four hens per one cage.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8042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C46FF-3CFC-4429-B298-67CC09D5CFDC}"/>
              </a:ext>
            </a:extLst>
          </p:cNvPr>
          <p:cNvSpPr>
            <a:spLocks noGrp="1"/>
          </p:cNvSpPr>
          <p:nvPr>
            <p:ph type="title"/>
          </p:nvPr>
        </p:nvSpPr>
        <p:spPr/>
        <p:txBody>
          <a:bodyPr>
            <a:noAutofit/>
          </a:bodyPr>
          <a:lstStyle/>
          <a:p>
            <a:pPr algn="ctr"/>
            <a:r>
              <a:rPr lang="en-US" sz="2400" b="1" dirty="0">
                <a:highlight>
                  <a:srgbClr val="00FF00"/>
                </a:highlight>
              </a:rPr>
              <a:t>Poultry Management</a:t>
            </a:r>
            <a:br>
              <a:rPr lang="en-US" sz="2400" b="1" dirty="0">
                <a:highlight>
                  <a:srgbClr val="00FF00"/>
                </a:highlight>
              </a:rPr>
            </a:br>
            <a:br>
              <a:rPr lang="en-US" sz="2400" b="1" dirty="0">
                <a:highlight>
                  <a:srgbClr val="00FF00"/>
                </a:highlight>
              </a:rPr>
            </a:br>
            <a:r>
              <a:rPr lang="en-US" sz="2400" b="1" dirty="0">
                <a:highlight>
                  <a:srgbClr val="00FF00"/>
                </a:highlight>
              </a:rPr>
              <a:t>Environmental factors which affect the poultry production:</a:t>
            </a:r>
            <a:br>
              <a:rPr lang="en-US" sz="2400" b="1" dirty="0">
                <a:highlight>
                  <a:srgbClr val="00FF00"/>
                </a:highlight>
              </a:rPr>
            </a:br>
            <a:endParaRPr lang="en-US" sz="2400" b="1" dirty="0">
              <a:highlight>
                <a:srgbClr val="00FF00"/>
              </a:highlight>
            </a:endParaRPr>
          </a:p>
        </p:txBody>
      </p:sp>
      <p:sp>
        <p:nvSpPr>
          <p:cNvPr id="3" name="Content Placeholder 2">
            <a:extLst>
              <a:ext uri="{FF2B5EF4-FFF2-40B4-BE49-F238E27FC236}">
                <a16:creationId xmlns:a16="http://schemas.microsoft.com/office/drawing/2014/main" id="{AE75B35C-7275-4735-AD47-81F1B0C28298}"/>
              </a:ext>
            </a:extLst>
          </p:cNvPr>
          <p:cNvSpPr>
            <a:spLocks noGrp="1"/>
          </p:cNvSpPr>
          <p:nvPr>
            <p:ph idx="1"/>
          </p:nvPr>
        </p:nvSpPr>
        <p:spPr/>
        <p:txBody>
          <a:bodyPr>
            <a:normAutofit fontScale="92500" lnSpcReduction="20000"/>
          </a:bodyPr>
          <a:lstStyle/>
          <a:p>
            <a:pPr algn="ctr"/>
            <a:r>
              <a:rPr lang="en-US" dirty="0"/>
              <a:t>3. </a:t>
            </a:r>
            <a:r>
              <a:rPr lang="en-US" b="1" dirty="0"/>
              <a:t>Ventilation</a:t>
            </a:r>
          </a:p>
          <a:p>
            <a:r>
              <a:rPr lang="en-US" dirty="0"/>
              <a:t>Establish a minimum ventilation rate from day one to provide fresh air and remove waste gases and help maintain temperatures and relative humidity at the correct level. Evaluating bird behavior is the best way to verify if ventilation settings is correct.</a:t>
            </a:r>
          </a:p>
          <a:p>
            <a:endParaRPr lang="en-US" dirty="0"/>
          </a:p>
          <a:p>
            <a:pPr algn="ctr"/>
            <a:r>
              <a:rPr lang="en-US" b="1" dirty="0"/>
              <a:t>Benefits of poultry ventilation:</a:t>
            </a:r>
          </a:p>
          <a:p>
            <a:r>
              <a:rPr lang="en-US" dirty="0"/>
              <a:t>1-Provide the birds with sufficient quantity of air.</a:t>
            </a:r>
          </a:p>
          <a:p>
            <a:r>
              <a:rPr lang="en-US" dirty="0"/>
              <a:t>2-To moderate the house temperature.</a:t>
            </a:r>
          </a:p>
          <a:p>
            <a:r>
              <a:rPr lang="en-US" dirty="0"/>
              <a:t>3-Reduce the access of moisture.</a:t>
            </a:r>
          </a:p>
          <a:p>
            <a:r>
              <a:rPr lang="en-US" dirty="0"/>
              <a:t>4-Get rid of bad air which carry harmful gases like CO2, ammonia, H2S.</a:t>
            </a:r>
          </a:p>
          <a:p>
            <a:endParaRPr lang="en-US" dirty="0"/>
          </a:p>
        </p:txBody>
      </p:sp>
    </p:spTree>
    <p:extLst>
      <p:ext uri="{BB962C8B-B14F-4D97-AF65-F5344CB8AC3E}">
        <p14:creationId xmlns:p14="http://schemas.microsoft.com/office/powerpoint/2010/main" val="179437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4326A-1032-4A3B-BA93-917800028736}"/>
              </a:ext>
            </a:extLst>
          </p:cNvPr>
          <p:cNvSpPr>
            <a:spLocks noGrp="1"/>
          </p:cNvSpPr>
          <p:nvPr>
            <p:ph type="title"/>
          </p:nvPr>
        </p:nvSpPr>
        <p:spPr>
          <a:xfrm>
            <a:off x="838200" y="224853"/>
            <a:ext cx="10515600" cy="1465836"/>
          </a:xfrm>
        </p:spPr>
        <p:txBody>
          <a:bodyPr>
            <a:normAutofit fontScale="90000"/>
          </a:bodyPr>
          <a:lstStyle/>
          <a:p>
            <a:pPr marL="0" marR="0">
              <a:lnSpc>
                <a:spcPct val="107000"/>
              </a:lnSpc>
              <a:spcBef>
                <a:spcPts val="0"/>
              </a:spcBef>
              <a:spcAft>
                <a:spcPts val="0"/>
              </a:spcAft>
            </a:pPr>
            <a:br>
              <a:rPr lang="en-US" sz="4400" b="1" dirty="0">
                <a:effectLst/>
                <a:latin typeface="Times New Roman" panose="02020603050405020304" pitchFamily="18" charset="0"/>
                <a:ea typeface="Times New Roman" panose="02020603050405020304" pitchFamily="18" charset="0"/>
                <a:cs typeface="Arial" panose="020B0604020202020204" pitchFamily="34" charset="0"/>
              </a:rPr>
            </a:br>
            <a:r>
              <a:rPr lang="en-US" sz="4400" b="1" dirty="0">
                <a:effectLst/>
                <a:highlight>
                  <a:srgbClr val="00FF00"/>
                </a:highlight>
                <a:latin typeface="Times New Roman" panose="02020603050405020304" pitchFamily="18" charset="0"/>
                <a:ea typeface="Times New Roman" panose="02020603050405020304" pitchFamily="18" charset="0"/>
                <a:cs typeface="Arial" panose="020B0604020202020204" pitchFamily="34" charset="0"/>
              </a:rPr>
              <a:t>The effect of gases and dust in poultry house</a:t>
            </a:r>
            <a:br>
              <a:rPr lang="en-US" sz="3600" dirty="0">
                <a:effectLst/>
                <a:latin typeface="Calibri" panose="020F0502020204030204" pitchFamily="34" charset="0"/>
                <a:ea typeface="Calibri" panose="020F0502020204030204" pitchFamily="34" charset="0"/>
                <a:cs typeface="Arial" panose="020B0604020202020204" pitchFamily="34" charset="0"/>
              </a:rPr>
            </a:br>
            <a:r>
              <a:rPr lang="ar-IQ" sz="4400" b="1"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4F1520E-6BA1-4979-8E89-62702DE61A01}"/>
              </a:ext>
            </a:extLst>
          </p:cNvPr>
          <p:cNvSpPr>
            <a:spLocks noGrp="1"/>
          </p:cNvSpPr>
          <p:nvPr>
            <p:ph idx="1"/>
          </p:nvPr>
        </p:nvSpPr>
        <p:spPr/>
        <p:txBody>
          <a:bodyPr>
            <a:normAutofit lnSpcReduction="10000"/>
          </a:bodyPr>
          <a:lstStyle/>
          <a:p>
            <a:pPr marL="342900" marR="0" lvl="0" indent="-342900" rtl="0">
              <a:lnSpc>
                <a:spcPct val="107000"/>
              </a:lnSpc>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Carbon dioxide (CO</a:t>
            </a:r>
            <a:r>
              <a:rPr lang="en-US" sz="2800" b="1" baseline="-25000" dirty="0">
                <a:effectLst/>
                <a:latin typeface="Times New Roman" panose="02020603050405020304" pitchFamily="18" charset="0"/>
                <a:ea typeface="Times New Roman" panose="02020603050405020304" pitchFamily="18" charset="0"/>
                <a:cs typeface="Arial" panose="020B0604020202020204" pitchFamily="34" charset="0"/>
              </a:rPr>
              <a:t>2</a:t>
            </a: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Exhaled air contains 5% of CO</a:t>
            </a:r>
            <a:r>
              <a:rPr lang="en-US" sz="2800" baseline="-25000" dirty="0">
                <a:effectLst/>
                <a:latin typeface="Times New Roman" panose="02020603050405020304" pitchFamily="18" charset="0"/>
                <a:ea typeface="Times New Roman" panose="02020603050405020304" pitchFamily="18" charset="0"/>
                <a:cs typeface="Arial" panose="020B0604020202020204" pitchFamily="34" charset="0"/>
              </a:rPr>
              <a:t>2</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this gas is heavier than the air so its gradually fall to the birds level, 2% of this gas in the poultry house increases the need of   deep breathing with difficulties . 5% of CO</a:t>
            </a:r>
            <a:r>
              <a:rPr lang="en-US" sz="2800" baseline="-25000" dirty="0">
                <a:effectLst/>
                <a:latin typeface="Times New Roman" panose="02020603050405020304" pitchFamily="18" charset="0"/>
                <a:ea typeface="Times New Roman" panose="02020603050405020304" pitchFamily="18" charset="0"/>
                <a:cs typeface="Arial" panose="020B0604020202020204" pitchFamily="34" charset="0"/>
              </a:rPr>
              <a:t>2</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is causing very deep breathing with great difficulties and some mortalities. 10% of CO</a:t>
            </a:r>
            <a:r>
              <a:rPr lang="en-US" sz="2800" baseline="-25000" dirty="0">
                <a:effectLst/>
                <a:latin typeface="Times New Roman" panose="02020603050405020304" pitchFamily="18" charset="0"/>
                <a:ea typeface="Times New Roman" panose="02020603050405020304" pitchFamily="18" charset="0"/>
                <a:cs typeface="Arial" panose="020B0604020202020204" pitchFamily="34" charset="0"/>
              </a:rPr>
              <a:t>2</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kill all the birds within few minutes.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Carbon Monoxide (CO):</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The ideal level of this gas is 10 ppm. Increase level in the house affects birds health. Carbon monoxide is fatal at high levels.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4095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6FA2A-98FE-48E9-99DF-852F74F31F19}"/>
              </a:ext>
            </a:extLst>
          </p:cNvPr>
          <p:cNvSpPr>
            <a:spLocks noGrp="1"/>
          </p:cNvSpPr>
          <p:nvPr>
            <p:ph type="title"/>
          </p:nvPr>
        </p:nvSpPr>
        <p:spPr/>
        <p:txBody>
          <a:bodyPr>
            <a:normAutofit fontScale="90000"/>
          </a:bodyPr>
          <a:lstStyle/>
          <a:p>
            <a:pPr marL="342900" marR="0" lvl="0" indent="-342900" algn="ctr" rtl="0">
              <a:lnSpc>
                <a:spcPct val="107000"/>
              </a:lnSpc>
              <a:spcBef>
                <a:spcPts val="0"/>
              </a:spcBef>
              <a:spcAft>
                <a:spcPts val="0"/>
              </a:spcAft>
            </a:pPr>
            <a:r>
              <a:rPr lang="en-US" sz="4400" b="1" dirty="0">
                <a:effectLst/>
                <a:latin typeface="Times New Roman" panose="02020603050405020304" pitchFamily="18" charset="0"/>
                <a:ea typeface="Times New Roman" panose="02020603050405020304" pitchFamily="18" charset="0"/>
                <a:cs typeface="Arial" panose="020B0604020202020204" pitchFamily="34" charset="0"/>
              </a:rPr>
              <a:t>Hydrogen sulfate H</a:t>
            </a:r>
            <a:r>
              <a:rPr lang="en-US" sz="4400" b="1" baseline="-25000" dirty="0">
                <a:effectLst/>
                <a:latin typeface="Times New Roman" panose="02020603050405020304" pitchFamily="18" charset="0"/>
                <a:ea typeface="Times New Roman" panose="02020603050405020304" pitchFamily="18" charset="0"/>
                <a:cs typeface="Arial" panose="020B0604020202020204" pitchFamily="34" charset="0"/>
              </a:rPr>
              <a:t>2</a:t>
            </a:r>
            <a:r>
              <a:rPr lang="en-US" sz="4400" b="1" dirty="0">
                <a:effectLst/>
                <a:latin typeface="Times New Roman" panose="02020603050405020304" pitchFamily="18" charset="0"/>
                <a:ea typeface="Times New Roman" panose="02020603050405020304" pitchFamily="18" charset="0"/>
                <a:cs typeface="Arial" panose="020B0604020202020204" pitchFamily="34" charset="0"/>
              </a:rPr>
              <a:t>S:</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3DC1768-A311-4E49-8306-3A6DAFA20132}"/>
              </a:ext>
            </a:extLst>
          </p:cNvPr>
          <p:cNvSpPr>
            <a:spLocks noGrp="1"/>
          </p:cNvSpPr>
          <p:nvPr>
            <p:ph idx="1"/>
          </p:nvPr>
        </p:nvSpPr>
        <p:spPr/>
        <p:txBody>
          <a:bodyPr/>
          <a:lstStyle/>
          <a:p>
            <a:pPr marL="45720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Comes from the decomposition of organic material such as broken eggs, waste in the litter and dead birds, and blood drops mixed with litters, this malodorous heavy gas affect the birds comfort and its productivity. </a:t>
            </a:r>
          </a:p>
          <a:p>
            <a:pPr marL="45720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20 ppm of this gas in the house indicates poor ventilation and its necessary to get rid of it by using of fans, we can feel the existence of this gas by smell or by wet paper with lead acetate solution, which is getting black color when there is a large proportion of this gas.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6612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3E5F0-6CEF-471E-8326-B21CFB92B6EF}"/>
              </a:ext>
            </a:extLst>
          </p:cNvPr>
          <p:cNvSpPr>
            <a:spLocks noGrp="1"/>
          </p:cNvSpPr>
          <p:nvPr>
            <p:ph type="title"/>
          </p:nvPr>
        </p:nvSpPr>
        <p:spPr/>
        <p:txBody>
          <a:bodyPr>
            <a:normAutofit fontScale="90000"/>
          </a:bodyPr>
          <a:lstStyle/>
          <a:p>
            <a:pPr marL="342900" marR="0" lvl="0" indent="-342900" algn="ctr" rtl="0">
              <a:lnSpc>
                <a:spcPct val="107000"/>
              </a:lnSpc>
              <a:spcBef>
                <a:spcPts val="0"/>
              </a:spcBef>
              <a:spcAft>
                <a:spcPts val="0"/>
              </a:spcAft>
            </a:pPr>
            <a:r>
              <a:rPr lang="en-US" sz="4400" b="1" dirty="0">
                <a:effectLst/>
                <a:latin typeface="Times New Roman" panose="02020603050405020304" pitchFamily="18" charset="0"/>
                <a:ea typeface="Times New Roman" panose="02020603050405020304" pitchFamily="18" charset="0"/>
                <a:cs typeface="Arial" panose="020B0604020202020204" pitchFamily="34" charset="0"/>
              </a:rPr>
              <a:t>Ammonia gas (NH</a:t>
            </a:r>
            <a:r>
              <a:rPr lang="en-US" sz="4400" b="1" baseline="-25000" dirty="0">
                <a:effectLst/>
                <a:latin typeface="Times New Roman" panose="02020603050405020304" pitchFamily="18" charset="0"/>
                <a:ea typeface="Times New Roman" panose="02020603050405020304" pitchFamily="18" charset="0"/>
                <a:cs typeface="Arial" panose="020B0604020202020204" pitchFamily="34" charset="0"/>
              </a:rPr>
              <a:t>3</a:t>
            </a:r>
            <a:r>
              <a:rPr lang="en-US" sz="44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8F725A1-8749-443A-B43A-4967AF6EAEE2}"/>
              </a:ext>
            </a:extLst>
          </p:cNvPr>
          <p:cNvSpPr>
            <a:spLocks noGrp="1"/>
          </p:cNvSpPr>
          <p:nvPr>
            <p:ph idx="1"/>
          </p:nvPr>
        </p:nvSpPr>
        <p:spPr/>
        <p:txBody>
          <a:bodyPr>
            <a:normAutofit fontScale="77500" lnSpcReduction="20000"/>
          </a:bodyPr>
          <a:lstStyle/>
          <a:p>
            <a:pPr marL="45720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This gas is produced as a result of degradation of the protein materials in the litter and feces of birds at high temperature and humidity, it’s a gas lighter than air and increases in the high ceiling and come down to the level of birds gradually with cold air currents from the ventilation holes and leads to severe infections of the eye, in severe cases causing ulcers in the eye and inflammation of the mucous membranes and cause the blind alimony, in the chickens 15  ppm of this gas causing burning in the eye, and disclosed by using turmeric paper which changes the color from yellow to brown when there is a high percentage of this gas. </a:t>
            </a:r>
          </a:p>
          <a:p>
            <a:pPr marL="45720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The ideal level of this gas is &lt;10 ppm. Can be detected by smell if the level it is increase up to 20 ppm or above. Increase ammonia gas in the house on ideal level cause to damage lung surface, increase susceptibility to respiratory diseases and may reduce growth rate depending upon temperature and age.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8861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8227-AB0B-4E26-B766-37EAEABF8995}"/>
              </a:ext>
            </a:extLst>
          </p:cNvPr>
          <p:cNvSpPr>
            <a:spLocks noGrp="1"/>
          </p:cNvSpPr>
          <p:nvPr>
            <p:ph type="title"/>
          </p:nvPr>
        </p:nvSpPr>
        <p:spPr/>
        <p:txBody>
          <a:bodyPr>
            <a:normAutofit/>
          </a:bodyPr>
          <a:lstStyle/>
          <a:p>
            <a:pPr algn="ctr"/>
            <a:r>
              <a:rPr kumimoji="0" lang="en-US" sz="2800" b="1" i="0" u="none" strike="noStrike" kern="1200" cap="none" spc="0" normalizeH="0" baseline="0" noProof="0" dirty="0">
                <a:ln>
                  <a:noFill/>
                </a:ln>
                <a:solidFill>
                  <a:prstClr val="black"/>
                </a:solidFill>
                <a:effectLst/>
                <a:highlight>
                  <a:srgbClr val="00FF00"/>
                </a:highlight>
                <a:uLnTx/>
                <a:uFillTx/>
                <a:latin typeface="Calibri Light" panose="020F0302020204030204"/>
                <a:ea typeface="+mj-ea"/>
                <a:cs typeface="+mj-cs"/>
              </a:rPr>
              <a:t>Poultry Management</a:t>
            </a:r>
            <a:endParaRPr lang="en-US" sz="2800" dirty="0"/>
          </a:p>
        </p:txBody>
      </p:sp>
      <p:sp>
        <p:nvSpPr>
          <p:cNvPr id="3" name="Content Placeholder 2">
            <a:extLst>
              <a:ext uri="{FF2B5EF4-FFF2-40B4-BE49-F238E27FC236}">
                <a16:creationId xmlns:a16="http://schemas.microsoft.com/office/drawing/2014/main" id="{D0C440F1-1FC8-474A-BD69-67D0B38C9CB5}"/>
              </a:ext>
            </a:extLst>
          </p:cNvPr>
          <p:cNvSpPr>
            <a:spLocks noGrp="1"/>
          </p:cNvSpPr>
          <p:nvPr>
            <p:ph idx="1"/>
          </p:nvPr>
        </p:nvSpPr>
        <p:spPr/>
        <p:txBody>
          <a:bodyPr>
            <a:normAutofit fontScale="77500" lnSpcReduction="20000"/>
          </a:bodyPr>
          <a:lstStyle/>
          <a:p>
            <a:pPr marL="342900" marR="0" lvl="0" indent="-342900" rtl="0">
              <a:lnSpc>
                <a:spcPct val="107000"/>
              </a:lnSpc>
              <a:spcBef>
                <a:spcPts val="0"/>
              </a:spcBef>
              <a:spcAft>
                <a:spcPts val="0"/>
              </a:spcAft>
              <a:buFont typeface="+mj-lt"/>
              <a:buAutoNum type="arabicPeriod"/>
              <a:tabLst>
                <a:tab pos="1731010" algn="l"/>
              </a:tabLs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Dust: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Damage to respiratory tract lining and increased susceptibility to disease. Dust levels within the house should be kept to a minimum.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4. Lighting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Light is an important management technique in broiler production and is composed of at least three aspects, light wave length, light intensity and photoperiod length and distribution. Traditionally, it has been assumed that using long day lengths in management schemes allowed maximum feeding time and, as a consequence, maximum growth rate.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Manipulation of light intensity is an important management tool affecting poultry production and wellbeing. The exact lighting program given will depend on local legislation, individual flock circumstance, and market requirements, but the following recommendations will benefit bird welfare and biological performance for broiler chicken: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7060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AB7A-691A-4F27-A7C4-43F3A011A75D}"/>
              </a:ext>
            </a:extLst>
          </p:cNvPr>
          <p:cNvSpPr>
            <a:spLocks noGrp="1"/>
          </p:cNvSpPr>
          <p:nvPr>
            <p:ph type="title"/>
          </p:nvPr>
        </p:nvSpPr>
        <p:spPr/>
        <p:txBody>
          <a:bodyPr/>
          <a:lstStyle/>
          <a:p>
            <a:pPr algn="ctr"/>
            <a:r>
              <a:rPr kumimoji="0" lang="en-US" sz="2800" b="1" i="0" u="none" strike="noStrike" kern="1200" cap="none" spc="0" normalizeH="0" baseline="0" noProof="0" dirty="0">
                <a:ln>
                  <a:noFill/>
                </a:ln>
                <a:solidFill>
                  <a:prstClr val="black"/>
                </a:solidFill>
                <a:effectLst/>
                <a:highlight>
                  <a:srgbClr val="00FF00"/>
                </a:highlight>
                <a:uLnTx/>
                <a:uFillTx/>
                <a:latin typeface="Calibri Light" panose="020F0302020204030204"/>
                <a:ea typeface="+mj-ea"/>
                <a:cs typeface="+mj-cs"/>
              </a:rPr>
              <a:t>Poultry Management</a:t>
            </a:r>
            <a:endParaRPr lang="en-US" dirty="0"/>
          </a:p>
        </p:txBody>
      </p:sp>
      <p:sp>
        <p:nvSpPr>
          <p:cNvPr id="3" name="Content Placeholder 2">
            <a:extLst>
              <a:ext uri="{FF2B5EF4-FFF2-40B4-BE49-F238E27FC236}">
                <a16:creationId xmlns:a16="http://schemas.microsoft.com/office/drawing/2014/main" id="{34EB4C23-4219-4729-82B6-A9E7826603B7}"/>
              </a:ext>
            </a:extLst>
          </p:cNvPr>
          <p:cNvSpPr>
            <a:spLocks noGrp="1"/>
          </p:cNvSpPr>
          <p:nvPr>
            <p:ph idx="1"/>
          </p:nvPr>
        </p:nvSpPr>
        <p:spPr/>
        <p:txBody>
          <a:bodyPr>
            <a:normAutofit fontScale="70000" lnSpcReduction="20000"/>
          </a:bodyPr>
          <a:lstStyle/>
          <a:p>
            <a:pPr marL="342900" marR="0" lvl="0" indent="-342900" rtl="0">
              <a:lnSpc>
                <a:spcPct val="107000"/>
              </a:lnSpc>
              <a:spcBef>
                <a:spcPts val="0"/>
              </a:spcBef>
              <a:spcAft>
                <a:spcPts val="0"/>
              </a:spcAft>
              <a:buFont typeface="Symbol" panose="05050102010706020507" pitchFamily="18" charset="2"/>
              <a:buChar char=""/>
            </a:pPr>
            <a:r>
              <a:rPr lang="en-US" sz="2800" u="sng" dirty="0">
                <a:effectLst/>
                <a:latin typeface="Times New Roman" panose="02020603050405020304" pitchFamily="18" charset="0"/>
                <a:ea typeface="Times New Roman" panose="02020603050405020304" pitchFamily="18" charset="0"/>
                <a:cs typeface="Arial" panose="020B0604020202020204" pitchFamily="34" charset="0"/>
              </a:rPr>
              <a:t>From 0-7 days of age, chicks should have 23 hours light and 1 hour dark.</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After 7 days, a period of darkness of 4-6 hours will be beneficial.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Change to the lighting program should be made over a period of 2-3 days.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Dawn to dusk programs will result in less crowding at the feeder.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Intermittent lighting programs should be simple providing at least one continuous block of 4 hours darkness. Adequate feeder and drinker space must be provided.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Local legislation for light intensity must be followed but as a minimum.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Provide 30-40 lux (3-4 foot candles) to 7 days of age.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Provide at least 5-10 lux (0.5-1.0 foot candles) after 7 days of age.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indent="0">
              <a:lnSpc>
                <a:spcPct val="107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During the dark period, light intensity must be less than 0.4 lux (0.04 foot candles).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Light must be uniformly distributed throughout the house and light seepage into the house prevented.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0011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697B-5812-46F4-9589-ADCB566C148C}"/>
              </a:ext>
            </a:extLst>
          </p:cNvPr>
          <p:cNvSpPr>
            <a:spLocks noGrp="1"/>
          </p:cNvSpPr>
          <p:nvPr>
            <p:ph type="title"/>
          </p:nvPr>
        </p:nvSpPr>
        <p:spPr/>
        <p:txBody>
          <a:bodyPr/>
          <a:lstStyle/>
          <a:p>
            <a:pPr algn="ctr"/>
            <a:r>
              <a:rPr kumimoji="0" lang="en-US" sz="2800" b="1" i="0" u="none" strike="noStrike" kern="1200" cap="none" spc="0" normalizeH="0" baseline="0" noProof="0" dirty="0">
                <a:ln>
                  <a:noFill/>
                </a:ln>
                <a:solidFill>
                  <a:prstClr val="black"/>
                </a:solidFill>
                <a:effectLst/>
                <a:highlight>
                  <a:srgbClr val="00FF00"/>
                </a:highlight>
                <a:uLnTx/>
                <a:uFillTx/>
                <a:latin typeface="Calibri Light" panose="020F0302020204030204"/>
                <a:ea typeface="+mj-ea"/>
                <a:cs typeface="+mj-cs"/>
              </a:rPr>
              <a:t>Poultry Management</a:t>
            </a:r>
            <a:endParaRPr lang="en-US" dirty="0"/>
          </a:p>
        </p:txBody>
      </p:sp>
      <p:sp>
        <p:nvSpPr>
          <p:cNvPr id="3" name="Content Placeholder 2">
            <a:extLst>
              <a:ext uri="{FF2B5EF4-FFF2-40B4-BE49-F238E27FC236}">
                <a16:creationId xmlns:a16="http://schemas.microsoft.com/office/drawing/2014/main" id="{24E99130-CD71-46B1-9875-8702C3182952}"/>
              </a:ext>
            </a:extLst>
          </p:cNvPr>
          <p:cNvSpPr>
            <a:spLocks noGrp="1"/>
          </p:cNvSpPr>
          <p:nvPr>
            <p:ph idx="1"/>
          </p:nvPr>
        </p:nvSpPr>
        <p:spPr/>
        <p:txBody>
          <a:bodyPr>
            <a:normAutofit fontScale="85000" lnSpcReduction="10000"/>
          </a:bodyPr>
          <a:lstStyle/>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Density of birds in the house: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The density of the birds means the number of birds per one square meter of ground. It is very important to allocate sufficient space of ground housing or cage for each bird to get its need for food, water, light, heating and ventilation with comfortable feeling without stress and therefore get the best efficiency performance.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800" b="1" u="sng" dirty="0">
                <a:effectLst/>
                <a:latin typeface="Times New Roman" panose="02020603050405020304" pitchFamily="18" charset="0"/>
                <a:ea typeface="Times New Roman" panose="02020603050405020304" pitchFamily="18" charset="0"/>
                <a:cs typeface="Arial" panose="020B0604020202020204" pitchFamily="34" charset="0"/>
              </a:rPr>
              <a:t>The density is determined by the following factors: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1-The temperature of the environment: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The density of the birds is affected by the environmental temperature that have a primary role in determining the number of birds per unit area especially in the open houses which is greatly affected by the temperature of the external environment heat degrees, usually the density in summer is lower than in winter.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2824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4927-A292-48E4-B15C-5A7C67ABF8DC}"/>
              </a:ext>
            </a:extLst>
          </p:cNvPr>
          <p:cNvSpPr>
            <a:spLocks noGrp="1"/>
          </p:cNvSpPr>
          <p:nvPr>
            <p:ph type="title"/>
          </p:nvPr>
        </p:nvSpPr>
        <p:spPr/>
        <p:txBody>
          <a:bodyPr/>
          <a:lstStyle/>
          <a:p>
            <a:pPr algn="ctr"/>
            <a:r>
              <a:rPr kumimoji="0" lang="en-US" sz="2800" b="1" i="0" u="none" strike="noStrike" kern="1200" cap="none" spc="0" normalizeH="0" baseline="0" noProof="0" dirty="0">
                <a:ln>
                  <a:noFill/>
                </a:ln>
                <a:solidFill>
                  <a:prstClr val="black"/>
                </a:solidFill>
                <a:effectLst/>
                <a:highlight>
                  <a:srgbClr val="00FF00"/>
                </a:highlight>
                <a:uLnTx/>
                <a:uFillTx/>
                <a:latin typeface="Calibri Light" panose="020F0302020204030204"/>
                <a:ea typeface="+mj-ea"/>
                <a:cs typeface="+mj-cs"/>
              </a:rPr>
              <a:t>Poultry Management</a:t>
            </a:r>
            <a:endParaRPr lang="en-US" dirty="0"/>
          </a:p>
        </p:txBody>
      </p:sp>
      <p:sp>
        <p:nvSpPr>
          <p:cNvPr id="3" name="Content Placeholder 2">
            <a:extLst>
              <a:ext uri="{FF2B5EF4-FFF2-40B4-BE49-F238E27FC236}">
                <a16:creationId xmlns:a16="http://schemas.microsoft.com/office/drawing/2014/main" id="{839BEF99-C262-41FF-B932-42DB3C163094}"/>
              </a:ext>
            </a:extLst>
          </p:cNvPr>
          <p:cNvSpPr>
            <a:spLocks noGrp="1"/>
          </p:cNvSpPr>
          <p:nvPr>
            <p:ph idx="1"/>
          </p:nvPr>
        </p:nvSpPr>
        <p:spPr/>
        <p:txBody>
          <a:bodyPr>
            <a:normAutofit fontScale="85000" lnSpcReduction="20000"/>
          </a:bodyPr>
          <a:lstStyle/>
          <a:p>
            <a:pPr marL="0" marR="0" algn="ctr">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Ventilation system efficiency: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Ventilation system is a key factor in determining the number of birds in enclosed housing where they can put the required number of birds or increased in the case of working ventilation equipment’s with high efficiency.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3-Strain and race of the birds: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The strain and races are different in their tolerance to environmental conditions, the heavy breeds and races needs bigger floor area units than the medium and slight  strain and races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4-Age and type of birds: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Chicks placed in great number per unit area compared with meat chickens, meat chickens set in great number than layers, layers set in great number than the turkey.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0497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1367</Words>
  <Application>Microsoft Office PowerPoint</Application>
  <PresentationFormat>Widescreen</PresentationFormat>
  <Paragraphs>90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Times New Roman</vt:lpstr>
      <vt:lpstr>Office Theme</vt:lpstr>
      <vt:lpstr>Farm Management</vt:lpstr>
      <vt:lpstr>Poultry Management  Environmental factors which affect the poultry production: </vt:lpstr>
      <vt:lpstr> The effect of gases and dust in poultry house   </vt:lpstr>
      <vt:lpstr>Hydrogen sulfate H2S: </vt:lpstr>
      <vt:lpstr>Ammonia gas (NH3): </vt:lpstr>
      <vt:lpstr>Poultry Management</vt:lpstr>
      <vt:lpstr>Poultry Management</vt:lpstr>
      <vt:lpstr>Poultry Management</vt:lpstr>
      <vt:lpstr>Poultry Management</vt:lpstr>
      <vt:lpstr>Effect of different bird densities per unit area:</vt:lpstr>
      <vt:lpstr>Poultry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 Management</dc:title>
  <dc:creator>Nawzad M Aziz</dc:creator>
  <cp:lastModifiedBy>Nawzad M Aziz</cp:lastModifiedBy>
  <cp:revision>1</cp:revision>
  <dcterms:created xsi:type="dcterms:W3CDTF">2021-12-08T18:03:43Z</dcterms:created>
  <dcterms:modified xsi:type="dcterms:W3CDTF">2021-12-08T18:20:08Z</dcterms:modified>
</cp:coreProperties>
</file>