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91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3" autoAdjust="0"/>
    <p:restoredTop sz="94364" autoAdjust="0"/>
  </p:normalViewPr>
  <p:slideViewPr>
    <p:cSldViewPr snapToGrid="0">
      <p:cViewPr>
        <p:scale>
          <a:sx n="70" d="100"/>
          <a:sy n="70" d="100"/>
        </p:scale>
        <p:origin x="-34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1427-5D96-4362-B85E-A5D4CF0F8CBA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34867-194D-4A7F-87BD-87D2BCA98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A8E0-75E5-429A-BA52-C29398275E6F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03F5-FDEE-400E-A7A3-E6D1BBF825EA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5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C42-74A9-4797-B542-0B1B1538A2C8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56F9-338D-4DD1-A1AD-98A5BA18DE12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31D0-16AB-4845-A9A6-20240AD930C6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EB9F-C9DA-438A-89A7-85C97AE1B435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1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7398-4103-4B99-B967-896EFCB6B43A}" type="datetime1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8008-ADCF-48CA-AB76-11D3C8CE78E9}" type="datetime1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B0A-12EF-483D-86B0-06FEB5AF92D0}" type="datetime1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D10A-1B73-4EEA-BF07-5EE310486D31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7422-614D-4D7A-9393-0C4C72D5790D}" type="datetime1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D7BF-DA8C-4835-A3A1-2117DCAFBE06}" type="datetime1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BC7F-7387-4869-A5FD-D9AC3777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633" y="2497171"/>
            <a:ext cx="75438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EG" sz="6000" dirty="0" smtClean="0">
                <a:cs typeface="Ali_K_Alwand" pitchFamily="2" charset="-78"/>
              </a:rPr>
              <a:t>بنةماكانى </a:t>
            </a:r>
            <a:r>
              <a:rPr lang="ar-EG" sz="6000" dirty="0">
                <a:cs typeface="Ali_K_Alwand" pitchFamily="2" charset="-78"/>
              </a:rPr>
              <a:t>ريَنمايى دةروونى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600" y="3622430"/>
            <a:ext cx="10896600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202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4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_2023</a:t>
            </a:r>
            <a:endParaRPr lang="ar-EG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r>
              <a:rPr lang="ar-E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 م.ى. </a:t>
            </a: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li_ِA_Alwand"/>
                <a:cs typeface="Ali_K_Alwand" pitchFamily="2" charset="-78"/>
              </a:rPr>
              <a:t>نوزاد اسماعيل حسين</a:t>
            </a:r>
            <a:endParaRPr lang="ar-EG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>
              <a:defRPr/>
            </a:pPr>
            <a:endParaRPr lang="en-US" sz="3200" dirty="0"/>
          </a:p>
          <a:p>
            <a:pPr algn="ctr">
              <a:defRPr/>
            </a:pPr>
            <a:endParaRPr lang="ar-JO" sz="3200" dirty="0" smtClean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li_ِA_Alwand"/>
              <a:cs typeface="Ali_K_Alwand" pitchFamily="2" charset="-78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ar-JO" altLang="ar-IQ" sz="3200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defRPr/>
            </a:pPr>
            <a:endParaRPr lang="en-US" sz="40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5285" y="143799"/>
            <a:ext cx="52263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وةزارةتى خويَندنى بالاَ و تويَذينةوةى زانستى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زانكؤى سةلاحةددين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كؤليَذى ثةروةردة</a:t>
            </a:r>
          </a:p>
          <a:p>
            <a:pPr algn="r" rtl="1">
              <a:defRPr/>
            </a:pPr>
            <a:r>
              <a:rPr lang="ar-EG" sz="2400" dirty="0" smtClean="0">
                <a:cs typeface="Ali_K_Alwand" pitchFamily="2" charset="-78"/>
              </a:rPr>
              <a:t>بةشى ريَنمايى ثةروةردةيى و دةروونى</a:t>
            </a:r>
            <a:endParaRPr lang="en-US" sz="2400" dirty="0" smtClean="0">
              <a:cs typeface="Ali_K_Alwand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DFFAAD6-DAFF-B616-FAC6-279CE362E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65" b="95325" l="9326" r="90000">
                        <a14:foregroundMark x1="59101" y1="8312" x2="59101" y2="8312"/>
                        <a14:foregroundMark x1="58427" y1="62078" x2="58427" y2="62078"/>
                        <a14:foregroundMark x1="54944" y1="59610" x2="54944" y2="59610"/>
                        <a14:foregroundMark x1="54944" y1="59610" x2="54944" y2="59610"/>
                        <a14:foregroundMark x1="56292" y1="62468" x2="56292" y2="62468"/>
                        <a14:foregroundMark x1="59663" y1="60649" x2="59663" y2="60649"/>
                        <a14:foregroundMark x1="61011" y1="63636" x2="61011" y2="63636"/>
                        <a14:foregroundMark x1="62584" y1="64675" x2="62584" y2="64675"/>
                        <a14:foregroundMark x1="59438" y1="77792" x2="59438" y2="77792"/>
                        <a14:foregroundMark x1="58989" y1="90260" x2="58989" y2="90260"/>
                        <a14:foregroundMark x1="54382" y1="90260" x2="54382" y2="90260"/>
                        <a14:foregroundMark x1="52697" y1="78961" x2="52697" y2="78961"/>
                        <a14:foregroundMark x1="31798" y1="76753" x2="31798" y2="76753"/>
                        <a14:foregroundMark x1="53034" y1="84675" x2="53034" y2="84675"/>
                        <a14:foregroundMark x1="89551" y1="60649" x2="89551" y2="60649"/>
                        <a14:foregroundMark x1="89326" y1="60260" x2="89326" y2="60260"/>
                        <a14:foregroundMark x1="89326" y1="57922" x2="89326" y2="57922"/>
                        <a14:foregroundMark x1="89551" y1="55714" x2="89551" y2="55714"/>
                        <a14:foregroundMark x1="84494" y1="22987" x2="84494" y2="22987"/>
                        <a14:foregroundMark x1="84494" y1="22857" x2="84494" y2="22857"/>
                        <a14:foregroundMark x1="81124" y1="20779" x2="81124" y2="20779"/>
                        <a14:foregroundMark x1="82022" y1="19610" x2="82022" y2="19610"/>
                        <a14:foregroundMark x1="78652" y1="17013" x2="78652" y2="17013"/>
                        <a14:foregroundMark x1="14944" y1="28442" x2="14944" y2="28442"/>
                        <a14:foregroundMark x1="15281" y1="26234" x2="15281" y2="26234"/>
                        <a14:foregroundMark x1="16854" y1="24416" x2="16854" y2="24416"/>
                        <a14:foregroundMark x1="18090" y1="21558" x2="18090" y2="21558"/>
                        <a14:foregroundMark x1="26629" y1="12468" x2="26629" y2="12468"/>
                        <a14:foregroundMark x1="34944" y1="6623" x2="34944" y2="6623"/>
                        <a14:foregroundMark x1="40562" y1="5065" x2="40562" y2="5065"/>
                        <a14:foregroundMark x1="9438" y1="47273" x2="9438" y2="47273"/>
                        <a14:foregroundMark x1="9438" y1="46883" x2="9438" y2="46883"/>
                        <a14:foregroundMark x1="42809" y1="95325" x2="42809" y2="95325"/>
                        <a14:foregroundMark x1="42809" y1="94805" x2="42809" y2="94805"/>
                        <a14:foregroundMark x1="49888" y1="84675" x2="49888" y2="84675"/>
                        <a14:foregroundMark x1="47528" y1="84675" x2="47528" y2="84675"/>
                        <a14:foregroundMark x1="35730" y1="80390" x2="35730" y2="80390"/>
                        <a14:foregroundMark x1="30787" y1="75974" x2="30787" y2="75974"/>
                        <a14:foregroundMark x1="34157" y1="75195" x2="34157" y2="75195"/>
                        <a14:foregroundMark x1="65730" y1="75714" x2="65730" y2="75714"/>
                        <a14:foregroundMark x1="65730" y1="75325" x2="65730" y2="75325"/>
                        <a14:foregroundMark x1="65730" y1="75325" x2="65730" y2="75325"/>
                        <a14:foregroundMark x1="66966" y1="75325" x2="66966" y2="75325"/>
                        <a14:foregroundMark x1="53820" y1="62857" x2="53820" y2="62857"/>
                        <a14:foregroundMark x1="45169" y1="63247" x2="45169" y2="63247"/>
                        <a14:foregroundMark x1="42697" y1="60390" x2="42697" y2="60390"/>
                        <a14:foregroundMark x1="45506" y1="59351" x2="45506" y2="59351"/>
                        <a14:foregroundMark x1="47753" y1="61169" x2="47753" y2="61169"/>
                        <a14:foregroundMark x1="51910" y1="61818" x2="51910" y2="61818"/>
                        <a14:foregroundMark x1="53708" y1="61039" x2="53708" y2="61039"/>
                        <a14:foregroundMark x1="52247" y1="59351" x2="52247" y2="59351"/>
                        <a14:foregroundMark x1="50674" y1="59610" x2="50674" y2="59610"/>
                        <a14:foregroundMark x1="48315" y1="61169" x2="48315" y2="61169"/>
                        <a14:foregroundMark x1="42135" y1="62597" x2="42135" y2="62597"/>
                        <a14:foregroundMark x1="40225" y1="62857" x2="40225" y2="62857"/>
                        <a14:foregroundMark x1="38652" y1="62597" x2="38652" y2="62597"/>
                        <a14:foregroundMark x1="43596" y1="58571" x2="43596" y2="585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73" y="367849"/>
            <a:ext cx="2039063" cy="176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66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8011" y="5275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384781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0618763" y="2638701"/>
            <a:ext cx="263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زمانةوانى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458084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9904944" y="174799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9849385" y="2737990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لؤذيكى/ بيركارى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9381940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9825583" y="2938787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2" name="Freeform 21"/>
          <p:cNvSpPr/>
          <p:nvPr/>
        </p:nvSpPr>
        <p:spPr>
          <a:xfrm>
            <a:off x="8938604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9636926" y="2971223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6" name="Freeform 25"/>
          <p:cNvSpPr/>
          <p:nvPr/>
        </p:nvSpPr>
        <p:spPr>
          <a:xfrm>
            <a:off x="8520125" y="180074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8462640" y="2766016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9" name="Freeform 28"/>
          <p:cNvSpPr/>
          <p:nvPr/>
        </p:nvSpPr>
        <p:spPr>
          <a:xfrm>
            <a:off x="9378627" y="1768307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9677958" y="2810463"/>
            <a:ext cx="254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2800" b="1" dirty="0" smtClean="0">
                <a:cs typeface="Ali_K_Alwand" pitchFamily="2" charset="-78"/>
              </a:rPr>
              <a:t>زيرةكى كؤمةلاَيةتى</a:t>
            </a:r>
            <a:endParaRPr lang="en-US" sz="2800" b="1" dirty="0">
              <a:cs typeface="Ali_K_Alwand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524932" y="25401"/>
            <a:ext cx="134873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51201" y="1557550"/>
            <a:ext cx="8210755" cy="322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ar-EG" sz="8000" dirty="0" smtClean="0">
              <a:cs typeface="Ali_K_Alwand" pitchFamily="2" charset="-78"/>
            </a:endParaRPr>
          </a:p>
          <a:p>
            <a:pPr algn="l"/>
            <a:r>
              <a:rPr lang="ar-EG" sz="8000" dirty="0">
                <a:cs typeface="Ali_K_Alwand" pitchFamily="2" charset="-78"/>
              </a:rPr>
              <a:t> </a:t>
            </a:r>
            <a:r>
              <a:rPr lang="ar-EG" sz="8000" dirty="0" smtClean="0">
                <a:cs typeface="Ali_K_Alwand" pitchFamily="2" charset="-78"/>
              </a:rPr>
              <a:t> سوثاس بؤ طويَطرتنتان</a:t>
            </a:r>
            <a:endParaRPr lang="en-AU" sz="8000" dirty="0">
              <a:cs typeface="Ali_K_Alwand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20" y="184626"/>
            <a:ext cx="10058400" cy="640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Footer Placeholder 5"/>
          <p:cNvSpPr txBox="1">
            <a:spLocks/>
          </p:cNvSpPr>
          <p:nvPr/>
        </p:nvSpPr>
        <p:spPr>
          <a:xfrm>
            <a:off x="253473" y="6390192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10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63533" y="2344515"/>
            <a:ext cx="4140200" cy="15924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dirty="0" smtClean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سوثاس بؤ طويَطرتنتان</a:t>
            </a:r>
            <a:endParaRPr lang="en-AU" sz="4400" dirty="0">
              <a:solidFill>
                <a:schemeClr val="accent1">
                  <a:lumMod val="75000"/>
                </a:schemeClr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7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-271989" y="8471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311975" y="2456121"/>
            <a:ext cx="11472335" cy="261541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EG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</a:t>
            </a:r>
            <a:r>
              <a:rPr lang="ar-OM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ە</a:t>
            </a:r>
            <a:r>
              <a:rPr lang="ar-EG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كانى </a:t>
            </a:r>
            <a:r>
              <a:rPr lang="ar-OM" sz="48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ئاراستەكردن و رێنمایكردنی دەروونی</a:t>
            </a:r>
            <a:endParaRPr lang="ar-JO" sz="48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439748" y="2334711"/>
            <a:ext cx="11650177" cy="2099066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sz="3200" b="1" dirty="0" smtClean="0"/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439747" y="1495461"/>
            <a:ext cx="11472335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sz="3200" b="1" dirty="0" smtClean="0"/>
          </a:p>
        </p:txBody>
      </p:sp>
      <p:sp>
        <p:nvSpPr>
          <p:cNvPr id="40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58227" y="3867078"/>
            <a:ext cx="12023716" cy="2161185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endParaRPr lang="en-AU" sz="3200" dirty="0">
              <a:solidFill>
                <a:srgbClr val="7030A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43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68348" y="583962"/>
            <a:ext cx="12463989" cy="7265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1800" b="1" dirty="0" smtClean="0">
                <a:solidFill>
                  <a:schemeClr val="tx1"/>
                </a:solidFill>
              </a:rPr>
              <a:t>3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8010257" y="993619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000" b="1" dirty="0">
                <a:cs typeface="Ali_K_Alwand" pitchFamily="2" charset="-78"/>
              </a:rPr>
              <a:t>يةكةم: </a:t>
            </a:r>
            <a:r>
              <a:rPr lang="ar-OM" sz="4000" b="1" dirty="0" smtClean="0">
                <a:cs typeface="Ali_K_Alwand" pitchFamily="2" charset="-78"/>
              </a:rPr>
              <a:t>ب</a:t>
            </a:r>
            <a:r>
              <a:rPr lang="ar-EG" sz="4000" b="1" dirty="0" smtClean="0">
                <a:cs typeface="Ali_K_Alwand" pitchFamily="2" charset="-78"/>
              </a:rPr>
              <a:t>ةديهيَنانى خود</a:t>
            </a:r>
            <a:r>
              <a:rPr lang="ar-OM" sz="4000" b="1" dirty="0" smtClean="0">
                <a:cs typeface="Ali_K_Alwand" pitchFamily="2" charset="-78"/>
              </a:rPr>
              <a:t>:</a:t>
            </a: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3" y="1698553"/>
            <a:ext cx="12273003" cy="311107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OM" sz="2800" dirty="0">
                <a:latin typeface="Unikurd Jino" pitchFamily="34" charset="-78"/>
                <a:cs typeface="Unikurd Jino" pitchFamily="34" charset="-78"/>
              </a:rPr>
              <a:t>ئەبراهام ماسلۆ لە کتێبی پاڵنەر و کەسایەتی (١٩٥٤)دا دەڵێت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pPr algn="r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((مرۆڤ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توانای هەیە ببێت بە چی، پێویستە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ببێت)).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sz="3200" dirty="0" smtClean="0">
              <a:cs typeface="Ali_K_Alwand" pitchFamily="2" charset="-78"/>
            </a:endParaRPr>
          </a:p>
          <a:p>
            <a:pPr algn="r"/>
            <a:r>
              <a:rPr lang="ar-OM" sz="2800" dirty="0">
                <a:latin typeface="Unikurd Jino" pitchFamily="34" charset="-78"/>
                <a:cs typeface="Unikurd Jino" pitchFamily="34" charset="-78"/>
              </a:rPr>
              <a:t>بەدیهێنانی خود بەرزترین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ئاستە لە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پاڵنەرە مرۆییەکانیدا،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كە تاك ئاراستە</a:t>
            </a:r>
          </a:p>
          <a:p>
            <a:pPr algn="r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دەكات بۆ بەدیهێنانی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توانای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ڕاستەقینە و گەیشتن بە 'خودی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ئایدیاڵی‘</a:t>
            </a:r>
          </a:p>
          <a:p>
            <a:pPr algn="r"/>
            <a:endParaRPr lang="ar-OM" sz="3200" dirty="0" smtClean="0">
              <a:cs typeface="Ali_K_Alwand" pitchFamily="2" charset="-78"/>
            </a:endParaRPr>
          </a:p>
          <a:p>
            <a:pPr algn="r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بەدیهێنانی خود دەبێتە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هۆی دابینكردنی درووستی دەروونی و دووركەوتنەوە لە كێشە دەروونی و كۆمەڵایەتییەكان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algn="r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هەروەها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هەوڵدان بۆ گەیشتن بەم ئاستە تاك دەكاتە خاوەنی ناسنامەی خۆی، و رێگەیەكی گونجاویشە بۆ داهێنان.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5" y="583962"/>
            <a:ext cx="3748135" cy="42256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5061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4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8010257" y="993619"/>
            <a:ext cx="4097867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OM" sz="3600" b="1" dirty="0" smtClean="0">
                <a:latin typeface="Unikurd Jino" pitchFamily="34" charset="-78"/>
                <a:cs typeface="Unikurd Jino" pitchFamily="34" charset="-78"/>
              </a:rPr>
              <a:t>دووەم</a:t>
            </a:r>
            <a:r>
              <a:rPr lang="ar-EG" sz="3600" b="1" dirty="0" smtClean="0">
                <a:cs typeface="Ali_K_Alwand" pitchFamily="2" charset="-78"/>
              </a:rPr>
              <a:t>: </a:t>
            </a:r>
            <a:r>
              <a:rPr lang="ar-OM" sz="3600" b="1" dirty="0" smtClean="0">
                <a:latin typeface="Unikurd Jino" pitchFamily="34" charset="-78"/>
                <a:cs typeface="Unikurd Jino" pitchFamily="34" charset="-78"/>
              </a:rPr>
              <a:t>درووستی دەروونی:</a:t>
            </a:r>
            <a:endParaRPr lang="ar-OM" sz="3600" b="1" dirty="0" smtClean="0">
              <a:cs typeface="Ali_K_Alwand" pitchFamily="2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3" y="1889352"/>
            <a:ext cx="12273003" cy="2874034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ئاماژەیە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بۆ دۆخێكی هاوسەنگ لە رووی زانینی، رەفتاری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،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هەڵچوونی، كە دەبێتە هۆی ئەوەی مرۆڤەکان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بتوانن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ڕووبەڕووی فشارەکانی ژیان ببنەوە و تواناکانیان بەدیبهێنن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و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just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بە باشی فێرببن و رەفتار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بكەن.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algn="r"/>
            <a:endParaRPr lang="ar-OM" sz="3200" dirty="0" smtClean="0">
              <a:cs typeface="Ali_K_Alwand" pitchFamily="2" charset="-78"/>
            </a:endParaRPr>
          </a:p>
          <a:p>
            <a:pPr algn="r"/>
            <a:endParaRPr lang="ar-OM" sz="3200" dirty="0" smtClean="0">
              <a:cs typeface="Ali_K_Alwand" pitchFamily="2" charset="-78"/>
            </a:endParaRPr>
          </a:p>
          <a:p>
            <a:pPr algn="r"/>
            <a:r>
              <a:rPr lang="ar-OM" sz="2800" dirty="0">
                <a:latin typeface="Unikurd Jino" pitchFamily="34" charset="-78"/>
                <a:cs typeface="Unikurd Jino" pitchFamily="34" charset="-78"/>
              </a:rPr>
              <a:t>نەبوونی درووستی دەروونی كاریگەری دەبێت لەسەر بیركردنەوە، هەستكردن، و رەفتاری تاك بە شێوەیەكی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نەرێنی</a:t>
            </a:r>
          </a:p>
          <a:p>
            <a:pPr algn="r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هەروەها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دەبێتە هۆكاری نەگونجانی دەروونی و كۆمەڵایەتی</a:t>
            </a:r>
            <a:endParaRPr lang="ar-OM" sz="2800" dirty="0" smtClean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4" y="1189258"/>
            <a:ext cx="5258000" cy="340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5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6581555" y="993619"/>
            <a:ext cx="5526568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OM" sz="3200" b="1" dirty="0" smtClean="0">
                <a:latin typeface="Unikurd Jino" pitchFamily="34" charset="-78"/>
                <a:cs typeface="Unikurd Jino" pitchFamily="34" charset="-78"/>
              </a:rPr>
              <a:t>سێیەم: </a:t>
            </a:r>
            <a:r>
              <a:rPr lang="ar-OM" sz="3200" b="1" dirty="0">
                <a:latin typeface="Unikurd Jino" pitchFamily="34" charset="-78"/>
                <a:cs typeface="Unikurd Jino" pitchFamily="34" charset="-78"/>
              </a:rPr>
              <a:t>بەرەوپێشبردنی پڕۆسەی پەروەردە</a:t>
            </a:r>
            <a:r>
              <a:rPr lang="ar-OM" sz="3200" b="1" dirty="0" smtClean="0">
                <a:latin typeface="Unikurd Jino" pitchFamily="34" charset="-78"/>
                <a:cs typeface="Unikurd Jino" pitchFamily="34" charset="-78"/>
              </a:rPr>
              <a:t>:</a:t>
            </a: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3" y="1848908"/>
            <a:ext cx="12273003" cy="2356721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دەكرێ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ئاراستە و رێنماییكردنی دەروونی هەوڵی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شیلگیرانەی</a:t>
            </a: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خۆی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بخاتە كار بە ئامانجی دەستنیشانكردن و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چارەسەركردنی</a:t>
            </a: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هەموو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ئەو گرفتانەی رووبەڕووی پەروەردە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دەبنەوە</a:t>
            </a: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(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پەروەردە وەك خودی ژیان)، یاخود ببێتە سەكۆیەكی گرینگ </a:t>
            </a:r>
            <a:endParaRPr lang="ar-OM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بۆ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رێگری كردن لە ئەگەری درووست بوونی هەر گرفتێك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.</a:t>
            </a:r>
          </a:p>
          <a:p>
            <a:pPr algn="r" rtl="1"/>
            <a:endParaRPr lang="ar-OM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نەبوونی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خزمەتگوزارییە دەروونییەكان بەربەست لەبەردەم </a:t>
            </a:r>
            <a:endParaRPr lang="ar-OM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فێربوون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و گەشەکردندا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درووست دەکەن.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156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6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116959" y="976602"/>
            <a:ext cx="11991164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SA" b="1" dirty="0">
                <a:cs typeface="Ali_K_Alwand" pitchFamily="2" charset="-78"/>
              </a:rPr>
              <a:t>بؤ سةرخستنى كردارى ثةروةردةيى ئاراستةكردن  و ريَنمايى كردنى دةروونى ثشت بة ضةند كاريَك دةبةستيَت لةوانةش</a:t>
            </a:r>
            <a:endParaRPr lang="en-US" dirty="0">
              <a:cs typeface="Ali_K_Alwand" pitchFamily="2" charset="-78"/>
            </a:endParaRPr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3" y="1848907"/>
            <a:ext cx="11319616" cy="392457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ar-SA" dirty="0">
                <a:cs typeface="Ali_K_Alwand" pitchFamily="2" charset="-78"/>
              </a:rPr>
              <a:t>أ-ووروذاندنى ثالنةرايةتى قوتابيان  بةرةو خويَندن و  بةكارهيَنانى شيَوازةكانى ثاداشت كردن و باشتركردنى  بؤضوونى  قوتابيان  بةرامبةر وانةكانيان </a:t>
            </a:r>
            <a:endParaRPr lang="en-US" dirty="0">
              <a:cs typeface="Ali_K_Alwand" pitchFamily="2" charset="-78"/>
            </a:endParaRPr>
          </a:p>
          <a:p>
            <a:pPr lvl="0" algn="r"/>
            <a:r>
              <a:rPr lang="ar-SA" dirty="0">
                <a:cs typeface="Ali_K_Alwand" pitchFamily="2" charset="-78"/>
              </a:rPr>
              <a:t>ب- رةضاوكردنى جياوازى تاكايةتى لة نيَوان قوتابياندا ، لة كاتى ضارةسةركردنى كيَشةى خيَزانى و ثةروةردةييةكان دياريكردنى مامناوةندان و بةهرةداران و بيركؤلان و ئاراستةكردنيان بة ثيَى توانست و ئامادةباشيةكانيان</a:t>
            </a:r>
            <a:endParaRPr lang="en-US" dirty="0">
              <a:cs typeface="Ali_K_Alwand" pitchFamily="2" charset="-78"/>
            </a:endParaRPr>
          </a:p>
          <a:p>
            <a:pPr lvl="0" algn="r"/>
            <a:r>
              <a:rPr lang="ar-SA" dirty="0">
                <a:cs typeface="Ali_K_Alwand" pitchFamily="2" charset="-78"/>
              </a:rPr>
              <a:t>ج- دةولةمةندكردنى لايةنى زانيارى لةلاى قوتابيان بة زانيارى ئةكاديمى و ثيشةى كؤمةلايةتى كة يارمةتيدانيان دةبيَت لة بةديهيَنانى طونجاوى دةروونى و تةندروستى دةرونيان</a:t>
            </a:r>
            <a:endParaRPr lang="en-US" dirty="0">
              <a:cs typeface="Ali_K_Alwand" pitchFamily="2" charset="-78"/>
            </a:endParaRPr>
          </a:p>
          <a:p>
            <a:pPr algn="r"/>
            <a:r>
              <a:rPr lang="ar-SA" dirty="0">
                <a:cs typeface="Ali_K_Alwand" pitchFamily="2" charset="-78"/>
              </a:rPr>
              <a:t>د- ئاراستةكردن و ريَنمايى كردنى قوتابيان بؤ ريَطاو شيَوازى دروست لة خويندن دا بة  مةبةستي بة دةست هينانى نمرةى بةرز بؤ طةيشتنيان بة ثةيمانطاو كوليذةكان</a:t>
            </a:r>
            <a:endParaRPr lang="en-AU" dirty="0">
              <a:latin typeface="Unikurd Jino" pitchFamily="34" charset="-78"/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02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7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6581555" y="993619"/>
            <a:ext cx="5526568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OM" sz="3200" b="1" dirty="0" smtClean="0">
                <a:latin typeface="Unikurd Jino" pitchFamily="34" charset="-78"/>
                <a:cs typeface="Unikurd Jino" pitchFamily="34" charset="-78"/>
              </a:rPr>
              <a:t>چوارەم: كۆمەڵگەیەكی درووست:</a:t>
            </a: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81003" y="1781404"/>
            <a:ext cx="12273003" cy="340427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OM" sz="2800" dirty="0">
                <a:latin typeface="Unikurd Jino" pitchFamily="34" charset="-78"/>
                <a:cs typeface="Unikurd Jino" pitchFamily="34" charset="-78"/>
              </a:rPr>
              <a:t>ژینگەی كۆمەڵگە دەستنیشانی رەفتار و بیركردنەوەی تاكەكان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دەكات 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بە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ئەرێنی و نەرێنییەوە. كۆمەڵگە پێویستی بە بەرەوپێشبردن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هەیە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لە هەموو بوارەكانی (پەروەردە، ئابووری، رۆشنبیری، سیاسی، ...هتد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).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endParaRPr lang="en-US" sz="2800" dirty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>
                <a:latin typeface="Unikurd Jino" pitchFamily="34" charset="-78"/>
                <a:cs typeface="Unikurd Jino" pitchFamily="34" charset="-78"/>
              </a:rPr>
              <a:t>رێگەی بەرەوپێشبردنی كۆمەڵگە دەتوانرێت تاكەكان ببنە خاوەنی بەرپرسیارەتی تازە و هەست بە گرینگی رۆڵیان بكەن وەك ئەندامێكی سوودبەخشی ئەو كۆمەڵگەیە، ئەمەش یارمەتیدەرێكی گرینگە بۆ هاوسەنگردنی ویستی تاك و داخوازییە كۆمەڵایەتییەكان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.</a:t>
            </a:r>
            <a:endParaRPr lang="en-US" sz="2800" dirty="0" smtClean="0">
              <a:latin typeface="Unikurd Jino" pitchFamily="34" charset="-78"/>
              <a:cs typeface="Unikurd Jino" pitchFamily="34" charset="-78"/>
            </a:endParaRPr>
          </a:p>
          <a:p>
            <a:pPr algn="r" rtl="1"/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479" y="827773"/>
            <a:ext cx="4074042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گشتییەكان: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8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474013" y="876656"/>
            <a:ext cx="12701449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b="1" dirty="0">
                <a:latin typeface="Unikurd Jino" pitchFamily="34" charset="-78"/>
                <a:cs typeface="Unikurd Jino" pitchFamily="34" charset="-78"/>
              </a:rPr>
              <a:t>دەكرێ </a:t>
            </a:r>
            <a:r>
              <a:rPr lang="ar-OM" b="1" dirty="0" smtClean="0">
                <a:latin typeface="Unikurd Jino" pitchFamily="34" charset="-78"/>
                <a:cs typeface="Unikurd Jino" pitchFamily="34" charset="-78"/>
              </a:rPr>
              <a:t>كۆمەڵگەیەكی درووست </a:t>
            </a:r>
            <a:r>
              <a:rPr lang="ar-OM" b="1" smtClean="0">
                <a:latin typeface="Unikurd Jino" pitchFamily="34" charset="-78"/>
                <a:cs typeface="Unikurd Jino" pitchFamily="34" charset="-78"/>
              </a:rPr>
              <a:t>ببێتە ئامانجی پڕۆسەی </a:t>
            </a:r>
            <a:r>
              <a:rPr lang="ar-OM" b="1" dirty="0">
                <a:latin typeface="Unikurd Jino" pitchFamily="34" charset="-78"/>
                <a:cs typeface="Unikurd Jino" pitchFamily="34" charset="-78"/>
              </a:rPr>
              <a:t>رێنمایی و ئاراستەكردن بۆ گرینگیدان بە هەر یەك لە:</a:t>
            </a:r>
            <a:endParaRPr lang="en-AU" b="1" dirty="0">
              <a:latin typeface="Unikurd Jino" pitchFamily="34" charset="-78"/>
              <a:cs typeface="Unikurd Jino" pitchFamily="34" charset="-78"/>
            </a:endParaRPr>
          </a:p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127594" y="1614982"/>
            <a:ext cx="12008895" cy="32441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1">
              <a:lnSpc>
                <a:spcPct val="150000"/>
              </a:lnSpc>
            </a:pPr>
            <a:r>
              <a:rPr lang="en-US" sz="2800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ئامادەكردنی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ژینگەیەكی كۆمەڵایەتی و مرۆییانە.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گرینگی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دان بە منداڵ و هەرزەكاران لە دەستنیشانكردنی گرفتەكانیان و هەوڵدان بۆ چارەسەركردنیان، بۆ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ئەوەی</a:t>
            </a: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ببنە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ئەندامێكی كارای كۆمەڵگە.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نیشاندانی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رۆڵ و گرینگی خێزان وەك پێویستییەكی كۆمەڵایەتی و چارەسەركردنی گرفتەكانی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.</a:t>
            </a:r>
            <a:endParaRPr lang="en-AU" dirty="0" smtClean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پێدانی هۆشیاری بەردەوام لە پێناو پاراستنی تاك و كۆمەڵ لە ئەگەری درووست بوونی هەر گۆڕانكارییەك.</a:t>
            </a:r>
            <a:endParaRPr lang="en-AU" dirty="0" smtClean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رەخساندنی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دەرفەت بۆ دەركەوتنی بەهرەی تاك و پشتگیری كردنیان.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 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گرینگیدان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بە داخوازییەكانی كۆمەڵگە.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en-US" dirty="0" smtClean="0">
                <a:latin typeface="Unikurd Jino" pitchFamily="34" charset="-78"/>
                <a:cs typeface="Unikurd Jino" pitchFamily="34" charset="-78"/>
              </a:rPr>
              <a:t>-</a:t>
            </a:r>
            <a:r>
              <a:rPr lang="ar-OM" dirty="0" smtClean="0">
                <a:latin typeface="Unikurd Jino" pitchFamily="34" charset="-78"/>
                <a:cs typeface="Unikurd Jino" pitchFamily="34" charset="-78"/>
              </a:rPr>
              <a:t>نەمانی </a:t>
            </a:r>
            <a:r>
              <a:rPr lang="ar-OM" dirty="0">
                <a:latin typeface="Unikurd Jino" pitchFamily="34" charset="-78"/>
                <a:cs typeface="Unikurd Jino" pitchFamily="34" charset="-78"/>
              </a:rPr>
              <a:t>دەمارگیری  لە نێوان گروپ و بۆچوونە جیاوازەكان</a:t>
            </a:r>
            <a:endParaRPr lang="en-AU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21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1513047" y="3245704"/>
            <a:ext cx="3066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200" b="1" dirty="0" smtClean="0">
                <a:cs typeface="Ali_K_Alwand" pitchFamily="2" charset="-78"/>
              </a:rPr>
              <a:t>زيرةكى زمانةوانى      </a:t>
            </a:r>
            <a:endParaRPr lang="en-US" sz="3200" b="1" dirty="0">
              <a:cs typeface="Ali_K_Alwand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4122211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37310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3885082" y="2737991"/>
            <a:ext cx="322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المنطقي الرياضي</a:t>
            </a:r>
            <a:endParaRPr lang="en-US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-14293276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3900484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667866" y="2886038"/>
            <a:ext cx="2286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الموسيقي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-1531090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-491811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4430817" y="2918474"/>
            <a:ext cx="1776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المكاني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-1472834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-433555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4547788" y="2713267"/>
            <a:ext cx="317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الحركي-الجسمي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-15506743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-5113951" y="1723273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982655" y="2783013"/>
            <a:ext cx="266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الاجتماعي</a:t>
            </a:r>
            <a:endParaRPr lang="en-US" sz="2800" b="1" dirty="0"/>
          </a:p>
        </p:txBody>
      </p:sp>
      <p:sp>
        <p:nvSpPr>
          <p:cNvPr id="31" name="Rectangle 30"/>
          <p:cNvSpPr/>
          <p:nvPr/>
        </p:nvSpPr>
        <p:spPr>
          <a:xfrm>
            <a:off x="-16210939" y="1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-5818147" y="1747994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-5784195" y="2757713"/>
            <a:ext cx="254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dirty="0"/>
              <a:t>الذكاء الشخصي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-17148899" y="-2472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-6732081" y="1698552"/>
            <a:ext cx="1799208" cy="2864174"/>
          </a:xfrm>
          <a:custGeom>
            <a:avLst/>
            <a:gdLst>
              <a:gd name="connsiteX0" fmla="*/ 1544320 w 1544320"/>
              <a:gd name="connsiteY0" fmla="*/ 0 h 2864174"/>
              <a:gd name="connsiteX1" fmla="*/ 1544320 w 1544320"/>
              <a:gd name="connsiteY1" fmla="*/ 2864174 h 2864174"/>
              <a:gd name="connsiteX2" fmla="*/ 1395544 w 1544320"/>
              <a:gd name="connsiteY2" fmla="*/ 2857251 h 2864174"/>
              <a:gd name="connsiteX3" fmla="*/ 0 w 1544320"/>
              <a:gd name="connsiteY3" fmla="*/ 1432087 h 2864174"/>
              <a:gd name="connsiteX4" fmla="*/ 1395544 w 1544320"/>
              <a:gd name="connsiteY4" fmla="*/ 6923 h 28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320" h="2864174">
                <a:moveTo>
                  <a:pt x="1544320" y="0"/>
                </a:moveTo>
                <a:lnTo>
                  <a:pt x="1544320" y="2864174"/>
                </a:lnTo>
                <a:lnTo>
                  <a:pt x="1395544" y="2857251"/>
                </a:lnTo>
                <a:cubicBezTo>
                  <a:pt x="611687" y="2783890"/>
                  <a:pt x="0" y="2173819"/>
                  <a:pt x="0" y="1432087"/>
                </a:cubicBezTo>
                <a:cubicBezTo>
                  <a:pt x="0" y="690355"/>
                  <a:pt x="611687" y="80285"/>
                  <a:pt x="1395544" y="69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-6279953" y="2745924"/>
            <a:ext cx="17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b="1" dirty="0"/>
              <a:t>زیره‌كی</a:t>
            </a:r>
            <a:endParaRPr lang="en-US" sz="4400" b="1" dirty="0"/>
          </a:p>
        </p:txBody>
      </p:sp>
      <p:sp>
        <p:nvSpPr>
          <p:cNvPr id="37" name="Rectangle 36"/>
          <p:cNvSpPr/>
          <p:nvPr/>
        </p:nvSpPr>
        <p:spPr>
          <a:xfrm>
            <a:off x="-271989" y="7"/>
            <a:ext cx="12463989" cy="6967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15900" dist="38100" sx="101000" sy="101000" algn="ctr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290799" y="371439"/>
            <a:ext cx="11710216" cy="1210327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3200" b="1" dirty="0" smtClean="0">
                <a:solidFill>
                  <a:srgbClr val="FF0000"/>
                </a:solidFill>
                <a:latin typeface="Unikurd Jino" pitchFamily="34" charset="-78"/>
                <a:cs typeface="Unikurd Jino" pitchFamily="34" charset="-78"/>
              </a:rPr>
              <a:t>ئامانجە تایبەتەكان:</a:t>
            </a:r>
            <a:endParaRPr lang="ar-JO" sz="3200" b="1" dirty="0">
              <a:solidFill>
                <a:srgbClr val="FF0000"/>
              </a:solidFill>
              <a:latin typeface="Unikurd Jino" pitchFamily="34" charset="-78"/>
              <a:cs typeface="Unikurd Jino" pitchFamily="34" charset="-78"/>
            </a:endParaRPr>
          </a:p>
        </p:txBody>
      </p:sp>
      <p:sp>
        <p:nvSpPr>
          <p:cNvPr id="42" name="Footer Placeholder 5"/>
          <p:cNvSpPr txBox="1">
            <a:spLocks/>
          </p:cNvSpPr>
          <p:nvPr/>
        </p:nvSpPr>
        <p:spPr>
          <a:xfrm>
            <a:off x="-136518" y="6425146"/>
            <a:ext cx="11525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sz="1800" b="1" dirty="0" smtClean="0">
                <a:solidFill>
                  <a:schemeClr val="tx1"/>
                </a:solidFill>
              </a:rPr>
              <a:t>9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9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-474013" y="876656"/>
            <a:ext cx="12701449" cy="855289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3200" dirty="0"/>
          </a:p>
        </p:txBody>
      </p:sp>
      <p:sp>
        <p:nvSpPr>
          <p:cNvPr id="38" name="عنصر نائب للمحتوى 2">
            <a:extLst>
              <a:ext uri="{FF2B5EF4-FFF2-40B4-BE49-F238E27FC236}">
                <a16:creationId xmlns:a16="http://schemas.microsoft.com/office/drawing/2014/main" xmlns="" id="{E11F927D-68E5-4853-9C85-54BCBD63711A}"/>
              </a:ext>
            </a:extLst>
          </p:cNvPr>
          <p:cNvSpPr txBox="1">
            <a:spLocks/>
          </p:cNvSpPr>
          <p:nvPr/>
        </p:nvSpPr>
        <p:spPr>
          <a:xfrm>
            <a:off x="127594" y="1210525"/>
            <a:ext cx="12008895" cy="588140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هێوركردنەوەی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دۆخی دەروونی رێنماییكراو، و تێگەیشتن لە گرفتەكەی.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ناسین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و گەشەپێدانی خود لای كەسی خاوەن گرفت.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رێگە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خۆشكردن بۆ ئاشنابوونی رێنماییكراو بە بەهای تازە.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دووركەوتنەوەی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رێنماییكراو لە بیرۆكە ناكاراكان.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پێشكەشكردنی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یارمەتی لە هەڵبژاردنی پیشە، و گونجان لەگەڵ گۆڕانكارییە پیشەییەكان.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روانگەیەكی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لۆژیكیانە لەسەر بنەمای گونجانی تواناكان لە گەڵ ژینگەی (كۆمەڵایەتی، ئەكادیمی، پیشەیی)، </a:t>
            </a: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         نەك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لەسەر بنەمای ویستێكی بێ كردار و نالۆژیكی.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بەرزكردنەوەی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توانای تاك بۆ بڕیاردان.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  <a:p>
            <a:pPr lvl="0" algn="r" rtl="1">
              <a:lnSpc>
                <a:spcPct val="100000"/>
              </a:lnSpc>
            </a:pPr>
            <a:r>
              <a:rPr lang="ar-OM" sz="2800" dirty="0" smtClean="0">
                <a:latin typeface="Unikurd Jino" pitchFamily="34" charset="-78"/>
                <a:cs typeface="Unikurd Jino" pitchFamily="34" charset="-78"/>
              </a:rPr>
              <a:t>- یارمەتیدانی </a:t>
            </a:r>
            <a:r>
              <a:rPr lang="ar-OM" sz="2800" dirty="0">
                <a:latin typeface="Unikurd Jino" pitchFamily="34" charset="-78"/>
                <a:cs typeface="Unikurd Jino" pitchFamily="34" charset="-78"/>
              </a:rPr>
              <a:t>تاك بۆ زاڵبوون بەسەر گرفتەكەی، و پارێزگاریكردن لەو توانایە لە ئەگەری رووبەرووبوونەوەی هەر گرفتێكی تر.</a:t>
            </a:r>
            <a:endParaRPr lang="en-AU" sz="2800" dirty="0">
              <a:latin typeface="Unikurd Jino" pitchFamily="34" charset="-78"/>
              <a:cs typeface="Unikurd Jino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086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11710</TotalTime>
  <Words>788</Words>
  <Application>Microsoft Office PowerPoint</Application>
  <PresentationFormat>Custom</PresentationFormat>
  <Paragraphs>151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sipan</cp:lastModifiedBy>
  <cp:revision>231</cp:revision>
  <dcterms:created xsi:type="dcterms:W3CDTF">2020-04-16T18:07:11Z</dcterms:created>
  <dcterms:modified xsi:type="dcterms:W3CDTF">2023-09-26T05:43:15Z</dcterms:modified>
</cp:coreProperties>
</file>