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a:tcStyle>
        <a:tcBdr/>
        <a:fill>
          <a:solidFill>
            <a:srgbClr val="E9EFF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8"/>
  </p:normalViewPr>
  <p:slideViewPr>
    <p:cSldViewPr snapToGrid="0" snapToObjects="1">
      <p:cViewPr varScale="1">
        <p:scale>
          <a:sx n="109" d="100"/>
          <a:sy n="109" d="100"/>
        </p:scale>
        <p:origin x="68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1524000" y="1122362"/>
            <a:ext cx="91440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38"/>
            <a:ext cx="10515600"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5"/>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39"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n-lt"/>
          <a:ea typeface="+mn-ea"/>
          <a:cs typeface="+mn-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hyperphysics.phy-astr.gsu.edu/hbase/kinetic/diffus.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Subtitle 2"/>
          <p:cNvSpPr txBox="1">
            <a:spLocks noGrp="1"/>
          </p:cNvSpPr>
          <p:nvPr>
            <p:ph type="subTitle" sz="half" idx="1"/>
          </p:nvPr>
        </p:nvSpPr>
        <p:spPr>
          <a:xfrm>
            <a:off x="1524000" y="2299854"/>
            <a:ext cx="9144000" cy="2957946"/>
          </a:xfrm>
          <a:prstGeom prst="rect">
            <a:avLst/>
          </a:prstGeom>
        </p:spPr>
        <p:txBody>
          <a:bodyPr/>
          <a:lstStyle>
            <a:lvl1pPr>
              <a:defRPr sz="4800" b="1"/>
            </a:lvl1pPr>
          </a:lstStyle>
          <a:p>
            <a:r>
              <a:t>Osmosis</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ontent Placeholder 2"/>
          <p:cNvSpPr txBox="1">
            <a:spLocks noGrp="1"/>
          </p:cNvSpPr>
          <p:nvPr>
            <p:ph type="body" idx="1"/>
          </p:nvPr>
        </p:nvSpPr>
        <p:spPr>
          <a:xfrm>
            <a:off x="838200" y="526473"/>
            <a:ext cx="10515600" cy="5650490"/>
          </a:xfrm>
          <a:prstGeom prst="rect">
            <a:avLst/>
          </a:prstGeom>
        </p:spPr>
        <p:txBody>
          <a:bodyPr/>
          <a:lstStyle/>
          <a:p>
            <a:pPr marL="0" indent="0">
              <a:buSzTx/>
              <a:buNone/>
            </a:pPr>
            <a:r>
              <a:t>Factors Affecting Fragility:</a:t>
            </a:r>
          </a:p>
          <a:p>
            <a:pPr marL="0" indent="0">
              <a:buSzTx/>
              <a:buNone/>
            </a:pPr>
            <a:r>
              <a:t>1. PH of the solution, the fragility of RBC is increased when the pH is decreased.</a:t>
            </a:r>
          </a:p>
          <a:p>
            <a:pPr marL="0" indent="0">
              <a:buSzTx/>
              <a:buNone/>
            </a:pPr>
            <a:r>
              <a:t>2. Arise in the temperature increases the fragility of the erythrocytes.</a:t>
            </a:r>
          </a:p>
          <a:p>
            <a:pPr marL="0" indent="0">
              <a:buSzTx/>
              <a:buNone/>
            </a:pPr>
            <a:r>
              <a:t>3. The relative volume of blood and saline.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idx="1"/>
          </p:nvPr>
        </p:nvSpPr>
        <p:spPr>
          <a:xfrm>
            <a:off x="1011380" y="554182"/>
            <a:ext cx="10446329" cy="5541818"/>
          </a:xfrm>
          <a:prstGeom prst="rect">
            <a:avLst/>
          </a:prstGeom>
        </p:spPr>
        <p:txBody>
          <a:bodyPr/>
          <a:lstStyle/>
          <a:p>
            <a:pPr algn="just" defTabSz="877823">
              <a:spcBef>
                <a:spcPts val="900"/>
              </a:spcBef>
              <a:defRPr sz="3839" b="1"/>
            </a:pPr>
            <a:r>
              <a:t>Osmosis: </a:t>
            </a:r>
            <a:r>
              <a:rPr b="0"/>
              <a:t>the movement of water molecules from an area of high concentration to an area of low concentration. </a:t>
            </a:r>
            <a:r>
              <a:rPr b="0">
                <a:solidFill>
                  <a:srgbClr val="FF0000"/>
                </a:solidFill>
              </a:rPr>
              <a:t>More specifically, it is the movement of water across a semi-permeable membrane from an area of high water potential </a:t>
            </a:r>
            <a:r>
              <a:rPr b="0"/>
              <a:t>(low solute concentration) </a:t>
            </a:r>
            <a:r>
              <a:rPr b="0">
                <a:solidFill>
                  <a:srgbClr val="FF0000"/>
                </a:solidFill>
              </a:rPr>
              <a:t>to an area of low water potential </a:t>
            </a:r>
            <a:r>
              <a:rPr b="0"/>
              <a:t>(high solute concentration). Cell membranes are completely permeable to water; therefore, the environment the cell is exposed to can have a dramatic effect on the cell.</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Title 1"/>
          <p:cNvSpPr txBox="1">
            <a:spLocks noGrp="1"/>
          </p:cNvSpPr>
          <p:nvPr>
            <p:ph type="title"/>
          </p:nvPr>
        </p:nvSpPr>
        <p:spPr>
          <a:prstGeom prst="rect">
            <a:avLst/>
          </a:prstGeom>
        </p:spPr>
        <p:txBody>
          <a:bodyPr/>
          <a:lstStyle/>
          <a:p>
            <a:pPr>
              <a:defRPr>
                <a:solidFill>
                  <a:srgbClr val="FF0000"/>
                </a:solidFill>
              </a:defRPr>
            </a:pPr>
            <a:r>
              <a:t>Some examples of osmosis:</a:t>
            </a:r>
            <a:br/>
            <a:endParaRPr/>
          </a:p>
        </p:txBody>
      </p:sp>
      <p:sp>
        <p:nvSpPr>
          <p:cNvPr id="99" name="Content Placeholder 2"/>
          <p:cNvSpPr txBox="1">
            <a:spLocks noGrp="1"/>
          </p:cNvSpPr>
          <p:nvPr>
            <p:ph type="body" idx="1"/>
          </p:nvPr>
        </p:nvSpPr>
        <p:spPr>
          <a:xfrm>
            <a:off x="838200" y="1423843"/>
            <a:ext cx="10515600" cy="4351339"/>
          </a:xfrm>
          <a:prstGeom prst="rect">
            <a:avLst/>
          </a:prstGeom>
        </p:spPr>
        <p:txBody>
          <a:bodyPr/>
          <a:lstStyle/>
          <a:p>
            <a:pPr>
              <a:defRPr sz="3200"/>
            </a:pPr>
            <a:r>
              <a:t>Absorption of water by plant roots.</a:t>
            </a:r>
          </a:p>
          <a:p>
            <a:pPr>
              <a:defRPr sz="3200"/>
            </a:pPr>
            <a:r>
              <a:t>Reabsorption of water by the proximal and distal convoluted tubules of the nephron.</a:t>
            </a:r>
          </a:p>
          <a:p>
            <a:pPr>
              <a:defRPr sz="3200"/>
            </a:pPr>
            <a:r>
              <a:t>Reabsorption of tissue fluid into the venule ends of the blood capillaries.</a:t>
            </a:r>
          </a:p>
          <a:p>
            <a:pPr>
              <a:defRPr sz="3200"/>
            </a:pPr>
            <a:r>
              <a:t>Absorption of water by the alimentary canal — stomach, small intestine and the colon.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ontent Placeholder 2"/>
          <p:cNvSpPr txBox="1">
            <a:spLocks noGrp="1"/>
          </p:cNvSpPr>
          <p:nvPr>
            <p:ph type="body" idx="1"/>
          </p:nvPr>
        </p:nvSpPr>
        <p:spPr>
          <a:xfrm>
            <a:off x="1108363" y="900543"/>
            <a:ext cx="10418620" cy="5805056"/>
          </a:xfrm>
          <a:prstGeom prst="rect">
            <a:avLst/>
          </a:prstGeom>
        </p:spPr>
        <p:txBody>
          <a:bodyPr/>
          <a:lstStyle/>
          <a:p>
            <a:pPr>
              <a:defRPr sz="2700" b="1" u="sng">
                <a:solidFill>
                  <a:srgbClr val="0070C0"/>
                </a:solidFill>
              </a:defRPr>
            </a:pPr>
            <a:r>
              <a:rPr>
                <a:solidFill>
                  <a:srgbClr val="0563C1"/>
                </a:solidFill>
                <a:uFill>
                  <a:solidFill>
                    <a:srgbClr val="0563C1"/>
                  </a:solidFill>
                </a:uFill>
                <a:hlinkClick r:id="rId2"/>
              </a:rPr>
              <a:t>Osmotic pressure</a:t>
            </a:r>
            <a:r>
              <a:rPr b="0" u="none"/>
              <a:t>: </a:t>
            </a:r>
            <a:r>
              <a:rPr b="0" u="none">
                <a:solidFill>
                  <a:srgbClr val="000000"/>
                </a:solidFill>
              </a:rPr>
              <a:t>Diffusion of water across a membrane (osmosis)  generates a pressure called osmotic pressure. If the pressure in the compartment into which water is flowing is raised to the equivalent of the osmotic pressure, movement of water will stop. This pressure is often called hydrostatic ('water-stopping') pressure.</a:t>
            </a:r>
            <a:endParaRPr sz="2500"/>
          </a:p>
          <a:p>
            <a:pPr>
              <a:defRPr sz="2700" b="1" u="sng">
                <a:solidFill>
                  <a:srgbClr val="1F4E79"/>
                </a:solidFill>
              </a:defRPr>
            </a:pPr>
            <a:r>
              <a:t>Osmolarity</a:t>
            </a:r>
            <a:r>
              <a:rPr>
                <a:solidFill>
                  <a:srgbClr val="0070C0"/>
                </a:solidFill>
              </a:rPr>
              <a:t>: </a:t>
            </a:r>
            <a:r>
              <a:rPr b="0" u="none">
                <a:solidFill>
                  <a:srgbClr val="000000"/>
                </a:solidFill>
              </a:rPr>
              <a:t>The term is used to describe the number of solute particles in a volume of fluid.</a:t>
            </a:r>
            <a:endParaRPr sz="2500"/>
          </a:p>
          <a:p>
            <a:pPr>
              <a:defRPr sz="2700" b="1" u="sng">
                <a:solidFill>
                  <a:srgbClr val="1F4E79"/>
                </a:solidFill>
              </a:defRPr>
            </a:pPr>
            <a:r>
              <a:t>Osmoles: </a:t>
            </a:r>
            <a:r>
              <a:rPr b="0" u="none">
                <a:solidFill>
                  <a:srgbClr val="000000"/>
                </a:solidFill>
              </a:rPr>
              <a:t>The term is used to describe the concentration in terms of number of particles - a 1 osmolar solution contains 1 mole of osmotically-active particles (molecules and ions) per liter.</a:t>
            </a:r>
            <a:endParaRPr sz="2500"/>
          </a:p>
          <a:p>
            <a:pPr>
              <a:defRPr sz="2700" b="1" u="sng">
                <a:solidFill>
                  <a:srgbClr val="1F4E79"/>
                </a:solidFill>
              </a:defRPr>
            </a:pPr>
            <a:r>
              <a:t>Osmoregulation:</a:t>
            </a:r>
            <a:r>
              <a:rPr b="0" u="none"/>
              <a:t> </a:t>
            </a:r>
            <a:r>
              <a:rPr b="0" u="none">
                <a:solidFill>
                  <a:srgbClr val="000000"/>
                </a:solidFill>
              </a:rPr>
              <a:t>Is the means by which cells keep the concentration of cell cytoplasm or blood at a suitable concentration.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ontent Placeholder 2"/>
          <p:cNvSpPr txBox="1">
            <a:spLocks noGrp="1"/>
          </p:cNvSpPr>
          <p:nvPr>
            <p:ph type="body" idx="1"/>
          </p:nvPr>
        </p:nvSpPr>
        <p:spPr>
          <a:xfrm>
            <a:off x="838200" y="692726"/>
            <a:ext cx="10515600" cy="5484238"/>
          </a:xfrm>
          <a:prstGeom prst="rect">
            <a:avLst/>
          </a:prstGeom>
        </p:spPr>
        <p:txBody>
          <a:bodyPr/>
          <a:lstStyle/>
          <a:p>
            <a:pPr marL="0" indent="0" defTabSz="886968">
              <a:lnSpc>
                <a:spcPct val="81000"/>
              </a:lnSpc>
              <a:spcBef>
                <a:spcPts val="900"/>
              </a:spcBef>
              <a:buSzTx/>
              <a:buNone/>
              <a:defRPr sz="2716" b="1" u="sng"/>
            </a:pPr>
            <a:r>
              <a:t>Transport Across Cell Membranes:</a:t>
            </a:r>
          </a:p>
          <a:p>
            <a:pPr marL="0" indent="0" defTabSz="886968">
              <a:lnSpc>
                <a:spcPct val="81000"/>
              </a:lnSpc>
              <a:spcBef>
                <a:spcPts val="900"/>
              </a:spcBef>
              <a:buSzTx/>
              <a:buNone/>
              <a:defRPr sz="2716"/>
            </a:pPr>
            <a:r>
              <a:t>Essential and continuous parts of the life of a cell are the taking in of nutrients and the expelling of wastes. All of these must pass through the cell membrane.</a:t>
            </a:r>
          </a:p>
          <a:p>
            <a:pPr marL="0" indent="0" defTabSz="886968">
              <a:lnSpc>
                <a:spcPct val="81000"/>
              </a:lnSpc>
              <a:spcBef>
                <a:spcPts val="900"/>
              </a:spcBef>
              <a:buSzTx/>
              <a:buNone/>
              <a:defRPr sz="2716" b="1" u="sng"/>
            </a:pPr>
            <a:r>
              <a:t>There are three kinds of membranes:</a:t>
            </a:r>
          </a:p>
          <a:p>
            <a:pPr marL="0" indent="0" defTabSz="886968">
              <a:lnSpc>
                <a:spcPct val="81000"/>
              </a:lnSpc>
              <a:spcBef>
                <a:spcPts val="900"/>
              </a:spcBef>
              <a:buSzTx/>
              <a:buNone/>
              <a:defRPr sz="2716"/>
            </a:pPr>
            <a:r>
              <a:t>1-	</a:t>
            </a:r>
            <a:r>
              <a:rPr b="1"/>
              <a:t>Permeable membrane</a:t>
            </a:r>
            <a:r>
              <a:t>: this kind of membrane allows all    </a:t>
            </a:r>
          </a:p>
          <a:p>
            <a:pPr marL="0" indent="0" defTabSz="886968">
              <a:lnSpc>
                <a:spcPct val="81000"/>
              </a:lnSpc>
              <a:spcBef>
                <a:spcPts val="900"/>
              </a:spcBef>
              <a:buSzTx/>
              <a:buNone/>
              <a:defRPr sz="2716"/>
            </a:pPr>
            <a:r>
              <a:t>           molecules to pass through it.</a:t>
            </a:r>
          </a:p>
          <a:p>
            <a:pPr marL="0" indent="0" defTabSz="886968">
              <a:lnSpc>
                <a:spcPct val="81000"/>
              </a:lnSpc>
              <a:spcBef>
                <a:spcPts val="900"/>
              </a:spcBef>
              <a:buSzTx/>
              <a:buNone/>
              <a:defRPr sz="2716"/>
            </a:pPr>
            <a:r>
              <a:t>2-	</a:t>
            </a:r>
            <a:r>
              <a:rPr b="1"/>
              <a:t>semi- Permeable membrane</a:t>
            </a:r>
            <a:r>
              <a:t>: this kind of membrane allows part   </a:t>
            </a:r>
          </a:p>
          <a:p>
            <a:pPr marL="0" indent="0" defTabSz="886968">
              <a:lnSpc>
                <a:spcPct val="81000"/>
              </a:lnSpc>
              <a:spcBef>
                <a:spcPts val="900"/>
              </a:spcBef>
              <a:buSzTx/>
              <a:buNone/>
              <a:defRPr sz="2716"/>
            </a:pPr>
            <a:r>
              <a:t>            of the solution (water) to pass through it but not another. </a:t>
            </a:r>
          </a:p>
          <a:p>
            <a:pPr marL="0" indent="0" defTabSz="886968">
              <a:lnSpc>
                <a:spcPct val="81000"/>
              </a:lnSpc>
              <a:spcBef>
                <a:spcPts val="900"/>
              </a:spcBef>
              <a:buSzTx/>
              <a:buNone/>
              <a:defRPr sz="2716"/>
            </a:pPr>
            <a:r>
              <a:t>3-	</a:t>
            </a:r>
            <a:r>
              <a:rPr b="1"/>
              <a:t>Selectively Permeable membrane</a:t>
            </a:r>
            <a:r>
              <a:t>: this kind of membrane allows </a:t>
            </a:r>
          </a:p>
          <a:p>
            <a:pPr marL="0" indent="0" defTabSz="886968">
              <a:lnSpc>
                <a:spcPct val="81000"/>
              </a:lnSpc>
              <a:spcBef>
                <a:spcPts val="900"/>
              </a:spcBef>
              <a:buSzTx/>
              <a:buNone/>
              <a:defRPr sz="2716"/>
            </a:pPr>
            <a:r>
              <a:t>            only certain substances to pass through it.</a:t>
            </a:r>
          </a:p>
          <a:p>
            <a:pPr marL="0" indent="0" defTabSz="886968">
              <a:lnSpc>
                <a:spcPct val="81000"/>
              </a:lnSpc>
              <a:spcBef>
                <a:spcPts val="900"/>
              </a:spcBef>
              <a:buSzTx/>
              <a:buNone/>
              <a:defRPr sz="2716"/>
            </a:pPr>
            <a:r>
              <a:t>   </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 name="Content Placeholder 2"/>
          <p:cNvSpPr txBox="1">
            <a:spLocks noGrp="1"/>
          </p:cNvSpPr>
          <p:nvPr>
            <p:ph type="body" idx="1"/>
          </p:nvPr>
        </p:nvSpPr>
        <p:spPr>
          <a:xfrm>
            <a:off x="720436" y="207818"/>
            <a:ext cx="10820401" cy="6109856"/>
          </a:xfrm>
          <a:prstGeom prst="rect">
            <a:avLst/>
          </a:prstGeom>
        </p:spPr>
        <p:txBody>
          <a:bodyPr/>
          <a:lstStyle/>
          <a:p>
            <a:pPr marL="0" indent="0" defTabSz="905255">
              <a:lnSpc>
                <a:spcPct val="81000"/>
              </a:lnSpc>
              <a:spcBef>
                <a:spcPts val="900"/>
              </a:spcBef>
              <a:buSzTx/>
              <a:buNone/>
              <a:defRPr sz="2772" b="1" u="sng"/>
            </a:pPr>
            <a:r>
              <a:t>There are 3 types of situations in which this could vary:</a:t>
            </a:r>
          </a:p>
          <a:p>
            <a:pPr marL="0" indent="0" defTabSz="905255">
              <a:lnSpc>
                <a:spcPct val="81000"/>
              </a:lnSpc>
              <a:spcBef>
                <a:spcPts val="900"/>
              </a:spcBef>
              <a:buSzTx/>
              <a:buNone/>
              <a:defRPr sz="2772" b="1" u="sng"/>
            </a:pPr>
            <a:endParaRPr/>
          </a:p>
          <a:p>
            <a:pPr marL="226313" indent="-226313" algn="just" defTabSz="905255">
              <a:lnSpc>
                <a:spcPct val="81000"/>
              </a:lnSpc>
              <a:spcBef>
                <a:spcPts val="900"/>
              </a:spcBef>
              <a:buFontTx/>
              <a:buChar char="➢"/>
              <a:defRPr sz="2970"/>
            </a:pPr>
            <a:r>
              <a:t>1- </a:t>
            </a:r>
            <a:r>
              <a:rPr b="1"/>
              <a:t>Hypertonic Solutions</a:t>
            </a:r>
            <a:r>
              <a:t>: contain a high concentration of solute relative to another solution (e.g. the cell's cytoplasm). When a cell is placed in a hypertonic solution, the water diffuses out of the cell, causing the cell to shrivel.</a:t>
            </a:r>
          </a:p>
          <a:p>
            <a:pPr marL="226313" indent="-226313" algn="just" defTabSz="905255">
              <a:lnSpc>
                <a:spcPct val="81000"/>
              </a:lnSpc>
              <a:spcBef>
                <a:spcPts val="900"/>
              </a:spcBef>
              <a:buFontTx/>
              <a:buChar char="➢"/>
              <a:defRPr sz="2970"/>
            </a:pPr>
            <a:r>
              <a:t>2-</a:t>
            </a:r>
            <a:r>
              <a:rPr b="1"/>
              <a:t>Hypotonic Solutions</a:t>
            </a:r>
            <a:r>
              <a:t>: contain a low concentration of solute relative to another solution (e.g. the cell's cytoplasm). When a cell is placed in a hypotonic solution, the water diffuses into the cell, causing the cell to swell and possibly explode.</a:t>
            </a:r>
          </a:p>
          <a:p>
            <a:pPr marL="226313" indent="-226313" algn="just" defTabSz="905255">
              <a:lnSpc>
                <a:spcPct val="81000"/>
              </a:lnSpc>
              <a:spcBef>
                <a:spcPts val="900"/>
              </a:spcBef>
              <a:buFontTx/>
              <a:buChar char="➢"/>
              <a:defRPr sz="2970"/>
            </a:pPr>
            <a:r>
              <a:t>3-</a:t>
            </a:r>
            <a:r>
              <a:rPr b="1"/>
              <a:t>Isotonic Solutions</a:t>
            </a:r>
            <a:r>
              <a:t>: contain the same concentration of solute as another solution (e.g. the cell's cytoplasm). When a cell is placed in an isotonic solution, the water diffuses into and out of the cell at the same rate. The fluid that surrounds the body cells is isotonic.</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 name="Content Placeholder 3" descr="Content Placeholder 3"/>
          <p:cNvPicPr>
            <a:picLocks noChangeAspect="1"/>
          </p:cNvPicPr>
          <p:nvPr/>
        </p:nvPicPr>
        <p:blipFill>
          <a:blip r:embed="rId2"/>
          <a:srcRect r="41051"/>
          <a:stretch>
            <a:fillRect/>
          </a:stretch>
        </p:blipFill>
        <p:spPr>
          <a:xfrm>
            <a:off x="1432137" y="942110"/>
            <a:ext cx="8755330" cy="5417126"/>
          </a:xfrm>
          <a:prstGeom prst="rect">
            <a:avLst/>
          </a:prstGeom>
          <a:ln w="12700">
            <a:miter lim="400000"/>
          </a:ln>
        </p:spPr>
      </p:pic>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Content Placeholder 2"/>
          <p:cNvSpPr txBox="1">
            <a:spLocks noGrp="1"/>
          </p:cNvSpPr>
          <p:nvPr>
            <p:ph type="body" idx="1"/>
          </p:nvPr>
        </p:nvSpPr>
        <p:spPr>
          <a:xfrm>
            <a:off x="838200" y="762000"/>
            <a:ext cx="10515600" cy="5414963"/>
          </a:xfrm>
          <a:prstGeom prst="rect">
            <a:avLst/>
          </a:prstGeom>
        </p:spPr>
        <p:txBody>
          <a:bodyPr/>
          <a:lstStyle/>
          <a:p>
            <a:r>
              <a:t>Osmosis in Erythrocytes:</a:t>
            </a:r>
          </a:p>
          <a:p>
            <a:r>
              <a:t>If a red blood cell is placed in water, water enters the cell by osmosis. Because the membrane is quite weak the cell will burst as the volume and therefore the pressure in the cell increases. Red blood cells shrink when placed in concentrated solutions of sugar as water moves out of them by osmosis. This makes the cells appear wrinkled when viewed through a microscope.</a:t>
            </a:r>
          </a:p>
          <a:p>
            <a:r>
              <a:t>This does not happen inside the body because the kidneys make sure the concentration of the blood stays about the same as the concentration of the solution inside the red blood cell.</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ontent Placeholder 2"/>
          <p:cNvSpPr txBox="1">
            <a:spLocks noGrp="1"/>
          </p:cNvSpPr>
          <p:nvPr>
            <p:ph type="body" idx="1"/>
          </p:nvPr>
        </p:nvSpPr>
        <p:spPr>
          <a:xfrm>
            <a:off x="845125" y="609599"/>
            <a:ext cx="10508675" cy="5567365"/>
          </a:xfrm>
          <a:prstGeom prst="rect">
            <a:avLst/>
          </a:prstGeom>
        </p:spPr>
        <p:txBody>
          <a:bodyPr/>
          <a:lstStyle/>
          <a:p>
            <a:pPr marL="0" indent="0">
              <a:buSzTx/>
              <a:buNone/>
            </a:pPr>
            <a:r>
              <a:t>We can describe these points by using red blood cells with different kinds of solution, </a:t>
            </a:r>
          </a:p>
          <a:p>
            <a:pPr>
              <a:defRPr u="sng"/>
            </a:pPr>
            <a:r>
              <a:t>RBC used because:</a:t>
            </a:r>
          </a:p>
          <a:p>
            <a:pPr marL="0" indent="0">
              <a:buSzTx/>
              <a:buNone/>
            </a:pPr>
            <a:r>
              <a:t>1-The plasma membranes of the RBC are very thin and flexible.</a:t>
            </a:r>
          </a:p>
          <a:p>
            <a:pPr marL="0" indent="0">
              <a:buSzTx/>
              <a:buNone/>
            </a:pPr>
            <a:r>
              <a:t>2-It has continuous cytoplasm.</a:t>
            </a:r>
          </a:p>
          <a:p>
            <a:pPr marL="0" indent="0">
              <a:buSzTx/>
              <a:buNone/>
            </a:pPr>
            <a:r>
              <a:t>3-The nucleus is absent.</a:t>
            </a:r>
          </a:p>
        </p:txBody>
      </p:sp>
      <p:pic>
        <p:nvPicPr>
          <p:cNvPr id="112" name="Picture 3" descr="Picture 3"/>
          <p:cNvPicPr>
            <a:picLocks noChangeAspect="1"/>
          </p:cNvPicPr>
          <p:nvPr/>
        </p:nvPicPr>
        <p:blipFill>
          <a:blip r:embed="rId2"/>
          <a:stretch>
            <a:fillRect/>
          </a:stretch>
        </p:blipFill>
        <p:spPr>
          <a:xfrm>
            <a:off x="5417127" y="3117272"/>
            <a:ext cx="6463873" cy="3269674"/>
          </a:xfrm>
          <a:prstGeom prst="rect">
            <a:avLst/>
          </a:prstGeom>
          <a:ln w="12700">
            <a:miter lim="400000"/>
          </a:ln>
        </p:spPr>
      </p:pic>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0</TotalTime>
  <Words>740</Words>
  <Application>Microsoft Macintosh PowerPoint</Application>
  <PresentationFormat>Widescreen</PresentationFormat>
  <Paragraphs>38</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Some examples of osmosis: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Mobilizer Erbil 1</cp:lastModifiedBy>
  <cp:revision>1</cp:revision>
  <dcterms:modified xsi:type="dcterms:W3CDTF">2024-05-31T20:08:16Z</dcterms:modified>
</cp:coreProperties>
</file>