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 id="2147483852" r:id="rId2"/>
    <p:sldMasterId id="2147483900" r:id="rId3"/>
    <p:sldMasterId id="2147483918" r:id="rId4"/>
    <p:sldMasterId id="2147483935"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3" r:id="rId29"/>
    <p:sldId id="279" r:id="rId30"/>
    <p:sldId id="280" r:id="rId31"/>
    <p:sldId id="281" r:id="rId32"/>
    <p:sldId id="282" r:id="rId33"/>
    <p:sldId id="284" r:id="rId34"/>
    <p:sldId id="285" r:id="rId35"/>
    <p:sldId id="286" r:id="rId36"/>
    <p:sldId id="287" r:id="rId37"/>
    <p:sldId id="288" r:id="rId38"/>
    <p:sldId id="291" r:id="rId39"/>
    <p:sldId id="292" r:id="rId40"/>
    <p:sldId id="293" r:id="rId41"/>
    <p:sldId id="294" r:id="rId42"/>
    <p:sldId id="295" r:id="rId43"/>
    <p:sldId id="296" r:id="rId44"/>
    <p:sldId id="299" r:id="rId45"/>
    <p:sldId id="297" r:id="rId46"/>
    <p:sldId id="298" r:id="rId47"/>
    <p:sldId id="300" r:id="rId48"/>
    <p:sldId id="301" r:id="rId49"/>
    <p:sldId id="302" r:id="rId50"/>
    <p:sldId id="303" r:id="rId51"/>
    <p:sldId id="304" r:id="rId52"/>
    <p:sldId id="305" r:id="rId53"/>
    <p:sldId id="306" r:id="rId54"/>
    <p:sldId id="308" r:id="rId55"/>
    <p:sldId id="309" r:id="rId56"/>
    <p:sldId id="311" r:id="rId57"/>
    <p:sldId id="312" r:id="rId58"/>
    <p:sldId id="310" r:id="rId59"/>
    <p:sldId id="313"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6E423-5C25-4E2D-815D-6FA926975AA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B504EF0-92F7-4759-ABBB-682D405DEC70}">
      <dgm:prSet phldrT="[Text]"/>
      <dgm:spPr/>
      <dgm:t>
        <a:bodyPr/>
        <a:lstStyle/>
        <a:p>
          <a:r>
            <a:rPr lang="ar-IQ" dirty="0" smtClean="0"/>
            <a:t>الثلاثي</a:t>
          </a:r>
          <a:endParaRPr lang="en-US" dirty="0"/>
        </a:p>
      </dgm:t>
    </dgm:pt>
    <dgm:pt modelId="{1FAFB6D0-0032-486E-8F5A-38C53EDD3543}" type="parTrans" cxnId="{BC370BE7-AC27-4264-9F55-1716DCCA5D5A}">
      <dgm:prSet/>
      <dgm:spPr/>
      <dgm:t>
        <a:bodyPr/>
        <a:lstStyle/>
        <a:p>
          <a:endParaRPr lang="en-US"/>
        </a:p>
      </dgm:t>
    </dgm:pt>
    <dgm:pt modelId="{B5CBCFF1-278C-45AC-92EF-46ACB758FBE7}" type="sibTrans" cxnId="{BC370BE7-AC27-4264-9F55-1716DCCA5D5A}">
      <dgm:prSet/>
      <dgm:spPr/>
      <dgm:t>
        <a:bodyPr/>
        <a:lstStyle/>
        <a:p>
          <a:endParaRPr lang="en-US"/>
        </a:p>
      </dgm:t>
    </dgm:pt>
    <dgm:pt modelId="{94AE50E1-F896-426A-BF87-386F0B8106FF}">
      <dgm:prSet phldrT="[Text]"/>
      <dgm:spPr/>
      <dgm:t>
        <a:bodyPr/>
        <a:lstStyle/>
        <a:p>
          <a:pPr rtl="1"/>
          <a:r>
            <a:rPr lang="ar-IQ" dirty="0" smtClean="0"/>
            <a:t>مفعَل:1-صحيح(مضرَب)</a:t>
          </a:r>
          <a:endParaRPr lang="en-US" dirty="0"/>
        </a:p>
      </dgm:t>
    </dgm:pt>
    <dgm:pt modelId="{406861F3-F266-423E-9DA6-DF04AA99D4A6}" type="parTrans" cxnId="{2C4CFE2F-40A9-4C64-8770-273B4A398E1A}">
      <dgm:prSet/>
      <dgm:spPr/>
      <dgm:t>
        <a:bodyPr/>
        <a:lstStyle/>
        <a:p>
          <a:endParaRPr lang="en-US"/>
        </a:p>
      </dgm:t>
    </dgm:pt>
    <dgm:pt modelId="{7A277BF7-F3A9-499B-9923-11606FA0FDDD}" type="sibTrans" cxnId="{2C4CFE2F-40A9-4C64-8770-273B4A398E1A}">
      <dgm:prSet/>
      <dgm:spPr/>
      <dgm:t>
        <a:bodyPr/>
        <a:lstStyle/>
        <a:p>
          <a:endParaRPr lang="en-US"/>
        </a:p>
      </dgm:t>
    </dgm:pt>
    <dgm:pt modelId="{18CDA1B1-A974-4327-B21E-4D06C0358644}">
      <dgm:prSet phldrT="[Text]" custT="1"/>
      <dgm:spPr/>
      <dgm:t>
        <a:bodyPr/>
        <a:lstStyle/>
        <a:p>
          <a:r>
            <a:rPr lang="ar-IQ" sz="4000" dirty="0" smtClean="0"/>
            <a:t>غير الثلاثي</a:t>
          </a:r>
          <a:endParaRPr lang="en-US" sz="4000" dirty="0"/>
        </a:p>
      </dgm:t>
    </dgm:pt>
    <dgm:pt modelId="{7584E644-5556-40FD-8E2E-E9401D235D10}" type="parTrans" cxnId="{30A8EA32-6F44-47B9-AE94-B387AB8A2966}">
      <dgm:prSet/>
      <dgm:spPr/>
      <dgm:t>
        <a:bodyPr/>
        <a:lstStyle/>
        <a:p>
          <a:endParaRPr lang="en-US"/>
        </a:p>
      </dgm:t>
    </dgm:pt>
    <dgm:pt modelId="{338921A4-1620-478C-81DA-670387819646}" type="sibTrans" cxnId="{30A8EA32-6F44-47B9-AE94-B387AB8A2966}">
      <dgm:prSet/>
      <dgm:spPr/>
      <dgm:t>
        <a:bodyPr/>
        <a:lstStyle/>
        <a:p>
          <a:endParaRPr lang="en-US"/>
        </a:p>
      </dgm:t>
    </dgm:pt>
    <dgm:pt modelId="{6419FCAB-ADC2-483B-B605-8F912072944B}">
      <dgm:prSet phldrT="[Text]"/>
      <dgm:spPr/>
      <dgm:t>
        <a:bodyPr/>
        <a:lstStyle/>
        <a:p>
          <a:pPr rtl="1"/>
          <a:r>
            <a:rPr lang="ar-IQ" dirty="0" smtClean="0"/>
            <a:t>غير الثلاثي:على وزن المضارع مع إبدال حرف المضارعة ميماً مضمومة وفتح ما قبل الآخر</a:t>
          </a:r>
          <a:endParaRPr lang="en-US" dirty="0"/>
        </a:p>
      </dgm:t>
    </dgm:pt>
    <dgm:pt modelId="{A0F3B87F-71F9-4661-BA6D-8E08DD73109F}" type="parTrans" cxnId="{E4DD67BF-8880-4173-9678-922A9ED6E7C3}">
      <dgm:prSet/>
      <dgm:spPr/>
      <dgm:t>
        <a:bodyPr/>
        <a:lstStyle/>
        <a:p>
          <a:endParaRPr lang="en-US"/>
        </a:p>
      </dgm:t>
    </dgm:pt>
    <dgm:pt modelId="{9638415B-FD1B-4E65-9348-801242059C35}" type="sibTrans" cxnId="{E4DD67BF-8880-4173-9678-922A9ED6E7C3}">
      <dgm:prSet/>
      <dgm:spPr/>
      <dgm:t>
        <a:bodyPr/>
        <a:lstStyle/>
        <a:p>
          <a:endParaRPr lang="en-US"/>
        </a:p>
      </dgm:t>
    </dgm:pt>
    <dgm:pt modelId="{B1A00C1A-A135-4A23-8CC0-739BBC1235F1}">
      <dgm:prSet phldrT="[Text]"/>
      <dgm:spPr/>
      <dgm:t>
        <a:bodyPr/>
        <a:lstStyle/>
        <a:p>
          <a:pPr rtl="1"/>
          <a:r>
            <a:rPr lang="ar-IQ" dirty="0" smtClean="0"/>
            <a:t>مفعِل:1-مثال واوي(موصِف)</a:t>
          </a:r>
          <a:endParaRPr lang="en-US" dirty="0"/>
        </a:p>
      </dgm:t>
    </dgm:pt>
    <dgm:pt modelId="{AA3DA620-040F-4C79-9A1F-229289A25A38}" type="parTrans" cxnId="{1D475FCE-6334-4BF8-A939-CC59C9591195}">
      <dgm:prSet/>
      <dgm:spPr/>
      <dgm:t>
        <a:bodyPr/>
        <a:lstStyle/>
        <a:p>
          <a:endParaRPr lang="en-US"/>
        </a:p>
      </dgm:t>
    </dgm:pt>
    <dgm:pt modelId="{63E706C2-E30A-410D-ABAB-B7CC2981E598}" type="sibTrans" cxnId="{1D475FCE-6334-4BF8-A939-CC59C9591195}">
      <dgm:prSet/>
      <dgm:spPr/>
      <dgm:t>
        <a:bodyPr/>
        <a:lstStyle/>
        <a:p>
          <a:endParaRPr lang="en-US"/>
        </a:p>
      </dgm:t>
    </dgm:pt>
    <dgm:pt modelId="{C48C269F-7D3E-45FF-B92C-674A70C93F23}">
      <dgm:prSet phldrT="[Text]"/>
      <dgm:spPr/>
      <dgm:t>
        <a:bodyPr/>
        <a:lstStyle/>
        <a:p>
          <a:pPr rtl="1"/>
          <a:r>
            <a:rPr lang="ar-IQ" dirty="0" smtClean="0"/>
            <a:t>2-معتل العين بالياء(معاش)</a:t>
          </a:r>
          <a:endParaRPr lang="en-US" dirty="0"/>
        </a:p>
      </dgm:t>
    </dgm:pt>
    <dgm:pt modelId="{F5C470B1-3831-4D0B-AE3C-1E0A0269A6B8}" type="parTrans" cxnId="{3F32A902-7873-4F0E-8ACD-C37DA586C659}">
      <dgm:prSet/>
      <dgm:spPr/>
      <dgm:t>
        <a:bodyPr/>
        <a:lstStyle/>
        <a:p>
          <a:endParaRPr lang="en-US"/>
        </a:p>
      </dgm:t>
    </dgm:pt>
    <dgm:pt modelId="{CD992158-D41C-4296-8F45-5370903A7C3F}" type="sibTrans" cxnId="{3F32A902-7873-4F0E-8ACD-C37DA586C659}">
      <dgm:prSet/>
      <dgm:spPr/>
      <dgm:t>
        <a:bodyPr/>
        <a:lstStyle/>
        <a:p>
          <a:endParaRPr lang="en-US"/>
        </a:p>
      </dgm:t>
    </dgm:pt>
    <dgm:pt modelId="{39DB43E6-BB1A-4A7F-934F-31B184ACAB90}">
      <dgm:prSet phldrT="[Text]"/>
      <dgm:spPr/>
      <dgm:t>
        <a:bodyPr/>
        <a:lstStyle/>
        <a:p>
          <a:pPr rtl="1"/>
          <a:r>
            <a:rPr lang="ar-IQ" dirty="0" smtClean="0"/>
            <a:t>2-مضعف العين(مَفِك)</a:t>
          </a:r>
          <a:endParaRPr lang="en-US" dirty="0"/>
        </a:p>
      </dgm:t>
    </dgm:pt>
    <dgm:pt modelId="{110128C2-9B9A-4CBE-A30B-2B0025F72B48}" type="parTrans" cxnId="{8038143F-F1E2-4FD6-803B-21628AB847FE}">
      <dgm:prSet/>
      <dgm:spPr/>
      <dgm:t>
        <a:bodyPr/>
        <a:lstStyle/>
        <a:p>
          <a:endParaRPr lang="en-US"/>
        </a:p>
      </dgm:t>
    </dgm:pt>
    <dgm:pt modelId="{FEF9F1D7-254A-49BF-88F8-5D56A0BE8E1A}" type="sibTrans" cxnId="{8038143F-F1E2-4FD6-803B-21628AB847FE}">
      <dgm:prSet/>
      <dgm:spPr/>
      <dgm:t>
        <a:bodyPr/>
        <a:lstStyle/>
        <a:p>
          <a:endParaRPr lang="en-US"/>
        </a:p>
      </dgm:t>
    </dgm:pt>
    <dgm:pt modelId="{4AD534DD-5376-4579-B020-E17AFAC2C916}" type="pres">
      <dgm:prSet presAssocID="{56B6E423-5C25-4E2D-815D-6FA926975AAD}" presName="Name0" presStyleCnt="0">
        <dgm:presLayoutVars>
          <dgm:dir/>
          <dgm:animLvl val="lvl"/>
          <dgm:resizeHandles val="exact"/>
        </dgm:presLayoutVars>
      </dgm:prSet>
      <dgm:spPr/>
      <dgm:t>
        <a:bodyPr/>
        <a:lstStyle/>
        <a:p>
          <a:endParaRPr lang="en-US"/>
        </a:p>
      </dgm:t>
    </dgm:pt>
    <dgm:pt modelId="{85BE2465-D229-48D9-8CC2-FB59C0B1C7CE}" type="pres">
      <dgm:prSet presAssocID="{0B504EF0-92F7-4759-ABBB-682D405DEC70}" presName="linNode" presStyleCnt="0"/>
      <dgm:spPr/>
    </dgm:pt>
    <dgm:pt modelId="{02209701-DCE6-43D2-8F1C-233254123116}" type="pres">
      <dgm:prSet presAssocID="{0B504EF0-92F7-4759-ABBB-682D405DEC70}" presName="parTx" presStyleLbl="revTx" presStyleIdx="0" presStyleCnt="2">
        <dgm:presLayoutVars>
          <dgm:chMax val="1"/>
          <dgm:bulletEnabled val="1"/>
        </dgm:presLayoutVars>
      </dgm:prSet>
      <dgm:spPr/>
      <dgm:t>
        <a:bodyPr/>
        <a:lstStyle/>
        <a:p>
          <a:endParaRPr lang="en-US"/>
        </a:p>
      </dgm:t>
    </dgm:pt>
    <dgm:pt modelId="{ABF23990-C0A8-4E40-9E35-A34C234F5106}" type="pres">
      <dgm:prSet presAssocID="{0B504EF0-92F7-4759-ABBB-682D405DEC70}" presName="bracket" presStyleLbl="parChTrans1D1" presStyleIdx="0" presStyleCnt="2"/>
      <dgm:spPr/>
    </dgm:pt>
    <dgm:pt modelId="{3DEDE1A4-C420-4D94-A095-C2AA953CC514}" type="pres">
      <dgm:prSet presAssocID="{0B504EF0-92F7-4759-ABBB-682D405DEC70}" presName="spH" presStyleCnt="0"/>
      <dgm:spPr/>
    </dgm:pt>
    <dgm:pt modelId="{7EB29CB5-1D34-4133-BCC0-22444170431E}" type="pres">
      <dgm:prSet presAssocID="{0B504EF0-92F7-4759-ABBB-682D405DEC70}" presName="desTx" presStyleLbl="node1" presStyleIdx="0" presStyleCnt="2">
        <dgm:presLayoutVars>
          <dgm:bulletEnabled val="1"/>
        </dgm:presLayoutVars>
      </dgm:prSet>
      <dgm:spPr/>
      <dgm:t>
        <a:bodyPr/>
        <a:lstStyle/>
        <a:p>
          <a:endParaRPr lang="en-US"/>
        </a:p>
      </dgm:t>
    </dgm:pt>
    <dgm:pt modelId="{001DC14E-7F67-4976-9909-DC6806E2CB4B}" type="pres">
      <dgm:prSet presAssocID="{B5CBCFF1-278C-45AC-92EF-46ACB758FBE7}" presName="spV" presStyleCnt="0"/>
      <dgm:spPr/>
    </dgm:pt>
    <dgm:pt modelId="{5BCCD939-56CF-4A6C-99F9-A7B2223CDFC3}" type="pres">
      <dgm:prSet presAssocID="{18CDA1B1-A974-4327-B21E-4D06C0358644}" presName="linNode" presStyleCnt="0"/>
      <dgm:spPr/>
    </dgm:pt>
    <dgm:pt modelId="{40673B70-7603-4787-A029-5AFE987C4289}" type="pres">
      <dgm:prSet presAssocID="{18CDA1B1-A974-4327-B21E-4D06C0358644}" presName="parTx" presStyleLbl="revTx" presStyleIdx="1" presStyleCnt="2">
        <dgm:presLayoutVars>
          <dgm:chMax val="1"/>
          <dgm:bulletEnabled val="1"/>
        </dgm:presLayoutVars>
      </dgm:prSet>
      <dgm:spPr/>
      <dgm:t>
        <a:bodyPr/>
        <a:lstStyle/>
        <a:p>
          <a:endParaRPr lang="en-US"/>
        </a:p>
      </dgm:t>
    </dgm:pt>
    <dgm:pt modelId="{844993C7-7E56-49FB-B044-96E6E84B2925}" type="pres">
      <dgm:prSet presAssocID="{18CDA1B1-A974-4327-B21E-4D06C0358644}" presName="bracket" presStyleLbl="parChTrans1D1" presStyleIdx="1" presStyleCnt="2"/>
      <dgm:spPr/>
    </dgm:pt>
    <dgm:pt modelId="{EA2758A9-7AF4-472F-8CCB-A3F0D3686F11}" type="pres">
      <dgm:prSet presAssocID="{18CDA1B1-A974-4327-B21E-4D06C0358644}" presName="spH" presStyleCnt="0"/>
      <dgm:spPr/>
    </dgm:pt>
    <dgm:pt modelId="{A5082405-818F-4CB3-91AB-C8FAF3454E17}" type="pres">
      <dgm:prSet presAssocID="{18CDA1B1-A974-4327-B21E-4D06C0358644}" presName="desTx" presStyleLbl="node1" presStyleIdx="1" presStyleCnt="2">
        <dgm:presLayoutVars>
          <dgm:bulletEnabled val="1"/>
        </dgm:presLayoutVars>
      </dgm:prSet>
      <dgm:spPr/>
      <dgm:t>
        <a:bodyPr/>
        <a:lstStyle/>
        <a:p>
          <a:endParaRPr lang="en-US"/>
        </a:p>
      </dgm:t>
    </dgm:pt>
  </dgm:ptLst>
  <dgm:cxnLst>
    <dgm:cxn modelId="{BC370BE7-AC27-4264-9F55-1716DCCA5D5A}" srcId="{56B6E423-5C25-4E2D-815D-6FA926975AAD}" destId="{0B504EF0-92F7-4759-ABBB-682D405DEC70}" srcOrd="0" destOrd="0" parTransId="{1FAFB6D0-0032-486E-8F5A-38C53EDD3543}" sibTransId="{B5CBCFF1-278C-45AC-92EF-46ACB758FBE7}"/>
    <dgm:cxn modelId="{1627ECC1-08A3-4E5C-90F5-EA86912ECBA2}" type="presOf" srcId="{39DB43E6-BB1A-4A7F-934F-31B184ACAB90}" destId="{7EB29CB5-1D34-4133-BCC0-22444170431E}" srcOrd="0" destOrd="3" presId="urn:diagrams.loki3.com/BracketList"/>
    <dgm:cxn modelId="{3F32A902-7873-4F0E-8ACD-C37DA586C659}" srcId="{0B504EF0-92F7-4759-ABBB-682D405DEC70}" destId="{C48C269F-7D3E-45FF-B92C-674A70C93F23}" srcOrd="1" destOrd="0" parTransId="{F5C470B1-3831-4D0B-AE3C-1E0A0269A6B8}" sibTransId="{CD992158-D41C-4296-8F45-5370903A7C3F}"/>
    <dgm:cxn modelId="{08DB8947-56E1-446E-AE6F-2DED1F91661C}" type="presOf" srcId="{0B504EF0-92F7-4759-ABBB-682D405DEC70}" destId="{02209701-DCE6-43D2-8F1C-233254123116}" srcOrd="0" destOrd="0" presId="urn:diagrams.loki3.com/BracketList"/>
    <dgm:cxn modelId="{2C4CFE2F-40A9-4C64-8770-273B4A398E1A}" srcId="{0B504EF0-92F7-4759-ABBB-682D405DEC70}" destId="{94AE50E1-F896-426A-BF87-386F0B8106FF}" srcOrd="0" destOrd="0" parTransId="{406861F3-F266-423E-9DA6-DF04AA99D4A6}" sibTransId="{7A277BF7-F3A9-499B-9923-11606FA0FDDD}"/>
    <dgm:cxn modelId="{72B70318-5F1D-49FD-9867-6C1279D8F6B0}" type="presOf" srcId="{C48C269F-7D3E-45FF-B92C-674A70C93F23}" destId="{7EB29CB5-1D34-4133-BCC0-22444170431E}" srcOrd="0" destOrd="1" presId="urn:diagrams.loki3.com/BracketList"/>
    <dgm:cxn modelId="{4E7D706E-BDD9-4463-8159-C935205246E1}" type="presOf" srcId="{6419FCAB-ADC2-483B-B605-8F912072944B}" destId="{A5082405-818F-4CB3-91AB-C8FAF3454E17}" srcOrd="0" destOrd="0" presId="urn:diagrams.loki3.com/BracketList"/>
    <dgm:cxn modelId="{1D475FCE-6334-4BF8-A939-CC59C9591195}" srcId="{0B504EF0-92F7-4759-ABBB-682D405DEC70}" destId="{B1A00C1A-A135-4A23-8CC0-739BBC1235F1}" srcOrd="2" destOrd="0" parTransId="{AA3DA620-040F-4C79-9A1F-229289A25A38}" sibTransId="{63E706C2-E30A-410D-ABAB-B7CC2981E598}"/>
    <dgm:cxn modelId="{F4A9F675-EEF4-4D70-B334-CD170A779EB0}" type="presOf" srcId="{94AE50E1-F896-426A-BF87-386F0B8106FF}" destId="{7EB29CB5-1D34-4133-BCC0-22444170431E}" srcOrd="0" destOrd="0" presId="urn:diagrams.loki3.com/BracketList"/>
    <dgm:cxn modelId="{984BCCEC-DA4D-4DBF-A3E6-BA135D3E5DAA}" type="presOf" srcId="{56B6E423-5C25-4E2D-815D-6FA926975AAD}" destId="{4AD534DD-5376-4579-B020-E17AFAC2C916}" srcOrd="0" destOrd="0" presId="urn:diagrams.loki3.com/BracketList"/>
    <dgm:cxn modelId="{500E8CA6-0003-4AEF-8145-BF1CE26FBEAD}" type="presOf" srcId="{B1A00C1A-A135-4A23-8CC0-739BBC1235F1}" destId="{7EB29CB5-1D34-4133-BCC0-22444170431E}" srcOrd="0" destOrd="2" presId="urn:diagrams.loki3.com/BracketList"/>
    <dgm:cxn modelId="{E4DD67BF-8880-4173-9678-922A9ED6E7C3}" srcId="{18CDA1B1-A974-4327-B21E-4D06C0358644}" destId="{6419FCAB-ADC2-483B-B605-8F912072944B}" srcOrd="0" destOrd="0" parTransId="{A0F3B87F-71F9-4661-BA6D-8E08DD73109F}" sibTransId="{9638415B-FD1B-4E65-9348-801242059C35}"/>
    <dgm:cxn modelId="{BFB0A851-1868-437B-85E7-4038AB44EFBE}" type="presOf" srcId="{18CDA1B1-A974-4327-B21E-4D06C0358644}" destId="{40673B70-7603-4787-A029-5AFE987C4289}" srcOrd="0" destOrd="0" presId="urn:diagrams.loki3.com/BracketList"/>
    <dgm:cxn modelId="{8038143F-F1E2-4FD6-803B-21628AB847FE}" srcId="{0B504EF0-92F7-4759-ABBB-682D405DEC70}" destId="{39DB43E6-BB1A-4A7F-934F-31B184ACAB90}" srcOrd="3" destOrd="0" parTransId="{110128C2-9B9A-4CBE-A30B-2B0025F72B48}" sibTransId="{FEF9F1D7-254A-49BF-88F8-5D56A0BE8E1A}"/>
    <dgm:cxn modelId="{30A8EA32-6F44-47B9-AE94-B387AB8A2966}" srcId="{56B6E423-5C25-4E2D-815D-6FA926975AAD}" destId="{18CDA1B1-A974-4327-B21E-4D06C0358644}" srcOrd="1" destOrd="0" parTransId="{7584E644-5556-40FD-8E2E-E9401D235D10}" sibTransId="{338921A4-1620-478C-81DA-670387819646}"/>
    <dgm:cxn modelId="{5FF1F12B-A071-4E36-819B-AFF7777510D1}" type="presParOf" srcId="{4AD534DD-5376-4579-B020-E17AFAC2C916}" destId="{85BE2465-D229-48D9-8CC2-FB59C0B1C7CE}" srcOrd="0" destOrd="0" presId="urn:diagrams.loki3.com/BracketList"/>
    <dgm:cxn modelId="{FC48943C-FB5F-4EE0-A5B2-EE3A68F46EBD}" type="presParOf" srcId="{85BE2465-D229-48D9-8CC2-FB59C0B1C7CE}" destId="{02209701-DCE6-43D2-8F1C-233254123116}" srcOrd="0" destOrd="0" presId="urn:diagrams.loki3.com/BracketList"/>
    <dgm:cxn modelId="{57BCDFD2-6ABD-4BED-8408-8BEFA0AE4F98}" type="presParOf" srcId="{85BE2465-D229-48D9-8CC2-FB59C0B1C7CE}" destId="{ABF23990-C0A8-4E40-9E35-A34C234F5106}" srcOrd="1" destOrd="0" presId="urn:diagrams.loki3.com/BracketList"/>
    <dgm:cxn modelId="{4475A7EF-F92E-4C6C-927C-93B8F9C271A3}" type="presParOf" srcId="{85BE2465-D229-48D9-8CC2-FB59C0B1C7CE}" destId="{3DEDE1A4-C420-4D94-A095-C2AA953CC514}" srcOrd="2" destOrd="0" presId="urn:diagrams.loki3.com/BracketList"/>
    <dgm:cxn modelId="{157866B4-797C-41CC-A977-393BF9DFC4EA}" type="presParOf" srcId="{85BE2465-D229-48D9-8CC2-FB59C0B1C7CE}" destId="{7EB29CB5-1D34-4133-BCC0-22444170431E}" srcOrd="3" destOrd="0" presId="urn:diagrams.loki3.com/BracketList"/>
    <dgm:cxn modelId="{08AC5B62-5684-4EEA-811E-7E3B3C8EA1C1}" type="presParOf" srcId="{4AD534DD-5376-4579-B020-E17AFAC2C916}" destId="{001DC14E-7F67-4976-9909-DC6806E2CB4B}" srcOrd="1" destOrd="0" presId="urn:diagrams.loki3.com/BracketList"/>
    <dgm:cxn modelId="{38769C1F-5554-42AC-8E11-201FADE12C7E}" type="presParOf" srcId="{4AD534DD-5376-4579-B020-E17AFAC2C916}" destId="{5BCCD939-56CF-4A6C-99F9-A7B2223CDFC3}" srcOrd="2" destOrd="0" presId="urn:diagrams.loki3.com/BracketList"/>
    <dgm:cxn modelId="{B22588AA-1DE8-4B3E-B0FD-856954564DF9}" type="presParOf" srcId="{5BCCD939-56CF-4A6C-99F9-A7B2223CDFC3}" destId="{40673B70-7603-4787-A029-5AFE987C4289}" srcOrd="0" destOrd="0" presId="urn:diagrams.loki3.com/BracketList"/>
    <dgm:cxn modelId="{6B40CC95-A3A8-413F-97FA-4EAA93650A6A}" type="presParOf" srcId="{5BCCD939-56CF-4A6C-99F9-A7B2223CDFC3}" destId="{844993C7-7E56-49FB-B044-96E6E84B2925}" srcOrd="1" destOrd="0" presId="urn:diagrams.loki3.com/BracketList"/>
    <dgm:cxn modelId="{CC2222E5-F17B-425E-8E27-E6733310A0A4}" type="presParOf" srcId="{5BCCD939-56CF-4A6C-99F9-A7B2223CDFC3}" destId="{EA2758A9-7AF4-472F-8CCB-A3F0D3686F11}" srcOrd="2" destOrd="0" presId="urn:diagrams.loki3.com/BracketList"/>
    <dgm:cxn modelId="{4158DDD8-FBD8-4589-B37E-32ADD98B1432}" type="presParOf" srcId="{5BCCD939-56CF-4A6C-99F9-A7B2223CDFC3}" destId="{A5082405-818F-4CB3-91AB-C8FAF3454E1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02F047-6D70-4CCA-9A72-5F139517C5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32F3661-5BE5-427E-913D-0F826B21F69D}">
      <dgm:prSet phldrT="[Text]"/>
      <dgm:spPr/>
      <dgm:t>
        <a:bodyPr/>
        <a:lstStyle/>
        <a:p>
          <a:r>
            <a:rPr lang="ar-IQ" dirty="0" smtClean="0"/>
            <a:t>فعاليل</a:t>
          </a:r>
          <a:endParaRPr lang="en-US" dirty="0"/>
        </a:p>
      </dgm:t>
    </dgm:pt>
    <dgm:pt modelId="{93F56043-4068-4315-A983-DAA277968587}" type="parTrans" cxnId="{2530984A-57A0-4D4B-A4AC-759327D0AFCD}">
      <dgm:prSet/>
      <dgm:spPr/>
      <dgm:t>
        <a:bodyPr/>
        <a:lstStyle/>
        <a:p>
          <a:endParaRPr lang="en-US"/>
        </a:p>
      </dgm:t>
    </dgm:pt>
    <dgm:pt modelId="{44E7CB9D-38E7-494B-B0EA-28B6E68830F5}" type="sibTrans" cxnId="{2530984A-57A0-4D4B-A4AC-759327D0AFCD}">
      <dgm:prSet/>
      <dgm:spPr/>
      <dgm:t>
        <a:bodyPr/>
        <a:lstStyle/>
        <a:p>
          <a:endParaRPr lang="en-US"/>
        </a:p>
      </dgm:t>
    </dgm:pt>
    <dgm:pt modelId="{FA643F5E-2788-4EF6-94FE-96E86F9A1421}">
      <dgm:prSet phldrT="[Text]"/>
      <dgm:spPr/>
      <dgm:t>
        <a:bodyPr/>
        <a:lstStyle/>
        <a:p>
          <a:r>
            <a:rPr lang="ar-IQ" dirty="0" smtClean="0"/>
            <a:t>فعائل</a:t>
          </a:r>
          <a:endParaRPr lang="en-US" dirty="0"/>
        </a:p>
      </dgm:t>
    </dgm:pt>
    <dgm:pt modelId="{67D178E9-8911-490F-87CF-3C99D91EFE6F}" type="parTrans" cxnId="{1E758E3F-76B5-41E8-BA24-6380022E98BC}">
      <dgm:prSet/>
      <dgm:spPr/>
      <dgm:t>
        <a:bodyPr/>
        <a:lstStyle/>
        <a:p>
          <a:endParaRPr lang="en-US"/>
        </a:p>
      </dgm:t>
    </dgm:pt>
    <dgm:pt modelId="{2313A769-D7AC-484A-B13C-2C5BA71544DD}" type="sibTrans" cxnId="{1E758E3F-76B5-41E8-BA24-6380022E98BC}">
      <dgm:prSet/>
      <dgm:spPr/>
      <dgm:t>
        <a:bodyPr/>
        <a:lstStyle/>
        <a:p>
          <a:endParaRPr lang="en-US"/>
        </a:p>
      </dgm:t>
    </dgm:pt>
    <dgm:pt modelId="{A00FDEE5-4B78-465A-A1B0-FFD0C0607BB9}">
      <dgm:prSet phldrT="[Text]"/>
      <dgm:spPr/>
      <dgm:t>
        <a:bodyPr/>
        <a:lstStyle/>
        <a:p>
          <a:r>
            <a:rPr lang="ar-IQ" dirty="0" smtClean="0"/>
            <a:t>أفاعيل</a:t>
          </a:r>
          <a:endParaRPr lang="en-US" dirty="0"/>
        </a:p>
      </dgm:t>
    </dgm:pt>
    <dgm:pt modelId="{521BA55E-8C7D-4815-8A84-EC0793684933}" type="parTrans" cxnId="{7F72974C-7434-4E3C-8AD5-81E0769D236E}">
      <dgm:prSet/>
      <dgm:spPr/>
      <dgm:t>
        <a:bodyPr/>
        <a:lstStyle/>
        <a:p>
          <a:endParaRPr lang="en-US"/>
        </a:p>
      </dgm:t>
    </dgm:pt>
    <dgm:pt modelId="{09C1B25F-4EBE-41F3-BDEF-ADFE172A51E1}" type="sibTrans" cxnId="{7F72974C-7434-4E3C-8AD5-81E0769D236E}">
      <dgm:prSet/>
      <dgm:spPr/>
      <dgm:t>
        <a:bodyPr/>
        <a:lstStyle/>
        <a:p>
          <a:endParaRPr lang="en-US"/>
        </a:p>
      </dgm:t>
    </dgm:pt>
    <dgm:pt modelId="{0A1F1267-DC74-4A31-99DE-11B47741E698}">
      <dgm:prSet phldrT="[Text]"/>
      <dgm:spPr/>
      <dgm:t>
        <a:bodyPr/>
        <a:lstStyle/>
        <a:p>
          <a:r>
            <a:rPr lang="ar-IQ" dirty="0" smtClean="0"/>
            <a:t>أفاعل </a:t>
          </a:r>
          <a:endParaRPr lang="en-US" dirty="0"/>
        </a:p>
      </dgm:t>
    </dgm:pt>
    <dgm:pt modelId="{C72818ED-AF24-40B7-95E2-992507F8253F}" type="parTrans" cxnId="{9D50371C-AF6E-4750-ADA1-098EAF5F861C}">
      <dgm:prSet/>
      <dgm:spPr/>
      <dgm:t>
        <a:bodyPr/>
        <a:lstStyle/>
        <a:p>
          <a:endParaRPr lang="en-US"/>
        </a:p>
      </dgm:t>
    </dgm:pt>
    <dgm:pt modelId="{776D22D0-2517-4628-B20D-9FD56F600A01}" type="sibTrans" cxnId="{9D50371C-AF6E-4750-ADA1-098EAF5F861C}">
      <dgm:prSet/>
      <dgm:spPr/>
      <dgm:t>
        <a:bodyPr/>
        <a:lstStyle/>
        <a:p>
          <a:endParaRPr lang="en-US"/>
        </a:p>
      </dgm:t>
    </dgm:pt>
    <dgm:pt modelId="{03D085D7-9062-420A-8114-D0A9EA488D5A}">
      <dgm:prSet phldrT="[Text]"/>
      <dgm:spPr/>
      <dgm:t>
        <a:bodyPr/>
        <a:lstStyle/>
        <a:p>
          <a:r>
            <a:rPr lang="ar-IQ" dirty="0" smtClean="0"/>
            <a:t>فواعل</a:t>
          </a:r>
          <a:endParaRPr lang="en-US" dirty="0"/>
        </a:p>
      </dgm:t>
    </dgm:pt>
    <dgm:pt modelId="{CD2E2591-7E4E-4F90-A3FA-BFAE0DD0E526}" type="parTrans" cxnId="{AAA213C0-F0DF-4371-93D8-602F4338DA38}">
      <dgm:prSet/>
      <dgm:spPr/>
      <dgm:t>
        <a:bodyPr/>
        <a:lstStyle/>
        <a:p>
          <a:endParaRPr lang="en-US"/>
        </a:p>
      </dgm:t>
    </dgm:pt>
    <dgm:pt modelId="{5A7DA9F8-F056-4DA9-8D9F-DBF1AB0744D4}" type="sibTrans" cxnId="{AAA213C0-F0DF-4371-93D8-602F4338DA38}">
      <dgm:prSet/>
      <dgm:spPr/>
      <dgm:t>
        <a:bodyPr/>
        <a:lstStyle/>
        <a:p>
          <a:endParaRPr lang="en-US"/>
        </a:p>
      </dgm:t>
    </dgm:pt>
    <dgm:pt modelId="{48F3CC09-0264-46F8-8727-ABDA51C23DCD}">
      <dgm:prSet phldrT="[Text]"/>
      <dgm:spPr/>
      <dgm:t>
        <a:bodyPr/>
        <a:lstStyle/>
        <a:p>
          <a:r>
            <a:rPr lang="ar-IQ" dirty="0" smtClean="0"/>
            <a:t>مفاعيل</a:t>
          </a:r>
          <a:endParaRPr lang="en-US" dirty="0"/>
        </a:p>
      </dgm:t>
    </dgm:pt>
    <dgm:pt modelId="{9296E275-DCDC-4C60-AE3F-E57180FC6ED5}" type="parTrans" cxnId="{43FFC722-BDD2-453A-8AB9-4AED2D06ED07}">
      <dgm:prSet/>
      <dgm:spPr/>
      <dgm:t>
        <a:bodyPr/>
        <a:lstStyle/>
        <a:p>
          <a:endParaRPr lang="en-US"/>
        </a:p>
      </dgm:t>
    </dgm:pt>
    <dgm:pt modelId="{C44B4051-5A29-4A9B-A4CB-10422377467E}" type="sibTrans" cxnId="{43FFC722-BDD2-453A-8AB9-4AED2D06ED07}">
      <dgm:prSet/>
      <dgm:spPr/>
      <dgm:t>
        <a:bodyPr/>
        <a:lstStyle/>
        <a:p>
          <a:endParaRPr lang="en-US"/>
        </a:p>
      </dgm:t>
    </dgm:pt>
    <dgm:pt modelId="{39BF6FA8-5632-4296-9C4F-E2D3721CDA19}">
      <dgm:prSet phldrT="[Text]"/>
      <dgm:spPr/>
      <dgm:t>
        <a:bodyPr/>
        <a:lstStyle/>
        <a:p>
          <a:r>
            <a:rPr lang="ar-IQ" dirty="0" smtClean="0"/>
            <a:t>مفاعل </a:t>
          </a:r>
          <a:endParaRPr lang="en-US" dirty="0"/>
        </a:p>
      </dgm:t>
    </dgm:pt>
    <dgm:pt modelId="{BE7194D2-14CB-45CE-B072-15D338F012A2}" type="parTrans" cxnId="{5C433CCC-E682-4E84-BCFB-AE7997F92D77}">
      <dgm:prSet/>
      <dgm:spPr/>
      <dgm:t>
        <a:bodyPr/>
        <a:lstStyle/>
        <a:p>
          <a:endParaRPr lang="en-US"/>
        </a:p>
      </dgm:t>
    </dgm:pt>
    <dgm:pt modelId="{9219C1B4-F038-4047-A7D6-54882890F675}" type="sibTrans" cxnId="{5C433CCC-E682-4E84-BCFB-AE7997F92D77}">
      <dgm:prSet/>
      <dgm:spPr/>
      <dgm:t>
        <a:bodyPr/>
        <a:lstStyle/>
        <a:p>
          <a:endParaRPr lang="en-US"/>
        </a:p>
      </dgm:t>
    </dgm:pt>
    <dgm:pt modelId="{E5163701-C6AD-4B59-A9B3-A2F4BAA41AE0}" type="pres">
      <dgm:prSet presAssocID="{8B02F047-6D70-4CCA-9A72-5F139517C500}" presName="diagram" presStyleCnt="0">
        <dgm:presLayoutVars>
          <dgm:dir/>
          <dgm:resizeHandles val="exact"/>
        </dgm:presLayoutVars>
      </dgm:prSet>
      <dgm:spPr/>
      <dgm:t>
        <a:bodyPr/>
        <a:lstStyle/>
        <a:p>
          <a:endParaRPr lang="en-US"/>
        </a:p>
      </dgm:t>
    </dgm:pt>
    <dgm:pt modelId="{1EEAF656-B058-4F84-AC77-F286143E3F37}" type="pres">
      <dgm:prSet presAssocID="{032F3661-5BE5-427E-913D-0F826B21F69D}" presName="node" presStyleLbl="node1" presStyleIdx="0" presStyleCnt="7">
        <dgm:presLayoutVars>
          <dgm:bulletEnabled val="1"/>
        </dgm:presLayoutVars>
      </dgm:prSet>
      <dgm:spPr/>
      <dgm:t>
        <a:bodyPr/>
        <a:lstStyle/>
        <a:p>
          <a:endParaRPr lang="en-US"/>
        </a:p>
      </dgm:t>
    </dgm:pt>
    <dgm:pt modelId="{EF938FDB-DA68-49BD-8D89-0C942D5B1768}" type="pres">
      <dgm:prSet presAssocID="{44E7CB9D-38E7-494B-B0EA-28B6E68830F5}" presName="sibTrans" presStyleCnt="0"/>
      <dgm:spPr/>
    </dgm:pt>
    <dgm:pt modelId="{FA67AD5F-2F8F-438A-BCF4-9E025A71A000}" type="pres">
      <dgm:prSet presAssocID="{FA643F5E-2788-4EF6-94FE-96E86F9A1421}" presName="node" presStyleLbl="node1" presStyleIdx="1" presStyleCnt="7">
        <dgm:presLayoutVars>
          <dgm:bulletEnabled val="1"/>
        </dgm:presLayoutVars>
      </dgm:prSet>
      <dgm:spPr/>
      <dgm:t>
        <a:bodyPr/>
        <a:lstStyle/>
        <a:p>
          <a:endParaRPr lang="en-US"/>
        </a:p>
      </dgm:t>
    </dgm:pt>
    <dgm:pt modelId="{80ADA108-7076-4C58-B33A-6F144C407BF5}" type="pres">
      <dgm:prSet presAssocID="{2313A769-D7AC-484A-B13C-2C5BA71544DD}" presName="sibTrans" presStyleCnt="0"/>
      <dgm:spPr/>
    </dgm:pt>
    <dgm:pt modelId="{440B740A-112B-4E7F-B7B5-6B1BE059020B}" type="pres">
      <dgm:prSet presAssocID="{A00FDEE5-4B78-465A-A1B0-FFD0C0607BB9}" presName="node" presStyleLbl="node1" presStyleIdx="2" presStyleCnt="7">
        <dgm:presLayoutVars>
          <dgm:bulletEnabled val="1"/>
        </dgm:presLayoutVars>
      </dgm:prSet>
      <dgm:spPr/>
      <dgm:t>
        <a:bodyPr/>
        <a:lstStyle/>
        <a:p>
          <a:endParaRPr lang="en-US"/>
        </a:p>
      </dgm:t>
    </dgm:pt>
    <dgm:pt modelId="{3FF30369-555F-4ECC-8662-BCB3356836A4}" type="pres">
      <dgm:prSet presAssocID="{09C1B25F-4EBE-41F3-BDEF-ADFE172A51E1}" presName="sibTrans" presStyleCnt="0"/>
      <dgm:spPr/>
    </dgm:pt>
    <dgm:pt modelId="{5BE99FF4-5566-4453-B300-D32B6D0C296A}" type="pres">
      <dgm:prSet presAssocID="{0A1F1267-DC74-4A31-99DE-11B47741E698}" presName="node" presStyleLbl="node1" presStyleIdx="3" presStyleCnt="7">
        <dgm:presLayoutVars>
          <dgm:bulletEnabled val="1"/>
        </dgm:presLayoutVars>
      </dgm:prSet>
      <dgm:spPr/>
      <dgm:t>
        <a:bodyPr/>
        <a:lstStyle/>
        <a:p>
          <a:endParaRPr lang="en-US"/>
        </a:p>
      </dgm:t>
    </dgm:pt>
    <dgm:pt modelId="{40A0D978-606A-4A22-BC3F-D4E3ED62C03C}" type="pres">
      <dgm:prSet presAssocID="{776D22D0-2517-4628-B20D-9FD56F600A01}" presName="sibTrans" presStyleCnt="0"/>
      <dgm:spPr/>
    </dgm:pt>
    <dgm:pt modelId="{A4C52F8A-58B7-4E6C-B402-48A54232F63D}" type="pres">
      <dgm:prSet presAssocID="{03D085D7-9062-420A-8114-D0A9EA488D5A}" presName="node" presStyleLbl="node1" presStyleIdx="4" presStyleCnt="7">
        <dgm:presLayoutVars>
          <dgm:bulletEnabled val="1"/>
        </dgm:presLayoutVars>
      </dgm:prSet>
      <dgm:spPr/>
      <dgm:t>
        <a:bodyPr/>
        <a:lstStyle/>
        <a:p>
          <a:endParaRPr lang="en-US"/>
        </a:p>
      </dgm:t>
    </dgm:pt>
    <dgm:pt modelId="{5B122250-A753-41E8-AF31-AA6C7C279C06}" type="pres">
      <dgm:prSet presAssocID="{5A7DA9F8-F056-4DA9-8D9F-DBF1AB0744D4}" presName="sibTrans" presStyleCnt="0"/>
      <dgm:spPr/>
    </dgm:pt>
    <dgm:pt modelId="{88062C1F-A952-4FF8-A70A-A2F732061B22}" type="pres">
      <dgm:prSet presAssocID="{48F3CC09-0264-46F8-8727-ABDA51C23DCD}" presName="node" presStyleLbl="node1" presStyleIdx="5" presStyleCnt="7">
        <dgm:presLayoutVars>
          <dgm:bulletEnabled val="1"/>
        </dgm:presLayoutVars>
      </dgm:prSet>
      <dgm:spPr/>
      <dgm:t>
        <a:bodyPr/>
        <a:lstStyle/>
        <a:p>
          <a:endParaRPr lang="en-US"/>
        </a:p>
      </dgm:t>
    </dgm:pt>
    <dgm:pt modelId="{0C9B4E86-AF80-4788-B1A3-68AB21ED192F}" type="pres">
      <dgm:prSet presAssocID="{C44B4051-5A29-4A9B-A4CB-10422377467E}" presName="sibTrans" presStyleCnt="0"/>
      <dgm:spPr/>
    </dgm:pt>
    <dgm:pt modelId="{DEECBD01-11A7-44E8-8B34-947ED53F35D1}" type="pres">
      <dgm:prSet presAssocID="{39BF6FA8-5632-4296-9C4F-E2D3721CDA19}" presName="node" presStyleLbl="node1" presStyleIdx="6" presStyleCnt="7">
        <dgm:presLayoutVars>
          <dgm:bulletEnabled val="1"/>
        </dgm:presLayoutVars>
      </dgm:prSet>
      <dgm:spPr/>
      <dgm:t>
        <a:bodyPr/>
        <a:lstStyle/>
        <a:p>
          <a:endParaRPr lang="en-US"/>
        </a:p>
      </dgm:t>
    </dgm:pt>
  </dgm:ptLst>
  <dgm:cxnLst>
    <dgm:cxn modelId="{AAA213C0-F0DF-4371-93D8-602F4338DA38}" srcId="{8B02F047-6D70-4CCA-9A72-5F139517C500}" destId="{03D085D7-9062-420A-8114-D0A9EA488D5A}" srcOrd="4" destOrd="0" parTransId="{CD2E2591-7E4E-4F90-A3FA-BFAE0DD0E526}" sibTransId="{5A7DA9F8-F056-4DA9-8D9F-DBF1AB0744D4}"/>
    <dgm:cxn modelId="{5C433CCC-E682-4E84-BCFB-AE7997F92D77}" srcId="{8B02F047-6D70-4CCA-9A72-5F139517C500}" destId="{39BF6FA8-5632-4296-9C4F-E2D3721CDA19}" srcOrd="6" destOrd="0" parTransId="{BE7194D2-14CB-45CE-B072-15D338F012A2}" sibTransId="{9219C1B4-F038-4047-A7D6-54882890F675}"/>
    <dgm:cxn modelId="{3D9D19AD-3CAE-4F44-8734-7B04AF865FFD}" type="presOf" srcId="{0A1F1267-DC74-4A31-99DE-11B47741E698}" destId="{5BE99FF4-5566-4453-B300-D32B6D0C296A}" srcOrd="0" destOrd="0" presId="urn:microsoft.com/office/officeart/2005/8/layout/default"/>
    <dgm:cxn modelId="{0A914DDA-ACDB-4A65-A6C6-9E5D2E198001}" type="presOf" srcId="{032F3661-5BE5-427E-913D-0F826B21F69D}" destId="{1EEAF656-B058-4F84-AC77-F286143E3F37}" srcOrd="0" destOrd="0" presId="urn:microsoft.com/office/officeart/2005/8/layout/default"/>
    <dgm:cxn modelId="{E07FC990-13F2-41C2-893C-C7ABE45C2E86}" type="presOf" srcId="{03D085D7-9062-420A-8114-D0A9EA488D5A}" destId="{A4C52F8A-58B7-4E6C-B402-48A54232F63D}" srcOrd="0" destOrd="0" presId="urn:microsoft.com/office/officeart/2005/8/layout/default"/>
    <dgm:cxn modelId="{1E758E3F-76B5-41E8-BA24-6380022E98BC}" srcId="{8B02F047-6D70-4CCA-9A72-5F139517C500}" destId="{FA643F5E-2788-4EF6-94FE-96E86F9A1421}" srcOrd="1" destOrd="0" parTransId="{67D178E9-8911-490F-87CF-3C99D91EFE6F}" sibTransId="{2313A769-D7AC-484A-B13C-2C5BA71544DD}"/>
    <dgm:cxn modelId="{2530984A-57A0-4D4B-A4AC-759327D0AFCD}" srcId="{8B02F047-6D70-4CCA-9A72-5F139517C500}" destId="{032F3661-5BE5-427E-913D-0F826B21F69D}" srcOrd="0" destOrd="0" parTransId="{93F56043-4068-4315-A983-DAA277968587}" sibTransId="{44E7CB9D-38E7-494B-B0EA-28B6E68830F5}"/>
    <dgm:cxn modelId="{9D50371C-AF6E-4750-ADA1-098EAF5F861C}" srcId="{8B02F047-6D70-4CCA-9A72-5F139517C500}" destId="{0A1F1267-DC74-4A31-99DE-11B47741E698}" srcOrd="3" destOrd="0" parTransId="{C72818ED-AF24-40B7-95E2-992507F8253F}" sibTransId="{776D22D0-2517-4628-B20D-9FD56F600A01}"/>
    <dgm:cxn modelId="{36286922-B890-4464-8207-3907B00C9F1F}" type="presOf" srcId="{8B02F047-6D70-4CCA-9A72-5F139517C500}" destId="{E5163701-C6AD-4B59-A9B3-A2F4BAA41AE0}" srcOrd="0" destOrd="0" presId="urn:microsoft.com/office/officeart/2005/8/layout/default"/>
    <dgm:cxn modelId="{E66A8F09-5B28-4666-8A05-3DA0921EAEA4}" type="presOf" srcId="{48F3CC09-0264-46F8-8727-ABDA51C23DCD}" destId="{88062C1F-A952-4FF8-A70A-A2F732061B22}" srcOrd="0" destOrd="0" presId="urn:microsoft.com/office/officeart/2005/8/layout/default"/>
    <dgm:cxn modelId="{11FA6915-7835-4188-A843-34FF765365F9}" type="presOf" srcId="{FA643F5E-2788-4EF6-94FE-96E86F9A1421}" destId="{FA67AD5F-2F8F-438A-BCF4-9E025A71A000}" srcOrd="0" destOrd="0" presId="urn:microsoft.com/office/officeart/2005/8/layout/default"/>
    <dgm:cxn modelId="{7F72974C-7434-4E3C-8AD5-81E0769D236E}" srcId="{8B02F047-6D70-4CCA-9A72-5F139517C500}" destId="{A00FDEE5-4B78-465A-A1B0-FFD0C0607BB9}" srcOrd="2" destOrd="0" parTransId="{521BA55E-8C7D-4815-8A84-EC0793684933}" sibTransId="{09C1B25F-4EBE-41F3-BDEF-ADFE172A51E1}"/>
    <dgm:cxn modelId="{96095C05-0AE7-4D3C-9FE8-79EBD0023379}" type="presOf" srcId="{39BF6FA8-5632-4296-9C4F-E2D3721CDA19}" destId="{DEECBD01-11A7-44E8-8B34-947ED53F35D1}" srcOrd="0" destOrd="0" presId="urn:microsoft.com/office/officeart/2005/8/layout/default"/>
    <dgm:cxn modelId="{43FFC722-BDD2-453A-8AB9-4AED2D06ED07}" srcId="{8B02F047-6D70-4CCA-9A72-5F139517C500}" destId="{48F3CC09-0264-46F8-8727-ABDA51C23DCD}" srcOrd="5" destOrd="0" parTransId="{9296E275-DCDC-4C60-AE3F-E57180FC6ED5}" sibTransId="{C44B4051-5A29-4A9B-A4CB-10422377467E}"/>
    <dgm:cxn modelId="{0B0F9B49-B21D-4C6D-A158-CC8F1D9812F7}" type="presOf" srcId="{A00FDEE5-4B78-465A-A1B0-FFD0C0607BB9}" destId="{440B740A-112B-4E7F-B7B5-6B1BE059020B}" srcOrd="0" destOrd="0" presId="urn:microsoft.com/office/officeart/2005/8/layout/default"/>
    <dgm:cxn modelId="{51721587-B59D-4083-8986-917D976EACAA}" type="presParOf" srcId="{E5163701-C6AD-4B59-A9B3-A2F4BAA41AE0}" destId="{1EEAF656-B058-4F84-AC77-F286143E3F37}" srcOrd="0" destOrd="0" presId="urn:microsoft.com/office/officeart/2005/8/layout/default"/>
    <dgm:cxn modelId="{C9950C71-C179-429A-AE5A-06C2326646D3}" type="presParOf" srcId="{E5163701-C6AD-4B59-A9B3-A2F4BAA41AE0}" destId="{EF938FDB-DA68-49BD-8D89-0C942D5B1768}" srcOrd="1" destOrd="0" presId="urn:microsoft.com/office/officeart/2005/8/layout/default"/>
    <dgm:cxn modelId="{2D4B93F6-59D6-49FF-AA7D-92964C586AF1}" type="presParOf" srcId="{E5163701-C6AD-4B59-A9B3-A2F4BAA41AE0}" destId="{FA67AD5F-2F8F-438A-BCF4-9E025A71A000}" srcOrd="2" destOrd="0" presId="urn:microsoft.com/office/officeart/2005/8/layout/default"/>
    <dgm:cxn modelId="{AF2C719B-0AE0-4190-8BFB-882A212A7895}" type="presParOf" srcId="{E5163701-C6AD-4B59-A9B3-A2F4BAA41AE0}" destId="{80ADA108-7076-4C58-B33A-6F144C407BF5}" srcOrd="3" destOrd="0" presId="urn:microsoft.com/office/officeart/2005/8/layout/default"/>
    <dgm:cxn modelId="{3910610B-3955-4CD9-AEA8-E6AC9D898901}" type="presParOf" srcId="{E5163701-C6AD-4B59-A9B3-A2F4BAA41AE0}" destId="{440B740A-112B-4E7F-B7B5-6B1BE059020B}" srcOrd="4" destOrd="0" presId="urn:microsoft.com/office/officeart/2005/8/layout/default"/>
    <dgm:cxn modelId="{6F672052-01C4-4440-8880-DE7BAFEAFD8D}" type="presParOf" srcId="{E5163701-C6AD-4B59-A9B3-A2F4BAA41AE0}" destId="{3FF30369-555F-4ECC-8662-BCB3356836A4}" srcOrd="5" destOrd="0" presId="urn:microsoft.com/office/officeart/2005/8/layout/default"/>
    <dgm:cxn modelId="{4DB0A082-3AA9-41B4-9C30-4176DE493955}" type="presParOf" srcId="{E5163701-C6AD-4B59-A9B3-A2F4BAA41AE0}" destId="{5BE99FF4-5566-4453-B300-D32B6D0C296A}" srcOrd="6" destOrd="0" presId="urn:microsoft.com/office/officeart/2005/8/layout/default"/>
    <dgm:cxn modelId="{BAB37438-3B0C-4702-BFB6-8B8754E7244C}" type="presParOf" srcId="{E5163701-C6AD-4B59-A9B3-A2F4BAA41AE0}" destId="{40A0D978-606A-4A22-BC3F-D4E3ED62C03C}" srcOrd="7" destOrd="0" presId="urn:microsoft.com/office/officeart/2005/8/layout/default"/>
    <dgm:cxn modelId="{AAB00F4D-22F3-4C1E-BECA-81FFAA6A6E61}" type="presParOf" srcId="{E5163701-C6AD-4B59-A9B3-A2F4BAA41AE0}" destId="{A4C52F8A-58B7-4E6C-B402-48A54232F63D}" srcOrd="8" destOrd="0" presId="urn:microsoft.com/office/officeart/2005/8/layout/default"/>
    <dgm:cxn modelId="{950B0029-9F0B-4402-8AA5-62743E9FF458}" type="presParOf" srcId="{E5163701-C6AD-4B59-A9B3-A2F4BAA41AE0}" destId="{5B122250-A753-41E8-AF31-AA6C7C279C06}" srcOrd="9" destOrd="0" presId="urn:microsoft.com/office/officeart/2005/8/layout/default"/>
    <dgm:cxn modelId="{D71FFBED-16ED-4E13-A2CB-972E09753E7E}" type="presParOf" srcId="{E5163701-C6AD-4B59-A9B3-A2F4BAA41AE0}" destId="{88062C1F-A952-4FF8-A70A-A2F732061B22}" srcOrd="10" destOrd="0" presId="urn:microsoft.com/office/officeart/2005/8/layout/default"/>
    <dgm:cxn modelId="{0211D3F3-260D-4F39-B0C5-F82047EDCA24}" type="presParOf" srcId="{E5163701-C6AD-4B59-A9B3-A2F4BAA41AE0}" destId="{0C9B4E86-AF80-4788-B1A3-68AB21ED192F}" srcOrd="11" destOrd="0" presId="urn:microsoft.com/office/officeart/2005/8/layout/default"/>
    <dgm:cxn modelId="{8FE5A9AE-493B-4A05-BC73-7A88810C4DAA}" type="presParOf" srcId="{E5163701-C6AD-4B59-A9B3-A2F4BAA41AE0}" destId="{DEECBD01-11A7-44E8-8B34-947ED53F35D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09701-DCE6-43D2-8F1C-233254123116}">
      <dsp:nvSpPr>
        <dsp:cNvPr id="0" name=""/>
        <dsp:cNvSpPr/>
      </dsp:nvSpPr>
      <dsp:spPr>
        <a:xfrm>
          <a:off x="0" y="1323928"/>
          <a:ext cx="2875916"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0" tIns="127000" rIns="355600" bIns="127000" numCol="1" spcCol="1270" anchor="ctr" anchorCtr="0">
          <a:noAutofit/>
        </a:bodyPr>
        <a:lstStyle/>
        <a:p>
          <a:pPr lvl="0" algn="r" defTabSz="2222500">
            <a:lnSpc>
              <a:spcPct val="90000"/>
            </a:lnSpc>
            <a:spcBef>
              <a:spcPct val="0"/>
            </a:spcBef>
            <a:spcAft>
              <a:spcPct val="35000"/>
            </a:spcAft>
          </a:pPr>
          <a:r>
            <a:rPr lang="ar-IQ" sz="5000" kern="1200" dirty="0" smtClean="0"/>
            <a:t>الثلاثي</a:t>
          </a:r>
          <a:endParaRPr lang="en-US" sz="5000" kern="1200" dirty="0"/>
        </a:p>
      </dsp:txBody>
      <dsp:txXfrm>
        <a:off x="0" y="1323928"/>
        <a:ext cx="2875916" cy="990000"/>
      </dsp:txXfrm>
    </dsp:sp>
    <dsp:sp modelId="{ABF23990-C0A8-4E40-9E35-A34C234F5106}">
      <dsp:nvSpPr>
        <dsp:cNvPr id="0" name=""/>
        <dsp:cNvSpPr/>
      </dsp:nvSpPr>
      <dsp:spPr>
        <a:xfrm>
          <a:off x="2875916" y="55491"/>
          <a:ext cx="575183" cy="352687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B29CB5-1D34-4133-BCC0-22444170431E}">
      <dsp:nvSpPr>
        <dsp:cNvPr id="0" name=""/>
        <dsp:cNvSpPr/>
      </dsp:nvSpPr>
      <dsp:spPr>
        <a:xfrm>
          <a:off x="3681172" y="55491"/>
          <a:ext cx="7822492" cy="35268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285750" lvl="1" indent="-285750" algn="r" defTabSz="2222500" rtl="1">
            <a:lnSpc>
              <a:spcPct val="90000"/>
            </a:lnSpc>
            <a:spcBef>
              <a:spcPct val="0"/>
            </a:spcBef>
            <a:spcAft>
              <a:spcPct val="15000"/>
            </a:spcAft>
            <a:buChar char="••"/>
          </a:pPr>
          <a:r>
            <a:rPr lang="ar-IQ" sz="5000" kern="1200" dirty="0" smtClean="0"/>
            <a:t>مفعَل:1-صحيح(مضرَب)</a:t>
          </a:r>
          <a:endParaRPr lang="en-US" sz="5000" kern="1200" dirty="0"/>
        </a:p>
        <a:p>
          <a:pPr marL="285750" lvl="1" indent="-285750" algn="r" defTabSz="2222500" rtl="1">
            <a:lnSpc>
              <a:spcPct val="90000"/>
            </a:lnSpc>
            <a:spcBef>
              <a:spcPct val="0"/>
            </a:spcBef>
            <a:spcAft>
              <a:spcPct val="15000"/>
            </a:spcAft>
            <a:buChar char="••"/>
          </a:pPr>
          <a:r>
            <a:rPr lang="ar-IQ" sz="5000" kern="1200" dirty="0" smtClean="0"/>
            <a:t>2-معتل العين بالياء(معاش)</a:t>
          </a:r>
          <a:endParaRPr lang="en-US" sz="5000" kern="1200" dirty="0"/>
        </a:p>
        <a:p>
          <a:pPr marL="285750" lvl="1" indent="-285750" algn="r" defTabSz="2222500" rtl="1">
            <a:lnSpc>
              <a:spcPct val="90000"/>
            </a:lnSpc>
            <a:spcBef>
              <a:spcPct val="0"/>
            </a:spcBef>
            <a:spcAft>
              <a:spcPct val="15000"/>
            </a:spcAft>
            <a:buChar char="••"/>
          </a:pPr>
          <a:r>
            <a:rPr lang="ar-IQ" sz="5000" kern="1200" dirty="0" smtClean="0"/>
            <a:t>مفعِل:1-مثال واوي(موصِف)</a:t>
          </a:r>
          <a:endParaRPr lang="en-US" sz="5000" kern="1200" dirty="0"/>
        </a:p>
        <a:p>
          <a:pPr marL="285750" lvl="1" indent="-285750" algn="r" defTabSz="2222500" rtl="1">
            <a:lnSpc>
              <a:spcPct val="90000"/>
            </a:lnSpc>
            <a:spcBef>
              <a:spcPct val="0"/>
            </a:spcBef>
            <a:spcAft>
              <a:spcPct val="15000"/>
            </a:spcAft>
            <a:buChar char="••"/>
          </a:pPr>
          <a:r>
            <a:rPr lang="ar-IQ" sz="5000" kern="1200" dirty="0" smtClean="0"/>
            <a:t>2-مضعف العين(مَفِك)</a:t>
          </a:r>
          <a:endParaRPr lang="en-US" sz="5000" kern="1200" dirty="0"/>
        </a:p>
      </dsp:txBody>
      <dsp:txXfrm>
        <a:off x="3681172" y="55491"/>
        <a:ext cx="7822492" cy="3526875"/>
      </dsp:txXfrm>
    </dsp:sp>
    <dsp:sp modelId="{40673B70-7603-4787-A029-5AFE987C4289}">
      <dsp:nvSpPr>
        <dsp:cNvPr id="0" name=""/>
        <dsp:cNvSpPr/>
      </dsp:nvSpPr>
      <dsp:spPr>
        <a:xfrm>
          <a:off x="0" y="4473929"/>
          <a:ext cx="2878727"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101600" rIns="284480" bIns="101600" numCol="1" spcCol="1270" anchor="ctr" anchorCtr="0">
          <a:noAutofit/>
        </a:bodyPr>
        <a:lstStyle/>
        <a:p>
          <a:pPr lvl="0" algn="r" defTabSz="1778000">
            <a:lnSpc>
              <a:spcPct val="90000"/>
            </a:lnSpc>
            <a:spcBef>
              <a:spcPct val="0"/>
            </a:spcBef>
            <a:spcAft>
              <a:spcPct val="35000"/>
            </a:spcAft>
          </a:pPr>
          <a:r>
            <a:rPr lang="ar-IQ" sz="4000" kern="1200" dirty="0" smtClean="0"/>
            <a:t>غير الثلاثي</a:t>
          </a:r>
          <a:endParaRPr lang="en-US" sz="4000" kern="1200" dirty="0"/>
        </a:p>
      </dsp:txBody>
      <dsp:txXfrm>
        <a:off x="0" y="4473929"/>
        <a:ext cx="2878727" cy="990000"/>
      </dsp:txXfrm>
    </dsp:sp>
    <dsp:sp modelId="{844993C7-7E56-49FB-B044-96E6E84B2925}">
      <dsp:nvSpPr>
        <dsp:cNvPr id="0" name=""/>
        <dsp:cNvSpPr/>
      </dsp:nvSpPr>
      <dsp:spPr>
        <a:xfrm>
          <a:off x="2878727" y="3762366"/>
          <a:ext cx="575745" cy="241312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82405-818F-4CB3-91AB-C8FAF3454E17}">
      <dsp:nvSpPr>
        <dsp:cNvPr id="0" name=""/>
        <dsp:cNvSpPr/>
      </dsp:nvSpPr>
      <dsp:spPr>
        <a:xfrm>
          <a:off x="3684771" y="3762366"/>
          <a:ext cx="7830138" cy="24131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285750" lvl="1" indent="-285750" algn="r" defTabSz="2222500" rtl="1">
            <a:lnSpc>
              <a:spcPct val="90000"/>
            </a:lnSpc>
            <a:spcBef>
              <a:spcPct val="0"/>
            </a:spcBef>
            <a:spcAft>
              <a:spcPct val="15000"/>
            </a:spcAft>
            <a:buChar char="••"/>
          </a:pPr>
          <a:r>
            <a:rPr lang="ar-IQ" sz="5000" kern="1200" dirty="0" smtClean="0"/>
            <a:t>غير الثلاثي:على وزن المضارع مع إبدال حرف المضارعة ميماً مضمومة وفتح ما قبل الآخر</a:t>
          </a:r>
          <a:endParaRPr lang="en-US" sz="5000" kern="1200" dirty="0"/>
        </a:p>
      </dsp:txBody>
      <dsp:txXfrm>
        <a:off x="3684771" y="3762366"/>
        <a:ext cx="7830138" cy="2413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AF656-B058-4F84-AC77-F286143E3F37}">
      <dsp:nvSpPr>
        <dsp:cNvPr id="0" name=""/>
        <dsp:cNvSpPr/>
      </dsp:nvSpPr>
      <dsp:spPr>
        <a:xfrm>
          <a:off x="2803" y="355063"/>
          <a:ext cx="2224023" cy="133441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IQ" sz="4800" kern="1200" dirty="0" smtClean="0"/>
            <a:t>فعاليل</a:t>
          </a:r>
          <a:endParaRPr lang="en-US" sz="4800" kern="1200" dirty="0"/>
        </a:p>
      </dsp:txBody>
      <dsp:txXfrm>
        <a:off x="2803" y="355063"/>
        <a:ext cx="2224023" cy="1334413"/>
      </dsp:txXfrm>
    </dsp:sp>
    <dsp:sp modelId="{FA67AD5F-2F8F-438A-BCF4-9E025A71A000}">
      <dsp:nvSpPr>
        <dsp:cNvPr id="0" name=""/>
        <dsp:cNvSpPr/>
      </dsp:nvSpPr>
      <dsp:spPr>
        <a:xfrm>
          <a:off x="2449228" y="355063"/>
          <a:ext cx="2224023" cy="133441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IQ" sz="4800" kern="1200" dirty="0" smtClean="0"/>
            <a:t>فعائل</a:t>
          </a:r>
          <a:endParaRPr lang="en-US" sz="4800" kern="1200" dirty="0"/>
        </a:p>
      </dsp:txBody>
      <dsp:txXfrm>
        <a:off x="2449228" y="355063"/>
        <a:ext cx="2224023" cy="1334413"/>
      </dsp:txXfrm>
    </dsp:sp>
    <dsp:sp modelId="{440B740A-112B-4E7F-B7B5-6B1BE059020B}">
      <dsp:nvSpPr>
        <dsp:cNvPr id="0" name=""/>
        <dsp:cNvSpPr/>
      </dsp:nvSpPr>
      <dsp:spPr>
        <a:xfrm>
          <a:off x="4895654" y="355063"/>
          <a:ext cx="2224023" cy="133441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IQ" sz="4800" kern="1200" dirty="0" smtClean="0"/>
            <a:t>أفاعيل</a:t>
          </a:r>
          <a:endParaRPr lang="en-US" sz="4800" kern="1200" dirty="0"/>
        </a:p>
      </dsp:txBody>
      <dsp:txXfrm>
        <a:off x="4895654" y="355063"/>
        <a:ext cx="2224023" cy="1334413"/>
      </dsp:txXfrm>
    </dsp:sp>
    <dsp:sp modelId="{5BE99FF4-5566-4453-B300-D32B6D0C296A}">
      <dsp:nvSpPr>
        <dsp:cNvPr id="0" name=""/>
        <dsp:cNvSpPr/>
      </dsp:nvSpPr>
      <dsp:spPr>
        <a:xfrm>
          <a:off x="7342079" y="355063"/>
          <a:ext cx="2224023" cy="133441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IQ" sz="4800" kern="1200" dirty="0" smtClean="0"/>
            <a:t>أفاعل </a:t>
          </a:r>
          <a:endParaRPr lang="en-US" sz="4800" kern="1200" dirty="0"/>
        </a:p>
      </dsp:txBody>
      <dsp:txXfrm>
        <a:off x="7342079" y="355063"/>
        <a:ext cx="2224023" cy="1334413"/>
      </dsp:txXfrm>
    </dsp:sp>
    <dsp:sp modelId="{A4C52F8A-58B7-4E6C-B402-48A54232F63D}">
      <dsp:nvSpPr>
        <dsp:cNvPr id="0" name=""/>
        <dsp:cNvSpPr/>
      </dsp:nvSpPr>
      <dsp:spPr>
        <a:xfrm>
          <a:off x="1226016" y="1911879"/>
          <a:ext cx="2224023" cy="133441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IQ" sz="4800" kern="1200" dirty="0" smtClean="0"/>
            <a:t>فواعل</a:t>
          </a:r>
          <a:endParaRPr lang="en-US" sz="4800" kern="1200" dirty="0"/>
        </a:p>
      </dsp:txBody>
      <dsp:txXfrm>
        <a:off x="1226016" y="1911879"/>
        <a:ext cx="2224023" cy="1334413"/>
      </dsp:txXfrm>
    </dsp:sp>
    <dsp:sp modelId="{88062C1F-A952-4FF8-A70A-A2F732061B22}">
      <dsp:nvSpPr>
        <dsp:cNvPr id="0" name=""/>
        <dsp:cNvSpPr/>
      </dsp:nvSpPr>
      <dsp:spPr>
        <a:xfrm>
          <a:off x="3672441" y="1911879"/>
          <a:ext cx="2224023" cy="133441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IQ" sz="4800" kern="1200" dirty="0" smtClean="0"/>
            <a:t>مفاعيل</a:t>
          </a:r>
          <a:endParaRPr lang="en-US" sz="4800" kern="1200" dirty="0"/>
        </a:p>
      </dsp:txBody>
      <dsp:txXfrm>
        <a:off x="3672441" y="1911879"/>
        <a:ext cx="2224023" cy="1334413"/>
      </dsp:txXfrm>
    </dsp:sp>
    <dsp:sp modelId="{DEECBD01-11A7-44E8-8B34-947ED53F35D1}">
      <dsp:nvSpPr>
        <dsp:cNvPr id="0" name=""/>
        <dsp:cNvSpPr/>
      </dsp:nvSpPr>
      <dsp:spPr>
        <a:xfrm>
          <a:off x="6118866" y="1911879"/>
          <a:ext cx="2224023" cy="133441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IQ" sz="4800" kern="1200" dirty="0" smtClean="0"/>
            <a:t>مفاعل </a:t>
          </a:r>
          <a:endParaRPr lang="en-US" sz="4800" kern="1200" dirty="0"/>
        </a:p>
      </dsp:txBody>
      <dsp:txXfrm>
        <a:off x="6118866" y="1911879"/>
        <a:ext cx="2224023" cy="1334413"/>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694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5064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0208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578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085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9874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338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5615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93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9582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65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8111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706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0864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482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29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8739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2128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5775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0110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4838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940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0304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588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2959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4209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21544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4453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8874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8897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9008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76896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2702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999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1495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0514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0822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7511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4219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38178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99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95872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7832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55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37660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1759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82800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0022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44413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1714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0832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83333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53037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16943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625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2048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8134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3102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3074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96681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9237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36979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53154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40493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57867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710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40478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62614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377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515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517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4.jp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607239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97505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359832"/>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370233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5/30/2023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54217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914400"/>
            <a:ext cx="7197726" cy="1933303"/>
          </a:xfrm>
        </p:spPr>
        <p:txBody>
          <a:bodyPr>
            <a:normAutofit/>
          </a:bodyPr>
          <a:lstStyle/>
          <a:p>
            <a:r>
              <a:rPr lang="ar-IQ" sz="8800" b="1" dirty="0" smtClean="0"/>
              <a:t>علم الصرف</a:t>
            </a:r>
            <a:endParaRPr lang="en-US" sz="8800" b="1" dirty="0"/>
          </a:p>
        </p:txBody>
      </p:sp>
      <p:sp>
        <p:nvSpPr>
          <p:cNvPr id="3" name="Subtitle 2"/>
          <p:cNvSpPr>
            <a:spLocks noGrp="1"/>
          </p:cNvSpPr>
          <p:nvPr>
            <p:ph type="subTitle" idx="1"/>
          </p:nvPr>
        </p:nvSpPr>
        <p:spPr>
          <a:xfrm>
            <a:off x="1593669" y="3631473"/>
            <a:ext cx="9566456" cy="2159726"/>
          </a:xfrm>
        </p:spPr>
        <p:txBody>
          <a:bodyPr>
            <a:normAutofit/>
          </a:bodyPr>
          <a:lstStyle/>
          <a:p>
            <a:r>
              <a:rPr lang="ar-IQ" sz="4400" b="1" dirty="0" smtClean="0">
                <a:solidFill>
                  <a:schemeClr val="accent4">
                    <a:lumMod val="75000"/>
                  </a:schemeClr>
                </a:solidFill>
              </a:rPr>
              <a:t>المرحلة الثانية – قسم التربية الدينية</a:t>
            </a:r>
          </a:p>
          <a:p>
            <a:r>
              <a:rPr lang="ar-IQ" sz="4400" b="1" dirty="0" smtClean="0">
                <a:solidFill>
                  <a:schemeClr val="accent4">
                    <a:lumMod val="75000"/>
                  </a:schemeClr>
                </a:solidFill>
              </a:rPr>
              <a:t>أ.م.د.نازنين عمر عبدالرحمن</a:t>
            </a:r>
            <a:endParaRPr lang="en-US" sz="4400" b="1" dirty="0">
              <a:solidFill>
                <a:schemeClr val="accent4">
                  <a:lumMod val="75000"/>
                </a:schemeClr>
              </a:solidFill>
            </a:endParaRPr>
          </a:p>
        </p:txBody>
      </p:sp>
    </p:spTree>
    <p:extLst>
      <p:ext uri="{BB962C8B-B14F-4D97-AF65-F5344CB8AC3E}">
        <p14:creationId xmlns:p14="http://schemas.microsoft.com/office/powerpoint/2010/main" val="25535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 y="352698"/>
            <a:ext cx="11351623" cy="5603966"/>
          </a:xfrm>
        </p:spPr>
        <p:txBody>
          <a:bodyPr>
            <a:noAutofit/>
          </a:bodyPr>
          <a:lstStyle/>
          <a:p>
            <a:pPr algn="r" rtl="1"/>
            <a:r>
              <a:rPr lang="ar-IQ" dirty="0" smtClean="0">
                <a:solidFill>
                  <a:schemeClr val="tx1"/>
                </a:solidFill>
              </a:rPr>
              <a:t>ينقسم الاسم المعتل الآخر إلى ثلاث فئات:</a:t>
            </a:r>
            <a:br>
              <a:rPr lang="ar-IQ" dirty="0" smtClean="0">
                <a:solidFill>
                  <a:schemeClr val="tx1"/>
                </a:solidFill>
              </a:rPr>
            </a:br>
            <a:r>
              <a:rPr lang="ar-IQ" dirty="0" smtClean="0">
                <a:solidFill>
                  <a:schemeClr val="tx1"/>
                </a:solidFill>
              </a:rPr>
              <a:t>1- الاسم المقصور: وهو اسم معرب آخره ألف لازمة أصلية مفتوح ما قبلها، وسمّي بذلك لأنّه قصّر عن تحمّل علامات الإعراب على آخره، حيث يعرب بعلامات مقدرة على آخره منع من ظهورها التعذر.</a:t>
            </a:r>
            <a:br>
              <a:rPr lang="ar-IQ" dirty="0" smtClean="0">
                <a:solidFill>
                  <a:schemeClr val="tx1"/>
                </a:solidFill>
              </a:rPr>
            </a:br>
            <a:r>
              <a:rPr lang="ar-IQ" dirty="0" smtClean="0">
                <a:solidFill>
                  <a:schemeClr val="tx1"/>
                </a:solidFill>
              </a:rPr>
              <a:t>2- الإسم الممدود: وهو اسم معرب آخره همزة مسبوقة بألف زائدة مثل: سماء، صحراء، شعراء، عظماء.</a:t>
            </a:r>
            <a:br>
              <a:rPr lang="ar-IQ" dirty="0" smtClean="0">
                <a:solidFill>
                  <a:schemeClr val="tx1"/>
                </a:solidFill>
              </a:rPr>
            </a:br>
            <a:r>
              <a:rPr lang="ar-IQ" dirty="0" smtClean="0">
                <a:solidFill>
                  <a:schemeClr val="tx1"/>
                </a:solidFill>
              </a:rPr>
              <a:t>3-الاسم المنقوص: وهو اسم معرب آخره ياء لازمة أصلية مكسور ما قبلها غير مشددة مثل: محامي، وراعي، وقاضي.</a:t>
            </a:r>
            <a:endParaRPr lang="en-US" dirty="0">
              <a:solidFill>
                <a:schemeClr val="tx1"/>
              </a:solidFill>
            </a:endParaRPr>
          </a:p>
        </p:txBody>
      </p:sp>
    </p:spTree>
    <p:extLst>
      <p:ext uri="{BB962C8B-B14F-4D97-AF65-F5344CB8AC3E}">
        <p14:creationId xmlns:p14="http://schemas.microsoft.com/office/powerpoint/2010/main" val="1455826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229" y="182880"/>
            <a:ext cx="10002383" cy="627017"/>
          </a:xfrm>
        </p:spPr>
        <p:txBody>
          <a:bodyPr>
            <a:normAutofit fontScale="90000"/>
          </a:bodyPr>
          <a:lstStyle/>
          <a:p>
            <a:pPr algn="r" rtl="1"/>
            <a:r>
              <a:rPr lang="ar-IQ" b="1" dirty="0" smtClean="0">
                <a:solidFill>
                  <a:schemeClr val="accent2">
                    <a:lumMod val="75000"/>
                  </a:schemeClr>
                </a:solidFill>
              </a:rPr>
              <a:t>المذكر والمؤنث</a:t>
            </a:r>
            <a:endParaRPr lang="en-US" b="1" dirty="0">
              <a:solidFill>
                <a:schemeClr val="accent2">
                  <a:lumMod val="75000"/>
                </a:schemeClr>
              </a:solidFill>
            </a:endParaRPr>
          </a:p>
        </p:txBody>
      </p:sp>
      <p:sp>
        <p:nvSpPr>
          <p:cNvPr id="3" name="Content Placeholder 2"/>
          <p:cNvSpPr>
            <a:spLocks noGrp="1"/>
          </p:cNvSpPr>
          <p:nvPr>
            <p:ph idx="1"/>
          </p:nvPr>
        </p:nvSpPr>
        <p:spPr>
          <a:xfrm>
            <a:off x="169817" y="640080"/>
            <a:ext cx="11730446" cy="5969726"/>
          </a:xfrm>
        </p:spPr>
        <p:txBody>
          <a:bodyPr>
            <a:normAutofit/>
          </a:bodyPr>
          <a:lstStyle/>
          <a:p>
            <a:pPr algn="r" rtl="1"/>
            <a:r>
              <a:rPr lang="ar-IQ" sz="3200" b="1" dirty="0" smtClean="0"/>
              <a:t>فالمذكر هو كل اسم يدل على ذكر من الناس أو الحيوانات، أو الأشياء اتفاقاً، مثل: رجل، اب، حصان، سيف، كتاب.</a:t>
            </a:r>
          </a:p>
          <a:p>
            <a:pPr algn="r" rtl="1"/>
            <a:r>
              <a:rPr lang="ar-IQ" sz="3200" b="1" dirty="0" smtClean="0"/>
              <a:t>والمؤنث: هو ما دل على أنثى من الناس أو الحيوانات، ويسمى المؤنث الحقيقي، مثل: امرأة، أم، ناقة، فرس، ووالمؤنث المجازي: الذي يدل على أشياء عرفت على أنها مؤنثة، مثل: دار، أذُن، عين، سيارة.</a:t>
            </a:r>
          </a:p>
          <a:p>
            <a:pPr marL="0" indent="0" algn="r" rtl="1">
              <a:buNone/>
            </a:pPr>
            <a:r>
              <a:rPr lang="ar-IQ" sz="3200" b="1" dirty="0" smtClean="0">
                <a:solidFill>
                  <a:srgbClr val="FF0000"/>
                </a:solidFill>
              </a:rPr>
              <a:t>علامات التأنيث:</a:t>
            </a:r>
          </a:p>
          <a:p>
            <a:pPr marL="0" indent="0" algn="r" rtl="1">
              <a:buNone/>
            </a:pPr>
            <a:r>
              <a:rPr lang="ar-IQ" sz="3200" b="1" dirty="0" smtClean="0">
                <a:solidFill>
                  <a:schemeClr val="accent4">
                    <a:lumMod val="75000"/>
                  </a:schemeClr>
                </a:solidFill>
              </a:rPr>
              <a:t>1- تاء التأنيث : ديمة، شجرة، معلمة، نظيفة.</a:t>
            </a:r>
          </a:p>
          <a:p>
            <a:pPr marL="0" indent="0" algn="r" rtl="1">
              <a:buNone/>
            </a:pPr>
            <a:r>
              <a:rPr lang="ar-IQ" sz="3200" b="1" dirty="0" smtClean="0">
                <a:solidFill>
                  <a:schemeClr val="accent4">
                    <a:lumMod val="75000"/>
                  </a:schemeClr>
                </a:solidFill>
              </a:rPr>
              <a:t>2- ألف التأنيث المقصورة: ليلى، ذكرى، عصا.</a:t>
            </a:r>
          </a:p>
          <a:p>
            <a:pPr marL="0" indent="0" algn="r" rtl="1">
              <a:buNone/>
            </a:pPr>
            <a:r>
              <a:rPr lang="ar-IQ" sz="3200" b="1" dirty="0" smtClean="0">
                <a:solidFill>
                  <a:schemeClr val="accent4">
                    <a:lumMod val="75000"/>
                  </a:schemeClr>
                </a:solidFill>
              </a:rPr>
              <a:t>3-ألف التأنيث الممدودة: صحراء، سمراء.</a:t>
            </a:r>
            <a:endParaRPr lang="en-US" sz="3200" b="1" dirty="0">
              <a:solidFill>
                <a:schemeClr val="accent4">
                  <a:lumMod val="75000"/>
                </a:schemeClr>
              </a:solidFill>
            </a:endParaRPr>
          </a:p>
        </p:txBody>
      </p:sp>
    </p:spTree>
    <p:extLst>
      <p:ext uri="{BB962C8B-B14F-4D97-AF65-F5344CB8AC3E}">
        <p14:creationId xmlns:p14="http://schemas.microsoft.com/office/powerpoint/2010/main" val="878598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248194"/>
            <a:ext cx="11965577" cy="1711236"/>
          </a:xfrm>
        </p:spPr>
        <p:txBody>
          <a:bodyPr>
            <a:normAutofit/>
          </a:bodyPr>
          <a:lstStyle/>
          <a:p>
            <a:pPr algn="r" rtl="1"/>
            <a:r>
              <a:rPr lang="ar-IQ" dirty="0" smtClean="0"/>
              <a:t>والأسماء التي لم تلحقها علامة التأنيث فيمكن معرفته من خلال التركيب في الجمل بإحدى الطرق الآتية:</a:t>
            </a:r>
            <a:endParaRPr lang="en-US" dirty="0"/>
          </a:p>
        </p:txBody>
      </p:sp>
      <p:sp>
        <p:nvSpPr>
          <p:cNvPr id="3" name="Content Placeholder 2"/>
          <p:cNvSpPr>
            <a:spLocks noGrp="1"/>
          </p:cNvSpPr>
          <p:nvPr>
            <p:ph idx="1"/>
          </p:nvPr>
        </p:nvSpPr>
        <p:spPr>
          <a:xfrm>
            <a:off x="1" y="1959430"/>
            <a:ext cx="11939450" cy="4676500"/>
          </a:xfrm>
        </p:spPr>
        <p:txBody>
          <a:bodyPr>
            <a:normAutofit/>
          </a:bodyPr>
          <a:lstStyle/>
          <a:p>
            <a:pPr marL="0" indent="0" algn="r" rtl="1">
              <a:buNone/>
            </a:pPr>
            <a:r>
              <a:rPr lang="ar-IQ" sz="3200" dirty="0" smtClean="0"/>
              <a:t>1</a:t>
            </a:r>
            <a:r>
              <a:rPr lang="ar-IQ" sz="4000" dirty="0" smtClean="0"/>
              <a:t>- بضمير المؤنث أو اسم الإشارة: هذه البئر، تلك الشمس، الشمس اشرقت، السوق امتلأت بالناس.</a:t>
            </a:r>
          </a:p>
          <a:p>
            <a:pPr marL="0" indent="0" algn="r" rtl="1">
              <a:buNone/>
            </a:pPr>
            <a:r>
              <a:rPr lang="ar-IQ" sz="4000" dirty="0" smtClean="0"/>
              <a:t>2- ظهور التاء في آخر الاسم عند تصغيره.</a:t>
            </a:r>
          </a:p>
          <a:p>
            <a:pPr marL="0" indent="0" algn="r" rtl="1">
              <a:buNone/>
            </a:pPr>
            <a:r>
              <a:rPr lang="ar-IQ" sz="4000" dirty="0" smtClean="0"/>
              <a:t>3- عدم وجود التاء في العدد (لآن العدد يذكر مع المؤنث ويؤنث مع المذكر): ثلاث آبار، خمس عيون.</a:t>
            </a:r>
          </a:p>
        </p:txBody>
      </p:sp>
    </p:spTree>
    <p:extLst>
      <p:ext uri="{BB962C8B-B14F-4D97-AF65-F5344CB8AC3E}">
        <p14:creationId xmlns:p14="http://schemas.microsoft.com/office/powerpoint/2010/main" val="3265630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795" y="169818"/>
            <a:ext cx="9884818" cy="483326"/>
          </a:xfrm>
        </p:spPr>
        <p:txBody>
          <a:bodyPr>
            <a:normAutofit fontScale="90000"/>
          </a:bodyPr>
          <a:lstStyle/>
          <a:p>
            <a:pPr algn="r" rtl="1"/>
            <a:r>
              <a:rPr lang="ar-IQ" b="1" dirty="0" smtClean="0">
                <a:solidFill>
                  <a:schemeClr val="accent2">
                    <a:lumMod val="75000"/>
                  </a:schemeClr>
                </a:solidFill>
              </a:rPr>
              <a:t>الاسم المؤنث من حيث الشكل ثلاثة أنواع:</a:t>
            </a:r>
            <a:endParaRPr lang="en-US" b="1" dirty="0">
              <a:solidFill>
                <a:schemeClr val="accent2">
                  <a:lumMod val="75000"/>
                </a:schemeClr>
              </a:solidFill>
            </a:endParaRPr>
          </a:p>
        </p:txBody>
      </p:sp>
      <p:sp>
        <p:nvSpPr>
          <p:cNvPr id="3" name="Content Placeholder 2"/>
          <p:cNvSpPr>
            <a:spLocks noGrp="1"/>
          </p:cNvSpPr>
          <p:nvPr>
            <p:ph idx="1"/>
          </p:nvPr>
        </p:nvSpPr>
        <p:spPr>
          <a:xfrm>
            <a:off x="130630" y="783772"/>
            <a:ext cx="11848010" cy="5956662"/>
          </a:xfrm>
        </p:spPr>
        <p:txBody>
          <a:bodyPr>
            <a:normAutofit/>
          </a:bodyPr>
          <a:lstStyle/>
          <a:p>
            <a:pPr marL="0" indent="0" algn="r" rtl="1">
              <a:buNone/>
            </a:pPr>
            <a:r>
              <a:rPr lang="ar-IQ" sz="2000" b="1" dirty="0" smtClean="0"/>
              <a:t>1</a:t>
            </a:r>
            <a:r>
              <a:rPr lang="ar-IQ" sz="2800" b="1" dirty="0" smtClean="0"/>
              <a:t>- لفظي: وهو ما دل على مذكر رغم وجود علامة تأنيث في آخره، مثل: معاوية، طلحة، زكرياء.</a:t>
            </a:r>
          </a:p>
          <a:p>
            <a:pPr marL="0" indent="0" algn="r" rtl="1">
              <a:buNone/>
            </a:pPr>
            <a:r>
              <a:rPr lang="ar-IQ" sz="2800" b="1" dirty="0" smtClean="0"/>
              <a:t>2- معنوي: =	=	=    مؤنث رغم عدم وجود علامة من علامات التأنيث في آخره، مثل: زينب، هند، مريم، رباب.</a:t>
            </a:r>
          </a:p>
          <a:p>
            <a:pPr marL="0" indent="0" algn="r" rtl="1">
              <a:buNone/>
            </a:pPr>
            <a:r>
              <a:rPr lang="ar-IQ" sz="2800" b="1" dirty="0" smtClean="0"/>
              <a:t>3- لفظي معنوي: وهو ما دل على مؤنث وفي آخره إحدى علامات التأنيث : ديمة، علياء، ليلى.</a:t>
            </a:r>
            <a:endParaRPr lang="ar-IQ" sz="3600" b="1" dirty="0" smtClean="0"/>
          </a:p>
          <a:p>
            <a:pPr marL="0" indent="0" algn="r" rtl="1">
              <a:buNone/>
            </a:pPr>
            <a:r>
              <a:rPr lang="ar-IQ" sz="2800" b="1" dirty="0" smtClean="0">
                <a:solidFill>
                  <a:schemeClr val="accent2">
                    <a:lumMod val="75000"/>
                  </a:schemeClr>
                </a:solidFill>
              </a:rPr>
              <a:t>الصفات المؤنثة: تؤنث صفات المذكر ب</a:t>
            </a:r>
            <a:r>
              <a:rPr lang="ar-IQ" sz="2800" b="1" dirty="0" smtClean="0">
                <a:solidFill>
                  <a:srgbClr val="0070C0"/>
                </a:solidFill>
              </a:rPr>
              <a:t>إضافة تاء التأنيث</a:t>
            </a:r>
            <a:r>
              <a:rPr lang="ar-IQ" sz="2800" b="1" dirty="0" smtClean="0">
                <a:solidFill>
                  <a:schemeClr val="accent2">
                    <a:lumMod val="75000"/>
                  </a:schemeClr>
                </a:solidFill>
              </a:rPr>
              <a:t> إليها: مثل: فاخر فاخرة، جميل جميلة...</a:t>
            </a:r>
          </a:p>
          <a:p>
            <a:pPr marL="0" indent="0" algn="r" rtl="1">
              <a:buNone/>
            </a:pPr>
            <a:r>
              <a:rPr lang="ar-IQ" sz="2800" b="1" dirty="0" smtClean="0">
                <a:solidFill>
                  <a:schemeClr val="accent2">
                    <a:lumMod val="75000"/>
                  </a:schemeClr>
                </a:solidFill>
              </a:rPr>
              <a:t>وهناك صفات مؤنثة من دون علامات دالة عليها، وهي الصفات التي على </a:t>
            </a:r>
            <a:r>
              <a:rPr lang="ar-IQ" sz="2800" b="1" dirty="0" smtClean="0">
                <a:solidFill>
                  <a:srgbClr val="0070C0"/>
                </a:solidFill>
              </a:rPr>
              <a:t>وزن فعول</a:t>
            </a:r>
            <a:r>
              <a:rPr lang="ar-IQ" sz="2800" b="1" dirty="0" smtClean="0">
                <a:solidFill>
                  <a:schemeClr val="accent2">
                    <a:lumMod val="75000"/>
                  </a:schemeClr>
                </a:solidFill>
              </a:rPr>
              <a:t>، مثل عجوز، صبور، شكور، خدوم، وكذك التي على </a:t>
            </a:r>
            <a:r>
              <a:rPr lang="ar-IQ" sz="2800" b="1" dirty="0" smtClean="0">
                <a:solidFill>
                  <a:srgbClr val="0070C0"/>
                </a:solidFill>
              </a:rPr>
              <a:t>وزن فعيل</a:t>
            </a:r>
            <a:r>
              <a:rPr lang="ar-IQ" sz="2800" b="1" dirty="0" smtClean="0">
                <a:solidFill>
                  <a:schemeClr val="accent2">
                    <a:lumMod val="75000"/>
                  </a:schemeClr>
                </a:solidFill>
              </a:rPr>
              <a:t>: صريع ، قتيل، جريح.</a:t>
            </a:r>
            <a:endParaRPr lang="ar-IQ" sz="2800" b="1" dirty="0">
              <a:solidFill>
                <a:schemeClr val="accent2">
                  <a:lumMod val="75000"/>
                </a:schemeClr>
              </a:solidFill>
            </a:endParaRPr>
          </a:p>
          <a:p>
            <a:pPr marL="0" indent="0" algn="r" rtl="1">
              <a:buNone/>
            </a:pPr>
            <a:endParaRPr lang="en-US" sz="2000" b="1" dirty="0"/>
          </a:p>
        </p:txBody>
      </p:sp>
    </p:spTree>
    <p:extLst>
      <p:ext uri="{BB962C8B-B14F-4D97-AF65-F5344CB8AC3E}">
        <p14:creationId xmlns:p14="http://schemas.microsoft.com/office/powerpoint/2010/main" val="4153192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 y="624110"/>
            <a:ext cx="11334795" cy="5593810"/>
          </a:xfrm>
        </p:spPr>
        <p:txBody>
          <a:bodyPr>
            <a:normAutofit/>
          </a:bodyPr>
          <a:lstStyle/>
          <a:p>
            <a:pPr algn="r" rtl="1"/>
            <a:r>
              <a:rPr lang="ar-IQ" sz="3600" dirty="0" smtClean="0">
                <a:solidFill>
                  <a:schemeClr val="tx1"/>
                </a:solidFill>
              </a:rPr>
              <a:t>أما ألف التأنيث الممدودة فتكون للتأنيث في الحالات الآتية:</a:t>
            </a:r>
            <a:br>
              <a:rPr lang="ar-IQ" sz="3600" dirty="0" smtClean="0">
                <a:solidFill>
                  <a:schemeClr val="tx1"/>
                </a:solidFill>
              </a:rPr>
            </a:br>
            <a:r>
              <a:rPr lang="ar-IQ" sz="3600" dirty="0" smtClean="0">
                <a:solidFill>
                  <a:schemeClr val="tx1"/>
                </a:solidFill>
              </a:rPr>
              <a:t>1- الصفة التي مذكرها على وزن أفعل، المؤنث على وزن فعلاء: أحمر حمراء.</a:t>
            </a:r>
            <a:br>
              <a:rPr lang="ar-IQ" sz="3600" dirty="0" smtClean="0">
                <a:solidFill>
                  <a:schemeClr val="tx1"/>
                </a:solidFill>
              </a:rPr>
            </a:br>
            <a:r>
              <a:rPr lang="ar-IQ" sz="3600" dirty="0" smtClean="0">
                <a:solidFill>
                  <a:schemeClr val="tx1"/>
                </a:solidFill>
              </a:rPr>
              <a:t>2- في الأسماء الممدودة أو الصفات الممدودة بطبيعة تركيبها: صحراء، حسناء، عاشوراء، حرباء.</a:t>
            </a:r>
            <a:br>
              <a:rPr lang="ar-IQ" sz="3600" dirty="0" smtClean="0">
                <a:solidFill>
                  <a:schemeClr val="tx1"/>
                </a:solidFill>
              </a:rPr>
            </a:br>
            <a:r>
              <a:rPr lang="ar-IQ" sz="3600" dirty="0" smtClean="0">
                <a:solidFill>
                  <a:schemeClr val="tx1"/>
                </a:solidFill>
              </a:rPr>
              <a:t/>
            </a:r>
            <a:br>
              <a:rPr lang="ar-IQ" sz="3600" dirty="0" smtClean="0">
                <a:solidFill>
                  <a:schemeClr val="tx1"/>
                </a:solidFill>
              </a:rPr>
            </a:br>
            <a:r>
              <a:rPr lang="ar-IQ" sz="3600" dirty="0" smtClean="0">
                <a:solidFill>
                  <a:schemeClr val="tx1"/>
                </a:solidFill>
              </a:rPr>
              <a:t>والألف الممدودة التي همزتها اصلية فلا تعتبر علامة التانيث ( ابتداء، انشاء) او المنقلبة عن ياء أو واو (بناء، سماء) أو زائدة للجمع (شعراء، خلفاء).</a:t>
            </a:r>
            <a:endParaRPr lang="en-US" sz="3600" dirty="0">
              <a:solidFill>
                <a:schemeClr val="tx1"/>
              </a:solidFill>
            </a:endParaRPr>
          </a:p>
        </p:txBody>
      </p:sp>
    </p:spTree>
    <p:extLst>
      <p:ext uri="{BB962C8B-B14F-4D97-AF65-F5344CB8AC3E}">
        <p14:creationId xmlns:p14="http://schemas.microsoft.com/office/powerpoint/2010/main" val="1482022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235131"/>
            <a:ext cx="11678194" cy="6244045"/>
          </a:xfrm>
        </p:spPr>
        <p:txBody>
          <a:bodyPr>
            <a:normAutofit/>
          </a:bodyPr>
          <a:lstStyle/>
          <a:p>
            <a:pPr algn="r" rtl="1"/>
            <a:r>
              <a:rPr lang="ar-IQ" dirty="0" smtClean="0">
                <a:solidFill>
                  <a:srgbClr val="FF0000"/>
                </a:solidFill>
              </a:rPr>
              <a:t>ألف التأنيث المقصورة:</a:t>
            </a:r>
            <a:r>
              <a:rPr lang="ar-IQ" dirty="0" smtClean="0"/>
              <a:t> تعتبر علامة للتأنيث في الحالات الآتية:</a:t>
            </a:r>
            <a:br>
              <a:rPr lang="ar-IQ" dirty="0" smtClean="0"/>
            </a:br>
            <a:r>
              <a:rPr lang="ar-IQ" dirty="0" smtClean="0"/>
              <a:t>1- الصفة التي وزنها المذكر(فعلان) مؤنثها (فعلى)، مثل: جوعان جوعى، عطشان عطشى، جوعان جوعى.</a:t>
            </a:r>
            <a:br>
              <a:rPr lang="ar-IQ" dirty="0" smtClean="0"/>
            </a:br>
            <a:r>
              <a:rPr lang="ar-IQ" dirty="0" smtClean="0"/>
              <a:t>2- اسم التفضيل (أفعل) مؤنثه فعلى، مثل: أكبر كبرى، أصغر صغرى، أعلى عليا، أدنى دنيا.</a:t>
            </a:r>
            <a:br>
              <a:rPr lang="ar-IQ" dirty="0" smtClean="0"/>
            </a:br>
            <a:r>
              <a:rPr lang="ar-IQ" dirty="0" smtClean="0"/>
              <a:t>3- المصادر المنتهية بألف مقصورة، هي للتأنيث: ذكرى نجوى، دعوى، بشرى، فتوى، لقيا.</a:t>
            </a:r>
            <a:br>
              <a:rPr lang="ar-IQ" dirty="0" smtClean="0"/>
            </a:br>
            <a:r>
              <a:rPr lang="ar-IQ" dirty="0" smtClean="0"/>
              <a:t>4- الأسماء التي تنتهي بألف التأنيث أصلا، مثل: أنثى، أفعى، حبلى.</a:t>
            </a:r>
            <a:br>
              <a:rPr lang="ar-IQ" dirty="0" smtClean="0"/>
            </a:br>
            <a:r>
              <a:rPr lang="ar-IQ" dirty="0" smtClean="0"/>
              <a:t>ما عدا الحالات السابقة فلا تكون الألف المقصورة للتأنيث، وإنما الاسم مذكر: مصطفى، مشفى، معنى...</a:t>
            </a:r>
            <a:endParaRPr lang="en-US" dirty="0"/>
          </a:p>
        </p:txBody>
      </p:sp>
    </p:spTree>
    <p:extLst>
      <p:ext uri="{BB962C8B-B14F-4D97-AF65-F5344CB8AC3E}">
        <p14:creationId xmlns:p14="http://schemas.microsoft.com/office/powerpoint/2010/main" val="3328848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56755"/>
            <a:ext cx="11599817" cy="5656216"/>
          </a:xfrm>
        </p:spPr>
        <p:txBody>
          <a:bodyPr>
            <a:noAutofit/>
          </a:bodyPr>
          <a:lstStyle/>
          <a:p>
            <a:pPr algn="r" rtl="1"/>
            <a:r>
              <a:rPr lang="ar-IQ" sz="3200" dirty="0" smtClean="0"/>
              <a:t>حوّل الكلمات الآتية من المذكر الى المؤنث:</a:t>
            </a:r>
            <a:br>
              <a:rPr lang="ar-IQ" sz="3200" dirty="0" smtClean="0"/>
            </a:br>
            <a:r>
              <a:rPr lang="ar-IQ" sz="3200" dirty="0" smtClean="0"/>
              <a:t>معلم، طبيب، مهندس، مزارع.</a:t>
            </a:r>
            <a:br>
              <a:rPr lang="ar-IQ" sz="3200" dirty="0" smtClean="0"/>
            </a:br>
            <a:r>
              <a:rPr lang="ar-IQ" sz="3200" dirty="0" smtClean="0"/>
              <a:t>س2/ اذكر مؤنث الكلمات الاتية:</a:t>
            </a:r>
            <a:br>
              <a:rPr lang="ar-IQ" sz="3200" dirty="0" smtClean="0"/>
            </a:br>
            <a:r>
              <a:rPr lang="ar-IQ" sz="3200" dirty="0" smtClean="0"/>
              <a:t>والد، ثور، مرشد، خال.</a:t>
            </a:r>
            <a:br>
              <a:rPr lang="ar-IQ" sz="3200" dirty="0" smtClean="0"/>
            </a:br>
            <a:r>
              <a:rPr lang="ar-IQ" sz="3200" dirty="0" smtClean="0"/>
              <a:t>س3/ استبدل الاسم المذكر بالمؤنث:1-ساعد الأب أطفاله في..</a:t>
            </a:r>
            <a:br>
              <a:rPr lang="ar-IQ" sz="3200" dirty="0" smtClean="0"/>
            </a:br>
            <a:r>
              <a:rPr lang="ar-IQ" sz="3200" dirty="0" smtClean="0"/>
              <a:t>2-تناول أسعد طعام الفطور.</a:t>
            </a:r>
            <a:br>
              <a:rPr lang="ar-IQ" sz="3200" dirty="0" smtClean="0"/>
            </a:br>
            <a:r>
              <a:rPr lang="ar-IQ" sz="3200" dirty="0" smtClean="0"/>
              <a:t>3-يسافر أحمد الى المغرب.</a:t>
            </a:r>
            <a:br>
              <a:rPr lang="ar-IQ" sz="3200" dirty="0" smtClean="0"/>
            </a:br>
            <a:r>
              <a:rPr lang="ar-IQ" sz="3200" dirty="0" smtClean="0"/>
              <a:t>س4:الاسماء المؤنثة مع ذكر السبب:1-وضعت الكتاب على الطاولة.</a:t>
            </a:r>
            <a:br>
              <a:rPr lang="ar-IQ" sz="3200" dirty="0" smtClean="0"/>
            </a:br>
            <a:r>
              <a:rPr lang="ar-IQ" sz="3200" dirty="0" smtClean="0"/>
              <a:t>2-استيقظت نهى في الصباح.</a:t>
            </a:r>
            <a:br>
              <a:rPr lang="ar-IQ" sz="3200" dirty="0" smtClean="0"/>
            </a:br>
            <a:r>
              <a:rPr lang="ar-IQ" sz="3200" dirty="0" smtClean="0"/>
              <a:t>احتفل العراق بيوم عاشوراء.</a:t>
            </a:r>
            <a:endParaRPr lang="en-US" sz="3200" dirty="0"/>
          </a:p>
        </p:txBody>
      </p:sp>
    </p:spTree>
    <p:extLst>
      <p:ext uri="{BB962C8B-B14F-4D97-AF65-F5344CB8AC3E}">
        <p14:creationId xmlns:p14="http://schemas.microsoft.com/office/powerpoint/2010/main" val="448704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300446"/>
            <a:ext cx="11678195" cy="6217920"/>
          </a:xfrm>
        </p:spPr>
        <p:txBody>
          <a:bodyPr>
            <a:noAutofit/>
          </a:bodyPr>
          <a:lstStyle/>
          <a:p>
            <a:pPr algn="r" rtl="1"/>
            <a:r>
              <a:rPr lang="ar-IQ" dirty="0" smtClean="0"/>
              <a:t>تقسيم الإسم من حيث التركيب</a:t>
            </a:r>
            <a:br>
              <a:rPr lang="ar-IQ" dirty="0" smtClean="0"/>
            </a:br>
            <a:r>
              <a:rPr lang="ar-IQ" dirty="0" smtClean="0"/>
              <a:t>أولاً/</a:t>
            </a:r>
            <a:r>
              <a:rPr lang="ar-IQ" dirty="0" smtClean="0">
                <a:solidFill>
                  <a:srgbClr val="FF0000"/>
                </a:solidFill>
              </a:rPr>
              <a:t> الاسم الجامد</a:t>
            </a:r>
            <a:r>
              <a:rPr lang="ar-IQ" dirty="0" smtClean="0"/>
              <a:t>: وهو كل اسم لم يشتق من غيره، وهو نوعان:</a:t>
            </a:r>
            <a:br>
              <a:rPr lang="ar-IQ" dirty="0" smtClean="0"/>
            </a:br>
            <a:r>
              <a:rPr lang="ar-IQ" dirty="0" smtClean="0"/>
              <a:t>1-اسم الذات: وهو ما دل على محسوس، ولا يوجد فعل من لفظه بمعنا، مل: رجل، شجرة، قلم.</a:t>
            </a:r>
            <a:br>
              <a:rPr lang="ar-IQ" dirty="0" smtClean="0"/>
            </a:br>
            <a:r>
              <a:rPr lang="ar-IQ" dirty="0" smtClean="0"/>
              <a:t>2- اسم المعنى: وهو ما دل على معنى مجرد، ويوجد فعل من لفظه بمعناه، مثل: دراسة، علم، استقلال، نبوغ، ويسمى بالمصدر.</a:t>
            </a:r>
            <a:br>
              <a:rPr lang="ar-IQ" dirty="0" smtClean="0"/>
            </a:br>
            <a:r>
              <a:rPr lang="ar-IQ" dirty="0" smtClean="0"/>
              <a:t>ثانياً/</a:t>
            </a:r>
            <a:r>
              <a:rPr lang="ar-IQ" dirty="0" smtClean="0">
                <a:solidFill>
                  <a:srgbClr val="FF0000"/>
                </a:solidFill>
              </a:rPr>
              <a:t>الاسم المشتق: </a:t>
            </a:r>
            <a:r>
              <a:rPr lang="ar-IQ" dirty="0" smtClean="0"/>
              <a:t>وهو كل اسم أخذ من غيره مع الاتفاق بينهما في الحروف وترتيبها في المعنى، مثل: كاتب، مكتوب، مكتب، كتبة..</a:t>
            </a:r>
            <a:endParaRPr lang="en-US" dirty="0"/>
          </a:p>
        </p:txBody>
      </p:sp>
    </p:spTree>
    <p:extLst>
      <p:ext uri="{BB962C8B-B14F-4D97-AF65-F5344CB8AC3E}">
        <p14:creationId xmlns:p14="http://schemas.microsoft.com/office/powerpoint/2010/main" val="2094373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300446"/>
            <a:ext cx="11560628" cy="1423851"/>
          </a:xfrm>
        </p:spPr>
        <p:txBody>
          <a:bodyPr>
            <a:noAutofit/>
          </a:bodyPr>
          <a:lstStyle/>
          <a:p>
            <a:pPr algn="r" rtl="1"/>
            <a:r>
              <a:rPr lang="ar-IQ" sz="4400" dirty="0" smtClean="0"/>
              <a:t>و</a:t>
            </a:r>
            <a:r>
              <a:rPr lang="ar-IQ" sz="4400" dirty="0" smtClean="0">
                <a:solidFill>
                  <a:srgbClr val="FF0000"/>
                </a:solidFill>
              </a:rPr>
              <a:t>المشتقات</a:t>
            </a:r>
            <a:r>
              <a:rPr lang="ar-IQ" sz="4400" dirty="0" smtClean="0"/>
              <a:t> في اللغة العربية سبعة، هي: اسم الفاعل، واسم المفعول،والصفة المشبهة، واسم التفضيل، واسم الزمان واسم المكان، واسم الآلة.</a:t>
            </a:r>
            <a:endParaRPr lang="en-US" sz="4400" dirty="0"/>
          </a:p>
        </p:txBody>
      </p:sp>
      <p:sp>
        <p:nvSpPr>
          <p:cNvPr id="3" name="Content Placeholder 2"/>
          <p:cNvSpPr>
            <a:spLocks noGrp="1"/>
          </p:cNvSpPr>
          <p:nvPr>
            <p:ph idx="1"/>
          </p:nvPr>
        </p:nvSpPr>
        <p:spPr>
          <a:xfrm>
            <a:off x="940526" y="2730137"/>
            <a:ext cx="11011988" cy="3801292"/>
          </a:xfrm>
        </p:spPr>
        <p:txBody>
          <a:bodyPr>
            <a:noAutofit/>
          </a:bodyPr>
          <a:lstStyle/>
          <a:p>
            <a:pPr marL="0" indent="0" algn="r" rtl="1">
              <a:buNone/>
            </a:pPr>
            <a:r>
              <a:rPr lang="ar-IQ" sz="3200" dirty="0" smtClean="0"/>
              <a:t>أنواع المصادر:</a:t>
            </a:r>
            <a:endParaRPr lang="en-US" sz="3200" dirty="0" smtClean="0"/>
          </a:p>
          <a:p>
            <a:pPr marL="0" indent="0" algn="r" rtl="1">
              <a:buNone/>
            </a:pPr>
            <a:r>
              <a:rPr lang="ar-IQ" sz="3200" dirty="0" smtClean="0"/>
              <a:t> المصدر، أو اسم المعنى: هو اسم يدل على حدث، مجرد عن الزمان أو المكان أو الشخص.</a:t>
            </a:r>
          </a:p>
          <a:p>
            <a:pPr marL="0" indent="0" algn="r" rtl="1">
              <a:buNone/>
            </a:pPr>
            <a:r>
              <a:rPr lang="ar-IQ" sz="3200" dirty="0" smtClean="0">
                <a:solidFill>
                  <a:srgbClr val="FF0000"/>
                </a:solidFill>
              </a:rPr>
              <a:t>والمصادر أنواع:</a:t>
            </a:r>
            <a:r>
              <a:rPr lang="ar-IQ" sz="3200" dirty="0" smtClean="0"/>
              <a:t>1- اسم المرة 2- اسم الهيئة</a:t>
            </a:r>
          </a:p>
          <a:p>
            <a:pPr marL="0" indent="0" algn="r" rtl="1">
              <a:buNone/>
            </a:pPr>
            <a:r>
              <a:rPr lang="ar-IQ" sz="3200" dirty="0" smtClean="0"/>
              <a:t>3- المصدر الميمي</a:t>
            </a:r>
          </a:p>
          <a:p>
            <a:pPr marL="0" indent="0" algn="r" rtl="1">
              <a:buNone/>
            </a:pPr>
            <a:r>
              <a:rPr lang="ar-IQ" sz="3200" dirty="0" smtClean="0"/>
              <a:t>4- المصدر الصناعي</a:t>
            </a:r>
            <a:endParaRPr lang="en-US" sz="3200" dirty="0"/>
          </a:p>
        </p:txBody>
      </p:sp>
    </p:spTree>
    <p:extLst>
      <p:ext uri="{BB962C8B-B14F-4D97-AF65-F5344CB8AC3E}">
        <p14:creationId xmlns:p14="http://schemas.microsoft.com/office/powerpoint/2010/main" val="39680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023" y="391886"/>
            <a:ext cx="11051177" cy="6466114"/>
          </a:xfrm>
        </p:spPr>
        <p:txBody>
          <a:bodyPr>
            <a:noAutofit/>
          </a:bodyPr>
          <a:lstStyle/>
          <a:p>
            <a:pPr algn="r" rtl="1"/>
            <a:r>
              <a:rPr lang="ar-IQ" dirty="0" smtClean="0">
                <a:solidFill>
                  <a:srgbClr val="C00000"/>
                </a:solidFill>
              </a:rPr>
              <a:t>اسم المرة (مصدر المرة):</a:t>
            </a:r>
            <a:r>
              <a:rPr lang="ar-IQ" dirty="0" smtClean="0"/>
              <a:t> ويسمى مصدر العدد، واسم المرة يدل على وقوع الحدث مرة واحدة، ولبيان عدد وقوع الفعل، ويشترط في الفعل الذي يصاغ منه اسم المرة أن يكون:</a:t>
            </a:r>
            <a:br>
              <a:rPr lang="ar-IQ" dirty="0" smtClean="0"/>
            </a:br>
            <a:r>
              <a:rPr lang="ar-IQ" dirty="0" smtClean="0"/>
              <a:t>1- تاماً غير ناقص (والناقصة مثل: كان وأخواتها، وكاد وأخواتها)</a:t>
            </a:r>
            <a:br>
              <a:rPr lang="ar-IQ" dirty="0" smtClean="0"/>
            </a:br>
            <a:r>
              <a:rPr lang="ar-IQ" dirty="0" smtClean="0"/>
              <a:t>2- متصرفاً غير جامد (فالجامدة مثل: نعم، عسى، ليس)</a:t>
            </a:r>
            <a:br>
              <a:rPr lang="ar-IQ" dirty="0" smtClean="0"/>
            </a:br>
            <a:r>
              <a:rPr lang="ar-IQ" dirty="0" smtClean="0"/>
              <a:t>3- غير قلبي والقلبي من الافعال ما يدل على معنى يعود الى قلب الانسان مثل: علم، درى، ظن، حسب...</a:t>
            </a:r>
            <a:br>
              <a:rPr lang="ar-IQ" dirty="0" smtClean="0"/>
            </a:br>
            <a:r>
              <a:rPr lang="ar-IQ" dirty="0" smtClean="0"/>
              <a:t>4- وغير دال على صفة ملازمة: والصفات الملازمة مثل: حسن، ظرف، جمل.</a:t>
            </a:r>
            <a:endParaRPr lang="en-US" dirty="0"/>
          </a:p>
        </p:txBody>
      </p:sp>
    </p:spTree>
    <p:extLst>
      <p:ext uri="{BB962C8B-B14F-4D97-AF65-F5344CB8AC3E}">
        <p14:creationId xmlns:p14="http://schemas.microsoft.com/office/powerpoint/2010/main" val="2901405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44583"/>
            <a:ext cx="9977844" cy="5003074"/>
          </a:xfrm>
        </p:spPr>
        <p:txBody>
          <a:bodyPr>
            <a:normAutofit/>
          </a:bodyPr>
          <a:lstStyle/>
          <a:p>
            <a:pPr algn="just" rtl="1"/>
            <a:r>
              <a:rPr lang="ar-IQ" sz="4000" b="1" u="sng" dirty="0" smtClean="0">
                <a:solidFill>
                  <a:schemeClr val="tx1"/>
                </a:solidFill>
              </a:rPr>
              <a:t>الصرف لغة:</a:t>
            </a:r>
            <a:r>
              <a:rPr lang="ar-IQ" sz="4000" b="1" dirty="0" smtClean="0">
                <a:solidFill>
                  <a:schemeClr val="tx1"/>
                </a:solidFill>
              </a:rPr>
              <a:t> الإنفاق، يقال : صرفت المال: أنفقته، وصرفت الذهب بالدراهم أي بعته، والصرف، التوبة في قول الرسول( عليه الصلاة والسلام): (( لايقبل الله صرفاً ولا عدلاً)) أي التوبة والفدية، وصرفت الأجير والصبي: خليت سبيله، وصرفت الكلام: زينته،</a:t>
            </a:r>
            <a:endParaRPr lang="en-US" sz="4000" b="1" dirty="0">
              <a:solidFill>
                <a:schemeClr val="tx1"/>
              </a:solidFill>
            </a:endParaRPr>
          </a:p>
        </p:txBody>
      </p:sp>
    </p:spTree>
    <p:extLst>
      <p:ext uri="{BB962C8B-B14F-4D97-AF65-F5344CB8AC3E}">
        <p14:creationId xmlns:p14="http://schemas.microsoft.com/office/powerpoint/2010/main" val="252316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091" y="624110"/>
            <a:ext cx="10446521" cy="5868130"/>
          </a:xfrm>
        </p:spPr>
        <p:txBody>
          <a:bodyPr>
            <a:noAutofit/>
          </a:bodyPr>
          <a:lstStyle/>
          <a:p>
            <a:pPr algn="r" rtl="1"/>
            <a:r>
              <a:rPr lang="ar-IQ" dirty="0" smtClean="0"/>
              <a:t>1-ويكون اسم المرة على وزن </a:t>
            </a:r>
            <a:r>
              <a:rPr lang="ar-IQ" dirty="0" smtClean="0">
                <a:solidFill>
                  <a:srgbClr val="C00000"/>
                </a:solidFill>
              </a:rPr>
              <a:t>(فَعْلة)</a:t>
            </a:r>
            <a:r>
              <a:rPr lang="ar-IQ" dirty="0" smtClean="0"/>
              <a:t> إذا كان الفعل ثلاثياً، مثل: ضَرَبَ ضَرْبَةً ، أكل أَكْلَةً ، رمى رَمْيَةً.</a:t>
            </a:r>
            <a:br>
              <a:rPr lang="ar-IQ" dirty="0" smtClean="0"/>
            </a:br>
            <a:r>
              <a:rPr lang="ar-IQ" dirty="0" smtClean="0"/>
              <a:t>2-وإذا كان الفعل غير ثلاثي فيأتي  اسم المرة على وزن</a:t>
            </a:r>
            <a:r>
              <a:rPr lang="ar-IQ" dirty="0" smtClean="0">
                <a:solidFill>
                  <a:srgbClr val="C00000"/>
                </a:solidFill>
              </a:rPr>
              <a:t> الفعل بزيادة تاء في آخره</a:t>
            </a:r>
            <a:r>
              <a:rPr lang="ar-IQ" dirty="0" smtClean="0"/>
              <a:t>، مثل: انطلقَ انطلاقةً، واندفع اندفاعةً.</a:t>
            </a:r>
            <a:br>
              <a:rPr lang="ar-IQ" dirty="0" smtClean="0"/>
            </a:br>
            <a:r>
              <a:rPr lang="ar-IQ" dirty="0" smtClean="0"/>
              <a:t>3- أما إذا كان المصدر في الأصل ينتهي بتاء، فيوصف </a:t>
            </a:r>
            <a:r>
              <a:rPr lang="ar-IQ" dirty="0" smtClean="0">
                <a:solidFill>
                  <a:srgbClr val="C00000"/>
                </a:solidFill>
              </a:rPr>
              <a:t>بإضافة كلمة (واحدة)</a:t>
            </a:r>
            <a:r>
              <a:rPr lang="ar-IQ" dirty="0" smtClean="0"/>
              <a:t> للدلالة على المرة، مثل: </a:t>
            </a:r>
            <a:br>
              <a:rPr lang="ar-IQ" dirty="0" smtClean="0"/>
            </a:br>
            <a:r>
              <a:rPr lang="ar-IQ" dirty="0" smtClean="0"/>
              <a:t>رحم رحمة واحدة</a:t>
            </a:r>
            <a:br>
              <a:rPr lang="ar-IQ" dirty="0" smtClean="0"/>
            </a:br>
            <a:r>
              <a:rPr lang="ar-IQ" dirty="0" smtClean="0"/>
              <a:t>أفاد إفادة واحدة</a:t>
            </a:r>
            <a:br>
              <a:rPr lang="ar-IQ" dirty="0" smtClean="0"/>
            </a:br>
            <a:r>
              <a:rPr lang="ar-IQ" dirty="0" smtClean="0"/>
              <a:t>استعار استعارة واحدة</a:t>
            </a:r>
            <a:endParaRPr lang="en-US" dirty="0"/>
          </a:p>
        </p:txBody>
      </p:sp>
    </p:spTree>
    <p:extLst>
      <p:ext uri="{BB962C8B-B14F-4D97-AF65-F5344CB8AC3E}">
        <p14:creationId xmlns:p14="http://schemas.microsoft.com/office/powerpoint/2010/main" val="2436519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09" y="378823"/>
            <a:ext cx="11652068" cy="6230983"/>
          </a:xfrm>
        </p:spPr>
        <p:txBody>
          <a:bodyPr>
            <a:noAutofit/>
          </a:bodyPr>
          <a:lstStyle/>
          <a:p>
            <a:pPr algn="r" rtl="1"/>
            <a:r>
              <a:rPr lang="ar-IQ" dirty="0" smtClean="0"/>
              <a:t>اسم الهيئة ويسمى (مصدر النوع)</a:t>
            </a:r>
            <a:br>
              <a:rPr lang="ar-IQ" dirty="0" smtClean="0"/>
            </a:br>
            <a:r>
              <a:rPr lang="ar-IQ" dirty="0" smtClean="0"/>
              <a:t>هو مصدر يدل على هيئة الفعل عند وقوعه، ويذكر في الكلام لبيان صفة الفعل ونوعه، ويشترط فيه شروط اسم المرة نفسها يعني يجب أن يكون الفعل الذي يصاغ منه اسم الهيئة أن يكون (تاماً، متصرفاً، غير قلبي، وغير دال على صفة ملازمة)</a:t>
            </a:r>
            <a:br>
              <a:rPr lang="ar-IQ" dirty="0" smtClean="0"/>
            </a:br>
            <a:r>
              <a:rPr lang="ar-IQ" dirty="0" smtClean="0"/>
              <a:t>إضافة إلى أن اسم الهيئة يجب أن يكون فعله ثلاثياً فقط، ولازماً غير متعدٍ.</a:t>
            </a:r>
            <a:br>
              <a:rPr lang="ar-IQ" dirty="0" smtClean="0"/>
            </a:br>
            <a:r>
              <a:rPr lang="ar-IQ" dirty="0" smtClean="0"/>
              <a:t>يصاغ اسم الهيئة على وزن (فِعْلة) مثل: وِقفة، نِظْرة، ويكون موصوفاً أو مضافاً، مثل: </a:t>
            </a:r>
            <a:br>
              <a:rPr lang="ar-IQ" dirty="0" smtClean="0"/>
            </a:br>
            <a:r>
              <a:rPr lang="ar-IQ" dirty="0" smtClean="0"/>
              <a:t> مِشية الأسد، جِلسة العظماء، خِبرة واسعة.</a:t>
            </a:r>
            <a:endParaRPr lang="en-US" dirty="0"/>
          </a:p>
        </p:txBody>
      </p:sp>
    </p:spTree>
    <p:extLst>
      <p:ext uri="{BB962C8B-B14F-4D97-AF65-F5344CB8AC3E}">
        <p14:creationId xmlns:p14="http://schemas.microsoft.com/office/powerpoint/2010/main" val="3386364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10676"/>
          </a:xfrm>
        </p:spPr>
        <p:txBody>
          <a:bodyPr>
            <a:normAutofit/>
          </a:bodyPr>
          <a:lstStyle/>
          <a:p>
            <a:pPr algn="r" rtl="1"/>
            <a:r>
              <a:rPr lang="ar-IQ" dirty="0" smtClean="0"/>
              <a:t>المصدر الصناعي</a:t>
            </a:r>
            <a:endParaRPr lang="en-US" dirty="0"/>
          </a:p>
        </p:txBody>
      </p:sp>
      <p:sp>
        <p:nvSpPr>
          <p:cNvPr id="3" name="Content Placeholder 2"/>
          <p:cNvSpPr>
            <a:spLocks noGrp="1"/>
          </p:cNvSpPr>
          <p:nvPr>
            <p:ph idx="1"/>
          </p:nvPr>
        </p:nvSpPr>
        <p:spPr>
          <a:xfrm>
            <a:off x="195943" y="849086"/>
            <a:ext cx="11482251" cy="5303520"/>
          </a:xfrm>
        </p:spPr>
        <p:txBody>
          <a:bodyPr>
            <a:normAutofit/>
          </a:bodyPr>
          <a:lstStyle/>
          <a:p>
            <a:pPr algn="r" rtl="1"/>
            <a:r>
              <a:rPr lang="ar-IQ" sz="4000" dirty="0" smtClean="0"/>
              <a:t>هو مصدر قياسي يطلق على كل لفظ زيد في آخره حرفا ياء النسبة (الياء المشددة) والتاء المربوطة للدلالة على معنى المصدر فيصير </a:t>
            </a:r>
            <a:r>
              <a:rPr lang="ar-IQ" sz="4000" dirty="0"/>
              <a:t>اسم </a:t>
            </a:r>
            <a:r>
              <a:rPr lang="ar-IQ" sz="4000" dirty="0" smtClean="0"/>
              <a:t>جامد، كالإشتراكية، والإنسانية، والوطنية، والحرية، الشرقية، الجاهلية، الفروسية، الأمامية، الأنانية...فهو يدل على صفة اللفظ الذي أخذ منه، ويشترط في المصدر الصناعي أن يستعمل في الجملة كمصدر وليس كصفة لموصوف، </a:t>
            </a:r>
            <a:endParaRPr lang="en-US" sz="4000" dirty="0"/>
          </a:p>
        </p:txBody>
      </p:sp>
    </p:spTree>
    <p:extLst>
      <p:ext uri="{BB962C8B-B14F-4D97-AF65-F5344CB8AC3E}">
        <p14:creationId xmlns:p14="http://schemas.microsoft.com/office/powerpoint/2010/main" val="2434062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70" y="685800"/>
            <a:ext cx="11299370" cy="4813663"/>
          </a:xfrm>
        </p:spPr>
        <p:txBody>
          <a:bodyPr>
            <a:normAutofit/>
          </a:bodyPr>
          <a:lstStyle/>
          <a:p>
            <a:pPr algn="r" rtl="1"/>
            <a:r>
              <a:rPr lang="ar-IQ" dirty="0" smtClean="0">
                <a:solidFill>
                  <a:schemeClr val="tx1"/>
                </a:solidFill>
              </a:rPr>
              <a:t>الفرق بين المصدر الصناعي والاسم المنسوب للمؤنث</a:t>
            </a:r>
            <a:br>
              <a:rPr lang="ar-IQ" dirty="0" smtClean="0">
                <a:solidFill>
                  <a:schemeClr val="tx1"/>
                </a:solidFill>
              </a:rPr>
            </a:br>
            <a:r>
              <a:rPr lang="ar-IQ" dirty="0" smtClean="0">
                <a:solidFill>
                  <a:schemeClr val="tx1"/>
                </a:solidFill>
              </a:rPr>
              <a:t>وذلك من خلال النظر الى موقع الكلمة فإن كانت صفة لإسم مذكور ما قبلها فهي اسم منسوب، وإلا فهي مصدر صناعي نحو قولنا:</a:t>
            </a:r>
            <a:br>
              <a:rPr lang="ar-IQ" dirty="0" smtClean="0">
                <a:solidFill>
                  <a:schemeClr val="tx1"/>
                </a:solidFill>
              </a:rPr>
            </a:br>
            <a:r>
              <a:rPr lang="ar-IQ" dirty="0" smtClean="0">
                <a:solidFill>
                  <a:schemeClr val="tx1"/>
                </a:solidFill>
              </a:rPr>
              <a:t>عاملت اليتيم بمنتهى الإنسانية.</a:t>
            </a:r>
            <a:br>
              <a:rPr lang="ar-IQ" dirty="0" smtClean="0">
                <a:solidFill>
                  <a:schemeClr val="tx1"/>
                </a:solidFill>
              </a:rPr>
            </a:br>
            <a:r>
              <a:rPr lang="ar-IQ" dirty="0" smtClean="0">
                <a:solidFill>
                  <a:schemeClr val="tx1"/>
                </a:solidFill>
              </a:rPr>
              <a:t>عاملت اليتيم معاملة إنسانية.</a:t>
            </a:r>
            <a:endParaRPr lang="en-US" dirty="0">
              <a:solidFill>
                <a:schemeClr val="tx1"/>
              </a:solidFill>
            </a:endParaRPr>
          </a:p>
        </p:txBody>
      </p:sp>
    </p:spTree>
    <p:extLst>
      <p:ext uri="{BB962C8B-B14F-4D97-AF65-F5344CB8AC3E}">
        <p14:creationId xmlns:p14="http://schemas.microsoft.com/office/powerpoint/2010/main" val="345692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352698"/>
            <a:ext cx="11430000" cy="5303520"/>
          </a:xfrm>
        </p:spPr>
        <p:txBody>
          <a:bodyPr/>
          <a:lstStyle/>
          <a:p>
            <a:pPr algn="r" rtl="1"/>
            <a:r>
              <a:rPr lang="ar-IQ" dirty="0" smtClean="0"/>
              <a:t>تتجلى منهجية أعمال بيكاسو في لوحاته.</a:t>
            </a:r>
            <a:br>
              <a:rPr lang="ar-IQ" dirty="0" smtClean="0"/>
            </a:br>
            <a:r>
              <a:rPr lang="ar-IQ" dirty="0" smtClean="0"/>
              <a:t>أعمال بيكاسو كلّها أعمال</a:t>
            </a:r>
            <a:r>
              <a:rPr lang="en-US" dirty="0" smtClean="0"/>
              <a:t> </a:t>
            </a:r>
            <a:r>
              <a:rPr lang="ar-IQ" dirty="0" smtClean="0"/>
              <a:t>منهجية.</a:t>
            </a:r>
            <a:br>
              <a:rPr lang="ar-IQ" dirty="0" smtClean="0"/>
            </a:br>
            <a:r>
              <a:rPr lang="ar-IQ" dirty="0"/>
              <a:t/>
            </a:r>
            <a:br>
              <a:rPr lang="ar-IQ" dirty="0"/>
            </a:br>
            <a:r>
              <a:rPr lang="ar-IQ" dirty="0" smtClean="0"/>
              <a:t>إنّ عبقرية اللغة مؤيدة من قبل العلماء.</a:t>
            </a:r>
            <a:br>
              <a:rPr lang="ar-IQ" dirty="0" smtClean="0"/>
            </a:br>
            <a:r>
              <a:rPr lang="ar-IQ" dirty="0" smtClean="0"/>
              <a:t>قدم اللاعبون خطة عبقرية للفوز بالمباراة.</a:t>
            </a:r>
            <a:endParaRPr lang="en-US" dirty="0"/>
          </a:p>
        </p:txBody>
      </p:sp>
    </p:spTree>
    <p:extLst>
      <p:ext uri="{BB962C8B-B14F-4D97-AF65-F5344CB8AC3E}">
        <p14:creationId xmlns:p14="http://schemas.microsoft.com/office/powerpoint/2010/main" val="3747080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313510"/>
            <a:ext cx="11351623" cy="4219301"/>
          </a:xfrm>
        </p:spPr>
        <p:txBody>
          <a:bodyPr>
            <a:noAutofit/>
          </a:bodyPr>
          <a:lstStyle/>
          <a:p>
            <a:pPr algn="r" rtl="1"/>
            <a:r>
              <a:rPr lang="ar-IQ" sz="4000" dirty="0" smtClean="0"/>
              <a:t>المصدر الميمي: مصدر مبدؤء بميم زائدة، ويؤدي معنى المصدر. وهو اسم جامد يشتق من لفظ الفعل يدل على حدث غير مقترن بزمن كالمصدر الأصلي ولكنه أقوى منه من حيث دلالته على الحدث، ككلمة وعد الحر دين عليه، موعِد الحرّ دين عليه.</a:t>
            </a:r>
            <a:endParaRPr lang="en-US" sz="4000" dirty="0"/>
          </a:p>
        </p:txBody>
      </p:sp>
    </p:spTree>
    <p:extLst>
      <p:ext uri="{BB962C8B-B14F-4D97-AF65-F5344CB8AC3E}">
        <p14:creationId xmlns:p14="http://schemas.microsoft.com/office/powerpoint/2010/main" val="349735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7" y="222070"/>
            <a:ext cx="11456126" cy="5408022"/>
          </a:xfrm>
        </p:spPr>
        <p:txBody>
          <a:bodyPr/>
          <a:lstStyle/>
          <a:p>
            <a:pPr algn="r" rtl="1"/>
            <a:r>
              <a:rPr lang="ar-IQ" dirty="0" smtClean="0"/>
              <a:t>كيفية صياغة المصدر الميمي</a:t>
            </a:r>
            <a:br>
              <a:rPr lang="ar-IQ" dirty="0" smtClean="0"/>
            </a:br>
            <a:r>
              <a:rPr lang="ar-IQ" dirty="0"/>
              <a:t>1-يصاغ المصدر الميمي من الفعل الثلاثي على وزن (مَفْعَل) مثل مَعرَض، مسعى </a:t>
            </a:r>
            <a:br>
              <a:rPr lang="ar-IQ" dirty="0"/>
            </a:br>
            <a:r>
              <a:rPr lang="ar-IQ" dirty="0"/>
              <a:t> و2-=        =        =          =  إذا كان أوله حرف علة (مَفْعِل) مثل: مَوقِع.</a:t>
            </a:r>
            <a:br>
              <a:rPr lang="ar-IQ" dirty="0"/>
            </a:br>
            <a:r>
              <a:rPr lang="ar-IQ" dirty="0"/>
              <a:t>3-أما من غير الثلاثي فيصاغ على وزن اسم المفعول، أي وزن المضارع مع إبدال حرف المضارعة ميماً مضمومة وفتح ما قبل الآخر. ويكون التفريق في المعنى سياق الكلام.</a:t>
            </a:r>
            <a:r>
              <a:rPr lang="en-US" dirty="0"/>
              <a:t/>
            </a:r>
            <a:br>
              <a:rPr lang="en-US" dirty="0"/>
            </a:br>
            <a:endParaRPr lang="en-US" dirty="0"/>
          </a:p>
        </p:txBody>
      </p:sp>
    </p:spTree>
    <p:extLst>
      <p:ext uri="{BB962C8B-B14F-4D97-AF65-F5344CB8AC3E}">
        <p14:creationId xmlns:p14="http://schemas.microsoft.com/office/powerpoint/2010/main" val="3035761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90467002"/>
              </p:ext>
            </p:extLst>
          </p:nvPr>
        </p:nvGraphicFramePr>
        <p:xfrm>
          <a:off x="333101" y="287383"/>
          <a:ext cx="11514910" cy="6230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502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6" y="685800"/>
            <a:ext cx="11429999" cy="5897880"/>
          </a:xfrm>
        </p:spPr>
        <p:txBody>
          <a:bodyPr>
            <a:normAutofit/>
          </a:bodyPr>
          <a:lstStyle/>
          <a:p>
            <a:pPr algn="r" rtl="1"/>
            <a:r>
              <a:rPr lang="ar-IQ" sz="4000" b="1" dirty="0" smtClean="0"/>
              <a:t>جمع التكسير</a:t>
            </a:r>
            <a:br>
              <a:rPr lang="ar-IQ" sz="4000" b="1" dirty="0" smtClean="0"/>
            </a:br>
            <a:r>
              <a:rPr lang="ar-IQ" sz="4000" b="1" dirty="0" smtClean="0">
                <a:solidFill>
                  <a:schemeClr val="tx1"/>
                </a:solidFill>
              </a:rPr>
              <a:t>هو الجمع الذي يكون بتغيير صورة المفرد فيه، ويصح استعماله للمذكر والمؤنث، العاقل وغير العاقل، و أوزانه سماعية، مثل: شجر ، أشجار، قلم أقلام، جبل جبال</a:t>
            </a:r>
            <a:br>
              <a:rPr lang="ar-IQ" sz="4000" b="1" dirty="0" smtClean="0">
                <a:solidFill>
                  <a:schemeClr val="tx1"/>
                </a:solidFill>
              </a:rPr>
            </a:br>
            <a:r>
              <a:rPr lang="ar-IQ" sz="4000" b="1" dirty="0" smtClean="0">
                <a:solidFill>
                  <a:schemeClr val="tx1"/>
                </a:solidFill>
              </a:rPr>
              <a:t>ينقسم جمع التكسير عي قسمين:</a:t>
            </a:r>
            <a:br>
              <a:rPr lang="ar-IQ" sz="4000" b="1" dirty="0" smtClean="0">
                <a:solidFill>
                  <a:schemeClr val="tx1"/>
                </a:solidFill>
              </a:rPr>
            </a:br>
            <a:r>
              <a:rPr lang="ar-IQ" sz="4000" b="1" dirty="0" smtClean="0">
                <a:solidFill>
                  <a:schemeClr val="tx1"/>
                </a:solidFill>
              </a:rPr>
              <a:t>جمع القلة وجمع الكثرة</a:t>
            </a:r>
            <a:br>
              <a:rPr lang="ar-IQ" sz="4000" b="1" dirty="0" smtClean="0">
                <a:solidFill>
                  <a:schemeClr val="tx1"/>
                </a:solidFill>
              </a:rPr>
            </a:br>
            <a:endParaRPr lang="en-US" sz="4000" b="1" dirty="0"/>
          </a:p>
        </p:txBody>
      </p:sp>
    </p:spTree>
    <p:extLst>
      <p:ext uri="{BB962C8B-B14F-4D97-AF65-F5344CB8AC3E}">
        <p14:creationId xmlns:p14="http://schemas.microsoft.com/office/powerpoint/2010/main" val="3279034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685800"/>
            <a:ext cx="11521440" cy="5950131"/>
          </a:xfrm>
        </p:spPr>
        <p:txBody>
          <a:bodyPr/>
          <a:lstStyle/>
          <a:p>
            <a:pPr algn="r" rtl="1"/>
            <a:r>
              <a:rPr lang="ar-IQ" sz="4000" b="1" dirty="0" smtClean="0">
                <a:solidFill>
                  <a:schemeClr val="tx1"/>
                </a:solidFill>
              </a:rPr>
              <a:t>أوزان جموع القلة</a:t>
            </a:r>
            <a:r>
              <a:rPr lang="ar-IQ" sz="4000" b="1" dirty="0" smtClean="0"/>
              <a:t>:</a:t>
            </a:r>
            <a:r>
              <a:rPr lang="ar-IQ" sz="4000" b="1" dirty="0" smtClean="0">
                <a:solidFill>
                  <a:schemeClr val="tx1"/>
                </a:solidFill>
              </a:rPr>
              <a:t>وهو الجمع الذي يستعمل لعدد قليل يتراوح بين الثلاثة والعشرة، وهي أربعة أوزان:</a:t>
            </a:r>
            <a:br>
              <a:rPr lang="ar-IQ" sz="4000" b="1" dirty="0" smtClean="0">
                <a:solidFill>
                  <a:schemeClr val="tx1"/>
                </a:solidFill>
              </a:rPr>
            </a:br>
            <a:r>
              <a:rPr lang="ar-IQ" sz="4000" b="1" dirty="0" smtClean="0">
                <a:solidFill>
                  <a:schemeClr val="tx1"/>
                </a:solidFill>
              </a:rPr>
              <a:t>أفعال: أسياف، أبواب- أكتاف- اعناق.</a:t>
            </a:r>
            <a:br>
              <a:rPr lang="ar-IQ" sz="4000" b="1" dirty="0" smtClean="0">
                <a:solidFill>
                  <a:schemeClr val="tx1"/>
                </a:solidFill>
              </a:rPr>
            </a:br>
            <a:r>
              <a:rPr lang="ar-IQ" sz="4000" b="1" dirty="0" smtClean="0">
                <a:solidFill>
                  <a:schemeClr val="tx1"/>
                </a:solidFill>
              </a:rPr>
              <a:t>أفعُل: أحرُف- أنفُس، أعيُن، أنهُر.</a:t>
            </a:r>
            <a:br>
              <a:rPr lang="ar-IQ" sz="4000" b="1" dirty="0" smtClean="0">
                <a:solidFill>
                  <a:schemeClr val="tx1"/>
                </a:solidFill>
              </a:rPr>
            </a:br>
            <a:r>
              <a:rPr lang="ar-IQ" sz="4000" b="1" dirty="0" smtClean="0">
                <a:solidFill>
                  <a:schemeClr val="tx1"/>
                </a:solidFill>
              </a:rPr>
              <a:t>أفعِلة: أرغفة، أرصفة، أعمدة، أفئدة.</a:t>
            </a:r>
            <a:br>
              <a:rPr lang="ar-IQ" sz="4000" b="1" dirty="0" smtClean="0">
                <a:solidFill>
                  <a:schemeClr val="tx1"/>
                </a:solidFill>
              </a:rPr>
            </a:br>
            <a:r>
              <a:rPr lang="ar-IQ" sz="4000" b="1" dirty="0" smtClean="0">
                <a:solidFill>
                  <a:schemeClr val="tx1"/>
                </a:solidFill>
              </a:rPr>
              <a:t>فِعلة: صِبية، فِتية، نسوة، إخوة. </a:t>
            </a:r>
            <a:endParaRPr lang="en-US" sz="4000" b="1" dirty="0"/>
          </a:p>
        </p:txBody>
      </p:sp>
    </p:spTree>
    <p:extLst>
      <p:ext uri="{BB962C8B-B14F-4D97-AF65-F5344CB8AC3E}">
        <p14:creationId xmlns:p14="http://schemas.microsoft.com/office/powerpoint/2010/main" val="1146802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451" y="875211"/>
            <a:ext cx="11077303" cy="5786846"/>
          </a:xfrm>
        </p:spPr>
        <p:txBody>
          <a:bodyPr>
            <a:normAutofit/>
          </a:bodyPr>
          <a:lstStyle/>
          <a:p>
            <a:pPr marL="0" indent="0" algn="r" rtl="1">
              <a:buNone/>
            </a:pPr>
            <a:r>
              <a:rPr lang="ar-IQ" sz="3600" u="sng" dirty="0" smtClean="0"/>
              <a:t>-الصرف اصطلاحاً:</a:t>
            </a:r>
            <a:r>
              <a:rPr lang="ar-IQ" sz="3600" dirty="0" smtClean="0"/>
              <a:t> هو تحويل الكلمة من بناء إلى آخر، أو إلى أبنية مختلفة أخرى لتؤدي أنواعاً من المعاني: كالتثنية والجمع، والتصغير، والمشتقات، ونحوه. </a:t>
            </a:r>
          </a:p>
          <a:p>
            <a:pPr marL="0" indent="0" algn="r" rtl="1">
              <a:buNone/>
            </a:pPr>
            <a:r>
              <a:rPr lang="ar-IQ" sz="3600" dirty="0" smtClean="0"/>
              <a:t>-وعلم الصرف هو العلم الذي يعرف به أحوال بنية اللفظة المفردة، فهو يعنى بالبنية كما يُعنى علم النحو بالجمل والتراكيب.</a:t>
            </a:r>
          </a:p>
          <a:p>
            <a:pPr marL="0" indent="0" algn="r" rtl="1">
              <a:buNone/>
            </a:pPr>
            <a:r>
              <a:rPr lang="ar-IQ" sz="3600" dirty="0" smtClean="0"/>
              <a:t>-وابن جني من علماء العربية والصرف يقول: التصريف ميزان العربية، وبه تعرف أصول كلام العرب من الزوائد الداخلة عليها.</a:t>
            </a:r>
            <a:endParaRPr lang="en-US" sz="3600" dirty="0"/>
          </a:p>
        </p:txBody>
      </p:sp>
    </p:spTree>
    <p:extLst>
      <p:ext uri="{BB962C8B-B14F-4D97-AF65-F5344CB8AC3E}">
        <p14:creationId xmlns:p14="http://schemas.microsoft.com/office/powerpoint/2010/main" val="193553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11743509" cy="6315891"/>
          </a:xfrm>
        </p:spPr>
        <p:txBody>
          <a:bodyPr>
            <a:normAutofit/>
          </a:bodyPr>
          <a:lstStyle/>
          <a:p>
            <a:pPr algn="r" rtl="1"/>
            <a:r>
              <a:rPr lang="ar-IQ" sz="4000" b="1" dirty="0" smtClean="0"/>
              <a:t>أوزان جموع الكثرة:</a:t>
            </a:r>
            <a:r>
              <a:rPr lang="ar-IQ" sz="4000" b="1" dirty="0" smtClean="0">
                <a:solidFill>
                  <a:schemeClr val="tx1"/>
                </a:solidFill>
              </a:rPr>
              <a:t> وهو الجمع الذي يستعمل لعدد يبدأ بثلاثة وإلى ما لا نهاية له، أهمها:</a:t>
            </a:r>
            <a:br>
              <a:rPr lang="ar-IQ" sz="4000" b="1" dirty="0" smtClean="0">
                <a:solidFill>
                  <a:schemeClr val="tx1"/>
                </a:solidFill>
              </a:rPr>
            </a:br>
            <a:r>
              <a:rPr lang="ar-IQ" sz="4000" b="1" dirty="0" smtClean="0">
                <a:solidFill>
                  <a:schemeClr val="tx1"/>
                </a:solidFill>
              </a:rPr>
              <a:t>فِعال: رجال، جبال، قلاع.</a:t>
            </a:r>
            <a:br>
              <a:rPr lang="ar-IQ" sz="4000" b="1" dirty="0" smtClean="0">
                <a:solidFill>
                  <a:schemeClr val="tx1"/>
                </a:solidFill>
              </a:rPr>
            </a:br>
            <a:r>
              <a:rPr lang="ar-IQ" sz="4000" b="1" dirty="0" smtClean="0">
                <a:solidFill>
                  <a:schemeClr val="tx1"/>
                </a:solidFill>
              </a:rPr>
              <a:t>فُعُل: كتب، سحب، أطر.</a:t>
            </a:r>
            <a:br>
              <a:rPr lang="ar-IQ" sz="4000" b="1" dirty="0" smtClean="0">
                <a:solidFill>
                  <a:schemeClr val="tx1"/>
                </a:solidFill>
              </a:rPr>
            </a:br>
            <a:r>
              <a:rPr lang="ar-IQ" sz="4000" b="1" dirty="0" smtClean="0">
                <a:solidFill>
                  <a:schemeClr val="tx1"/>
                </a:solidFill>
              </a:rPr>
              <a:t>فُعَل: سُنَن، صُوَر، أُخَر.</a:t>
            </a:r>
            <a:br>
              <a:rPr lang="ar-IQ" sz="4000" b="1" dirty="0" smtClean="0">
                <a:solidFill>
                  <a:schemeClr val="tx1"/>
                </a:solidFill>
              </a:rPr>
            </a:br>
            <a:r>
              <a:rPr lang="ar-IQ" sz="4000" b="1" dirty="0" smtClean="0">
                <a:solidFill>
                  <a:schemeClr val="tx1"/>
                </a:solidFill>
              </a:rPr>
              <a:t>فِعَل: شيع، قطع، بيع.</a:t>
            </a:r>
            <a:br>
              <a:rPr lang="ar-IQ" sz="4000" b="1" dirty="0" smtClean="0">
                <a:solidFill>
                  <a:schemeClr val="tx1"/>
                </a:solidFill>
              </a:rPr>
            </a:br>
            <a:r>
              <a:rPr lang="ar-IQ" sz="4000" b="1" dirty="0" smtClean="0">
                <a:solidFill>
                  <a:schemeClr val="tx1"/>
                </a:solidFill>
              </a:rPr>
              <a:t>فَعَلة: سحرة، طلبة، كتبة.</a:t>
            </a:r>
            <a:br>
              <a:rPr lang="ar-IQ" sz="4000" b="1" dirty="0" smtClean="0">
                <a:solidFill>
                  <a:schemeClr val="tx1"/>
                </a:solidFill>
              </a:rPr>
            </a:br>
            <a:r>
              <a:rPr lang="ar-IQ" sz="4000" b="1" dirty="0" smtClean="0">
                <a:solidFill>
                  <a:schemeClr val="tx1"/>
                </a:solidFill>
              </a:rPr>
              <a:t>فُعَلة: هُمزة، لمزة، حُطمة.</a:t>
            </a:r>
            <a:endParaRPr lang="en-US" sz="4000" b="1" dirty="0"/>
          </a:p>
        </p:txBody>
      </p:sp>
    </p:spTree>
    <p:extLst>
      <p:ext uri="{BB962C8B-B14F-4D97-AF65-F5344CB8AC3E}">
        <p14:creationId xmlns:p14="http://schemas.microsoft.com/office/powerpoint/2010/main" val="22585792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4321"/>
            <a:ext cx="10396882" cy="1097280"/>
          </a:xfrm>
        </p:spPr>
        <p:txBody>
          <a:bodyPr>
            <a:normAutofit/>
          </a:bodyPr>
          <a:lstStyle/>
          <a:p>
            <a:pPr algn="r" rtl="1"/>
            <a:r>
              <a:rPr lang="ar-IQ" sz="6000" b="1" dirty="0" smtClean="0"/>
              <a:t>صيغة منتهى الجموع</a:t>
            </a:r>
            <a:endParaRPr lang="en-US" sz="6000" b="1" dirty="0"/>
          </a:p>
        </p:txBody>
      </p:sp>
      <p:sp>
        <p:nvSpPr>
          <p:cNvPr id="3" name="Content Placeholder 2"/>
          <p:cNvSpPr>
            <a:spLocks noGrp="1"/>
          </p:cNvSpPr>
          <p:nvPr>
            <p:ph idx="1"/>
          </p:nvPr>
        </p:nvSpPr>
        <p:spPr>
          <a:xfrm>
            <a:off x="156753" y="1371601"/>
            <a:ext cx="11534503" cy="5172890"/>
          </a:xfrm>
        </p:spPr>
        <p:txBody>
          <a:bodyPr>
            <a:noAutofit/>
          </a:bodyPr>
          <a:lstStyle/>
          <a:p>
            <a:pPr algn="r" rtl="1"/>
            <a:r>
              <a:rPr lang="ar-IQ" sz="3200" b="1" dirty="0" smtClean="0"/>
              <a:t>تعد صيغة منتهى الجموع من جمع التكسير وتحديداً من من جموع الكثرة، وفي النحو تمنع هذه الصيغ من الصرف أي من التنوين، وتجر بفتحة بدل الكسرة، من أهم أوزانها:</a:t>
            </a:r>
          </a:p>
          <a:p>
            <a:pPr algn="r" rtl="1"/>
            <a:r>
              <a:rPr lang="ar-IQ" sz="3200" b="1" dirty="0" smtClean="0"/>
              <a:t>أفاعل (أكابر، أفاضل)	أفاعيل(أساطير، وأناشيد)</a:t>
            </a:r>
          </a:p>
          <a:p>
            <a:pPr algn="r" rtl="1"/>
            <a:r>
              <a:rPr lang="ar-IQ" sz="3200" b="1" dirty="0" smtClean="0"/>
              <a:t>فعائل(فضائل، رسائل)	</a:t>
            </a:r>
            <a:r>
              <a:rPr lang="ar-IQ" sz="3200" b="1" dirty="0"/>
              <a:t>فعاليل(عصافير، قناديل)</a:t>
            </a:r>
          </a:p>
          <a:p>
            <a:pPr algn="r" rtl="1"/>
            <a:endParaRPr lang="ar-IQ" sz="3200" b="1" dirty="0" smtClean="0"/>
          </a:p>
          <a:p>
            <a:pPr algn="r" rtl="1"/>
            <a:r>
              <a:rPr lang="ar-IQ" sz="3200" b="1" dirty="0" smtClean="0"/>
              <a:t>مفاعيل(مصابيح، مفاتيح)	مفاعل(مدارس، مساجد)</a:t>
            </a:r>
          </a:p>
          <a:p>
            <a:pPr algn="r" rtl="1"/>
            <a:r>
              <a:rPr lang="ar-IQ" sz="3200" b="1" dirty="0" smtClean="0"/>
              <a:t>فواعل(سواعد، شوارع)</a:t>
            </a:r>
            <a:endParaRPr lang="en-US" sz="3200" b="1" dirty="0"/>
          </a:p>
        </p:txBody>
      </p:sp>
    </p:spTree>
    <p:extLst>
      <p:ext uri="{BB962C8B-B14F-4D97-AF65-F5344CB8AC3E}">
        <p14:creationId xmlns:p14="http://schemas.microsoft.com/office/powerpoint/2010/main" val="334654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92331"/>
            <a:ext cx="9282269" cy="1410789"/>
          </a:xfrm>
        </p:spPr>
        <p:txBody>
          <a:bodyPr/>
          <a:lstStyle/>
          <a:p>
            <a:pPr algn="r" rtl="1"/>
            <a:r>
              <a:rPr lang="ar-IQ" sz="6000" b="1" dirty="0" smtClean="0"/>
              <a:t>صيغ منتهى الجموع</a:t>
            </a:r>
            <a:endParaRPr lang="en-US" sz="6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7154632"/>
              </p:ext>
            </p:extLst>
          </p:nvPr>
        </p:nvGraphicFramePr>
        <p:xfrm>
          <a:off x="1155700" y="2603499"/>
          <a:ext cx="9568906" cy="3601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330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973667"/>
            <a:ext cx="11260183" cy="5205063"/>
          </a:xfrm>
        </p:spPr>
        <p:txBody>
          <a:bodyPr/>
          <a:lstStyle/>
          <a:p>
            <a:r>
              <a:rPr lang="ar-IQ" dirty="0" smtClean="0"/>
              <a:t>أنواع أخرى من جمع التكسير</a:t>
            </a:r>
            <a:br>
              <a:rPr lang="ar-IQ" dirty="0" smtClean="0"/>
            </a:br>
            <a:endParaRPr lang="en-US" dirty="0"/>
          </a:p>
        </p:txBody>
      </p:sp>
    </p:spTree>
    <p:extLst>
      <p:ext uri="{BB962C8B-B14F-4D97-AF65-F5344CB8AC3E}">
        <p14:creationId xmlns:p14="http://schemas.microsoft.com/office/powerpoint/2010/main" val="3597172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7" y="624110"/>
            <a:ext cx="11639004" cy="5894256"/>
          </a:xfrm>
        </p:spPr>
        <p:txBody>
          <a:bodyPr/>
          <a:lstStyle/>
          <a:p>
            <a:pPr algn="r" rtl="1"/>
            <a:r>
              <a:rPr lang="ar-IQ" dirty="0" smtClean="0"/>
              <a:t>تصغير الأسماء</a:t>
            </a:r>
            <a:br>
              <a:rPr lang="ar-IQ" dirty="0" smtClean="0"/>
            </a:br>
            <a:r>
              <a:rPr lang="ar-IQ" dirty="0"/>
              <a:t> </a:t>
            </a:r>
            <a:r>
              <a:rPr lang="ar-IQ" dirty="0" smtClean="0"/>
              <a:t>التصغير هو تغيير بنية الإسم المعرب وتحويله إلى إحدى صيغ التصغير الثلات (فُعَيل-فُعَيعِل-فُعَيعيل) لإفادة التحبب، أو التقريب، أو التقليل، أو التحقير.</a:t>
            </a:r>
            <a:br>
              <a:rPr lang="ar-IQ" dirty="0" smtClean="0"/>
            </a:br>
            <a:r>
              <a:rPr lang="ar-IQ" dirty="0" smtClean="0"/>
              <a:t>فلإسم </a:t>
            </a:r>
            <a:r>
              <a:rPr lang="ar-IQ" dirty="0" smtClean="0">
                <a:solidFill>
                  <a:srgbClr val="C00000"/>
                </a:solidFill>
              </a:rPr>
              <a:t>الثلاثي </a:t>
            </a:r>
            <a:r>
              <a:rPr lang="ar-IQ" dirty="0" smtClean="0"/>
              <a:t>يصغر بتحويله إلى وزن فُعَيل مثل: نهير، رجيل..</a:t>
            </a:r>
            <a:br>
              <a:rPr lang="ar-IQ" dirty="0" smtClean="0"/>
            </a:br>
            <a:r>
              <a:rPr lang="ar-IQ" dirty="0" smtClean="0"/>
              <a:t/>
            </a:r>
            <a:br>
              <a:rPr lang="ar-IQ" dirty="0" smtClean="0"/>
            </a:br>
            <a:r>
              <a:rPr lang="ar-IQ" dirty="0" smtClean="0"/>
              <a:t>والإسم </a:t>
            </a:r>
            <a:r>
              <a:rPr lang="ar-IQ" dirty="0" smtClean="0">
                <a:solidFill>
                  <a:srgbClr val="C00000"/>
                </a:solidFill>
              </a:rPr>
              <a:t>الرباعي</a:t>
            </a:r>
            <a:r>
              <a:rPr lang="ar-IQ" dirty="0" smtClean="0"/>
              <a:t> =     =		  =   فُعَيعل مثل: دريهم، شويعر</a:t>
            </a:r>
            <a:br>
              <a:rPr lang="ar-IQ" dirty="0" smtClean="0"/>
            </a:br>
            <a:r>
              <a:rPr lang="ar-IQ" dirty="0" smtClean="0"/>
              <a:t/>
            </a:r>
            <a:br>
              <a:rPr lang="ar-IQ" dirty="0" smtClean="0"/>
            </a:br>
            <a:r>
              <a:rPr lang="ar-IQ" dirty="0" smtClean="0"/>
              <a:t>والإسم</a:t>
            </a:r>
            <a:r>
              <a:rPr lang="ar-IQ" dirty="0" smtClean="0">
                <a:solidFill>
                  <a:srgbClr val="C00000"/>
                </a:solidFill>
              </a:rPr>
              <a:t> الخماسي</a:t>
            </a:r>
            <a:r>
              <a:rPr lang="ar-IQ" dirty="0" smtClean="0"/>
              <a:t> =			=	  فُعَيعيل مثل: مصيبيح، محيريث،...</a:t>
            </a:r>
            <a:endParaRPr lang="en-US" dirty="0"/>
          </a:p>
        </p:txBody>
      </p:sp>
    </p:spTree>
    <p:extLst>
      <p:ext uri="{BB962C8B-B14F-4D97-AF65-F5344CB8AC3E}">
        <p14:creationId xmlns:p14="http://schemas.microsoft.com/office/powerpoint/2010/main" val="128640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624109"/>
            <a:ext cx="11038113" cy="5828941"/>
          </a:xfrm>
        </p:spPr>
        <p:txBody>
          <a:bodyPr/>
          <a:lstStyle/>
          <a:p>
            <a:pPr algn="r" rtl="1"/>
            <a:r>
              <a:rPr lang="ar-IQ" dirty="0" smtClean="0">
                <a:solidFill>
                  <a:srgbClr val="C00000"/>
                </a:solidFill>
              </a:rPr>
              <a:t>ما غرض التصغير؟ والهدف منه</a:t>
            </a:r>
            <a:r>
              <a:rPr lang="ar-IQ" dirty="0" smtClean="0"/>
              <a:t/>
            </a:r>
            <a:br>
              <a:rPr lang="ar-IQ" dirty="0" smtClean="0"/>
            </a:br>
            <a:r>
              <a:rPr lang="ar-IQ" dirty="0" smtClean="0"/>
              <a:t/>
            </a:r>
            <a:br>
              <a:rPr lang="ar-IQ" dirty="0" smtClean="0"/>
            </a:br>
            <a:r>
              <a:rPr lang="ar-IQ" dirty="0" smtClean="0"/>
              <a:t>1- التصغير أو التقليل: نهير، بويب، حبيبات، دريهمات.</a:t>
            </a:r>
            <a:br>
              <a:rPr lang="ar-IQ" dirty="0" smtClean="0"/>
            </a:br>
            <a:r>
              <a:rPr lang="ar-IQ" dirty="0" smtClean="0"/>
              <a:t>2-التقريب: قبيل الظهر، بعيد العصر.</a:t>
            </a:r>
            <a:br>
              <a:rPr lang="ar-IQ" dirty="0" smtClean="0"/>
            </a:br>
            <a:r>
              <a:rPr lang="ar-IQ" dirty="0" smtClean="0"/>
              <a:t>3-التحبب والتقرب من غيرك: بنيّ، غزيّل، حبيّب.</a:t>
            </a:r>
            <a:br>
              <a:rPr lang="ar-IQ" dirty="0" smtClean="0"/>
            </a:br>
            <a:r>
              <a:rPr lang="ar-IQ" dirty="0" smtClean="0"/>
              <a:t>4-التحقير: رجيل، جبيل.</a:t>
            </a:r>
            <a:br>
              <a:rPr lang="ar-IQ" dirty="0" smtClean="0"/>
            </a:br>
            <a:r>
              <a:rPr lang="ar-IQ" dirty="0" smtClean="0"/>
              <a:t>5-وقد يفيد التعظيم أو التهويل:دويهية، نكيبة، مشيهير.</a:t>
            </a:r>
            <a:endParaRPr lang="en-US" dirty="0"/>
          </a:p>
        </p:txBody>
      </p:sp>
    </p:spTree>
    <p:extLst>
      <p:ext uri="{BB962C8B-B14F-4D97-AF65-F5344CB8AC3E}">
        <p14:creationId xmlns:p14="http://schemas.microsoft.com/office/powerpoint/2010/main" val="365555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624109"/>
            <a:ext cx="11207932" cy="5828941"/>
          </a:xfrm>
        </p:spPr>
        <p:txBody>
          <a:bodyPr>
            <a:normAutofit fontScale="90000"/>
          </a:bodyPr>
          <a:lstStyle/>
          <a:p>
            <a:pPr algn="r" rtl="1"/>
            <a:r>
              <a:rPr lang="ar-IQ" sz="4400" b="1" dirty="0" smtClean="0">
                <a:solidFill>
                  <a:srgbClr val="C00000"/>
                </a:solidFill>
              </a:rPr>
              <a:t>قواعد التصغير:</a:t>
            </a:r>
            <a:br>
              <a:rPr lang="ar-IQ" sz="4400" b="1" dirty="0" smtClean="0">
                <a:solidFill>
                  <a:srgbClr val="C00000"/>
                </a:solidFill>
              </a:rPr>
            </a:br>
            <a:r>
              <a:rPr lang="ar-IQ" dirty="0" smtClean="0"/>
              <a:t/>
            </a:r>
            <a:br>
              <a:rPr lang="ar-IQ" dirty="0" smtClean="0"/>
            </a:br>
            <a:r>
              <a:rPr lang="ar-IQ" dirty="0" smtClean="0"/>
              <a:t>1-الإسم الذي لم تلحقه علامة التأنيث مثل: هند، أذن، شمس تلحقه التاء عند التصغير، فتصبح: هنيدة، أذينة، شميسة.</a:t>
            </a:r>
            <a:br>
              <a:rPr lang="ar-IQ" dirty="0" smtClean="0"/>
            </a:br>
            <a:r>
              <a:rPr lang="ar-IQ" dirty="0" smtClean="0"/>
              <a:t/>
            </a:r>
            <a:br>
              <a:rPr lang="ar-IQ" dirty="0" smtClean="0"/>
            </a:br>
            <a:r>
              <a:rPr lang="ar-IQ" dirty="0" smtClean="0"/>
              <a:t>2-الإسم المختوم بتاء التأنيث أو ألف التأنيث المقصورةأو الممدودة مثل(شجرة، قطّة، سلمى، بشرى، حمراء، صحراء) والإسم المنتهي بألف ونون زائدتين (سلمان، نعمان) وجمع التكسير على وزن أفعال (أصحاب) هذه الأسماء كلها تصغر كالإسم الثلاثي على وزن (فُعَيل)، شجيرة، قطيطة، سليمى، بشيرى، حميراء، صحيراء، سليمان، نعيمان، أصيحاب.</a:t>
            </a:r>
            <a:endParaRPr lang="en-US" dirty="0"/>
          </a:p>
        </p:txBody>
      </p:sp>
    </p:spTree>
    <p:extLst>
      <p:ext uri="{BB962C8B-B14F-4D97-AF65-F5344CB8AC3E}">
        <p14:creationId xmlns:p14="http://schemas.microsoft.com/office/powerpoint/2010/main" val="117920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709" y="624110"/>
            <a:ext cx="11090365" cy="5894256"/>
          </a:xfrm>
        </p:spPr>
        <p:txBody>
          <a:bodyPr/>
          <a:lstStyle/>
          <a:p>
            <a:pPr algn="r" rtl="1"/>
            <a:r>
              <a:rPr lang="ar-IQ" dirty="0" smtClean="0"/>
              <a:t>3-الاسم الرباعي المختوم بتاء التأنيث (قنطرة، مسطرة) أو بألف التأنيث الممدودة (خنفساء، عقرباء) أو المختوم بياء النسب (عبقري، فرنسي) أو المختوم بألف ونون زائدتين (مهرجان ترجمان)، فنقول: قنيطرة، مسيطرة، خنيفساء، عُقيرباء، عُبيقريّ، فُرينسيّ، مُهيرجان، تُريجمان.</a:t>
            </a:r>
            <a:br>
              <a:rPr lang="ar-IQ" dirty="0" smtClean="0"/>
            </a:br>
            <a:r>
              <a:rPr lang="ar-IQ" dirty="0" smtClean="0"/>
              <a:t>4-إذا كان الحرف الثاني في الإسم المراد تصغيره ألفاً زائدة (كاتب، سالم) تقلب الألف واواً عند التصغير، مثل: كُويتب، سُويلم، أما إذا كان الحرف الثاني ألفا أصلية (باب، ناب، نار) ردت الألف إلى أصلها، مثل: بويب (أصله واو لآن الجمع أبواب)، ونُييب (أصله ياء وجمعه أنياب).</a:t>
            </a:r>
            <a:endParaRPr lang="en-US" dirty="0"/>
          </a:p>
        </p:txBody>
      </p:sp>
    </p:spTree>
    <p:extLst>
      <p:ext uri="{BB962C8B-B14F-4D97-AF65-F5344CB8AC3E}">
        <p14:creationId xmlns:p14="http://schemas.microsoft.com/office/powerpoint/2010/main" val="28940852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451" y="287383"/>
            <a:ext cx="11469189" cy="6191793"/>
          </a:xfrm>
        </p:spPr>
        <p:txBody>
          <a:bodyPr/>
          <a:lstStyle/>
          <a:p>
            <a:pPr algn="r" rtl="1"/>
            <a:r>
              <a:rPr lang="ar-IQ" dirty="0" smtClean="0"/>
              <a:t>5-عند تصغير الجمع يرد الجمع إلى المفرد ويُصَغّر المفرد، ثمّ يجمع يجمع بعد التصغير جمع مذكر سالماً إن كان مذكراً عاقلاً، أو جمع مؤنث سالماً إن كان مؤنثاً لأو غير عاقل، فعند تصغير: كتب، جبال، دراهم، شعراء، هندات، نأتي بالمفرد المصغّر (كتيّب، جبيّل، دريهم، شويعر، هنيدة) ثم نجمعها: كتيّبات، جُبيلات، دُريهمات، شويعرون، هنيدات) باستثناء جمع التكسير فيتم تصغيره كما هو على وزنه، مثل: أُصيحاب، أُنيهار، أُحيصنة.</a:t>
            </a:r>
            <a:br>
              <a:rPr lang="ar-IQ" dirty="0" smtClean="0"/>
            </a:br>
            <a:endParaRPr lang="en-US" dirty="0"/>
          </a:p>
        </p:txBody>
      </p:sp>
    </p:spTree>
    <p:extLst>
      <p:ext uri="{BB962C8B-B14F-4D97-AF65-F5344CB8AC3E}">
        <p14:creationId xmlns:p14="http://schemas.microsoft.com/office/powerpoint/2010/main" val="2157610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7" y="261257"/>
            <a:ext cx="11077302" cy="6087291"/>
          </a:xfrm>
        </p:spPr>
        <p:txBody>
          <a:bodyPr/>
          <a:lstStyle/>
          <a:p>
            <a:pPr algn="r" rtl="1"/>
            <a:r>
              <a:rPr lang="ar-IQ" sz="4400" u="sng" dirty="0" smtClean="0">
                <a:solidFill>
                  <a:schemeClr val="accent1">
                    <a:lumMod val="75000"/>
                  </a:schemeClr>
                </a:solidFill>
              </a:rPr>
              <a:t>النسبة:</a:t>
            </a:r>
            <a:r>
              <a:rPr lang="ar-IQ" dirty="0" smtClean="0"/>
              <a:t> هو أن تلحق بالإسم ياء مشددة، مكسور ما قبلها، للدلالة على نسبة إنسان إلى وطنه (مصريّ، اردنيّ، عراقيّ)، أو إلى مذهبه أو دينه(شافعيّ، حنبلي، مسيحي) أو إلى أصله وقوميته (عربي، كردي، هندي) أو إلى العلم الذي تخصص فيه (نحوي، لغوي، طبيّ) أو إلى حرفته ومهنته (صحفيّ، إذاعيّ، ساعاتيّ) أو إلى عائلته وقبيلته (هاشميّ، تميميّ) أو إلى صفة من صفاته (خيريّ، ثقافي، ذهبيّ) وىسمى الإسم الذي تلحق به الياء المشددة أو ياء النسبة (منسوباً).</a:t>
            </a:r>
            <a:endParaRPr lang="en-US" dirty="0"/>
          </a:p>
        </p:txBody>
      </p:sp>
    </p:spTree>
    <p:extLst>
      <p:ext uri="{BB962C8B-B14F-4D97-AF65-F5344CB8AC3E}">
        <p14:creationId xmlns:p14="http://schemas.microsoft.com/office/powerpoint/2010/main" val="2852368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3" y="457200"/>
            <a:ext cx="11743508" cy="6061165"/>
          </a:xfrm>
        </p:spPr>
        <p:txBody>
          <a:bodyPr>
            <a:normAutofit lnSpcReduction="10000"/>
          </a:bodyPr>
          <a:lstStyle/>
          <a:p>
            <a:pPr algn="r" rtl="1"/>
            <a:r>
              <a:rPr lang="ar-IQ" sz="2800" b="1" dirty="0" smtClean="0">
                <a:solidFill>
                  <a:srgbClr val="C00000"/>
                </a:solidFill>
              </a:rPr>
              <a:t>واضع علم الصرف:</a:t>
            </a:r>
            <a:r>
              <a:rPr lang="ar-IQ" sz="2800" dirty="0" smtClean="0"/>
              <a:t> هو معاذ ابن الهراء توفي( 177هـ) .</a:t>
            </a:r>
          </a:p>
          <a:p>
            <a:pPr algn="r" rtl="1"/>
            <a:r>
              <a:rPr lang="ar-IQ" sz="2800" b="1" dirty="0" smtClean="0">
                <a:solidFill>
                  <a:srgbClr val="C00000"/>
                </a:solidFill>
              </a:rPr>
              <a:t>ميدان علم الصرف:</a:t>
            </a:r>
            <a:r>
              <a:rPr lang="ar-IQ" sz="2800" dirty="0" smtClean="0"/>
              <a:t> الأسماء المتمكنة (وهي الأسماء التي يمكن إعرابها أي غير المبنية) ، والأفعال المتصرفة (وهي الأفعال التي ليست بجامدة وتقبل علامات الإعراب المختلفة) ، أما الحروف فليست مما يعنى به علم الصرف.</a:t>
            </a:r>
          </a:p>
          <a:p>
            <a:pPr algn="r" rtl="1"/>
            <a:r>
              <a:rPr lang="ar-IQ" sz="2800" b="1" dirty="0" smtClean="0">
                <a:solidFill>
                  <a:srgbClr val="C00000"/>
                </a:solidFill>
              </a:rPr>
              <a:t>فوائد علم الصرف:</a:t>
            </a:r>
            <a:r>
              <a:rPr lang="ar-IQ" sz="2800" dirty="0" smtClean="0"/>
              <a:t> </a:t>
            </a:r>
          </a:p>
          <a:p>
            <a:pPr algn="r" rtl="1"/>
            <a:r>
              <a:rPr lang="ar-IQ" sz="2800" dirty="0" smtClean="0"/>
              <a:t>1- ضبط بنية الكلمة ومعرفة حركة كل حرف عدا الحرف الأخير فهو من اختصاص علم النحو.</a:t>
            </a:r>
          </a:p>
          <a:p>
            <a:pPr algn="r" rtl="1"/>
            <a:r>
              <a:rPr lang="ar-IQ" sz="2800" dirty="0" smtClean="0"/>
              <a:t>2-معرفة الأصلي من الزائد من حروف الكلمة.</a:t>
            </a:r>
          </a:p>
          <a:p>
            <a:pPr algn="r" rtl="1"/>
            <a:r>
              <a:rPr lang="ar-IQ" sz="2800" dirty="0" smtClean="0"/>
              <a:t>3- معرفة بناء الفعل للمجهول والملعوم، وتوكيده بالنون.</a:t>
            </a:r>
          </a:p>
          <a:p>
            <a:pPr algn="r" rtl="1"/>
            <a:r>
              <a:rPr lang="ar-IQ" sz="2800" dirty="0" smtClean="0"/>
              <a:t>4- التمييز بين الفعل اللازم والمتعدي، مثل: جلس وأجلس.</a:t>
            </a:r>
          </a:p>
          <a:p>
            <a:pPr algn="r" rtl="1"/>
            <a:r>
              <a:rPr lang="ar-IQ" sz="2800" dirty="0" smtClean="0"/>
              <a:t>5-معرفة قواعد الاشتقاق، لإغناء اللغة وإيجاد أسماء للمخترعات والمستحدثات.</a:t>
            </a:r>
          </a:p>
          <a:p>
            <a:pPr algn="r" rtl="1"/>
            <a:r>
              <a:rPr lang="ar-IQ" sz="2800" dirty="0" smtClean="0"/>
              <a:t>6- صون اللسان عن الخطأ في حركات أحرف الكلمات.</a:t>
            </a:r>
            <a:endParaRPr lang="en-US" sz="2800" dirty="0"/>
          </a:p>
        </p:txBody>
      </p:sp>
    </p:spTree>
    <p:extLst>
      <p:ext uri="{BB962C8B-B14F-4D97-AF65-F5344CB8AC3E}">
        <p14:creationId xmlns:p14="http://schemas.microsoft.com/office/powerpoint/2010/main" val="319160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17" y="624109"/>
            <a:ext cx="11207932" cy="5920381"/>
          </a:xfrm>
        </p:spPr>
        <p:txBody>
          <a:bodyPr/>
          <a:lstStyle/>
          <a:p>
            <a:pPr algn="r" rtl="1"/>
            <a:r>
              <a:rPr lang="ar-IQ" dirty="0" smtClean="0"/>
              <a:t>قواعد النسبة:</a:t>
            </a:r>
            <a:br>
              <a:rPr lang="ar-IQ" dirty="0" smtClean="0"/>
            </a:br>
            <a:r>
              <a:rPr lang="ar-IQ" dirty="0" smtClean="0"/>
              <a:t>1- عند النسبة إلى اسم مختوم بتاء التأنيث تحذف التاء مثل: فاطمة = فاطمي، وأسكندريّ؟، جامعيّ..</a:t>
            </a:r>
            <a:br>
              <a:rPr lang="ar-IQ" dirty="0" smtClean="0"/>
            </a:br>
            <a:r>
              <a:rPr lang="ar-IQ" dirty="0" smtClean="0"/>
              <a:t>2- عند النسبة إلى الإسم المقصور، ننظر إلى ترتيب الألف:</a:t>
            </a:r>
            <a:br>
              <a:rPr lang="ar-IQ" dirty="0" smtClean="0"/>
            </a:br>
            <a:r>
              <a:rPr lang="ar-IQ" dirty="0" smtClean="0"/>
              <a:t>إ- إذا كانت 3تقلب واواً ، مثل: عصوي (عصا)، فتوي (فتى أو فتاة) وضحويّ (ضحى).</a:t>
            </a:r>
            <a:br>
              <a:rPr lang="ar-IQ" dirty="0" smtClean="0"/>
            </a:br>
            <a:r>
              <a:rPr lang="ar-IQ" dirty="0" smtClean="0"/>
              <a:t>ب- وإن كانت 4 وكان الحرف الثاني متحركاً حذفت الألف مثل: كندا (كنديّ) أما إذا كانت ساكنة جاز حذفها وبقاؤها مثل: طنطا (طنطويّ)، أو طنطيّ، أو طنطاويّ.</a:t>
            </a:r>
            <a:endParaRPr lang="en-US" dirty="0"/>
          </a:p>
        </p:txBody>
      </p:sp>
    </p:spTree>
    <p:extLst>
      <p:ext uri="{BB962C8B-B14F-4D97-AF65-F5344CB8AC3E}">
        <p14:creationId xmlns:p14="http://schemas.microsoft.com/office/powerpoint/2010/main" val="37786631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463" y="624109"/>
            <a:ext cx="10894423" cy="5855067"/>
          </a:xfrm>
        </p:spPr>
        <p:txBody>
          <a:bodyPr/>
          <a:lstStyle/>
          <a:p>
            <a:pPr algn="r" rtl="1"/>
            <a:r>
              <a:rPr lang="ar-IQ" dirty="0" smtClean="0"/>
              <a:t>الصحيح والمعتل من الأفعال</a:t>
            </a:r>
            <a:br>
              <a:rPr lang="ar-IQ" dirty="0" smtClean="0"/>
            </a:br>
            <a:r>
              <a:rPr lang="ar-IQ" dirty="0" smtClean="0"/>
              <a:t>الفعل الصحيح: هو كل فعل خلت أحرفه الأصلية من اي حرف علة.</a:t>
            </a:r>
            <a:br>
              <a:rPr lang="ar-IQ" dirty="0" smtClean="0"/>
            </a:br>
            <a:r>
              <a:rPr lang="ar-IQ" dirty="0" smtClean="0"/>
              <a:t>الفعل المعتل: =     =    = كان ضمن أحرفه الأصلية حرف علة أو أكثر.</a:t>
            </a:r>
            <a:br>
              <a:rPr lang="ar-IQ" dirty="0" smtClean="0"/>
            </a:br>
            <a:r>
              <a:rPr lang="ar-IQ" dirty="0" smtClean="0"/>
              <a:t>أقسام الفعل الصحيح</a:t>
            </a:r>
            <a:br>
              <a:rPr lang="ar-IQ" dirty="0" smtClean="0"/>
            </a:br>
            <a:r>
              <a:rPr lang="ar-IQ" dirty="0" smtClean="0"/>
              <a:t>1- المهموز: هو ما كان أحد أحرفه همزة: أكل، سأل، قرأ.</a:t>
            </a:r>
            <a:br>
              <a:rPr lang="ar-IQ" dirty="0" smtClean="0"/>
            </a:br>
            <a:r>
              <a:rPr lang="ar-IQ" dirty="0" smtClean="0"/>
              <a:t>2- المضعّف: وهو ما كان عينه ولامه من جنس واحد: عدّ،</a:t>
            </a:r>
            <a:br>
              <a:rPr lang="ar-IQ" dirty="0" smtClean="0"/>
            </a:br>
            <a:r>
              <a:rPr lang="ar-IQ" dirty="0" smtClean="0"/>
              <a:t>3- السالم: وهو ما سلمت أحرفه الأصلية من الهمزة والتضعيف: كتب، ربح، دحرج...</a:t>
            </a:r>
            <a:endParaRPr lang="en-US" dirty="0"/>
          </a:p>
        </p:txBody>
      </p:sp>
    </p:spTree>
    <p:extLst>
      <p:ext uri="{BB962C8B-B14F-4D97-AF65-F5344CB8AC3E}">
        <p14:creationId xmlns:p14="http://schemas.microsoft.com/office/powerpoint/2010/main" val="27406712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95" y="624110"/>
            <a:ext cx="11129554" cy="5842004"/>
          </a:xfrm>
        </p:spPr>
        <p:txBody>
          <a:bodyPr/>
          <a:lstStyle/>
          <a:p>
            <a:pPr algn="r" rtl="1"/>
            <a:r>
              <a:rPr lang="ar-IQ" dirty="0" smtClean="0"/>
              <a:t>أقسام المعتل</a:t>
            </a:r>
            <a:br>
              <a:rPr lang="ar-IQ" dirty="0" smtClean="0"/>
            </a:br>
            <a:r>
              <a:rPr lang="ar-IQ" dirty="0" smtClean="0"/>
              <a:t>1- المثال:</a:t>
            </a:r>
            <a:br>
              <a:rPr lang="ar-IQ" dirty="0" smtClean="0"/>
            </a:br>
            <a:r>
              <a:rPr lang="ar-IQ" dirty="0" smtClean="0"/>
              <a:t>2- الأجوف</a:t>
            </a:r>
            <a:br>
              <a:rPr lang="ar-IQ" dirty="0" smtClean="0"/>
            </a:br>
            <a:r>
              <a:rPr lang="ar-IQ" dirty="0" smtClean="0"/>
              <a:t>3-الناقص</a:t>
            </a:r>
            <a:br>
              <a:rPr lang="ar-IQ" dirty="0" smtClean="0"/>
            </a:br>
            <a:r>
              <a:rPr lang="ar-IQ" dirty="0" smtClean="0"/>
              <a:t>4-اللفيف: اللفيف المقرون، اللفيف المفروق</a:t>
            </a:r>
            <a:endParaRPr lang="en-US" dirty="0"/>
          </a:p>
        </p:txBody>
      </p:sp>
    </p:spTree>
    <p:extLst>
      <p:ext uri="{BB962C8B-B14F-4D97-AF65-F5344CB8AC3E}">
        <p14:creationId xmlns:p14="http://schemas.microsoft.com/office/powerpoint/2010/main" val="1320820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t>الفعل المزيد و الفعل المجرد</a:t>
            </a:r>
            <a:endParaRPr lang="en-US" dirty="0"/>
          </a:p>
        </p:txBody>
      </p:sp>
      <p:sp>
        <p:nvSpPr>
          <p:cNvPr id="3" name="Content Placeholder 2"/>
          <p:cNvSpPr>
            <a:spLocks noGrp="1"/>
          </p:cNvSpPr>
          <p:nvPr>
            <p:ph idx="1"/>
          </p:nvPr>
        </p:nvSpPr>
        <p:spPr>
          <a:xfrm>
            <a:off x="992777" y="2133600"/>
            <a:ext cx="10907486" cy="4724400"/>
          </a:xfrm>
        </p:spPr>
        <p:txBody>
          <a:bodyPr>
            <a:normAutofit/>
          </a:bodyPr>
          <a:lstStyle/>
          <a:p>
            <a:pPr marL="0" indent="0" algn="r" rtl="1">
              <a:buNone/>
            </a:pPr>
            <a:r>
              <a:rPr lang="ar-IQ" sz="2800" b="1" u="sng" dirty="0" smtClean="0">
                <a:solidFill>
                  <a:schemeClr val="accent4">
                    <a:lumMod val="75000"/>
                  </a:schemeClr>
                </a:solidFill>
              </a:rPr>
              <a:t>1- المجرد:</a:t>
            </a:r>
            <a:r>
              <a:rPr lang="ar-IQ" sz="2800" dirty="0" smtClean="0"/>
              <a:t> هو ما كانت جميع حروفه أصلية، مثل: كتب ، سمع، جلس، قال، بعثر، دحرج.</a:t>
            </a:r>
          </a:p>
          <a:p>
            <a:pPr marL="0" indent="0" algn="r" rtl="1">
              <a:buNone/>
            </a:pPr>
            <a:r>
              <a:rPr lang="ar-IQ" sz="2800" dirty="0" smtClean="0"/>
              <a:t>تقسم على قسمين:</a:t>
            </a:r>
          </a:p>
          <a:p>
            <a:pPr algn="r" rtl="1">
              <a:buAutoNum type="arabic1Minus"/>
            </a:pPr>
            <a:r>
              <a:rPr lang="ar-IQ" sz="2800" dirty="0" smtClean="0">
                <a:solidFill>
                  <a:srgbClr val="C00000"/>
                </a:solidFill>
              </a:rPr>
              <a:t>الثلاثي: </a:t>
            </a:r>
            <a:r>
              <a:rPr lang="ar-IQ" sz="2800" dirty="0" smtClean="0"/>
              <a:t>يتكون من ثلاثة حروف أصلية: سأل، نام، أكل، قرأ.</a:t>
            </a:r>
          </a:p>
          <a:p>
            <a:pPr algn="r" rtl="1">
              <a:buAutoNum type="arabic1Minus"/>
            </a:pPr>
            <a:r>
              <a:rPr lang="ar-IQ" sz="2800" dirty="0" smtClean="0">
                <a:solidFill>
                  <a:srgbClr val="C00000"/>
                </a:solidFill>
              </a:rPr>
              <a:t>الرباعي:</a:t>
            </a:r>
            <a:r>
              <a:rPr lang="ar-IQ" sz="2800" dirty="0" smtClean="0"/>
              <a:t> يتكون من أربعة حروف أصلية: مثل: قهقه، زلزل، وسوس، قلقل.، له وزن واحد فقط وهو (فعْلَلَ) (يُفَعْلِلُ)</a:t>
            </a:r>
          </a:p>
          <a:p>
            <a:pPr marL="0" indent="0" algn="r" rtl="1">
              <a:buNone/>
            </a:pPr>
            <a:r>
              <a:rPr lang="ar-IQ" sz="2800" b="1" u="sng" dirty="0" smtClean="0">
                <a:solidFill>
                  <a:schemeClr val="accent4">
                    <a:lumMod val="75000"/>
                  </a:schemeClr>
                </a:solidFill>
              </a:rPr>
              <a:t>الفعل المزيد:</a:t>
            </a:r>
            <a:r>
              <a:rPr lang="ar-IQ" sz="2800" dirty="0" smtClean="0"/>
              <a:t> هو ما زيد على حروفه الأصلية حرف أو أكثر، وتكون إما بزيادة حرف أوحرفين أو ثلاثة أحرف، أو بتضعيف لام الفعل، أو لامه، والزيادة تفيد الفعل معنى إضافياً. وقد جمع حروف الزيادة في كلمة (سألتمونيها).</a:t>
            </a:r>
          </a:p>
          <a:p>
            <a:pPr marL="0" indent="0" algn="r" rtl="1">
              <a:buNone/>
            </a:pPr>
            <a:endParaRPr lang="en-US" sz="2800" dirty="0"/>
          </a:p>
        </p:txBody>
      </p:sp>
    </p:spTree>
    <p:extLst>
      <p:ext uri="{BB962C8B-B14F-4D97-AF65-F5344CB8AC3E}">
        <p14:creationId xmlns:p14="http://schemas.microsoft.com/office/powerpoint/2010/main" val="353267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326571"/>
            <a:ext cx="11508377" cy="5904412"/>
          </a:xfrm>
        </p:spPr>
        <p:txBody>
          <a:bodyPr>
            <a:normAutofit/>
          </a:bodyPr>
          <a:lstStyle/>
          <a:p>
            <a:pPr algn="r" rtl="1"/>
            <a:r>
              <a:rPr lang="ar-IQ" sz="3600" dirty="0" smtClean="0"/>
              <a:t>المزيد الثلاثي: </a:t>
            </a:r>
            <a:br>
              <a:rPr lang="ar-IQ" sz="3600" dirty="0" smtClean="0"/>
            </a:br>
            <a:r>
              <a:rPr lang="ar-IQ" sz="3600" dirty="0" smtClean="0"/>
              <a:t>المزيد بحرف واحد يأتي على ثلاثة أوزان هي:</a:t>
            </a:r>
            <a:br>
              <a:rPr lang="ar-IQ" sz="3600" dirty="0" smtClean="0"/>
            </a:br>
            <a:r>
              <a:rPr lang="ar-IQ" sz="3600" dirty="0" smtClean="0">
                <a:solidFill>
                  <a:srgbClr val="C00000"/>
                </a:solidFill>
              </a:rPr>
              <a:t>1-أفْعَلَ:</a:t>
            </a:r>
            <a:r>
              <a:rPr lang="ar-IQ" sz="3600" dirty="0" smtClean="0"/>
              <a:t> وتفيد: التعدية(أضحك، أخرج)، أو الصيرورة (أفلس أي صار مفلساً)، أو الدخول في المكان أو الزمان (أصبح، أمسى)، أو الإزالة والسلب (أعجم أي أزال عجمة الكلام)، أو الإستحقاق (أحصد أي استحق الزرع الحصاد)</a:t>
            </a:r>
            <a:br>
              <a:rPr lang="ar-IQ" sz="3600" dirty="0" smtClean="0"/>
            </a:br>
            <a:r>
              <a:rPr lang="ar-IQ" sz="3600" dirty="0" smtClean="0">
                <a:solidFill>
                  <a:srgbClr val="C00000"/>
                </a:solidFill>
              </a:rPr>
              <a:t>2- فاعل:</a:t>
            </a:r>
            <a:r>
              <a:rPr lang="ar-IQ" sz="3600" dirty="0" smtClean="0"/>
              <a:t> تفيد المشاركة بين اثنين أو جماعتين، مثل: قاتل، كاتب، ساءل، ويكتسب الفعل بهذا التعدية مثل: مشيت إلى المسجد، وماشيت صديقي إلى الكلية.</a:t>
            </a:r>
            <a:br>
              <a:rPr lang="ar-IQ" sz="3600" dirty="0" smtClean="0"/>
            </a:br>
            <a:r>
              <a:rPr lang="ar-IQ" sz="3600" dirty="0" smtClean="0">
                <a:solidFill>
                  <a:srgbClr val="C00000"/>
                </a:solidFill>
              </a:rPr>
              <a:t>3- فعَّلَ:</a:t>
            </a:r>
            <a:r>
              <a:rPr lang="ar-IQ" sz="3600" dirty="0" smtClean="0"/>
              <a:t> وتفيد التكثير (كسّر) أو الإزالة (قشّر) أو التعدية (علّم) أو التوجه إلى جهة معينة (شرّق) أو نسبة الفعل إلى أصله (كفّروه) أو اختصار حكاية الشيء ( سبّح، هلّل)</a:t>
            </a:r>
            <a:endParaRPr lang="en-US" sz="3600" dirty="0"/>
          </a:p>
        </p:txBody>
      </p:sp>
    </p:spTree>
    <p:extLst>
      <p:ext uri="{BB962C8B-B14F-4D97-AF65-F5344CB8AC3E}">
        <p14:creationId xmlns:p14="http://schemas.microsoft.com/office/powerpoint/2010/main" val="85825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3" y="287383"/>
            <a:ext cx="11495314" cy="5865223"/>
          </a:xfrm>
        </p:spPr>
        <p:txBody>
          <a:bodyPr>
            <a:normAutofit fontScale="90000"/>
          </a:bodyPr>
          <a:lstStyle/>
          <a:p>
            <a:pPr algn="r" rtl="1"/>
            <a:r>
              <a:rPr lang="ar-IQ" dirty="0" smtClean="0"/>
              <a:t>الفعل المزيد بحرفين يأتي على خمسة أوزان وهي:</a:t>
            </a:r>
            <a:br>
              <a:rPr lang="ar-IQ" dirty="0" smtClean="0"/>
            </a:br>
            <a:r>
              <a:rPr lang="ar-IQ" dirty="0" smtClean="0"/>
              <a:t>1- </a:t>
            </a:r>
            <a:r>
              <a:rPr lang="ar-IQ" dirty="0" smtClean="0">
                <a:solidFill>
                  <a:srgbClr val="FF0000"/>
                </a:solidFill>
              </a:rPr>
              <a:t>افعلَّ:</a:t>
            </a:r>
            <a:r>
              <a:rPr lang="ar-IQ" dirty="0" smtClean="0"/>
              <a:t> وتفيد المبالغة في معنى المجرد/ مثل: احمرّ، اخضرّ، اغبرّ.</a:t>
            </a:r>
            <a:br>
              <a:rPr lang="ar-IQ" dirty="0" smtClean="0"/>
            </a:br>
            <a:r>
              <a:rPr lang="ar-IQ" dirty="0" smtClean="0"/>
              <a:t>2-</a:t>
            </a:r>
            <a:r>
              <a:rPr lang="ar-IQ" dirty="0" smtClean="0">
                <a:solidFill>
                  <a:srgbClr val="FF0000"/>
                </a:solidFill>
              </a:rPr>
              <a:t> انفعل:</a:t>
            </a:r>
            <a:r>
              <a:rPr lang="ar-IQ" dirty="0" smtClean="0"/>
              <a:t> وتفيد المطاوعة ( أي استجابة المفعول به في قبول تأثير الفعل، ويصبح المفعول</a:t>
            </a:r>
            <a:br>
              <a:rPr lang="ar-IQ" dirty="0" smtClean="0"/>
            </a:br>
            <a:r>
              <a:rPr lang="ar-IQ" dirty="0" smtClean="0"/>
              <a:t> </a:t>
            </a:r>
            <a:br>
              <a:rPr lang="ar-IQ" dirty="0" smtClean="0"/>
            </a:br>
            <a:r>
              <a:rPr lang="ar-IQ" dirty="0" smtClean="0"/>
              <a:t>به فاعلا مطاوعاً للفعل المزيد: انفعل) ، قطعت الحبل فانقطع الحبلُ، انكسرت الزجاجة، انصرف الطفل.</a:t>
            </a:r>
            <a:br>
              <a:rPr lang="ar-IQ" dirty="0" smtClean="0"/>
            </a:br>
            <a:r>
              <a:rPr lang="ar-IQ" dirty="0" smtClean="0"/>
              <a:t>3- </a:t>
            </a:r>
            <a:r>
              <a:rPr lang="ar-IQ" dirty="0" smtClean="0">
                <a:solidFill>
                  <a:srgbClr val="FF0000"/>
                </a:solidFill>
              </a:rPr>
              <a:t>افتعل:</a:t>
            </a:r>
            <a:r>
              <a:rPr lang="ar-IQ" dirty="0" smtClean="0"/>
              <a:t>1- تفيد المشاركة/ مثل: اجتمع فلان وفلان، اختصم محمد مع المدير.</a:t>
            </a:r>
            <a:br>
              <a:rPr lang="ar-IQ" dirty="0" smtClean="0"/>
            </a:br>
            <a:r>
              <a:rPr lang="ar-IQ" dirty="0" smtClean="0"/>
              <a:t>2-كما أهنا تفيد المطاوعة مثل: استمع .</a:t>
            </a:r>
            <a:br>
              <a:rPr lang="ar-IQ" dirty="0" smtClean="0"/>
            </a:br>
            <a:r>
              <a:rPr lang="ar-IQ" dirty="0" smtClean="0"/>
              <a:t>3-وتفيد المبالغة في معنى الفعل (اكتسب، اجتهد، اقتلع)</a:t>
            </a:r>
            <a:br>
              <a:rPr lang="ar-IQ" dirty="0" smtClean="0"/>
            </a:br>
            <a:r>
              <a:rPr lang="ar-IQ" dirty="0" smtClean="0"/>
              <a:t>4- </a:t>
            </a:r>
            <a:r>
              <a:rPr lang="ar-IQ" dirty="0" smtClean="0">
                <a:solidFill>
                  <a:srgbClr val="FF0000"/>
                </a:solidFill>
              </a:rPr>
              <a:t>تفعّل:</a:t>
            </a:r>
            <a:r>
              <a:rPr lang="ar-IQ" dirty="0" smtClean="0"/>
              <a:t> تفيد المطاوعة مثل: علّمته فتعلّم، وتأدب، وتسلّم.</a:t>
            </a:r>
            <a:br>
              <a:rPr lang="ar-IQ" dirty="0" smtClean="0"/>
            </a:br>
            <a:r>
              <a:rPr lang="ar-IQ" dirty="0" smtClean="0"/>
              <a:t>أو التكلّف مثل: تشجّع، تصبّر، تخلّى، تجمّل.</a:t>
            </a:r>
            <a:br>
              <a:rPr lang="ar-IQ" dirty="0" smtClean="0"/>
            </a:br>
            <a:r>
              <a:rPr lang="ar-IQ" dirty="0" smtClean="0"/>
              <a:t>او الاتخاذ مثل: توسّد، تعبّد.</a:t>
            </a:r>
            <a:br>
              <a:rPr lang="ar-IQ" dirty="0" smtClean="0"/>
            </a:br>
            <a:r>
              <a:rPr lang="ar-IQ" dirty="0" smtClean="0"/>
              <a:t/>
            </a:r>
            <a:br>
              <a:rPr lang="ar-IQ" dirty="0" smtClean="0"/>
            </a:br>
            <a:endParaRPr lang="en-US" dirty="0"/>
          </a:p>
        </p:txBody>
      </p:sp>
    </p:spTree>
    <p:extLst>
      <p:ext uri="{BB962C8B-B14F-4D97-AF65-F5344CB8AC3E}">
        <p14:creationId xmlns:p14="http://schemas.microsoft.com/office/powerpoint/2010/main" val="9356786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1" y="274320"/>
            <a:ext cx="11534502" cy="5499463"/>
          </a:xfrm>
        </p:spPr>
        <p:txBody>
          <a:bodyPr>
            <a:normAutofit/>
          </a:bodyPr>
          <a:lstStyle/>
          <a:p>
            <a:pPr algn="r" rtl="1"/>
            <a:r>
              <a:rPr lang="ar-IQ" sz="4000" dirty="0" smtClean="0"/>
              <a:t>5- تفاعل: تفيد التظاهر (تكاسل، تمارض، تناوم، تجاهل، تباكى)</a:t>
            </a:r>
            <a:br>
              <a:rPr lang="ar-IQ" sz="4000" dirty="0" smtClean="0"/>
            </a:br>
            <a:r>
              <a:rPr lang="ar-IQ" sz="4000" dirty="0" smtClean="0"/>
              <a:t>أو التدرج في حدوث الفعل (تزايد، تناقص، تماثل، توافد)</a:t>
            </a:r>
            <a:br>
              <a:rPr lang="ar-IQ" sz="4000" dirty="0" smtClean="0"/>
            </a:br>
            <a:r>
              <a:rPr lang="ar-IQ" sz="4000" dirty="0" smtClean="0"/>
              <a:t>او المطاوعة (تباعد، تناول)</a:t>
            </a:r>
            <a:br>
              <a:rPr lang="ar-IQ" sz="4000" dirty="0" smtClean="0"/>
            </a:br>
            <a:r>
              <a:rPr lang="ar-IQ" sz="4000" dirty="0" smtClean="0"/>
              <a:t>او المشاركة (تجادل، تقاتل، تمازح)</a:t>
            </a:r>
            <a:endParaRPr lang="en-US" sz="4000" dirty="0"/>
          </a:p>
        </p:txBody>
      </p:sp>
    </p:spTree>
    <p:extLst>
      <p:ext uri="{BB962C8B-B14F-4D97-AF65-F5344CB8AC3E}">
        <p14:creationId xmlns:p14="http://schemas.microsoft.com/office/powerpoint/2010/main" val="13252477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352697"/>
            <a:ext cx="11260183" cy="5421086"/>
          </a:xfrm>
        </p:spPr>
        <p:txBody>
          <a:bodyPr/>
          <a:lstStyle/>
          <a:p>
            <a:pPr algn="r" rtl="1"/>
            <a:r>
              <a:rPr lang="ar-IQ" dirty="0" smtClean="0"/>
              <a:t>والفعل المزيد بثلاثة أحرف يأتي على ثلاثة أوزان، هي:</a:t>
            </a:r>
            <a:br>
              <a:rPr lang="ar-IQ" dirty="0" smtClean="0"/>
            </a:br>
            <a:r>
              <a:rPr lang="ar-IQ" dirty="0" smtClean="0"/>
              <a:t>1- استفعل: وتفيد الطلب (استغفر، أي طلب الغفران) واستخرج، استفهم</a:t>
            </a:r>
            <a:br>
              <a:rPr lang="ar-IQ" dirty="0" smtClean="0"/>
            </a:br>
            <a:r>
              <a:rPr lang="ar-IQ" dirty="0"/>
              <a:t> </a:t>
            </a:r>
            <a:r>
              <a:rPr lang="ar-IQ" dirty="0" smtClean="0"/>
              <a:t>أو اعتقاد الصفة (استعظم الأمر أي اعتقده عظيماً، استصغره، استصوبه)</a:t>
            </a:r>
            <a:br>
              <a:rPr lang="ar-IQ" dirty="0" smtClean="0"/>
            </a:br>
            <a:r>
              <a:rPr lang="ar-IQ" dirty="0" smtClean="0"/>
              <a:t/>
            </a:r>
            <a:br>
              <a:rPr lang="ar-IQ" dirty="0" smtClean="0"/>
            </a:br>
            <a:r>
              <a:rPr lang="ar-IQ" dirty="0" smtClean="0"/>
              <a:t>أو الاتخاذ (استقر في المكان أي اتخذه مقراً، واستوطنه)</a:t>
            </a:r>
            <a:br>
              <a:rPr lang="ar-IQ" dirty="0" smtClean="0"/>
            </a:br>
            <a:r>
              <a:rPr lang="ar-IQ" dirty="0" smtClean="0"/>
              <a:t>والتشبه  (استأسد فلان اي تشبه بالأسد، واستحجر الطين أي صار كالحجر).</a:t>
            </a:r>
            <a:br>
              <a:rPr lang="ar-IQ" dirty="0" smtClean="0"/>
            </a:br>
            <a:r>
              <a:rPr lang="ar-IQ" dirty="0" smtClean="0"/>
              <a:t>2- افعوعل: وتفيد المبالغة أو الدلالة على الزيادة والكثرة (اعشوشبت الأرض، واغدودن الشعر أي طال، واغدودق المطر أي نزل بكثرة).</a:t>
            </a:r>
            <a:br>
              <a:rPr lang="ar-IQ" dirty="0" smtClean="0"/>
            </a:br>
            <a:r>
              <a:rPr lang="ar-IQ" dirty="0" smtClean="0"/>
              <a:t>3- افعالّ: وتفيد المبالغة أو الدلالة على الزيادة والكثرة (احمارّ، اخضارّ) أي زادت حمرته أو خضرته.</a:t>
            </a:r>
            <a:endParaRPr lang="en-US" dirty="0"/>
          </a:p>
        </p:txBody>
      </p:sp>
    </p:spTree>
    <p:extLst>
      <p:ext uri="{BB962C8B-B14F-4D97-AF65-F5344CB8AC3E}">
        <p14:creationId xmlns:p14="http://schemas.microsoft.com/office/powerpoint/2010/main" val="28897860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6" y="313509"/>
            <a:ext cx="11861073" cy="5839097"/>
          </a:xfrm>
        </p:spPr>
        <p:txBody>
          <a:bodyPr/>
          <a:lstStyle/>
          <a:p>
            <a:pPr algn="r" rtl="1"/>
            <a:r>
              <a:rPr lang="ar-IQ" dirty="0" smtClean="0"/>
              <a:t>مزيد الرباعي</a:t>
            </a:r>
            <a:br>
              <a:rPr lang="ar-IQ" dirty="0" smtClean="0"/>
            </a:br>
            <a:r>
              <a:rPr lang="ar-IQ" dirty="0" smtClean="0"/>
              <a:t>1- الفعل الرباعي المجرد: دحرج، بعثر، طمأن، قشعر، زلزل.</a:t>
            </a:r>
            <a:br>
              <a:rPr lang="ar-IQ" dirty="0" smtClean="0"/>
            </a:br>
            <a:r>
              <a:rPr lang="ar-IQ" dirty="0" smtClean="0"/>
              <a:t>2- = الرباعي المزيد:</a:t>
            </a:r>
            <a:br>
              <a:rPr lang="ar-IQ" dirty="0" smtClean="0"/>
            </a:br>
            <a:r>
              <a:rPr lang="ar-IQ" dirty="0" smtClean="0"/>
              <a:t/>
            </a:r>
            <a:br>
              <a:rPr lang="ar-IQ" dirty="0" smtClean="0"/>
            </a:br>
            <a:r>
              <a:rPr lang="ar-IQ" dirty="0" smtClean="0"/>
              <a:t>أ- المزيد بحرف واحد: يأتي على وزن واحد هو تفعلل ويفيد المطاوعة لوزن فعلل (دحرج تدحرج، بعثر تبعثر، زلزل تزلزل)</a:t>
            </a:r>
            <a:br>
              <a:rPr lang="ar-IQ" dirty="0" smtClean="0"/>
            </a:br>
            <a:r>
              <a:rPr lang="ar-IQ" dirty="0" smtClean="0"/>
              <a:t/>
            </a:r>
            <a:br>
              <a:rPr lang="ar-IQ" dirty="0" smtClean="0"/>
            </a:br>
            <a:r>
              <a:rPr lang="ar-IQ" dirty="0" smtClean="0"/>
              <a:t>ب- الرباعي المزيد يكون على وزنين هما:</a:t>
            </a:r>
            <a:br>
              <a:rPr lang="ar-IQ" dirty="0" smtClean="0"/>
            </a:br>
            <a:r>
              <a:rPr lang="ar-IQ" dirty="0" smtClean="0"/>
              <a:t>1- افعنلل: يفيد المطاوعة، مثل (حرجمت الإبل فاحرنجمت أي تجمعت، وفرقعتها فافرنقعت أي تفرقت)</a:t>
            </a:r>
            <a:br>
              <a:rPr lang="ar-IQ" dirty="0" smtClean="0"/>
            </a:br>
            <a:r>
              <a:rPr lang="ar-IQ" dirty="0" smtClean="0"/>
              <a:t>2- افعللَّ: يفيد المبالغة، مثل (اطمأنّ، اقشعرّ، اكفهرّ، اضمحلّ، اشرأبّ)</a:t>
            </a:r>
            <a:endParaRPr lang="en-US" dirty="0"/>
          </a:p>
        </p:txBody>
      </p:sp>
    </p:spTree>
    <p:extLst>
      <p:ext uri="{BB962C8B-B14F-4D97-AF65-F5344CB8AC3E}">
        <p14:creationId xmlns:p14="http://schemas.microsoft.com/office/powerpoint/2010/main" val="3966509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261257"/>
            <a:ext cx="11808822" cy="5878286"/>
          </a:xfrm>
        </p:spPr>
        <p:txBody>
          <a:bodyPr>
            <a:normAutofit/>
          </a:bodyPr>
          <a:lstStyle/>
          <a:p>
            <a:pPr algn="r" rtl="1"/>
            <a:r>
              <a:rPr lang="en-US" sz="4400" dirty="0" smtClean="0"/>
              <a:t/>
            </a:r>
            <a:br>
              <a:rPr lang="en-US" sz="4400" dirty="0" smtClean="0"/>
            </a:br>
            <a:r>
              <a:rPr lang="ar-IQ" sz="4400" dirty="0" smtClean="0"/>
              <a:t>الفعل المبني للمعلوم والفعل المبني للمجهول</a:t>
            </a:r>
            <a:br>
              <a:rPr lang="ar-IQ" sz="4400" dirty="0" smtClean="0"/>
            </a:br>
            <a:endParaRPr lang="en-US" sz="4400" dirty="0"/>
          </a:p>
        </p:txBody>
      </p:sp>
    </p:spTree>
    <p:extLst>
      <p:ext uri="{BB962C8B-B14F-4D97-AF65-F5344CB8AC3E}">
        <p14:creationId xmlns:p14="http://schemas.microsoft.com/office/powerpoint/2010/main" val="1590842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82621"/>
          </a:xfrm>
        </p:spPr>
        <p:txBody>
          <a:bodyPr/>
          <a:lstStyle/>
          <a:p>
            <a:pPr algn="r" rtl="1"/>
            <a:r>
              <a:rPr lang="ar-IQ" b="1" dirty="0" smtClean="0">
                <a:solidFill>
                  <a:schemeClr val="accent2">
                    <a:lumMod val="75000"/>
                  </a:schemeClr>
                </a:solidFill>
              </a:rPr>
              <a:t>تقسيم الاسم من حيث التنكير والتعريف</a:t>
            </a:r>
            <a:endParaRPr lang="en-US" b="1" dirty="0">
              <a:solidFill>
                <a:schemeClr val="accent2">
                  <a:lumMod val="75000"/>
                </a:schemeClr>
              </a:solidFill>
            </a:endParaRPr>
          </a:p>
        </p:txBody>
      </p:sp>
      <p:sp>
        <p:nvSpPr>
          <p:cNvPr id="3" name="Content Placeholder 2"/>
          <p:cNvSpPr>
            <a:spLocks noGrp="1"/>
          </p:cNvSpPr>
          <p:nvPr>
            <p:ph idx="1"/>
          </p:nvPr>
        </p:nvSpPr>
        <p:spPr>
          <a:xfrm>
            <a:off x="836024" y="1606731"/>
            <a:ext cx="11025050" cy="4846320"/>
          </a:xfrm>
        </p:spPr>
        <p:txBody>
          <a:bodyPr>
            <a:noAutofit/>
          </a:bodyPr>
          <a:lstStyle/>
          <a:p>
            <a:pPr marL="0" indent="0" algn="r" rtl="1">
              <a:buNone/>
            </a:pPr>
            <a:r>
              <a:rPr lang="ar-IQ" sz="3600" b="1" dirty="0" smtClean="0"/>
              <a:t>الاسم النكرة: وهو كل اسم يدل على غير معين، شيئاً كان أو شخصاً، مثل: رجل، شجرة، هر.</a:t>
            </a:r>
          </a:p>
          <a:p>
            <a:pPr marL="0" indent="0" algn="r" rtl="1">
              <a:buNone/>
            </a:pPr>
            <a:r>
              <a:rPr lang="ar-IQ" sz="3600" b="1" dirty="0" smtClean="0"/>
              <a:t>والاسم المعرفة: هو كل اسم يدل على معين أو محددٍ، مثل: زيد، الانسان، الوردة، الكتاب.</a:t>
            </a:r>
          </a:p>
          <a:p>
            <a:pPr marL="0" indent="0" algn="r" rtl="1">
              <a:buNone/>
            </a:pPr>
            <a:r>
              <a:rPr lang="ar-IQ" sz="3600" b="1" dirty="0" smtClean="0"/>
              <a:t>والاسم المعرفة سبعة أنواع:</a:t>
            </a:r>
          </a:p>
          <a:p>
            <a:pPr marL="0" indent="0" algn="r" rtl="1">
              <a:buNone/>
            </a:pPr>
            <a:r>
              <a:rPr lang="ar-IQ" sz="3600" b="1" dirty="0" smtClean="0"/>
              <a:t>1- الضمير: وهو اسم مبني –غير معرب- يدل على متكلم، أو مخاطب، أو غائب: وهي نواع:</a:t>
            </a:r>
            <a:endParaRPr lang="en-US" sz="3600" b="1" dirty="0"/>
          </a:p>
        </p:txBody>
      </p:sp>
    </p:spTree>
    <p:extLst>
      <p:ext uri="{BB962C8B-B14F-4D97-AF65-F5344CB8AC3E}">
        <p14:creationId xmlns:p14="http://schemas.microsoft.com/office/powerpoint/2010/main" val="799341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2" y="352697"/>
            <a:ext cx="11913326" cy="5734594"/>
          </a:xfrm>
        </p:spPr>
        <p:txBody>
          <a:bodyPr>
            <a:normAutofit/>
          </a:bodyPr>
          <a:lstStyle/>
          <a:p>
            <a:pPr algn="r" rtl="1"/>
            <a:r>
              <a:rPr lang="ar-IQ" sz="6600" dirty="0" smtClean="0"/>
              <a:t>الفعل اللازم والفعل المتعدي</a:t>
            </a:r>
            <a:endParaRPr lang="en-US" sz="6600" dirty="0"/>
          </a:p>
        </p:txBody>
      </p:sp>
    </p:spTree>
    <p:extLst>
      <p:ext uri="{BB962C8B-B14F-4D97-AF65-F5344CB8AC3E}">
        <p14:creationId xmlns:p14="http://schemas.microsoft.com/office/powerpoint/2010/main" val="676497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104503"/>
            <a:ext cx="12087497" cy="6048103"/>
          </a:xfrm>
        </p:spPr>
        <p:txBody>
          <a:bodyPr>
            <a:normAutofit/>
          </a:bodyPr>
          <a:lstStyle/>
          <a:p>
            <a:pPr algn="r" rtl="1"/>
            <a:r>
              <a:rPr lang="ar-IQ" sz="4000" dirty="0"/>
              <a:t>س1/ يقسم الفعل من حيث ذكر فاعله أو عدمه قسمين اذكرهما، مع التعريف لكل واحد منهما. ثم تحدث عن طريقة بناء الفعل للمجهول مع الأمثلة.</a:t>
            </a:r>
            <a:r>
              <a:rPr lang="en-US" sz="4000" dirty="0"/>
              <a:t/>
            </a:r>
            <a:br>
              <a:rPr lang="en-US" sz="4000" dirty="0"/>
            </a:br>
            <a:r>
              <a:rPr lang="ar-IQ" sz="4000" dirty="0" smtClean="0"/>
              <a:t>س2/</a:t>
            </a:r>
            <a:r>
              <a:rPr lang="ar-IQ" sz="4000" dirty="0"/>
              <a:t>ا</a:t>
            </a:r>
            <a:r>
              <a:rPr lang="ar-IQ" sz="4000" dirty="0" smtClean="0"/>
              <a:t>ملأ </a:t>
            </a:r>
            <a:r>
              <a:rPr lang="ar-IQ" sz="4000" dirty="0"/>
              <a:t>الفراغات الآتية:</a:t>
            </a:r>
            <a:r>
              <a:rPr lang="en-US" sz="4000" dirty="0"/>
              <a:t/>
            </a:r>
            <a:br>
              <a:rPr lang="en-US" sz="4000" dirty="0"/>
            </a:br>
            <a:r>
              <a:rPr lang="ar-IQ" sz="4000" dirty="0"/>
              <a:t>1-اسم الجمع هو....... 2- أوزان التصغير هي....و.....و..... 3-الفعل المزيد بحرف واحد على ثلاثة أوزان هي 1....2....3....</a:t>
            </a:r>
            <a:r>
              <a:rPr lang="en-US" sz="4000" dirty="0"/>
              <a:t/>
            </a:r>
            <a:br>
              <a:rPr lang="en-US" sz="4000" dirty="0"/>
            </a:br>
            <a:r>
              <a:rPr lang="ar-IQ" sz="4000" dirty="0"/>
              <a:t>س3/أ- عرّف النسبة، وما هي التغييرات الحاصلة على اسم المنسوب، ذاكراً أهم قواعد الإسم المنسوب مع الأمثلة.</a:t>
            </a:r>
            <a:r>
              <a:rPr lang="en-US" sz="4000" dirty="0"/>
              <a:t/>
            </a:r>
            <a:br>
              <a:rPr lang="en-US" sz="4000" dirty="0"/>
            </a:br>
            <a:r>
              <a:rPr lang="ar-IQ" sz="4000" dirty="0"/>
              <a:t>ب- اجمع الكلمات الآتية: كوكب، ثوب، كتاب، حرف، باب، مدرسة.</a:t>
            </a:r>
            <a:r>
              <a:rPr lang="en-US" sz="4000" dirty="0"/>
              <a:t/>
            </a:r>
            <a:br>
              <a:rPr lang="en-US" sz="4000" dirty="0"/>
            </a:br>
            <a:endParaRPr lang="en-US" sz="4000" dirty="0"/>
          </a:p>
        </p:txBody>
      </p:sp>
    </p:spTree>
    <p:extLst>
      <p:ext uri="{BB962C8B-B14F-4D97-AF65-F5344CB8AC3E}">
        <p14:creationId xmlns:p14="http://schemas.microsoft.com/office/powerpoint/2010/main" val="56551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339634"/>
            <a:ext cx="11168743" cy="5408023"/>
          </a:xfrm>
        </p:spPr>
        <p:txBody>
          <a:bodyPr>
            <a:normAutofit/>
          </a:bodyPr>
          <a:lstStyle/>
          <a:p>
            <a:pPr algn="r" rtl="1"/>
            <a:r>
              <a:rPr lang="ar-IQ" sz="4800" dirty="0" smtClean="0"/>
              <a:t>س1/يقسم </a:t>
            </a:r>
            <a:r>
              <a:rPr lang="ar-IQ" sz="4800" dirty="0"/>
              <a:t>الفعل من حيث ذكر فاعله أو عدمه قسمين اذكرهما، مع التعريف لكل واحد </a:t>
            </a:r>
            <a:r>
              <a:rPr lang="ar-IQ" sz="4800" dirty="0" smtClean="0"/>
              <a:t>منهما، وبيان الفرق بينهما، </a:t>
            </a:r>
            <a:r>
              <a:rPr lang="ar-IQ" sz="4800" dirty="0"/>
              <a:t>ثم تحدث عن طريقة بناء الفعل </a:t>
            </a:r>
            <a:r>
              <a:rPr lang="ar-IQ" sz="4800" dirty="0" smtClean="0"/>
              <a:t>المبني للمجهول </a:t>
            </a:r>
            <a:r>
              <a:rPr lang="ar-IQ" sz="4800" dirty="0"/>
              <a:t>مع الأمثلة</a:t>
            </a:r>
            <a:r>
              <a:rPr lang="ar-IQ" sz="4800" dirty="0" smtClean="0"/>
              <a:t>.</a:t>
            </a:r>
            <a:br>
              <a:rPr lang="ar-IQ" sz="4800" dirty="0" smtClean="0"/>
            </a:br>
            <a:r>
              <a:rPr lang="ar-IQ" sz="4800" dirty="0" smtClean="0"/>
              <a:t>س2/ حوّل الأفعال الآتية إلى فعل متعدٍ:</a:t>
            </a:r>
            <a:br>
              <a:rPr lang="ar-IQ" sz="4800" dirty="0" smtClean="0"/>
            </a:br>
            <a:r>
              <a:rPr lang="ar-IQ" sz="4800" dirty="0" smtClean="0"/>
              <a:t>ذهب، فرح، جلس، خرج، كَرُم،صَعُبَ</a:t>
            </a:r>
            <a:r>
              <a:rPr lang="ar-IQ" sz="4800" dirty="0"/>
              <a:t/>
            </a:r>
            <a:br>
              <a:rPr lang="ar-IQ" sz="4800" dirty="0"/>
            </a:br>
            <a:r>
              <a:rPr lang="ar-IQ" sz="4800" dirty="0" smtClean="0"/>
              <a:t/>
            </a:r>
            <a:br>
              <a:rPr lang="ar-IQ" sz="4800" dirty="0" smtClean="0"/>
            </a:br>
            <a:endParaRPr lang="en-US" sz="4800" dirty="0"/>
          </a:p>
        </p:txBody>
      </p:sp>
    </p:spTree>
    <p:extLst>
      <p:ext uri="{BB962C8B-B14F-4D97-AF65-F5344CB8AC3E}">
        <p14:creationId xmlns:p14="http://schemas.microsoft.com/office/powerpoint/2010/main" val="38797054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9" y="483327"/>
            <a:ext cx="11443062" cy="5617028"/>
          </a:xfrm>
        </p:spPr>
        <p:txBody>
          <a:bodyPr>
            <a:noAutofit/>
          </a:bodyPr>
          <a:lstStyle/>
          <a:p>
            <a:pPr algn="r" rtl="1"/>
            <a:r>
              <a:rPr lang="ar-IQ" sz="5400" dirty="0" smtClean="0"/>
              <a:t>س1/يقسم الفعل من حيث ذكر المفعول به وعدمه على قسمين، اذكرهما، مع بيان الفرق بينهما، ثمّ تحدّث عن كيفية تحويل اللازم إلى متعدٍ.</a:t>
            </a:r>
            <a:br>
              <a:rPr lang="ar-IQ" sz="5400" dirty="0" smtClean="0"/>
            </a:br>
            <a:r>
              <a:rPr lang="ar-IQ" sz="5400" dirty="0" smtClean="0"/>
              <a:t/>
            </a:r>
            <a:br>
              <a:rPr lang="ar-IQ" sz="5400" dirty="0" smtClean="0"/>
            </a:br>
            <a:r>
              <a:rPr lang="ar-IQ" sz="5400" dirty="0" smtClean="0"/>
              <a:t>س2/ حوّل الأفعال الآتية إلى أفعال مبنية للمجهول: </a:t>
            </a:r>
            <a:br>
              <a:rPr lang="ar-IQ" sz="5400" dirty="0" smtClean="0"/>
            </a:br>
            <a:r>
              <a:rPr lang="ar-IQ" sz="5400" dirty="0" smtClean="0"/>
              <a:t>سَمِعَ، قرأ، قال، يُنَفّذُ، يأكلُ، يجلسُ </a:t>
            </a:r>
            <a:endParaRPr lang="en-US" sz="5400" dirty="0"/>
          </a:p>
        </p:txBody>
      </p:sp>
    </p:spTree>
    <p:extLst>
      <p:ext uri="{BB962C8B-B14F-4D97-AF65-F5344CB8AC3E}">
        <p14:creationId xmlns:p14="http://schemas.microsoft.com/office/powerpoint/2010/main" val="14176770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5" y="300446"/>
            <a:ext cx="11691256" cy="5721531"/>
          </a:xfrm>
        </p:spPr>
        <p:txBody>
          <a:bodyPr>
            <a:normAutofit/>
          </a:bodyPr>
          <a:lstStyle/>
          <a:p>
            <a:pPr algn="r" rtl="1"/>
            <a:r>
              <a:rPr lang="ar-IQ" sz="4000" dirty="0"/>
              <a:t>س1/ عرّف التصغير، وما الغرض منه؟ اذكر أهم قواعد التصغير مع الأمثلة.</a:t>
            </a:r>
            <a:r>
              <a:rPr lang="en-US" sz="4000" dirty="0"/>
              <a:t/>
            </a:r>
            <a:br>
              <a:rPr lang="en-US" sz="4000" dirty="0"/>
            </a:br>
            <a:r>
              <a:rPr lang="ar-IQ" sz="4000" dirty="0"/>
              <a:t>س2/ </a:t>
            </a:r>
            <a:r>
              <a:rPr lang="ar-IQ" sz="4000" dirty="0" smtClean="0"/>
              <a:t>املأ </a:t>
            </a:r>
            <a:r>
              <a:rPr lang="ar-IQ" sz="4000" dirty="0"/>
              <a:t>الفراغات الآتية:</a:t>
            </a:r>
            <a:r>
              <a:rPr lang="en-US" sz="4000" dirty="0"/>
              <a:t/>
            </a:r>
            <a:br>
              <a:rPr lang="en-US" sz="4000" dirty="0"/>
            </a:br>
            <a:r>
              <a:rPr lang="ar-IQ" sz="4000" dirty="0"/>
              <a:t>الفعل الثلاثي المزيد بحرف واحد على ثلاثة أوزان هي 1...2...3...</a:t>
            </a:r>
            <a:r>
              <a:rPr lang="en-US" sz="4000" dirty="0"/>
              <a:t/>
            </a:r>
            <a:br>
              <a:rPr lang="en-US" sz="4000" dirty="0"/>
            </a:br>
            <a:r>
              <a:rPr lang="ar-IQ" sz="4000" dirty="0"/>
              <a:t>تلحق تغييرات ثلاثة على الإسم المنسوب هي ....و....و...</a:t>
            </a:r>
            <a:r>
              <a:rPr lang="en-US" sz="4000" dirty="0"/>
              <a:t/>
            </a:r>
            <a:br>
              <a:rPr lang="en-US" sz="4000" dirty="0"/>
            </a:br>
            <a:r>
              <a:rPr lang="ar-IQ" sz="4000" dirty="0"/>
              <a:t>إذا كانت الألف خامسة عند النسبة إلى الإسم المقصور مثل... وجب....</a:t>
            </a:r>
            <a:r>
              <a:rPr lang="en-US" sz="4000" dirty="0"/>
              <a:t/>
            </a:r>
            <a:br>
              <a:rPr lang="en-US" sz="4000" dirty="0"/>
            </a:br>
            <a:r>
              <a:rPr lang="ar-IQ" sz="4000" dirty="0"/>
              <a:t>س3/ أ- ماالفرق بين الفعل المجرد والمزيد؟ ثم تحدث عن المزيد بحرفين مع ذكر الأوزان ومعانيها.</a:t>
            </a:r>
            <a:r>
              <a:rPr lang="en-US" sz="4000" dirty="0"/>
              <a:t/>
            </a:r>
            <a:br>
              <a:rPr lang="en-US" sz="4000" dirty="0"/>
            </a:br>
            <a:r>
              <a:rPr lang="ar-IQ" sz="4000" dirty="0"/>
              <a:t>ب- أنسب الكلمات الآتية: زكاة، ثقافة، زهراء، دنيا، تجارة، فرنسا.</a:t>
            </a:r>
            <a:r>
              <a:rPr lang="en-US" sz="4000" dirty="0"/>
              <a:t/>
            </a:r>
            <a:br>
              <a:rPr lang="en-US" sz="4000" dirty="0"/>
            </a:br>
            <a:endParaRPr lang="en-US" sz="4000" dirty="0"/>
          </a:p>
        </p:txBody>
      </p:sp>
    </p:spTree>
    <p:extLst>
      <p:ext uri="{BB962C8B-B14F-4D97-AF65-F5344CB8AC3E}">
        <p14:creationId xmlns:p14="http://schemas.microsoft.com/office/powerpoint/2010/main" val="29728919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8" y="804519"/>
            <a:ext cx="11294532" cy="4986681"/>
          </a:xfrm>
        </p:spPr>
        <p:txBody>
          <a:bodyPr>
            <a:normAutofit/>
          </a:bodyPr>
          <a:lstStyle/>
          <a:p>
            <a:pPr algn="r" rtl="1"/>
            <a:r>
              <a:rPr lang="ar-IQ" sz="6000" dirty="0"/>
              <a:t>س/ ما هو اقسام الاسم باعتبار الاعراب والبناء؟ عرفهما، ثم اذكر مواضع شبه الاسم بالحرف، مع المثال.</a:t>
            </a:r>
            <a:r>
              <a:rPr lang="en-US" sz="6000" dirty="0"/>
              <a:t/>
            </a:r>
            <a:br>
              <a:rPr lang="en-US" sz="6000" dirty="0"/>
            </a:br>
            <a:endParaRPr lang="en-US" sz="6000" dirty="0"/>
          </a:p>
        </p:txBody>
      </p:sp>
    </p:spTree>
    <p:extLst>
      <p:ext uri="{BB962C8B-B14F-4D97-AF65-F5344CB8AC3E}">
        <p14:creationId xmlns:p14="http://schemas.microsoft.com/office/powerpoint/2010/main" val="1311903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3" y="809897"/>
            <a:ext cx="11443063" cy="5682342"/>
          </a:xfrm>
        </p:spPr>
        <p:txBody>
          <a:bodyPr>
            <a:normAutofit/>
          </a:bodyPr>
          <a:lstStyle/>
          <a:p>
            <a:pPr algn="r" rtl="1"/>
            <a:r>
              <a:rPr lang="ar-IQ" dirty="0" smtClean="0">
                <a:solidFill>
                  <a:schemeClr val="tx1"/>
                </a:solidFill>
              </a:rPr>
              <a:t>1- ضمائر الرفع المنفصلة: (أنا أنت، أنتما، أنتن، نحن، هو هي هما هم هن).</a:t>
            </a:r>
            <a:br>
              <a:rPr lang="ar-IQ" dirty="0" smtClean="0">
                <a:solidFill>
                  <a:schemeClr val="tx1"/>
                </a:solidFill>
              </a:rPr>
            </a:br>
            <a:r>
              <a:rPr lang="ar-IQ" dirty="0" smtClean="0">
                <a:solidFill>
                  <a:schemeClr val="tx1"/>
                </a:solidFill>
              </a:rPr>
              <a:t>2- ضمائر الرفع المتصلة: (ت الفاعل، نا، الف الاثنين، واو الجماعة، ياء المخاطبة، نون النسوة)</a:t>
            </a:r>
            <a:br>
              <a:rPr lang="ar-IQ" dirty="0" smtClean="0">
                <a:solidFill>
                  <a:schemeClr val="tx1"/>
                </a:solidFill>
              </a:rPr>
            </a:br>
            <a:r>
              <a:rPr lang="ar-IQ" dirty="0" smtClean="0">
                <a:solidFill>
                  <a:schemeClr val="tx1"/>
                </a:solidFill>
              </a:rPr>
              <a:t>3-ضمائر النصب المنفصلة: (إياي، إيانا، إياكَِ، إياكما، إياكم، إياه، إياها، إياهما، إياهم، إياهن.</a:t>
            </a:r>
            <a:br>
              <a:rPr lang="ar-IQ" dirty="0" smtClean="0">
                <a:solidFill>
                  <a:schemeClr val="tx1"/>
                </a:solidFill>
              </a:rPr>
            </a:br>
            <a:r>
              <a:rPr lang="ar-IQ" dirty="0" smtClean="0">
                <a:solidFill>
                  <a:schemeClr val="tx1"/>
                </a:solidFill>
              </a:rPr>
              <a:t>4- ضمائر النصب والجر المتصلة: (ياء المتكلم، نا، كاف المخاطب، أو المخاطبة، هاء الغائب، أو الغائبة.</a:t>
            </a:r>
            <a:br>
              <a:rPr lang="ar-IQ" dirty="0" smtClean="0">
                <a:solidFill>
                  <a:schemeClr val="tx1"/>
                </a:solidFill>
              </a:rPr>
            </a:br>
            <a:r>
              <a:rPr lang="ar-IQ" dirty="0" smtClean="0">
                <a:solidFill>
                  <a:schemeClr val="tx1"/>
                </a:solidFill>
              </a:rPr>
              <a:t>5- الضمائر المستترة: وهي غير ظاهرة.</a:t>
            </a:r>
            <a:endParaRPr lang="en-US" dirty="0">
              <a:solidFill>
                <a:schemeClr val="tx1"/>
              </a:solidFill>
            </a:endParaRPr>
          </a:p>
        </p:txBody>
      </p:sp>
    </p:spTree>
    <p:extLst>
      <p:ext uri="{BB962C8B-B14F-4D97-AF65-F5344CB8AC3E}">
        <p14:creationId xmlns:p14="http://schemas.microsoft.com/office/powerpoint/2010/main" val="3933767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757646"/>
            <a:ext cx="11286308" cy="5891348"/>
          </a:xfrm>
        </p:spPr>
        <p:txBody>
          <a:bodyPr>
            <a:normAutofit/>
          </a:bodyPr>
          <a:lstStyle/>
          <a:p>
            <a:pPr algn="r" rtl="1"/>
            <a:r>
              <a:rPr lang="ar-IQ" dirty="0" smtClean="0">
                <a:solidFill>
                  <a:schemeClr val="tx1"/>
                </a:solidFill>
              </a:rPr>
              <a:t>2- العلم: وهو كل اسم وضع لتعيين شخص أو شيء أو مكان بذاته، وهو ثلاثة أنواع:</a:t>
            </a:r>
            <a:br>
              <a:rPr lang="ar-IQ" dirty="0" smtClean="0">
                <a:solidFill>
                  <a:schemeClr val="tx1"/>
                </a:solidFill>
              </a:rPr>
            </a:br>
            <a:r>
              <a:rPr lang="ar-IQ" dirty="0" smtClean="0">
                <a:solidFill>
                  <a:schemeClr val="tx1"/>
                </a:solidFill>
              </a:rPr>
              <a:t>إ-الكنية:وهو ما ابتدأ بكلمة أم، أو أب، أو ابن، أو بنت، مثل: أم محمد، أبو بكر، بنت الشاطئ.</a:t>
            </a:r>
            <a:br>
              <a:rPr lang="ar-IQ" dirty="0" smtClean="0">
                <a:solidFill>
                  <a:schemeClr val="tx1"/>
                </a:solidFill>
              </a:rPr>
            </a:br>
            <a:r>
              <a:rPr lang="ar-IQ" dirty="0" smtClean="0">
                <a:solidFill>
                  <a:schemeClr val="tx1"/>
                </a:solidFill>
              </a:rPr>
              <a:t>ب- اللقب: وهو ما دل على صفة في الانسان: مثل الجاحظ، المتنبي، ..</a:t>
            </a:r>
            <a:br>
              <a:rPr lang="ar-IQ" dirty="0" smtClean="0">
                <a:solidFill>
                  <a:schemeClr val="tx1"/>
                </a:solidFill>
              </a:rPr>
            </a:br>
            <a:r>
              <a:rPr lang="ar-IQ" dirty="0" smtClean="0">
                <a:solidFill>
                  <a:schemeClr val="tx1"/>
                </a:solidFill>
              </a:rPr>
              <a:t>ج- اسم العلم العادي: وهو أنواع:</a:t>
            </a:r>
            <a:br>
              <a:rPr lang="ar-IQ" dirty="0" smtClean="0">
                <a:solidFill>
                  <a:schemeClr val="tx1"/>
                </a:solidFill>
              </a:rPr>
            </a:br>
            <a:r>
              <a:rPr lang="ar-IQ" dirty="0" smtClean="0">
                <a:solidFill>
                  <a:schemeClr val="tx1"/>
                </a:solidFill>
              </a:rPr>
              <a:t>1- المفرد: زيد، فاطمة 2-مركب تركيب اضافي: عبد الوهاب 3-مركب تركيب مزجي: بعلبك.</a:t>
            </a:r>
            <a:endParaRPr lang="en-US" dirty="0">
              <a:solidFill>
                <a:schemeClr val="tx1"/>
              </a:solidFill>
            </a:endParaRPr>
          </a:p>
        </p:txBody>
      </p:sp>
    </p:spTree>
    <p:extLst>
      <p:ext uri="{BB962C8B-B14F-4D97-AF65-F5344CB8AC3E}">
        <p14:creationId xmlns:p14="http://schemas.microsoft.com/office/powerpoint/2010/main" val="663005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0" y="783771"/>
            <a:ext cx="11652069" cy="5917475"/>
          </a:xfrm>
        </p:spPr>
        <p:txBody>
          <a:bodyPr>
            <a:noAutofit/>
          </a:bodyPr>
          <a:lstStyle/>
          <a:p>
            <a:pPr algn="r"/>
            <a:r>
              <a:rPr lang="ar-IQ" dirty="0" smtClean="0">
                <a:solidFill>
                  <a:schemeClr val="tx1"/>
                </a:solidFill>
              </a:rPr>
              <a:t>3- اسم الاشارة: وهو اسم مبني يدل على معين بالاشارة إليه: هذا هذه، هؤلاء،.. </a:t>
            </a:r>
            <a:br>
              <a:rPr lang="ar-IQ" dirty="0" smtClean="0">
                <a:solidFill>
                  <a:schemeClr val="tx1"/>
                </a:solidFill>
              </a:rPr>
            </a:br>
            <a:r>
              <a:rPr lang="ar-IQ" dirty="0" smtClean="0">
                <a:solidFill>
                  <a:schemeClr val="tx1"/>
                </a:solidFill>
              </a:rPr>
              <a:t>4- الاسم الموصول:وهو اسم = = = بوساطة جملة بعده تعرف بصلة الموصول: الذي التي، اللذان، اللتان، الذين..</a:t>
            </a:r>
            <a:br>
              <a:rPr lang="ar-IQ" dirty="0" smtClean="0">
                <a:solidFill>
                  <a:schemeClr val="tx1"/>
                </a:solidFill>
              </a:rPr>
            </a:br>
            <a:r>
              <a:rPr lang="ar-IQ" dirty="0" smtClean="0">
                <a:solidFill>
                  <a:schemeClr val="tx1"/>
                </a:solidFill>
              </a:rPr>
              <a:t>5-المعرف بأل: كل اسم نكرة يحلى بالف التعريف يصبح معرفة: الرجل، القمر.. </a:t>
            </a:r>
            <a:br>
              <a:rPr lang="ar-IQ" dirty="0" smtClean="0">
                <a:solidFill>
                  <a:schemeClr val="tx1"/>
                </a:solidFill>
              </a:rPr>
            </a:br>
            <a:r>
              <a:rPr lang="ar-IQ" dirty="0" smtClean="0">
                <a:solidFill>
                  <a:schemeClr val="tx1"/>
                </a:solidFill>
              </a:rPr>
              <a:t>6- المضاف إلى المعرفة: اضافة الاسم الى النكرة يكتسب التعريف منه، باب البيت، ..</a:t>
            </a:r>
            <a:br>
              <a:rPr lang="ar-IQ" dirty="0" smtClean="0">
                <a:solidFill>
                  <a:schemeClr val="tx1"/>
                </a:solidFill>
              </a:rPr>
            </a:br>
            <a:r>
              <a:rPr lang="ar-IQ" dirty="0" smtClean="0">
                <a:solidFill>
                  <a:schemeClr val="tx1"/>
                </a:solidFill>
              </a:rPr>
              <a:t>7- المنادى المقصود: بالنداء يصبح معرفة: يارجلُ سقطت منك هذه. </a:t>
            </a:r>
            <a:endParaRPr lang="en-US" dirty="0">
              <a:solidFill>
                <a:schemeClr val="tx1"/>
              </a:solidFill>
            </a:endParaRPr>
          </a:p>
        </p:txBody>
      </p:sp>
    </p:spTree>
    <p:extLst>
      <p:ext uri="{BB962C8B-B14F-4D97-AF65-F5344CB8AC3E}">
        <p14:creationId xmlns:p14="http://schemas.microsoft.com/office/powerpoint/2010/main" val="3393396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988" y="287383"/>
            <a:ext cx="6742609" cy="1240972"/>
          </a:xfrm>
        </p:spPr>
        <p:txBody>
          <a:bodyPr>
            <a:normAutofit/>
          </a:bodyPr>
          <a:lstStyle/>
          <a:p>
            <a:r>
              <a:rPr lang="ar-IQ" b="1" dirty="0" smtClean="0"/>
              <a:t>الصحيح والمعتل من الأسماء</a:t>
            </a:r>
            <a:endParaRPr lang="en-US" b="1" dirty="0"/>
          </a:p>
        </p:txBody>
      </p:sp>
      <p:sp>
        <p:nvSpPr>
          <p:cNvPr id="3" name="Content Placeholder 2"/>
          <p:cNvSpPr>
            <a:spLocks noGrp="1"/>
          </p:cNvSpPr>
          <p:nvPr>
            <p:ph idx="1"/>
          </p:nvPr>
        </p:nvSpPr>
        <p:spPr>
          <a:xfrm>
            <a:off x="796834" y="1162594"/>
            <a:ext cx="10985863" cy="5381897"/>
          </a:xfrm>
        </p:spPr>
        <p:txBody>
          <a:bodyPr>
            <a:noAutofit/>
          </a:bodyPr>
          <a:lstStyle/>
          <a:p>
            <a:pPr marL="0" indent="0" algn="r" rtl="1">
              <a:buNone/>
            </a:pPr>
            <a:r>
              <a:rPr lang="ar-IQ" sz="3200" b="1" dirty="0" smtClean="0"/>
              <a:t>ينقسم الإسم من حيث بنيته الى قسمين:</a:t>
            </a:r>
          </a:p>
          <a:p>
            <a:pPr marL="0" indent="0" algn="r" rtl="1">
              <a:buNone/>
            </a:pPr>
            <a:r>
              <a:rPr lang="ar-IQ" sz="3200" b="1" dirty="0" smtClean="0"/>
              <a:t>أولاً: المعتل الآخر: وهو ما كان آخره حرف علة (ا و ي) أو همزة قبلها ألف.</a:t>
            </a:r>
          </a:p>
          <a:p>
            <a:pPr marL="0" indent="0" algn="r" rtl="1">
              <a:buNone/>
            </a:pPr>
            <a:r>
              <a:rPr lang="ar-IQ" sz="3200" b="1" dirty="0" smtClean="0"/>
              <a:t>ثانياً: الإسم الصحيح الآخر: وهو ما كان معرباً ليس مقصوراً ولا ممدوداً ولا منقوصاً، مثل: رجل شخص، باب، شيء.</a:t>
            </a:r>
          </a:p>
          <a:p>
            <a:pPr marL="0" indent="0" algn="r" rtl="1">
              <a:buNone/>
            </a:pPr>
            <a:r>
              <a:rPr lang="ar-IQ" sz="3200" b="1" dirty="0" smtClean="0"/>
              <a:t>ملاحظة: وهناك أسماء شبيهة بالصحيحة ويسمّى بالصحيحة، مثل: الأسماء المنتهية بواو متحركة قبلها ساكن، مثل: دلْو، زَهْو، وكذلك الأسماء المنتهية بواو أو ياء مشددة: مثل: عَدُوّ، غَبيّ</a:t>
            </a:r>
            <a:endParaRPr lang="en-US" sz="3200" b="1" dirty="0"/>
          </a:p>
        </p:txBody>
      </p:sp>
    </p:spTree>
    <p:extLst>
      <p:ext uri="{BB962C8B-B14F-4D97-AF65-F5344CB8AC3E}">
        <p14:creationId xmlns:p14="http://schemas.microsoft.com/office/powerpoint/2010/main" val="2149605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Organic</Template>
  <TotalTime>81318</TotalTime>
  <Words>1708</Words>
  <Application>Microsoft Office PowerPoint</Application>
  <PresentationFormat>Widescreen</PresentationFormat>
  <Paragraphs>119</Paragraphs>
  <Slides>55</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55</vt:i4>
      </vt:variant>
    </vt:vector>
  </HeadingPairs>
  <TitlesOfParts>
    <vt:vector size="69" baseType="lpstr">
      <vt:lpstr>Arial</vt:lpstr>
      <vt:lpstr>Calibri</vt:lpstr>
      <vt:lpstr>Calibri Light</vt:lpstr>
      <vt:lpstr>Century Gothic</vt:lpstr>
      <vt:lpstr>Gill Sans MT</vt:lpstr>
      <vt:lpstr>Tahoma</vt:lpstr>
      <vt:lpstr>Times New Roman</vt:lpstr>
      <vt:lpstr>Trebuchet MS</vt:lpstr>
      <vt:lpstr>Wingdings 3</vt:lpstr>
      <vt:lpstr>Facet</vt:lpstr>
      <vt:lpstr>Retrospect</vt:lpstr>
      <vt:lpstr>Vapor Trail</vt:lpstr>
      <vt:lpstr>Wisp</vt:lpstr>
      <vt:lpstr>Gallery</vt:lpstr>
      <vt:lpstr>علم الصرف</vt:lpstr>
      <vt:lpstr>الصرف لغة: الإنفاق، يقال : صرفت المال: أنفقته، وصرفت الذهب بالدراهم أي بعته، والصرف، التوبة في قول الرسول( عليه الصلاة والسلام): (( لايقبل الله صرفاً ولا عدلاً)) أي التوبة والفدية، وصرفت الأجير والصبي: خليت سبيله، وصرفت الكلام: زينته،</vt:lpstr>
      <vt:lpstr>PowerPoint Presentation</vt:lpstr>
      <vt:lpstr>PowerPoint Presentation</vt:lpstr>
      <vt:lpstr>تقسيم الاسم من حيث التنكير والتعريف</vt:lpstr>
      <vt:lpstr>1- ضمائر الرفع المنفصلة: (أنا أنت، أنتما، أنتن، نحن، هو هي هما هم هن). 2- ضمائر الرفع المتصلة: (ت الفاعل، نا، الف الاثنين، واو الجماعة، ياء المخاطبة، نون النسوة) 3-ضمائر النصب المنفصلة: (إياي، إيانا، إياكَِ، إياكما، إياكم، إياه، إياها، إياهما، إياهم، إياهن. 4- ضمائر النصب والجر المتصلة: (ياء المتكلم، نا، كاف المخاطب، أو المخاطبة، هاء الغائب، أو الغائبة. 5- الضمائر المستترة: وهي غير ظاهرة.</vt:lpstr>
      <vt:lpstr>2- العلم: وهو كل اسم وضع لتعيين شخص أو شيء أو مكان بذاته، وهو ثلاثة أنواع: إ-الكنية:وهو ما ابتدأ بكلمة أم، أو أب، أو ابن، أو بنت، مثل: أم محمد، أبو بكر، بنت الشاطئ. ب- اللقب: وهو ما دل على صفة في الانسان: مثل الجاحظ، المتنبي، .. ج- اسم العلم العادي: وهو أنواع: 1- المفرد: زيد، فاطمة 2-مركب تركيب اضافي: عبد الوهاب 3-مركب تركيب مزجي: بعلبك.</vt:lpstr>
      <vt:lpstr>3- اسم الاشارة: وهو اسم مبني يدل على معين بالاشارة إليه: هذا هذه، هؤلاء،..  4- الاسم الموصول:وهو اسم = = = بوساطة جملة بعده تعرف بصلة الموصول: الذي التي، اللذان، اللتان، الذين.. 5-المعرف بأل: كل اسم نكرة يحلى بالف التعريف يصبح معرفة: الرجل، القمر..  6- المضاف إلى المعرفة: اضافة الاسم الى النكرة يكتسب التعريف منه، باب البيت، .. 7- المنادى المقصود: بالنداء يصبح معرفة: يارجلُ سقطت منك هذه. </vt:lpstr>
      <vt:lpstr>الصحيح والمعتل من الأسماء</vt:lpstr>
      <vt:lpstr>ينقسم الاسم المعتل الآخر إلى ثلاث فئات: 1- الاسم المقصور: وهو اسم معرب آخره ألف لازمة أصلية مفتوح ما قبلها، وسمّي بذلك لأنّه قصّر عن تحمّل علامات الإعراب على آخره، حيث يعرب بعلامات مقدرة على آخره منع من ظهورها التعذر. 2- الإسم الممدود: وهو اسم معرب آخره همزة مسبوقة بألف زائدة مثل: سماء، صحراء، شعراء، عظماء. 3-الاسم المنقوص: وهو اسم معرب آخره ياء لازمة أصلية مكسور ما قبلها غير مشددة مثل: محامي، وراعي، وقاضي.</vt:lpstr>
      <vt:lpstr>المذكر والمؤنث</vt:lpstr>
      <vt:lpstr>والأسماء التي لم تلحقها علامة التأنيث فيمكن معرفته من خلال التركيب في الجمل بإحدى الطرق الآتية:</vt:lpstr>
      <vt:lpstr>الاسم المؤنث من حيث الشكل ثلاثة أنواع:</vt:lpstr>
      <vt:lpstr>أما ألف التأنيث الممدودة فتكون للتأنيث في الحالات الآتية: 1- الصفة التي مذكرها على وزن أفعل، المؤنث على وزن فعلاء: أحمر حمراء. 2- في الأسماء الممدودة أو الصفات الممدودة بطبيعة تركيبها: صحراء، حسناء، عاشوراء، حرباء.  والألف الممدودة التي همزتها اصلية فلا تعتبر علامة التانيث ( ابتداء، انشاء) او المنقلبة عن ياء أو واو (بناء، سماء) أو زائدة للجمع (شعراء، خلفاء).</vt:lpstr>
      <vt:lpstr>ألف التأنيث المقصورة: تعتبر علامة للتأنيث في الحالات الآتية: 1- الصفة التي وزنها المذكر(فعلان) مؤنثها (فعلى)، مثل: جوعان جوعى، عطشان عطشى، جوعان جوعى. 2- اسم التفضيل (أفعل) مؤنثه فعلى، مثل: أكبر كبرى، أصغر صغرى، أعلى عليا، أدنى دنيا. 3- المصادر المنتهية بألف مقصورة، هي للتأنيث: ذكرى نجوى، دعوى، بشرى، فتوى، لقيا. 4- الأسماء التي تنتهي بألف التأنيث أصلا، مثل: أنثى، أفعى، حبلى. ما عدا الحالات السابقة فلا تكون الألف المقصورة للتأنيث، وإنما الاسم مذكر: مصطفى، مشفى، معنى...</vt:lpstr>
      <vt:lpstr>حوّل الكلمات الآتية من المذكر الى المؤنث: معلم، طبيب، مهندس، مزارع. س2/ اذكر مؤنث الكلمات الاتية: والد، ثور، مرشد، خال. س3/ استبدل الاسم المذكر بالمؤنث:1-ساعد الأب أطفاله في.. 2-تناول أسعد طعام الفطور. 3-يسافر أحمد الى المغرب. س4:الاسماء المؤنثة مع ذكر السبب:1-وضعت الكتاب على الطاولة. 2-استيقظت نهى في الصباح. احتفل العراق بيوم عاشوراء.</vt:lpstr>
      <vt:lpstr>تقسيم الإسم من حيث التركيب أولاً/ الاسم الجامد: وهو كل اسم لم يشتق من غيره، وهو نوعان: 1-اسم الذات: وهو ما دل على محسوس، ولا يوجد فعل من لفظه بمعنا، مل: رجل، شجرة، قلم. 2- اسم المعنى: وهو ما دل على معنى مجرد، ويوجد فعل من لفظه بمعناه، مثل: دراسة، علم، استقلال، نبوغ، ويسمى بالمصدر. ثانياً/الاسم المشتق: وهو كل اسم أخذ من غيره مع الاتفاق بينهما في الحروف وترتيبها في المعنى، مثل: كاتب، مكتوب، مكتب، كتبة..</vt:lpstr>
      <vt:lpstr>والمشتقات في اللغة العربية سبعة، هي: اسم الفاعل، واسم المفعول،والصفة المشبهة، واسم التفضيل، واسم الزمان واسم المكان، واسم الآلة.</vt:lpstr>
      <vt:lpstr>اسم المرة (مصدر المرة): ويسمى مصدر العدد، واسم المرة يدل على وقوع الحدث مرة واحدة، ولبيان عدد وقوع الفعل، ويشترط في الفعل الذي يصاغ منه اسم المرة أن يكون: 1- تاماً غير ناقص (والناقصة مثل: كان وأخواتها، وكاد وأخواتها) 2- متصرفاً غير جامد (فالجامدة مثل: نعم، عسى، ليس) 3- غير قلبي والقلبي من الافعال ما يدل على معنى يعود الى قلب الانسان مثل: علم، درى، ظن، حسب... 4- وغير دال على صفة ملازمة: والصفات الملازمة مثل: حسن، ظرف، جمل.</vt:lpstr>
      <vt:lpstr>1-ويكون اسم المرة على وزن (فَعْلة) إذا كان الفعل ثلاثياً، مثل: ضَرَبَ ضَرْبَةً ، أكل أَكْلَةً ، رمى رَمْيَةً. 2-وإذا كان الفعل غير ثلاثي فيأتي  اسم المرة على وزن الفعل بزيادة تاء في آخره، مثل: انطلقَ انطلاقةً، واندفع اندفاعةً. 3- أما إذا كان المصدر في الأصل ينتهي بتاء، فيوصف بإضافة كلمة (واحدة) للدلالة على المرة، مثل:  رحم رحمة واحدة أفاد إفادة واحدة استعار استعارة واحدة</vt:lpstr>
      <vt:lpstr>اسم الهيئة ويسمى (مصدر النوع) هو مصدر يدل على هيئة الفعل عند وقوعه، ويذكر في الكلام لبيان صفة الفعل ونوعه، ويشترط فيه شروط اسم المرة نفسها يعني يجب أن يكون الفعل الذي يصاغ منه اسم الهيئة أن يكون (تاماً، متصرفاً، غير قلبي، وغير دال على صفة ملازمة) إضافة إلى أن اسم الهيئة يجب أن يكون فعله ثلاثياً فقط، ولازماً غير متعدٍ. يصاغ اسم الهيئة على وزن (فِعْلة) مثل: وِقفة، نِظْرة، ويكون موصوفاً أو مضافاً، مثل:   مِشية الأسد، جِلسة العظماء، خِبرة واسعة.</vt:lpstr>
      <vt:lpstr>المصدر الصناعي</vt:lpstr>
      <vt:lpstr>الفرق بين المصدر الصناعي والاسم المنسوب للمؤنث وذلك من خلال النظر الى موقع الكلمة فإن كانت صفة لإسم مذكور ما قبلها فهي اسم منسوب، وإلا فهي مصدر صناعي نحو قولنا: عاملت اليتيم بمنتهى الإنسانية. عاملت اليتيم معاملة إنسانية.</vt:lpstr>
      <vt:lpstr>تتجلى منهجية أعمال بيكاسو في لوحاته. أعمال بيكاسو كلّها أعمال منهجية.  إنّ عبقرية اللغة مؤيدة من قبل العلماء. قدم اللاعبون خطة عبقرية للفوز بالمباراة.</vt:lpstr>
      <vt:lpstr>المصدر الميمي: مصدر مبدؤء بميم زائدة، ويؤدي معنى المصدر. وهو اسم جامد يشتق من لفظ الفعل يدل على حدث غير مقترن بزمن كالمصدر الأصلي ولكنه أقوى منه من حيث دلالته على الحدث، ككلمة وعد الحر دين عليه، موعِد الحرّ دين عليه.</vt:lpstr>
      <vt:lpstr>كيفية صياغة المصدر الميمي 1-يصاغ المصدر الميمي من الفعل الثلاثي على وزن (مَفْعَل) مثل مَعرَض، مسعى   و2-=        =        =          =  إذا كان أوله حرف علة (مَفْعِل) مثل: مَوقِع. 3-أما من غير الثلاثي فيصاغ على وزن اسم المفعول، أي وزن المضارع مع إبدال حرف المضارعة ميماً مضمومة وفتح ما قبل الآخر. ويكون التفريق في المعنى سياق الكلام. </vt:lpstr>
      <vt:lpstr>PowerPoint Presentation</vt:lpstr>
      <vt:lpstr>جمع التكسير هو الجمع الذي يكون بتغيير صورة المفرد فيه، ويصح استعماله للمذكر والمؤنث، العاقل وغير العاقل، و أوزانه سماعية، مثل: شجر ، أشجار، قلم أقلام، جبل جبال ينقسم جمع التكسير عي قسمين: جمع القلة وجمع الكثرة </vt:lpstr>
      <vt:lpstr>أوزان جموع القلة:وهو الجمع الذي يستعمل لعدد قليل يتراوح بين الثلاثة والعشرة، وهي أربعة أوزان: أفعال: أسياف، أبواب- أكتاف- اعناق. أفعُل: أحرُف- أنفُس، أعيُن، أنهُر. أفعِلة: أرغفة، أرصفة، أعمدة، أفئدة. فِعلة: صِبية، فِتية، نسوة، إخوة. </vt:lpstr>
      <vt:lpstr>أوزان جموع الكثرة: وهو الجمع الذي يستعمل لعدد يبدأ بثلاثة وإلى ما لا نهاية له، أهمها: فِعال: رجال، جبال، قلاع. فُعُل: كتب، سحب، أطر. فُعَل: سُنَن، صُوَر، أُخَر. فِعَل: شيع، قطع، بيع. فَعَلة: سحرة، طلبة، كتبة. فُعَلة: هُمزة، لمزة، حُطمة.</vt:lpstr>
      <vt:lpstr>صيغة منتهى الجموع</vt:lpstr>
      <vt:lpstr>صيغ منتهى الجموع</vt:lpstr>
      <vt:lpstr>أنواع أخرى من جمع التكسير </vt:lpstr>
      <vt:lpstr>تصغير الأسماء  التصغير هو تغيير بنية الإسم المعرب وتحويله إلى إحدى صيغ التصغير الثلات (فُعَيل-فُعَيعِل-فُعَيعيل) لإفادة التحبب، أو التقريب، أو التقليل، أو التحقير. فلإسم الثلاثي يصغر بتحويله إلى وزن فُعَيل مثل: نهير، رجيل..  والإسم الرباعي =     =    =   فُعَيعل مثل: دريهم، شويعر  والإسم الخماسي =   =   فُعَيعيل مثل: مصيبيح، محيريث،...</vt:lpstr>
      <vt:lpstr>ما غرض التصغير؟ والهدف منه  1- التصغير أو التقليل: نهير، بويب، حبيبات، دريهمات. 2-التقريب: قبيل الظهر، بعيد العصر. 3-التحبب والتقرب من غيرك: بنيّ، غزيّل، حبيّب. 4-التحقير: رجيل، جبيل. 5-وقد يفيد التعظيم أو التهويل:دويهية، نكيبة، مشيهير.</vt:lpstr>
      <vt:lpstr>قواعد التصغير:  1-الإسم الذي لم تلحقه علامة التأنيث مثل: هند، أذن، شمس تلحقه التاء عند التصغير، فتصبح: هنيدة، أذينة، شميسة.  2-الإسم المختوم بتاء التأنيث أو ألف التأنيث المقصورةأو الممدودة مثل(شجرة، قطّة، سلمى، بشرى، حمراء، صحراء) والإسم المنتهي بألف ونون زائدتين (سلمان، نعمان) وجمع التكسير على وزن أفعال (أصحاب) هذه الأسماء كلها تصغر كالإسم الثلاثي على وزن (فُعَيل)، شجيرة، قطيطة، سليمى، بشيرى، حميراء، صحيراء، سليمان، نعيمان، أصيحاب.</vt:lpstr>
      <vt:lpstr>3-الاسم الرباعي المختوم بتاء التأنيث (قنطرة، مسطرة) أو بألف التأنيث الممدودة (خنفساء، عقرباء) أو المختوم بياء النسب (عبقري، فرنسي) أو المختوم بألف ونون زائدتين (مهرجان ترجمان)، فنقول: قنيطرة، مسيطرة، خنيفساء، عُقيرباء، عُبيقريّ، فُرينسيّ، مُهيرجان، تُريجمان. 4-إذا كان الحرف الثاني في الإسم المراد تصغيره ألفاً زائدة (كاتب، سالم) تقلب الألف واواً عند التصغير، مثل: كُويتب، سُويلم، أما إذا كان الحرف الثاني ألفا أصلية (باب، ناب، نار) ردت الألف إلى أصلها، مثل: بويب (أصله واو لآن الجمع أبواب)، ونُييب (أصله ياء وجمعه أنياب).</vt:lpstr>
      <vt:lpstr>5-عند تصغير الجمع يرد الجمع إلى المفرد ويُصَغّر المفرد، ثمّ يجمع يجمع بعد التصغير جمع مذكر سالماً إن كان مذكراً عاقلاً، أو جمع مؤنث سالماً إن كان مؤنثاً لأو غير عاقل، فعند تصغير: كتب، جبال، دراهم، شعراء، هندات، نأتي بالمفرد المصغّر (كتيّب، جبيّل، دريهم، شويعر، هنيدة) ثم نجمعها: كتيّبات، جُبيلات، دُريهمات، شويعرون، هنيدات) باستثناء جمع التكسير فيتم تصغيره كما هو على وزنه، مثل: أُصيحاب، أُنيهار، أُحيصنة. </vt:lpstr>
      <vt:lpstr>النسبة: هو أن تلحق بالإسم ياء مشددة، مكسور ما قبلها، للدلالة على نسبة إنسان إلى وطنه (مصريّ، اردنيّ، عراقيّ)، أو إلى مذهبه أو دينه(شافعيّ، حنبلي، مسيحي) أو إلى أصله وقوميته (عربي، كردي، هندي) أو إلى العلم الذي تخصص فيه (نحوي، لغوي، طبيّ) أو إلى حرفته ومهنته (صحفيّ، إذاعيّ، ساعاتيّ) أو إلى عائلته وقبيلته (هاشميّ، تميميّ) أو إلى صفة من صفاته (خيريّ، ثقافي، ذهبيّ) وىسمى الإسم الذي تلحق به الياء المشددة أو ياء النسبة (منسوباً).</vt:lpstr>
      <vt:lpstr>قواعد النسبة: 1- عند النسبة إلى اسم مختوم بتاء التأنيث تحذف التاء مثل: فاطمة = فاطمي، وأسكندريّ؟، جامعيّ.. 2- عند النسبة إلى الإسم المقصور، ننظر إلى ترتيب الألف: إ- إذا كانت 3تقلب واواً ، مثل: عصوي (عصا)، فتوي (فتى أو فتاة) وضحويّ (ضحى). ب- وإن كانت 4 وكان الحرف الثاني متحركاً حذفت الألف مثل: كندا (كنديّ) أما إذا كانت ساكنة جاز حذفها وبقاؤها مثل: طنطا (طنطويّ)، أو طنطيّ، أو طنطاويّ.</vt:lpstr>
      <vt:lpstr>الصحيح والمعتل من الأفعال الفعل الصحيح: هو كل فعل خلت أحرفه الأصلية من اي حرف علة. الفعل المعتل: =     =    = كان ضمن أحرفه الأصلية حرف علة أو أكثر. أقسام الفعل الصحيح 1- المهموز: هو ما كان أحد أحرفه همزة: أكل، سأل، قرأ. 2- المضعّف: وهو ما كان عينه ولامه من جنس واحد: عدّ، 3- السالم: وهو ما سلمت أحرفه الأصلية من الهمزة والتضعيف: كتب، ربح، دحرج...</vt:lpstr>
      <vt:lpstr>أقسام المعتل 1- المثال: 2- الأجوف 3-الناقص 4-اللفيف: اللفيف المقرون، اللفيف المفروق</vt:lpstr>
      <vt:lpstr>الفعل المزيد و الفعل المجرد</vt:lpstr>
      <vt:lpstr>المزيد الثلاثي:  المزيد بحرف واحد يأتي على ثلاثة أوزان هي: 1-أفْعَلَ: وتفيد: التعدية(أضحك، أخرج)، أو الصيرورة (أفلس أي صار مفلساً)، أو الدخول في المكان أو الزمان (أصبح، أمسى)، أو الإزالة والسلب (أعجم أي أزال عجمة الكلام)، أو الإستحقاق (أحصد أي استحق الزرع الحصاد) 2- فاعل: تفيد المشاركة بين اثنين أو جماعتين، مثل: قاتل، كاتب، ساءل، ويكتسب الفعل بهذا التعدية مثل: مشيت إلى المسجد، وماشيت صديقي إلى الكلية. 3- فعَّلَ: وتفيد التكثير (كسّر) أو الإزالة (قشّر) أو التعدية (علّم) أو التوجه إلى جهة معينة (شرّق) أو نسبة الفعل إلى أصله (كفّروه) أو اختصار حكاية الشيء ( سبّح، هلّل)</vt:lpstr>
      <vt:lpstr>الفعل المزيد بحرفين يأتي على خمسة أوزان وهي: 1- افعلَّ: وتفيد المبالغة في معنى المجرد/ مثل: احمرّ، اخضرّ، اغبرّ. 2- انفعل: وتفيد المطاوعة ( أي استجابة المفعول به في قبول تأثير الفعل، ويصبح المفعول   به فاعلا مطاوعاً للفعل المزيد: انفعل) ، قطعت الحبل فانقطع الحبلُ، انكسرت الزجاجة، انصرف الطفل. 3- افتعل:1- تفيد المشاركة/ مثل: اجتمع فلان وفلان، اختصم محمد مع المدير. 2-كما أهنا تفيد المطاوعة مثل: استمع . 3-وتفيد المبالغة في معنى الفعل (اكتسب، اجتهد، اقتلع) 4- تفعّل: تفيد المطاوعة مثل: علّمته فتعلّم، وتأدب، وتسلّم. أو التكلّف مثل: تشجّع، تصبّر، تخلّى، تجمّل. او الاتخاذ مثل: توسّد، تعبّد.  </vt:lpstr>
      <vt:lpstr>5- تفاعل: تفيد التظاهر (تكاسل، تمارض، تناوم، تجاهل، تباكى) أو التدرج في حدوث الفعل (تزايد، تناقص، تماثل، توافد) او المطاوعة (تباعد، تناول) او المشاركة (تجادل، تقاتل، تمازح)</vt:lpstr>
      <vt:lpstr>والفعل المزيد بثلاثة أحرف يأتي على ثلاثة أوزان، هي: 1- استفعل: وتفيد الطلب (استغفر، أي طلب الغفران) واستخرج، استفهم  أو اعتقاد الصفة (استعظم الأمر أي اعتقده عظيماً، استصغره، استصوبه)  أو الاتخاذ (استقر في المكان أي اتخذه مقراً، واستوطنه) والتشبه  (استأسد فلان اي تشبه بالأسد، واستحجر الطين أي صار كالحجر). 2- افعوعل: وتفيد المبالغة أو الدلالة على الزيادة والكثرة (اعشوشبت الأرض، واغدودن الشعر أي طال، واغدودق المطر أي نزل بكثرة). 3- افعالّ: وتفيد المبالغة أو الدلالة على الزيادة والكثرة (احمارّ، اخضارّ) أي زادت حمرته أو خضرته.</vt:lpstr>
      <vt:lpstr>مزيد الرباعي 1- الفعل الرباعي المجرد: دحرج، بعثر، طمأن، قشعر، زلزل. 2- = الرباعي المزيد:  أ- المزيد بحرف واحد: يأتي على وزن واحد هو تفعلل ويفيد المطاوعة لوزن فعلل (دحرج تدحرج، بعثر تبعثر، زلزل تزلزل)  ب- الرباعي المزيد يكون على وزنين هما: 1- افعنلل: يفيد المطاوعة، مثل (حرجمت الإبل فاحرنجمت أي تجمعت، وفرقعتها فافرنقعت أي تفرقت) 2- افعللَّ: يفيد المبالغة، مثل (اطمأنّ، اقشعرّ، اكفهرّ، اضمحلّ، اشرأبّ)</vt:lpstr>
      <vt:lpstr> الفعل المبني للمعلوم والفعل المبني للمجهول </vt:lpstr>
      <vt:lpstr>الفعل اللازم والفعل المتعدي</vt:lpstr>
      <vt:lpstr>س1/ يقسم الفعل من حيث ذكر فاعله أو عدمه قسمين اذكرهما، مع التعريف لكل واحد منهما. ثم تحدث عن طريقة بناء الفعل للمجهول مع الأمثلة. س2/املأ الفراغات الآتية: 1-اسم الجمع هو....... 2- أوزان التصغير هي....و.....و..... 3-الفعل المزيد بحرف واحد على ثلاثة أوزان هي 1....2....3.... س3/أ- عرّف النسبة، وما هي التغييرات الحاصلة على اسم المنسوب، ذاكراً أهم قواعد الإسم المنسوب مع الأمثلة. ب- اجمع الكلمات الآتية: كوكب، ثوب، كتاب، حرف، باب، مدرسة. </vt:lpstr>
      <vt:lpstr>س1/يقسم الفعل من حيث ذكر فاعله أو عدمه قسمين اذكرهما، مع التعريف لكل واحد منهما، وبيان الفرق بينهما، ثم تحدث عن طريقة بناء الفعل المبني للمجهول مع الأمثلة. س2/ حوّل الأفعال الآتية إلى فعل متعدٍ: ذهب، فرح، جلس، خرج، كَرُم،صَعُبَ  </vt:lpstr>
      <vt:lpstr>س1/يقسم الفعل من حيث ذكر المفعول به وعدمه على قسمين، اذكرهما، مع بيان الفرق بينهما، ثمّ تحدّث عن كيفية تحويل اللازم إلى متعدٍ.  س2/ حوّل الأفعال الآتية إلى أفعال مبنية للمجهول:  سَمِعَ، قرأ، قال، يُنَفّذُ، يأكلُ، يجلسُ </vt:lpstr>
      <vt:lpstr>س1/ عرّف التصغير، وما الغرض منه؟ اذكر أهم قواعد التصغير مع الأمثلة. س2/ املأ الفراغات الآتية: الفعل الثلاثي المزيد بحرف واحد على ثلاثة أوزان هي 1...2...3... تلحق تغييرات ثلاثة على الإسم المنسوب هي ....و....و... إذا كانت الألف خامسة عند النسبة إلى الإسم المقصور مثل... وجب.... س3/ أ- ماالفرق بين الفعل المجرد والمزيد؟ ثم تحدث عن المزيد بحرفين مع ذكر الأوزان ومعانيها. ب- أنسب الكلمات الآتية: زكاة، ثقافة، زهراء، دنيا، تجارة، فرنسا. </vt:lpstr>
      <vt:lpstr>س/ ما هو اقسام الاسم باعتبار الاعراب والبناء؟ عرفهما، ثم اذكر مواضع شبه الاسم بالحرف، مع المثال.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علم الصرف</dc:title>
  <dc:creator>Aras</dc:creator>
  <cp:lastModifiedBy>Aras</cp:lastModifiedBy>
  <cp:revision>163</cp:revision>
  <dcterms:created xsi:type="dcterms:W3CDTF">2023-01-11T05:21:01Z</dcterms:created>
  <dcterms:modified xsi:type="dcterms:W3CDTF">2023-05-29T21:57:19Z</dcterms:modified>
</cp:coreProperties>
</file>