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28" r:id="rId1"/>
  </p:sldMasterIdLst>
  <p:notesMasterIdLst>
    <p:notesMasterId r:id="rId133"/>
  </p:notesMasterIdLst>
  <p:handoutMasterIdLst>
    <p:handoutMasterId r:id="rId134"/>
  </p:handoutMasterIdLst>
  <p:sldIdLst>
    <p:sldId id="256" r:id="rId2"/>
    <p:sldId id="257" r:id="rId3"/>
    <p:sldId id="429" r:id="rId4"/>
    <p:sldId id="401" r:id="rId5"/>
    <p:sldId id="402" r:id="rId6"/>
    <p:sldId id="442" r:id="rId7"/>
    <p:sldId id="403" r:id="rId8"/>
    <p:sldId id="405" r:id="rId9"/>
    <p:sldId id="518" r:id="rId10"/>
    <p:sldId id="438" r:id="rId11"/>
    <p:sldId id="433" r:id="rId12"/>
    <p:sldId id="444" r:id="rId13"/>
    <p:sldId id="445" r:id="rId14"/>
    <p:sldId id="436" r:id="rId15"/>
    <p:sldId id="431" r:id="rId16"/>
    <p:sldId id="441" r:id="rId17"/>
    <p:sldId id="446" r:id="rId18"/>
    <p:sldId id="443" r:id="rId19"/>
    <p:sldId id="295" r:id="rId20"/>
    <p:sldId id="456" r:id="rId21"/>
    <p:sldId id="461" r:id="rId22"/>
    <p:sldId id="462" r:id="rId23"/>
    <p:sldId id="306" r:id="rId24"/>
    <p:sldId id="473" r:id="rId25"/>
    <p:sldId id="298" r:id="rId26"/>
    <p:sldId id="308" r:id="rId27"/>
    <p:sldId id="309" r:id="rId28"/>
    <p:sldId id="490" r:id="rId29"/>
    <p:sldId id="400" r:id="rId30"/>
    <p:sldId id="312" r:id="rId31"/>
    <p:sldId id="314" r:id="rId32"/>
    <p:sldId id="483" r:id="rId33"/>
    <p:sldId id="316" r:id="rId34"/>
    <p:sldId id="484" r:id="rId35"/>
    <p:sldId id="491" r:id="rId36"/>
    <p:sldId id="480" r:id="rId37"/>
    <p:sldId id="486" r:id="rId38"/>
    <p:sldId id="487" r:id="rId39"/>
    <p:sldId id="488" r:id="rId40"/>
    <p:sldId id="481" r:id="rId41"/>
    <p:sldId id="505" r:id="rId42"/>
    <p:sldId id="506" r:id="rId43"/>
    <p:sldId id="507" r:id="rId44"/>
    <p:sldId id="508" r:id="rId45"/>
    <p:sldId id="509" r:id="rId46"/>
    <p:sldId id="510" r:id="rId47"/>
    <p:sldId id="449" r:id="rId48"/>
    <p:sldId id="474" r:id="rId49"/>
    <p:sldId id="450" r:id="rId50"/>
    <p:sldId id="452" r:id="rId51"/>
    <p:sldId id="454" r:id="rId52"/>
    <p:sldId id="475" r:id="rId53"/>
    <p:sldId id="476" r:id="rId54"/>
    <p:sldId id="477" r:id="rId55"/>
    <p:sldId id="478" r:id="rId56"/>
    <p:sldId id="464" r:id="rId57"/>
    <p:sldId id="511" r:id="rId58"/>
    <p:sldId id="397" r:id="rId59"/>
    <p:sldId id="322" r:id="rId60"/>
    <p:sldId id="482" r:id="rId61"/>
    <p:sldId id="324" r:id="rId62"/>
    <p:sldId id="406" r:id="rId63"/>
    <p:sldId id="408" r:id="rId64"/>
    <p:sldId id="328" r:id="rId65"/>
    <p:sldId id="329" r:id="rId66"/>
    <p:sldId id="514" r:id="rId67"/>
    <p:sldId id="513" r:id="rId68"/>
    <p:sldId id="334" r:id="rId69"/>
    <p:sldId id="335" r:id="rId70"/>
    <p:sldId id="337" r:id="rId71"/>
    <p:sldId id="338" r:id="rId72"/>
    <p:sldId id="516" r:id="rId73"/>
    <p:sldId id="340" r:id="rId74"/>
    <p:sldId id="342" r:id="rId75"/>
    <p:sldId id="343" r:id="rId76"/>
    <p:sldId id="344" r:id="rId77"/>
    <p:sldId id="407" r:id="rId78"/>
    <p:sldId id="345" r:id="rId79"/>
    <p:sldId id="409" r:id="rId80"/>
    <p:sldId id="347" r:id="rId81"/>
    <p:sldId id="348" r:id="rId82"/>
    <p:sldId id="530" r:id="rId83"/>
    <p:sldId id="350" r:id="rId84"/>
    <p:sldId id="351" r:id="rId85"/>
    <p:sldId id="352" r:id="rId86"/>
    <p:sldId id="410" r:id="rId87"/>
    <p:sldId id="411" r:id="rId88"/>
    <p:sldId id="498" r:id="rId89"/>
    <p:sldId id="412" r:id="rId90"/>
    <p:sldId id="499" r:id="rId91"/>
    <p:sldId id="500" r:id="rId92"/>
    <p:sldId id="417" r:id="rId93"/>
    <p:sldId id="415" r:id="rId94"/>
    <p:sldId id="414" r:id="rId95"/>
    <p:sldId id="419" r:id="rId96"/>
    <p:sldId id="353" r:id="rId97"/>
    <p:sldId id="420" r:id="rId98"/>
    <p:sldId id="355" r:id="rId99"/>
    <p:sldId id="356" r:id="rId100"/>
    <p:sldId id="357" r:id="rId101"/>
    <p:sldId id="363" r:id="rId102"/>
    <p:sldId id="365" r:id="rId103"/>
    <p:sldId id="366" r:id="rId104"/>
    <p:sldId id="369" r:id="rId105"/>
    <p:sldId id="526" r:id="rId106"/>
    <p:sldId id="529" r:id="rId107"/>
    <p:sldId id="527" r:id="rId108"/>
    <p:sldId id="422" r:id="rId109"/>
    <p:sldId id="424" r:id="rId110"/>
    <p:sldId id="376" r:id="rId111"/>
    <p:sldId id="426" r:id="rId112"/>
    <p:sldId id="425" r:id="rId113"/>
    <p:sldId id="528" r:id="rId114"/>
    <p:sldId id="382" r:id="rId115"/>
    <p:sldId id="371" r:id="rId116"/>
    <p:sldId id="384" r:id="rId117"/>
    <p:sldId id="383" r:id="rId118"/>
    <p:sldId id="385" r:id="rId119"/>
    <p:sldId id="386" r:id="rId120"/>
    <p:sldId id="532" r:id="rId121"/>
    <p:sldId id="387" r:id="rId122"/>
    <p:sldId id="388" r:id="rId123"/>
    <p:sldId id="389" r:id="rId124"/>
    <p:sldId id="427" r:id="rId125"/>
    <p:sldId id="428" r:id="rId126"/>
    <p:sldId id="519" r:id="rId127"/>
    <p:sldId id="520" r:id="rId128"/>
    <p:sldId id="521" r:id="rId129"/>
    <p:sldId id="522" r:id="rId130"/>
    <p:sldId id="524" r:id="rId131"/>
    <p:sldId id="525" r:id="rId132"/>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368" autoAdjust="0"/>
    <p:restoredTop sz="97931" autoAdjust="0"/>
  </p:normalViewPr>
  <p:slideViewPr>
    <p:cSldViewPr>
      <p:cViewPr varScale="1">
        <p:scale>
          <a:sx n="63" d="100"/>
          <a:sy n="63" d="100"/>
        </p:scale>
        <p:origin x="942" y="7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442" y="-102"/>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image" Target="../media/image8.wmf"/><Relationship Id="rId4"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3292" y="0"/>
            <a:ext cx="2984871" cy="501094"/>
          </a:xfrm>
          <a:prstGeom prst="rect">
            <a:avLst/>
          </a:prstGeom>
        </p:spPr>
        <p:txBody>
          <a:bodyPr vert="horz" lIns="96625" tIns="48312" rIns="96625" bIns="48312" rtlCol="1"/>
          <a:lstStyle>
            <a:lvl1pPr algn="r">
              <a:defRPr sz="1300"/>
            </a:lvl1pPr>
          </a:lstStyle>
          <a:p>
            <a:endParaRPr lang="ar-IQ"/>
          </a:p>
        </p:txBody>
      </p:sp>
      <p:sp>
        <p:nvSpPr>
          <p:cNvPr id="3" name="Date Placeholder 2"/>
          <p:cNvSpPr>
            <a:spLocks noGrp="1"/>
          </p:cNvSpPr>
          <p:nvPr>
            <p:ph type="dt" sz="quarter" idx="1"/>
          </p:nvPr>
        </p:nvSpPr>
        <p:spPr>
          <a:xfrm>
            <a:off x="1595" y="0"/>
            <a:ext cx="2984871" cy="501094"/>
          </a:xfrm>
          <a:prstGeom prst="rect">
            <a:avLst/>
          </a:prstGeom>
        </p:spPr>
        <p:txBody>
          <a:bodyPr vert="horz" lIns="96625" tIns="48312" rIns="96625" bIns="48312" rtlCol="1"/>
          <a:lstStyle>
            <a:lvl1pPr algn="l">
              <a:defRPr sz="1300"/>
            </a:lvl1pPr>
          </a:lstStyle>
          <a:p>
            <a:fld id="{BB280FB2-795A-4124-A0D7-EDE0397CCD01}" type="datetimeFigureOut">
              <a:rPr lang="ar-IQ" smtClean="0"/>
              <a:pPr/>
              <a:t>01/11/1444</a:t>
            </a:fld>
            <a:endParaRPr lang="ar-IQ"/>
          </a:p>
        </p:txBody>
      </p:sp>
      <p:sp>
        <p:nvSpPr>
          <p:cNvPr id="4" name="Footer Placeholder 3"/>
          <p:cNvSpPr>
            <a:spLocks noGrp="1"/>
          </p:cNvSpPr>
          <p:nvPr>
            <p:ph type="ftr" sz="quarter" idx="2"/>
          </p:nvPr>
        </p:nvSpPr>
        <p:spPr>
          <a:xfrm>
            <a:off x="3903292" y="9519054"/>
            <a:ext cx="2984871" cy="501094"/>
          </a:xfrm>
          <a:prstGeom prst="rect">
            <a:avLst/>
          </a:prstGeom>
        </p:spPr>
        <p:txBody>
          <a:bodyPr vert="horz" lIns="96625" tIns="48312" rIns="96625" bIns="48312" rtlCol="1" anchor="b"/>
          <a:lstStyle>
            <a:lvl1pPr algn="r">
              <a:defRPr sz="1300"/>
            </a:lvl1pPr>
          </a:lstStyle>
          <a:p>
            <a:endParaRPr lang="ar-IQ"/>
          </a:p>
        </p:txBody>
      </p:sp>
      <p:sp>
        <p:nvSpPr>
          <p:cNvPr id="5" name="Slide Number Placeholder 4"/>
          <p:cNvSpPr>
            <a:spLocks noGrp="1"/>
          </p:cNvSpPr>
          <p:nvPr>
            <p:ph type="sldNum" sz="quarter" idx="3"/>
          </p:nvPr>
        </p:nvSpPr>
        <p:spPr>
          <a:xfrm>
            <a:off x="1595" y="9519054"/>
            <a:ext cx="2984871" cy="501094"/>
          </a:xfrm>
          <a:prstGeom prst="rect">
            <a:avLst/>
          </a:prstGeom>
        </p:spPr>
        <p:txBody>
          <a:bodyPr vert="horz" lIns="96625" tIns="48312" rIns="96625" bIns="48312" rtlCol="1" anchor="b"/>
          <a:lstStyle>
            <a:lvl1pPr algn="l">
              <a:defRPr sz="1300"/>
            </a:lvl1pPr>
          </a:lstStyle>
          <a:p>
            <a:fld id="{CADD1970-CD6D-4B9F-BCCC-BE7B8046D55F}" type="slidenum">
              <a:rPr lang="ar-IQ" smtClean="0"/>
              <a:pPr/>
              <a:t>‹#›</a:t>
            </a:fld>
            <a:endParaRPr lang="ar-IQ"/>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3292" y="0"/>
            <a:ext cx="2984871" cy="501094"/>
          </a:xfrm>
          <a:prstGeom prst="rect">
            <a:avLst/>
          </a:prstGeom>
        </p:spPr>
        <p:txBody>
          <a:bodyPr vert="horz" lIns="96625" tIns="48312" rIns="96625" bIns="48312" rtlCol="1"/>
          <a:lstStyle>
            <a:lvl1pPr algn="r">
              <a:defRPr sz="1300"/>
            </a:lvl1pPr>
          </a:lstStyle>
          <a:p>
            <a:endParaRPr lang="ar-IQ"/>
          </a:p>
        </p:txBody>
      </p:sp>
      <p:sp>
        <p:nvSpPr>
          <p:cNvPr id="3" name="Date Placeholder 2"/>
          <p:cNvSpPr>
            <a:spLocks noGrp="1"/>
          </p:cNvSpPr>
          <p:nvPr>
            <p:ph type="dt" idx="1"/>
          </p:nvPr>
        </p:nvSpPr>
        <p:spPr>
          <a:xfrm>
            <a:off x="1595" y="0"/>
            <a:ext cx="2984871" cy="501094"/>
          </a:xfrm>
          <a:prstGeom prst="rect">
            <a:avLst/>
          </a:prstGeom>
        </p:spPr>
        <p:txBody>
          <a:bodyPr vert="horz" lIns="96625" tIns="48312" rIns="96625" bIns="48312" rtlCol="1"/>
          <a:lstStyle>
            <a:lvl1pPr algn="l">
              <a:defRPr sz="1300"/>
            </a:lvl1pPr>
          </a:lstStyle>
          <a:p>
            <a:fld id="{4DB4468F-52C8-4B22-BAAA-9170B6B598FC}" type="datetimeFigureOut">
              <a:rPr lang="ar-IQ" smtClean="0"/>
              <a:pPr/>
              <a:t>01/11/1444</a:t>
            </a:fld>
            <a:endParaRPr lang="ar-IQ"/>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1" anchor="ctr"/>
          <a:lstStyle/>
          <a:p>
            <a:endParaRPr lang="ar-IQ"/>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903292" y="9519054"/>
            <a:ext cx="2984871" cy="501094"/>
          </a:xfrm>
          <a:prstGeom prst="rect">
            <a:avLst/>
          </a:prstGeom>
        </p:spPr>
        <p:txBody>
          <a:bodyPr vert="horz" lIns="96625" tIns="48312" rIns="96625" bIns="48312" rtlCol="1" anchor="b"/>
          <a:lstStyle>
            <a:lvl1pPr algn="r">
              <a:defRPr sz="1300"/>
            </a:lvl1pPr>
          </a:lstStyle>
          <a:p>
            <a:endParaRPr lang="ar-IQ"/>
          </a:p>
        </p:txBody>
      </p:sp>
      <p:sp>
        <p:nvSpPr>
          <p:cNvPr id="7" name="Slide Number Placeholder 6"/>
          <p:cNvSpPr>
            <a:spLocks noGrp="1"/>
          </p:cNvSpPr>
          <p:nvPr>
            <p:ph type="sldNum" sz="quarter" idx="5"/>
          </p:nvPr>
        </p:nvSpPr>
        <p:spPr>
          <a:xfrm>
            <a:off x="1595" y="9519054"/>
            <a:ext cx="2984871" cy="501094"/>
          </a:xfrm>
          <a:prstGeom prst="rect">
            <a:avLst/>
          </a:prstGeom>
        </p:spPr>
        <p:txBody>
          <a:bodyPr vert="horz" lIns="96625" tIns="48312" rIns="96625" bIns="48312" rtlCol="1" anchor="b"/>
          <a:lstStyle>
            <a:lvl1pPr algn="l">
              <a:defRPr sz="1300"/>
            </a:lvl1pPr>
          </a:lstStyle>
          <a:p>
            <a:fld id="{1FA1B935-13FB-4331-95E2-3F87158D1184}"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1</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19</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26</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FA1B935-13FB-4331-95E2-3F87158D1184}" type="slidenum">
              <a:rPr lang="ar-IQ" smtClean="0"/>
              <a:pPr/>
              <a:t>33</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69</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74</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1B935-13FB-4331-95E2-3F87158D1184}" type="slidenum">
              <a:rPr lang="ar-IQ" smtClean="0"/>
              <a:pPr/>
              <a:t>81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A61AF-102B-427B-BAA1-349E2B262F3C}" type="datetimeFigureOut">
              <a:rPr lang="en-US" smtClean="0"/>
              <a:pPr/>
              <a:t>5/20/2023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DD9EA-13F1-4B8F-BE27-882F01462634}" type="slidenum">
              <a:rPr lang="en-US" smtClean="0"/>
              <a:pPr/>
              <a:t>‹#›</a:t>
            </a:fld>
            <a:endParaRPr lang="en-US" dirty="0"/>
          </a:p>
        </p:txBody>
      </p:sp>
    </p:spTree>
  </p:cSld>
  <p:clrMapOvr>
    <a:masterClrMapping/>
  </p:clrMapOvr>
  <p:transition>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14A61AF-102B-427B-BAA1-349E2B262F3C}" type="datetimeFigureOut">
              <a:rPr lang="en-US" smtClean="0"/>
              <a:pPr/>
              <a:t>5/20/2023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DDD9EA-13F1-4B8F-BE27-882F014626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sndAc>
      <p:stSnd>
        <p:snd r:embed="rId13" name="chimes.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fceia.unr.edu.ar/~fisicomp/apuntes/biblios/altnr.htm" TargetMode="External"/><Relationship Id="rId3" Type="http://schemas.openxmlformats.org/officeDocument/2006/relationships/audio" Target="../media/audio1.wav"/><Relationship Id="rId7" Type="http://schemas.openxmlformats.org/officeDocument/2006/relationships/hyperlink" Target="http://www.n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iki.enst.fr/bin/view/Main/FlorianDeVuyst" TargetMode="External"/><Relationship Id="rId5" Type="http://schemas.openxmlformats.org/officeDocument/2006/relationships/hyperlink" Target="http://dmoz.org/Science/Math/Numerical_Analysis/" TargetMode="External"/><Relationship Id="rId4" Type="http://schemas.openxmlformats.org/officeDocument/2006/relationships/hyperlink" Target="http://www.mathcom.com/corpdir/techinfo.mdir/scifaq/index.html"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3" Type="http://schemas.openxmlformats.org/officeDocument/2006/relationships/image" Target="../media/image424.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8" Type="http://schemas.openxmlformats.org/officeDocument/2006/relationships/image" Target="../media/image449.png"/><Relationship Id="rId3" Type="http://schemas.openxmlformats.org/officeDocument/2006/relationships/image" Target="../media/image444.png"/><Relationship Id="rId7" Type="http://schemas.openxmlformats.org/officeDocument/2006/relationships/image" Target="../media/image44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47.png"/><Relationship Id="rId5" Type="http://schemas.openxmlformats.org/officeDocument/2006/relationships/image" Target="../media/image446.png"/><Relationship Id="rId10" Type="http://schemas.openxmlformats.org/officeDocument/2006/relationships/image" Target="../media/image451.png"/><Relationship Id="rId4" Type="http://schemas.openxmlformats.org/officeDocument/2006/relationships/image" Target="../media/image445.png"/><Relationship Id="rId9" Type="http://schemas.openxmlformats.org/officeDocument/2006/relationships/image" Target="../media/image450.png"/></Relationships>
</file>

<file path=ppt/slides/_rels/slide102.xml.rels><?xml version="1.0" encoding="UTF-8" standalone="yes"?>
<Relationships xmlns="http://schemas.openxmlformats.org/package/2006/relationships"><Relationship Id="rId3" Type="http://schemas.openxmlformats.org/officeDocument/2006/relationships/image" Target="../media/image45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55.png"/><Relationship Id="rId5" Type="http://schemas.openxmlformats.org/officeDocument/2006/relationships/image" Target="../media/image454.png"/><Relationship Id="rId4" Type="http://schemas.openxmlformats.org/officeDocument/2006/relationships/image" Target="../media/image453.png"/></Relationships>
</file>

<file path=ppt/slides/_rels/slide103.xml.rels><?xml version="1.0" encoding="UTF-8" standalone="yes"?>
<Relationships xmlns="http://schemas.openxmlformats.org/package/2006/relationships"><Relationship Id="rId3" Type="http://schemas.openxmlformats.org/officeDocument/2006/relationships/image" Target="../media/image45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59.png"/><Relationship Id="rId5" Type="http://schemas.openxmlformats.org/officeDocument/2006/relationships/image" Target="../media/image458.png"/><Relationship Id="rId4" Type="http://schemas.openxmlformats.org/officeDocument/2006/relationships/image" Target="../media/image457.png"/></Relationships>
</file>

<file path=ppt/slides/_rels/slide104.xml.rels><?xml version="1.0" encoding="UTF-8" standalone="yes"?>
<Relationships xmlns="http://schemas.openxmlformats.org/package/2006/relationships"><Relationship Id="rId3" Type="http://schemas.openxmlformats.org/officeDocument/2006/relationships/image" Target="../media/image45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57.png"/><Relationship Id="rId5" Type="http://schemas.openxmlformats.org/officeDocument/2006/relationships/image" Target="../media/image459.png"/><Relationship Id="rId4" Type="http://schemas.openxmlformats.org/officeDocument/2006/relationships/image" Target="../media/image458.png"/></Relationships>
</file>

<file path=ppt/slides/_rels/slide105.xml.rels><?xml version="1.0" encoding="UTF-8" standalone="yes"?>
<Relationships xmlns="http://schemas.openxmlformats.org/package/2006/relationships"><Relationship Id="rId3" Type="http://schemas.openxmlformats.org/officeDocument/2006/relationships/image" Target="../media/image460.png"/><Relationship Id="rId7" Type="http://schemas.openxmlformats.org/officeDocument/2006/relationships/image" Target="../media/image46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63.png"/><Relationship Id="rId5" Type="http://schemas.openxmlformats.org/officeDocument/2006/relationships/image" Target="../media/image462.png"/><Relationship Id="rId4" Type="http://schemas.openxmlformats.org/officeDocument/2006/relationships/image" Target="../media/image461.png"/></Relationships>
</file>

<file path=ppt/slides/_rels/slide106.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465.png"/><Relationship Id="rId7" Type="http://schemas.openxmlformats.org/officeDocument/2006/relationships/image" Target="../media/image46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68.png"/><Relationship Id="rId11" Type="http://schemas.openxmlformats.org/officeDocument/2006/relationships/image" Target="../media/image473.png"/><Relationship Id="rId5" Type="http://schemas.openxmlformats.org/officeDocument/2006/relationships/image" Target="../media/image467.png"/><Relationship Id="rId10" Type="http://schemas.openxmlformats.org/officeDocument/2006/relationships/image" Target="../media/image472.png"/><Relationship Id="rId4" Type="http://schemas.openxmlformats.org/officeDocument/2006/relationships/image" Target="../media/image466.png"/><Relationship Id="rId9" Type="http://schemas.openxmlformats.org/officeDocument/2006/relationships/image" Target="../media/image471.png"/></Relationships>
</file>

<file path=ppt/slides/_rels/slide107.xml.rels><?xml version="1.0" encoding="UTF-8" standalone="yes"?>
<Relationships xmlns="http://schemas.openxmlformats.org/package/2006/relationships"><Relationship Id="rId3" Type="http://schemas.openxmlformats.org/officeDocument/2006/relationships/image" Target="../media/image474.png"/><Relationship Id="rId7" Type="http://schemas.openxmlformats.org/officeDocument/2006/relationships/image" Target="../media/image478.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77.png"/><Relationship Id="rId5" Type="http://schemas.openxmlformats.org/officeDocument/2006/relationships/image" Target="../media/image476.png"/><Relationship Id="rId4" Type="http://schemas.openxmlformats.org/officeDocument/2006/relationships/image" Target="../media/image475.png"/></Relationships>
</file>

<file path=ppt/slides/_rels/slide108.xml.rels><?xml version="1.0" encoding="UTF-8" standalone="yes"?>
<Relationships xmlns="http://schemas.openxmlformats.org/package/2006/relationships"><Relationship Id="rId3" Type="http://schemas.openxmlformats.org/officeDocument/2006/relationships/image" Target="../media/image479.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80.png"/></Relationships>
</file>

<file path=ppt/slides/_rels/slide109.xml.rels><?xml version="1.0" encoding="UTF-8" standalone="yes"?>
<Relationships xmlns="http://schemas.openxmlformats.org/package/2006/relationships"><Relationship Id="rId8" Type="http://schemas.openxmlformats.org/officeDocument/2006/relationships/image" Target="../media/image486.png"/><Relationship Id="rId3" Type="http://schemas.openxmlformats.org/officeDocument/2006/relationships/image" Target="../media/image481.png"/><Relationship Id="rId7" Type="http://schemas.openxmlformats.org/officeDocument/2006/relationships/image" Target="../media/image48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84.png"/><Relationship Id="rId5" Type="http://schemas.openxmlformats.org/officeDocument/2006/relationships/image" Target="../media/image483.png"/><Relationship Id="rId10" Type="http://schemas.openxmlformats.org/officeDocument/2006/relationships/image" Target="../media/image488.png"/><Relationship Id="rId4" Type="http://schemas.openxmlformats.org/officeDocument/2006/relationships/image" Target="../media/image482.png"/><Relationship Id="rId9" Type="http://schemas.openxmlformats.org/officeDocument/2006/relationships/image" Target="../media/image487.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89.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90.png"/></Relationships>
</file>

<file path=ppt/slides/_rels/slide111.xml.rels><?xml version="1.0" encoding="UTF-8" standalone="yes"?>
<Relationships xmlns="http://schemas.openxmlformats.org/package/2006/relationships"><Relationship Id="rId3" Type="http://schemas.openxmlformats.org/officeDocument/2006/relationships/image" Target="../media/image491.png"/><Relationship Id="rId7" Type="http://schemas.openxmlformats.org/officeDocument/2006/relationships/image" Target="../media/image49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94.png"/><Relationship Id="rId5" Type="http://schemas.openxmlformats.org/officeDocument/2006/relationships/image" Target="../media/image493.png"/><Relationship Id="rId4" Type="http://schemas.openxmlformats.org/officeDocument/2006/relationships/image" Target="../media/image492.png"/></Relationships>
</file>

<file path=ppt/slides/_rels/slide112.xml.rels><?xml version="1.0" encoding="UTF-8" standalone="yes"?>
<Relationships xmlns="http://schemas.openxmlformats.org/package/2006/relationships"><Relationship Id="rId3" Type="http://schemas.openxmlformats.org/officeDocument/2006/relationships/image" Target="../media/image496.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9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98.png"/></Relationships>
</file>

<file path=ppt/slides/_rels/slide114.xml.rels><?xml version="1.0" encoding="UTF-8" standalone="yes"?>
<Relationships xmlns="http://schemas.openxmlformats.org/package/2006/relationships"><Relationship Id="rId3" Type="http://schemas.openxmlformats.org/officeDocument/2006/relationships/image" Target="../media/image499.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8" Type="http://schemas.openxmlformats.org/officeDocument/2006/relationships/image" Target="../media/image505.png"/><Relationship Id="rId3" Type="http://schemas.openxmlformats.org/officeDocument/2006/relationships/image" Target="../media/image500.png"/><Relationship Id="rId7" Type="http://schemas.openxmlformats.org/officeDocument/2006/relationships/image" Target="../media/image50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03.png"/><Relationship Id="rId5" Type="http://schemas.openxmlformats.org/officeDocument/2006/relationships/image" Target="../media/image502.png"/><Relationship Id="rId4" Type="http://schemas.openxmlformats.org/officeDocument/2006/relationships/image" Target="../media/image501.png"/></Relationships>
</file>

<file path=ppt/slides/_rels/slide116.xml.rels><?xml version="1.0" encoding="UTF-8" standalone="yes"?>
<Relationships xmlns="http://schemas.openxmlformats.org/package/2006/relationships"><Relationship Id="rId3" Type="http://schemas.openxmlformats.org/officeDocument/2006/relationships/image" Target="../media/image50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09.png"/><Relationship Id="rId5" Type="http://schemas.openxmlformats.org/officeDocument/2006/relationships/image" Target="../media/image508.png"/><Relationship Id="rId4" Type="http://schemas.openxmlformats.org/officeDocument/2006/relationships/image" Target="../media/image507.png"/></Relationships>
</file>

<file path=ppt/slides/_rels/slide117.xml.rels><?xml version="1.0" encoding="UTF-8" standalone="yes"?>
<Relationships xmlns="http://schemas.openxmlformats.org/package/2006/relationships"><Relationship Id="rId8" Type="http://schemas.openxmlformats.org/officeDocument/2006/relationships/image" Target="../media/image514.png"/><Relationship Id="rId3" Type="http://schemas.openxmlformats.org/officeDocument/2006/relationships/image" Target="../media/image510.png"/><Relationship Id="rId7" Type="http://schemas.openxmlformats.org/officeDocument/2006/relationships/image" Target="../media/image17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13.png"/><Relationship Id="rId5" Type="http://schemas.openxmlformats.org/officeDocument/2006/relationships/image" Target="../media/image512.png"/><Relationship Id="rId10" Type="http://schemas.openxmlformats.org/officeDocument/2006/relationships/image" Target="../media/image516.png"/><Relationship Id="rId4" Type="http://schemas.openxmlformats.org/officeDocument/2006/relationships/image" Target="../media/image511.png"/><Relationship Id="rId9" Type="http://schemas.openxmlformats.org/officeDocument/2006/relationships/image" Target="../media/image515.png"/></Relationships>
</file>

<file path=ppt/slides/_rels/slide118.xml.rels><?xml version="1.0" encoding="UTF-8" standalone="yes"?>
<Relationships xmlns="http://schemas.openxmlformats.org/package/2006/relationships"><Relationship Id="rId3" Type="http://schemas.openxmlformats.org/officeDocument/2006/relationships/image" Target="../media/image517.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19.png"/><Relationship Id="rId4" Type="http://schemas.openxmlformats.org/officeDocument/2006/relationships/image" Target="../media/image518.png"/></Relationships>
</file>

<file path=ppt/slides/_rels/slide119.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22.png"/><Relationship Id="rId4" Type="http://schemas.openxmlformats.org/officeDocument/2006/relationships/image" Target="../media/image521.pn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image" Target="../media/image505.png"/><Relationship Id="rId3" Type="http://schemas.openxmlformats.org/officeDocument/2006/relationships/image" Target="../media/image500.png"/><Relationship Id="rId7" Type="http://schemas.openxmlformats.org/officeDocument/2006/relationships/image" Target="../media/image50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03.png"/><Relationship Id="rId5" Type="http://schemas.openxmlformats.org/officeDocument/2006/relationships/image" Target="../media/image502.png"/><Relationship Id="rId4" Type="http://schemas.openxmlformats.org/officeDocument/2006/relationships/image" Target="../media/image501.png"/></Relationships>
</file>

<file path=ppt/slides/_rels/slide121.xml.rels><?xml version="1.0" encoding="UTF-8" standalone="yes"?>
<Relationships xmlns="http://schemas.openxmlformats.org/package/2006/relationships"><Relationship Id="rId8" Type="http://schemas.openxmlformats.org/officeDocument/2006/relationships/image" Target="../media/image514.png"/><Relationship Id="rId3" Type="http://schemas.openxmlformats.org/officeDocument/2006/relationships/image" Target="../media/image510.png"/><Relationship Id="rId7" Type="http://schemas.openxmlformats.org/officeDocument/2006/relationships/image" Target="../media/image171.png"/><Relationship Id="rId12" Type="http://schemas.openxmlformats.org/officeDocument/2006/relationships/image" Target="../media/image52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13.png"/><Relationship Id="rId11" Type="http://schemas.openxmlformats.org/officeDocument/2006/relationships/image" Target="../media/image523.png"/><Relationship Id="rId5" Type="http://schemas.openxmlformats.org/officeDocument/2006/relationships/image" Target="../media/image512.png"/><Relationship Id="rId10" Type="http://schemas.openxmlformats.org/officeDocument/2006/relationships/image" Target="../media/image345.png"/><Relationship Id="rId4" Type="http://schemas.openxmlformats.org/officeDocument/2006/relationships/image" Target="../media/image511.png"/><Relationship Id="rId9" Type="http://schemas.openxmlformats.org/officeDocument/2006/relationships/image" Target="../media/image338.png"/></Relationships>
</file>

<file path=ppt/slides/_rels/slide122.xml.rels><?xml version="1.0" encoding="UTF-8" standalone="yes"?>
<Relationships xmlns="http://schemas.openxmlformats.org/package/2006/relationships"><Relationship Id="rId3" Type="http://schemas.openxmlformats.org/officeDocument/2006/relationships/image" Target="../media/image525.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27.png"/><Relationship Id="rId4" Type="http://schemas.openxmlformats.org/officeDocument/2006/relationships/image" Target="../media/image526.png"/></Relationships>
</file>

<file path=ppt/slides/_rels/slide123.xml.rels><?xml version="1.0" encoding="UTF-8" standalone="yes"?>
<Relationships xmlns="http://schemas.openxmlformats.org/package/2006/relationships"><Relationship Id="rId3" Type="http://schemas.openxmlformats.org/officeDocument/2006/relationships/image" Target="../media/image52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30.png"/><Relationship Id="rId4" Type="http://schemas.openxmlformats.org/officeDocument/2006/relationships/image" Target="../media/image529.png"/></Relationships>
</file>

<file path=ppt/slides/_rels/slide124.xml.rels><?xml version="1.0" encoding="UTF-8" standalone="yes"?>
<Relationships xmlns="http://schemas.openxmlformats.org/package/2006/relationships"><Relationship Id="rId8" Type="http://schemas.openxmlformats.org/officeDocument/2006/relationships/image" Target="../media/image536.png"/><Relationship Id="rId3" Type="http://schemas.openxmlformats.org/officeDocument/2006/relationships/image" Target="../media/image531.png"/><Relationship Id="rId7" Type="http://schemas.openxmlformats.org/officeDocument/2006/relationships/image" Target="../media/image53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34.png"/><Relationship Id="rId5" Type="http://schemas.openxmlformats.org/officeDocument/2006/relationships/image" Target="../media/image533.png"/><Relationship Id="rId4" Type="http://schemas.openxmlformats.org/officeDocument/2006/relationships/image" Target="../media/image532.png"/><Relationship Id="rId9" Type="http://schemas.openxmlformats.org/officeDocument/2006/relationships/image" Target="../media/image537.png"/></Relationships>
</file>

<file path=ppt/slides/_rels/slide125.xml.rels><?xml version="1.0" encoding="UTF-8" standalone="yes"?>
<Relationships xmlns="http://schemas.openxmlformats.org/package/2006/relationships"><Relationship Id="rId8" Type="http://schemas.openxmlformats.org/officeDocument/2006/relationships/image" Target="../media/image543.png"/><Relationship Id="rId3" Type="http://schemas.openxmlformats.org/officeDocument/2006/relationships/image" Target="../media/image538.png"/><Relationship Id="rId7" Type="http://schemas.openxmlformats.org/officeDocument/2006/relationships/image" Target="../media/image54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41.png"/><Relationship Id="rId5" Type="http://schemas.openxmlformats.org/officeDocument/2006/relationships/image" Target="../media/image540.png"/><Relationship Id="rId4" Type="http://schemas.openxmlformats.org/officeDocument/2006/relationships/image" Target="../media/image539.png"/></Relationships>
</file>

<file path=ppt/slides/_rels/slide1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544.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545.png"/></Relationships>
</file>

<file path=ppt/slides/_rels/slide128.xml.rels><?xml version="1.0" encoding="UTF-8" standalone="yes"?>
<Relationships xmlns="http://schemas.openxmlformats.org/package/2006/relationships"><Relationship Id="rId3" Type="http://schemas.openxmlformats.org/officeDocument/2006/relationships/image" Target="../media/image54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45.png"/><Relationship Id="rId5" Type="http://schemas.openxmlformats.org/officeDocument/2006/relationships/image" Target="../media/image544.png"/><Relationship Id="rId4" Type="http://schemas.openxmlformats.org/officeDocument/2006/relationships/image" Target="../media/image547.png"/></Relationships>
</file>

<file path=ppt/slides/_rels/slide129.xml.rels><?xml version="1.0" encoding="UTF-8" standalone="yes"?>
<Relationships xmlns="http://schemas.openxmlformats.org/package/2006/relationships"><Relationship Id="rId8" Type="http://schemas.openxmlformats.org/officeDocument/2006/relationships/image" Target="../media/image553.png"/><Relationship Id="rId13" Type="http://schemas.openxmlformats.org/officeDocument/2006/relationships/image" Target="../media/image558.png"/><Relationship Id="rId3" Type="http://schemas.openxmlformats.org/officeDocument/2006/relationships/image" Target="../media/image548.png"/><Relationship Id="rId7" Type="http://schemas.openxmlformats.org/officeDocument/2006/relationships/image" Target="../media/image552.png"/><Relationship Id="rId12" Type="http://schemas.openxmlformats.org/officeDocument/2006/relationships/image" Target="../media/image557.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51.png"/><Relationship Id="rId11" Type="http://schemas.openxmlformats.org/officeDocument/2006/relationships/image" Target="../media/image556.png"/><Relationship Id="rId5" Type="http://schemas.openxmlformats.org/officeDocument/2006/relationships/image" Target="../media/image550.png"/><Relationship Id="rId10" Type="http://schemas.openxmlformats.org/officeDocument/2006/relationships/image" Target="../media/image555.png"/><Relationship Id="rId4" Type="http://schemas.openxmlformats.org/officeDocument/2006/relationships/image" Target="../media/image549.png"/><Relationship Id="rId9" Type="http://schemas.openxmlformats.org/officeDocument/2006/relationships/image" Target="../media/image554.png"/><Relationship Id="rId14" Type="http://schemas.openxmlformats.org/officeDocument/2006/relationships/image" Target="../media/image559.png"/></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562.png"/><Relationship Id="rId4" Type="http://schemas.openxmlformats.org/officeDocument/2006/relationships/image" Target="../media/image56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audio" Target="../media/audio1.wav"/><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wmf"/></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1.wav"/><Relationship Id="rId7"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1.png"/><Relationship Id="rId9"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audio" Target="../media/audio1.wav"/><Relationship Id="rId7" Type="http://schemas.openxmlformats.org/officeDocument/2006/relationships/image" Target="../media/image8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93.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9.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1.xml.rels><?xml version="1.0" encoding="UTF-8" standalone="yes"?>
<Relationships xmlns="http://schemas.openxmlformats.org/package/2006/relationships"><Relationship Id="rId8" Type="http://schemas.openxmlformats.org/officeDocument/2006/relationships/hyperlink" Target="https://en.wikipedia.org/wiki/Binary_search_algorithm" TargetMode="External"/><Relationship Id="rId3" Type="http://schemas.openxmlformats.org/officeDocument/2006/relationships/hyperlink" Target="https://en.wikipedia.org/wiki/Mathematics" TargetMode="External"/><Relationship Id="rId7" Type="http://schemas.openxmlformats.org/officeDocument/2006/relationships/hyperlink" Target="https://en.wikipedia.org/wiki/Root_of_a_function"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https://en.wikipedia.org/wiki/Interval_(mathematics)" TargetMode="External"/><Relationship Id="rId5" Type="http://schemas.openxmlformats.org/officeDocument/2006/relationships/hyperlink" Target="https://en.wikipedia.org/wiki/Bisection" TargetMode="External"/><Relationship Id="rId4" Type="http://schemas.openxmlformats.org/officeDocument/2006/relationships/hyperlink" Target="https://en.wikipedia.org/wiki/Root-finding_method"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28.png"/><Relationship Id="rId4" Type="http://schemas.openxmlformats.org/officeDocument/2006/relationships/image" Target="../media/image127.png"/></Relationships>
</file>

<file path=ppt/slides/_rels/slide45.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4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47.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4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2.png"/><Relationship Id="rId4" Type="http://schemas.openxmlformats.org/officeDocument/2006/relationships/image" Target="../media/image151.pn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51.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52.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4.png"/><Relationship Id="rId7" Type="http://schemas.openxmlformats.org/officeDocument/2006/relationships/image" Target="../media/image16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6.png"/><Relationship Id="rId5" Type="http://schemas.openxmlformats.org/officeDocument/2006/relationships/image" Target="../media/image152.png"/><Relationship Id="rId10" Type="http://schemas.openxmlformats.org/officeDocument/2006/relationships/image" Target="../media/image170.png"/><Relationship Id="rId4" Type="http://schemas.openxmlformats.org/officeDocument/2006/relationships/image" Target="../media/image165.png"/><Relationship Id="rId9" Type="http://schemas.openxmlformats.org/officeDocument/2006/relationships/image" Target="../media/image169.png"/></Relationships>
</file>

<file path=ppt/slides/_rels/slide5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2.png"/><Relationship Id="rId5" Type="http://schemas.openxmlformats.org/officeDocument/2006/relationships/image" Target="../media/image166.png"/><Relationship Id="rId4" Type="http://schemas.openxmlformats.org/officeDocument/2006/relationships/image" Target="../media/image152.png"/></Relationships>
</file>

<file path=ppt/slides/_rels/slide54.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5.png"/><Relationship Id="rId4" Type="http://schemas.openxmlformats.org/officeDocument/2006/relationships/image" Target="../media/image174.png"/></Relationships>
</file>

<file path=ppt/slides/_rels/slide55.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7.png"/></Relationships>
</file>

<file path=ppt/slides/_rels/slide56.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85.png"/></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01.png"/><Relationship Id="rId3" Type="http://schemas.openxmlformats.org/officeDocument/2006/relationships/image" Target="../media/image191.png"/><Relationship Id="rId7" Type="http://schemas.openxmlformats.org/officeDocument/2006/relationships/image" Target="../media/image195.png"/><Relationship Id="rId12" Type="http://schemas.openxmlformats.org/officeDocument/2006/relationships/image" Target="../media/image200.png"/><Relationship Id="rId17" Type="http://schemas.openxmlformats.org/officeDocument/2006/relationships/image" Target="../media/image205.png"/><Relationship Id="rId2" Type="http://schemas.openxmlformats.org/officeDocument/2006/relationships/audio" Target="../media/audio1.wav"/><Relationship Id="rId16" Type="http://schemas.openxmlformats.org/officeDocument/2006/relationships/image" Target="../media/image204.png"/><Relationship Id="rId1" Type="http://schemas.openxmlformats.org/officeDocument/2006/relationships/slideLayout" Target="../slideLayouts/slideLayout1.xml"/><Relationship Id="rId6" Type="http://schemas.openxmlformats.org/officeDocument/2006/relationships/image" Target="../media/image194.png"/><Relationship Id="rId11" Type="http://schemas.openxmlformats.org/officeDocument/2006/relationships/image" Target="../media/image199.png"/><Relationship Id="rId5" Type="http://schemas.openxmlformats.org/officeDocument/2006/relationships/image" Target="../media/image193.png"/><Relationship Id="rId15" Type="http://schemas.openxmlformats.org/officeDocument/2006/relationships/image" Target="../media/image203.png"/><Relationship Id="rId10" Type="http://schemas.openxmlformats.org/officeDocument/2006/relationships/image" Target="../media/image198.png"/><Relationship Id="rId4" Type="http://schemas.openxmlformats.org/officeDocument/2006/relationships/image" Target="../media/image192.png"/><Relationship Id="rId9" Type="http://schemas.openxmlformats.org/officeDocument/2006/relationships/image" Target="../media/image197.png"/><Relationship Id="rId14" Type="http://schemas.openxmlformats.org/officeDocument/2006/relationships/image" Target="../media/image202.png"/></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7.png"/><Relationship Id="rId4" Type="http://schemas.openxmlformats.org/officeDocument/2006/relationships/image" Target="../media/image206.pn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209.png"/></Relationships>
</file>

<file path=ppt/slides/_rels/slide7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1.png"/></Relationships>
</file>

<file path=ppt/slides/_rels/slide72.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15.png"/><Relationship Id="rId4" Type="http://schemas.openxmlformats.org/officeDocument/2006/relationships/image" Target="../media/image214.png"/></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s>
</file>

<file path=ppt/slides/_rels/slide75.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21.png"/><Relationship Id="rId4" Type="http://schemas.openxmlformats.org/officeDocument/2006/relationships/image" Target="../media/image220.png"/></Relationships>
</file>

<file path=ppt/slides/_rels/slide76.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23.png"/></Relationships>
</file>

<file path=ppt/slides/_rels/slide77.xml.rels><?xml version="1.0" encoding="UTF-8" standalone="yes"?>
<Relationships xmlns="http://schemas.openxmlformats.org/package/2006/relationships"><Relationship Id="rId3" Type="http://schemas.openxmlformats.org/officeDocument/2006/relationships/image" Target="../media/image224.png"/><Relationship Id="rId7" Type="http://schemas.openxmlformats.org/officeDocument/2006/relationships/hyperlink" Target="http://en.wikipedia.org/wiki/Taylor_series"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http://en.wikipedia.org/wiki/E_(mathematical_constant)" TargetMode="External"/><Relationship Id="rId5" Type="http://schemas.openxmlformats.org/officeDocument/2006/relationships/hyperlink" Target="http://en.wikipedia.org/wiki/Real_number" TargetMode="External"/><Relationship Id="rId4" Type="http://schemas.openxmlformats.org/officeDocument/2006/relationships/hyperlink" Target="http://en.wikipedia.org/wiki/Euler's_formula"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en.wikipedia.org/wiki/Euler's_formula" TargetMode="External"/><Relationship Id="rId7" Type="http://schemas.openxmlformats.org/officeDocument/2006/relationships/image" Target="../media/image22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http://en.wikipedia.org/wiki/Taylor_series" TargetMode="External"/><Relationship Id="rId5" Type="http://schemas.openxmlformats.org/officeDocument/2006/relationships/hyperlink" Target="http://en.wikipedia.org/wiki/E_(mathematical_constant)" TargetMode="External"/><Relationship Id="rId4" Type="http://schemas.openxmlformats.org/officeDocument/2006/relationships/hyperlink" Target="http://en.wikipedia.org/wiki/Real_number" TargetMode="External"/></Relationships>
</file>

<file path=ppt/slides/_rels/slide79.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26.png"/><Relationship Id="rId7" Type="http://schemas.openxmlformats.org/officeDocument/2006/relationships/image" Target="../media/image22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25.png"/><Relationship Id="rId9" Type="http://schemas.openxmlformats.org/officeDocument/2006/relationships/image" Target="../media/image231.pn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237.png"/><Relationship Id="rId3" Type="http://schemas.openxmlformats.org/officeDocument/2006/relationships/image" Target="../media/image232.png"/><Relationship Id="rId7" Type="http://schemas.openxmlformats.org/officeDocument/2006/relationships/image" Target="../media/image23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5.png"/><Relationship Id="rId5" Type="http://schemas.openxmlformats.org/officeDocument/2006/relationships/image" Target="../media/image234.png"/><Relationship Id="rId4" Type="http://schemas.openxmlformats.org/officeDocument/2006/relationships/image" Target="../media/image233.png"/><Relationship Id="rId9" Type="http://schemas.openxmlformats.org/officeDocument/2006/relationships/image" Target="../media/image238.png"/></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0.png"/><Relationship Id="rId4" Type="http://schemas.openxmlformats.org/officeDocument/2006/relationships/image" Target="../media/image239.png"/></Relationships>
</file>

<file path=ppt/slides/_rels/slide82.xml.rels><?xml version="1.0" encoding="UTF-8" standalone="yes"?>
<Relationships xmlns="http://schemas.openxmlformats.org/package/2006/relationships"><Relationship Id="rId8" Type="http://schemas.openxmlformats.org/officeDocument/2006/relationships/image" Target="../media/image246.png"/><Relationship Id="rId13" Type="http://schemas.openxmlformats.org/officeDocument/2006/relationships/image" Target="../media/image251.png"/><Relationship Id="rId18" Type="http://schemas.openxmlformats.org/officeDocument/2006/relationships/image" Target="../media/image256.png"/><Relationship Id="rId3" Type="http://schemas.openxmlformats.org/officeDocument/2006/relationships/image" Target="../media/image241.png"/><Relationship Id="rId21" Type="http://schemas.openxmlformats.org/officeDocument/2006/relationships/image" Target="../media/image259.png"/><Relationship Id="rId7" Type="http://schemas.openxmlformats.org/officeDocument/2006/relationships/image" Target="../media/image245.png"/><Relationship Id="rId12" Type="http://schemas.openxmlformats.org/officeDocument/2006/relationships/image" Target="../media/image250.png"/><Relationship Id="rId17" Type="http://schemas.openxmlformats.org/officeDocument/2006/relationships/image" Target="../media/image255.png"/><Relationship Id="rId2" Type="http://schemas.openxmlformats.org/officeDocument/2006/relationships/audio" Target="../media/audio1.wav"/><Relationship Id="rId16" Type="http://schemas.openxmlformats.org/officeDocument/2006/relationships/image" Target="../media/image254.png"/><Relationship Id="rId20" Type="http://schemas.openxmlformats.org/officeDocument/2006/relationships/image" Target="../media/image258.png"/><Relationship Id="rId1" Type="http://schemas.openxmlformats.org/officeDocument/2006/relationships/slideLayout" Target="../slideLayouts/slideLayout6.xml"/><Relationship Id="rId6" Type="http://schemas.openxmlformats.org/officeDocument/2006/relationships/image" Target="../media/image244.png"/><Relationship Id="rId11" Type="http://schemas.openxmlformats.org/officeDocument/2006/relationships/image" Target="../media/image249.png"/><Relationship Id="rId5" Type="http://schemas.openxmlformats.org/officeDocument/2006/relationships/image" Target="../media/image243.png"/><Relationship Id="rId15" Type="http://schemas.openxmlformats.org/officeDocument/2006/relationships/image" Target="../media/image253.png"/><Relationship Id="rId23" Type="http://schemas.openxmlformats.org/officeDocument/2006/relationships/image" Target="../media/image261.png"/><Relationship Id="rId10" Type="http://schemas.openxmlformats.org/officeDocument/2006/relationships/image" Target="../media/image248.png"/><Relationship Id="rId19" Type="http://schemas.openxmlformats.org/officeDocument/2006/relationships/image" Target="../media/image257.png"/><Relationship Id="rId4" Type="http://schemas.openxmlformats.org/officeDocument/2006/relationships/image" Target="../media/image242.png"/><Relationship Id="rId9" Type="http://schemas.openxmlformats.org/officeDocument/2006/relationships/image" Target="../media/image247.png"/><Relationship Id="rId14" Type="http://schemas.openxmlformats.org/officeDocument/2006/relationships/image" Target="../media/image252.png"/><Relationship Id="rId22" Type="http://schemas.openxmlformats.org/officeDocument/2006/relationships/image" Target="../media/image260.png"/></Relationships>
</file>

<file path=ppt/slides/_rels/slide83.xml.rels><?xml version="1.0" encoding="UTF-8" standalone="yes"?>
<Relationships xmlns="http://schemas.openxmlformats.org/package/2006/relationships"><Relationship Id="rId8" Type="http://schemas.openxmlformats.org/officeDocument/2006/relationships/image" Target="../media/image267.png"/><Relationship Id="rId13" Type="http://schemas.openxmlformats.org/officeDocument/2006/relationships/image" Target="../media/image272.png"/><Relationship Id="rId18" Type="http://schemas.openxmlformats.org/officeDocument/2006/relationships/image" Target="../media/image277.png"/><Relationship Id="rId3" Type="http://schemas.openxmlformats.org/officeDocument/2006/relationships/image" Target="../media/image262.png"/><Relationship Id="rId21" Type="http://schemas.openxmlformats.org/officeDocument/2006/relationships/image" Target="../media/image280.png"/><Relationship Id="rId7" Type="http://schemas.openxmlformats.org/officeDocument/2006/relationships/image" Target="../media/image266.png"/><Relationship Id="rId12" Type="http://schemas.openxmlformats.org/officeDocument/2006/relationships/image" Target="../media/image271.png"/><Relationship Id="rId17" Type="http://schemas.openxmlformats.org/officeDocument/2006/relationships/image" Target="../media/image276.png"/><Relationship Id="rId2" Type="http://schemas.openxmlformats.org/officeDocument/2006/relationships/audio" Target="../media/audio1.wav"/><Relationship Id="rId16" Type="http://schemas.openxmlformats.org/officeDocument/2006/relationships/image" Target="../media/image275.png"/><Relationship Id="rId20" Type="http://schemas.openxmlformats.org/officeDocument/2006/relationships/image" Target="../media/image279.png"/><Relationship Id="rId1" Type="http://schemas.openxmlformats.org/officeDocument/2006/relationships/slideLayout" Target="../slideLayouts/slideLayout7.xml"/><Relationship Id="rId6" Type="http://schemas.openxmlformats.org/officeDocument/2006/relationships/image" Target="../media/image265.png"/><Relationship Id="rId11" Type="http://schemas.openxmlformats.org/officeDocument/2006/relationships/image" Target="../media/image270.png"/><Relationship Id="rId24" Type="http://schemas.openxmlformats.org/officeDocument/2006/relationships/image" Target="../media/image283.png"/><Relationship Id="rId5" Type="http://schemas.openxmlformats.org/officeDocument/2006/relationships/image" Target="../media/image264.png"/><Relationship Id="rId15" Type="http://schemas.openxmlformats.org/officeDocument/2006/relationships/image" Target="../media/image274.png"/><Relationship Id="rId23" Type="http://schemas.openxmlformats.org/officeDocument/2006/relationships/image" Target="../media/image282.png"/><Relationship Id="rId10" Type="http://schemas.openxmlformats.org/officeDocument/2006/relationships/image" Target="../media/image269.png"/><Relationship Id="rId19" Type="http://schemas.openxmlformats.org/officeDocument/2006/relationships/image" Target="../media/image278.png"/><Relationship Id="rId4" Type="http://schemas.openxmlformats.org/officeDocument/2006/relationships/image" Target="../media/image263.png"/><Relationship Id="rId9" Type="http://schemas.openxmlformats.org/officeDocument/2006/relationships/image" Target="../media/image268.png"/><Relationship Id="rId14" Type="http://schemas.openxmlformats.org/officeDocument/2006/relationships/image" Target="../media/image273.png"/><Relationship Id="rId22" Type="http://schemas.openxmlformats.org/officeDocument/2006/relationships/image" Target="../media/image281.png"/></Relationships>
</file>

<file path=ppt/slides/_rels/slide84.xml.rels><?xml version="1.0" encoding="UTF-8" standalone="yes"?>
<Relationships xmlns="http://schemas.openxmlformats.org/package/2006/relationships"><Relationship Id="rId3" Type="http://schemas.openxmlformats.org/officeDocument/2006/relationships/image" Target="../media/image28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86.png"/><Relationship Id="rId4" Type="http://schemas.openxmlformats.org/officeDocument/2006/relationships/image" Target="../media/image285.png"/></Relationships>
</file>

<file path=ppt/slides/_rels/slide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90.png"/><Relationship Id="rId5" Type="http://schemas.openxmlformats.org/officeDocument/2006/relationships/image" Target="../media/image289.png"/><Relationship Id="rId4" Type="http://schemas.openxmlformats.org/officeDocument/2006/relationships/image" Target="../media/image288.png"/></Relationships>
</file>

<file path=ppt/slides/_rels/slide87.xml.rels><?xml version="1.0" encoding="UTF-8" standalone="yes"?>
<Relationships xmlns="http://schemas.openxmlformats.org/package/2006/relationships"><Relationship Id="rId8" Type="http://schemas.openxmlformats.org/officeDocument/2006/relationships/image" Target="../media/image296.png"/><Relationship Id="rId13" Type="http://schemas.openxmlformats.org/officeDocument/2006/relationships/image" Target="../media/image301.png"/><Relationship Id="rId18" Type="http://schemas.openxmlformats.org/officeDocument/2006/relationships/image" Target="../media/image306.png"/><Relationship Id="rId26" Type="http://schemas.openxmlformats.org/officeDocument/2006/relationships/image" Target="../media/image314.png"/><Relationship Id="rId3" Type="http://schemas.openxmlformats.org/officeDocument/2006/relationships/image" Target="../media/image291.png"/><Relationship Id="rId21" Type="http://schemas.openxmlformats.org/officeDocument/2006/relationships/image" Target="../media/image309.png"/><Relationship Id="rId34" Type="http://schemas.openxmlformats.org/officeDocument/2006/relationships/image" Target="../media/image322.png"/><Relationship Id="rId7" Type="http://schemas.openxmlformats.org/officeDocument/2006/relationships/image" Target="../media/image295.png"/><Relationship Id="rId12" Type="http://schemas.openxmlformats.org/officeDocument/2006/relationships/image" Target="../media/image300.png"/><Relationship Id="rId17" Type="http://schemas.openxmlformats.org/officeDocument/2006/relationships/image" Target="../media/image305.png"/><Relationship Id="rId25" Type="http://schemas.openxmlformats.org/officeDocument/2006/relationships/image" Target="../media/image313.png"/><Relationship Id="rId33" Type="http://schemas.openxmlformats.org/officeDocument/2006/relationships/image" Target="../media/image321.png"/><Relationship Id="rId2" Type="http://schemas.openxmlformats.org/officeDocument/2006/relationships/audio" Target="../media/audio1.wav"/><Relationship Id="rId16" Type="http://schemas.openxmlformats.org/officeDocument/2006/relationships/image" Target="../media/image304.png"/><Relationship Id="rId20" Type="http://schemas.openxmlformats.org/officeDocument/2006/relationships/image" Target="../media/image308.png"/><Relationship Id="rId29" Type="http://schemas.openxmlformats.org/officeDocument/2006/relationships/image" Target="../media/image317.png"/><Relationship Id="rId1" Type="http://schemas.openxmlformats.org/officeDocument/2006/relationships/slideLayout" Target="../slideLayouts/slideLayout1.xml"/><Relationship Id="rId6" Type="http://schemas.openxmlformats.org/officeDocument/2006/relationships/image" Target="../media/image294.png"/><Relationship Id="rId11" Type="http://schemas.openxmlformats.org/officeDocument/2006/relationships/image" Target="../media/image299.png"/><Relationship Id="rId24" Type="http://schemas.openxmlformats.org/officeDocument/2006/relationships/image" Target="../media/image312.png"/><Relationship Id="rId32" Type="http://schemas.openxmlformats.org/officeDocument/2006/relationships/image" Target="../media/image320.png"/><Relationship Id="rId5" Type="http://schemas.openxmlformats.org/officeDocument/2006/relationships/image" Target="../media/image293.png"/><Relationship Id="rId15" Type="http://schemas.openxmlformats.org/officeDocument/2006/relationships/image" Target="../media/image303.png"/><Relationship Id="rId23" Type="http://schemas.openxmlformats.org/officeDocument/2006/relationships/image" Target="../media/image311.png"/><Relationship Id="rId28" Type="http://schemas.openxmlformats.org/officeDocument/2006/relationships/image" Target="../media/image316.png"/><Relationship Id="rId36" Type="http://schemas.openxmlformats.org/officeDocument/2006/relationships/image" Target="../media/image324.png"/><Relationship Id="rId10" Type="http://schemas.openxmlformats.org/officeDocument/2006/relationships/image" Target="../media/image298.png"/><Relationship Id="rId19" Type="http://schemas.openxmlformats.org/officeDocument/2006/relationships/image" Target="../media/image307.png"/><Relationship Id="rId31" Type="http://schemas.openxmlformats.org/officeDocument/2006/relationships/image" Target="../media/image319.png"/><Relationship Id="rId4" Type="http://schemas.openxmlformats.org/officeDocument/2006/relationships/image" Target="../media/image292.png"/><Relationship Id="rId9" Type="http://schemas.openxmlformats.org/officeDocument/2006/relationships/image" Target="../media/image297.png"/><Relationship Id="rId14" Type="http://schemas.openxmlformats.org/officeDocument/2006/relationships/image" Target="../media/image302.png"/><Relationship Id="rId22" Type="http://schemas.openxmlformats.org/officeDocument/2006/relationships/image" Target="../media/image310.png"/><Relationship Id="rId27" Type="http://schemas.openxmlformats.org/officeDocument/2006/relationships/image" Target="../media/image315.png"/><Relationship Id="rId30" Type="http://schemas.openxmlformats.org/officeDocument/2006/relationships/image" Target="../media/image318.png"/><Relationship Id="rId35" Type="http://schemas.openxmlformats.org/officeDocument/2006/relationships/image" Target="../media/image323.png"/></Relationships>
</file>

<file path=ppt/slides/_rels/slide88.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325.png"/><Relationship Id="rId7" Type="http://schemas.openxmlformats.org/officeDocument/2006/relationships/image" Target="../media/image32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28.png"/><Relationship Id="rId5" Type="http://schemas.openxmlformats.org/officeDocument/2006/relationships/image" Target="../media/image327.png"/><Relationship Id="rId10" Type="http://schemas.openxmlformats.org/officeDocument/2006/relationships/image" Target="../media/image332.png"/><Relationship Id="rId4" Type="http://schemas.openxmlformats.org/officeDocument/2006/relationships/image" Target="../media/image326.png"/><Relationship Id="rId9" Type="http://schemas.openxmlformats.org/officeDocument/2006/relationships/image" Target="../media/image331.png"/></Relationships>
</file>

<file path=ppt/slides/_rels/slide89.xml.rels><?xml version="1.0" encoding="UTF-8" standalone="yes"?>
<Relationships xmlns="http://schemas.openxmlformats.org/package/2006/relationships"><Relationship Id="rId8" Type="http://schemas.openxmlformats.org/officeDocument/2006/relationships/image" Target="../media/image338.png"/><Relationship Id="rId13" Type="http://schemas.openxmlformats.org/officeDocument/2006/relationships/image" Target="../media/image343.png"/><Relationship Id="rId18" Type="http://schemas.openxmlformats.org/officeDocument/2006/relationships/image" Target="../media/image348.png"/><Relationship Id="rId26" Type="http://schemas.openxmlformats.org/officeDocument/2006/relationships/image" Target="../media/image356.png"/><Relationship Id="rId39" Type="http://schemas.openxmlformats.org/officeDocument/2006/relationships/image" Target="../media/image369.png"/><Relationship Id="rId3" Type="http://schemas.openxmlformats.org/officeDocument/2006/relationships/image" Target="../media/image333.png"/><Relationship Id="rId21" Type="http://schemas.openxmlformats.org/officeDocument/2006/relationships/image" Target="../media/image351.png"/><Relationship Id="rId34" Type="http://schemas.openxmlformats.org/officeDocument/2006/relationships/image" Target="../media/image364.png"/><Relationship Id="rId42" Type="http://schemas.openxmlformats.org/officeDocument/2006/relationships/image" Target="../media/image372.png"/><Relationship Id="rId7" Type="http://schemas.openxmlformats.org/officeDocument/2006/relationships/image" Target="../media/image337.png"/><Relationship Id="rId12" Type="http://schemas.openxmlformats.org/officeDocument/2006/relationships/image" Target="../media/image342.png"/><Relationship Id="rId17" Type="http://schemas.openxmlformats.org/officeDocument/2006/relationships/image" Target="../media/image347.png"/><Relationship Id="rId25" Type="http://schemas.openxmlformats.org/officeDocument/2006/relationships/image" Target="../media/image355.png"/><Relationship Id="rId33" Type="http://schemas.openxmlformats.org/officeDocument/2006/relationships/image" Target="../media/image363.png"/><Relationship Id="rId38" Type="http://schemas.openxmlformats.org/officeDocument/2006/relationships/image" Target="../media/image368.png"/><Relationship Id="rId2" Type="http://schemas.openxmlformats.org/officeDocument/2006/relationships/audio" Target="../media/audio1.wav"/><Relationship Id="rId16" Type="http://schemas.openxmlformats.org/officeDocument/2006/relationships/image" Target="../media/image346.png"/><Relationship Id="rId20" Type="http://schemas.openxmlformats.org/officeDocument/2006/relationships/image" Target="../media/image350.png"/><Relationship Id="rId29" Type="http://schemas.openxmlformats.org/officeDocument/2006/relationships/image" Target="../media/image359.png"/><Relationship Id="rId41" Type="http://schemas.openxmlformats.org/officeDocument/2006/relationships/image" Target="../media/image371.png"/><Relationship Id="rId1" Type="http://schemas.openxmlformats.org/officeDocument/2006/relationships/slideLayout" Target="../slideLayouts/slideLayout1.xml"/><Relationship Id="rId6" Type="http://schemas.openxmlformats.org/officeDocument/2006/relationships/image" Target="../media/image336.png"/><Relationship Id="rId11" Type="http://schemas.openxmlformats.org/officeDocument/2006/relationships/image" Target="../media/image341.png"/><Relationship Id="rId24" Type="http://schemas.openxmlformats.org/officeDocument/2006/relationships/image" Target="../media/image354.png"/><Relationship Id="rId32" Type="http://schemas.openxmlformats.org/officeDocument/2006/relationships/image" Target="../media/image362.png"/><Relationship Id="rId37" Type="http://schemas.openxmlformats.org/officeDocument/2006/relationships/image" Target="../media/image367.png"/><Relationship Id="rId40" Type="http://schemas.openxmlformats.org/officeDocument/2006/relationships/image" Target="../media/image370.png"/><Relationship Id="rId45" Type="http://schemas.openxmlformats.org/officeDocument/2006/relationships/image" Target="../media/image375.png"/><Relationship Id="rId5" Type="http://schemas.openxmlformats.org/officeDocument/2006/relationships/image" Target="../media/image335.png"/><Relationship Id="rId15" Type="http://schemas.openxmlformats.org/officeDocument/2006/relationships/image" Target="../media/image345.png"/><Relationship Id="rId23" Type="http://schemas.openxmlformats.org/officeDocument/2006/relationships/image" Target="../media/image353.png"/><Relationship Id="rId28" Type="http://schemas.openxmlformats.org/officeDocument/2006/relationships/image" Target="../media/image358.png"/><Relationship Id="rId36" Type="http://schemas.openxmlformats.org/officeDocument/2006/relationships/image" Target="../media/image366.png"/><Relationship Id="rId10" Type="http://schemas.openxmlformats.org/officeDocument/2006/relationships/image" Target="../media/image340.png"/><Relationship Id="rId19" Type="http://schemas.openxmlformats.org/officeDocument/2006/relationships/image" Target="../media/image349.png"/><Relationship Id="rId31" Type="http://schemas.openxmlformats.org/officeDocument/2006/relationships/image" Target="../media/image361.png"/><Relationship Id="rId44" Type="http://schemas.openxmlformats.org/officeDocument/2006/relationships/image" Target="../media/image374.png"/><Relationship Id="rId4" Type="http://schemas.openxmlformats.org/officeDocument/2006/relationships/image" Target="../media/image334.png"/><Relationship Id="rId9" Type="http://schemas.openxmlformats.org/officeDocument/2006/relationships/image" Target="../media/image339.png"/><Relationship Id="rId14" Type="http://schemas.openxmlformats.org/officeDocument/2006/relationships/image" Target="../media/image344.png"/><Relationship Id="rId22" Type="http://schemas.openxmlformats.org/officeDocument/2006/relationships/image" Target="../media/image352.png"/><Relationship Id="rId27" Type="http://schemas.openxmlformats.org/officeDocument/2006/relationships/image" Target="../media/image357.png"/><Relationship Id="rId30" Type="http://schemas.openxmlformats.org/officeDocument/2006/relationships/image" Target="../media/image360.png"/><Relationship Id="rId35" Type="http://schemas.openxmlformats.org/officeDocument/2006/relationships/image" Target="../media/image365.png"/><Relationship Id="rId43" Type="http://schemas.openxmlformats.org/officeDocument/2006/relationships/image" Target="../media/image373.pn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image" Target="../media/image381.png"/><Relationship Id="rId3" Type="http://schemas.openxmlformats.org/officeDocument/2006/relationships/image" Target="../media/image376.png"/><Relationship Id="rId7" Type="http://schemas.openxmlformats.org/officeDocument/2006/relationships/image" Target="../media/image38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79.png"/><Relationship Id="rId5" Type="http://schemas.openxmlformats.org/officeDocument/2006/relationships/image" Target="../media/image378.png"/><Relationship Id="rId4" Type="http://schemas.openxmlformats.org/officeDocument/2006/relationships/image" Target="../media/image377.png"/><Relationship Id="rId9" Type="http://schemas.openxmlformats.org/officeDocument/2006/relationships/image" Target="../media/image382.png"/></Relationships>
</file>

<file path=ppt/slides/_rels/slide91.xml.rels><?xml version="1.0" encoding="UTF-8" standalone="yes"?>
<Relationships xmlns="http://schemas.openxmlformats.org/package/2006/relationships"><Relationship Id="rId3" Type="http://schemas.openxmlformats.org/officeDocument/2006/relationships/image" Target="../media/image383.png"/><Relationship Id="rId7" Type="http://schemas.openxmlformats.org/officeDocument/2006/relationships/image" Target="../media/image38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86.png"/><Relationship Id="rId5" Type="http://schemas.openxmlformats.org/officeDocument/2006/relationships/image" Target="../media/image385.png"/><Relationship Id="rId4" Type="http://schemas.openxmlformats.org/officeDocument/2006/relationships/image" Target="../media/image384.png"/></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8" Type="http://schemas.openxmlformats.org/officeDocument/2006/relationships/image" Target="../media/image393.png"/><Relationship Id="rId13" Type="http://schemas.openxmlformats.org/officeDocument/2006/relationships/image" Target="../media/image398.png"/><Relationship Id="rId3" Type="http://schemas.openxmlformats.org/officeDocument/2006/relationships/image" Target="../media/image388.png"/><Relationship Id="rId7" Type="http://schemas.openxmlformats.org/officeDocument/2006/relationships/image" Target="../media/image392.png"/><Relationship Id="rId12" Type="http://schemas.openxmlformats.org/officeDocument/2006/relationships/image" Target="../media/image39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91.png"/><Relationship Id="rId11" Type="http://schemas.openxmlformats.org/officeDocument/2006/relationships/image" Target="../media/image396.png"/><Relationship Id="rId5" Type="http://schemas.openxmlformats.org/officeDocument/2006/relationships/image" Target="../media/image390.png"/><Relationship Id="rId10" Type="http://schemas.openxmlformats.org/officeDocument/2006/relationships/image" Target="../media/image395.png"/><Relationship Id="rId4" Type="http://schemas.openxmlformats.org/officeDocument/2006/relationships/image" Target="../media/image389.png"/><Relationship Id="rId9" Type="http://schemas.openxmlformats.org/officeDocument/2006/relationships/image" Target="../media/image394.png"/></Relationships>
</file>

<file path=ppt/slides/_rels/slide94.xml.rels><?xml version="1.0" encoding="UTF-8" standalone="yes"?>
<Relationships xmlns="http://schemas.openxmlformats.org/package/2006/relationships"><Relationship Id="rId8" Type="http://schemas.openxmlformats.org/officeDocument/2006/relationships/image" Target="../media/image404.png"/><Relationship Id="rId3" Type="http://schemas.openxmlformats.org/officeDocument/2006/relationships/image" Target="../media/image399.png"/><Relationship Id="rId7" Type="http://schemas.openxmlformats.org/officeDocument/2006/relationships/image" Target="../media/image40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02.png"/><Relationship Id="rId5" Type="http://schemas.openxmlformats.org/officeDocument/2006/relationships/image" Target="../media/image401.png"/><Relationship Id="rId4" Type="http://schemas.openxmlformats.org/officeDocument/2006/relationships/image" Target="../media/image400.png"/><Relationship Id="rId9" Type="http://schemas.openxmlformats.org/officeDocument/2006/relationships/image" Target="../media/image405.png"/></Relationships>
</file>

<file path=ppt/slides/_rels/slide95.xml.rels><?xml version="1.0" encoding="UTF-8" standalone="yes"?>
<Relationships xmlns="http://schemas.openxmlformats.org/package/2006/relationships"><Relationship Id="rId3" Type="http://schemas.openxmlformats.org/officeDocument/2006/relationships/image" Target="../media/image406.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08.png"/><Relationship Id="rId4" Type="http://schemas.openxmlformats.org/officeDocument/2006/relationships/image" Target="../media/image407.png"/></Relationships>
</file>

<file path=ppt/slides/_rels/slide96.xml.rels><?xml version="1.0" encoding="UTF-8" standalone="yes"?>
<Relationships xmlns="http://schemas.openxmlformats.org/package/2006/relationships"><Relationship Id="rId8" Type="http://schemas.openxmlformats.org/officeDocument/2006/relationships/image" Target="../media/image414.png"/><Relationship Id="rId3" Type="http://schemas.openxmlformats.org/officeDocument/2006/relationships/image" Target="../media/image409.png"/><Relationship Id="rId7" Type="http://schemas.openxmlformats.org/officeDocument/2006/relationships/image" Target="../media/image4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12.png"/><Relationship Id="rId5" Type="http://schemas.openxmlformats.org/officeDocument/2006/relationships/image" Target="../media/image411.png"/><Relationship Id="rId10" Type="http://schemas.openxmlformats.org/officeDocument/2006/relationships/image" Target="../media/image416.png"/><Relationship Id="rId4" Type="http://schemas.openxmlformats.org/officeDocument/2006/relationships/image" Target="../media/image410.png"/><Relationship Id="rId9" Type="http://schemas.openxmlformats.org/officeDocument/2006/relationships/image" Target="../media/image415.png"/></Relationships>
</file>

<file path=ppt/slides/_rels/slide97.xml.rels><?xml version="1.0" encoding="UTF-8" standalone="yes"?>
<Relationships xmlns="http://schemas.openxmlformats.org/package/2006/relationships"><Relationship Id="rId8" Type="http://schemas.openxmlformats.org/officeDocument/2006/relationships/image" Target="../media/image422.png"/><Relationship Id="rId3" Type="http://schemas.openxmlformats.org/officeDocument/2006/relationships/image" Target="../media/image417.png"/><Relationship Id="rId7" Type="http://schemas.openxmlformats.org/officeDocument/2006/relationships/image" Target="../media/image421.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20.png"/><Relationship Id="rId5" Type="http://schemas.openxmlformats.org/officeDocument/2006/relationships/image" Target="../media/image419.png"/><Relationship Id="rId4" Type="http://schemas.openxmlformats.org/officeDocument/2006/relationships/image" Target="../media/image418.png"/><Relationship Id="rId9" Type="http://schemas.openxmlformats.org/officeDocument/2006/relationships/image" Target="../media/image423.png"/></Relationships>
</file>

<file path=ppt/slides/_rels/slide98.xml.rels><?xml version="1.0" encoding="UTF-8" standalone="yes"?>
<Relationships xmlns="http://schemas.openxmlformats.org/package/2006/relationships"><Relationship Id="rId3" Type="http://schemas.openxmlformats.org/officeDocument/2006/relationships/image" Target="../media/image424.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8" Type="http://schemas.openxmlformats.org/officeDocument/2006/relationships/image" Target="../media/image430.png"/><Relationship Id="rId13" Type="http://schemas.openxmlformats.org/officeDocument/2006/relationships/image" Target="../media/image435.png"/><Relationship Id="rId18" Type="http://schemas.openxmlformats.org/officeDocument/2006/relationships/image" Target="../media/image440.png"/><Relationship Id="rId3" Type="http://schemas.openxmlformats.org/officeDocument/2006/relationships/image" Target="../media/image425.png"/><Relationship Id="rId21" Type="http://schemas.openxmlformats.org/officeDocument/2006/relationships/image" Target="../media/image443.png"/><Relationship Id="rId7" Type="http://schemas.openxmlformats.org/officeDocument/2006/relationships/image" Target="../media/image429.png"/><Relationship Id="rId12" Type="http://schemas.openxmlformats.org/officeDocument/2006/relationships/image" Target="../media/image434.png"/><Relationship Id="rId17" Type="http://schemas.openxmlformats.org/officeDocument/2006/relationships/image" Target="../media/image439.png"/><Relationship Id="rId2" Type="http://schemas.openxmlformats.org/officeDocument/2006/relationships/audio" Target="../media/audio1.wav"/><Relationship Id="rId16" Type="http://schemas.openxmlformats.org/officeDocument/2006/relationships/image" Target="../media/image438.png"/><Relationship Id="rId20" Type="http://schemas.openxmlformats.org/officeDocument/2006/relationships/image" Target="../media/image442.png"/><Relationship Id="rId1" Type="http://schemas.openxmlformats.org/officeDocument/2006/relationships/slideLayout" Target="../slideLayouts/slideLayout6.xml"/><Relationship Id="rId6" Type="http://schemas.openxmlformats.org/officeDocument/2006/relationships/image" Target="../media/image428.png"/><Relationship Id="rId11" Type="http://schemas.openxmlformats.org/officeDocument/2006/relationships/image" Target="../media/image433.png"/><Relationship Id="rId5" Type="http://schemas.openxmlformats.org/officeDocument/2006/relationships/image" Target="../media/image427.png"/><Relationship Id="rId15" Type="http://schemas.openxmlformats.org/officeDocument/2006/relationships/image" Target="../media/image437.png"/><Relationship Id="rId10" Type="http://schemas.openxmlformats.org/officeDocument/2006/relationships/image" Target="../media/image432.png"/><Relationship Id="rId19" Type="http://schemas.openxmlformats.org/officeDocument/2006/relationships/image" Target="../media/image441.png"/><Relationship Id="rId4" Type="http://schemas.openxmlformats.org/officeDocument/2006/relationships/image" Target="../media/image426.png"/><Relationship Id="rId9" Type="http://schemas.openxmlformats.org/officeDocument/2006/relationships/image" Target="../media/image431.png"/><Relationship Id="rId14" Type="http://schemas.openxmlformats.org/officeDocument/2006/relationships/image" Target="../media/image4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916832"/>
            <a:ext cx="6800800" cy="4720607"/>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Numerical Analysis</a:t>
            </a:r>
            <a:endParaRPr lang="en-US" dirty="0"/>
          </a:p>
        </p:txBody>
      </p:sp>
      <p:sp>
        <p:nvSpPr>
          <p:cNvPr id="19457" name="Rectangle 1"/>
          <p:cNvSpPr>
            <a:spLocks noChangeArrowheads="1"/>
          </p:cNvSpPr>
          <p:nvPr/>
        </p:nvSpPr>
        <p:spPr bwMode="auto">
          <a:xfrm>
            <a:off x="0" y="0"/>
            <a:ext cx="4868385"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4"/>
              </a:rPr>
              <a:t>Scientific computing FAQ</a:t>
            </a:r>
            <a:endParaRPr kumimoji="0" lang="ar-IQ"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Char char="•"/>
              <a:tabLst>
                <a:tab pos="457200" algn="l"/>
              </a:tabLst>
            </a:pPr>
            <a:endParaRPr lang="ar-IQ" sz="1200" dirty="0" smtClean="0">
              <a:solidFill>
                <a:srgbClr val="5A3696"/>
              </a:solidFill>
              <a:latin typeface="Calibri"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Char char="•"/>
              <a:tabLst>
                <a:tab pos="45720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5"/>
              </a:rPr>
              <a:t>Numerical analysis DMOZ category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6"/>
              </a:rPr>
              <a:t>Links to Open Source Scientific Computing codes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7"/>
              </a:rPr>
              <a:t>Numerical Recipes Homepage - with free</a:t>
            </a:r>
            <a:r>
              <a:rPr kumimoji="0" lang="ar-SA"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7"/>
              </a:rPr>
              <a:t>، </a:t>
            </a:r>
            <a:r>
              <a:rPr kumimoji="0" lang="en-US" sz="1200" b="0" i="0" u="none" strike="noStrike" cap="none" normalizeH="0" baseline="0" dirty="0" smtClean="0">
                <a:ln>
                  <a:noFill/>
                </a:ln>
                <a:solidFill>
                  <a:srgbClr val="5A3696"/>
                </a:solidFill>
                <a:effectLst/>
                <a:latin typeface="Calibri" pitchFamily="34" charset="0"/>
                <a:ea typeface="Times New Roman" pitchFamily="18" charset="0"/>
                <a:cs typeface="Arial" pitchFamily="34" charset="0"/>
                <a:hlinkClick r:id="rId7"/>
              </a:rPr>
              <a:t>complete downloadable books</a:t>
            </a:r>
            <a:endParaRPr kumimoji="0" lang="en-US" sz="1200" b="0" i="0" u="none" strike="noStrike" cap="none" normalizeH="0" baseline="0" dirty="0" smtClean="0">
              <a:ln>
                <a:noFill/>
              </a:ln>
              <a:solidFill>
                <a:srgbClr val="5A3696"/>
              </a:solidFill>
              <a:effectLst/>
              <a:latin typeface="Arial" pitchFamily="34" charset="0"/>
              <a:ea typeface="Times New Roman" pitchFamily="18" charset="0"/>
              <a:cs typeface="Arial" pitchFamily="34" charset="0"/>
              <a:hlinkClick r:id="rId8"/>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rgbClr val="5A3696"/>
                </a:solidFill>
                <a:effectLst/>
                <a:latin typeface="Arial" pitchFamily="34" charset="0"/>
                <a:ea typeface="Times New Roman" pitchFamily="18" charset="0"/>
                <a:cs typeface="Arial" pitchFamily="34" charset="0"/>
                <a:hlinkClick r:id="rId8"/>
              </a:rPr>
              <a:t>Alternatives to Numerical Recipes</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21845502"/>
      </p:ext>
    </p:extLst>
  </p:cSld>
  <p:clrMapOvr>
    <a:masterClrMapping/>
  </p:clrMapOvr>
  <p:transition>
    <p:sndAc>
      <p:stSnd>
        <p:snd r:embed="rId3"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93610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ar-IQ" dirty="0" smtClean="0">
                <a:cs typeface="Ali_K_Samik" pitchFamily="2" charset="-78"/>
              </a:rPr>
              <a:t>هةلَةكان </a:t>
            </a:r>
            <a:r>
              <a:rPr lang="en-US" b="1" dirty="0" smtClean="0"/>
              <a:t>Chapter One: </a:t>
            </a:r>
            <a:r>
              <a:rPr lang="en-US" dirty="0" smtClean="0"/>
              <a:t>Errors</a:t>
            </a:r>
            <a:endParaRPr lang="ar-IQ" dirty="0"/>
          </a:p>
        </p:txBody>
      </p:sp>
      <p:sp>
        <p:nvSpPr>
          <p:cNvPr id="3" name="Subtitle 2"/>
          <p:cNvSpPr>
            <a:spLocks noGrp="1"/>
          </p:cNvSpPr>
          <p:nvPr>
            <p:ph type="subTitle" idx="1"/>
          </p:nvPr>
        </p:nvSpPr>
        <p:spPr>
          <a:xfrm>
            <a:off x="683568" y="1340768"/>
            <a:ext cx="7776864" cy="4824536"/>
          </a:xfrm>
        </p:spPr>
        <p:txBody>
          <a:bodyPr>
            <a:noAutofit/>
          </a:bodyPr>
          <a:lstStyle/>
          <a:p>
            <a:pPr algn="l" rtl="0"/>
            <a:r>
              <a:rPr lang="en-US" sz="2800" b="1" dirty="0" smtClean="0">
                <a:solidFill>
                  <a:schemeClr val="tx1"/>
                </a:solidFill>
              </a:rPr>
              <a:t>1-1 </a:t>
            </a:r>
            <a:r>
              <a:rPr lang="en-US" sz="2800" b="1" dirty="0" smtClean="0">
                <a:solidFill>
                  <a:schemeClr val="tx1"/>
                </a:solidFill>
                <a:cs typeface="+mj-cs"/>
              </a:rPr>
              <a:t>Definition of Error   </a:t>
            </a:r>
            <a:r>
              <a:rPr lang="ar-IQ" sz="2800" dirty="0" smtClean="0">
                <a:solidFill>
                  <a:schemeClr val="tx1"/>
                </a:solidFill>
                <a:cs typeface="Ali_K_Samik" pitchFamily="2" charset="-78"/>
              </a:rPr>
              <a:t>هةلَة</a:t>
            </a:r>
            <a:r>
              <a:rPr lang="en-US" sz="2800" b="1" dirty="0" smtClean="0">
                <a:solidFill>
                  <a:schemeClr val="tx1"/>
                </a:solidFill>
                <a:cs typeface="+mj-cs"/>
              </a:rPr>
              <a:t>  </a:t>
            </a:r>
            <a:r>
              <a:rPr lang="ar-IQ" sz="2800" dirty="0" smtClean="0">
                <a:solidFill>
                  <a:schemeClr val="tx1"/>
                </a:solidFill>
                <a:cs typeface="Ali_K_Samik" pitchFamily="2" charset="-78"/>
              </a:rPr>
              <a:t>ثيَناسةي</a:t>
            </a:r>
            <a:endParaRPr lang="en-US" sz="2800" dirty="0" smtClean="0">
              <a:solidFill>
                <a:schemeClr val="tx1"/>
              </a:solidFill>
              <a:cs typeface="Ali_K_Samik" pitchFamily="2" charset="-78"/>
            </a:endParaRPr>
          </a:p>
          <a:p>
            <a:pPr algn="l" rtl="0"/>
            <a:r>
              <a:rPr lang="en-US" sz="2800" dirty="0" smtClean="0">
                <a:solidFill>
                  <a:schemeClr val="tx1"/>
                </a:solidFill>
              </a:rPr>
              <a:t>Defined as the difference between the true value in a calculation and the approximate value found using a numerical method etc.</a:t>
            </a:r>
          </a:p>
          <a:p>
            <a:pPr algn="l" rtl="0"/>
            <a:r>
              <a:rPr lang="en-US" sz="2800" dirty="0" smtClean="0">
                <a:solidFill>
                  <a:schemeClr val="tx1"/>
                </a:solidFill>
              </a:rPr>
              <a:t>True Error = True Value –Approximate Value </a:t>
            </a:r>
          </a:p>
          <a:p>
            <a:pPr algn="l" rtl="0"/>
            <a:r>
              <a:rPr lang="en-US" sz="2800" i="1" dirty="0" err="1" smtClean="0">
                <a:solidFill>
                  <a:schemeClr val="tx1"/>
                </a:solidFill>
              </a:rPr>
              <a:t>x</a:t>
            </a:r>
            <a:r>
              <a:rPr lang="en-US" sz="2800" i="1" baseline="-25000" dirty="0" err="1" smtClean="0">
                <a:solidFill>
                  <a:schemeClr val="tx1"/>
                </a:solidFill>
              </a:rPr>
              <a:t>T</a:t>
            </a:r>
            <a:r>
              <a:rPr lang="en-US" sz="2800" dirty="0" smtClean="0">
                <a:solidFill>
                  <a:schemeClr val="tx1"/>
                </a:solidFill>
              </a:rPr>
              <a:t> – true value</a:t>
            </a:r>
          </a:p>
          <a:p>
            <a:pPr algn="l" rtl="0"/>
            <a:r>
              <a:rPr lang="en-US" sz="2800" i="1" dirty="0" err="1" smtClean="0">
                <a:solidFill>
                  <a:schemeClr val="tx1"/>
                </a:solidFill>
              </a:rPr>
              <a:t>x</a:t>
            </a:r>
            <a:r>
              <a:rPr lang="en-US" sz="2800" i="1" baseline="-25000" dirty="0" err="1" smtClean="0">
                <a:solidFill>
                  <a:schemeClr val="tx1"/>
                </a:solidFill>
              </a:rPr>
              <a:t>A</a:t>
            </a:r>
            <a:r>
              <a:rPr lang="en-US" sz="2800" dirty="0" smtClean="0">
                <a:solidFill>
                  <a:schemeClr val="tx1"/>
                </a:solidFill>
              </a:rPr>
              <a:t> – approximate value</a:t>
            </a:r>
          </a:p>
          <a:p>
            <a:pPr algn="l" rtl="0"/>
            <a:r>
              <a:rPr lang="ar-IQ" sz="2800" dirty="0" smtClean="0">
                <a:solidFill>
                  <a:schemeClr val="tx1"/>
                </a:solidFill>
              </a:rPr>
              <a:t> </a:t>
            </a:r>
            <a:endParaRPr lang="ar-IQ" sz="2800" dirty="0">
              <a:solidFill>
                <a:schemeClr val="tx1"/>
              </a:solidFill>
              <a:cs typeface="+mj-cs"/>
            </a:endParaRPr>
          </a:p>
        </p:txBody>
      </p:sp>
      <p:graphicFrame>
        <p:nvGraphicFramePr>
          <p:cNvPr id="8193" name="Object 1"/>
          <p:cNvGraphicFramePr>
            <a:graphicFrameLocks noChangeAspect="1"/>
          </p:cNvGraphicFramePr>
          <p:nvPr/>
        </p:nvGraphicFramePr>
        <p:xfrm>
          <a:off x="2051721" y="4869160"/>
          <a:ext cx="3096344" cy="1068710"/>
        </p:xfrm>
        <a:graphic>
          <a:graphicData uri="http://schemas.openxmlformats.org/presentationml/2006/ole">
            <mc:AlternateContent xmlns:mc="http://schemas.openxmlformats.org/markup-compatibility/2006">
              <mc:Choice xmlns:v="urn:schemas-microsoft-com:vml" Requires="v">
                <p:oleObj spid="_x0000_s8223" name="Equation" r:id="rId4" imgW="1434960" imgH="634680" progId="Equation.3">
                  <p:embed/>
                </p:oleObj>
              </mc:Choice>
              <mc:Fallback>
                <p:oleObj name="Equation" r:id="rId4" imgW="1434960" imgH="63468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1" y="4869160"/>
                        <a:ext cx="3096344" cy="10687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4" name="Object 2"/>
          <p:cNvGraphicFramePr>
            <a:graphicFrameLocks noChangeAspect="1"/>
          </p:cNvGraphicFramePr>
          <p:nvPr/>
        </p:nvGraphicFramePr>
        <p:xfrm>
          <a:off x="1763688" y="6093296"/>
          <a:ext cx="3600401" cy="360040"/>
        </p:xfrm>
        <a:graphic>
          <a:graphicData uri="http://schemas.openxmlformats.org/presentationml/2006/ole">
            <mc:AlternateContent xmlns:mc="http://schemas.openxmlformats.org/markup-compatibility/2006">
              <mc:Choice xmlns:v="urn:schemas-microsoft-com:vml" Requires="v">
                <p:oleObj spid="_x0000_s8224" name="Equation" r:id="rId6" imgW="2527200" imgH="228600" progId="Equation.3">
                  <p:embed/>
                </p:oleObj>
              </mc:Choice>
              <mc:Fallback>
                <p:oleObj name="Equation" r:id="rId6" imgW="2527200" imgH="228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6093296"/>
                        <a:ext cx="3600401"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95536" y="6093296"/>
            <a:ext cx="1440160" cy="369332"/>
          </a:xfrm>
          <a:prstGeom prst="rect">
            <a:avLst/>
          </a:prstGeom>
        </p:spPr>
        <p:txBody>
          <a:bodyPr wrap="square">
            <a:spAutoFit/>
          </a:bodyPr>
          <a:lstStyle/>
          <a:p>
            <a:pPr marL="342900" indent="-342900">
              <a:spcBef>
                <a:spcPct val="20000"/>
              </a:spcBef>
              <a:buFontTx/>
              <a:buChar char="•"/>
            </a:pPr>
            <a:r>
              <a:rPr lang="en-US" altLang="zh-TW" dirty="0" smtClean="0">
                <a:latin typeface="Arial" pitchFamily="34" charset="0"/>
              </a:rPr>
              <a:t>Error =</a:t>
            </a:r>
            <a:endParaRPr lang="en-US" altLang="zh-TW" dirty="0">
              <a:latin typeface="Arial" pitchFamily="34" charset="0"/>
            </a:endParaRPr>
          </a:p>
        </p:txBody>
      </p:sp>
    </p:spTree>
  </p:cSld>
  <p:clrMapOvr>
    <a:masterClrMapping/>
  </p:clrMapOvr>
  <p:transition>
    <p:sndAc>
      <p:stSnd>
        <p:snd r:embed="rId3" name="chimes.wav"/>
      </p:stSnd>
    </p:sndAc>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endParaRPr lang="ar-IQ" dirty="0"/>
          </a:p>
        </p:txBody>
      </p:sp>
      <p:pic>
        <p:nvPicPr>
          <p:cNvPr id="3"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00" y="1928802"/>
            <a:ext cx="7072362" cy="4029078"/>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1126477"/>
          </a:xfrm>
        </p:spPr>
        <p:txBody>
          <a:bodyPr>
            <a:noAutofit/>
          </a:bodyPr>
          <a:lstStyle/>
          <a:p>
            <a:r>
              <a:rPr lang="en-US" sz="2800" b="1" dirty="0" smtClean="0"/>
              <a:t>6-3Deriving Newton interpolation backward differences</a:t>
            </a:r>
            <a:endParaRPr lang="ar-IQ" sz="2800" b="1" dirty="0"/>
          </a:p>
        </p:txBody>
      </p:sp>
      <p:sp>
        <p:nvSpPr>
          <p:cNvPr id="3" name="Subtitle 2"/>
          <p:cNvSpPr>
            <a:spLocks noGrp="1"/>
          </p:cNvSpPr>
          <p:nvPr>
            <p:ph type="subTitle" idx="1"/>
          </p:nvPr>
        </p:nvSpPr>
        <p:spPr>
          <a:xfrm>
            <a:off x="1000100" y="1340768"/>
            <a:ext cx="6772300" cy="5017190"/>
          </a:xfrm>
        </p:spPr>
        <p:txBody>
          <a:bodyPr/>
          <a:lstStyle/>
          <a:p>
            <a:r>
              <a:rPr lang="en-US" b="1" dirty="0" smtClean="0">
                <a:solidFill>
                  <a:schemeClr val="tx1"/>
                </a:solidFill>
              </a:rPr>
              <a:t>if</a:t>
            </a:r>
            <a:endParaRPr lang="ar-IQ" b="1" dirty="0">
              <a:solidFill>
                <a:schemeClr val="tx1"/>
              </a:solidFill>
            </a:endParaRPr>
          </a:p>
        </p:txBody>
      </p:sp>
      <p:sp>
        <p:nvSpPr>
          <p:cNvPr id="4" name="Content Placeholder 2"/>
          <p:cNvSpPr txBox="1">
            <a:spLocks/>
          </p:cNvSpPr>
          <p:nvPr/>
        </p:nvSpPr>
        <p:spPr>
          <a:xfrm>
            <a:off x="457200" y="2060848"/>
            <a:ext cx="8229600" cy="4797152"/>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ar-IQ"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Rectangle 2"/>
          <p:cNvSpPr>
            <a:spLocks noChangeArrowheads="1"/>
          </p:cNvSpPr>
          <p:nvPr/>
        </p:nvSpPr>
        <p:spPr bwMode="auto">
          <a:xfrm flipV="1">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6"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57356" y="2571744"/>
            <a:ext cx="4214842" cy="500066"/>
          </a:xfrm>
          <a:prstGeom prst="rect">
            <a:avLst/>
          </a:prstGeom>
          <a:noFill/>
        </p:spPr>
      </p:pic>
      <p:sp>
        <p:nvSpPr>
          <p:cNvPr id="7"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57356" y="3214686"/>
            <a:ext cx="4572032" cy="357190"/>
          </a:xfrm>
          <a:prstGeom prst="rect">
            <a:avLst/>
          </a:prstGeom>
          <a:noFill/>
        </p:spPr>
      </p:pic>
      <p:sp>
        <p:nvSpPr>
          <p:cNvPr id="10"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85918" y="3857628"/>
            <a:ext cx="4071966" cy="357190"/>
          </a:xfrm>
          <a:prstGeom prst="rect">
            <a:avLst/>
          </a:prstGeom>
          <a:noFill/>
        </p:spPr>
      </p:pic>
      <p:sp>
        <p:nvSpPr>
          <p:cNvPr id="12"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43042" y="4500571"/>
            <a:ext cx="4214842" cy="428628"/>
          </a:xfrm>
          <a:prstGeom prst="rect">
            <a:avLst/>
          </a:prstGeom>
          <a:noFill/>
        </p:spPr>
      </p:pic>
      <p:sp>
        <p:nvSpPr>
          <p:cNvPr id="16"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7290" y="5072074"/>
            <a:ext cx="4714908" cy="428628"/>
          </a:xfrm>
          <a:prstGeom prst="rect">
            <a:avLst/>
          </a:prstGeom>
          <a:noFill/>
        </p:spPr>
      </p:pic>
      <p:sp>
        <p:nvSpPr>
          <p:cNvPr id="18"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9"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57290" y="5572140"/>
            <a:ext cx="4643470" cy="500066"/>
          </a:xfrm>
          <a:prstGeom prst="rect">
            <a:avLst/>
          </a:prstGeom>
          <a:noFill/>
        </p:spPr>
      </p:pic>
      <p:pic>
        <p:nvPicPr>
          <p:cNvPr id="20"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14480" y="2000240"/>
            <a:ext cx="4429156" cy="500066"/>
          </a:xfrm>
          <a:prstGeom prst="rect">
            <a:avLst/>
          </a:prstGeom>
          <a:noFill/>
        </p:spPr>
      </p:pic>
      <p:pic>
        <p:nvPicPr>
          <p:cNvPr id="21"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857356" y="1571612"/>
            <a:ext cx="4143404" cy="50006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1143007"/>
          </a:xfrm>
        </p:spPr>
        <p:txBody>
          <a:bodyPr>
            <a:normAutofit/>
          </a:bodyPr>
          <a:lstStyle/>
          <a:p>
            <a:endParaRPr lang="ar-IQ" dirty="0"/>
          </a:p>
        </p:txBody>
      </p:sp>
      <p:sp>
        <p:nvSpPr>
          <p:cNvPr id="3" name="Subtitle 2"/>
          <p:cNvSpPr>
            <a:spLocks noGrp="1"/>
          </p:cNvSpPr>
          <p:nvPr>
            <p:ph type="subTitle" idx="1"/>
          </p:nvPr>
        </p:nvSpPr>
        <p:spPr>
          <a:xfrm>
            <a:off x="642910" y="1714488"/>
            <a:ext cx="7129490" cy="4786346"/>
          </a:xfrm>
        </p:spPr>
        <p:txBody>
          <a:bodyPr/>
          <a:lstStyle/>
          <a:p>
            <a:endParaRPr lang="ar-IQ" dirty="0"/>
          </a:p>
        </p:txBody>
      </p:sp>
      <p:sp>
        <p:nvSpPr>
          <p:cNvPr id="4" name="Rectangle 2"/>
          <p:cNvSpPr>
            <a:spLocks noChangeArrowheads="1"/>
          </p:cNvSpPr>
          <p:nvPr/>
        </p:nvSpPr>
        <p:spPr bwMode="auto">
          <a:xfrm>
            <a:off x="-1428760" y="2857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0166" y="2214554"/>
            <a:ext cx="4929222" cy="904878"/>
          </a:xfrm>
          <a:prstGeom prst="rect">
            <a:avLst/>
          </a:prstGeom>
          <a:noFill/>
        </p:spPr>
      </p:pic>
      <p:sp>
        <p:nvSpPr>
          <p:cNvPr id="6" name="Rectangle 4"/>
          <p:cNvSpPr>
            <a:spLocks noChangeArrowheads="1"/>
          </p:cNvSpPr>
          <p:nvPr/>
        </p:nvSpPr>
        <p:spPr bwMode="auto">
          <a:xfrm>
            <a:off x="-1428760" y="2857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85918" y="3214686"/>
            <a:ext cx="5214974" cy="285752"/>
          </a:xfrm>
          <a:prstGeom prst="rect">
            <a:avLst/>
          </a:prstGeom>
          <a:noFill/>
        </p:spPr>
      </p:pic>
      <p:sp>
        <p:nvSpPr>
          <p:cNvPr id="8" name="Rectangle 6"/>
          <p:cNvSpPr>
            <a:spLocks noChangeArrowheads="1"/>
          </p:cNvSpPr>
          <p:nvPr/>
        </p:nvSpPr>
        <p:spPr bwMode="auto">
          <a:xfrm>
            <a:off x="-1428760" y="28575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 name="Rectangle 7"/>
          <p:cNvSpPr>
            <a:spLocks noChangeArrowheads="1"/>
          </p:cNvSpPr>
          <p:nvPr/>
        </p:nvSpPr>
        <p:spPr bwMode="auto">
          <a:xfrm>
            <a:off x="-1428760" y="197167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1428760" y="28575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0"/>
          <p:cNvSpPr>
            <a:spLocks noChangeArrowheads="1"/>
          </p:cNvSpPr>
          <p:nvPr/>
        </p:nvSpPr>
        <p:spPr bwMode="auto">
          <a:xfrm>
            <a:off x="-1428760" y="197167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1" name="Rectangle 3"/>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14480" y="4857760"/>
            <a:ext cx="4714908" cy="1071570"/>
          </a:xfrm>
          <a:prstGeom prst="rect">
            <a:avLst/>
          </a:prstGeom>
          <a:noFill/>
        </p:spPr>
      </p:pic>
      <p:sp>
        <p:nvSpPr>
          <p:cNvPr id="2054" name="Rectangle 6"/>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121"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03648" y="3933056"/>
            <a:ext cx="5000660" cy="642942"/>
          </a:xfrm>
          <a:prstGeom prst="rect">
            <a:avLst/>
          </a:prstGeom>
          <a:noFill/>
        </p:spPr>
      </p:pic>
      <p:sp>
        <p:nvSpPr>
          <p:cNvPr id="5123" name="Rectangle 3"/>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0109"/>
            <a:ext cx="7772400" cy="571503"/>
          </a:xfrm>
        </p:spPr>
        <p:txBody>
          <a:bodyPr>
            <a:normAutofit fontScale="90000"/>
          </a:bodyPr>
          <a:lstStyle/>
          <a:p>
            <a:r>
              <a:rPr lang="en-US" sz="2800" b="1" dirty="0" smtClean="0"/>
              <a:t>Newton Back- ward Interpolation formula</a:t>
            </a:r>
            <a:br>
              <a:rPr lang="en-US" sz="2800" b="1" dirty="0" smtClean="0"/>
            </a:br>
            <a:r>
              <a:rPr lang="en-US" sz="2800" b="1" dirty="0" smtClean="0"/>
              <a:t>N.B.W.I.F</a:t>
            </a:r>
            <a:endParaRPr lang="ar-IQ" sz="2800" b="1" dirty="0"/>
          </a:p>
        </p:txBody>
      </p:sp>
      <p:sp>
        <p:nvSpPr>
          <p:cNvPr id="3" name="Subtitle 2"/>
          <p:cNvSpPr>
            <a:spLocks noGrp="1"/>
          </p:cNvSpPr>
          <p:nvPr>
            <p:ph type="subTitle" idx="1"/>
          </p:nvPr>
        </p:nvSpPr>
        <p:spPr>
          <a:xfrm>
            <a:off x="714348" y="1785926"/>
            <a:ext cx="7786742" cy="4071966"/>
          </a:xfrm>
        </p:spPr>
        <p:txBody>
          <a:bodyPr/>
          <a:lstStyle/>
          <a:p>
            <a:r>
              <a:rPr lang="en-US" b="1" dirty="0" smtClean="0">
                <a:solidFill>
                  <a:schemeClr val="tx1"/>
                </a:solidFill>
              </a:rPr>
              <a:t>N.B.W.I.F</a:t>
            </a:r>
            <a:endParaRPr lang="ar-IQ" b="1" dirty="0">
              <a:solidFill>
                <a:schemeClr val="tx1"/>
              </a:solidFill>
            </a:endParaRPr>
          </a:p>
        </p:txBody>
      </p:sp>
      <p:sp>
        <p:nvSpPr>
          <p:cNvPr id="4" name="Title 1"/>
          <p:cNvSpPr txBox="1">
            <a:spLocks/>
          </p:cNvSpPr>
          <p:nvPr/>
        </p:nvSpPr>
        <p:spPr>
          <a:xfrm>
            <a:off x="685800" y="428605"/>
            <a:ext cx="8101042" cy="1071570"/>
          </a:xfrm>
          <a:prstGeom prst="rect">
            <a:avLst/>
          </a:prstGeom>
        </p:spPr>
        <p:txBody>
          <a:bodyPr vert="horz" lIns="91440" tIns="45720" rIns="91440" bIns="45720" rtlCol="1" anchor="ctr">
            <a:normAutofit fontScale="67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4000" b="1" i="0" u="none" strike="noStrike" kern="1200" cap="none" spc="0" normalizeH="0" baseline="0" noProof="0" dirty="0" smtClean="0">
                <a:ln>
                  <a:noFill/>
                </a:ln>
                <a:solidFill>
                  <a:schemeClr val="tx1"/>
                </a:solidFill>
                <a:effectLst/>
                <a:uLnTx/>
                <a:uFillTx/>
                <a:latin typeface="+mj-lt"/>
                <a:ea typeface="+mj-ea"/>
                <a:cs typeface="+mj-cs"/>
              </a:rPr>
              <a:t/>
            </a:r>
            <a:br>
              <a:rPr kumimoji="0" lang="en-US" sz="4000" b="1" i="0" u="none" strike="noStrike" kern="1200" cap="none" spc="0" normalizeH="0" baseline="0" noProof="0" dirty="0" smtClean="0">
                <a:ln>
                  <a:noFill/>
                </a:ln>
                <a:solidFill>
                  <a:schemeClr val="tx1"/>
                </a:solidFill>
                <a:effectLst/>
                <a:uLnTx/>
                <a:uFillTx/>
                <a:latin typeface="+mj-lt"/>
                <a:ea typeface="+mj-ea"/>
                <a:cs typeface="+mj-cs"/>
              </a:rPr>
            </a:br>
            <a:endParaRPr kumimoji="0" lang="ar-IQ"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2"/>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2857496"/>
            <a:ext cx="3419478" cy="1143008"/>
          </a:xfrm>
          <a:prstGeom prst="rect">
            <a:avLst/>
          </a:prstGeom>
          <a:noFill/>
        </p:spPr>
      </p:pic>
      <p:sp>
        <p:nvSpPr>
          <p:cNvPr id="7" name="Rectangle 4"/>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 name="Rectangle 6"/>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 name="Rectangle 8"/>
          <p:cNvSpPr>
            <a:spLocks noChangeArrowheads="1"/>
          </p:cNvSpPr>
          <p:nvPr/>
        </p:nvSpPr>
        <p:spPr bwMode="auto">
          <a:xfrm>
            <a:off x="0" y="-14287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9058" y="4643446"/>
            <a:ext cx="4643470" cy="1071570"/>
          </a:xfrm>
          <a:prstGeom prst="rect">
            <a:avLst/>
          </a:prstGeom>
          <a:noFill/>
        </p:spPr>
      </p:pic>
      <p:sp>
        <p:nvSpPr>
          <p:cNvPr id="11" name="Rectangle 9"/>
          <p:cNvSpPr>
            <a:spLocks noChangeArrowheads="1"/>
          </p:cNvSpPr>
          <p:nvPr/>
        </p:nvSpPr>
        <p:spPr bwMode="auto">
          <a:xfrm>
            <a:off x="0" y="120014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29124" y="2928934"/>
            <a:ext cx="3643338" cy="1143008"/>
          </a:xfrm>
          <a:prstGeom prst="rect">
            <a:avLst/>
          </a:prstGeom>
          <a:noFill/>
        </p:spPr>
      </p:pic>
      <p:sp>
        <p:nvSpPr>
          <p:cNvPr id="14" name="Rectangle 13"/>
          <p:cNvSpPr>
            <a:spLocks noChangeArrowheads="1"/>
          </p:cNvSpPr>
          <p:nvPr/>
        </p:nvSpPr>
        <p:spPr bwMode="auto">
          <a:xfrm>
            <a:off x="0" y="-1428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43108" y="5000636"/>
            <a:ext cx="1214446" cy="50006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7299"/>
            <a:ext cx="7772400" cy="642941"/>
          </a:xfrm>
        </p:spPr>
        <p:txBody>
          <a:bodyPr>
            <a:normAutofit fontScale="90000"/>
          </a:bodyPr>
          <a:lstStyle/>
          <a:p>
            <a:r>
              <a:rPr lang="en-US" b="1" dirty="0" smtClean="0"/>
              <a:t>Newton</a:t>
            </a:r>
            <a:r>
              <a:rPr lang="en-US" dirty="0" smtClean="0"/>
              <a:t> </a:t>
            </a:r>
            <a:r>
              <a:rPr lang="en-US" b="1" dirty="0" smtClean="0"/>
              <a:t>Back- ward formula</a:t>
            </a:r>
            <a:r>
              <a:rPr lang="ar-IQ" dirty="0" smtClean="0"/>
              <a:t/>
            </a:r>
            <a:br>
              <a:rPr lang="ar-IQ" dirty="0" smtClean="0"/>
            </a:br>
            <a:endParaRPr lang="ar-IQ" dirty="0"/>
          </a:p>
        </p:txBody>
      </p:sp>
      <p:sp>
        <p:nvSpPr>
          <p:cNvPr id="3" name="Subtitle 2"/>
          <p:cNvSpPr>
            <a:spLocks noGrp="1"/>
          </p:cNvSpPr>
          <p:nvPr>
            <p:ph type="subTitle" idx="1"/>
          </p:nvPr>
        </p:nvSpPr>
        <p:spPr>
          <a:xfrm>
            <a:off x="642910" y="2357430"/>
            <a:ext cx="7786742" cy="3571900"/>
          </a:xfrm>
        </p:spPr>
        <p:txBody>
          <a:bodyPr/>
          <a:lstStyle/>
          <a:p>
            <a:r>
              <a:rPr lang="en-US" b="1" dirty="0" smtClean="0">
                <a:solidFill>
                  <a:schemeClr val="tx1"/>
                </a:solidFill>
              </a:rPr>
              <a:t>Newton</a:t>
            </a:r>
            <a:r>
              <a:rPr lang="en-US" dirty="0" smtClean="0">
                <a:solidFill>
                  <a:schemeClr val="tx1"/>
                </a:solidFill>
              </a:rPr>
              <a:t> </a:t>
            </a:r>
            <a:r>
              <a:rPr lang="en-US" b="1" dirty="0" smtClean="0">
                <a:solidFill>
                  <a:schemeClr val="tx1"/>
                </a:solidFill>
              </a:rPr>
              <a:t>Back- ward formula</a:t>
            </a:r>
            <a:endParaRPr lang="ar-IQ" dirty="0" smtClean="0">
              <a:solidFill>
                <a:schemeClr val="tx1"/>
              </a:solidFill>
            </a:endParaRPr>
          </a:p>
          <a:p>
            <a:endParaRPr lang="ar-IQ" dirty="0"/>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7224" y="3071810"/>
            <a:ext cx="3419478" cy="1143008"/>
          </a:xfrm>
          <a:prstGeom prst="rect">
            <a:avLst/>
          </a:prstGeom>
          <a:noFill/>
        </p:spPr>
      </p:pic>
      <p:pic>
        <p:nvPicPr>
          <p:cNvPr id="5"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29124" y="2928934"/>
            <a:ext cx="3643338" cy="1143008"/>
          </a:xfrm>
          <a:prstGeom prst="rect">
            <a:avLst/>
          </a:prstGeom>
          <a:noFill/>
        </p:spPr>
      </p:pic>
      <p:pic>
        <p:nvPicPr>
          <p:cNvPr id="6"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14414" y="4572008"/>
            <a:ext cx="1214446" cy="500066"/>
          </a:xfrm>
          <a:prstGeom prst="rect">
            <a:avLst/>
          </a:prstGeom>
          <a:noFill/>
        </p:spPr>
      </p:pic>
      <p:pic>
        <p:nvPicPr>
          <p:cNvPr id="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28860" y="4286256"/>
            <a:ext cx="4643470" cy="107157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 y="462052"/>
            <a:ext cx="8229600" cy="771799"/>
          </a:xfrm>
        </p:spPr>
        <p:txBody>
          <a:bodyPr>
            <a:normAutofit fontScale="90000"/>
          </a:bodyPr>
          <a:lstStyle/>
          <a:p>
            <a:r>
              <a:rPr lang="en-US" dirty="0" smtClean="0"/>
              <a:t>6-3 Gaussian Forward Interpolation Formula</a:t>
            </a:r>
            <a:endParaRPr lang="ar-IQ" dirty="0"/>
          </a:p>
        </p:txBody>
      </p:sp>
      <p:sp>
        <p:nvSpPr>
          <p:cNvPr id="3" name="Title 1"/>
          <p:cNvSpPr txBox="1">
            <a:spLocks/>
          </p:cNvSpPr>
          <p:nvPr/>
        </p:nvSpPr>
        <p:spPr>
          <a:xfrm>
            <a:off x="685800" y="404664"/>
            <a:ext cx="7772400" cy="1008112"/>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endParaRPr kumimoji="0" lang="ar-IQ"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ubtitle 2"/>
          <p:cNvSpPr txBox="1">
            <a:spLocks/>
          </p:cNvSpPr>
          <p:nvPr/>
        </p:nvSpPr>
        <p:spPr>
          <a:xfrm>
            <a:off x="683568" y="1628800"/>
            <a:ext cx="8208912" cy="4370040"/>
          </a:xfrm>
          <a:prstGeom prst="rect">
            <a:avLst/>
          </a:prstGeom>
        </p:spPr>
        <p:txBody>
          <a:bodyPr/>
          <a:lstStyle/>
          <a:p>
            <a:pPr marL="342900" marR="0" lvl="0" indent="-342900" defTabSz="914400" rtl="1"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If</a:t>
            </a: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685800" y="188640"/>
            <a:ext cx="7772400" cy="864096"/>
          </a:xfrm>
          <a:prstGeom prst="rect">
            <a:avLst/>
          </a:prstGeom>
        </p:spPr>
        <p:txBody>
          <a:bodyPr vert="horz" lIns="91440" tIns="45720" rIns="91440" bIns="45720" rtlCol="1" anchor="ctr">
            <a:normAutofit fontScale="7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
            </a:r>
            <a:br>
              <a:rPr kumimoji="0" lang="en-US" sz="3600" b="0" i="0" u="none" strike="noStrike" kern="1200" cap="none" spc="0" normalizeH="0" baseline="0" noProof="0" smtClean="0">
                <a:ln>
                  <a:noFill/>
                </a:ln>
                <a:solidFill>
                  <a:schemeClr val="tx1"/>
                </a:solidFill>
                <a:effectLst/>
                <a:uLnTx/>
                <a:uFillTx/>
                <a:latin typeface="+mj-lt"/>
                <a:ea typeface="+mj-ea"/>
                <a:cs typeface="+mj-cs"/>
              </a:rPr>
            </a:b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a:xfrm>
            <a:off x="323528" y="1268760"/>
            <a:ext cx="7272808" cy="4442048"/>
          </a:xfrm>
          <a:prstGeom prst="rect">
            <a:avLst/>
          </a:prstGeom>
        </p:spPr>
        <p:txBody>
          <a:bodyPr vert="horz" lIns="91440" tIns="45720" rIns="91440" bIns="45720" rtlCol="1">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IQ"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1772816"/>
            <a:ext cx="3024336" cy="720080"/>
          </a:xfrm>
          <a:prstGeom prst="rect">
            <a:avLst/>
          </a:prstGeom>
          <a:noFill/>
        </p:spPr>
      </p:pic>
      <p:sp>
        <p:nvSpPr>
          <p:cNvPr id="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9"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 name="Rectangle 20"/>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4" name="Rectangle 25"/>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8"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0" name="Rectangle 3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2" name="Picture 3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632" y="4725144"/>
            <a:ext cx="6840760" cy="1224136"/>
          </a:xfrm>
          <a:prstGeom prst="rect">
            <a:avLst/>
          </a:prstGeom>
          <a:noFill/>
        </p:spPr>
      </p:pic>
      <p:sp>
        <p:nvSpPr>
          <p:cNvPr id="33" name="Rectangle 36"/>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65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656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71600" y="2492896"/>
            <a:ext cx="7056784" cy="552450"/>
          </a:xfrm>
          <a:prstGeom prst="rect">
            <a:avLst/>
          </a:prstGeom>
          <a:noFill/>
        </p:spPr>
      </p:pic>
      <p:sp>
        <p:nvSpPr>
          <p:cNvPr id="665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656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9552" y="3068960"/>
            <a:ext cx="7704856" cy="552450"/>
          </a:xfrm>
          <a:prstGeom prst="rect">
            <a:avLst/>
          </a:prstGeom>
          <a:noFill/>
        </p:spPr>
      </p:pic>
      <p:sp>
        <p:nvSpPr>
          <p:cNvPr id="665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65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6570"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1560" y="3789040"/>
            <a:ext cx="8136904" cy="864096"/>
          </a:xfrm>
          <a:prstGeom prst="rect">
            <a:avLst/>
          </a:prstGeom>
          <a:noFill/>
        </p:spPr>
      </p:pic>
      <p:sp>
        <p:nvSpPr>
          <p:cNvPr id="66572" name="Rectangle 1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4"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 name="Rectangle 3"/>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1844824"/>
            <a:ext cx="2088232" cy="648072"/>
          </a:xfrm>
          <a:prstGeom prst="rect">
            <a:avLst/>
          </a:prstGeom>
          <a:noFill/>
        </p:spPr>
      </p:pic>
      <p:sp>
        <p:nvSpPr>
          <p:cNvPr id="11"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0" y="154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Straight Arrow Connector 14"/>
          <p:cNvCxnSpPr/>
          <p:nvPr/>
        </p:nvCxnSpPr>
        <p:spPr>
          <a:xfrm>
            <a:off x="3563888" y="3068960"/>
            <a:ext cx="8640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7" name="Rectangle 14"/>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8" name="Straight Arrow Connector 17"/>
          <p:cNvCxnSpPr/>
          <p:nvPr/>
        </p:nvCxnSpPr>
        <p:spPr>
          <a:xfrm>
            <a:off x="3707904" y="4293096"/>
            <a:ext cx="8640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 name="Picture 1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27584" y="2564904"/>
            <a:ext cx="2146548" cy="769615"/>
          </a:xfrm>
          <a:prstGeom prst="rect">
            <a:avLst/>
          </a:prstGeom>
          <a:noFill/>
        </p:spPr>
      </p:pic>
      <p:pic>
        <p:nvPicPr>
          <p:cNvPr id="21"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88024" y="3789040"/>
            <a:ext cx="2376264" cy="1008112"/>
          </a:xfrm>
          <a:prstGeom prst="rect">
            <a:avLst/>
          </a:prstGeom>
          <a:noFill/>
        </p:spPr>
      </p:pic>
      <p:sp>
        <p:nvSpPr>
          <p:cNvPr id="2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3" name="Rectangle 2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7"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60032" y="2420888"/>
            <a:ext cx="1768599" cy="1252339"/>
          </a:xfrm>
          <a:prstGeom prst="rect">
            <a:avLst/>
          </a:prstGeom>
          <a:noFill/>
        </p:spPr>
      </p:pic>
      <p:sp>
        <p:nvSpPr>
          <p:cNvPr id="28" name="Rectangle 2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0" name="Picture 2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71600" y="3573016"/>
            <a:ext cx="2304256" cy="1468363"/>
          </a:xfrm>
          <a:prstGeom prst="rect">
            <a:avLst/>
          </a:prstGeom>
          <a:noFill/>
        </p:spPr>
      </p:pic>
      <p:sp>
        <p:nvSpPr>
          <p:cNvPr id="31"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32" name="Picture 3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7544" y="5157192"/>
            <a:ext cx="2514600" cy="864096"/>
          </a:xfrm>
          <a:prstGeom prst="rect">
            <a:avLst/>
          </a:prstGeom>
          <a:noFill/>
        </p:spPr>
      </p:pic>
      <p:pic>
        <p:nvPicPr>
          <p:cNvPr id="33" name="Picture 3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83968" y="5157192"/>
            <a:ext cx="2257425" cy="913631"/>
          </a:xfrm>
          <a:prstGeom prst="rect">
            <a:avLst/>
          </a:prstGeom>
          <a:noFill/>
        </p:spPr>
      </p:pic>
      <p:pic>
        <p:nvPicPr>
          <p:cNvPr id="34" name="Picture 3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763688" y="5949280"/>
            <a:ext cx="3384376" cy="769615"/>
          </a:xfrm>
          <a:prstGeom prst="rect">
            <a:avLst/>
          </a:prstGeom>
          <a:noFill/>
        </p:spPr>
      </p:pic>
      <p:sp>
        <p:nvSpPr>
          <p:cNvPr id="35"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 name="Rectangle 3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5"/>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6"/>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9" name="Straight Arrow Connector 38"/>
          <p:cNvCxnSpPr/>
          <p:nvPr/>
        </p:nvCxnSpPr>
        <p:spPr>
          <a:xfrm>
            <a:off x="3275856" y="5589240"/>
            <a:ext cx="8640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5539"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55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5540" name="Picture 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99592" y="620688"/>
            <a:ext cx="7632848" cy="93610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6-4 Gaussian Backward Interpolation Formula</a:t>
            </a:r>
            <a:br>
              <a:rPr lang="en-US" dirty="0" smtClean="0"/>
            </a:br>
            <a:endParaRPr lang="ar-IQ" dirty="0"/>
          </a:p>
        </p:txBody>
      </p:sp>
      <p:graphicFrame>
        <p:nvGraphicFramePr>
          <p:cNvPr id="35" name="Table 34"/>
          <p:cNvGraphicFramePr>
            <a:graphicFrameLocks noGrp="1"/>
          </p:cNvGraphicFramePr>
          <p:nvPr/>
        </p:nvGraphicFramePr>
        <p:xfrm>
          <a:off x="1524000" y="3352597"/>
          <a:ext cx="6096000" cy="152806"/>
        </p:xfrm>
        <a:graphic>
          <a:graphicData uri="http://schemas.openxmlformats.org/drawingml/2006/table">
            <a:tbl>
              <a:tblPr/>
              <a:tblGrid>
                <a:gridCol w="5797360">
                  <a:extLst>
                    <a:ext uri="{9D8B030D-6E8A-4147-A177-3AD203B41FA5}">
                      <a16:colId xmlns:a16="http://schemas.microsoft.com/office/drawing/2014/main" val="20000"/>
                    </a:ext>
                  </a:extLst>
                </a:gridCol>
                <a:gridCol w="298640">
                  <a:extLst>
                    <a:ext uri="{9D8B030D-6E8A-4147-A177-3AD203B41FA5}">
                      <a16:colId xmlns:a16="http://schemas.microsoft.com/office/drawing/2014/main" val="20001"/>
                    </a:ext>
                  </a:extLst>
                </a:gridCol>
              </a:tblGrid>
              <a:tr h="151676">
                <a:tc>
                  <a:txBody>
                    <a:bodyPr/>
                    <a:lstStyle/>
                    <a:p>
                      <a:pPr algn="ctr" rtl="0">
                        <a:lnSpc>
                          <a:spcPct val="115000"/>
                        </a:lnSpc>
                        <a:spcAft>
                          <a:spcPts val="0"/>
                        </a:spcAft>
                      </a:pPr>
                      <a:endParaRPr lang="en-US" sz="800">
                        <a:solidFill>
                          <a:srgbClr val="000000"/>
                        </a:solidFill>
                        <a:latin typeface="Arial"/>
                        <a:ea typeface="Times New Roman"/>
                        <a:cs typeface="Arial"/>
                      </a:endParaRPr>
                    </a:p>
                  </a:txBody>
                  <a:tcPr marL="6299" marR="6299" marT="6299" marB="6299">
                    <a:lnL>
                      <a:noFill/>
                    </a:lnL>
                    <a:lnR>
                      <a:noFill/>
                    </a:lnR>
                    <a:lnT>
                      <a:noFill/>
                    </a:lnT>
                    <a:lnB>
                      <a:noFill/>
                    </a:lnB>
                    <a:solidFill>
                      <a:srgbClr val="FFFFFF"/>
                    </a:solidFill>
                  </a:tcPr>
                </a:tc>
                <a:tc>
                  <a:txBody>
                    <a:bodyPr/>
                    <a:lstStyle/>
                    <a:p>
                      <a:pPr algn="r" rtl="0">
                        <a:lnSpc>
                          <a:spcPct val="115000"/>
                        </a:lnSpc>
                        <a:spcAft>
                          <a:spcPts val="0"/>
                        </a:spcAft>
                      </a:pPr>
                      <a:r>
                        <a:rPr lang="en-US" sz="800">
                          <a:solidFill>
                            <a:srgbClr val="000000"/>
                          </a:solidFill>
                          <a:latin typeface="Arial"/>
                          <a:ea typeface="Times New Roman"/>
                          <a:cs typeface="Arial"/>
                        </a:rPr>
                        <a:t>(2)</a:t>
                      </a:r>
                      <a:endParaRPr lang="en-US" sz="700">
                        <a:latin typeface="Calibri"/>
                        <a:ea typeface="Calibri"/>
                        <a:cs typeface="Arial"/>
                      </a:endParaRPr>
                    </a:p>
                  </a:txBody>
                  <a:tcPr marL="6299" marR="6299" marT="6299" marB="6299">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nvGraphicFramePr>
        <p:xfrm>
          <a:off x="1524000" y="3352597"/>
          <a:ext cx="6096000" cy="152806"/>
        </p:xfrm>
        <a:graphic>
          <a:graphicData uri="http://schemas.openxmlformats.org/drawingml/2006/table">
            <a:tbl>
              <a:tblPr/>
              <a:tblGrid>
                <a:gridCol w="6096000">
                  <a:extLst>
                    <a:ext uri="{9D8B030D-6E8A-4147-A177-3AD203B41FA5}">
                      <a16:colId xmlns:a16="http://schemas.microsoft.com/office/drawing/2014/main" val="20000"/>
                    </a:ext>
                  </a:extLst>
                </a:gridCol>
              </a:tblGrid>
              <a:tr h="151676">
                <a:tc>
                  <a:txBody>
                    <a:bodyPr/>
                    <a:lstStyle/>
                    <a:p>
                      <a:pPr algn="ctr" rtl="0">
                        <a:lnSpc>
                          <a:spcPct val="115000"/>
                        </a:lnSpc>
                        <a:spcAft>
                          <a:spcPts val="0"/>
                        </a:spcAft>
                      </a:pPr>
                      <a:endParaRPr lang="en-US" sz="800" dirty="0">
                        <a:solidFill>
                          <a:srgbClr val="000000"/>
                        </a:solidFill>
                        <a:latin typeface="Arial"/>
                        <a:ea typeface="Times New Roman"/>
                        <a:cs typeface="Arial"/>
                      </a:endParaRPr>
                    </a:p>
                  </a:txBody>
                  <a:tcPr marL="6299" marR="6299" marT="6299" marB="6299">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65543" name="Rectangle 7"/>
          <p:cNvSpPr>
            <a:spLocks noChangeArrowheads="1"/>
          </p:cNvSpPr>
          <p:nvPr/>
        </p:nvSpPr>
        <p:spPr bwMode="auto">
          <a:xfrm>
            <a:off x="0" y="5486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5544" name="Rectangle 8"/>
          <p:cNvSpPr>
            <a:spLocks noChangeArrowheads="1"/>
          </p:cNvSpPr>
          <p:nvPr/>
        </p:nvSpPr>
        <p:spPr bwMode="auto">
          <a:xfrm>
            <a:off x="0" y="842918"/>
            <a:ext cx="184731" cy="600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p:txBody>
      </p:sp>
      <p:sp>
        <p:nvSpPr>
          <p:cNvPr id="65545" name="Rectangle 9"/>
          <p:cNvSpPr>
            <a:spLocks noChangeArrowheads="1"/>
          </p:cNvSpPr>
          <p:nvPr/>
        </p:nvSpPr>
        <p:spPr bwMode="auto">
          <a:xfrm>
            <a:off x="0" y="15843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IQ"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1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1340768"/>
            <a:ext cx="7200800" cy="552450"/>
          </a:xfrm>
          <a:prstGeom prst="rect">
            <a:avLst/>
          </a:prstGeom>
          <a:noFill/>
        </p:spPr>
      </p:pic>
      <p:sp>
        <p:nvSpPr>
          <p:cNvPr id="64515"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45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1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1988840"/>
            <a:ext cx="7632848" cy="552450"/>
          </a:xfrm>
          <a:prstGeom prst="rect">
            <a:avLst/>
          </a:prstGeom>
          <a:noFill/>
        </p:spPr>
      </p:pic>
      <p:sp>
        <p:nvSpPr>
          <p:cNvPr id="6451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1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576" y="2564904"/>
            <a:ext cx="7704856" cy="720080"/>
          </a:xfrm>
          <a:prstGeom prst="rect">
            <a:avLst/>
          </a:prstGeom>
          <a:noFill/>
        </p:spPr>
      </p:pic>
      <p:sp>
        <p:nvSpPr>
          <p:cNvPr id="64520"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45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452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23"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568" y="3501008"/>
            <a:ext cx="7776864" cy="1008112"/>
          </a:xfrm>
          <a:prstGeom prst="rect">
            <a:avLst/>
          </a:prstGeom>
          <a:noFill/>
        </p:spPr>
      </p:pic>
      <p:sp>
        <p:nvSpPr>
          <p:cNvPr id="64525" name="Rectangle 1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452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452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4528"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5576" y="4797152"/>
            <a:ext cx="7416824" cy="648072"/>
          </a:xfrm>
          <a:prstGeom prst="rect">
            <a:avLst/>
          </a:prstGeom>
          <a:noFill/>
        </p:spPr>
      </p:pic>
      <p:sp>
        <p:nvSpPr>
          <p:cNvPr id="64530" name="Rectangle 18"/>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728193"/>
          </a:xfrm>
        </p:spPr>
        <p:txBody>
          <a:bodyPr>
            <a:normAutofit/>
          </a:bodyPr>
          <a:lstStyle/>
          <a:p>
            <a:r>
              <a:rPr lang="en-GB" dirty="0" smtClean="0"/>
              <a:t>6-5</a:t>
            </a:r>
            <a:r>
              <a:rPr lang="en-US" dirty="0" smtClean="0"/>
              <a:t>Lagrange Interpolation</a:t>
            </a:r>
            <a:br>
              <a:rPr lang="en-US" dirty="0" smtClean="0"/>
            </a:br>
            <a:r>
              <a:rPr lang="en-US" dirty="0" smtClean="0"/>
              <a:t>for unequal intervals</a:t>
            </a:r>
            <a:endParaRPr lang="ar-IQ" dirty="0"/>
          </a:p>
        </p:txBody>
      </p:sp>
      <p:sp>
        <p:nvSpPr>
          <p:cNvPr id="3" name="Subtitle 2"/>
          <p:cNvSpPr>
            <a:spLocks noGrp="1"/>
          </p:cNvSpPr>
          <p:nvPr>
            <p:ph type="subTitle" idx="1"/>
          </p:nvPr>
        </p:nvSpPr>
        <p:spPr>
          <a:xfrm>
            <a:off x="1115616" y="2492896"/>
            <a:ext cx="7200800" cy="4104456"/>
          </a:xfrm>
        </p:spPr>
        <p:txBody>
          <a:bodyPr/>
          <a:lstStyle/>
          <a:p>
            <a:r>
              <a:rPr lang="en-US" dirty="0" smtClean="0"/>
              <a:t>if</a:t>
            </a:r>
            <a:endParaRPr lang="ar-IQ" dirty="0"/>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924944"/>
            <a:ext cx="2705100" cy="1228725"/>
          </a:xfrm>
          <a:prstGeom prst="rect">
            <a:avLst/>
          </a:prstGeom>
          <a:noFill/>
        </p:spPr>
      </p:pic>
      <p:pic>
        <p:nvPicPr>
          <p:cNvPr id="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4221088"/>
            <a:ext cx="7197080" cy="1870323"/>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720079"/>
          </a:xfrm>
        </p:spPr>
        <p:txBody>
          <a:bodyPr>
            <a:normAutofit fontScale="90000"/>
          </a:bodyPr>
          <a:lstStyle/>
          <a:p>
            <a:endParaRPr lang="ar-IQ" dirty="0"/>
          </a:p>
        </p:txBody>
      </p:sp>
      <p:sp>
        <p:nvSpPr>
          <p:cNvPr id="3" name="Subtitle 2"/>
          <p:cNvSpPr>
            <a:spLocks noGrp="1"/>
          </p:cNvSpPr>
          <p:nvPr>
            <p:ph type="subTitle" idx="1"/>
          </p:nvPr>
        </p:nvSpPr>
        <p:spPr>
          <a:xfrm>
            <a:off x="971600" y="1268760"/>
            <a:ext cx="7704856" cy="4370040"/>
          </a:xfrm>
        </p:spPr>
        <p:txBody>
          <a:bodyPr/>
          <a:lstStyle/>
          <a:p>
            <a:r>
              <a:rPr lang="en-US" dirty="0" smtClean="0">
                <a:solidFill>
                  <a:schemeClr val="tx1"/>
                </a:solidFill>
              </a:rPr>
              <a:t>If  k=2 only we find </a:t>
            </a:r>
            <a:endParaRPr lang="ar-IQ" dirty="0">
              <a:solidFill>
                <a:schemeClr val="tx1"/>
              </a:solidFill>
            </a:endParaRPr>
          </a:p>
        </p:txBody>
      </p:sp>
      <p:pic>
        <p:nvPicPr>
          <p:cNvPr id="4"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1988840"/>
            <a:ext cx="942975" cy="476250"/>
          </a:xfrm>
          <a:prstGeom prst="rect">
            <a:avLst/>
          </a:prstGeom>
          <a:noFill/>
        </p:spPr>
      </p:pic>
      <p:pic>
        <p:nvPicPr>
          <p:cNvPr id="5" name="Picture 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43808" y="2060848"/>
            <a:ext cx="933450" cy="476250"/>
          </a:xfrm>
          <a:prstGeom prst="rect">
            <a:avLst/>
          </a:prstGeom>
          <a:noFill/>
        </p:spPr>
      </p:pic>
      <p:pic>
        <p:nvPicPr>
          <p:cNvPr id="6" name="Picture 1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83968" y="2060848"/>
            <a:ext cx="619125" cy="476250"/>
          </a:xfrm>
          <a:prstGeom prst="rect">
            <a:avLst/>
          </a:prstGeom>
          <a:noFill/>
        </p:spPr>
      </p:pic>
      <p:pic>
        <p:nvPicPr>
          <p:cNvPr id="7"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48064" y="1988840"/>
            <a:ext cx="942975" cy="476250"/>
          </a:xfrm>
          <a:prstGeom prst="rect">
            <a:avLst/>
          </a:prstGeom>
          <a:noFill/>
        </p:spPr>
      </p:pic>
      <p:sp>
        <p:nvSpPr>
          <p:cNvPr id="8" name="Rectangle 2"/>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75656" y="2852936"/>
            <a:ext cx="4229100" cy="962025"/>
          </a:xfrm>
          <a:prstGeom prst="rect">
            <a:avLst/>
          </a:prstGeom>
          <a:noFill/>
        </p:spPr>
      </p:pic>
      <p:sp>
        <p:nvSpPr>
          <p:cNvPr id="10" name="Rectangle 3"/>
          <p:cNvSpPr>
            <a:spLocks noChangeArrowheads="1"/>
          </p:cNvSpPr>
          <p:nvPr/>
        </p:nvSpPr>
        <p:spPr bwMode="auto">
          <a:xfrm>
            <a:off x="257252" y="205532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47664" y="4005064"/>
            <a:ext cx="4210050" cy="962025"/>
          </a:xfrm>
          <a:prstGeom prst="rect">
            <a:avLst/>
          </a:prstGeom>
          <a:noFill/>
        </p:spPr>
      </p:pic>
      <p:sp>
        <p:nvSpPr>
          <p:cNvPr id="13" name="Rectangle 6"/>
          <p:cNvSpPr>
            <a:spLocks noChangeArrowheads="1"/>
          </p:cNvSpPr>
          <p:nvPr/>
        </p:nvSpPr>
        <p:spPr bwMode="auto">
          <a:xfrm>
            <a:off x="257252" y="205532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19672" y="5085184"/>
            <a:ext cx="4229100" cy="962025"/>
          </a:xfrm>
          <a:prstGeom prst="rect">
            <a:avLst/>
          </a:prstGeom>
          <a:noFill/>
        </p:spPr>
      </p:pic>
      <p:sp>
        <p:nvSpPr>
          <p:cNvPr id="16" name="Rectangle 9"/>
          <p:cNvSpPr>
            <a:spLocks noChangeArrowheads="1"/>
          </p:cNvSpPr>
          <p:nvPr/>
        </p:nvSpPr>
        <p:spPr bwMode="auto">
          <a:xfrm>
            <a:off x="257252" y="205532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1"/>
          <p:cNvSpPr>
            <a:spLocks noChangeArrowheads="1"/>
          </p:cNvSpPr>
          <p:nvPr/>
        </p:nvSpPr>
        <p:spPr bwMode="auto">
          <a:xfrm>
            <a:off x="257252" y="63610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8" name="Rectangle 13"/>
          <p:cNvSpPr>
            <a:spLocks noChangeArrowheads="1"/>
          </p:cNvSpPr>
          <p:nvPr/>
        </p:nvSpPr>
        <p:spPr bwMode="auto">
          <a:xfrm>
            <a:off x="257252" y="63610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9" name="Rectangle 15"/>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 name="Rectangle 16"/>
          <p:cNvSpPr>
            <a:spLocks noChangeArrowheads="1"/>
          </p:cNvSpPr>
          <p:nvPr/>
        </p:nvSpPr>
        <p:spPr bwMode="auto">
          <a:xfrm>
            <a:off x="257252" y="15695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Picture 1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555776" y="1916832"/>
            <a:ext cx="76200" cy="476250"/>
          </a:xfrm>
          <a:prstGeom prst="rect">
            <a:avLst/>
          </a:prstGeom>
          <a:noFill/>
        </p:spPr>
      </p:pic>
      <p:sp>
        <p:nvSpPr>
          <p:cNvPr id="22" name="Rectangle 19"/>
          <p:cNvSpPr>
            <a:spLocks noChangeArrowheads="1"/>
          </p:cNvSpPr>
          <p:nvPr/>
        </p:nvSpPr>
        <p:spPr bwMode="auto">
          <a:xfrm>
            <a:off x="257252" y="63610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3" name="Rectangle 20"/>
          <p:cNvSpPr>
            <a:spLocks noChangeArrowheads="1"/>
          </p:cNvSpPr>
          <p:nvPr/>
        </p:nvSpPr>
        <p:spPr bwMode="auto">
          <a:xfrm>
            <a:off x="257252" y="15695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1"/>
          <p:cNvSpPr>
            <a:spLocks noChangeArrowheads="1"/>
          </p:cNvSpPr>
          <p:nvPr/>
        </p:nvSpPr>
        <p:spPr bwMode="auto">
          <a:xfrm>
            <a:off x="257252" y="204580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60648"/>
            <a:ext cx="7772400" cy="360040"/>
          </a:xfrm>
        </p:spPr>
        <p:txBody>
          <a:bodyPr>
            <a:noAutofit/>
          </a:bodyPr>
          <a:lstStyle/>
          <a:p>
            <a:r>
              <a:rPr lang="en-US" sz="3200" dirty="0" smtClean="0"/>
              <a:t>1-2</a:t>
            </a:r>
            <a:r>
              <a:rPr lang="en-US" sz="3200" b="1" dirty="0" smtClean="0"/>
              <a:t> Sources of Errors</a:t>
            </a:r>
          </a:p>
        </p:txBody>
      </p:sp>
      <p:sp>
        <p:nvSpPr>
          <p:cNvPr id="3" name="Subtitle 2"/>
          <p:cNvSpPr>
            <a:spLocks noGrp="1"/>
          </p:cNvSpPr>
          <p:nvPr>
            <p:ph type="subTitle" idx="1"/>
          </p:nvPr>
        </p:nvSpPr>
        <p:spPr>
          <a:xfrm>
            <a:off x="755576" y="1628800"/>
            <a:ext cx="7776864" cy="2664296"/>
          </a:xfrm>
        </p:spPr>
        <p:txBody>
          <a:bodyPr>
            <a:noAutofit/>
          </a:bodyPr>
          <a:lstStyle/>
          <a:p>
            <a:pPr algn="l" rtl="0"/>
            <a:endParaRPr lang="en-US" sz="2400" dirty="0" smtClean="0">
              <a:solidFill>
                <a:schemeClr val="tx1"/>
              </a:solidFill>
              <a:cs typeface="+mj-cs"/>
            </a:endParaRPr>
          </a:p>
          <a:p>
            <a:pPr algn="l"/>
            <a:endParaRPr lang="en-US" sz="2400" b="1" dirty="0" smtClean="0">
              <a:solidFill>
                <a:schemeClr val="tx1"/>
              </a:solidFill>
              <a:cs typeface="+mj-cs"/>
            </a:endParaRPr>
          </a:p>
          <a:p>
            <a:pPr algn="l"/>
            <a:endParaRPr lang="en-US" sz="2400" b="1" dirty="0" smtClean="0">
              <a:solidFill>
                <a:schemeClr val="tx1"/>
              </a:solidFill>
              <a:cs typeface="+mj-cs"/>
            </a:endParaRPr>
          </a:p>
          <a:p>
            <a:pPr algn="l"/>
            <a:r>
              <a:rPr lang="en-US" sz="2400" b="1" dirty="0" smtClean="0">
                <a:solidFill>
                  <a:schemeClr val="tx1"/>
                </a:solidFill>
                <a:cs typeface="+mj-cs"/>
              </a:rPr>
              <a:t>1-2-1</a:t>
            </a:r>
            <a:r>
              <a:rPr lang="en-US" sz="2400" dirty="0" smtClean="0">
                <a:solidFill>
                  <a:schemeClr val="tx1"/>
                </a:solidFill>
                <a:cs typeface="+mj-cs"/>
              </a:rPr>
              <a:t> </a:t>
            </a:r>
            <a:r>
              <a:rPr lang="en-US" sz="2400" b="1" dirty="0" smtClean="0">
                <a:solidFill>
                  <a:schemeClr val="tx1"/>
                </a:solidFill>
                <a:cs typeface="+mj-cs"/>
              </a:rPr>
              <a:t>Non-numerical Errors</a:t>
            </a:r>
            <a:r>
              <a:rPr lang="en-US" sz="2400" dirty="0" smtClean="0">
                <a:solidFill>
                  <a:schemeClr val="tx1"/>
                </a:solidFill>
                <a:cs typeface="+mj-cs"/>
              </a:rPr>
              <a:t> </a:t>
            </a:r>
          </a:p>
          <a:p>
            <a:pPr lvl="0" algn="l" rtl="0"/>
            <a:r>
              <a:rPr lang="en-US" sz="2400" b="1" dirty="0" smtClean="0">
                <a:solidFill>
                  <a:schemeClr val="tx1"/>
                </a:solidFill>
                <a:cs typeface="+mj-cs"/>
              </a:rPr>
              <a:t>a-Modeling errors:</a:t>
            </a:r>
            <a:endParaRPr lang="en-US" sz="2400" dirty="0" smtClean="0">
              <a:solidFill>
                <a:schemeClr val="tx1"/>
              </a:solidFill>
              <a:cs typeface="+mj-cs"/>
            </a:endParaRPr>
          </a:p>
          <a:p>
            <a:pPr algn="just" rtl="0"/>
            <a:r>
              <a:rPr lang="ar-IQ" sz="2400" b="1" dirty="0" smtClean="0">
                <a:solidFill>
                  <a:schemeClr val="tx1"/>
                </a:solidFill>
                <a:cs typeface="+mj-cs"/>
              </a:rPr>
              <a:t> </a:t>
            </a:r>
            <a:r>
              <a:rPr lang="en-US" sz="2400" dirty="0" smtClean="0">
                <a:solidFill>
                  <a:schemeClr val="tx1"/>
                </a:solidFill>
                <a:cs typeface="+mj-cs"/>
              </a:rPr>
              <a:t>Occur when a result of an experiment is approximated by a mathematical model. In general, models are valid under certain assumptions, thus models are acceptable approximations of this situation for some ranges .</a:t>
            </a:r>
            <a:r>
              <a:rPr lang="ar-IQ" sz="2400" dirty="0" smtClean="0">
                <a:solidFill>
                  <a:schemeClr val="tx1"/>
                </a:solidFill>
                <a:cs typeface="+mj-cs"/>
              </a:rPr>
              <a:t> </a:t>
            </a:r>
          </a:p>
        </p:txBody>
      </p:sp>
      <p:sp>
        <p:nvSpPr>
          <p:cNvPr id="5" name="Rectangle 4"/>
          <p:cNvSpPr/>
          <p:nvPr/>
        </p:nvSpPr>
        <p:spPr>
          <a:xfrm>
            <a:off x="827584" y="836712"/>
            <a:ext cx="7632848" cy="2308324"/>
          </a:xfrm>
          <a:prstGeom prst="rect">
            <a:avLst/>
          </a:prstGeom>
        </p:spPr>
        <p:txBody>
          <a:bodyPr wrap="square">
            <a:spAutoFit/>
          </a:bodyPr>
          <a:lstStyle/>
          <a:p>
            <a:pPr algn="just"/>
            <a:r>
              <a:rPr lang="en-US" sz="2400" dirty="0" smtClean="0"/>
              <a:t>A discussion of errors In Science and Engineering there are several sources of errors that affect scientific results.</a:t>
            </a:r>
          </a:p>
          <a:p>
            <a:pPr algn="just"/>
            <a:r>
              <a:rPr lang="en-US" sz="2400" b="1" dirty="0" smtClean="0"/>
              <a:t>Types of  Errors </a:t>
            </a:r>
          </a:p>
          <a:p>
            <a:pPr algn="just"/>
            <a:r>
              <a:rPr lang="en-US" sz="2400" dirty="0" smtClean="0"/>
              <a:t>Errors can be classified based on their sources as         Numerical  Errors  and  Non- Numerical Errors</a:t>
            </a:r>
          </a:p>
          <a:p>
            <a:pPr algn="just"/>
            <a:endParaRPr lang="en-US" sz="2400" b="1" dirty="0"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432047"/>
          </a:xfrm>
        </p:spPr>
        <p:txBody>
          <a:bodyPr>
            <a:noAutofit/>
          </a:bodyPr>
          <a:lstStyle/>
          <a:p>
            <a:pPr algn="l" rtl="0"/>
            <a:r>
              <a:rPr lang="en-GB" sz="3200" b="1" dirty="0" smtClean="0">
                <a:latin typeface="Times New Roman"/>
                <a:ea typeface="Calibri"/>
                <a:cs typeface="Arial"/>
              </a:rPr>
              <a:t>Chapter Seven </a:t>
            </a:r>
            <a:r>
              <a:rPr lang="en-US" sz="3200" b="1" dirty="0" smtClean="0"/>
              <a:t>Numerical Integration</a:t>
            </a:r>
            <a:r>
              <a:rPr lang="ar-IQ" sz="3200" b="1" dirty="0" smtClean="0"/>
              <a:t> </a:t>
            </a:r>
            <a:endParaRPr lang="ar-IQ" sz="3200" b="1" dirty="0"/>
          </a:p>
        </p:txBody>
      </p:sp>
      <p:sp>
        <p:nvSpPr>
          <p:cNvPr id="3" name="Subtitle 2"/>
          <p:cNvSpPr>
            <a:spLocks noGrp="1"/>
          </p:cNvSpPr>
          <p:nvPr>
            <p:ph type="subTitle" idx="1"/>
          </p:nvPr>
        </p:nvSpPr>
        <p:spPr>
          <a:xfrm>
            <a:off x="1403648" y="2132856"/>
            <a:ext cx="6400800" cy="3505944"/>
          </a:xfrm>
        </p:spPr>
        <p:txBody>
          <a:bodyPr>
            <a:normAutofit/>
          </a:bodyPr>
          <a:lstStyle/>
          <a:p>
            <a:pPr algn="l" rtl="0"/>
            <a:endParaRPr lang="en-US" dirty="0" smtClean="0">
              <a:solidFill>
                <a:schemeClr val="tx1"/>
              </a:solidFill>
            </a:endParaRPr>
          </a:p>
          <a:p>
            <a:pPr algn="l" rtl="0"/>
            <a:endParaRPr lang="en-US" dirty="0" smtClean="0">
              <a:solidFill>
                <a:schemeClr val="tx1"/>
              </a:solidFill>
            </a:endParaRPr>
          </a:p>
          <a:p>
            <a:pPr algn="l" rtl="0"/>
            <a:endParaRPr lang="en-US" dirty="0" smtClean="0">
              <a:solidFill>
                <a:schemeClr val="tx1"/>
              </a:solidFill>
            </a:endParaRPr>
          </a:p>
        </p:txBody>
      </p:sp>
      <p:sp>
        <p:nvSpPr>
          <p:cNvPr id="6" name="Rectangle 5"/>
          <p:cNvSpPr/>
          <p:nvPr/>
        </p:nvSpPr>
        <p:spPr>
          <a:xfrm>
            <a:off x="251520" y="836712"/>
            <a:ext cx="8064896" cy="4031873"/>
          </a:xfrm>
          <a:prstGeom prst="rect">
            <a:avLst/>
          </a:prstGeom>
        </p:spPr>
        <p:txBody>
          <a:bodyPr wrap="square">
            <a:spAutoFit/>
          </a:bodyPr>
          <a:lstStyle/>
          <a:p>
            <a:pPr algn="just"/>
            <a:r>
              <a:rPr lang="en-GB" sz="3200" b="1" dirty="0" smtClean="0">
                <a:latin typeface="Times New Roman"/>
                <a:ea typeface="Calibri"/>
                <a:cs typeface="Arial"/>
              </a:rPr>
              <a:t>7-1 Basic Concepts </a:t>
            </a:r>
            <a:r>
              <a:rPr lang="en-US" sz="2400" dirty="0" smtClean="0"/>
              <a:t>: In this chapter we are going to explore various ways for approximating the integral of a function over a given domain. Since we can not analytically integrate every function , the need for approximate integration formulas is obvious. In addition, there might be situations where the given function can be integrated analytically, and still, an approximation formula may end up being a more efficient alternative to evaluating the exact expression of the integral.</a:t>
            </a:r>
          </a:p>
          <a:p>
            <a:endParaRPr lang="ar-IQ" sz="3200" dirty="0"/>
          </a:p>
        </p:txBody>
      </p:sp>
      <p:sp>
        <p:nvSpPr>
          <p:cNvPr id="5" name="Rectangle 4"/>
          <p:cNvSpPr/>
          <p:nvPr/>
        </p:nvSpPr>
        <p:spPr>
          <a:xfrm>
            <a:off x="2339752" y="2276872"/>
            <a:ext cx="4572000" cy="703911"/>
          </a:xfrm>
          <a:prstGeom prst="rect">
            <a:avLst/>
          </a:prstGeom>
        </p:spPr>
        <p:txBody>
          <a:bodyPr>
            <a:spAutoFit/>
          </a:bodyPr>
          <a:lstStyle/>
          <a:p>
            <a:pPr algn="just">
              <a:lnSpc>
                <a:spcPct val="115000"/>
              </a:lnSpc>
              <a:tabLst>
                <a:tab pos="90170" algn="r"/>
              </a:tabLst>
            </a:pPr>
            <a:r>
              <a:rPr lang="en-GB" dirty="0" smtClean="0">
                <a:latin typeface="Times New Roman"/>
                <a:ea typeface="Calibri"/>
                <a:cs typeface="Arial"/>
              </a:rPr>
              <a:t>.</a:t>
            </a:r>
            <a:endParaRPr lang="en-US" dirty="0" smtClean="0">
              <a:ea typeface="Calibri"/>
              <a:cs typeface="Arial"/>
            </a:endParaRPr>
          </a:p>
          <a:p>
            <a:pPr algn="just">
              <a:lnSpc>
                <a:spcPct val="115000"/>
              </a:lnSpc>
              <a:tabLst>
                <a:tab pos="90170" algn="r"/>
              </a:tabLst>
            </a:pPr>
            <a:endParaRPr lang="en-GB" dirty="0" smtClean="0">
              <a:latin typeface="Times New Roman"/>
              <a:ea typeface="Calibri"/>
              <a:cs typeface="Arial"/>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736" y="4077072"/>
            <a:ext cx="2880320" cy="576064"/>
          </a:xfrm>
          <a:prstGeom prst="rect">
            <a:avLst/>
          </a:prstGeom>
          <a:noFill/>
        </p:spPr>
      </p:pic>
      <p:sp>
        <p:nvSpPr>
          <p:cNvPr id="14339" name="Rectangle 3"/>
          <p:cNvSpPr>
            <a:spLocks noChangeArrowheads="1"/>
          </p:cNvSpPr>
          <p:nvPr/>
        </p:nvSpPr>
        <p:spPr bwMode="auto">
          <a:xfrm>
            <a:off x="0" y="71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3347864" y="3789041"/>
            <a:ext cx="4896544" cy="461665"/>
          </a:xfrm>
          <a:prstGeom prst="rect">
            <a:avLst/>
          </a:prstGeom>
        </p:spPr>
        <p:txBody>
          <a:bodyPr wrap="square">
            <a:spAutoFit/>
          </a:bodyPr>
          <a:lstStyle/>
          <a:p>
            <a:r>
              <a:rPr lang="en-US" sz="2400" dirty="0" smtClean="0"/>
              <a:t>is called the rectangular method</a:t>
            </a:r>
            <a:endParaRPr lang="ar-IQ" sz="2400" dirty="0"/>
          </a:p>
        </p:txBody>
      </p:sp>
      <p:pic>
        <p:nvPicPr>
          <p:cNvPr id="14340" name="Picture 4"/>
          <p:cNvPicPr>
            <a:picLocks noChangeAspect="1" noChangeArrowheads="1"/>
          </p:cNvPicPr>
          <p:nvPr/>
        </p:nvPicPr>
        <p:blipFill>
          <a:blip r:embed="rId4" cstate="print"/>
          <a:srcRect/>
          <a:stretch>
            <a:fillRect/>
          </a:stretch>
        </p:blipFill>
        <p:spPr bwMode="auto">
          <a:xfrm>
            <a:off x="1115616" y="4509120"/>
            <a:ext cx="6696744" cy="2208287"/>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612844"/>
            <a:ext cx="7632848" cy="3785652"/>
          </a:xfrm>
          <a:prstGeom prst="rect">
            <a:avLst/>
          </a:prstGeom>
        </p:spPr>
        <p:txBody>
          <a:bodyPr wrap="square">
            <a:spAutoFit/>
          </a:bodyPr>
          <a:lstStyle/>
          <a:p>
            <a:pPr algn="just"/>
            <a:r>
              <a:rPr lang="en-US" sz="2400" dirty="0" smtClean="0"/>
              <a:t>while the lower (</a:t>
            </a:r>
            <a:r>
              <a:rPr lang="en-US" sz="2400" dirty="0" err="1" smtClean="0"/>
              <a:t>Darboux</a:t>
            </a:r>
            <a:r>
              <a:rPr lang="en-US" sz="2400" dirty="0" smtClean="0"/>
              <a:t>) sum of f(x) with respect to the partition P is defined</a:t>
            </a:r>
          </a:p>
          <a:p>
            <a:pPr algn="just"/>
            <a:r>
              <a:rPr lang="en-US" sz="2400" dirty="0" smtClean="0"/>
              <a:t>The upper integral of f(x) on [a, b] is defined as</a:t>
            </a:r>
          </a:p>
          <a:p>
            <a:pPr algn="just"/>
            <a:endParaRPr lang="en-US" sz="2400" dirty="0" smtClean="0"/>
          </a:p>
          <a:p>
            <a:pPr algn="just"/>
            <a:r>
              <a:rPr lang="en-US" sz="2400" dirty="0" smtClean="0"/>
              <a:t>and the lower integral of f(x) is fined as</a:t>
            </a:r>
          </a:p>
          <a:p>
            <a:pPr algn="just"/>
            <a:r>
              <a:rPr lang="en-US" sz="2400" dirty="0" smtClean="0"/>
              <a:t>where both the </a:t>
            </a:r>
            <a:r>
              <a:rPr lang="en-US" sz="2400" dirty="0" err="1" smtClean="0"/>
              <a:t>infimum</a:t>
            </a:r>
            <a:r>
              <a:rPr lang="en-US" sz="2400" dirty="0" smtClean="0"/>
              <a:t>                 and the </a:t>
            </a:r>
            <a:r>
              <a:rPr lang="en-US" sz="2400" dirty="0" err="1" smtClean="0"/>
              <a:t>supremum</a:t>
            </a:r>
            <a:r>
              <a:rPr lang="en-US" sz="2400" dirty="0" smtClean="0"/>
              <a:t>            </a:t>
            </a:r>
          </a:p>
          <a:p>
            <a:pPr algn="just"/>
            <a:r>
              <a:rPr lang="en-US" sz="2400" dirty="0" smtClean="0"/>
              <a:t>are taken over all possible partitions, P, of the interval [a, b]. If the upper and lower integral of f(x) are equal to each other, their common value is denoted by</a:t>
            </a:r>
          </a:p>
          <a:p>
            <a:pPr algn="just"/>
            <a:r>
              <a:rPr lang="en-US" sz="2400" dirty="0" smtClean="0"/>
              <a:t>          and is referred to as the Riemann integral of f(x).</a:t>
            </a:r>
          </a:p>
        </p:txBody>
      </p:sp>
      <p:sp>
        <p:nvSpPr>
          <p:cNvPr id="139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926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44208" y="3573016"/>
            <a:ext cx="1152128" cy="504056"/>
          </a:xfrm>
          <a:prstGeom prst="rect">
            <a:avLst/>
          </a:prstGeom>
          <a:noFill/>
        </p:spPr>
      </p:pic>
      <p:sp>
        <p:nvSpPr>
          <p:cNvPr id="13926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39268" name="Picture 4"/>
          <p:cNvPicPr>
            <a:picLocks noChangeAspect="1" noChangeArrowheads="1"/>
          </p:cNvPicPr>
          <p:nvPr/>
        </p:nvPicPr>
        <p:blipFill>
          <a:blip r:embed="rId4" cstate="print"/>
          <a:srcRect/>
          <a:stretch>
            <a:fillRect/>
          </a:stretch>
        </p:blipFill>
        <p:spPr bwMode="auto">
          <a:xfrm>
            <a:off x="7020272" y="1268760"/>
            <a:ext cx="1447800" cy="595883"/>
          </a:xfrm>
          <a:prstGeom prst="rect">
            <a:avLst/>
          </a:prstGeom>
          <a:noFill/>
          <a:ln w="9525">
            <a:noFill/>
            <a:miter lim="800000"/>
            <a:headEnd/>
            <a:tailEnd/>
          </a:ln>
        </p:spPr>
      </p:pic>
      <p:pic>
        <p:nvPicPr>
          <p:cNvPr id="139269" name="Picture 5"/>
          <p:cNvPicPr>
            <a:picLocks noChangeAspect="1" noChangeArrowheads="1"/>
          </p:cNvPicPr>
          <p:nvPr/>
        </p:nvPicPr>
        <p:blipFill>
          <a:blip r:embed="rId5" cstate="print"/>
          <a:srcRect/>
          <a:stretch>
            <a:fillRect/>
          </a:stretch>
        </p:blipFill>
        <p:spPr bwMode="auto">
          <a:xfrm>
            <a:off x="6012160" y="1844824"/>
            <a:ext cx="2376264" cy="648072"/>
          </a:xfrm>
          <a:prstGeom prst="rect">
            <a:avLst/>
          </a:prstGeom>
          <a:noFill/>
          <a:ln w="9525">
            <a:noFill/>
            <a:miter lim="800000"/>
            <a:headEnd/>
            <a:tailEnd/>
          </a:ln>
        </p:spPr>
      </p:pic>
      <p:pic>
        <p:nvPicPr>
          <p:cNvPr id="139270" name="Picture 6"/>
          <p:cNvPicPr>
            <a:picLocks noChangeAspect="1" noChangeArrowheads="1"/>
          </p:cNvPicPr>
          <p:nvPr/>
        </p:nvPicPr>
        <p:blipFill>
          <a:blip r:embed="rId6" cstate="print"/>
          <a:srcRect/>
          <a:stretch>
            <a:fillRect/>
          </a:stretch>
        </p:blipFill>
        <p:spPr bwMode="auto">
          <a:xfrm>
            <a:off x="4139952" y="2492896"/>
            <a:ext cx="1440160" cy="371475"/>
          </a:xfrm>
          <a:prstGeom prst="rect">
            <a:avLst/>
          </a:prstGeom>
          <a:noFill/>
          <a:ln w="9525">
            <a:noFill/>
            <a:miter lim="800000"/>
            <a:headEnd/>
            <a:tailEnd/>
          </a:ln>
        </p:spPr>
      </p:pic>
      <p:pic>
        <p:nvPicPr>
          <p:cNvPr id="139271" name="Picture 7"/>
          <p:cNvPicPr>
            <a:picLocks noChangeAspect="1" noChangeArrowheads="1"/>
          </p:cNvPicPr>
          <p:nvPr/>
        </p:nvPicPr>
        <p:blipFill>
          <a:blip r:embed="rId7" cstate="print"/>
          <a:srcRect/>
          <a:stretch>
            <a:fillRect/>
          </a:stretch>
        </p:blipFill>
        <p:spPr bwMode="auto">
          <a:xfrm>
            <a:off x="7629525" y="2564904"/>
            <a:ext cx="1514475" cy="2286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368151"/>
          </a:xfrm>
        </p:spPr>
        <p:txBody>
          <a:bodyPr/>
          <a:lstStyle/>
          <a:p>
            <a:r>
              <a:rPr lang="en-US" dirty="0" smtClean="0"/>
              <a:t>7-2Composite Integration Rules</a:t>
            </a:r>
          </a:p>
        </p:txBody>
      </p:sp>
      <p:sp>
        <p:nvSpPr>
          <p:cNvPr id="3" name="Subtitle 2"/>
          <p:cNvSpPr>
            <a:spLocks noGrp="1"/>
          </p:cNvSpPr>
          <p:nvPr>
            <p:ph type="subTitle" idx="1"/>
          </p:nvPr>
        </p:nvSpPr>
        <p:spPr>
          <a:xfrm>
            <a:off x="755576" y="2204864"/>
            <a:ext cx="7488832" cy="3433936"/>
          </a:xfrm>
        </p:spPr>
        <p:txBody>
          <a:bodyPr>
            <a:normAutofit/>
          </a:bodyPr>
          <a:lstStyle/>
          <a:p>
            <a:pPr algn="just" rtl="0"/>
            <a:r>
              <a:rPr lang="en-US" dirty="0" smtClean="0">
                <a:solidFill>
                  <a:schemeClr val="tx1"/>
                </a:solidFill>
              </a:rPr>
              <a:t>In a composite </a:t>
            </a:r>
            <a:r>
              <a:rPr lang="en-US" dirty="0" err="1" smtClean="0">
                <a:solidFill>
                  <a:schemeClr val="tx1"/>
                </a:solidFill>
              </a:rPr>
              <a:t>quadrature</a:t>
            </a:r>
            <a:r>
              <a:rPr lang="en-US" dirty="0" smtClean="0">
                <a:solidFill>
                  <a:schemeClr val="tx1"/>
                </a:solidFill>
              </a:rPr>
              <a:t>, we divide the interval into subintervals and apply an </a:t>
            </a:r>
            <a:r>
              <a:rPr lang="en-US" dirty="0" err="1" smtClean="0">
                <a:solidFill>
                  <a:schemeClr val="tx1"/>
                </a:solidFill>
              </a:rPr>
              <a:t>integrationrule</a:t>
            </a:r>
            <a:r>
              <a:rPr lang="en-US" dirty="0" smtClean="0">
                <a:solidFill>
                  <a:schemeClr val="tx1"/>
                </a:solidFill>
              </a:rPr>
              <a:t> to each subinterval. We demonstrate this idea with a couple of examples.</a:t>
            </a:r>
            <a:endParaRPr lang="ar-IQ" dirty="0">
              <a:solidFill>
                <a:schemeClr val="tx1"/>
              </a:solidFill>
            </a:endParaRPr>
          </a:p>
        </p:txBody>
      </p:sp>
      <p:pic>
        <p:nvPicPr>
          <p:cNvPr id="138241" name="Picture 1"/>
          <p:cNvPicPr>
            <a:picLocks noChangeAspect="1" noChangeArrowheads="1"/>
          </p:cNvPicPr>
          <p:nvPr/>
        </p:nvPicPr>
        <p:blipFill>
          <a:blip r:embed="rId3" cstate="print"/>
          <a:srcRect/>
          <a:stretch>
            <a:fillRect/>
          </a:stretch>
        </p:blipFill>
        <p:spPr bwMode="auto">
          <a:xfrm>
            <a:off x="2555776" y="4509120"/>
            <a:ext cx="5400600" cy="1728192"/>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92696"/>
            <a:ext cx="6984776" cy="3539430"/>
          </a:xfrm>
          <a:prstGeom prst="rect">
            <a:avLst/>
          </a:prstGeom>
        </p:spPr>
        <p:txBody>
          <a:bodyPr wrap="square">
            <a:spAutoFit/>
          </a:bodyPr>
          <a:lstStyle/>
          <a:p>
            <a:pPr algn="just"/>
            <a:r>
              <a:rPr lang="en-US" sz="3200" dirty="0" smtClean="0"/>
              <a:t>If f (x) is a function, then the integral of f from a to b is Written by</a:t>
            </a:r>
          </a:p>
          <a:p>
            <a:pPr algn="just"/>
            <a:r>
              <a:rPr lang="en-US" sz="3200" dirty="0" smtClean="0"/>
              <a:t>This integral gives the area under the graph of f , with the area under the positive part counting as positive area, and the area under the negative part of f counting as negative area, </a:t>
            </a:r>
          </a:p>
        </p:txBody>
      </p:sp>
      <p:pic>
        <p:nvPicPr>
          <p:cNvPr id="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4088" y="1196752"/>
            <a:ext cx="1296144" cy="648072"/>
          </a:xfrm>
          <a:prstGeom prst="rect">
            <a:avLst/>
          </a:prstGeom>
          <a:noFill/>
        </p:spPr>
      </p:pic>
      <p:pic>
        <p:nvPicPr>
          <p:cNvPr id="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0112" y="3717032"/>
            <a:ext cx="866775" cy="400050"/>
          </a:xfrm>
          <a:prstGeom prst="rect">
            <a:avLst/>
          </a:prstGeom>
          <a:noFill/>
        </p:spPr>
      </p:pic>
    </p:spTree>
  </p:cSld>
  <p:clrMapOvr>
    <a:masterClrMapping/>
  </p:clrMapOvr>
  <p:transition>
    <p:sndAc>
      <p:stSnd>
        <p:snd r:embed="rId2" name="chimes.wav"/>
      </p:stSnd>
    </p:sndAc>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080119"/>
          </a:xfrm>
        </p:spPr>
        <p:txBody>
          <a:bodyPr>
            <a:normAutofit fontScale="90000"/>
          </a:bodyPr>
          <a:lstStyle/>
          <a:p>
            <a:r>
              <a:rPr lang="en-US" dirty="0" smtClean="0"/>
              <a:t/>
            </a:r>
            <a:br>
              <a:rPr lang="en-US" dirty="0" smtClean="0"/>
            </a:br>
            <a:r>
              <a:rPr lang="en-US" dirty="0" smtClean="0"/>
              <a:t/>
            </a:r>
            <a:br>
              <a:rPr lang="en-US" dirty="0" smtClean="0"/>
            </a:br>
            <a:endParaRPr lang="ar-IQ" dirty="0"/>
          </a:p>
        </p:txBody>
      </p:sp>
      <p:sp>
        <p:nvSpPr>
          <p:cNvPr id="3" name="Subtitle 2"/>
          <p:cNvSpPr>
            <a:spLocks noGrp="1"/>
          </p:cNvSpPr>
          <p:nvPr>
            <p:ph type="subTitle" idx="1"/>
          </p:nvPr>
        </p:nvSpPr>
        <p:spPr>
          <a:xfrm>
            <a:off x="971600" y="1484784"/>
            <a:ext cx="6944816" cy="5112568"/>
          </a:xfrm>
        </p:spPr>
        <p:txBody>
          <a:bodyPr>
            <a:normAutofit fontScale="77500" lnSpcReduction="20000"/>
          </a:bodyPr>
          <a:lstStyle/>
          <a:p>
            <a:pPr algn="just" rtl="0"/>
            <a:r>
              <a:rPr lang="en-US" b="1" dirty="0" smtClean="0">
                <a:ea typeface="Calibri"/>
                <a:cs typeface="Arial"/>
              </a:rPr>
              <a:t/>
            </a:r>
            <a:br>
              <a:rPr lang="en-US" b="1" dirty="0" smtClean="0">
                <a:ea typeface="Calibri"/>
                <a:cs typeface="Arial"/>
              </a:rPr>
            </a:br>
            <a:r>
              <a:rPr lang="ar-IQ" b="1" dirty="0" smtClean="0">
                <a:latin typeface="Times New Roman"/>
                <a:ea typeface="Calibri"/>
              </a:rPr>
              <a:t> </a:t>
            </a:r>
            <a:r>
              <a:rPr lang="ar-IQ" b="1" dirty="0" smtClean="0">
                <a:solidFill>
                  <a:schemeClr val="tx1"/>
                </a:solidFill>
                <a:latin typeface="Times New Roman"/>
                <a:ea typeface="Calibri"/>
              </a:rPr>
              <a:t>7</a:t>
            </a:r>
            <a:r>
              <a:rPr lang="en-GB" b="1" dirty="0" smtClean="0">
                <a:solidFill>
                  <a:schemeClr val="tx1"/>
                </a:solidFill>
                <a:latin typeface="Times New Roman"/>
                <a:ea typeface="Calibri"/>
                <a:cs typeface="Arial"/>
              </a:rPr>
              <a:t>-3 </a:t>
            </a:r>
            <a:r>
              <a:rPr lang="en-US" b="1" dirty="0" smtClean="0">
                <a:solidFill>
                  <a:schemeClr val="tx1"/>
                </a:solidFill>
              </a:rPr>
              <a:t>Integration via </a:t>
            </a:r>
            <a:r>
              <a:rPr lang="en-US" b="1" dirty="0" err="1" smtClean="0">
                <a:solidFill>
                  <a:schemeClr val="tx1"/>
                </a:solidFill>
              </a:rPr>
              <a:t>Interpolation</a:t>
            </a:r>
            <a:r>
              <a:rPr lang="en-US" dirty="0" err="1" smtClean="0">
                <a:solidFill>
                  <a:schemeClr val="tx1"/>
                </a:solidFill>
              </a:rPr>
              <a:t>Methods</a:t>
            </a:r>
            <a:endParaRPr lang="en-US" b="1" dirty="0" smtClean="0">
              <a:solidFill>
                <a:schemeClr val="tx1"/>
              </a:solidFill>
            </a:endParaRPr>
          </a:p>
          <a:p>
            <a:pPr algn="just" rtl="0"/>
            <a:r>
              <a:rPr lang="en-US" dirty="0" smtClean="0">
                <a:solidFill>
                  <a:schemeClr val="tx1"/>
                </a:solidFill>
              </a:rPr>
              <a:t>In this section we will study how to derive </a:t>
            </a:r>
            <a:r>
              <a:rPr lang="en-US" dirty="0" err="1" smtClean="0">
                <a:solidFill>
                  <a:schemeClr val="tx1"/>
                </a:solidFill>
              </a:rPr>
              <a:t>quadratures</a:t>
            </a:r>
            <a:r>
              <a:rPr lang="en-US" dirty="0" smtClean="0">
                <a:solidFill>
                  <a:schemeClr val="tx1"/>
                </a:solidFill>
              </a:rPr>
              <a:t> by integrating an </a:t>
            </a:r>
            <a:r>
              <a:rPr lang="en-US" dirty="0" err="1" smtClean="0">
                <a:solidFill>
                  <a:schemeClr val="tx1"/>
                </a:solidFill>
              </a:rPr>
              <a:t>interpolant</a:t>
            </a:r>
            <a:r>
              <a:rPr lang="en-US" dirty="0" smtClean="0">
                <a:solidFill>
                  <a:schemeClr val="tx1"/>
                </a:solidFill>
              </a:rPr>
              <a:t> .</a:t>
            </a:r>
          </a:p>
          <a:p>
            <a:pPr algn="just" rtl="0"/>
            <a:r>
              <a:rPr lang="en-US" dirty="0" smtClean="0">
                <a:solidFill>
                  <a:schemeClr val="tx1"/>
                </a:solidFill>
              </a:rPr>
              <a:t>As always, our goal is to evaluate. We select nodes x</a:t>
            </a:r>
            <a:r>
              <a:rPr lang="en-US" sz="1600" dirty="0" smtClean="0">
                <a:solidFill>
                  <a:schemeClr val="tx1"/>
                </a:solidFill>
              </a:rPr>
              <a:t>0</a:t>
            </a:r>
            <a:r>
              <a:rPr lang="en-US" dirty="0" smtClean="0">
                <a:solidFill>
                  <a:schemeClr val="tx1"/>
                </a:solidFill>
              </a:rPr>
              <a:t>, . . . , </a:t>
            </a:r>
            <a:r>
              <a:rPr lang="en-US" dirty="0" err="1" smtClean="0">
                <a:solidFill>
                  <a:schemeClr val="tx1"/>
                </a:solidFill>
              </a:rPr>
              <a:t>x</a:t>
            </a:r>
            <a:r>
              <a:rPr lang="en-US" sz="2000" dirty="0" err="1" smtClean="0">
                <a:solidFill>
                  <a:schemeClr val="tx1"/>
                </a:solidFill>
              </a:rPr>
              <a:t>n</a:t>
            </a:r>
            <a:r>
              <a:rPr lang="en-US" sz="2000" dirty="0" smtClean="0">
                <a:solidFill>
                  <a:schemeClr val="tx1"/>
                </a:solidFill>
              </a:rPr>
              <a:t> </a:t>
            </a:r>
            <a:r>
              <a:rPr lang="en-US" dirty="0" smtClean="0">
                <a:solidFill>
                  <a:schemeClr val="tx1"/>
                </a:solidFill>
              </a:rPr>
              <a:t>[a, b],and write the Lagrange interpolate               through these points </a:t>
            </a:r>
            <a:r>
              <a:rPr lang="en-US" dirty="0" err="1" smtClean="0">
                <a:solidFill>
                  <a:schemeClr val="tx1"/>
                </a:solidFill>
                <a:cs typeface="+mj-cs"/>
              </a:rPr>
              <a:t>Univariate</a:t>
            </a:r>
            <a:r>
              <a:rPr lang="en-US" dirty="0" smtClean="0">
                <a:solidFill>
                  <a:schemeClr val="tx1"/>
                </a:solidFill>
                <a:cs typeface="+mj-cs"/>
              </a:rPr>
              <a:t> </a:t>
            </a:r>
            <a:r>
              <a:rPr lang="en-US" dirty="0" err="1" smtClean="0">
                <a:solidFill>
                  <a:schemeClr val="tx1"/>
                </a:solidFill>
                <a:cs typeface="+mj-cs"/>
              </a:rPr>
              <a:t>quadrature</a:t>
            </a:r>
            <a:r>
              <a:rPr lang="en-US" dirty="0" smtClean="0">
                <a:solidFill>
                  <a:schemeClr val="tx1"/>
                </a:solidFill>
                <a:cs typeface="+mj-cs"/>
              </a:rPr>
              <a:t> methods are designed to approximate the integral of areal-valued function f </a:t>
            </a:r>
            <a:r>
              <a:rPr lang="en-US" dirty="0" err="1" smtClean="0">
                <a:solidFill>
                  <a:schemeClr val="tx1"/>
                </a:solidFill>
                <a:cs typeface="+mj-cs"/>
              </a:rPr>
              <a:t>depened</a:t>
            </a:r>
            <a:r>
              <a:rPr lang="en-US" dirty="0" smtClean="0">
                <a:solidFill>
                  <a:schemeClr val="tx1"/>
                </a:solidFill>
                <a:cs typeface="+mj-cs"/>
              </a:rPr>
              <a:t> on a bounded interval [a; b] of the real line.</a:t>
            </a:r>
          </a:p>
          <a:p>
            <a:pPr algn="l" rtl="0"/>
            <a:r>
              <a:rPr lang="en-US" dirty="0" smtClean="0">
                <a:solidFill>
                  <a:schemeClr val="tx1"/>
                </a:solidFill>
              </a:rPr>
              <a:t>7-4</a:t>
            </a:r>
            <a:r>
              <a:rPr lang="en-US" dirty="0" smtClean="0">
                <a:solidFill>
                  <a:schemeClr val="tx1"/>
                </a:solidFill>
                <a:cs typeface="+mj-cs"/>
              </a:rPr>
              <a:t> -1</a:t>
            </a:r>
            <a:r>
              <a:rPr lang="en-US" b="1" dirty="0" smtClean="0">
                <a:solidFill>
                  <a:schemeClr val="tx1"/>
                </a:solidFill>
                <a:cs typeface="+mj-cs"/>
              </a:rPr>
              <a:t> Newton-Cotes method are widely used,</a:t>
            </a:r>
          </a:p>
          <a:p>
            <a:pPr algn="l" rtl="0"/>
            <a:r>
              <a:rPr lang="en-US" b="1" dirty="0" smtClean="0">
                <a:solidFill>
                  <a:schemeClr val="tx1"/>
                </a:solidFill>
              </a:rPr>
              <a:t>7-4 </a:t>
            </a:r>
            <a:r>
              <a:rPr lang="en-US" b="1" dirty="0" smtClean="0">
                <a:solidFill>
                  <a:schemeClr val="tx1"/>
                </a:solidFill>
                <a:cs typeface="+mj-cs"/>
              </a:rPr>
              <a:t>-2 Simpson's Rule</a:t>
            </a:r>
          </a:p>
          <a:p>
            <a:pPr algn="l" rtl="0"/>
            <a:r>
              <a:rPr lang="en-US" dirty="0" smtClean="0">
                <a:solidFill>
                  <a:schemeClr val="tx1"/>
                </a:solidFill>
                <a:cs typeface="+mj-cs"/>
              </a:rPr>
              <a:t>Both rules are easy to implement and are typically adequate for computing the area under a continuous function</a:t>
            </a:r>
            <a:endParaRPr lang="ar-IQ" dirty="0">
              <a:solidFill>
                <a:schemeClr val="tx1"/>
              </a:solidFill>
              <a:cs typeface="+mj-cs"/>
            </a:endParaRPr>
          </a:p>
        </p:txBody>
      </p:sp>
      <p:pic>
        <p:nvPicPr>
          <p:cNvPr id="4" name="Picture 5"/>
          <p:cNvPicPr>
            <a:picLocks noChangeAspect="1" noChangeArrowheads="1"/>
          </p:cNvPicPr>
          <p:nvPr/>
        </p:nvPicPr>
        <p:blipFill>
          <a:blip r:embed="rId3" cstate="print"/>
          <a:srcRect/>
          <a:stretch>
            <a:fillRect/>
          </a:stretch>
        </p:blipFill>
        <p:spPr bwMode="auto">
          <a:xfrm>
            <a:off x="6804248" y="2492896"/>
            <a:ext cx="952500" cy="416049"/>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08111"/>
          </a:xfrm>
        </p:spPr>
        <p:txBody>
          <a:bodyPr>
            <a:normAutofit/>
          </a:bodyPr>
          <a:lstStyle/>
          <a:p>
            <a:pPr algn="l" rtl="0"/>
            <a:r>
              <a:rPr lang="en-US" dirty="0" smtClean="0"/>
              <a:t>7-4-1Newton-Cotes Method</a:t>
            </a:r>
            <a:endParaRPr lang="ar-IQ" dirty="0"/>
          </a:p>
        </p:txBody>
      </p:sp>
      <p:sp>
        <p:nvSpPr>
          <p:cNvPr id="3" name="Subtitle 2"/>
          <p:cNvSpPr>
            <a:spLocks noGrp="1"/>
          </p:cNvSpPr>
          <p:nvPr>
            <p:ph type="subTitle" idx="1"/>
          </p:nvPr>
        </p:nvSpPr>
        <p:spPr>
          <a:xfrm>
            <a:off x="1331640" y="2132856"/>
            <a:ext cx="7304856" cy="3361928"/>
          </a:xfrm>
        </p:spPr>
        <p:txBody>
          <a:bodyPr>
            <a:normAutofit/>
          </a:bodyPr>
          <a:lstStyle/>
          <a:p>
            <a:pPr algn="just" rtl="0"/>
            <a:r>
              <a:rPr lang="en-US" dirty="0" smtClean="0">
                <a:solidFill>
                  <a:schemeClr val="tx1"/>
                </a:solidFill>
                <a:cs typeface="+mj-cs"/>
              </a:rPr>
              <a:t>If                is  the La</a:t>
            </a:r>
            <a:r>
              <a:rPr lang="en-US" dirty="0" smtClean="0">
                <a:solidFill>
                  <a:schemeClr val="tx1"/>
                </a:solidFill>
              </a:rPr>
              <a:t>grange interpolation</a:t>
            </a:r>
          </a:p>
          <a:p>
            <a:pPr algn="just" rtl="0"/>
            <a:r>
              <a:rPr lang="en-US" dirty="0" smtClean="0">
                <a:solidFill>
                  <a:schemeClr val="tx1"/>
                </a:solidFill>
                <a:cs typeface="+mj-cs"/>
              </a:rPr>
              <a:t>Polynomial for the function y=f(x) for which the following(n+1) points are given:      </a:t>
            </a:r>
          </a:p>
          <a:p>
            <a:pPr algn="just" rtl="0"/>
            <a:r>
              <a:rPr lang="en-US" dirty="0" smtClean="0">
                <a:solidFill>
                  <a:schemeClr val="tx1"/>
                </a:solidFill>
                <a:cs typeface="+mj-cs"/>
              </a:rPr>
              <a:t>                ,              ,                , . . . ,               </a:t>
            </a:r>
          </a:p>
          <a:p>
            <a:pPr algn="just" rtl="0"/>
            <a:r>
              <a:rPr lang="en-US" dirty="0" smtClean="0">
                <a:solidFill>
                  <a:schemeClr val="tx1"/>
                </a:solidFill>
                <a:cs typeface="+mj-cs"/>
              </a:rPr>
              <a:t> then</a:t>
            </a:r>
            <a:endParaRPr lang="ar-IQ" dirty="0">
              <a:solidFill>
                <a:schemeClr val="tx1"/>
              </a:solidFill>
              <a:cs typeface="+mj-cs"/>
            </a:endParaRPr>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7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2420888"/>
            <a:ext cx="1008112" cy="530585"/>
          </a:xfrm>
          <a:prstGeom prst="rect">
            <a:avLst/>
          </a:prstGeom>
          <a:noFill/>
        </p:spPr>
      </p:pic>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7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47664" y="4077072"/>
            <a:ext cx="1245738" cy="470090"/>
          </a:xfrm>
          <a:prstGeom prst="rect">
            <a:avLst/>
          </a:prstGeom>
          <a:noFill/>
        </p:spPr>
      </p:pic>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31840" y="4149080"/>
            <a:ext cx="1080120" cy="415431"/>
          </a:xfrm>
          <a:prstGeom prst="rect">
            <a:avLst/>
          </a:prstGeom>
          <a:noFill/>
        </p:spPr>
      </p:pic>
      <p:sp>
        <p:nvSpPr>
          <p:cNvPr id="501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55976" y="4149080"/>
            <a:ext cx="1268110" cy="478532"/>
          </a:xfrm>
          <a:prstGeom prst="rect">
            <a:avLst/>
          </a:prstGeom>
          <a:noFill/>
        </p:spPr>
      </p:pic>
      <p:sp>
        <p:nvSpPr>
          <p:cNvPr id="501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5"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04248" y="4149080"/>
            <a:ext cx="1375861" cy="432048"/>
          </a:xfrm>
          <a:prstGeom prst="rect">
            <a:avLst/>
          </a:prstGeom>
          <a:noFill/>
        </p:spPr>
      </p:pic>
      <p:sp>
        <p:nvSpPr>
          <p:cNvPr id="501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7"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11760" y="4869160"/>
            <a:ext cx="4438650" cy="962025"/>
          </a:xfrm>
          <a:prstGeom prst="rect">
            <a:avLst/>
          </a:prstGeom>
          <a:noFill/>
        </p:spPr>
      </p:pic>
      <p:sp>
        <p:nvSpPr>
          <p:cNvPr id="50189" name="Rectangle 13"/>
          <p:cNvSpPr>
            <a:spLocks noChangeArrowheads="1"/>
          </p:cNvSpPr>
          <p:nvPr/>
        </p:nvSpPr>
        <p:spPr bwMode="auto">
          <a:xfrm>
            <a:off x="0" y="1419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288031"/>
          </a:xfrm>
        </p:spPr>
        <p:txBody>
          <a:bodyPr>
            <a:normAutofit fontScale="90000"/>
          </a:bodyPr>
          <a:lstStyle/>
          <a:p>
            <a:r>
              <a:rPr lang="en-US" dirty="0" smtClean="0"/>
              <a:t>and</a:t>
            </a:r>
            <a:endParaRPr lang="ar-IQ" dirty="0"/>
          </a:p>
        </p:txBody>
      </p:sp>
      <p:sp>
        <p:nvSpPr>
          <p:cNvPr id="3" name="Subtitle 2"/>
          <p:cNvSpPr>
            <a:spLocks noGrp="1"/>
          </p:cNvSpPr>
          <p:nvPr>
            <p:ph type="subTitle" idx="1"/>
          </p:nvPr>
        </p:nvSpPr>
        <p:spPr>
          <a:xfrm>
            <a:off x="899592" y="1628800"/>
            <a:ext cx="7848872" cy="4896544"/>
          </a:xfrm>
        </p:spPr>
        <p:txBody>
          <a:bodyPr/>
          <a:lstStyle/>
          <a:p>
            <a:r>
              <a:rPr lang="en-US" dirty="0" smtClean="0"/>
              <a:t>if</a:t>
            </a:r>
            <a:endParaRPr lang="ar-IQ" dirty="0"/>
          </a:p>
        </p:txBody>
      </p:sp>
      <p:sp>
        <p:nvSpPr>
          <p:cNvPr id="149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9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0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75656" y="2276872"/>
            <a:ext cx="1872208" cy="735707"/>
          </a:xfrm>
          <a:prstGeom prst="rect">
            <a:avLst/>
          </a:prstGeom>
          <a:noFill/>
        </p:spPr>
      </p:pic>
      <p:sp>
        <p:nvSpPr>
          <p:cNvPr id="149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0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35896" y="2132856"/>
            <a:ext cx="3888432" cy="1152128"/>
          </a:xfrm>
          <a:prstGeom prst="rect">
            <a:avLst/>
          </a:prstGeom>
          <a:noFill/>
        </p:spPr>
      </p:pic>
      <p:sp>
        <p:nvSpPr>
          <p:cNvPr id="149511" name="Rectangle 7"/>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9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1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2924943"/>
            <a:ext cx="7056784" cy="1597762"/>
          </a:xfrm>
          <a:prstGeom prst="rect">
            <a:avLst/>
          </a:prstGeom>
          <a:noFill/>
        </p:spPr>
      </p:pic>
      <p:sp>
        <p:nvSpPr>
          <p:cNvPr id="149514" name="Rectangle 10"/>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951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951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951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47664" y="4581128"/>
            <a:ext cx="5832648" cy="1800200"/>
          </a:xfrm>
          <a:prstGeom prst="rect">
            <a:avLst/>
          </a:prstGeom>
          <a:noFill/>
        </p:spPr>
      </p:pic>
      <p:sp>
        <p:nvSpPr>
          <p:cNvPr id="149519"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504055"/>
          </a:xfrm>
        </p:spPr>
        <p:txBody>
          <a:bodyPr>
            <a:normAutofit fontScale="90000"/>
          </a:bodyPr>
          <a:lstStyle/>
          <a:p>
            <a:r>
              <a:rPr lang="en-US" dirty="0" smtClean="0"/>
              <a:t>If   n=1</a:t>
            </a:r>
            <a:endParaRPr lang="ar-IQ" dirty="0"/>
          </a:p>
        </p:txBody>
      </p:sp>
      <p:sp>
        <p:nvSpPr>
          <p:cNvPr id="3" name="Subtitle 2"/>
          <p:cNvSpPr>
            <a:spLocks noGrp="1"/>
          </p:cNvSpPr>
          <p:nvPr>
            <p:ph type="subTitle" idx="1"/>
          </p:nvPr>
        </p:nvSpPr>
        <p:spPr>
          <a:xfrm>
            <a:off x="899592" y="1916832"/>
            <a:ext cx="7560840" cy="3721968"/>
          </a:xfrm>
        </p:spPr>
        <p:txBody>
          <a:bodyPr/>
          <a:lstStyle/>
          <a:p>
            <a:pPr algn="l" rtl="0"/>
            <a:r>
              <a:rPr lang="en-US" dirty="0" smtClean="0">
                <a:solidFill>
                  <a:schemeClr val="tx1"/>
                </a:solidFill>
              </a:rPr>
              <a:t>-----------------------</a:t>
            </a:r>
          </a:p>
          <a:p>
            <a:pPr algn="l" rtl="0"/>
            <a:endParaRPr lang="ar-IQ" dirty="0">
              <a:solidFill>
                <a:schemeClr val="tx1"/>
              </a:solidFill>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1196752"/>
            <a:ext cx="864096" cy="936104"/>
          </a:xfrm>
          <a:prstGeom prst="rect">
            <a:avLst/>
          </a:prstGeom>
          <a:noFill/>
        </p:spPr>
      </p:pic>
      <p:sp>
        <p:nvSpPr>
          <p:cNvPr id="1030"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3848" y="1196752"/>
            <a:ext cx="720080" cy="792088"/>
          </a:xfrm>
          <a:prstGeom prst="rect">
            <a:avLst/>
          </a:prstGeom>
          <a:noFill/>
        </p:spPr>
      </p:pic>
      <p:sp>
        <p:nvSpPr>
          <p:cNvPr id="1033" name="Rectangle 9"/>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4"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2348880"/>
            <a:ext cx="576064" cy="720080"/>
          </a:xfrm>
          <a:prstGeom prst="rect">
            <a:avLst/>
          </a:prstGeom>
          <a:noFill/>
        </p:spPr>
      </p:pic>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6"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87824" y="2492896"/>
            <a:ext cx="504056" cy="576064"/>
          </a:xfrm>
          <a:prstGeom prst="rect">
            <a:avLst/>
          </a:prstGeom>
          <a:noFill/>
        </p:spPr>
      </p:pic>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38"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03648" y="3356992"/>
            <a:ext cx="486916" cy="676272"/>
          </a:xfrm>
          <a:prstGeom prst="rect">
            <a:avLst/>
          </a:prstGeom>
          <a:noFill/>
        </p:spPr>
      </p:pic>
      <p:sp>
        <p:nvSpPr>
          <p:cNvPr id="104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40"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21138536">
            <a:off x="2959866" y="3311828"/>
            <a:ext cx="447434" cy="688362"/>
          </a:xfrm>
          <a:prstGeom prst="rect">
            <a:avLst/>
          </a:prstGeom>
          <a:noFill/>
        </p:spPr>
      </p:pic>
      <p:sp>
        <p:nvSpPr>
          <p:cNvPr id="104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42"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15616" y="4005064"/>
            <a:ext cx="3096344" cy="819150"/>
          </a:xfrm>
          <a:prstGeom prst="rect">
            <a:avLst/>
          </a:prstGeom>
          <a:noFill/>
        </p:spPr>
      </p:pic>
      <p:sp>
        <p:nvSpPr>
          <p:cNvPr id="104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44"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43608" y="4941168"/>
            <a:ext cx="2333625" cy="81915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053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584" y="692696"/>
            <a:ext cx="6336704" cy="936104"/>
          </a:xfrm>
          <a:prstGeom prst="rect">
            <a:avLst/>
          </a:prstGeom>
          <a:noFill/>
        </p:spPr>
      </p:pic>
      <p:sp>
        <p:nvSpPr>
          <p:cNvPr id="150535" name="Rectangle 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4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45" name="Rectangle 17"/>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4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0548" name="Rectangle 20"/>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50"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0549"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15616" y="3717032"/>
            <a:ext cx="6624736" cy="2232248"/>
          </a:xfrm>
          <a:prstGeom prst="rect">
            <a:avLst/>
          </a:prstGeom>
          <a:noFill/>
        </p:spPr>
      </p:pic>
      <p:sp>
        <p:nvSpPr>
          <p:cNvPr id="150551" name="Rectangle 23"/>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0553"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0552"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1628800"/>
            <a:ext cx="6048672" cy="2016224"/>
          </a:xfrm>
          <a:prstGeom prst="rect">
            <a:avLst/>
          </a:prstGeom>
          <a:noFill/>
        </p:spPr>
      </p:pic>
      <p:sp>
        <p:nvSpPr>
          <p:cNvPr id="150554" name="Rectangle 26"/>
          <p:cNvSpPr>
            <a:spLocks noChangeArrowheads="1"/>
          </p:cNvSpPr>
          <p:nvPr/>
        </p:nvSpPr>
        <p:spPr bwMode="auto">
          <a:xfrm>
            <a:off x="0" y="1571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155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548680"/>
            <a:ext cx="7128792" cy="1800200"/>
          </a:xfrm>
          <a:prstGeom prst="rect">
            <a:avLst/>
          </a:prstGeom>
          <a:noFill/>
        </p:spPr>
      </p:pic>
      <p:sp>
        <p:nvSpPr>
          <p:cNvPr id="151555" name="Rectangle 3"/>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1558" name="Rectangle 6"/>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6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155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99592" y="2852936"/>
            <a:ext cx="7200800" cy="1458838"/>
          </a:xfrm>
          <a:prstGeom prst="rect">
            <a:avLst/>
          </a:prstGeom>
          <a:noFill/>
        </p:spPr>
      </p:pic>
      <p:sp>
        <p:nvSpPr>
          <p:cNvPr id="151561" name="Rectangle 9"/>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6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156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16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51720" y="4797152"/>
            <a:ext cx="4320480" cy="926207"/>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539552" y="60856"/>
            <a:ext cx="806489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400" b="1" dirty="0" smtClean="0"/>
              <a:t>b- Blunders and mistakes </a:t>
            </a:r>
            <a:r>
              <a:rPr lang="ar-IQ" sz="2400" b="1" dirty="0" smtClean="0">
                <a:latin typeface="ABDUL" pitchFamily="2" charset="2"/>
                <a:cs typeface="Ali_K_Samik" pitchFamily="2" charset="-78"/>
              </a:rPr>
              <a:t>لةدةست دةرضون</a:t>
            </a:r>
            <a:r>
              <a:rPr lang="en-US" sz="2400" b="1" dirty="0" smtClean="0"/>
              <a:t> </a:t>
            </a:r>
            <a:r>
              <a:rPr lang="ar-IQ" sz="2400" b="1" dirty="0" smtClean="0">
                <a:latin typeface="ABDUL" pitchFamily="2" charset="2"/>
                <a:cs typeface="Ali_K_Samik" pitchFamily="2" charset="-78"/>
              </a:rPr>
              <a:t> هةلَة ي</a:t>
            </a:r>
            <a:r>
              <a:rPr lang="en-US" sz="2400" b="1" dirty="0" smtClean="0">
                <a:latin typeface="ABDUL" pitchFamily="2" charset="2"/>
                <a:cs typeface="Ali_K_Samik" pitchFamily="2" charset="-78"/>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ar-IQ" sz="2400" i="0" u="none" strike="noStrike" cap="none" normalizeH="0" baseline="0" dirty="0" smtClean="0" bmk="">
                <a:ln>
                  <a:noFill/>
                </a:ln>
                <a:effectLst/>
                <a:latin typeface="Times New Roman" pitchFamily="18" charset="0"/>
                <a:cs typeface="Times New Roman" pitchFamily="18" charset="0"/>
              </a:rPr>
              <a:t>In the language of</a:t>
            </a:r>
            <a:r>
              <a:rPr kumimoji="0" lang="ar-IQ" sz="2400" i="0" u="none" strike="noStrike" cap="none" normalizeH="0" baseline="0" dirty="0" smtClean="0" bmk="">
                <a:ln>
                  <a:noFill/>
                </a:ln>
                <a:effectLst/>
                <a:latin typeface="Arial"/>
                <a:cs typeface="Times New Roman" pitchFamily="18" charset="0"/>
              </a:rPr>
              <a:t> </a:t>
            </a:r>
            <a:r>
              <a:rPr kumimoji="0" lang="ar-IQ" sz="2400" i="0" u="none" strike="noStrike" cap="none" normalizeH="0" baseline="0" dirty="0" smtClean="0" bmk="">
                <a:ln>
                  <a:noFill/>
                </a:ln>
                <a:effectLst/>
                <a:latin typeface="Times New Roman" pitchFamily="18" charset="0"/>
                <a:cs typeface="Times New Roman" pitchFamily="18" charset="0"/>
              </a:rPr>
              <a:t>Numerical Analysis, a mistake (or</a:t>
            </a:r>
            <a:r>
              <a:rPr kumimoji="0" lang="ar-IQ" sz="2400" i="0" u="none" strike="noStrike" cap="none" normalizeH="0" baseline="0" dirty="0" smtClean="0" bmk="">
                <a:ln>
                  <a:noFill/>
                </a:ln>
                <a:effectLst/>
                <a:latin typeface="Arial"/>
                <a:cs typeface="Times New Roman" pitchFamily="18" charset="0"/>
              </a:rPr>
              <a:t> </a:t>
            </a:r>
            <a:r>
              <a:rPr kumimoji="0" lang="ar-IQ" sz="2400" i="0" u="none" strike="noStrike" cap="none" normalizeH="0" baseline="0" dirty="0" smtClean="0" bmk="">
                <a:ln>
                  <a:noFill/>
                </a:ln>
                <a:effectLst/>
                <a:latin typeface="Times New Roman" pitchFamily="18" charset="0"/>
                <a:cs typeface="Times New Roman" pitchFamily="18" charset="0"/>
              </a:rPr>
              <a:t>blunder) is not an error! A mistake is due to</a:t>
            </a:r>
            <a:r>
              <a:rPr kumimoji="0" lang="ar-IQ" sz="2400" i="0" u="none" strike="noStrike" cap="none" normalizeH="0" baseline="0" dirty="0" smtClean="0" bmk="">
                <a:ln>
                  <a:noFill/>
                </a:ln>
                <a:effectLst/>
                <a:latin typeface="Arial"/>
                <a:cs typeface="Times New Roman" pitchFamily="18" charset="0"/>
              </a:rPr>
              <a:t> </a:t>
            </a:r>
            <a:r>
              <a:rPr kumimoji="0" lang="ar-IQ" sz="2400" i="0" u="none" strike="noStrike" cap="none" normalizeH="0" baseline="0" dirty="0" smtClean="0" bmk="">
                <a:ln>
                  <a:noFill/>
                </a:ln>
                <a:effectLst/>
                <a:latin typeface="Times New Roman" pitchFamily="18" charset="0"/>
                <a:cs typeface="Times New Roman" pitchFamily="18" charset="0"/>
              </a:rPr>
              <a:t>fallibility</a:t>
            </a:r>
            <a:r>
              <a:rPr kumimoji="0" lang="ar-IQ" sz="2400" i="0" u="none" strike="noStrike" cap="none" normalizeH="0" baseline="0" dirty="0" smtClean="0" bmk="">
                <a:ln>
                  <a:noFill/>
                </a:ln>
                <a:effectLst/>
                <a:latin typeface="Arial"/>
                <a:cs typeface="Times New Roman" pitchFamily="18" charset="0"/>
              </a:rPr>
              <a:t> </a:t>
            </a:r>
            <a:r>
              <a:rPr kumimoji="0" lang="ar-IQ" sz="2400" i="0" u="none" strike="noStrike" cap="none" normalizeH="0" baseline="0" dirty="0" smtClean="0" bmk="">
                <a:ln>
                  <a:noFill/>
                </a:ln>
                <a:effectLst/>
                <a:latin typeface="Times New Roman" pitchFamily="18" charset="0"/>
                <a:cs typeface="Times New Roman" pitchFamily="18" charset="0"/>
              </a:rPr>
              <a:t>(usually human, not machine). Mistakes may be</a:t>
            </a:r>
            <a:r>
              <a:rPr kumimoji="0" lang="ar-IQ" sz="2400" i="0" u="none" strike="noStrike" cap="none" normalizeH="0" baseline="0" dirty="0" smtClean="0" bmk="">
                <a:ln>
                  <a:noFill/>
                </a:ln>
                <a:effectLst/>
                <a:latin typeface="Arial"/>
                <a:cs typeface="Times New Roman" pitchFamily="18" charset="0"/>
              </a:rPr>
              <a:t> </a:t>
            </a:r>
            <a:r>
              <a:rPr kumimoji="0" lang="ar-IQ" sz="2400" i="0" u="none" strike="noStrike" cap="none" normalizeH="0" baseline="0" dirty="0" smtClean="0" bmk="">
                <a:ln>
                  <a:noFill/>
                </a:ln>
                <a:effectLst/>
                <a:latin typeface="Times New Roman" pitchFamily="18" charset="0"/>
                <a:cs typeface="Times New Roman" pitchFamily="18" charset="0"/>
              </a:rPr>
              <a:t>trivial, with little or no effect on the accuracy of the calculation, or they may be so</a:t>
            </a:r>
            <a:r>
              <a:rPr kumimoji="0" lang="ar-IQ" sz="2400" i="0" u="none" strike="noStrike" cap="none" normalizeH="0" baseline="0" dirty="0" smtClean="0" bmk="">
                <a:ln>
                  <a:noFill/>
                </a:ln>
                <a:effectLst/>
                <a:latin typeface="Arial"/>
                <a:cs typeface="Times New Roman" pitchFamily="18" charset="0"/>
              </a:rPr>
              <a:t> </a:t>
            </a:r>
            <a:r>
              <a:rPr kumimoji="0" lang="ar-IQ" sz="2400" i="0" u="none" strike="noStrike" cap="none" normalizeH="0" baseline="0" dirty="0" smtClean="0" bmk="">
                <a:ln>
                  <a:noFill/>
                </a:ln>
                <a:effectLst/>
                <a:latin typeface="Times New Roman" pitchFamily="18" charset="0"/>
                <a:cs typeface="Times New Roman" pitchFamily="18" charset="0"/>
              </a:rPr>
              <a:t>serious</a:t>
            </a:r>
            <a:r>
              <a:rPr kumimoji="0" lang="ar-IQ" sz="2400" i="0" u="none" strike="noStrike" cap="none" normalizeH="0" baseline="0" dirty="0" smtClean="0" bmk="">
                <a:ln>
                  <a:noFill/>
                </a:ln>
                <a:effectLst/>
                <a:latin typeface="Arial"/>
                <a:cs typeface="Times New Roman" pitchFamily="18" charset="0"/>
              </a:rPr>
              <a:t> </a:t>
            </a:r>
            <a:r>
              <a:rPr kumimoji="0" lang="ar-IQ" sz="2400" i="0" u="none" strike="noStrike" cap="none" normalizeH="0" baseline="0" dirty="0" smtClean="0" bmk="">
                <a:ln>
                  <a:noFill/>
                </a:ln>
                <a:effectLst/>
                <a:latin typeface="Times New Roman" pitchFamily="18" charset="0"/>
                <a:cs typeface="Times New Roman" pitchFamily="18" charset="0"/>
              </a:rPr>
              <a:t>as to render the calculated results quite wrong. There are three things which may help to</a:t>
            </a:r>
            <a:r>
              <a:rPr kumimoji="0" lang="ar-IQ" sz="2400" i="0" u="none" strike="noStrike" cap="none" normalizeH="0" baseline="0" dirty="0" smtClean="0" bmk="">
                <a:ln>
                  <a:noFill/>
                </a:ln>
                <a:effectLst/>
                <a:latin typeface="Arial"/>
                <a:cs typeface="Times New Roman" pitchFamily="18" charset="0"/>
              </a:rPr>
              <a:t> </a:t>
            </a:r>
            <a:r>
              <a:rPr kumimoji="0" lang="ar-IQ" sz="2400" i="0" u="none" strike="noStrike" cap="none" normalizeH="0" baseline="0" dirty="0" smtClean="0" bmk="">
                <a:ln>
                  <a:noFill/>
                </a:ln>
                <a:effectLst/>
                <a:latin typeface="Times New Roman" pitchFamily="18" charset="0"/>
                <a:cs typeface="Times New Roman" pitchFamily="18" charset="0"/>
              </a:rPr>
              <a:t>eliminate mistakes:</a:t>
            </a:r>
          </a:p>
          <a:p>
            <a:pPr marL="914400" lvl="1" indent="-457200" eaLnBrk="0" fontAlgn="base" hangingPunct="0">
              <a:spcBef>
                <a:spcPct val="0"/>
              </a:spcBef>
              <a:spcAft>
                <a:spcPct val="0"/>
              </a:spcAft>
            </a:pPr>
            <a:r>
              <a:rPr kumimoji="0" lang="en-US" sz="2400" i="0" u="none" strike="noStrike" cap="none" normalizeH="0" baseline="0" dirty="0" smtClean="0" bmk="">
                <a:ln>
                  <a:noFill/>
                </a:ln>
                <a:effectLst/>
                <a:latin typeface="Times New Roman" pitchFamily="18" charset="0"/>
                <a:cs typeface="Times New Roman" pitchFamily="18" charset="0"/>
              </a:rPr>
              <a:t>1- </a:t>
            </a:r>
            <a:r>
              <a:rPr kumimoji="0" lang="ar-IQ" sz="2400" i="0" u="none" strike="noStrike" cap="none" normalizeH="0" baseline="0" dirty="0" smtClean="0" bmk="">
                <a:ln>
                  <a:noFill/>
                </a:ln>
                <a:effectLst/>
                <a:latin typeface="Times New Roman" pitchFamily="18" charset="0"/>
                <a:cs typeface="Times New Roman" pitchFamily="18" charset="0"/>
              </a:rPr>
              <a:t>Care</a:t>
            </a:r>
            <a:r>
              <a:rPr kumimoji="0" lang="en-US" sz="2400" i="0" u="none" strike="noStrike" cap="none" normalizeH="0" baseline="0" dirty="0" smtClean="0" bmk="">
                <a:ln>
                  <a:noFill/>
                </a:ln>
                <a:effectLst/>
                <a:latin typeface="Times New Roman" pitchFamily="18" charset="0"/>
                <a:cs typeface="Times New Roman" pitchFamily="18" charset="0"/>
              </a:rPr>
              <a:t>      ,   2-</a:t>
            </a:r>
            <a:r>
              <a:rPr kumimoji="0" lang="ar-IQ" sz="2400" i="0" u="none" strike="noStrike" cap="none" normalizeH="0" baseline="0" dirty="0" smtClean="0" bmk="">
                <a:ln>
                  <a:noFill/>
                </a:ln>
                <a:effectLst/>
                <a:latin typeface="Times New Roman" pitchFamily="18" charset="0"/>
                <a:cs typeface="Times New Roman" pitchFamily="18" charset="0"/>
              </a:rPr>
              <a:t>checks, avoiding repetition</a:t>
            </a:r>
          </a:p>
          <a:p>
            <a:pPr marL="914400" lvl="1" indent="-457200" eaLnBrk="0" fontAlgn="base" hangingPunct="0">
              <a:spcBef>
                <a:spcPct val="0"/>
              </a:spcBef>
              <a:spcAft>
                <a:spcPct val="0"/>
              </a:spcAft>
            </a:pPr>
            <a:r>
              <a:rPr kumimoji="0" lang="en-US" sz="2400" i="0" u="none" strike="noStrike" cap="none" normalizeH="0" baseline="0" dirty="0" smtClean="0" bmk="">
                <a:ln>
                  <a:noFill/>
                </a:ln>
                <a:effectLst/>
                <a:latin typeface="Times New Roman" pitchFamily="18" charset="0"/>
                <a:cs typeface="Times New Roman" pitchFamily="18" charset="0"/>
              </a:rPr>
              <a:t>3-</a:t>
            </a:r>
            <a:r>
              <a:rPr kumimoji="0" lang="ar-IQ" sz="2400" i="0" u="none" strike="noStrike" cap="none" normalizeH="0" baseline="0" dirty="0" smtClean="0" bmk="">
                <a:ln>
                  <a:noFill/>
                </a:ln>
                <a:effectLst/>
                <a:latin typeface="Times New Roman" pitchFamily="18" charset="0"/>
                <a:cs typeface="Times New Roman" pitchFamily="18" charset="0"/>
              </a:rPr>
              <a:t>knowledge of the common sources of mistakes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ar-IQ" sz="2400" i="0" u="none" strike="noStrike" cap="none" normalizeH="0" baseline="0" dirty="0" smtClean="0" bmk="">
                <a:ln>
                  <a:noFill/>
                </a:ln>
                <a:effectLst/>
                <a:latin typeface="Times New Roman" pitchFamily="18" charset="0"/>
                <a:cs typeface="Times New Roman" pitchFamily="18" charset="0"/>
              </a:rPr>
              <a:t>Common mistakes include:</a:t>
            </a:r>
            <a:r>
              <a:rPr kumimoji="0" lang="ar-IQ" sz="2400" i="0" u="none" strike="noStrike" cap="none" normalizeH="0" baseline="0" dirty="0" smtClean="0" bmk="">
                <a:ln>
                  <a:noFill/>
                </a:ln>
                <a:effectLst/>
                <a:latin typeface="Arial"/>
                <a:cs typeface="Times New Roman" pitchFamily="18" charset="0"/>
              </a:rPr>
              <a:t> </a:t>
            </a:r>
            <a:r>
              <a:rPr kumimoji="0" lang="ar-IQ" sz="2400" i="0" u="none" strike="noStrike" cap="none" normalizeH="0" baseline="0" dirty="0" smtClean="0" bmk="">
                <a:ln>
                  <a:noFill/>
                </a:ln>
                <a:effectLst/>
                <a:latin typeface="Times New Roman" pitchFamily="18" charset="0"/>
                <a:cs typeface="Times New Roman" pitchFamily="18" charset="0"/>
              </a:rPr>
              <a:t>transposition of digits</a:t>
            </a:r>
            <a:r>
              <a:rPr kumimoji="0" lang="ar-IQ" sz="2400" i="0" u="none" strike="noStrike" cap="none" normalizeH="0" baseline="0" dirty="0" smtClean="0" bmk="">
                <a:ln>
                  <a:noFill/>
                </a:ln>
                <a:effectLst/>
                <a:latin typeface="Arial"/>
                <a:cs typeface="Times New Roman" pitchFamily="18" charset="0"/>
              </a:rPr>
              <a:t> </a:t>
            </a:r>
            <a:r>
              <a:rPr kumimoji="0" lang="ar-IQ" sz="2400" i="0" u="none" strike="noStrike" cap="none" normalizeH="0" baseline="0" dirty="0" smtClean="0" bmk="">
                <a:ln>
                  <a:noFill/>
                </a:ln>
                <a:effectLst/>
                <a:latin typeface="Times New Roman" pitchFamily="18" charset="0"/>
                <a:cs typeface="Times New Roman" pitchFamily="18" charset="0"/>
              </a:rPr>
              <a:t>(for example, reading 6238 as 6328);</a:t>
            </a:r>
            <a:r>
              <a:rPr kumimoji="0" lang="ar-IQ" sz="2400" i="0" u="none" strike="noStrike" cap="none" normalizeH="0" baseline="0" dirty="0" smtClean="0" bmk="">
                <a:ln>
                  <a:noFill/>
                </a:ln>
                <a:effectLst/>
                <a:latin typeface="Arial"/>
                <a:cs typeface="Times New Roman" pitchFamily="18" charset="0"/>
              </a:rPr>
              <a:t> </a:t>
            </a:r>
            <a:r>
              <a:rPr kumimoji="0" lang="ar-IQ" sz="2400" i="0" u="none" strike="noStrike" cap="none" normalizeH="0" baseline="0" dirty="0" smtClean="0" bmk="">
                <a:ln>
                  <a:noFill/>
                </a:ln>
                <a:effectLst/>
                <a:latin typeface="Times New Roman" pitchFamily="18" charset="0"/>
                <a:cs typeface="Times New Roman" pitchFamily="18" charset="0"/>
              </a:rPr>
              <a:t>misreading</a:t>
            </a:r>
            <a:r>
              <a:rPr kumimoji="0" lang="ar-IQ" sz="2400" i="0" u="none" strike="noStrike" cap="none" normalizeH="0" baseline="0" dirty="0" smtClean="0">
                <a:ln>
                  <a:noFill/>
                </a:ln>
                <a:effectLst/>
                <a:latin typeface="Arial"/>
                <a:cs typeface="Times New Roman" pitchFamily="18" charset="0"/>
              </a:rPr>
              <a:t> </a:t>
            </a:r>
            <a:r>
              <a:rPr kumimoji="0" lang="ar-IQ" sz="2400" i="0" u="none" strike="noStrike" cap="none" normalizeH="0" baseline="0" dirty="0" smtClean="0">
                <a:ln>
                  <a:noFill/>
                </a:ln>
                <a:effectLst/>
                <a:latin typeface="Times New Roman" pitchFamily="18" charset="0"/>
                <a:cs typeface="Times New Roman" pitchFamily="18" charset="0"/>
              </a:rPr>
              <a:t>of repeated digits</a:t>
            </a:r>
            <a:r>
              <a:rPr kumimoji="0" lang="ar-IQ" sz="2400" i="0" u="none" strike="noStrike" cap="none" normalizeH="0" baseline="0" dirty="0" smtClean="0">
                <a:ln>
                  <a:noFill/>
                </a:ln>
                <a:effectLst/>
                <a:latin typeface="Arial"/>
                <a:cs typeface="Times New Roman" pitchFamily="18" charset="0"/>
              </a:rPr>
              <a:t> </a:t>
            </a:r>
            <a:r>
              <a:rPr kumimoji="0" lang="ar-IQ" sz="2400" i="0" u="none" strike="noStrike" cap="none" normalizeH="0" baseline="0" dirty="0" smtClean="0">
                <a:ln>
                  <a:noFill/>
                </a:ln>
                <a:effectLst/>
                <a:latin typeface="Times New Roman" pitchFamily="18" charset="0"/>
                <a:cs typeface="Times New Roman" pitchFamily="18" charset="0"/>
              </a:rPr>
              <a:t>(for example, reading 62238 as 62338);</a:t>
            </a:r>
            <a:r>
              <a:rPr kumimoji="0" lang="ar-IQ" sz="2400" i="0" u="none" strike="noStrike" cap="none" normalizeH="0" baseline="0" dirty="0" smtClean="0">
                <a:ln>
                  <a:noFill/>
                </a:ln>
                <a:effectLst/>
                <a:latin typeface="Arial"/>
                <a:cs typeface="Times New Roman" pitchFamily="18" charset="0"/>
              </a:rPr>
              <a:t> </a:t>
            </a:r>
            <a:r>
              <a:rPr kumimoji="0" lang="ar-IQ" sz="2400" i="0" u="none" strike="noStrike" cap="none" normalizeH="0" baseline="0" dirty="0" smtClean="0">
                <a:ln>
                  <a:noFill/>
                </a:ln>
                <a:effectLst/>
                <a:latin typeface="Times New Roman" pitchFamily="18" charset="0"/>
                <a:cs typeface="Times New Roman" pitchFamily="18" charset="0"/>
              </a:rPr>
              <a:t>misreading of tables</a:t>
            </a:r>
            <a:r>
              <a:rPr kumimoji="0" lang="ar-IQ" sz="2400" i="0" u="none" strike="noStrike" cap="none" normalizeH="0" baseline="0" dirty="0" smtClean="0">
                <a:ln>
                  <a:noFill/>
                </a:ln>
                <a:effectLst/>
                <a:latin typeface="Arial"/>
                <a:cs typeface="Times New Roman" pitchFamily="18" charset="0"/>
              </a:rPr>
              <a:t> </a:t>
            </a:r>
            <a:r>
              <a:rPr kumimoji="0" lang="ar-IQ" sz="2400" i="0" u="none" strike="noStrike" cap="none" normalizeH="0" baseline="0" dirty="0" smtClean="0">
                <a:ln>
                  <a:noFill/>
                </a:ln>
                <a:effectLst/>
                <a:latin typeface="Times New Roman" pitchFamily="18" charset="0"/>
                <a:cs typeface="Times New Roman" pitchFamily="18" charset="0"/>
              </a:rPr>
              <a:t>(for example, referring to a wrong line or a wrong column);</a:t>
            </a:r>
            <a:r>
              <a:rPr kumimoji="0" lang="ar-IQ" sz="2400" i="0" u="none" strike="noStrike" cap="none" normalizeH="0" baseline="0" dirty="0" smtClean="0">
                <a:ln>
                  <a:noFill/>
                </a:ln>
                <a:effectLst/>
                <a:latin typeface="Arial"/>
                <a:cs typeface="Times New Roman" pitchFamily="18" charset="0"/>
              </a:rPr>
              <a:t> </a:t>
            </a:r>
            <a:r>
              <a:rPr kumimoji="0" lang="ar-IQ" sz="2400" i="0" u="none" strike="noStrike" cap="none" normalizeH="0" baseline="0" dirty="0" smtClean="0">
                <a:ln>
                  <a:noFill/>
                </a:ln>
                <a:effectLst/>
                <a:latin typeface="Times New Roman" pitchFamily="18" charset="0"/>
                <a:cs typeface="Times New Roman" pitchFamily="18" charset="0"/>
              </a:rPr>
              <a:t>incorrectly positioning a decimal point;</a:t>
            </a:r>
            <a:r>
              <a:rPr kumimoji="0" lang="ar-IQ" sz="2400" i="0" u="none" strike="noStrike" cap="none" normalizeH="0" baseline="0" dirty="0" smtClean="0">
                <a:ln>
                  <a:noFill/>
                </a:ln>
                <a:effectLst/>
                <a:latin typeface="Arial"/>
                <a:cs typeface="Times New Roman" pitchFamily="18" charset="0"/>
              </a:rPr>
              <a:t> </a:t>
            </a:r>
            <a:r>
              <a:rPr kumimoji="0" lang="ar-IQ" sz="2400" i="0" u="none" strike="noStrike" cap="none" normalizeH="0" baseline="0" dirty="0" smtClean="0">
                <a:ln>
                  <a:noFill/>
                </a:ln>
                <a:effectLst/>
                <a:latin typeface="Times New Roman" pitchFamily="18" charset="0"/>
                <a:cs typeface="Times New Roman" pitchFamily="18" charset="0"/>
              </a:rPr>
              <a:t>overlooking signs</a:t>
            </a:r>
            <a:r>
              <a:rPr kumimoji="0" lang="ar-IQ" sz="2400" i="0" u="none" strike="noStrike" cap="none" normalizeH="0" baseline="0" dirty="0" smtClean="0">
                <a:ln>
                  <a:noFill/>
                </a:ln>
                <a:effectLst/>
                <a:latin typeface="Arial"/>
                <a:cs typeface="Times New Roman" pitchFamily="18" charset="0"/>
              </a:rPr>
              <a:t> </a:t>
            </a:r>
            <a:r>
              <a:rPr kumimoji="0" lang="ar-IQ" sz="2400" i="0" u="none" strike="noStrike" cap="none" normalizeH="0" baseline="0" dirty="0" smtClean="0">
                <a:ln>
                  <a:noFill/>
                </a:ln>
                <a:effectLst/>
                <a:latin typeface="Times New Roman" pitchFamily="18" charset="0"/>
                <a:cs typeface="Times New Roman" pitchFamily="18" charset="0"/>
              </a:rPr>
              <a:t>(especially near sign changes</a:t>
            </a:r>
            <a:r>
              <a:rPr kumimoji="0" lang="en-US" sz="2400" i="0" u="none" strike="noStrike" cap="none" normalizeH="0" baseline="0" dirty="0" smtClean="0">
                <a:ln>
                  <a:noFill/>
                </a:ln>
                <a:effectLst/>
                <a:latin typeface="Times New Roman" pitchFamily="18" charset="0"/>
                <a:cs typeface="Times New Roman" pitchFamily="18" charset="0"/>
              </a:rPr>
              <a:t>.</a:t>
            </a:r>
          </a:p>
          <a:p>
            <a:pPr lvl="0" algn="just" eaLnBrk="0" fontAlgn="base" hangingPunct="0">
              <a:spcBef>
                <a:spcPct val="0"/>
              </a:spcBef>
              <a:spcAft>
                <a:spcPct val="0"/>
              </a:spcAft>
            </a:pPr>
            <a:r>
              <a:rPr lang="en-US" sz="2400" dirty="0" smtClean="0">
                <a:solidFill>
                  <a:srgbClr val="FF0000"/>
                </a:solidFill>
                <a:cs typeface="+mj-cs"/>
              </a:rPr>
              <a:t>Blunders – programming error introduce error into the values</a:t>
            </a:r>
            <a:endParaRPr kumimoji="0" lang="ar-IQ" sz="2400" i="0" u="none" strike="noStrike" cap="none" normalizeH="0" baseline="0" dirty="0" smtClean="0">
              <a:ln>
                <a:noFill/>
              </a:ln>
              <a:solidFill>
                <a:srgbClr val="FF0000"/>
              </a:solidFill>
              <a:effectLst/>
              <a:latin typeface="Times New Roman" pitchFamily="18" charset="0"/>
              <a:cs typeface="+mj-cs"/>
            </a:endParaRPr>
          </a:p>
          <a:p>
            <a:r>
              <a:rPr kumimoji="0" lang="ar-IQ" sz="2400" i="0" u="none" strike="noStrike" cap="none" normalizeH="0" baseline="0" dirty="0" smtClean="0">
                <a:ln>
                  <a:noFill/>
                </a:ln>
                <a:solidFill>
                  <a:srgbClr val="FF0000"/>
                </a:solidFill>
                <a:effectLst/>
                <a:latin typeface="Times New Roman" pitchFamily="18" charset="0"/>
                <a:cs typeface="+mj-cs"/>
              </a:rPr>
              <a:t>  </a:t>
            </a:r>
            <a:r>
              <a:rPr lang="en-US" sz="2400" dirty="0" smtClean="0">
                <a:cs typeface="+mj-cs"/>
              </a:rPr>
              <a:t>Errors in input – human errors and data transfer errors</a:t>
            </a:r>
          </a:p>
          <a:p>
            <a:r>
              <a:rPr lang="en-US" sz="2400" dirty="0" smtClean="0">
                <a:cs typeface="+mj-cs"/>
              </a:rPr>
              <a:t>Machine errors</a:t>
            </a:r>
            <a:endParaRPr kumimoji="0" lang="ar-IQ" sz="240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7-5Simpsons Method</a:t>
            </a:r>
            <a:endParaRPr lang="ar-IQ" dirty="0"/>
          </a:p>
        </p:txBody>
      </p:sp>
      <p:pic>
        <p:nvPicPr>
          <p:cNvPr id="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5816" y="2348880"/>
            <a:ext cx="1008112" cy="530585"/>
          </a:xfrm>
          <a:prstGeom prst="rect">
            <a:avLst/>
          </a:prstGeom>
          <a:noFill/>
        </p:spPr>
      </p:pic>
      <p:sp>
        <p:nvSpPr>
          <p:cNvPr id="4" name="Rectangle 3"/>
          <p:cNvSpPr/>
          <p:nvPr/>
        </p:nvSpPr>
        <p:spPr>
          <a:xfrm>
            <a:off x="1043608" y="2204864"/>
            <a:ext cx="6696744" cy="3539430"/>
          </a:xfrm>
          <a:prstGeom prst="rect">
            <a:avLst/>
          </a:prstGeom>
        </p:spPr>
        <p:txBody>
          <a:bodyPr wrap="square">
            <a:spAutoFit/>
          </a:bodyPr>
          <a:lstStyle/>
          <a:p>
            <a:pPr algn="just"/>
            <a:r>
              <a:rPr lang="en-US" sz="3200" dirty="0" smtClean="0"/>
              <a:t>If                is  the Lagrange interpolation Polynomial for the function y=f(x) for which the following(n+1) points are given:      </a:t>
            </a:r>
          </a:p>
          <a:p>
            <a:pPr algn="just"/>
            <a:r>
              <a:rPr lang="en-US" sz="3200" dirty="0" smtClean="0"/>
              <a:t>                ,              ,                , . . . ,               </a:t>
            </a:r>
          </a:p>
          <a:p>
            <a:pPr algn="just"/>
            <a:endParaRPr lang="en-US" sz="3200" dirty="0" smtClean="0"/>
          </a:p>
          <a:p>
            <a:pPr algn="just"/>
            <a:r>
              <a:rPr lang="en-US" sz="3200" dirty="0" smtClean="0"/>
              <a:t> then   </a:t>
            </a:r>
            <a:endParaRPr lang="ar-IQ" sz="3200" dirty="0"/>
          </a:p>
        </p:txBody>
      </p:sp>
      <p:pic>
        <p:nvPicPr>
          <p:cNvPr id="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632" y="4221088"/>
            <a:ext cx="1245738" cy="614106"/>
          </a:xfrm>
          <a:prstGeom prst="rect">
            <a:avLst/>
          </a:prstGeom>
          <a:noFill/>
        </p:spPr>
      </p:pic>
      <p:pic>
        <p:nvPicPr>
          <p:cNvPr id="6"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1800" y="4293096"/>
            <a:ext cx="1080120" cy="631455"/>
          </a:xfrm>
          <a:prstGeom prst="rect">
            <a:avLst/>
          </a:prstGeom>
          <a:noFill/>
        </p:spPr>
      </p:pic>
      <p:pic>
        <p:nvPicPr>
          <p:cNvPr id="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39952" y="4221088"/>
            <a:ext cx="1268110" cy="694556"/>
          </a:xfrm>
          <a:prstGeom prst="rect">
            <a:avLst/>
          </a:prstGeom>
          <a:noFill/>
        </p:spPr>
      </p:pic>
      <p:pic>
        <p:nvPicPr>
          <p:cNvPr id="8"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16216" y="4221088"/>
            <a:ext cx="1375861" cy="648072"/>
          </a:xfrm>
          <a:prstGeom prst="rect">
            <a:avLst/>
          </a:prstGeom>
          <a:noFill/>
        </p:spPr>
      </p:pic>
      <p:pic>
        <p:nvPicPr>
          <p:cNvPr id="9"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11760" y="4869160"/>
            <a:ext cx="4438650" cy="962025"/>
          </a:xfrm>
          <a:prstGeom prst="rect">
            <a:avLst/>
          </a:prstGeom>
          <a:noFill/>
        </p:spPr>
      </p:pic>
    </p:spTree>
  </p:cSld>
  <p:clrMapOvr>
    <a:masterClrMapping/>
  </p:clrMapOvr>
  <p:transition>
    <p:sndAc>
      <p:stSnd>
        <p:snd r:embed="rId2" name="chimes.wav"/>
      </p:stSnd>
    </p:sndAc>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1700808"/>
            <a:ext cx="6912768" cy="4176464"/>
          </a:xfrm>
        </p:spPr>
        <p:txBody>
          <a:bodyPr/>
          <a:lstStyle/>
          <a:p>
            <a:r>
              <a:rPr lang="en-US" dirty="0" smtClean="0">
                <a:solidFill>
                  <a:schemeClr val="tx1"/>
                </a:solidFill>
              </a:rPr>
              <a:t>If n=2</a:t>
            </a:r>
            <a:endParaRPr lang="ar-IQ" dirty="0">
              <a:solidFill>
                <a:schemeClr val="tx1"/>
              </a:solidFill>
            </a:endParaRPr>
          </a:p>
        </p:txBody>
      </p:sp>
      <p:sp>
        <p:nvSpPr>
          <p:cNvPr id="4" name="Title 1"/>
          <p:cNvSpPr txBox="1">
            <a:spLocks/>
          </p:cNvSpPr>
          <p:nvPr/>
        </p:nvSpPr>
        <p:spPr>
          <a:xfrm>
            <a:off x="683568" y="620688"/>
            <a:ext cx="7772400" cy="1224136"/>
          </a:xfrm>
          <a:prstGeom prst="rect">
            <a:avLst/>
          </a:prstGeom>
        </p:spPr>
        <p:txBody>
          <a:bodyPr vert="horz" lIns="91440" tIns="45720" rIns="91440" bIns="45720" rtlCol="1" anchor="ct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899592" y="1844824"/>
            <a:ext cx="7560840" cy="4320480"/>
          </a:xfrm>
          <a:prstGeom prst="rect">
            <a:avLst/>
          </a:prstGeom>
        </p:spPr>
        <p:txBody>
          <a:bodyPr vert="horz" lIns="91440" tIns="45720" rIns="91440" bIns="45720" rtlCol="1">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2060848"/>
            <a:ext cx="864096" cy="936104"/>
          </a:xfrm>
          <a:prstGeom prst="rect">
            <a:avLst/>
          </a:prstGeom>
          <a:noFill/>
        </p:spPr>
      </p:pic>
      <p:sp>
        <p:nvSpPr>
          <p:cNvPr id="8" name="Rectangle 6"/>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31840" y="2060848"/>
            <a:ext cx="720080" cy="792088"/>
          </a:xfrm>
          <a:prstGeom prst="rect">
            <a:avLst/>
          </a:prstGeom>
          <a:noFill/>
        </p:spPr>
      </p:pic>
      <p:sp>
        <p:nvSpPr>
          <p:cNvPr id="11" name="Rectangle 9"/>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3501008"/>
            <a:ext cx="648072" cy="648072"/>
          </a:xfrm>
          <a:prstGeom prst="rect">
            <a:avLst/>
          </a:prstGeom>
          <a:noFill/>
        </p:spPr>
      </p:pic>
      <p:sp>
        <p:nvSpPr>
          <p:cNvPr id="14"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71800" y="3573016"/>
            <a:ext cx="648072" cy="576064"/>
          </a:xfrm>
          <a:prstGeom prst="rect">
            <a:avLst/>
          </a:prstGeom>
          <a:noFill/>
        </p:spPr>
      </p:pic>
      <p:sp>
        <p:nvSpPr>
          <p:cNvPr id="16"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59632" y="4365104"/>
            <a:ext cx="720080" cy="676272"/>
          </a:xfrm>
          <a:prstGeom prst="rect">
            <a:avLst/>
          </a:prstGeom>
          <a:noFill/>
        </p:spPr>
      </p:pic>
      <p:sp>
        <p:nvSpPr>
          <p:cNvPr id="18"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9"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21138536">
            <a:off x="2898761" y="4250669"/>
            <a:ext cx="499521" cy="854803"/>
          </a:xfrm>
          <a:prstGeom prst="rect">
            <a:avLst/>
          </a:prstGeom>
          <a:noFill/>
        </p:spPr>
      </p:pic>
      <p:sp>
        <p:nvSpPr>
          <p:cNvPr id="20"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2"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77"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259632" y="5229200"/>
            <a:ext cx="720080" cy="591691"/>
          </a:xfrm>
          <a:prstGeom prst="rect">
            <a:avLst/>
          </a:prstGeom>
          <a:noFill/>
        </p:spPr>
      </p:pic>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79"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915816" y="5085184"/>
            <a:ext cx="648072" cy="792088"/>
          </a:xfrm>
          <a:prstGeom prst="rect">
            <a:avLst/>
          </a:prstGeom>
          <a:noFill/>
        </p:spPr>
      </p:pic>
      <p:pic>
        <p:nvPicPr>
          <p:cNvPr id="28"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99592" y="5733256"/>
            <a:ext cx="4896544" cy="807715"/>
          </a:xfrm>
          <a:prstGeom prst="rect">
            <a:avLst/>
          </a:prstGeom>
          <a:noFill/>
        </p:spPr>
      </p:pic>
      <p:sp>
        <p:nvSpPr>
          <p:cNvPr id="152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81" name="Picture 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516216" y="5589240"/>
            <a:ext cx="2305050" cy="1095747"/>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9" name="Rectangle 9"/>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3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12"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3645024"/>
            <a:ext cx="5153025" cy="685800"/>
          </a:xfrm>
          <a:prstGeom prst="rect">
            <a:avLst/>
          </a:prstGeom>
          <a:noFill/>
        </p:spPr>
      </p:pic>
      <p:sp>
        <p:nvSpPr>
          <p:cNvPr id="153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1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16" name="Picture 1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3608" y="2276872"/>
            <a:ext cx="5143500" cy="685800"/>
          </a:xfrm>
          <a:prstGeom prst="rect">
            <a:avLst/>
          </a:prstGeom>
          <a:noFill/>
        </p:spPr>
      </p:pic>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4710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59632" y="1268760"/>
            <a:ext cx="4824536" cy="669032"/>
          </a:xfrm>
          <a:prstGeom prst="rect">
            <a:avLst/>
          </a:prstGeom>
          <a:noFill/>
        </p:spPr>
      </p:pic>
      <p:sp>
        <p:nvSpPr>
          <p:cNvPr id="4710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46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980729"/>
            <a:ext cx="4876800" cy="1008112"/>
          </a:xfrm>
          <a:prstGeom prst="rect">
            <a:avLst/>
          </a:prstGeom>
          <a:noFill/>
        </p:spPr>
      </p:pic>
      <p:sp>
        <p:nvSpPr>
          <p:cNvPr id="154630" name="Rectangle 6"/>
          <p:cNvSpPr>
            <a:spLocks noChangeArrowheads="1"/>
          </p:cNvSpPr>
          <p:nvPr/>
        </p:nvSpPr>
        <p:spPr bwMode="auto">
          <a:xfrm>
            <a:off x="0" y="1628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4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46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2564904"/>
            <a:ext cx="6912768" cy="1080120"/>
          </a:xfrm>
          <a:prstGeom prst="rect">
            <a:avLst/>
          </a:prstGeom>
          <a:noFill/>
        </p:spPr>
      </p:pic>
      <p:sp>
        <p:nvSpPr>
          <p:cNvPr id="154633" name="Rectangle 9"/>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395536" y="3933056"/>
            <a:ext cx="8136904" cy="1077218"/>
          </a:xfrm>
          <a:prstGeom prst="rect">
            <a:avLst/>
          </a:prstGeom>
        </p:spPr>
        <p:txBody>
          <a:bodyPr wrap="square">
            <a:spAutoFit/>
          </a:bodyPr>
          <a:lstStyle/>
          <a:p>
            <a:r>
              <a:rPr lang="en-US" sz="2800" dirty="0" smtClean="0"/>
              <a:t>We must solve the final integral by part the result is :</a:t>
            </a:r>
          </a:p>
          <a:p>
            <a:endParaRPr lang="en-US" dirty="0" smtClean="0"/>
          </a:p>
          <a:p>
            <a:endParaRPr lang="ar-IQ" dirty="0"/>
          </a:p>
        </p:txBody>
      </p:sp>
      <p:pic>
        <p:nvPicPr>
          <p:cNvPr id="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7624" y="4797152"/>
            <a:ext cx="4610100" cy="96202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34" name="Picture 2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764704"/>
            <a:ext cx="3744416" cy="630932"/>
          </a:xfrm>
          <a:prstGeom prst="rect">
            <a:avLst/>
          </a:prstGeom>
          <a:noFill/>
        </p:spPr>
      </p:pic>
      <p:pic>
        <p:nvPicPr>
          <p:cNvPr id="141333"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3928" y="1556792"/>
            <a:ext cx="3208015" cy="558924"/>
          </a:xfrm>
          <a:prstGeom prst="rect">
            <a:avLst/>
          </a:prstGeom>
          <a:noFill/>
        </p:spPr>
      </p:pic>
      <p:pic>
        <p:nvPicPr>
          <p:cNvPr id="141332"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19672" y="2924944"/>
            <a:ext cx="4392488" cy="648072"/>
          </a:xfrm>
          <a:prstGeom prst="rect">
            <a:avLst/>
          </a:prstGeom>
          <a:noFill/>
        </p:spPr>
      </p:pic>
      <p:pic>
        <p:nvPicPr>
          <p:cNvPr id="141331"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47664" y="3573016"/>
            <a:ext cx="4824536" cy="720080"/>
          </a:xfrm>
          <a:prstGeom prst="rect">
            <a:avLst/>
          </a:prstGeom>
          <a:noFill/>
        </p:spPr>
      </p:pic>
      <p:pic>
        <p:nvPicPr>
          <p:cNvPr id="141330"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47664" y="4221088"/>
            <a:ext cx="5112568" cy="558924"/>
          </a:xfrm>
          <a:prstGeom prst="rect">
            <a:avLst/>
          </a:prstGeom>
          <a:noFill/>
        </p:spPr>
      </p:pic>
      <p:pic>
        <p:nvPicPr>
          <p:cNvPr id="141329"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47664" y="4797152"/>
            <a:ext cx="5040560" cy="648072"/>
          </a:xfrm>
          <a:prstGeom prst="rect">
            <a:avLst/>
          </a:prstGeom>
          <a:noFill/>
        </p:spPr>
      </p:pic>
      <p:pic>
        <p:nvPicPr>
          <p:cNvPr id="141328"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547664" y="5517232"/>
            <a:ext cx="4248472" cy="576064"/>
          </a:xfrm>
          <a:prstGeom prst="rect">
            <a:avLst/>
          </a:prstGeom>
          <a:noFill/>
        </p:spPr>
      </p:pic>
      <p:sp>
        <p:nvSpPr>
          <p:cNvPr id="141335" name="Rectangle 23"/>
          <p:cNvSpPr>
            <a:spLocks noChangeArrowheads="1"/>
          </p:cNvSpPr>
          <p:nvPr/>
        </p:nvSpPr>
        <p:spPr bwMode="auto">
          <a:xfrm>
            <a:off x="0" y="-24122"/>
            <a:ext cx="457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Exercise  1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36" name="Rectangle 24"/>
          <p:cNvSpPr>
            <a:spLocks noChangeArrowheads="1"/>
          </p:cNvSpPr>
          <p:nvPr/>
        </p:nvSpPr>
        <p:spPr bwMode="auto">
          <a:xfrm>
            <a:off x="0" y="461546"/>
            <a:ext cx="248786"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38" name="Rectangle 26"/>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39" name="Rectangle 27"/>
          <p:cNvSpPr>
            <a:spLocks noChangeArrowheads="1"/>
          </p:cNvSpPr>
          <p:nvPr/>
        </p:nvSpPr>
        <p:spPr bwMode="auto">
          <a:xfrm>
            <a:off x="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40" name="Rectangle 28"/>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41" name="Rectangle 29"/>
          <p:cNvSpPr>
            <a:spLocks noChangeArrowheads="1"/>
          </p:cNvSpPr>
          <p:nvPr/>
        </p:nvSpPr>
        <p:spPr bwMode="auto">
          <a:xfrm>
            <a:off x="0" y="2514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1342" name="Rectangle 30"/>
          <p:cNvSpPr>
            <a:spLocks noChangeArrowheads="1"/>
          </p:cNvSpPr>
          <p:nvPr/>
        </p:nvSpPr>
        <p:spPr bwMode="auto">
          <a:xfrm>
            <a:off x="0" y="2857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2"/>
          <p:cNvSpPr/>
          <p:nvPr/>
        </p:nvSpPr>
        <p:spPr>
          <a:xfrm>
            <a:off x="1331640" y="2060848"/>
            <a:ext cx="2880319" cy="769441"/>
          </a:xfrm>
          <a:prstGeom prst="rect">
            <a:avLst/>
          </a:prstGeom>
        </p:spPr>
        <p:txBody>
          <a:bodyPr wrap="square">
            <a:spAutoFit/>
          </a:bodyPr>
          <a:lstStyle/>
          <a:p>
            <a:pPr lvl="0" fontAlgn="base">
              <a:spcBef>
                <a:spcPct val="0"/>
              </a:spcBef>
              <a:spcAft>
                <a:spcPct val="0"/>
              </a:spcAft>
            </a:pPr>
            <a:r>
              <a:rPr lang="en-US" sz="4400" dirty="0" smtClean="0">
                <a:latin typeface="Times New Roman" pitchFamily="18" charset="0"/>
                <a:ea typeface="Calibri" pitchFamily="34" charset="0"/>
                <a:cs typeface="Times New Roman" pitchFamily="18" charset="0"/>
              </a:rPr>
              <a:t>Proof:</a:t>
            </a:r>
            <a:endParaRPr lang="en-US" sz="4400" dirty="0" smtClean="0">
              <a:latin typeface="Arial" pitchFamily="34" charset="0"/>
              <a:cs typeface="Arial" pitchFamily="34" charset="0"/>
            </a:endParaRPr>
          </a:p>
        </p:txBody>
      </p:sp>
      <p:sp>
        <p:nvSpPr>
          <p:cNvPr id="34" name="Rectangle 33"/>
          <p:cNvSpPr/>
          <p:nvPr/>
        </p:nvSpPr>
        <p:spPr>
          <a:xfrm>
            <a:off x="611560" y="1340768"/>
            <a:ext cx="2664296" cy="707886"/>
          </a:xfrm>
          <a:prstGeom prst="rect">
            <a:avLst/>
          </a:prstGeom>
        </p:spPr>
        <p:txBody>
          <a:bodyPr wrap="square">
            <a:spAutoFit/>
          </a:bodyPr>
          <a:lstStyle/>
          <a:p>
            <a:r>
              <a:rPr lang="en-US" sz="4000" dirty="0" smtClean="0">
                <a:latin typeface="Times New Roman" pitchFamily="18" charset="0"/>
                <a:ea typeface="Calibri" pitchFamily="34" charset="0"/>
                <a:cs typeface="Times New Roman" pitchFamily="18" charset="0"/>
              </a:rPr>
              <a:t>Prove that:</a:t>
            </a:r>
            <a:endParaRPr lang="ar-IQ" sz="4000" dirty="0"/>
          </a:p>
        </p:txBody>
      </p:sp>
      <p:sp>
        <p:nvSpPr>
          <p:cNvPr id="35" name="Rectangle 34"/>
          <p:cNvSpPr/>
          <p:nvPr/>
        </p:nvSpPr>
        <p:spPr>
          <a:xfrm>
            <a:off x="539553" y="692696"/>
            <a:ext cx="648072" cy="707886"/>
          </a:xfrm>
          <a:prstGeom prst="rect">
            <a:avLst/>
          </a:prstGeom>
        </p:spPr>
        <p:txBody>
          <a:bodyPr wrap="square">
            <a:spAutoFit/>
          </a:bodyPr>
          <a:lstStyle/>
          <a:p>
            <a:r>
              <a:rPr lang="en-US" sz="4000" dirty="0" smtClean="0">
                <a:latin typeface="Calibri" pitchFamily="34" charset="0"/>
                <a:ea typeface="Times New Roman" pitchFamily="18" charset="0"/>
                <a:cs typeface="Arial" pitchFamily="34" charset="0"/>
              </a:rPr>
              <a:t>If</a:t>
            </a:r>
            <a:endParaRPr lang="ar-IQ" sz="4000"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060848"/>
            <a:ext cx="4032448" cy="619125"/>
          </a:xfrm>
          <a:prstGeom prst="rect">
            <a:avLst/>
          </a:prstGeom>
          <a:noFill/>
        </p:spPr>
      </p:pic>
      <p:pic>
        <p:nvPicPr>
          <p:cNvPr id="14234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63688" y="2780928"/>
            <a:ext cx="4968552" cy="619125"/>
          </a:xfrm>
          <a:prstGeom prst="rect">
            <a:avLst/>
          </a:prstGeom>
          <a:noFill/>
        </p:spPr>
      </p:pic>
      <p:pic>
        <p:nvPicPr>
          <p:cNvPr id="14233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91680" y="3717032"/>
            <a:ext cx="5472608" cy="647700"/>
          </a:xfrm>
          <a:prstGeom prst="rect">
            <a:avLst/>
          </a:prstGeom>
          <a:noFill/>
        </p:spPr>
      </p:pic>
      <p:pic>
        <p:nvPicPr>
          <p:cNvPr id="14233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91680" y="4509120"/>
            <a:ext cx="5760640" cy="685800"/>
          </a:xfrm>
          <a:prstGeom prst="rect">
            <a:avLst/>
          </a:prstGeom>
          <a:noFill/>
        </p:spPr>
      </p:pic>
      <p:pic>
        <p:nvPicPr>
          <p:cNvPr id="142337"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35696" y="5517232"/>
            <a:ext cx="3312368" cy="522734"/>
          </a:xfrm>
          <a:prstGeom prst="rect">
            <a:avLst/>
          </a:prstGeom>
          <a:noFill/>
        </p:spPr>
      </p:pic>
      <p:sp>
        <p:nvSpPr>
          <p:cNvPr id="142344" name="Rectangle 8"/>
          <p:cNvSpPr>
            <a:spLocks noChangeArrowheads="1"/>
          </p:cNvSpPr>
          <p:nvPr/>
        </p:nvSpPr>
        <p:spPr bwMode="auto">
          <a:xfrm>
            <a:off x="0" y="-108931"/>
            <a:ext cx="24837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Exercise(2)</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If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345" name="Rectangle 9"/>
          <p:cNvSpPr>
            <a:spLocks noChangeArrowheads="1"/>
          </p:cNvSpPr>
          <p:nvPr/>
        </p:nvSpPr>
        <p:spPr bwMode="auto">
          <a:xfrm>
            <a:off x="107504" y="907502"/>
            <a:ext cx="26642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Prove that: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347" name="Rectangle 11"/>
          <p:cNvSpPr>
            <a:spLocks noChangeArrowheads="1"/>
          </p:cNvSpPr>
          <p:nvPr/>
        </p:nvSpPr>
        <p:spPr bwMode="auto">
          <a:xfrm>
            <a:off x="0" y="1943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2348" name="Rectangle 12"/>
          <p:cNvSpPr>
            <a:spLocks noChangeArrowheads="1"/>
          </p:cNvSpPr>
          <p:nvPr/>
        </p:nvSpPr>
        <p:spPr bwMode="auto">
          <a:xfrm>
            <a:off x="0" y="2562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2349" name="Rectangle 13"/>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2350" name="Rectangle 14"/>
          <p:cNvSpPr>
            <a:spLocks noChangeArrowheads="1"/>
          </p:cNvSpPr>
          <p:nvPr/>
        </p:nvSpPr>
        <p:spPr bwMode="auto">
          <a:xfrm>
            <a:off x="0" y="3895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251521" y="1700808"/>
            <a:ext cx="2304256" cy="646331"/>
          </a:xfrm>
          <a:prstGeom prst="rect">
            <a:avLst/>
          </a:prstGeom>
        </p:spPr>
        <p:txBody>
          <a:bodyPr wrap="square">
            <a:spAutoFit/>
          </a:bodyPr>
          <a:lstStyle/>
          <a:p>
            <a:pPr lvl="0" fontAlgn="base">
              <a:spcBef>
                <a:spcPct val="0"/>
              </a:spcBef>
              <a:spcAft>
                <a:spcPct val="0"/>
              </a:spcAft>
            </a:pPr>
            <a:r>
              <a:rPr lang="en-US" sz="3600" dirty="0" smtClean="0">
                <a:latin typeface="Times New Roman" pitchFamily="18" charset="0"/>
                <a:ea typeface="Calibri" pitchFamily="34" charset="0"/>
                <a:cs typeface="Times New Roman" pitchFamily="18" charset="0"/>
              </a:rPr>
              <a:t>Proof:</a:t>
            </a:r>
            <a:endParaRPr lang="en-US" sz="3600" dirty="0" smtClean="0">
              <a:latin typeface="Arial" pitchFamily="34" charset="0"/>
              <a:cs typeface="Arial" pitchFamily="34" charset="0"/>
            </a:endParaRPr>
          </a:p>
        </p:txBody>
      </p:sp>
      <p:pic>
        <p:nvPicPr>
          <p:cNvPr id="1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332656"/>
            <a:ext cx="3312368" cy="763141"/>
          </a:xfrm>
          <a:prstGeom prst="rect">
            <a:avLst/>
          </a:prstGeom>
          <a:noFill/>
        </p:spPr>
      </p:pic>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44035"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44036"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627784" y="1268760"/>
            <a:ext cx="4032448" cy="73151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dirty="0" smtClean="0"/>
              <a:t/>
            </a:r>
            <a:br>
              <a:rPr lang="en-US" b="1" dirty="0" smtClean="0"/>
            </a:br>
            <a:r>
              <a:rPr lang="en-US" b="1" dirty="0" smtClean="0">
                <a:solidFill>
                  <a:schemeClr val="bg1"/>
                </a:solidFill>
              </a:rPr>
              <a:t>3-1</a:t>
            </a:r>
            <a:r>
              <a:rPr lang="en-US" b="1" dirty="0" smtClean="0">
                <a:solidFill>
                  <a:schemeClr val="accent2"/>
                </a:solidFill>
              </a:rPr>
              <a:t>8-</a:t>
            </a:r>
            <a:r>
              <a:rPr lang="en-US" b="1" dirty="0" smtClean="0"/>
              <a:t>Set s of Numbers</a:t>
            </a:r>
            <a:endParaRPr lang="ar-IQ" dirty="0"/>
          </a:p>
        </p:txBody>
      </p:sp>
      <p:sp>
        <p:nvSpPr>
          <p:cNvPr id="3" name="Rectangle 2"/>
          <p:cNvSpPr/>
          <p:nvPr/>
        </p:nvSpPr>
        <p:spPr>
          <a:xfrm>
            <a:off x="1187624" y="1166843"/>
            <a:ext cx="6984776" cy="3139321"/>
          </a:xfrm>
          <a:prstGeom prst="rect">
            <a:avLst/>
          </a:prstGeom>
        </p:spPr>
        <p:txBody>
          <a:bodyPr wrap="square">
            <a:spAutoFit/>
          </a:bodyPr>
          <a:lstStyle/>
          <a:p>
            <a:r>
              <a:rPr lang="en-US" b="1" dirty="0" smtClean="0">
                <a:solidFill>
                  <a:schemeClr val="accent2"/>
                </a:solidFill>
              </a:rPr>
              <a:t>8-1-1  Set of Natural Numbers:</a:t>
            </a:r>
            <a:r>
              <a:rPr lang="en-US" dirty="0" smtClean="0">
                <a:solidFill>
                  <a:schemeClr val="accent2"/>
                </a:solidFill>
              </a:rPr>
              <a:t> N ={0,1,2,3,4,…}</a:t>
            </a:r>
          </a:p>
          <a:p>
            <a:r>
              <a:rPr lang="en-US" b="1" dirty="0" smtClean="0">
                <a:solidFill>
                  <a:schemeClr val="accent2"/>
                </a:solidFill>
              </a:rPr>
              <a:t>8-1-</a:t>
            </a:r>
            <a:r>
              <a:rPr lang="en-US" dirty="0" smtClean="0">
                <a:solidFill>
                  <a:schemeClr val="accent2"/>
                </a:solidFill>
              </a:rPr>
              <a:t> </a:t>
            </a:r>
            <a:r>
              <a:rPr lang="en-US" b="1" dirty="0" smtClean="0">
                <a:solidFill>
                  <a:schemeClr val="accent2"/>
                </a:solidFill>
              </a:rPr>
              <a:t>2   Set of Integer Numbers:</a:t>
            </a:r>
            <a:r>
              <a:rPr lang="en-US" dirty="0" smtClean="0">
                <a:solidFill>
                  <a:schemeClr val="accent2"/>
                </a:solidFill>
              </a:rPr>
              <a:t>    </a:t>
            </a:r>
          </a:p>
          <a:p>
            <a:r>
              <a:rPr lang="en-US" dirty="0" smtClean="0">
                <a:solidFill>
                  <a:schemeClr val="accent2"/>
                </a:solidFill>
              </a:rPr>
              <a:t>Z ={ …,-3,-2,-1,0,+1,+2,+3,…}</a:t>
            </a:r>
          </a:p>
          <a:p>
            <a:r>
              <a:rPr lang="en-US" b="1" dirty="0" smtClean="0">
                <a:solidFill>
                  <a:schemeClr val="accent2"/>
                </a:solidFill>
              </a:rPr>
              <a:t>8-1-3 Set of fractional numbers:</a:t>
            </a:r>
            <a:r>
              <a:rPr lang="en-US" dirty="0" smtClean="0">
                <a:solidFill>
                  <a:schemeClr val="accent2"/>
                </a:solidFill>
              </a:rPr>
              <a:t>  F = {a/ b:a </a:t>
            </a:r>
            <a:r>
              <a:rPr lang="en-US" dirty="0" smtClean="0">
                <a:solidFill>
                  <a:schemeClr val="accent2"/>
                </a:solidFill>
                <a:latin typeface="Cambria Math"/>
                <a:ea typeface="Cambria Math"/>
              </a:rPr>
              <a:t>𝛜</a:t>
            </a:r>
            <a:r>
              <a:rPr lang="en-US" dirty="0" smtClean="0">
                <a:solidFill>
                  <a:schemeClr val="accent2"/>
                </a:solidFill>
              </a:rPr>
              <a:t>   Z, b </a:t>
            </a:r>
            <a:r>
              <a:rPr lang="en-US" dirty="0" smtClean="0">
                <a:solidFill>
                  <a:schemeClr val="accent2"/>
                </a:solidFill>
                <a:latin typeface="Cambria Math"/>
                <a:ea typeface="Cambria Math"/>
              </a:rPr>
              <a:t>𝛜</a:t>
            </a:r>
            <a:r>
              <a:rPr lang="en-US" dirty="0" smtClean="0">
                <a:solidFill>
                  <a:schemeClr val="accent2"/>
                </a:solidFill>
              </a:rPr>
              <a:t>  Z|{0}}</a:t>
            </a:r>
          </a:p>
          <a:p>
            <a:r>
              <a:rPr lang="en-US" b="1" dirty="0" smtClean="0">
                <a:solidFill>
                  <a:schemeClr val="accent2"/>
                </a:solidFill>
              </a:rPr>
              <a:t>8-1-4 Set of Non fractional numbers</a:t>
            </a:r>
            <a:endParaRPr lang="en-US" dirty="0" smtClean="0">
              <a:solidFill>
                <a:schemeClr val="accent2"/>
              </a:solidFill>
            </a:endParaRPr>
          </a:p>
          <a:p>
            <a:r>
              <a:rPr lang="en-US" b="1" dirty="0" smtClean="0">
                <a:solidFill>
                  <a:schemeClr val="accent2"/>
                </a:solidFill>
              </a:rPr>
              <a:t>   </a:t>
            </a:r>
            <a:r>
              <a:rPr lang="en-US" dirty="0" smtClean="0">
                <a:solidFill>
                  <a:schemeClr val="accent2"/>
                </a:solidFill>
              </a:rPr>
              <a:t>K= (Square Root for Positive Numbers ,Cubic   Roots,…)</a:t>
            </a:r>
          </a:p>
          <a:p>
            <a:r>
              <a:rPr lang="en-US" b="1" dirty="0" smtClean="0">
                <a:solidFill>
                  <a:schemeClr val="accent2"/>
                </a:solidFill>
              </a:rPr>
              <a:t>8-1-5 Set of Real Numbers   :</a:t>
            </a:r>
            <a:r>
              <a:rPr lang="en-US" dirty="0" smtClean="0">
                <a:solidFill>
                  <a:schemeClr val="accent2"/>
                </a:solidFill>
              </a:rPr>
              <a:t>   R=N</a:t>
            </a:r>
            <a:r>
              <a:rPr lang="el-GR" dirty="0" smtClean="0">
                <a:solidFill>
                  <a:schemeClr val="accent2"/>
                </a:solidFill>
              </a:rPr>
              <a:t>υ</a:t>
            </a:r>
            <a:r>
              <a:rPr lang="en-US" dirty="0" smtClean="0">
                <a:solidFill>
                  <a:schemeClr val="accent2"/>
                </a:solidFill>
              </a:rPr>
              <a:t>Z</a:t>
            </a:r>
            <a:r>
              <a:rPr lang="el-GR" dirty="0" smtClean="0">
                <a:solidFill>
                  <a:schemeClr val="accent2"/>
                </a:solidFill>
              </a:rPr>
              <a:t> υ</a:t>
            </a:r>
            <a:r>
              <a:rPr lang="en-US" dirty="0" smtClean="0">
                <a:solidFill>
                  <a:schemeClr val="accent2"/>
                </a:solidFill>
              </a:rPr>
              <a:t>F</a:t>
            </a:r>
            <a:r>
              <a:rPr lang="el-GR" dirty="0" smtClean="0">
                <a:solidFill>
                  <a:schemeClr val="accent2"/>
                </a:solidFill>
              </a:rPr>
              <a:t> υ</a:t>
            </a:r>
            <a:r>
              <a:rPr lang="en-US" dirty="0" smtClean="0">
                <a:solidFill>
                  <a:schemeClr val="accent2"/>
                </a:solidFill>
              </a:rPr>
              <a:t> K	</a:t>
            </a:r>
          </a:p>
          <a:p>
            <a:r>
              <a:rPr lang="en-US" b="1" dirty="0" smtClean="0">
                <a:solidFill>
                  <a:schemeClr val="accent2"/>
                </a:solidFill>
              </a:rPr>
              <a:t>8-1-</a:t>
            </a:r>
            <a:r>
              <a:rPr lang="en-US" dirty="0" smtClean="0">
                <a:solidFill>
                  <a:schemeClr val="accent2"/>
                </a:solidFill>
              </a:rPr>
              <a:t> </a:t>
            </a:r>
            <a:r>
              <a:rPr lang="en-US" b="1" dirty="0" smtClean="0">
                <a:solidFill>
                  <a:schemeClr val="accent2"/>
                </a:solidFill>
              </a:rPr>
              <a:t>6</a:t>
            </a:r>
            <a:r>
              <a:rPr lang="en-US" dirty="0" smtClean="0">
                <a:solidFill>
                  <a:schemeClr val="accent2"/>
                </a:solidFill>
              </a:rPr>
              <a:t> </a:t>
            </a:r>
            <a:r>
              <a:rPr lang="en-US" b="1" dirty="0" smtClean="0">
                <a:solidFill>
                  <a:schemeClr val="accent2"/>
                </a:solidFill>
              </a:rPr>
              <a:t>Set of Complex Numbers:   </a:t>
            </a:r>
            <a:endParaRPr lang="en-US" dirty="0" smtClean="0">
              <a:solidFill>
                <a:schemeClr val="accent2"/>
              </a:solidFill>
            </a:endParaRPr>
          </a:p>
          <a:p>
            <a:r>
              <a:rPr lang="en-US" b="1" dirty="0" smtClean="0">
                <a:solidFill>
                  <a:schemeClr val="accent2"/>
                </a:solidFill>
              </a:rPr>
              <a:t>  </a:t>
            </a:r>
            <a:r>
              <a:rPr lang="en-US" dirty="0" smtClean="0">
                <a:solidFill>
                  <a:schemeClr val="accent2"/>
                </a:solidFill>
              </a:rPr>
              <a:t>C= x + </a:t>
            </a:r>
            <a:r>
              <a:rPr lang="en-US" dirty="0" err="1" smtClean="0">
                <a:solidFill>
                  <a:schemeClr val="accent2"/>
                </a:solidFill>
              </a:rPr>
              <a:t>i</a:t>
            </a:r>
            <a:r>
              <a:rPr lang="en-US" dirty="0" smtClean="0">
                <a:solidFill>
                  <a:schemeClr val="accent2"/>
                </a:solidFill>
              </a:rPr>
              <a:t> y        { x is a real part,  </a:t>
            </a:r>
            <a:r>
              <a:rPr lang="en-US" dirty="0" err="1" smtClean="0">
                <a:solidFill>
                  <a:schemeClr val="accent2"/>
                </a:solidFill>
              </a:rPr>
              <a:t>iy</a:t>
            </a:r>
            <a:r>
              <a:rPr lang="en-US" dirty="0" smtClean="0">
                <a:solidFill>
                  <a:schemeClr val="accent2"/>
                </a:solidFill>
              </a:rPr>
              <a:t> is an imaginary part }</a:t>
            </a:r>
          </a:p>
          <a:p>
            <a:pPr lvl="0"/>
            <a:r>
              <a:rPr lang="en-US" dirty="0" smtClean="0">
                <a:solidFill>
                  <a:schemeClr val="accent2"/>
                </a:solidFill>
              </a:rPr>
              <a:t>Examples   :    1)   6+9i       ,                2)3+5/8i</a:t>
            </a:r>
          </a:p>
          <a:p>
            <a:endParaRPr lang="ar-IQ" dirty="0">
              <a:solidFill>
                <a:schemeClr val="accent2"/>
              </a:solidFill>
            </a:endParaRPr>
          </a:p>
        </p:txBody>
      </p:sp>
    </p:spTree>
  </p:cSld>
  <p:clrMapOvr>
    <a:masterClrMapping/>
  </p:clrMapOvr>
  <p:transition>
    <p:sndAc>
      <p:stSnd>
        <p:snd r:embed="rId2" name="chimes.wav"/>
      </p:stSnd>
    </p:sndAc>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2400" dirty="0" smtClean="0"/>
              <a:t>8-2 </a:t>
            </a:r>
            <a:r>
              <a:rPr lang="en-US" sz="2400" b="1" dirty="0" smtClean="0"/>
              <a:t> [</a:t>
            </a:r>
            <a:r>
              <a:rPr lang="en-US" sz="2400" dirty="0" smtClean="0"/>
              <a:t>Polar and Cartesian] Coordinates and  </a:t>
            </a:r>
            <a:r>
              <a:rPr lang="en-GB" sz="2400" dirty="0" smtClean="0"/>
              <a:t>Deriving Polar Form</a:t>
            </a:r>
            <a:endParaRPr lang="ar-IQ" sz="2400" dirty="0"/>
          </a:p>
        </p:txBody>
      </p:sp>
      <p:sp>
        <p:nvSpPr>
          <p:cNvPr id="3" name="Rectangle 2"/>
          <p:cNvSpPr/>
          <p:nvPr/>
        </p:nvSpPr>
        <p:spPr>
          <a:xfrm>
            <a:off x="1115616" y="4005064"/>
            <a:ext cx="7200800" cy="2031325"/>
          </a:xfrm>
          <a:prstGeom prst="rect">
            <a:avLst/>
          </a:prstGeom>
        </p:spPr>
        <p:txBody>
          <a:bodyPr wrap="square">
            <a:spAutoFit/>
          </a:bodyPr>
          <a:lstStyle/>
          <a:p>
            <a:r>
              <a:rPr lang="en-US" dirty="0" smtClean="0"/>
              <a:t>Note:</a:t>
            </a:r>
          </a:p>
          <a:p>
            <a:r>
              <a:rPr lang="en-US" dirty="0" smtClean="0"/>
              <a:t>For  every Point We have :Polar and Cartesian Coordinates</a:t>
            </a:r>
          </a:p>
          <a:p>
            <a:r>
              <a:rPr lang="en-US" dirty="0" smtClean="0"/>
              <a:t>1-Cartesian Coordinates</a:t>
            </a:r>
          </a:p>
          <a:p>
            <a:r>
              <a:rPr lang="en-US" dirty="0" smtClean="0"/>
              <a:t>2- Polar Coordinates      </a:t>
            </a:r>
          </a:p>
          <a:p>
            <a:r>
              <a:rPr lang="en-US" dirty="0" smtClean="0"/>
              <a:t>If   C = x +</a:t>
            </a:r>
            <a:r>
              <a:rPr lang="en-US" dirty="0" err="1" smtClean="0"/>
              <a:t>iy</a:t>
            </a:r>
            <a:r>
              <a:rPr lang="en-US" dirty="0" smtClean="0"/>
              <a:t> :    </a:t>
            </a:r>
            <a:r>
              <a:rPr lang="en-US" dirty="0" err="1" smtClean="0"/>
              <a:t>cos</a:t>
            </a:r>
            <a:r>
              <a:rPr lang="el-GR" dirty="0" smtClean="0"/>
              <a:t> θ</a:t>
            </a:r>
            <a:r>
              <a:rPr lang="en-US" dirty="0" smtClean="0"/>
              <a:t> = x  </a:t>
            </a:r>
            <a:r>
              <a:rPr lang="ar-IQ" dirty="0" smtClean="0"/>
              <a:t>/</a:t>
            </a:r>
            <a:r>
              <a:rPr lang="en-US" dirty="0" smtClean="0"/>
              <a:t> r</a:t>
            </a:r>
          </a:p>
          <a:p>
            <a:r>
              <a:rPr lang="en-US" dirty="0" smtClean="0"/>
              <a:t>                           sin</a:t>
            </a:r>
            <a:r>
              <a:rPr lang="el-GR" dirty="0" smtClean="0"/>
              <a:t>θ</a:t>
            </a:r>
            <a:r>
              <a:rPr lang="ar-IQ" dirty="0" smtClean="0"/>
              <a:t>  = </a:t>
            </a:r>
            <a:r>
              <a:rPr lang="en-US" dirty="0" smtClean="0"/>
              <a:t>y </a:t>
            </a:r>
            <a:r>
              <a:rPr lang="ar-IQ" dirty="0" smtClean="0"/>
              <a:t>/</a:t>
            </a:r>
            <a:r>
              <a:rPr lang="en-US" dirty="0" smtClean="0"/>
              <a:t> r</a:t>
            </a:r>
          </a:p>
          <a:p>
            <a:r>
              <a:rPr lang="en-US" dirty="0" smtClean="0"/>
              <a:t>     C = x +</a:t>
            </a:r>
            <a:r>
              <a:rPr lang="en-US" dirty="0" err="1" smtClean="0"/>
              <a:t>iy</a:t>
            </a:r>
            <a:r>
              <a:rPr lang="en-US" dirty="0" smtClean="0"/>
              <a:t>                 C=  </a:t>
            </a:r>
            <a:r>
              <a:rPr lang="en-US" dirty="0" err="1" smtClean="0"/>
              <a:t>rcos</a:t>
            </a:r>
            <a:r>
              <a:rPr lang="el-GR" dirty="0" smtClean="0"/>
              <a:t> θ</a:t>
            </a:r>
            <a:r>
              <a:rPr lang="en-US" dirty="0" smtClean="0"/>
              <a:t>  + </a:t>
            </a:r>
            <a:r>
              <a:rPr lang="en-US" dirty="0" err="1" smtClean="0"/>
              <a:t>ir</a:t>
            </a:r>
            <a:r>
              <a:rPr lang="en-US" dirty="0" smtClean="0"/>
              <a:t> Sin</a:t>
            </a:r>
            <a:r>
              <a:rPr lang="el-GR" dirty="0" smtClean="0"/>
              <a:t>θ</a:t>
            </a:r>
            <a:endParaRPr lang="ar-IQ" dirty="0" smtClean="0"/>
          </a:p>
        </p:txBody>
      </p:sp>
      <p:cxnSp>
        <p:nvCxnSpPr>
          <p:cNvPr id="4" name="Straight Arrow Connector 3"/>
          <p:cNvCxnSpPr/>
          <p:nvPr/>
        </p:nvCxnSpPr>
        <p:spPr>
          <a:xfrm>
            <a:off x="3995936" y="1556792"/>
            <a:ext cx="0" cy="2808312"/>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V="1">
            <a:off x="2411760" y="3501008"/>
            <a:ext cx="4071966" cy="7143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rot="5400000" flipH="1" flipV="1">
            <a:off x="4032225" y="1952551"/>
            <a:ext cx="1643074" cy="1571636"/>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rot="5400000">
            <a:off x="4831377" y="2737575"/>
            <a:ext cx="1643074" cy="1588"/>
          </a:xfrm>
          <a:prstGeom prst="line">
            <a:avLst/>
          </a:prstGeom>
        </p:spPr>
        <p:style>
          <a:lnRef idx="3">
            <a:schemeClr val="accent2"/>
          </a:lnRef>
          <a:fillRef idx="0">
            <a:schemeClr val="accent2"/>
          </a:fillRef>
          <a:effectRef idx="2">
            <a:schemeClr val="accent2"/>
          </a:effectRef>
          <a:fontRef idx="minor">
            <a:schemeClr val="tx1"/>
          </a:fontRef>
        </p:style>
      </p:cxnSp>
      <p:sp>
        <p:nvSpPr>
          <p:cNvPr id="8" name="Freeform 7"/>
          <p:cNvSpPr/>
          <p:nvPr/>
        </p:nvSpPr>
        <p:spPr>
          <a:xfrm>
            <a:off x="4283968" y="3284984"/>
            <a:ext cx="360040" cy="257175"/>
          </a:xfrm>
          <a:custGeom>
            <a:avLst/>
            <a:gdLst>
              <a:gd name="connsiteX0" fmla="*/ 0 w 95250"/>
              <a:gd name="connsiteY0" fmla="*/ 0 h 257175"/>
              <a:gd name="connsiteX1" fmla="*/ 85725 w 95250"/>
              <a:gd name="connsiteY1" fmla="*/ 219075 h 257175"/>
              <a:gd name="connsiteX2" fmla="*/ 57150 w 95250"/>
              <a:gd name="connsiteY2" fmla="*/ 228600 h 257175"/>
              <a:gd name="connsiteX3" fmla="*/ 57150 w 95250"/>
              <a:gd name="connsiteY3" fmla="*/ 228600 h 257175"/>
              <a:gd name="connsiteX4" fmla="*/ 57150 w 95250"/>
              <a:gd name="connsiteY4" fmla="*/ 228600 h 257175"/>
              <a:gd name="connsiteX5" fmla="*/ 85725 w 95250"/>
              <a:gd name="connsiteY5" fmla="*/ 219075 h 257175"/>
              <a:gd name="connsiteX6" fmla="*/ 85725 w 95250"/>
              <a:gd name="connsiteY6" fmla="*/ 23812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57175">
                <a:moveTo>
                  <a:pt x="0" y="0"/>
                </a:moveTo>
                <a:cubicBezTo>
                  <a:pt x="38100" y="90487"/>
                  <a:pt x="76200" y="180975"/>
                  <a:pt x="85725" y="219075"/>
                </a:cubicBezTo>
                <a:cubicBezTo>
                  <a:pt x="95250" y="257175"/>
                  <a:pt x="57150" y="228600"/>
                  <a:pt x="57150" y="228600"/>
                </a:cubicBezTo>
                <a:lnTo>
                  <a:pt x="57150" y="228600"/>
                </a:lnTo>
                <a:lnTo>
                  <a:pt x="57150" y="228600"/>
                </a:lnTo>
                <a:cubicBezTo>
                  <a:pt x="61912" y="227013"/>
                  <a:pt x="80963" y="217488"/>
                  <a:pt x="85725" y="219075"/>
                </a:cubicBezTo>
                <a:cubicBezTo>
                  <a:pt x="90487" y="220662"/>
                  <a:pt x="88106" y="229393"/>
                  <a:pt x="85725" y="238125"/>
                </a:cubicBezTo>
              </a:path>
            </a:pathLst>
          </a:custGeom>
        </p:spPr>
        <p:style>
          <a:lnRef idx="2">
            <a:schemeClr val="dk1"/>
          </a:lnRef>
          <a:fillRef idx="0">
            <a:schemeClr val="dk1"/>
          </a:fillRef>
          <a:effectRef idx="1">
            <a:schemeClr val="dk1"/>
          </a:effectRef>
          <a:fontRef idx="minor">
            <a:schemeClr val="tx1"/>
          </a:fontRef>
        </p:style>
        <p:txBody>
          <a:bodyPr rtlCol="1" anchor="ctr"/>
          <a:lstStyle/>
          <a:p>
            <a:pPr algn="ctr"/>
            <a:endParaRPr lang="ar-IQ" dirty="0"/>
          </a:p>
        </p:txBody>
      </p:sp>
      <p:sp>
        <p:nvSpPr>
          <p:cNvPr id="9" name="Rectangle 8"/>
          <p:cNvSpPr/>
          <p:nvPr/>
        </p:nvSpPr>
        <p:spPr>
          <a:xfrm>
            <a:off x="5148064" y="1484784"/>
            <a:ext cx="1008112" cy="369332"/>
          </a:xfrm>
          <a:prstGeom prst="rect">
            <a:avLst/>
          </a:prstGeom>
        </p:spPr>
        <p:txBody>
          <a:bodyPr wrap="square">
            <a:spAutoFit/>
          </a:bodyPr>
          <a:lstStyle/>
          <a:p>
            <a:r>
              <a:rPr lang="en-US" dirty="0" smtClean="0"/>
              <a:t> (x , y)</a:t>
            </a:r>
            <a:endParaRPr lang="ar-IQ" dirty="0"/>
          </a:p>
        </p:txBody>
      </p:sp>
      <p:sp>
        <p:nvSpPr>
          <p:cNvPr id="10" name="Rectangle 9"/>
          <p:cNvSpPr/>
          <p:nvPr/>
        </p:nvSpPr>
        <p:spPr>
          <a:xfrm>
            <a:off x="4419554" y="3567946"/>
            <a:ext cx="304892" cy="369332"/>
          </a:xfrm>
          <a:prstGeom prst="rect">
            <a:avLst/>
          </a:prstGeom>
        </p:spPr>
        <p:txBody>
          <a:bodyPr wrap="square">
            <a:spAutoFit/>
          </a:bodyPr>
          <a:lstStyle/>
          <a:p>
            <a:r>
              <a:rPr lang="en-US" dirty="0" smtClean="0"/>
              <a:t>X</a:t>
            </a:r>
            <a:endParaRPr lang="ar-IQ" dirty="0"/>
          </a:p>
        </p:txBody>
      </p:sp>
      <p:sp>
        <p:nvSpPr>
          <p:cNvPr id="11" name="Rectangle 10"/>
          <p:cNvSpPr/>
          <p:nvPr/>
        </p:nvSpPr>
        <p:spPr>
          <a:xfrm>
            <a:off x="5652121" y="2564904"/>
            <a:ext cx="360040" cy="369332"/>
          </a:xfrm>
          <a:prstGeom prst="rect">
            <a:avLst/>
          </a:prstGeom>
        </p:spPr>
        <p:txBody>
          <a:bodyPr wrap="square">
            <a:spAutoFit/>
          </a:bodyPr>
          <a:lstStyle/>
          <a:p>
            <a:r>
              <a:rPr lang="en-US" dirty="0" smtClean="0"/>
              <a:t>y</a:t>
            </a:r>
            <a:endParaRPr lang="ar-IQ" dirty="0"/>
          </a:p>
        </p:txBody>
      </p:sp>
      <p:sp>
        <p:nvSpPr>
          <p:cNvPr id="12" name="Rectangle 11"/>
          <p:cNvSpPr/>
          <p:nvPr/>
        </p:nvSpPr>
        <p:spPr>
          <a:xfrm>
            <a:off x="2286000" y="2613392"/>
            <a:ext cx="4572000" cy="1354217"/>
          </a:xfrm>
          <a:prstGeom prst="rect">
            <a:avLst/>
          </a:prstGeom>
        </p:spPr>
        <p:txBody>
          <a:bodyPr>
            <a:spAutoFit/>
          </a:bodyPr>
          <a:lstStyle/>
          <a:p>
            <a:pPr>
              <a:tabLst>
                <a:tab pos="4624388" algn="l"/>
              </a:tabLst>
            </a:pPr>
            <a:r>
              <a:rPr lang="en-US" sz="2800" dirty="0" smtClean="0"/>
              <a:t>                         r</a:t>
            </a:r>
          </a:p>
          <a:p>
            <a:r>
              <a:rPr lang="en-US" dirty="0" smtClean="0"/>
              <a:t>                                                                                                                                                                                     </a:t>
            </a:r>
          </a:p>
          <a:p>
            <a:r>
              <a:rPr lang="en-US" dirty="0" smtClean="0"/>
              <a:t>                                                                                     </a:t>
            </a:r>
            <a:endParaRPr lang="en-US" sz="2000" dirty="0" smtClean="0"/>
          </a:p>
          <a:p>
            <a:r>
              <a:rPr lang="en-US" dirty="0" smtClean="0"/>
              <a:t> </a:t>
            </a:r>
            <a:endParaRPr lang="ar-IQ" dirty="0"/>
          </a:p>
        </p:txBody>
      </p:sp>
      <p:sp>
        <p:nvSpPr>
          <p:cNvPr id="13" name="Rectangle 12"/>
          <p:cNvSpPr/>
          <p:nvPr/>
        </p:nvSpPr>
        <p:spPr>
          <a:xfrm>
            <a:off x="4417951" y="3140968"/>
            <a:ext cx="308097" cy="369332"/>
          </a:xfrm>
          <a:prstGeom prst="rect">
            <a:avLst/>
          </a:prstGeom>
        </p:spPr>
        <p:txBody>
          <a:bodyPr wrap="square">
            <a:spAutoFit/>
          </a:bodyPr>
          <a:lstStyle/>
          <a:p>
            <a:pPr algn="ctr"/>
            <a:r>
              <a:rPr lang="el-GR" dirty="0" smtClean="0"/>
              <a:t>θ</a:t>
            </a:r>
            <a:endParaRPr lang="ar-IQ" dirty="0"/>
          </a:p>
        </p:txBody>
      </p:sp>
      <p:pic>
        <p:nvPicPr>
          <p:cNvPr id="14" name="Picture 3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8144" y="5085184"/>
            <a:ext cx="1333500" cy="409575"/>
          </a:xfrm>
          <a:prstGeom prst="rect">
            <a:avLst/>
          </a:prstGeom>
          <a:noFill/>
        </p:spPr>
      </p:pic>
      <p:pic>
        <p:nvPicPr>
          <p:cNvPr id="15" name="Picture 3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68144" y="5373216"/>
            <a:ext cx="1314450" cy="409575"/>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74948"/>
            <a:ext cx="6390456" cy="1231106"/>
          </a:xfrm>
          <a:prstGeom prst="rect">
            <a:avLst/>
          </a:prstGeom>
        </p:spPr>
        <p:txBody>
          <a:bodyPr wrap="square">
            <a:spAutoFit/>
          </a:bodyPr>
          <a:lstStyle/>
          <a:p>
            <a:pPr lvl="0" algn="justLow" fontAlgn="base">
              <a:spcBef>
                <a:spcPct val="0"/>
              </a:spcBef>
              <a:spcAft>
                <a:spcPct val="0"/>
              </a:spcAft>
            </a:pPr>
            <a:r>
              <a:rPr lang="en-US" sz="2000" b="1" dirty="0" smtClean="0">
                <a:latin typeface="Times New Roman" pitchFamily="18" charset="0"/>
                <a:ea typeface="Calibri" pitchFamily="34" charset="0"/>
                <a:cs typeface="Times New Roman" pitchFamily="18" charset="0"/>
              </a:rPr>
              <a:t>8-3-2</a:t>
            </a:r>
            <a:r>
              <a:rPr lang="en-US" sz="2000" b="1" dirty="0" smtClean="0">
                <a:solidFill>
                  <a:srgbClr val="000000"/>
                </a:solidFill>
                <a:latin typeface="Calibri" pitchFamily="34" charset="0"/>
                <a:ea typeface="Times New Roman" pitchFamily="18" charset="0"/>
                <a:cs typeface="Arial" pitchFamily="34" charset="0"/>
              </a:rPr>
              <a:t>Complex number →</a:t>
            </a:r>
            <a:r>
              <a:rPr lang="en-US" sz="2000" b="1" dirty="0" smtClean="0">
                <a:solidFill>
                  <a:srgbClr val="000000"/>
                </a:solidFill>
                <a:latin typeface="Calibri" pitchFamily="34" charset="0"/>
                <a:ea typeface="Times New Roman" pitchFamily="18" charset="0"/>
                <a:cs typeface="Cambria" pitchFamily="18" charset="0"/>
              </a:rPr>
              <a:t> Polar Conversio</a:t>
            </a:r>
            <a:r>
              <a:rPr lang="en-US" sz="2000" b="1" dirty="0" smtClean="0">
                <a:solidFill>
                  <a:srgbClr val="000000"/>
                </a:solidFill>
                <a:latin typeface="Calibri" pitchFamily="34" charset="0"/>
                <a:ea typeface="Times New Roman" pitchFamily="18" charset="0"/>
                <a:cs typeface="Arial" pitchFamily="34" charset="0"/>
              </a:rPr>
              <a:t>n</a:t>
            </a:r>
            <a:endParaRPr lang="en-US" sz="2000" dirty="0" smtClean="0">
              <a:latin typeface="Arial" pitchFamily="34" charset="0"/>
              <a:cs typeface="Arial" pitchFamily="34" charset="0"/>
            </a:endParaRPr>
          </a:p>
          <a:p>
            <a:pPr lvl="0" algn="just" eaLnBrk="0" fontAlgn="base" hangingPunct="0">
              <a:spcBef>
                <a:spcPct val="0"/>
              </a:spcBef>
              <a:spcAft>
                <a:spcPct val="0"/>
              </a:spcAft>
            </a:pPr>
            <a:r>
              <a:rPr lang="en-US" dirty="0" smtClean="0">
                <a:solidFill>
                  <a:srgbClr val="000000"/>
                </a:solidFill>
                <a:latin typeface="Calibri" pitchFamily="34" charset="0"/>
                <a:ea typeface="Times New Roman" pitchFamily="18" charset="0"/>
                <a:cs typeface="Arial" pitchFamily="34" charset="0"/>
              </a:rPr>
              <a:t>On the other hand, suppose we have a complex number and we want to </a:t>
            </a:r>
            <a:r>
              <a:rPr lang="en-US" b="1" dirty="0" smtClean="0">
                <a:latin typeface="Times New Roman" pitchFamily="18" charset="0"/>
                <a:ea typeface="Calibri" pitchFamily="34" charset="0"/>
                <a:cs typeface="Times New Roman" pitchFamily="18" charset="0"/>
              </a:rPr>
              <a:t>Convert</a:t>
            </a:r>
            <a:r>
              <a:rPr lang="en-US" dirty="0" smtClean="0">
                <a:solidFill>
                  <a:srgbClr val="000000"/>
                </a:solidFill>
                <a:latin typeface="Calibri" pitchFamily="34" charset="0"/>
                <a:ea typeface="Times New Roman" pitchFamily="18" charset="0"/>
                <a:cs typeface="Arial" pitchFamily="34" charset="0"/>
              </a:rPr>
              <a:t> it in polar form</a:t>
            </a:r>
            <a:r>
              <a:rPr lang="en-US" dirty="0" smtClean="0"/>
              <a:t> we can use two formulas</a:t>
            </a:r>
            <a:r>
              <a:rPr lang="en-US" dirty="0" smtClean="0">
                <a:solidFill>
                  <a:srgbClr val="000000"/>
                </a:solidFill>
                <a:latin typeface="Calibri" pitchFamily="34" charset="0"/>
                <a:ea typeface="Times New Roman" pitchFamily="18" charset="0"/>
                <a:cs typeface="Arial" pitchFamily="34" charset="0"/>
              </a:rPr>
              <a:t>.                             and </a:t>
            </a:r>
            <a:endParaRPr lang="en-US" dirty="0" smtClean="0">
              <a:latin typeface="Arial" pitchFamily="34" charset="0"/>
              <a:cs typeface="Arial" pitchFamily="34" charset="0"/>
            </a:endParaRPr>
          </a:p>
        </p:txBody>
      </p:sp>
      <p:sp>
        <p:nvSpPr>
          <p:cNvPr id="3" name="Rectangle 13"/>
          <p:cNvSpPr>
            <a:spLocks noChangeArrowheads="1"/>
          </p:cNvSpPr>
          <p:nvPr/>
        </p:nvSpPr>
        <p:spPr bwMode="auto">
          <a:xfrm>
            <a:off x="395536" y="1694824"/>
            <a:ext cx="79928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endParaRPr lang="en-US" sz="2800" dirty="0" smtClean="0"/>
          </a:p>
          <a:p>
            <a:pPr lvl="0" eaLnBrk="0" fontAlgn="base" hangingPunct="0">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4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3717032"/>
            <a:ext cx="1638300" cy="457200"/>
          </a:xfrm>
          <a:prstGeom prst="rect">
            <a:avLst/>
          </a:prstGeom>
          <a:noFill/>
        </p:spPr>
      </p:pic>
      <p:pic>
        <p:nvPicPr>
          <p:cNvPr id="7" name="Picture 4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04048" y="3645024"/>
            <a:ext cx="1581150" cy="619125"/>
          </a:xfrm>
          <a:prstGeom prst="rect">
            <a:avLst/>
          </a:prstGeom>
          <a:noFill/>
        </p:spPr>
      </p:pic>
      <p:sp>
        <p:nvSpPr>
          <p:cNvPr id="8" name="Rectangle 7"/>
          <p:cNvSpPr/>
          <p:nvPr/>
        </p:nvSpPr>
        <p:spPr>
          <a:xfrm>
            <a:off x="395536" y="1124744"/>
            <a:ext cx="6462464" cy="1384995"/>
          </a:xfrm>
          <a:prstGeom prst="rect">
            <a:avLst/>
          </a:prstGeom>
        </p:spPr>
        <p:txBody>
          <a:bodyPr wrap="square">
            <a:spAutoFit/>
          </a:bodyPr>
          <a:lstStyle/>
          <a:p>
            <a:pPr lvl="0" algn="just" fontAlgn="base">
              <a:spcBef>
                <a:spcPct val="0"/>
              </a:spcBef>
              <a:spcAft>
                <a:spcPct val="0"/>
              </a:spcAft>
            </a:pPr>
            <a:r>
              <a:rPr lang="en-US" sz="2400" b="1" dirty="0" smtClean="0">
                <a:latin typeface="Times New Roman" pitchFamily="18" charset="0"/>
                <a:ea typeface="Calibri" pitchFamily="34" charset="0"/>
                <a:cs typeface="Times New Roman" pitchFamily="18" charset="0"/>
              </a:rPr>
              <a:t>8-3Convert</a:t>
            </a:r>
          </a:p>
          <a:p>
            <a:pPr lvl="0" algn="just" fontAlgn="base">
              <a:spcBef>
                <a:spcPct val="0"/>
              </a:spcBef>
              <a:spcAft>
                <a:spcPct val="0"/>
              </a:spcAft>
            </a:pPr>
            <a:r>
              <a:rPr lang="en-US" sz="2400" b="1" dirty="0" smtClean="0">
                <a:latin typeface="Times New Roman" pitchFamily="18" charset="0"/>
                <a:ea typeface="Calibri" pitchFamily="34" charset="0"/>
                <a:cs typeface="Times New Roman" pitchFamily="18" charset="0"/>
              </a:rPr>
              <a:t>8-3-1Polar → </a:t>
            </a:r>
            <a:r>
              <a:rPr lang="en-US" sz="2400" b="1" dirty="0" smtClean="0">
                <a:latin typeface="Calibri" pitchFamily="34" charset="0"/>
                <a:ea typeface="Times New Roman" pitchFamily="18" charset="0"/>
                <a:cs typeface="Arial" pitchFamily="34" charset="0"/>
              </a:rPr>
              <a:t>Complex number</a:t>
            </a:r>
            <a:endParaRPr lang="en-US" sz="2400" b="1"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en-US" dirty="0" smtClean="0">
                <a:latin typeface="Times New Roman" pitchFamily="18" charset="0"/>
                <a:ea typeface="Calibri" pitchFamily="34" charset="0"/>
                <a:cs typeface="Times New Roman" pitchFamily="18" charset="0"/>
              </a:rPr>
              <a:t>Suppose we have a </a:t>
            </a:r>
            <a:r>
              <a:rPr lang="en-US" dirty="0" smtClean="0"/>
              <a:t>polar form and we want to </a:t>
            </a:r>
            <a:r>
              <a:rPr lang="en-US" b="1" dirty="0" smtClean="0">
                <a:latin typeface="Times New Roman" pitchFamily="18" charset="0"/>
                <a:ea typeface="Calibri" pitchFamily="34" charset="0"/>
                <a:cs typeface="Times New Roman" pitchFamily="18" charset="0"/>
              </a:rPr>
              <a:t>Convert</a:t>
            </a:r>
            <a:r>
              <a:rPr lang="en-US" dirty="0" smtClean="0"/>
              <a:t> it to  complex number . we can use two formulas                           and</a:t>
            </a:r>
            <a:endParaRPr lang="ar-IQ" dirty="0"/>
          </a:p>
        </p:txBody>
      </p:sp>
      <p:pic>
        <p:nvPicPr>
          <p:cNvPr id="9" name="Picture 3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0" y="2132856"/>
            <a:ext cx="1333500" cy="409575"/>
          </a:xfrm>
          <a:prstGeom prst="rect">
            <a:avLst/>
          </a:prstGeom>
          <a:noFill/>
        </p:spPr>
      </p:pic>
      <p:pic>
        <p:nvPicPr>
          <p:cNvPr id="10" name="Picture 3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16216" y="2060848"/>
            <a:ext cx="1314450" cy="409575"/>
          </a:xfrm>
          <a:prstGeom prst="rect">
            <a:avLst/>
          </a:prstGeom>
          <a:noFill/>
        </p:spPr>
      </p:pic>
      <p:sp>
        <p:nvSpPr>
          <p:cNvPr id="11" name="Rectangle 10"/>
          <p:cNvSpPr/>
          <p:nvPr/>
        </p:nvSpPr>
        <p:spPr>
          <a:xfrm>
            <a:off x="899592" y="4767828"/>
            <a:ext cx="5958408" cy="892552"/>
          </a:xfrm>
          <a:prstGeom prst="rect">
            <a:avLst/>
          </a:prstGeom>
        </p:spPr>
        <p:txBody>
          <a:bodyPr wrap="square">
            <a:spAutoFit/>
          </a:bodyPr>
          <a:lstStyle/>
          <a:p>
            <a:r>
              <a:rPr lang="en-US" sz="1600" b="1" dirty="0" smtClean="0"/>
              <a:t>Hint:</a:t>
            </a:r>
          </a:p>
          <a:p>
            <a:r>
              <a:rPr lang="en-US" dirty="0" err="1" smtClean="0"/>
              <a:t>arctan</a:t>
            </a:r>
            <a:r>
              <a:rPr lang="en-US" dirty="0" smtClean="0"/>
              <a:t>  =  Inverse tangent</a:t>
            </a:r>
          </a:p>
          <a:p>
            <a:r>
              <a:rPr lang="es-ES" dirty="0" err="1" smtClean="0"/>
              <a:t>arctan</a:t>
            </a:r>
            <a:r>
              <a:rPr lang="es-ES" dirty="0" smtClean="0"/>
              <a:t> 1 = tan⁻¹ 1 = 45°</a:t>
            </a:r>
            <a:endParaRPr lang="ar-IQ"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88641"/>
            <a:ext cx="7992888" cy="6617196"/>
          </a:xfrm>
          <a:prstGeom prst="rect">
            <a:avLst/>
          </a:prstGeom>
        </p:spPr>
        <p:txBody>
          <a:bodyPr wrap="square">
            <a:spAutoFit/>
          </a:bodyPr>
          <a:lstStyle/>
          <a:p>
            <a:r>
              <a:rPr lang="en-US" sz="3200" dirty="0" smtClean="0"/>
              <a:t>8-4 </a:t>
            </a:r>
            <a:r>
              <a:rPr lang="en-GB" sz="3200" dirty="0" smtClean="0">
                <a:latin typeface="Times New Roman"/>
                <a:ea typeface="Calibri"/>
              </a:rPr>
              <a:t>Deriving of  </a:t>
            </a:r>
            <a:r>
              <a:rPr lang="en-GB" sz="3200" dirty="0" err="1" smtClean="0">
                <a:latin typeface="Times New Roman"/>
                <a:ea typeface="Calibri"/>
              </a:rPr>
              <a:t>Demoiver’sTheorem</a:t>
            </a:r>
            <a:endParaRPr lang="en-GB" sz="3200" dirty="0" smtClean="0">
              <a:latin typeface="Times New Roman"/>
              <a:ea typeface="Calibri"/>
            </a:endParaRPr>
          </a:p>
          <a:p>
            <a:r>
              <a:rPr lang="en-GB" sz="3200" dirty="0" smtClean="0">
                <a:latin typeface="Times New Roman"/>
                <a:ea typeface="Calibri"/>
                <a:cs typeface="Arial"/>
              </a:rPr>
              <a:t>Proof</a:t>
            </a:r>
            <a:endParaRPr lang="en-US" sz="3600" dirty="0" smtClean="0">
              <a:ea typeface="Calibri"/>
            </a:endParaRPr>
          </a:p>
          <a:p>
            <a:r>
              <a:rPr lang="en-US" sz="4800" b="1" baseline="-25000" dirty="0" smtClean="0"/>
              <a:t> </a:t>
            </a:r>
            <a:r>
              <a:rPr lang="en-US" sz="2000" dirty="0" smtClean="0"/>
              <a:t>If We take     C</a:t>
            </a:r>
            <a:r>
              <a:rPr lang="en-US" sz="2000" baseline="-25000" dirty="0" smtClean="0"/>
              <a:t>1</a:t>
            </a:r>
            <a:r>
              <a:rPr lang="en-US" sz="2000" dirty="0" smtClean="0"/>
              <a:t>= </a:t>
            </a:r>
            <a:r>
              <a:rPr lang="en-US" sz="2000" dirty="0" err="1" smtClean="0"/>
              <a:t>cos</a:t>
            </a:r>
            <a:r>
              <a:rPr lang="en-US" sz="2000" dirty="0" smtClean="0"/>
              <a:t> </a:t>
            </a:r>
            <a:r>
              <a:rPr lang="el-GR" sz="2000" dirty="0" smtClean="0"/>
              <a:t>θ</a:t>
            </a:r>
            <a:r>
              <a:rPr lang="en-US" sz="2000" baseline="-25000" dirty="0" smtClean="0"/>
              <a:t>1</a:t>
            </a:r>
            <a:r>
              <a:rPr lang="en-US" sz="2000" dirty="0" smtClean="0"/>
              <a:t> + </a:t>
            </a:r>
            <a:r>
              <a:rPr lang="en-US" sz="2000" dirty="0" err="1" smtClean="0"/>
              <a:t>i</a:t>
            </a:r>
            <a:r>
              <a:rPr lang="en-US" sz="2000" dirty="0" smtClean="0"/>
              <a:t> sin</a:t>
            </a:r>
            <a:r>
              <a:rPr lang="el-GR" sz="2000" dirty="0" smtClean="0"/>
              <a:t> θ</a:t>
            </a:r>
            <a:r>
              <a:rPr lang="en-US" sz="2000" baseline="-25000" dirty="0" smtClean="0"/>
              <a:t>1</a:t>
            </a:r>
          </a:p>
          <a:p>
            <a:r>
              <a:rPr lang="en-US" sz="2000" baseline="-25000" dirty="0" smtClean="0"/>
              <a:t>                                   </a:t>
            </a:r>
            <a:r>
              <a:rPr lang="en-US" sz="2000" dirty="0" smtClean="0"/>
              <a:t>C</a:t>
            </a:r>
            <a:r>
              <a:rPr lang="en-US" sz="2000" baseline="-25000" dirty="0" smtClean="0"/>
              <a:t>2</a:t>
            </a:r>
            <a:r>
              <a:rPr lang="en-US" sz="2000" dirty="0" smtClean="0"/>
              <a:t>= </a:t>
            </a:r>
            <a:r>
              <a:rPr lang="en-US" sz="2000" dirty="0" err="1" smtClean="0"/>
              <a:t>cos</a:t>
            </a:r>
            <a:r>
              <a:rPr lang="en-US" sz="2000" dirty="0" smtClean="0"/>
              <a:t> </a:t>
            </a:r>
            <a:r>
              <a:rPr lang="el-GR" sz="2000" dirty="0" smtClean="0"/>
              <a:t>θ</a:t>
            </a:r>
            <a:r>
              <a:rPr lang="en-US" sz="2000" baseline="-25000" dirty="0" smtClean="0"/>
              <a:t>2</a:t>
            </a:r>
            <a:r>
              <a:rPr lang="en-US" sz="2000" dirty="0" smtClean="0"/>
              <a:t> + </a:t>
            </a:r>
            <a:r>
              <a:rPr lang="en-US" sz="2000" dirty="0" err="1" smtClean="0"/>
              <a:t>i</a:t>
            </a:r>
            <a:r>
              <a:rPr lang="en-US" sz="2000" dirty="0" smtClean="0"/>
              <a:t> sin</a:t>
            </a:r>
            <a:r>
              <a:rPr lang="el-GR" sz="2000" dirty="0" smtClean="0"/>
              <a:t> θ</a:t>
            </a:r>
            <a:r>
              <a:rPr lang="en-US" sz="2000" baseline="-25000" dirty="0" smtClean="0"/>
              <a:t>2</a:t>
            </a:r>
          </a:p>
          <a:p>
            <a:r>
              <a:rPr lang="en-US" sz="2000" dirty="0" smtClean="0"/>
              <a:t>C</a:t>
            </a:r>
            <a:r>
              <a:rPr lang="en-US" sz="2000" baseline="-25000" dirty="0" smtClean="0"/>
              <a:t>1</a:t>
            </a:r>
            <a:r>
              <a:rPr lang="en-US" sz="2000" dirty="0" smtClean="0"/>
              <a:t> C</a:t>
            </a:r>
            <a:r>
              <a:rPr lang="en-US" sz="2000" baseline="-25000" dirty="0" smtClean="0"/>
              <a:t>2</a:t>
            </a:r>
            <a:r>
              <a:rPr lang="en-US" sz="2000" dirty="0" smtClean="0"/>
              <a:t> = </a:t>
            </a:r>
            <a:r>
              <a:rPr lang="en-US" sz="2000" dirty="0" err="1" smtClean="0"/>
              <a:t>cos</a:t>
            </a:r>
            <a:r>
              <a:rPr lang="en-US" sz="2000" dirty="0" smtClean="0"/>
              <a:t>(</a:t>
            </a:r>
            <a:r>
              <a:rPr lang="el-GR" sz="2000" dirty="0" smtClean="0"/>
              <a:t>θ</a:t>
            </a:r>
            <a:r>
              <a:rPr lang="en-US" sz="2000" baseline="-25000" dirty="0" smtClean="0"/>
              <a:t>1</a:t>
            </a:r>
            <a:r>
              <a:rPr lang="en-US" sz="2000" dirty="0" smtClean="0"/>
              <a:t> +</a:t>
            </a:r>
            <a:r>
              <a:rPr lang="el-GR" sz="2000" dirty="0" smtClean="0"/>
              <a:t> θ</a:t>
            </a:r>
            <a:r>
              <a:rPr lang="en-US" sz="2000" baseline="-25000" dirty="0" smtClean="0"/>
              <a:t>2</a:t>
            </a:r>
            <a:r>
              <a:rPr lang="en-US" sz="2000" dirty="0" smtClean="0"/>
              <a:t>)</a:t>
            </a:r>
            <a:r>
              <a:rPr lang="en-US" sz="2000" baseline="-25000" dirty="0" smtClean="0"/>
              <a:t>  </a:t>
            </a:r>
            <a:r>
              <a:rPr lang="en-US" sz="2000" dirty="0" err="1" smtClean="0"/>
              <a:t>i</a:t>
            </a:r>
            <a:r>
              <a:rPr lang="en-US" sz="2000" dirty="0" smtClean="0"/>
              <a:t> sin(</a:t>
            </a:r>
            <a:r>
              <a:rPr lang="el-GR" sz="2000" dirty="0" smtClean="0"/>
              <a:t> θ</a:t>
            </a:r>
            <a:r>
              <a:rPr lang="en-US" sz="2000" baseline="-25000" dirty="0" smtClean="0"/>
              <a:t>1</a:t>
            </a:r>
            <a:r>
              <a:rPr lang="en-US" sz="2000" dirty="0" smtClean="0"/>
              <a:t> +</a:t>
            </a:r>
            <a:r>
              <a:rPr lang="el-GR" sz="2000" dirty="0" smtClean="0"/>
              <a:t> θ</a:t>
            </a:r>
            <a:r>
              <a:rPr lang="en-US" sz="2000" baseline="-25000" dirty="0" smtClean="0"/>
              <a:t>2</a:t>
            </a:r>
            <a:r>
              <a:rPr lang="en-US" sz="2000" dirty="0" smtClean="0"/>
              <a:t>) </a:t>
            </a:r>
          </a:p>
          <a:p>
            <a:r>
              <a:rPr lang="en-US" sz="2000" dirty="0" smtClean="0"/>
              <a:t>In unity circle:    r = 1   </a:t>
            </a:r>
          </a:p>
          <a:p>
            <a:r>
              <a:rPr lang="en-US" sz="2000" dirty="0" smtClean="0"/>
              <a:t>if (</a:t>
            </a:r>
            <a:r>
              <a:rPr lang="el-GR" sz="2000" dirty="0" smtClean="0"/>
              <a:t> θ</a:t>
            </a:r>
            <a:r>
              <a:rPr lang="en-US" sz="2000" baseline="-25000" dirty="0" smtClean="0"/>
              <a:t>1</a:t>
            </a:r>
            <a:r>
              <a:rPr lang="en-US" sz="2000" dirty="0" smtClean="0"/>
              <a:t> =</a:t>
            </a:r>
            <a:r>
              <a:rPr lang="el-GR" sz="2000" dirty="0" smtClean="0"/>
              <a:t>θ</a:t>
            </a:r>
            <a:r>
              <a:rPr lang="en-US" sz="2000" baseline="-25000" dirty="0" smtClean="0"/>
              <a:t>2</a:t>
            </a:r>
            <a:r>
              <a:rPr lang="en-US" sz="2000" dirty="0" smtClean="0"/>
              <a:t> =</a:t>
            </a:r>
            <a:r>
              <a:rPr lang="el-GR" sz="2000" dirty="0" smtClean="0"/>
              <a:t>θ</a:t>
            </a:r>
            <a:r>
              <a:rPr lang="en-US" sz="2000" dirty="0" smtClean="0"/>
              <a:t>)   </a:t>
            </a:r>
          </a:p>
          <a:p>
            <a:r>
              <a:rPr lang="en-US" sz="2000" dirty="0" smtClean="0"/>
              <a:t> </a:t>
            </a:r>
            <a:r>
              <a:rPr lang="en-US" sz="2800" baseline="-25000" dirty="0" smtClean="0"/>
              <a:t>Then</a:t>
            </a:r>
            <a:r>
              <a:rPr lang="en-US" sz="2000" dirty="0" smtClean="0"/>
              <a:t> C</a:t>
            </a:r>
            <a:r>
              <a:rPr lang="en-US" sz="2000" baseline="-25000" dirty="0" smtClean="0"/>
              <a:t>1</a:t>
            </a:r>
            <a:r>
              <a:rPr lang="en-US" sz="2000" dirty="0" smtClean="0"/>
              <a:t> C</a:t>
            </a:r>
            <a:r>
              <a:rPr lang="en-US" sz="2000" baseline="-25000" dirty="0" smtClean="0"/>
              <a:t>2</a:t>
            </a:r>
            <a:r>
              <a:rPr lang="en-US" sz="2000" dirty="0" smtClean="0"/>
              <a:t> = </a:t>
            </a:r>
            <a:r>
              <a:rPr lang="en-US" sz="2000" dirty="0" err="1" smtClean="0"/>
              <a:t>cos</a:t>
            </a:r>
            <a:r>
              <a:rPr lang="en-US" sz="2000" dirty="0" smtClean="0"/>
              <a:t>(2</a:t>
            </a:r>
            <a:r>
              <a:rPr lang="el-GR" sz="2000" dirty="0" smtClean="0"/>
              <a:t>θ</a:t>
            </a:r>
            <a:r>
              <a:rPr lang="en-US" sz="2000" dirty="0" smtClean="0"/>
              <a:t>)+</a:t>
            </a:r>
            <a:r>
              <a:rPr lang="en-US" sz="2000" dirty="0" err="1" smtClean="0"/>
              <a:t>i</a:t>
            </a:r>
            <a:r>
              <a:rPr lang="en-US" sz="2000" dirty="0" smtClean="0"/>
              <a:t> sin(</a:t>
            </a:r>
            <a:r>
              <a:rPr lang="el-GR" sz="2000" dirty="0" smtClean="0"/>
              <a:t> </a:t>
            </a:r>
            <a:r>
              <a:rPr lang="en-US" sz="2000" dirty="0" smtClean="0"/>
              <a:t>2</a:t>
            </a:r>
            <a:r>
              <a:rPr lang="el-GR" sz="2000" dirty="0" smtClean="0"/>
              <a:t>θ</a:t>
            </a:r>
            <a:r>
              <a:rPr lang="en-US" sz="2000" dirty="0" smtClean="0"/>
              <a:t> )</a:t>
            </a:r>
          </a:p>
          <a:p>
            <a:r>
              <a:rPr lang="en-US" sz="2000" dirty="0" smtClean="0"/>
              <a:t>So    C</a:t>
            </a:r>
            <a:r>
              <a:rPr lang="en-US" sz="2000" baseline="-25000" dirty="0" smtClean="0"/>
              <a:t>1=</a:t>
            </a:r>
            <a:r>
              <a:rPr lang="en-US" sz="2000" dirty="0" smtClean="0"/>
              <a:t> C</a:t>
            </a:r>
            <a:r>
              <a:rPr lang="en-US" sz="2000" baseline="-25000" dirty="0" smtClean="0"/>
              <a:t>2</a:t>
            </a:r>
            <a:r>
              <a:rPr lang="en-US" sz="2000" dirty="0" smtClean="0"/>
              <a:t>  = </a:t>
            </a:r>
            <a:r>
              <a:rPr lang="en-US" sz="2800" dirty="0" smtClean="0"/>
              <a:t>c</a:t>
            </a:r>
          </a:p>
          <a:p>
            <a:r>
              <a:rPr lang="en-US" sz="2000" dirty="0" smtClean="0"/>
              <a:t> C</a:t>
            </a:r>
            <a:r>
              <a:rPr lang="en-US" sz="2000" baseline="30000" dirty="0" smtClean="0"/>
              <a:t>2 </a:t>
            </a:r>
            <a:r>
              <a:rPr lang="en-US" sz="2000" dirty="0" smtClean="0"/>
              <a:t>=(</a:t>
            </a:r>
            <a:r>
              <a:rPr lang="en-US" sz="2000" dirty="0" err="1" smtClean="0"/>
              <a:t>cos</a:t>
            </a:r>
            <a:r>
              <a:rPr lang="en-US" sz="2000" dirty="0" smtClean="0"/>
              <a:t> </a:t>
            </a:r>
            <a:r>
              <a:rPr lang="el-GR" sz="2000" dirty="0" smtClean="0"/>
              <a:t>θ</a:t>
            </a:r>
            <a:r>
              <a:rPr lang="en-US" sz="2000" dirty="0" smtClean="0"/>
              <a:t> + </a:t>
            </a:r>
            <a:r>
              <a:rPr lang="en-US" sz="2000" dirty="0" err="1" smtClean="0"/>
              <a:t>i</a:t>
            </a:r>
            <a:r>
              <a:rPr lang="en-US" sz="2000" dirty="0" smtClean="0"/>
              <a:t> sin</a:t>
            </a:r>
            <a:r>
              <a:rPr lang="el-GR" sz="2000" dirty="0" smtClean="0"/>
              <a:t> θ</a:t>
            </a:r>
            <a:r>
              <a:rPr lang="en-US" sz="2000" dirty="0" smtClean="0"/>
              <a:t>)</a:t>
            </a:r>
            <a:r>
              <a:rPr lang="en-US" sz="2000" baseline="30000" dirty="0" smtClean="0"/>
              <a:t>2</a:t>
            </a:r>
            <a:r>
              <a:rPr lang="en-US" sz="2000" dirty="0" smtClean="0"/>
              <a:t>= </a:t>
            </a:r>
            <a:r>
              <a:rPr lang="en-US" sz="2000" dirty="0" err="1" smtClean="0"/>
              <a:t>cos</a:t>
            </a:r>
            <a:r>
              <a:rPr lang="en-US" sz="2000" dirty="0" smtClean="0"/>
              <a:t>(2</a:t>
            </a:r>
            <a:r>
              <a:rPr lang="el-GR" sz="2000" dirty="0" smtClean="0"/>
              <a:t>θ</a:t>
            </a:r>
            <a:r>
              <a:rPr lang="en-US" sz="2000" dirty="0" smtClean="0"/>
              <a:t>)+ </a:t>
            </a:r>
            <a:r>
              <a:rPr lang="en-US" sz="2000" dirty="0" err="1" smtClean="0"/>
              <a:t>i</a:t>
            </a:r>
            <a:r>
              <a:rPr lang="en-US" sz="2000" dirty="0" smtClean="0"/>
              <a:t> sin(2</a:t>
            </a:r>
            <a:r>
              <a:rPr lang="el-GR" sz="2000" dirty="0" smtClean="0"/>
              <a:t>θ</a:t>
            </a:r>
            <a:r>
              <a:rPr lang="en-US" sz="2000" dirty="0" smtClean="0"/>
              <a:t>)</a:t>
            </a:r>
          </a:p>
          <a:p>
            <a:r>
              <a:rPr lang="en-US" sz="2000" dirty="0" smtClean="0"/>
              <a:t>[</a:t>
            </a:r>
            <a:r>
              <a:rPr lang="en-US" sz="2000" dirty="0" err="1" smtClean="0"/>
              <a:t>cos</a:t>
            </a:r>
            <a:r>
              <a:rPr lang="en-US" sz="2000" dirty="0" smtClean="0"/>
              <a:t>(</a:t>
            </a:r>
            <a:r>
              <a:rPr lang="el-GR" sz="2000" dirty="0" smtClean="0"/>
              <a:t>θ</a:t>
            </a:r>
            <a:r>
              <a:rPr lang="en-US" sz="2000" dirty="0" smtClean="0"/>
              <a:t>)+ </a:t>
            </a:r>
            <a:r>
              <a:rPr lang="en-US" sz="2000" dirty="0" err="1" smtClean="0"/>
              <a:t>i</a:t>
            </a:r>
            <a:r>
              <a:rPr lang="en-US" sz="2000" dirty="0" smtClean="0"/>
              <a:t> sin(</a:t>
            </a:r>
            <a:r>
              <a:rPr lang="el-GR" sz="2000" dirty="0" smtClean="0"/>
              <a:t>θ</a:t>
            </a:r>
            <a:r>
              <a:rPr lang="en-US" sz="2000" dirty="0" smtClean="0"/>
              <a:t> )]</a:t>
            </a:r>
            <a:r>
              <a:rPr lang="en-US" sz="2000" baseline="30000" dirty="0" smtClean="0"/>
              <a:t>3</a:t>
            </a:r>
            <a:r>
              <a:rPr lang="en-US" sz="2000" dirty="0" smtClean="0"/>
              <a:t> = </a:t>
            </a:r>
            <a:r>
              <a:rPr lang="en-US" sz="2000" dirty="0" err="1" smtClean="0"/>
              <a:t>cos</a:t>
            </a:r>
            <a:r>
              <a:rPr lang="en-US" sz="2000" dirty="0" smtClean="0"/>
              <a:t>(3</a:t>
            </a:r>
            <a:r>
              <a:rPr lang="el-GR" sz="2000" dirty="0" smtClean="0"/>
              <a:t>θ</a:t>
            </a:r>
            <a:r>
              <a:rPr lang="en-US" sz="2000" dirty="0" smtClean="0"/>
              <a:t>)+ </a:t>
            </a:r>
            <a:r>
              <a:rPr lang="en-US" sz="2000" dirty="0" err="1" smtClean="0"/>
              <a:t>i</a:t>
            </a:r>
            <a:r>
              <a:rPr lang="en-US" sz="2000" dirty="0" smtClean="0"/>
              <a:t> sin(</a:t>
            </a:r>
            <a:r>
              <a:rPr lang="el-GR" sz="2000" dirty="0" smtClean="0"/>
              <a:t> </a:t>
            </a:r>
            <a:r>
              <a:rPr lang="en-US" sz="2000" dirty="0" smtClean="0"/>
              <a:t>3</a:t>
            </a:r>
            <a:r>
              <a:rPr lang="el-GR" sz="2000" dirty="0" smtClean="0"/>
              <a:t>θ</a:t>
            </a:r>
            <a:r>
              <a:rPr lang="en-US" sz="2000" dirty="0" smtClean="0"/>
              <a:t> )</a:t>
            </a:r>
            <a:r>
              <a:rPr lang="en-US" sz="2000" baseline="30000" dirty="0" smtClean="0"/>
              <a:t>  </a:t>
            </a:r>
            <a:endParaRPr lang="en-US" sz="2000" dirty="0" smtClean="0"/>
          </a:p>
          <a:p>
            <a:r>
              <a:rPr lang="en-US" sz="2000" dirty="0" smtClean="0"/>
              <a:t>[</a:t>
            </a:r>
            <a:r>
              <a:rPr lang="en-US" sz="2000" dirty="0" err="1" smtClean="0"/>
              <a:t>cos</a:t>
            </a:r>
            <a:r>
              <a:rPr lang="en-US" sz="2000" dirty="0" smtClean="0"/>
              <a:t>(</a:t>
            </a:r>
            <a:r>
              <a:rPr lang="el-GR" sz="2000" dirty="0" smtClean="0"/>
              <a:t>θ</a:t>
            </a:r>
            <a:r>
              <a:rPr lang="en-US" sz="2000" dirty="0" smtClean="0"/>
              <a:t>)+ </a:t>
            </a:r>
            <a:r>
              <a:rPr lang="en-US" sz="2000" dirty="0" err="1" smtClean="0"/>
              <a:t>i</a:t>
            </a:r>
            <a:r>
              <a:rPr lang="en-US" sz="2000" dirty="0" smtClean="0"/>
              <a:t> sin(</a:t>
            </a:r>
            <a:r>
              <a:rPr lang="el-GR" sz="2000" dirty="0" smtClean="0"/>
              <a:t>θ</a:t>
            </a:r>
            <a:r>
              <a:rPr lang="en-US" sz="2000" dirty="0" smtClean="0"/>
              <a:t> )]</a:t>
            </a:r>
            <a:r>
              <a:rPr lang="en-US" sz="2000" baseline="30000" dirty="0" smtClean="0"/>
              <a:t>4</a:t>
            </a:r>
            <a:r>
              <a:rPr lang="en-US" sz="2000" dirty="0" smtClean="0"/>
              <a:t> = </a:t>
            </a:r>
            <a:r>
              <a:rPr lang="en-US" sz="2000" dirty="0" err="1" smtClean="0"/>
              <a:t>cos</a:t>
            </a:r>
            <a:r>
              <a:rPr lang="en-US" sz="2000" dirty="0" smtClean="0"/>
              <a:t>(4</a:t>
            </a:r>
            <a:r>
              <a:rPr lang="el-GR" sz="2000" dirty="0" smtClean="0"/>
              <a:t>θ</a:t>
            </a:r>
            <a:r>
              <a:rPr lang="en-US" sz="2000" dirty="0" smtClean="0"/>
              <a:t>)+ </a:t>
            </a:r>
            <a:r>
              <a:rPr lang="en-US" sz="2000" dirty="0" err="1" smtClean="0"/>
              <a:t>i</a:t>
            </a:r>
            <a:r>
              <a:rPr lang="en-US" sz="2000" dirty="0" smtClean="0"/>
              <a:t> sin(</a:t>
            </a:r>
            <a:r>
              <a:rPr lang="el-GR" sz="2000" dirty="0" smtClean="0"/>
              <a:t> </a:t>
            </a:r>
            <a:r>
              <a:rPr lang="en-US" sz="2000" dirty="0" smtClean="0"/>
              <a:t>4</a:t>
            </a:r>
            <a:r>
              <a:rPr lang="el-GR" sz="2000" dirty="0" smtClean="0"/>
              <a:t>θ</a:t>
            </a:r>
            <a:r>
              <a:rPr lang="en-US" sz="2000" dirty="0" smtClean="0"/>
              <a:t> )        .</a:t>
            </a:r>
          </a:p>
          <a:p>
            <a:r>
              <a:rPr lang="en-US" sz="2000" dirty="0" smtClean="0"/>
              <a:t>        .</a:t>
            </a:r>
          </a:p>
          <a:p>
            <a:r>
              <a:rPr lang="en-US" sz="2000" dirty="0" smtClean="0"/>
              <a:t>        .</a:t>
            </a:r>
          </a:p>
          <a:p>
            <a:r>
              <a:rPr lang="en-US" sz="2000" dirty="0" smtClean="0"/>
              <a:t>        .</a:t>
            </a:r>
          </a:p>
          <a:p>
            <a:r>
              <a:rPr lang="en-US" sz="2000" dirty="0" smtClean="0"/>
              <a:t> [</a:t>
            </a:r>
            <a:r>
              <a:rPr lang="en-US" sz="2000" dirty="0" err="1" smtClean="0"/>
              <a:t>cos</a:t>
            </a:r>
            <a:r>
              <a:rPr lang="en-US" sz="2000" dirty="0" smtClean="0"/>
              <a:t>(</a:t>
            </a:r>
            <a:r>
              <a:rPr lang="el-GR" sz="2000" dirty="0" smtClean="0"/>
              <a:t>θ</a:t>
            </a:r>
            <a:r>
              <a:rPr lang="en-US" sz="2000" dirty="0" smtClean="0"/>
              <a:t>)+ </a:t>
            </a:r>
            <a:r>
              <a:rPr lang="en-US" sz="2000" dirty="0" err="1" smtClean="0"/>
              <a:t>i</a:t>
            </a:r>
            <a:r>
              <a:rPr lang="en-US" sz="2000" dirty="0" smtClean="0"/>
              <a:t> sin(</a:t>
            </a:r>
            <a:r>
              <a:rPr lang="el-GR" sz="2000" dirty="0" smtClean="0"/>
              <a:t>θ</a:t>
            </a:r>
            <a:r>
              <a:rPr lang="en-US" sz="2000" dirty="0" smtClean="0"/>
              <a:t> )]</a:t>
            </a:r>
            <a:r>
              <a:rPr lang="en-US" sz="2000" baseline="30000" dirty="0" smtClean="0"/>
              <a:t>n</a:t>
            </a:r>
            <a:r>
              <a:rPr lang="en-US" sz="2000" dirty="0" smtClean="0"/>
              <a:t> = </a:t>
            </a:r>
            <a:r>
              <a:rPr lang="en-US" sz="2000" dirty="0" err="1" smtClean="0"/>
              <a:t>cos</a:t>
            </a:r>
            <a:r>
              <a:rPr lang="en-US" sz="2000" dirty="0" smtClean="0"/>
              <a:t>(n</a:t>
            </a:r>
            <a:r>
              <a:rPr lang="el-GR" sz="2000" dirty="0" smtClean="0"/>
              <a:t>θ</a:t>
            </a:r>
            <a:r>
              <a:rPr lang="en-US" sz="2000" dirty="0" smtClean="0"/>
              <a:t>)+ </a:t>
            </a:r>
            <a:r>
              <a:rPr lang="en-US" sz="2000" dirty="0" err="1" smtClean="0"/>
              <a:t>i</a:t>
            </a:r>
            <a:r>
              <a:rPr lang="en-US" sz="2000" dirty="0" smtClean="0"/>
              <a:t> sin(</a:t>
            </a:r>
            <a:r>
              <a:rPr lang="el-GR" sz="2000" dirty="0" smtClean="0"/>
              <a:t> </a:t>
            </a:r>
            <a:r>
              <a:rPr lang="en-US" sz="2000" dirty="0" smtClean="0"/>
              <a:t>n</a:t>
            </a:r>
            <a:r>
              <a:rPr lang="el-GR" sz="2000" dirty="0" smtClean="0"/>
              <a:t>θ</a:t>
            </a:r>
            <a:r>
              <a:rPr lang="en-US" sz="2000" dirty="0" smtClean="0"/>
              <a:t> )</a:t>
            </a:r>
            <a:r>
              <a:rPr lang="en-US" sz="2000" baseline="-25000" dirty="0" smtClean="0"/>
              <a:t>    </a:t>
            </a:r>
          </a:p>
          <a:p>
            <a:endParaRPr lang="en-US" sz="2000" dirty="0" smtClean="0"/>
          </a:p>
          <a:p>
            <a:endParaRPr lang="en-US" sz="2000" dirty="0" smtClean="0"/>
          </a:p>
          <a:p>
            <a:endParaRPr lang="ar-IQ" sz="2000" dirty="0"/>
          </a:p>
        </p:txBody>
      </p:sp>
      <p:cxnSp>
        <p:nvCxnSpPr>
          <p:cNvPr id="4" name="Straight Arrow Connector 3"/>
          <p:cNvCxnSpPr/>
          <p:nvPr/>
        </p:nvCxnSpPr>
        <p:spPr>
          <a:xfrm>
            <a:off x="6660232" y="1268760"/>
            <a:ext cx="0" cy="511256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a:off x="4283968" y="3860478"/>
            <a:ext cx="4680520" cy="57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rot="5400000" flipH="1" flipV="1">
            <a:off x="6552505" y="2312591"/>
            <a:ext cx="1643074" cy="1571636"/>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8172400" y="2276872"/>
            <a:ext cx="0" cy="1571066"/>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V="1">
            <a:off x="6660232" y="1916832"/>
            <a:ext cx="1116124" cy="2016224"/>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flipH="1">
            <a:off x="7740352" y="1916832"/>
            <a:ext cx="1588" cy="1944216"/>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72400" y="1916832"/>
            <a:ext cx="720080" cy="360041"/>
          </a:xfrm>
          <a:prstGeom prst="rect">
            <a:avLst/>
          </a:prstGeom>
          <a:noFill/>
        </p:spPr>
      </p:pic>
      <p:pic>
        <p:nvPicPr>
          <p:cNvPr id="1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52320" y="1484784"/>
            <a:ext cx="648072" cy="360040"/>
          </a:xfrm>
          <a:prstGeom prst="rect">
            <a:avLst/>
          </a:prstGeom>
          <a:noFill/>
        </p:spPr>
      </p:pic>
      <p:pic>
        <p:nvPicPr>
          <p:cNvPr id="12"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6256" y="3573016"/>
            <a:ext cx="123825" cy="409575"/>
          </a:xfrm>
          <a:prstGeom prst="rect">
            <a:avLst/>
          </a:prstGeom>
          <a:noFill/>
        </p:spPr>
      </p:pic>
      <p:pic>
        <p:nvPicPr>
          <p:cNvPr id="1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92280" y="2852936"/>
            <a:ext cx="432048" cy="1228725"/>
          </a:xfrm>
          <a:prstGeom prst="rect">
            <a:avLst/>
          </a:prstGeom>
          <a:noFill/>
        </p:spPr>
      </p:pic>
      <p:pic>
        <p:nvPicPr>
          <p:cNvPr id="14"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48264" y="3501008"/>
            <a:ext cx="276225" cy="409575"/>
          </a:xfrm>
          <a:prstGeom prst="rect">
            <a:avLst/>
          </a:prstGeom>
          <a:noFill/>
        </p:spPr>
      </p:pic>
      <p:pic>
        <p:nvPicPr>
          <p:cNvPr id="1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452320" y="3501008"/>
            <a:ext cx="288032" cy="360040"/>
          </a:xfrm>
          <a:prstGeom prst="rect">
            <a:avLst/>
          </a:prstGeom>
          <a:noFill/>
        </p:spPr>
      </p:pic>
      <p:pic>
        <p:nvPicPr>
          <p:cNvPr id="16"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884368" y="2924944"/>
            <a:ext cx="285750" cy="409575"/>
          </a:xfrm>
          <a:prstGeom prst="rect">
            <a:avLst/>
          </a:prstGeom>
          <a:noFill/>
        </p:spPr>
      </p:pic>
      <p:pic>
        <p:nvPicPr>
          <p:cNvPr id="17"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524328" y="2348881"/>
            <a:ext cx="223267" cy="360040"/>
          </a:xfrm>
          <a:prstGeom prst="rect">
            <a:avLst/>
          </a:prstGeom>
          <a:noFill/>
        </p:spPr>
      </p:pic>
      <p:pic>
        <p:nvPicPr>
          <p:cNvPr id="18" name="Picture 1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884368" y="3933056"/>
            <a:ext cx="285750" cy="409575"/>
          </a:xfrm>
          <a:prstGeom prst="rect">
            <a:avLst/>
          </a:prstGeom>
          <a:noFill/>
        </p:spPr>
      </p:pic>
      <p:pic>
        <p:nvPicPr>
          <p:cNvPr id="19" name="Picture 2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020272" y="3933056"/>
            <a:ext cx="295275" cy="409575"/>
          </a:xfrm>
          <a:prstGeom prst="rect">
            <a:avLst/>
          </a:prstGeom>
          <a:noFill/>
        </p:spPr>
      </p:pic>
      <p:pic>
        <p:nvPicPr>
          <p:cNvPr id="20" name="Picture 2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380312" y="2852936"/>
            <a:ext cx="314325" cy="409575"/>
          </a:xfrm>
          <a:prstGeom prst="rect">
            <a:avLst/>
          </a:prstGeom>
          <a:noFill/>
        </p:spPr>
      </p:pic>
      <p:pic>
        <p:nvPicPr>
          <p:cNvPr id="21" name="Picture 2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948264" y="2636912"/>
            <a:ext cx="257175" cy="409575"/>
          </a:xfrm>
          <a:prstGeom prst="rect">
            <a:avLst/>
          </a:prstGeom>
          <a:noFill/>
        </p:spPr>
      </p:pic>
      <p:sp>
        <p:nvSpPr>
          <p:cNvPr id="25" name="Arc 24"/>
          <p:cNvSpPr/>
          <p:nvPr/>
        </p:nvSpPr>
        <p:spPr>
          <a:xfrm>
            <a:off x="4716016" y="1628800"/>
            <a:ext cx="3960440" cy="4032448"/>
          </a:xfrm>
          <a:prstGeom prst="arc">
            <a:avLst>
              <a:gd name="adj1" fmla="val 58160"/>
              <a:gd name="adj2" fmla="val 21400212"/>
            </a:avLst>
          </a:prstGeom>
          <a:ln>
            <a:solidFill>
              <a:schemeClr val="accent4">
                <a:lumMod val="75000"/>
              </a:schemeClr>
            </a:solidFill>
          </a:ln>
        </p:spPr>
        <p:style>
          <a:lnRef idx="3">
            <a:schemeClr val="accent3"/>
          </a:lnRef>
          <a:fillRef idx="0">
            <a:schemeClr val="accent3"/>
          </a:fillRef>
          <a:effectRef idx="2">
            <a:schemeClr val="accent3"/>
          </a:effectRef>
          <a:fontRef idx="minor">
            <a:schemeClr val="tx1"/>
          </a:fontRef>
        </p:style>
        <p:txBody>
          <a:bodyPr rtlCol="1" anchor="ctr"/>
          <a:lstStyle/>
          <a:p>
            <a:pPr algn="ctr"/>
            <a:endParaRPr lang="ar-IQ"/>
          </a:p>
        </p:txBody>
      </p:sp>
      <p:sp>
        <p:nvSpPr>
          <p:cNvPr id="29" name="Freeform 28"/>
          <p:cNvSpPr/>
          <p:nvPr/>
        </p:nvSpPr>
        <p:spPr>
          <a:xfrm>
            <a:off x="8656637" y="3449637"/>
            <a:ext cx="31751" cy="246063"/>
          </a:xfrm>
          <a:custGeom>
            <a:avLst/>
            <a:gdLst>
              <a:gd name="connsiteX0" fmla="*/ 1588 w 31751"/>
              <a:gd name="connsiteY0" fmla="*/ 7938 h 246063"/>
              <a:gd name="connsiteX1" fmla="*/ 20638 w 31751"/>
              <a:gd name="connsiteY1" fmla="*/ 169863 h 246063"/>
              <a:gd name="connsiteX2" fmla="*/ 11113 w 31751"/>
              <a:gd name="connsiteY2" fmla="*/ 207963 h 246063"/>
              <a:gd name="connsiteX3" fmla="*/ 20638 w 31751"/>
              <a:gd name="connsiteY3" fmla="*/ 217488 h 246063"/>
              <a:gd name="connsiteX4" fmla="*/ 20638 w 31751"/>
              <a:gd name="connsiteY4" fmla="*/ 217488 h 246063"/>
              <a:gd name="connsiteX5" fmla="*/ 20638 w 31751"/>
              <a:gd name="connsiteY5" fmla="*/ 217488 h 246063"/>
              <a:gd name="connsiteX6" fmla="*/ 30163 w 31751"/>
              <a:gd name="connsiteY6" fmla="*/ 217488 h 246063"/>
              <a:gd name="connsiteX7" fmla="*/ 1588 w 31751"/>
              <a:gd name="connsiteY7" fmla="*/ 7938 h 24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1" h="246063">
                <a:moveTo>
                  <a:pt x="1588" y="7938"/>
                </a:moveTo>
                <a:cubicBezTo>
                  <a:pt x="0" y="0"/>
                  <a:pt x="19051" y="136526"/>
                  <a:pt x="20638" y="169863"/>
                </a:cubicBezTo>
                <a:cubicBezTo>
                  <a:pt x="22225" y="203200"/>
                  <a:pt x="11113" y="200026"/>
                  <a:pt x="11113" y="207963"/>
                </a:cubicBezTo>
                <a:lnTo>
                  <a:pt x="20638" y="217488"/>
                </a:lnTo>
                <a:lnTo>
                  <a:pt x="20638" y="217488"/>
                </a:lnTo>
                <a:lnTo>
                  <a:pt x="20638" y="217488"/>
                </a:lnTo>
                <a:cubicBezTo>
                  <a:pt x="22225" y="217488"/>
                  <a:pt x="31751" y="246063"/>
                  <a:pt x="30163" y="217488"/>
                </a:cubicBezTo>
                <a:cubicBezTo>
                  <a:pt x="28576" y="188913"/>
                  <a:pt x="3176" y="15876"/>
                  <a:pt x="1588" y="793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416824" cy="1077218"/>
          </a:xfrm>
          <a:prstGeom prst="rect">
            <a:avLst/>
          </a:prstGeom>
        </p:spPr>
        <p:txBody>
          <a:bodyPr wrap="square">
            <a:spAutoFit/>
          </a:bodyPr>
          <a:lstStyle/>
          <a:p>
            <a:r>
              <a:rPr lang="en-US" sz="3200" b="1" dirty="0" smtClean="0">
                <a:cs typeface="+mj-cs"/>
              </a:rPr>
              <a:t>C-Uncertainty in information and data</a:t>
            </a:r>
            <a:endParaRPr lang="ar-IQ" sz="3200" b="1" dirty="0" smtClean="0">
              <a:cs typeface="Ali_K_Samik" pitchFamily="2" charset="-78"/>
            </a:endParaRPr>
          </a:p>
          <a:p>
            <a:pPr algn="r" rtl="1"/>
            <a:r>
              <a:rPr lang="ar-IQ" sz="3200" b="1" dirty="0" smtClean="0">
                <a:cs typeface="Ali_K_Samik" pitchFamily="2" charset="-78"/>
              </a:rPr>
              <a:t>هةلَةي دلَنيا نةبوون</a:t>
            </a:r>
            <a:endParaRPr lang="ar-IQ" sz="3200" b="1" dirty="0" smtClean="0">
              <a:latin typeface="ABDUL" pitchFamily="2" charset="2"/>
              <a:cs typeface="Ali_K_Samik" pitchFamily="2" charset="-78"/>
            </a:endParaRPr>
          </a:p>
        </p:txBody>
      </p:sp>
      <p:sp>
        <p:nvSpPr>
          <p:cNvPr id="152577" name="Rectangle 1"/>
          <p:cNvSpPr>
            <a:spLocks noChangeArrowheads="1"/>
          </p:cNvSpPr>
          <p:nvPr/>
        </p:nvSpPr>
        <p:spPr bwMode="auto">
          <a:xfrm>
            <a:off x="899592" y="1463685"/>
            <a:ext cx="676875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800" dirty="0" smtClean="0">
                <a:latin typeface="Times New Roman" pitchFamily="18" charset="0"/>
                <a:ea typeface="Calibri" pitchFamily="34" charset="0"/>
                <a:cs typeface="+mj-cs"/>
              </a:rPr>
              <a:t>When we make a measurement of a quantity the result that we obtain is not the actual true value of the quantity, but only an estimate of the value. This is because no instrument is perfect there will be always a doubt about the result of any measurement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
            </a:r>
            <a:br>
              <a:rPr lang="en-US" dirty="0" smtClean="0"/>
            </a:br>
            <a:r>
              <a:rPr lang="en-US" dirty="0" smtClean="0"/>
              <a:t>8-5Representation  Polar by Real Part and Imaginary Part</a:t>
            </a:r>
            <a:r>
              <a:rPr lang="ar-IQ" dirty="0" smtClean="0"/>
              <a:t/>
            </a:r>
            <a:br>
              <a:rPr lang="ar-IQ" dirty="0" smtClean="0"/>
            </a:br>
            <a:endParaRPr lang="ar-IQ" dirty="0"/>
          </a:p>
        </p:txBody>
      </p:sp>
      <p:sp>
        <p:nvSpPr>
          <p:cNvPr id="3" name="Rectangle 2"/>
          <p:cNvSpPr/>
          <p:nvPr/>
        </p:nvSpPr>
        <p:spPr>
          <a:xfrm>
            <a:off x="395536" y="2136339"/>
            <a:ext cx="6462464" cy="3139321"/>
          </a:xfrm>
          <a:prstGeom prst="rect">
            <a:avLst/>
          </a:prstGeom>
        </p:spPr>
        <p:txBody>
          <a:bodyPr wrap="square">
            <a:spAutoFit/>
          </a:bodyPr>
          <a:lstStyle/>
          <a:p>
            <a:r>
              <a:rPr lang="en-US" sz="2400" dirty="0" smtClean="0"/>
              <a:t>If     C= </a:t>
            </a:r>
            <a:r>
              <a:rPr lang="en-US" sz="2400" dirty="0" err="1" smtClean="0"/>
              <a:t>cos</a:t>
            </a:r>
            <a:r>
              <a:rPr lang="el-GR" sz="2400" dirty="0" smtClean="0"/>
              <a:t>θ</a:t>
            </a:r>
            <a:r>
              <a:rPr lang="en-US" sz="2400" dirty="0" smtClean="0"/>
              <a:t> + </a:t>
            </a:r>
            <a:r>
              <a:rPr lang="en-US" sz="2400" dirty="0" err="1" smtClean="0"/>
              <a:t>i</a:t>
            </a:r>
            <a:r>
              <a:rPr lang="en-US" sz="2400" dirty="0" smtClean="0"/>
              <a:t> sin</a:t>
            </a:r>
            <a:r>
              <a:rPr lang="el-GR" sz="2400" dirty="0" smtClean="0"/>
              <a:t>θ</a:t>
            </a:r>
            <a:r>
              <a:rPr lang="en-US" sz="2400" dirty="0" smtClean="0"/>
              <a:t>                       (1)</a:t>
            </a:r>
            <a:endParaRPr lang="ar-IQ" sz="2400" dirty="0" smtClean="0"/>
          </a:p>
          <a:p>
            <a:r>
              <a:rPr lang="en-US" sz="2400" dirty="0" smtClean="0"/>
              <a:t> then     C</a:t>
            </a:r>
            <a:r>
              <a:rPr lang="en-US" sz="2400" baseline="30000" dirty="0" smtClean="0"/>
              <a:t>2</a:t>
            </a:r>
            <a:r>
              <a:rPr lang="en-US" sz="2400" dirty="0" smtClean="0"/>
              <a:t>= (</a:t>
            </a:r>
            <a:r>
              <a:rPr lang="en-US" sz="2400" dirty="0" err="1" smtClean="0"/>
              <a:t>cos</a:t>
            </a:r>
            <a:r>
              <a:rPr lang="el-GR" sz="2400" dirty="0" smtClean="0"/>
              <a:t>θ</a:t>
            </a:r>
            <a:r>
              <a:rPr lang="en-US" sz="2400" dirty="0" smtClean="0"/>
              <a:t> + </a:t>
            </a:r>
            <a:r>
              <a:rPr lang="en-US" sz="2400" dirty="0" err="1" smtClean="0"/>
              <a:t>i</a:t>
            </a:r>
            <a:r>
              <a:rPr lang="en-US" sz="2400" dirty="0" smtClean="0"/>
              <a:t> sin</a:t>
            </a:r>
            <a:r>
              <a:rPr lang="el-GR" sz="2400" dirty="0" smtClean="0"/>
              <a:t>θ</a:t>
            </a:r>
            <a:r>
              <a:rPr lang="en-US" sz="2400" dirty="0" smtClean="0"/>
              <a:t>)</a:t>
            </a:r>
            <a:r>
              <a:rPr lang="en-US" sz="2400" baseline="30000" dirty="0" smtClean="0"/>
              <a:t>2</a:t>
            </a:r>
          </a:p>
          <a:p>
            <a:r>
              <a:rPr lang="en-US" sz="2400" baseline="30000" dirty="0" smtClean="0"/>
              <a:t>       </a:t>
            </a:r>
            <a:r>
              <a:rPr lang="en-US" sz="2400" dirty="0" smtClean="0"/>
              <a:t>=cos</a:t>
            </a:r>
            <a:r>
              <a:rPr lang="en-US" sz="2400" baseline="30000" dirty="0" smtClean="0"/>
              <a:t>2</a:t>
            </a:r>
            <a:r>
              <a:rPr lang="el-GR" sz="2400" dirty="0" smtClean="0"/>
              <a:t>θ </a:t>
            </a:r>
            <a:r>
              <a:rPr lang="en-US" sz="2400" dirty="0" smtClean="0"/>
              <a:t>+ </a:t>
            </a:r>
            <a:r>
              <a:rPr lang="en-US" sz="2400" dirty="0" err="1" smtClean="0"/>
              <a:t>i</a:t>
            </a:r>
            <a:r>
              <a:rPr lang="en-US" sz="2400" dirty="0" smtClean="0"/>
              <a:t> 2sin</a:t>
            </a:r>
            <a:r>
              <a:rPr lang="el-GR" sz="2400" dirty="0" smtClean="0"/>
              <a:t>θ</a:t>
            </a:r>
            <a:r>
              <a:rPr lang="en-US" sz="2400" dirty="0" err="1" smtClean="0"/>
              <a:t>cos</a:t>
            </a:r>
            <a:r>
              <a:rPr lang="el-GR" sz="2400" dirty="0" smtClean="0"/>
              <a:t>θ</a:t>
            </a:r>
            <a:r>
              <a:rPr lang="en-US" sz="2400" dirty="0" smtClean="0"/>
              <a:t>- sin</a:t>
            </a:r>
            <a:r>
              <a:rPr lang="en-US" sz="2400" baseline="30000" dirty="0" smtClean="0"/>
              <a:t>2</a:t>
            </a:r>
            <a:r>
              <a:rPr lang="el-GR" sz="2400" dirty="0" smtClean="0"/>
              <a:t>θ</a:t>
            </a:r>
            <a:endParaRPr lang="en-US" sz="2400" dirty="0" smtClean="0"/>
          </a:p>
          <a:p>
            <a:r>
              <a:rPr lang="en-US" sz="2400" dirty="0" smtClean="0"/>
              <a:t>     =[ cos</a:t>
            </a:r>
            <a:r>
              <a:rPr lang="en-US" sz="2400" baseline="30000" dirty="0" smtClean="0"/>
              <a:t>2</a:t>
            </a:r>
            <a:r>
              <a:rPr lang="en-US" sz="2400" dirty="0" smtClean="0"/>
              <a:t> </a:t>
            </a:r>
            <a:r>
              <a:rPr lang="el-GR" sz="2400" dirty="0" smtClean="0"/>
              <a:t>θ</a:t>
            </a:r>
            <a:r>
              <a:rPr lang="en-US" sz="2400" dirty="0" smtClean="0"/>
              <a:t> - sin</a:t>
            </a:r>
            <a:r>
              <a:rPr lang="en-US" sz="2400" baseline="30000" dirty="0" smtClean="0"/>
              <a:t>2</a:t>
            </a:r>
            <a:r>
              <a:rPr lang="el-GR" sz="2400" dirty="0" smtClean="0"/>
              <a:t> θ</a:t>
            </a:r>
            <a:r>
              <a:rPr lang="en-US" sz="2400" dirty="0" smtClean="0"/>
              <a:t>] + 2 </a:t>
            </a:r>
            <a:r>
              <a:rPr lang="en-US" sz="2400" dirty="0" err="1" smtClean="0"/>
              <a:t>i</a:t>
            </a:r>
            <a:r>
              <a:rPr lang="en-US" sz="2400" dirty="0" smtClean="0"/>
              <a:t> sin</a:t>
            </a:r>
            <a:r>
              <a:rPr lang="el-GR" sz="2400" dirty="0" smtClean="0"/>
              <a:t>θ</a:t>
            </a:r>
            <a:r>
              <a:rPr lang="en-US" sz="2400" dirty="0" smtClean="0"/>
              <a:t> </a:t>
            </a:r>
            <a:r>
              <a:rPr lang="en-US" sz="2400" dirty="0" err="1" smtClean="0"/>
              <a:t>cos</a:t>
            </a:r>
            <a:r>
              <a:rPr lang="el-GR" sz="2400" dirty="0" smtClean="0"/>
              <a:t>θ</a:t>
            </a:r>
            <a:endParaRPr lang="en-US" sz="2400" dirty="0" smtClean="0"/>
          </a:p>
          <a:p>
            <a:r>
              <a:rPr lang="en-US" sz="2400" dirty="0" smtClean="0"/>
              <a:t>Real Part= cos</a:t>
            </a:r>
            <a:r>
              <a:rPr lang="en-US" sz="2400" baseline="30000" dirty="0" smtClean="0"/>
              <a:t>2</a:t>
            </a:r>
            <a:r>
              <a:rPr lang="el-GR" sz="2400" dirty="0" smtClean="0"/>
              <a:t>θ</a:t>
            </a:r>
            <a:r>
              <a:rPr lang="en-US" sz="2400" dirty="0" smtClean="0"/>
              <a:t> – sin</a:t>
            </a:r>
            <a:r>
              <a:rPr lang="en-US" sz="2400" baseline="30000" dirty="0" smtClean="0"/>
              <a:t>2</a:t>
            </a:r>
            <a:r>
              <a:rPr lang="el-GR" sz="2400" dirty="0" smtClean="0"/>
              <a:t>θ</a:t>
            </a:r>
            <a:r>
              <a:rPr lang="en-US" sz="2400" dirty="0" smtClean="0"/>
              <a:t> .</a:t>
            </a:r>
          </a:p>
          <a:p>
            <a:r>
              <a:rPr lang="en-US" sz="2400" dirty="0" smtClean="0"/>
              <a:t>Imaginary Part= </a:t>
            </a:r>
            <a:r>
              <a:rPr lang="en-US" sz="2400" dirty="0" err="1" smtClean="0"/>
              <a:t>i</a:t>
            </a:r>
            <a:r>
              <a:rPr lang="en-US" sz="2400" dirty="0" smtClean="0"/>
              <a:t> 2sin</a:t>
            </a:r>
            <a:r>
              <a:rPr lang="el-GR" sz="2400" dirty="0" smtClean="0"/>
              <a:t>θ </a:t>
            </a:r>
            <a:r>
              <a:rPr lang="en-US" sz="2400" dirty="0" err="1" smtClean="0"/>
              <a:t>cos</a:t>
            </a:r>
            <a:r>
              <a:rPr lang="el-GR" sz="2400" dirty="0" smtClean="0"/>
              <a:t>θ</a:t>
            </a:r>
            <a:endParaRPr lang="en-US" sz="2400" dirty="0" smtClean="0"/>
          </a:p>
          <a:p>
            <a:r>
              <a:rPr lang="en-US" baseline="-25000" dirty="0" smtClean="0"/>
              <a:t>   </a:t>
            </a:r>
            <a:endParaRPr lang="en-US" dirty="0" smtClean="0"/>
          </a:p>
          <a:p>
            <a:endParaRPr lang="en-US" dirty="0" smtClean="0"/>
          </a:p>
          <a:p>
            <a:r>
              <a:rPr lang="en-US" dirty="0" smtClean="0"/>
              <a:t> </a:t>
            </a:r>
            <a:endParaRPr lang="ar-IQ" dirty="0"/>
          </a:p>
        </p:txBody>
      </p:sp>
      <p:cxnSp>
        <p:nvCxnSpPr>
          <p:cNvPr id="5" name="Straight Arrow Connector 4"/>
          <p:cNvCxnSpPr/>
          <p:nvPr/>
        </p:nvCxnSpPr>
        <p:spPr>
          <a:xfrm>
            <a:off x="3275856" y="2348880"/>
            <a:ext cx="114300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sndAc>
      <p:stSnd>
        <p:snd r:embed="rId2" name="chimes.wav"/>
      </p:stSnd>
    </p:sndAc>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ar-IQ"/>
          </a:p>
        </p:txBody>
      </p:sp>
      <p:sp>
        <p:nvSpPr>
          <p:cNvPr id="3" name="Rectangle 2"/>
          <p:cNvSpPr/>
          <p:nvPr/>
        </p:nvSpPr>
        <p:spPr>
          <a:xfrm>
            <a:off x="899592" y="1772816"/>
            <a:ext cx="7704856" cy="2923877"/>
          </a:xfrm>
          <a:prstGeom prst="rect">
            <a:avLst/>
          </a:prstGeom>
        </p:spPr>
        <p:txBody>
          <a:bodyPr wrap="square">
            <a:spAutoFit/>
          </a:bodyPr>
          <a:lstStyle/>
          <a:p>
            <a:r>
              <a:rPr lang="en-US" sz="2400" dirty="0" smtClean="0"/>
              <a:t>1-write  </a:t>
            </a:r>
            <a:r>
              <a:rPr lang="en-US" sz="2400" dirty="0" err="1" smtClean="0"/>
              <a:t>cos</a:t>
            </a:r>
            <a:r>
              <a:rPr lang="en-US" sz="2400" dirty="0" smtClean="0"/>
              <a:t>(8</a:t>
            </a:r>
            <a:r>
              <a:rPr lang="el-GR" sz="2400" dirty="0" smtClean="0"/>
              <a:t>θ</a:t>
            </a:r>
            <a:r>
              <a:rPr lang="en-US" sz="2400" dirty="0" smtClean="0"/>
              <a:t>)&amp;sin(8</a:t>
            </a:r>
            <a:r>
              <a:rPr lang="el-GR" sz="2400" dirty="0" smtClean="0"/>
              <a:t>θ</a:t>
            </a:r>
            <a:r>
              <a:rPr lang="en-US" sz="2400" dirty="0" smtClean="0"/>
              <a:t>) in term </a:t>
            </a:r>
            <a:r>
              <a:rPr lang="en-US" sz="2400" dirty="0" err="1" smtClean="0"/>
              <a:t>cos</a:t>
            </a:r>
            <a:r>
              <a:rPr lang="el-GR" sz="2400" dirty="0" smtClean="0"/>
              <a:t>θ</a:t>
            </a:r>
            <a:r>
              <a:rPr lang="en-US" sz="2400" dirty="0" smtClean="0"/>
              <a:t>,sin</a:t>
            </a:r>
            <a:r>
              <a:rPr lang="el-GR" sz="2400" dirty="0" smtClean="0"/>
              <a:t> θ</a:t>
            </a:r>
            <a:endParaRPr lang="en-US" sz="2400" dirty="0" smtClean="0"/>
          </a:p>
          <a:p>
            <a:r>
              <a:rPr lang="en-US" sz="2400" dirty="0" smtClean="0"/>
              <a:t>2-Write  </a:t>
            </a:r>
            <a:r>
              <a:rPr lang="en-US" sz="2400" dirty="0" err="1" smtClean="0"/>
              <a:t>cos</a:t>
            </a:r>
            <a:r>
              <a:rPr lang="en-US" sz="2400" dirty="0" smtClean="0"/>
              <a:t>(3</a:t>
            </a:r>
            <a:r>
              <a:rPr lang="el-GR" sz="2400" dirty="0" smtClean="0"/>
              <a:t>θ</a:t>
            </a:r>
            <a:r>
              <a:rPr lang="en-US" sz="2400" dirty="0" smtClean="0"/>
              <a:t>), </a:t>
            </a:r>
            <a:r>
              <a:rPr lang="en-US" sz="2400" dirty="0" err="1" smtClean="0"/>
              <a:t>cos</a:t>
            </a:r>
            <a:r>
              <a:rPr lang="en-US" sz="2400" dirty="0" smtClean="0"/>
              <a:t>(4</a:t>
            </a:r>
            <a:r>
              <a:rPr lang="el-GR" sz="2400" dirty="0" smtClean="0"/>
              <a:t>θ</a:t>
            </a:r>
            <a:r>
              <a:rPr lang="en-US" sz="2400" dirty="0" smtClean="0"/>
              <a:t>) &amp;</a:t>
            </a:r>
            <a:r>
              <a:rPr lang="ar-IQ" sz="2400" dirty="0" smtClean="0"/>
              <a:t> </a:t>
            </a:r>
            <a:r>
              <a:rPr lang="en-US" sz="2400" dirty="0" err="1" smtClean="0"/>
              <a:t>cos</a:t>
            </a:r>
            <a:r>
              <a:rPr lang="en-US" sz="2400" dirty="0" smtClean="0"/>
              <a:t>(7</a:t>
            </a:r>
            <a:r>
              <a:rPr lang="el-GR" sz="2400" dirty="0" smtClean="0"/>
              <a:t>θ</a:t>
            </a:r>
            <a:r>
              <a:rPr lang="en-US" sz="2400" dirty="0" smtClean="0"/>
              <a:t>)in term  </a:t>
            </a:r>
            <a:r>
              <a:rPr lang="en-US" sz="2400" dirty="0" err="1" smtClean="0"/>
              <a:t>cos</a:t>
            </a:r>
            <a:r>
              <a:rPr lang="el-GR" sz="2400" dirty="0" smtClean="0"/>
              <a:t>θ</a:t>
            </a:r>
            <a:r>
              <a:rPr lang="en-US" sz="2400" dirty="0" smtClean="0"/>
              <a:t> ,sin</a:t>
            </a:r>
            <a:r>
              <a:rPr lang="el-GR" sz="2400" dirty="0" smtClean="0"/>
              <a:t>θ</a:t>
            </a:r>
            <a:endParaRPr lang="en-US" sz="2400" dirty="0" smtClean="0"/>
          </a:p>
          <a:p>
            <a:r>
              <a:rPr lang="en-US" sz="2400" dirty="0" smtClean="0"/>
              <a:t>3-Write the following Complex Numbers by </a:t>
            </a:r>
          </a:p>
          <a:p>
            <a:r>
              <a:rPr lang="en-US" sz="2400" dirty="0" smtClean="0"/>
              <a:t>Polar  Form: a)1+i    ,  b) </a:t>
            </a:r>
            <a:r>
              <a:rPr lang="en-US" sz="2400" dirty="0" err="1" smtClean="0"/>
              <a:t>i</a:t>
            </a:r>
            <a:r>
              <a:rPr lang="en-US" sz="2400" dirty="0" smtClean="0"/>
              <a:t>    ,     c)   √ 3    + </a:t>
            </a:r>
            <a:r>
              <a:rPr lang="en-US" sz="2400" dirty="0" err="1" smtClean="0"/>
              <a:t>i</a:t>
            </a:r>
            <a:r>
              <a:rPr lang="en-US" sz="2400" dirty="0" smtClean="0"/>
              <a:t>  , d)  1+ </a:t>
            </a:r>
            <a:r>
              <a:rPr lang="en-US" sz="2400" dirty="0" err="1" smtClean="0"/>
              <a:t>i</a:t>
            </a:r>
            <a:r>
              <a:rPr lang="en-US" sz="2400" dirty="0" smtClean="0"/>
              <a:t> √ 3 ,  e) 1   ,   f)   (1+i) / (√ 3   + </a:t>
            </a:r>
            <a:r>
              <a:rPr lang="en-US" sz="2400" dirty="0" err="1" smtClean="0"/>
              <a:t>i</a:t>
            </a:r>
            <a:r>
              <a:rPr lang="en-US" sz="2400" dirty="0" smtClean="0"/>
              <a:t> )  ,  g) (√ 3  + </a:t>
            </a:r>
            <a:r>
              <a:rPr lang="en-US" sz="2400" dirty="0" err="1" smtClean="0"/>
              <a:t>i</a:t>
            </a:r>
            <a:r>
              <a:rPr lang="en-US" sz="2400" dirty="0" smtClean="0"/>
              <a:t> )/ (1+i)</a:t>
            </a:r>
          </a:p>
          <a:p>
            <a:r>
              <a:rPr lang="en-US" sz="2400" dirty="0" smtClean="0"/>
              <a:t> 4-Convert the polar form  5 ∠ 53°  to complex number .</a:t>
            </a:r>
          </a:p>
          <a:p>
            <a:r>
              <a:rPr lang="en-US" sz="2400" dirty="0" smtClean="0"/>
              <a:t>5-Convert the complex number 5 + 2 </a:t>
            </a:r>
            <a:r>
              <a:rPr lang="en-US" sz="2400" i="1" dirty="0" err="1" smtClean="0"/>
              <a:t>i</a:t>
            </a:r>
            <a:r>
              <a:rPr lang="en-US" sz="2400" dirty="0" smtClean="0"/>
              <a:t> to polar form.</a:t>
            </a:r>
          </a:p>
          <a:p>
            <a:endParaRPr lang="ar-IQ" sz="1600" b="1" dirty="0" smtClean="0"/>
          </a:p>
        </p:txBody>
      </p:sp>
      <p:sp>
        <p:nvSpPr>
          <p:cNvPr id="6" name="Rectangle 9"/>
          <p:cNvSpPr>
            <a:spLocks noChangeArrowheads="1"/>
          </p:cNvSpPr>
          <p:nvPr/>
        </p:nvSpPr>
        <p:spPr bwMode="auto">
          <a:xfrm>
            <a:off x="971600" y="4389800"/>
            <a:ext cx="25202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Prove that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59832" y="4293096"/>
            <a:ext cx="3314700" cy="648072"/>
          </a:xfrm>
          <a:prstGeom prst="rect">
            <a:avLst/>
          </a:prstGeom>
          <a:noFill/>
        </p:spPr>
      </p:pic>
      <p:pic>
        <p:nvPicPr>
          <p:cNvPr id="8"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35896" y="5157192"/>
            <a:ext cx="1895475" cy="571500"/>
          </a:xfrm>
          <a:prstGeom prst="rect">
            <a:avLst/>
          </a:prstGeom>
          <a:noFill/>
        </p:spPr>
      </p:pic>
      <p:sp>
        <p:nvSpPr>
          <p:cNvPr id="9" name="Rectangle 13"/>
          <p:cNvSpPr>
            <a:spLocks noChangeArrowheads="1"/>
          </p:cNvSpPr>
          <p:nvPr/>
        </p:nvSpPr>
        <p:spPr bwMode="auto">
          <a:xfrm>
            <a:off x="971600" y="4797152"/>
            <a:ext cx="23042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show that: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16216" y="4869160"/>
            <a:ext cx="2088232" cy="419100"/>
          </a:xfrm>
          <a:prstGeom prst="rect">
            <a:avLst/>
          </a:prstGeom>
          <a:noFill/>
        </p:spPr>
      </p:pic>
      <p:sp>
        <p:nvSpPr>
          <p:cNvPr id="11" name="Rectangle 10"/>
          <p:cNvSpPr/>
          <p:nvPr/>
        </p:nvSpPr>
        <p:spPr>
          <a:xfrm>
            <a:off x="2915816" y="4797152"/>
            <a:ext cx="3888432" cy="830997"/>
          </a:xfrm>
          <a:prstGeom prst="rect">
            <a:avLst/>
          </a:prstGeom>
        </p:spPr>
        <p:txBody>
          <a:bodyPr wrap="square">
            <a:spAutoFit/>
          </a:bodyPr>
          <a:lstStyle/>
          <a:p>
            <a:r>
              <a:rPr lang="en-US" sz="2400" dirty="0" smtClean="0">
                <a:latin typeface="Times New Roman" pitchFamily="18" charset="0"/>
                <a:ea typeface="Calibri" pitchFamily="34" charset="0"/>
                <a:cs typeface="Times New Roman" pitchFamily="18" charset="0"/>
              </a:rPr>
              <a:t>the solution of the equation                 is</a:t>
            </a:r>
            <a:endParaRPr lang="ar-IQ" sz="2400" dirty="0"/>
          </a:p>
        </p:txBody>
      </p:sp>
    </p:spTree>
  </p:cSld>
  <p:clrMapOvr>
    <a:masterClrMapping/>
  </p:clrMapOvr>
  <p:transition>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576063"/>
          </a:xfrm>
        </p:spPr>
        <p:txBody>
          <a:bodyPr>
            <a:normAutofit fontScale="90000"/>
          </a:bodyPr>
          <a:lstStyle/>
          <a:p>
            <a:pPr algn="l" rtl="0"/>
            <a:r>
              <a:rPr lang="en-US" b="1" dirty="0" smtClean="0"/>
              <a:t/>
            </a:r>
            <a:br>
              <a:rPr lang="en-US" b="1" dirty="0" smtClean="0"/>
            </a:br>
            <a:r>
              <a:rPr lang="en-US" sz="4000" b="1" dirty="0" smtClean="0"/>
              <a:t>1-2-2 Numerical  Errors</a:t>
            </a:r>
            <a:br>
              <a:rPr lang="en-US" sz="4000" b="1" dirty="0" smtClean="0"/>
            </a:br>
            <a:endParaRPr lang="ar-IQ" sz="4000" dirty="0"/>
          </a:p>
        </p:txBody>
      </p:sp>
      <p:sp>
        <p:nvSpPr>
          <p:cNvPr id="3" name="Subtitle 2"/>
          <p:cNvSpPr>
            <a:spLocks noGrp="1"/>
          </p:cNvSpPr>
          <p:nvPr>
            <p:ph type="subTitle" idx="1"/>
          </p:nvPr>
        </p:nvSpPr>
        <p:spPr>
          <a:xfrm>
            <a:off x="755576" y="1052736"/>
            <a:ext cx="7848872" cy="4968552"/>
          </a:xfrm>
        </p:spPr>
        <p:txBody>
          <a:bodyPr>
            <a:normAutofit fontScale="70000" lnSpcReduction="20000"/>
          </a:bodyPr>
          <a:lstStyle/>
          <a:p>
            <a:pPr algn="just" rtl="0"/>
            <a:r>
              <a:rPr lang="en-US" sz="3000" b="1" dirty="0" smtClean="0">
                <a:solidFill>
                  <a:schemeClr val="tx1"/>
                </a:solidFill>
                <a:cs typeface="+mj-cs"/>
              </a:rPr>
              <a:t>a-Truncation Error</a:t>
            </a:r>
            <a:r>
              <a:rPr lang="en-US" sz="3000" b="1" dirty="0" smtClean="0"/>
              <a:t> </a:t>
            </a:r>
            <a:r>
              <a:rPr lang="en-US" sz="3000" b="1" dirty="0" smtClean="0">
                <a:solidFill>
                  <a:schemeClr val="tx1"/>
                </a:solidFill>
              </a:rPr>
              <a:t>(T.E)</a:t>
            </a:r>
            <a:r>
              <a:rPr lang="ar-IQ" sz="3000" b="1" dirty="0" smtClean="0">
                <a:solidFill>
                  <a:schemeClr val="tx1"/>
                </a:solidFill>
                <a:cs typeface="Ali_K_Samik" pitchFamily="2" charset="-78"/>
              </a:rPr>
              <a:t>هةلَةي ثضرِاو  </a:t>
            </a:r>
            <a:r>
              <a:rPr lang="ar-IQ" sz="3000" b="1" dirty="0" smtClean="0">
                <a:solidFill>
                  <a:schemeClr val="tx1"/>
                </a:solidFill>
              </a:rPr>
              <a:t>الخطأ المبتور                          </a:t>
            </a:r>
            <a:endParaRPr lang="en-US" sz="3000" b="1" dirty="0" smtClean="0">
              <a:solidFill>
                <a:schemeClr val="tx1"/>
              </a:solidFill>
            </a:endParaRPr>
          </a:p>
          <a:p>
            <a:pPr algn="just" rtl="0"/>
            <a:r>
              <a:rPr lang="en-US" dirty="0" smtClean="0">
                <a:solidFill>
                  <a:schemeClr val="tx1"/>
                </a:solidFill>
              </a:rPr>
              <a:t>Refers to the error in a method, which occurs because some series (finite or infinite</a:t>
            </a:r>
            <a:r>
              <a:rPr lang="ar-IQ" dirty="0" smtClean="0">
                <a:solidFill>
                  <a:schemeClr val="tx1"/>
                </a:solidFill>
              </a:rPr>
              <a:t> ( </a:t>
            </a:r>
            <a:r>
              <a:rPr lang="en-US" dirty="0" smtClean="0">
                <a:solidFill>
                  <a:schemeClr val="tx1"/>
                </a:solidFill>
              </a:rPr>
              <a:t>is truncated to a fewer number of terms. Such errors are essentially algorithmic errors and we can predict the extent of the error that will occur in the method</a:t>
            </a:r>
            <a:r>
              <a:rPr lang="ar-IQ" dirty="0" smtClean="0">
                <a:solidFill>
                  <a:schemeClr val="tx1"/>
                </a:solidFill>
              </a:rPr>
              <a:t>. </a:t>
            </a:r>
            <a:endParaRPr lang="en-US" dirty="0" smtClean="0">
              <a:solidFill>
                <a:schemeClr val="tx1"/>
              </a:solidFill>
            </a:endParaRPr>
          </a:p>
          <a:p>
            <a:pPr algn="just" rtl="0"/>
            <a:r>
              <a:rPr lang="en-US" dirty="0" smtClean="0">
                <a:solidFill>
                  <a:schemeClr val="tx1"/>
                </a:solidFill>
              </a:rPr>
              <a:t>Or Truncation error is defined as the error caused by truncating a mathematical procedure. For example, the </a:t>
            </a:r>
            <a:r>
              <a:rPr lang="en-US" dirty="0" err="1" smtClean="0">
                <a:solidFill>
                  <a:schemeClr val="tx1"/>
                </a:solidFill>
              </a:rPr>
              <a:t>Maclaurin</a:t>
            </a:r>
            <a:r>
              <a:rPr lang="en-US" dirty="0" smtClean="0">
                <a:solidFill>
                  <a:schemeClr val="tx1"/>
                </a:solidFill>
              </a:rPr>
              <a:t> series for is given as</a:t>
            </a:r>
            <a:endParaRPr lang="en-US" b="1" dirty="0" smtClean="0">
              <a:solidFill>
                <a:schemeClr val="tx1"/>
              </a:solidFill>
            </a:endParaRPr>
          </a:p>
          <a:p>
            <a:pPr algn="just" rtl="0"/>
            <a:endParaRPr lang="en-US" b="1" dirty="0" smtClean="0">
              <a:solidFill>
                <a:schemeClr val="tx1"/>
              </a:solidFill>
            </a:endParaRPr>
          </a:p>
          <a:p>
            <a:pPr algn="just" rtl="0"/>
            <a:r>
              <a:rPr lang="en-US" b="1" dirty="0" smtClean="0">
                <a:solidFill>
                  <a:schemeClr val="tx1"/>
                </a:solidFill>
              </a:rPr>
              <a:t>Example1</a:t>
            </a:r>
            <a:r>
              <a:rPr lang="en-US" dirty="0" smtClean="0">
                <a:solidFill>
                  <a:schemeClr val="tx1"/>
                </a:solidFill>
              </a:rPr>
              <a:t> :    </a:t>
            </a:r>
          </a:p>
          <a:p>
            <a:pPr algn="just">
              <a:tabLst>
                <a:tab pos="857250" algn="l"/>
              </a:tabLst>
            </a:pPr>
            <a:r>
              <a:rPr lang="en-US" dirty="0" smtClean="0"/>
              <a:t> </a:t>
            </a:r>
          </a:p>
          <a:p>
            <a:pPr algn="l" rtl="0">
              <a:tabLst>
                <a:tab pos="857250" algn="l"/>
              </a:tabLst>
            </a:pPr>
            <a:endParaRPr lang="en-US" b="1" dirty="0" smtClean="0">
              <a:solidFill>
                <a:schemeClr val="tx1"/>
              </a:solidFill>
            </a:endParaRPr>
          </a:p>
          <a:p>
            <a:pPr algn="l" rtl="0">
              <a:tabLst>
                <a:tab pos="857250" algn="l"/>
              </a:tabLst>
            </a:pPr>
            <a:r>
              <a:rPr lang="en-US" b="1" dirty="0" smtClean="0">
                <a:solidFill>
                  <a:schemeClr val="tx1"/>
                </a:solidFill>
              </a:rPr>
              <a:t>Global Truncation Error for Euler’s Method</a:t>
            </a:r>
            <a:endParaRPr lang="en-US" dirty="0" smtClean="0">
              <a:cs typeface="Ali_K_Samik" pitchFamily="2" charset="-78"/>
            </a:endParaRPr>
          </a:p>
          <a:p>
            <a:pPr algn="l" rtl="0"/>
            <a:r>
              <a:rPr lang="en-US" dirty="0" smtClean="0">
                <a:solidFill>
                  <a:schemeClr val="tx1"/>
                </a:solidFill>
              </a:rPr>
              <a:t>  </a:t>
            </a:r>
          </a:p>
          <a:p>
            <a:pPr algn="just" rtl="0"/>
            <a:r>
              <a:rPr lang="en-US" b="1" dirty="0" smtClean="0">
                <a:solidFill>
                  <a:schemeClr val="tx1"/>
                </a:solidFill>
              </a:rPr>
              <a:t>Example2</a:t>
            </a:r>
            <a:endParaRPr lang="en-US" b="1" dirty="0" smtClean="0">
              <a:solidFill>
                <a:schemeClr val="tx1"/>
              </a:solidFill>
              <a:cs typeface="Ali_K_Samik" pitchFamily="2" charset="-78"/>
            </a:endParaRPr>
          </a:p>
          <a:p>
            <a:pPr lvl="0" algn="just" rtl="0">
              <a:buFont typeface="+mj-lt"/>
              <a:buAutoNum type="arabicPeriod"/>
              <a:tabLst>
                <a:tab pos="857250" algn="l"/>
              </a:tabLst>
            </a:pPr>
            <a:endParaRPr lang="en-US" dirty="0" smtClean="0">
              <a:solidFill>
                <a:schemeClr val="tx1"/>
              </a:solidFill>
              <a:cs typeface="+mj-cs"/>
            </a:endParaRPr>
          </a:p>
          <a:p>
            <a:pPr lvl="0" algn="just" rtl="0">
              <a:buFont typeface="+mj-lt"/>
              <a:buAutoNum type="arabicPeriod"/>
              <a:tabLst>
                <a:tab pos="857250" algn="l"/>
              </a:tabLst>
            </a:pPr>
            <a:endParaRPr lang="en-US" dirty="0" smtClean="0">
              <a:solidFill>
                <a:schemeClr val="tx1"/>
              </a:solidFill>
              <a:cs typeface="+mj-cs"/>
            </a:endParaRPr>
          </a:p>
          <a:p>
            <a:pPr marL="457200" lvl="0" indent="-457200" algn="just" rtl="0">
              <a:tabLst>
                <a:tab pos="857250" algn="l"/>
              </a:tabLst>
            </a:pPr>
            <a:endParaRPr lang="ar-IQ" dirty="0"/>
          </a:p>
        </p:txBody>
      </p:sp>
      <p:sp>
        <p:nvSpPr>
          <p:cNvPr id="4" name="Rectangle 3"/>
          <p:cNvSpPr/>
          <p:nvPr/>
        </p:nvSpPr>
        <p:spPr>
          <a:xfrm>
            <a:off x="1547664" y="3140968"/>
            <a:ext cx="6336703" cy="1200329"/>
          </a:xfrm>
          <a:prstGeom prst="rect">
            <a:avLst/>
          </a:prstGeom>
        </p:spPr>
        <p:txBody>
          <a:bodyPr wrap="square">
            <a:spAutoFit/>
          </a:bodyPr>
          <a:lstStyle/>
          <a:p>
            <a:pPr lvl="0" algn="justLow" fontAlgn="base">
              <a:spcBef>
                <a:spcPct val="0"/>
              </a:spcBef>
              <a:spcAft>
                <a:spcPct val="0"/>
              </a:spcAft>
            </a:pPr>
            <a:endParaRPr lang="en-US" sz="2400" dirty="0" smtClean="0">
              <a:latin typeface="Times New Roman" pitchFamily="18" charset="0"/>
              <a:ea typeface="Calibri" pitchFamily="34" charset="0"/>
              <a:cs typeface="Times New Roman" pitchFamily="18" charset="0"/>
            </a:endParaRPr>
          </a:p>
          <a:p>
            <a:pPr lvl="0" algn="justLow" fontAlgn="base">
              <a:spcBef>
                <a:spcPct val="0"/>
              </a:spcBef>
              <a:spcAft>
                <a:spcPct val="0"/>
              </a:spcAft>
            </a:pPr>
            <a:endParaRPr lang="en-US" sz="2400" dirty="0" smtClean="0">
              <a:latin typeface="Times New Roman" pitchFamily="18" charset="0"/>
              <a:ea typeface="Calibri" pitchFamily="34" charset="0"/>
              <a:cs typeface="Times New Roman" pitchFamily="18" charset="0"/>
            </a:endParaRPr>
          </a:p>
          <a:p>
            <a:pPr lvl="0" algn="justLow" fontAlgn="base">
              <a:spcBef>
                <a:spcPct val="0"/>
              </a:spcBef>
              <a:spcAft>
                <a:spcPct val="0"/>
              </a:spcAft>
            </a:pPr>
            <a:endParaRPr lang="en-US" sz="2400" dirty="0" smtClean="0">
              <a:latin typeface="Times New Roman" pitchFamily="18" charset="0"/>
              <a:ea typeface="Calibri" pitchFamily="34" charset="0"/>
              <a:cs typeface="Times New Roman" pitchFamily="18" charset="0"/>
            </a:endParaRPr>
          </a:p>
        </p:txBody>
      </p:sp>
      <p:sp>
        <p:nvSpPr>
          <p:cNvPr id="5" name="Rectangle 4"/>
          <p:cNvSpPr/>
          <p:nvPr/>
        </p:nvSpPr>
        <p:spPr>
          <a:xfrm>
            <a:off x="1115616" y="5157192"/>
            <a:ext cx="7272808" cy="461665"/>
          </a:xfrm>
          <a:prstGeom prst="rect">
            <a:avLst/>
          </a:prstGeom>
        </p:spPr>
        <p:txBody>
          <a:bodyPr wrap="square">
            <a:spAutoFit/>
          </a:bodyPr>
          <a:lstStyle/>
          <a:p>
            <a:endParaRPr lang="ar-IQ" sz="2400" dirty="0"/>
          </a:p>
        </p:txBody>
      </p:sp>
      <p:pic>
        <p:nvPicPr>
          <p:cNvPr id="8"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39752" y="5373216"/>
            <a:ext cx="3816424" cy="504056"/>
          </a:xfrm>
          <a:prstGeom prst="rect">
            <a:avLst/>
          </a:prstGeom>
          <a:noFill/>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276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11760" y="3573016"/>
            <a:ext cx="4392488" cy="667891"/>
          </a:xfrm>
          <a:prstGeom prst="rect">
            <a:avLst/>
          </a:prstGeom>
          <a:noFill/>
        </p:spPr>
      </p:pic>
      <p:sp>
        <p:nvSpPr>
          <p:cNvPr id="32771"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7"/>
            <a:ext cx="8784976" cy="6494085"/>
          </a:xfrm>
          <a:prstGeom prst="rect">
            <a:avLst/>
          </a:prstGeom>
        </p:spPr>
        <p:txBody>
          <a:bodyPr wrap="square">
            <a:spAutoFit/>
          </a:bodyPr>
          <a:lstStyle/>
          <a:p>
            <a:pPr algn="just"/>
            <a:r>
              <a:rPr lang="en-US" sz="2800" b="1" dirty="0" smtClean="0">
                <a:cs typeface="+mj-cs"/>
              </a:rPr>
              <a:t>b-Round –off Error </a:t>
            </a:r>
            <a:r>
              <a:rPr lang="ar-IQ" sz="2800" b="1" dirty="0" smtClean="0">
                <a:cs typeface="Ali_K_Samik" pitchFamily="2" charset="-78"/>
              </a:rPr>
              <a:t>هةلَةي سورِاوة (دووبارة)</a:t>
            </a:r>
            <a:r>
              <a:rPr lang="ar-IQ" sz="2800" b="1" dirty="0" smtClean="0"/>
              <a:t> الخطأ المدور        </a:t>
            </a:r>
            <a:r>
              <a:rPr lang="ar-IQ" sz="2400" b="1" dirty="0" smtClean="0"/>
              <a:t>     </a:t>
            </a:r>
            <a:r>
              <a:rPr lang="ar-IQ" sz="2400" dirty="0" smtClean="0"/>
              <a:t>      </a:t>
            </a:r>
            <a:r>
              <a:rPr lang="en-US" sz="2400" dirty="0" smtClean="0"/>
              <a:t>Round off error occurs because of the computing device's inability to deal with certain numbers. Such numbers need to be rounded off to some near approximation which is dependent on the word size used to represent numbers of the device.</a:t>
            </a:r>
          </a:p>
          <a:p>
            <a:pPr algn="just"/>
            <a:r>
              <a:rPr lang="en-US" sz="2400" dirty="0" smtClean="0"/>
              <a:t>Example</a:t>
            </a:r>
            <a:r>
              <a:rPr lang="ar-IQ" sz="2400" dirty="0" smtClean="0"/>
              <a:t>  :1</a:t>
            </a:r>
            <a:r>
              <a:rPr lang="en-US" sz="2400" dirty="0" smtClean="0"/>
              <a:t>                                              Example2:                          </a:t>
            </a:r>
          </a:p>
          <a:p>
            <a:pPr algn="just"/>
            <a:r>
              <a:rPr lang="en-US" sz="2400" dirty="0" smtClean="0"/>
              <a:t> </a:t>
            </a:r>
            <a:r>
              <a:rPr lang="ar-IQ" sz="2400" dirty="0" smtClean="0">
                <a:latin typeface="Times New Roman" pitchFamily="18" charset="0"/>
                <a:cs typeface="Times New Roman" pitchFamily="18" charset="0"/>
              </a:rPr>
              <a:t>Example3:The following examples illustrate rounding to four decimal places (4</a:t>
            </a:r>
            <a:r>
              <a:rPr lang="ar-IQ" sz="2400" i="1" dirty="0" smtClean="0">
                <a:latin typeface="Times New Roman" pitchFamily="18" charset="0"/>
                <a:cs typeface="Times New Roman" pitchFamily="18" charset="0"/>
              </a:rPr>
              <a:t>D(</a:t>
            </a:r>
            <a:endParaRPr lang="ar-IQ" sz="2400" dirty="0" smtClean="0">
              <a:latin typeface="Times New Roman" pitchFamily="18" charset="0"/>
              <a:cs typeface="Times New Roman" pitchFamily="18" charset="0"/>
            </a:endParaRPr>
          </a:p>
          <a:p>
            <a:pPr algn="just">
              <a:tabLst>
                <a:tab pos="0" algn="l"/>
                <a:tab pos="117475" algn="l"/>
                <a:tab pos="233363" algn="l"/>
              </a:tabLst>
            </a:pPr>
            <a:r>
              <a:rPr lang="en-US" sz="2800" b="1" dirty="0" smtClean="0"/>
              <a:t>c- Absolute Error( A.E </a:t>
            </a:r>
            <a:r>
              <a:rPr lang="en-US" sz="2800" b="1" dirty="0" smtClean="0">
                <a:cs typeface="+mj-cs"/>
              </a:rPr>
              <a:t>)</a:t>
            </a:r>
            <a:r>
              <a:rPr lang="ar-IQ" sz="2800" b="1" dirty="0" smtClean="0">
                <a:cs typeface="Ali_K_Samik" pitchFamily="2" charset="-78"/>
              </a:rPr>
              <a:t>هةلَةي نرخي رِووت</a:t>
            </a:r>
            <a:endParaRPr lang="en-US" sz="2800" b="1" dirty="0" smtClean="0"/>
          </a:p>
          <a:p>
            <a:pPr algn="just"/>
            <a:r>
              <a:rPr lang="en-US" sz="2400" b="1" dirty="0" smtClean="0"/>
              <a:t>  </a:t>
            </a:r>
            <a:r>
              <a:rPr lang="en-US" sz="2400" dirty="0" smtClean="0"/>
              <a:t>Absolute Error is the magnitude of the difference between the true value and the approximate value</a:t>
            </a:r>
            <a:r>
              <a:rPr lang="en-US" altLang="zh-TW" sz="2400" dirty="0" smtClean="0"/>
              <a:t> ,</a:t>
            </a:r>
            <a:r>
              <a:rPr lang="en-US" sz="2400" dirty="0" smtClean="0"/>
              <a:t>If </a:t>
            </a:r>
            <a:r>
              <a:rPr lang="en-US" altLang="zh-TW" sz="2400" i="1" dirty="0" err="1" smtClean="0">
                <a:latin typeface="Times New Roman" pitchFamily="18" charset="0"/>
              </a:rPr>
              <a:t>x</a:t>
            </a:r>
            <a:r>
              <a:rPr lang="en-US" altLang="zh-TW" sz="2400" baseline="-25000" dirty="0" err="1" smtClean="0">
                <a:latin typeface="Times New Roman" pitchFamily="18" charset="0"/>
              </a:rPr>
              <a:t>T</a:t>
            </a:r>
            <a:r>
              <a:rPr lang="en-US" altLang="zh-TW" sz="2400" dirty="0" smtClean="0"/>
              <a:t> is a true value)</a:t>
            </a:r>
            <a:r>
              <a:rPr lang="en-US" sz="2400" dirty="0" smtClean="0"/>
              <a:t> and  the</a:t>
            </a:r>
            <a:r>
              <a:rPr lang="en-US" altLang="zh-TW" sz="2400" i="1" dirty="0" smtClean="0">
                <a:latin typeface="Times New Roman" pitchFamily="18" charset="0"/>
              </a:rPr>
              <a:t> </a:t>
            </a:r>
            <a:r>
              <a:rPr lang="en-US" altLang="zh-TW" sz="2400" i="1" dirty="0" err="1" smtClean="0">
                <a:latin typeface="Times New Roman" pitchFamily="18" charset="0"/>
              </a:rPr>
              <a:t>x</a:t>
            </a:r>
            <a:r>
              <a:rPr lang="en-US" altLang="zh-TW" sz="2400" baseline="-25000" dirty="0" err="1" smtClean="0">
                <a:latin typeface="Times New Roman" pitchFamily="18" charset="0"/>
              </a:rPr>
              <a:t>A</a:t>
            </a:r>
            <a:r>
              <a:rPr lang="en-US" sz="2400" dirty="0" smtClean="0"/>
              <a:t>  is an approximate value, </a:t>
            </a:r>
            <a:r>
              <a:rPr lang="en-US" altLang="zh-TW" sz="2400" dirty="0" smtClean="0"/>
              <a:t>then the absolute error | </a:t>
            </a:r>
            <a:r>
              <a:rPr lang="en-US" altLang="zh-TW" sz="2400" i="1" dirty="0" err="1" smtClean="0">
                <a:latin typeface="Times New Roman" pitchFamily="18" charset="0"/>
              </a:rPr>
              <a:t>x</a:t>
            </a:r>
            <a:r>
              <a:rPr lang="en-US" altLang="zh-TW" sz="2400" baseline="-25000" dirty="0" err="1" smtClean="0">
                <a:latin typeface="Times New Roman" pitchFamily="18" charset="0"/>
              </a:rPr>
              <a:t>T</a:t>
            </a:r>
            <a:r>
              <a:rPr lang="en-US" altLang="zh-TW" sz="2400" dirty="0" smtClean="0">
                <a:latin typeface="Times New Roman" pitchFamily="18" charset="0"/>
              </a:rPr>
              <a:t> - </a:t>
            </a:r>
            <a:r>
              <a:rPr lang="en-US" altLang="zh-TW" sz="2400" i="1" dirty="0" err="1" smtClean="0">
                <a:latin typeface="Times New Roman" pitchFamily="18" charset="0"/>
              </a:rPr>
              <a:t>x</a:t>
            </a:r>
            <a:r>
              <a:rPr lang="en-US" altLang="zh-TW" sz="2400" baseline="-25000" dirty="0" err="1" smtClean="0">
                <a:latin typeface="Times New Roman" pitchFamily="18" charset="0"/>
              </a:rPr>
              <a:t>A</a:t>
            </a:r>
            <a:r>
              <a:rPr lang="en-US" altLang="zh-TW" sz="2400" dirty="0" smtClean="0"/>
              <a:t> | </a:t>
            </a:r>
            <a:r>
              <a:rPr lang="en-US" sz="2400" dirty="0" smtClean="0"/>
              <a:t>The Absolute error between two values is defined as( A.E) :</a:t>
            </a:r>
          </a:p>
          <a:p>
            <a:pPr algn="just"/>
            <a:r>
              <a:rPr lang="en-US" altLang="zh-TW" sz="2400" dirty="0" smtClean="0"/>
              <a:t>Example</a:t>
            </a:r>
            <a:r>
              <a:rPr lang="ar-IQ" sz="2400" dirty="0" smtClean="0"/>
              <a:t>  :</a:t>
            </a:r>
            <a:endParaRPr lang="en-US" sz="2400" dirty="0" smtClean="0"/>
          </a:p>
          <a:p>
            <a:pPr algn="just"/>
            <a:r>
              <a:rPr lang="en-US" sz="2400" dirty="0" smtClean="0"/>
              <a:t>    </a:t>
            </a:r>
          </a:p>
          <a:p>
            <a:pPr algn="just"/>
            <a:r>
              <a:rPr lang="en-US" sz="2400" dirty="0" smtClean="0"/>
              <a:t>          </a:t>
            </a:r>
          </a:p>
          <a:p>
            <a:endParaRPr lang="ar-IQ" sz="2400" dirty="0"/>
          </a:p>
        </p:txBody>
      </p:sp>
      <p:sp>
        <p:nvSpPr>
          <p:cNvPr id="143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3363" name="Rectangle 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3365" name="Rectangle 5"/>
          <p:cNvSpPr>
            <a:spLocks noChangeArrowheads="1"/>
          </p:cNvSpPr>
          <p:nvPr/>
        </p:nvSpPr>
        <p:spPr bwMode="auto">
          <a:xfrm flipV="1">
            <a:off x="467544" y="295393"/>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4336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47664" y="2276872"/>
            <a:ext cx="2448272" cy="428625"/>
          </a:xfrm>
          <a:prstGeom prst="rect">
            <a:avLst/>
          </a:prstGeom>
          <a:noFill/>
        </p:spPr>
      </p:pic>
      <p:sp>
        <p:nvSpPr>
          <p:cNvPr id="143366" name="Rectangle 6"/>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33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18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185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44208" y="2276872"/>
            <a:ext cx="1475234" cy="360040"/>
          </a:xfrm>
          <a:prstGeom prst="rect">
            <a:avLst/>
          </a:prstGeom>
          <a:noFill/>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1" name="Rectangle 3"/>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073" name="Object 1"/>
          <p:cNvGraphicFramePr>
            <a:graphicFrameLocks noChangeAspect="1"/>
          </p:cNvGraphicFramePr>
          <p:nvPr/>
        </p:nvGraphicFramePr>
        <p:xfrm>
          <a:off x="1547664" y="5661248"/>
          <a:ext cx="5975275" cy="792088"/>
        </p:xfrm>
        <a:graphic>
          <a:graphicData uri="http://schemas.openxmlformats.org/presentationml/2006/ole">
            <mc:AlternateContent xmlns:mc="http://schemas.openxmlformats.org/markup-compatibility/2006">
              <mc:Choice xmlns:v="urn:schemas-microsoft-com:vml" Requires="v">
                <p:oleObj spid="_x0000_s3088" name="Equation" r:id="rId6" imgW="2743200" imgH="457200" progId="Equation.3">
                  <p:embed/>
                </p:oleObj>
              </mc:Choice>
              <mc:Fallback>
                <p:oleObj name="Equation" r:id="rId6" imgW="2743200" imgH="45720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5661248"/>
                        <a:ext cx="5975275"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ndAc>
      <p:stSnd>
        <p:snd r:embed="rId3"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1"/>
            <a:ext cx="8496944" cy="707886"/>
          </a:xfrm>
          <a:prstGeom prst="rect">
            <a:avLst/>
          </a:prstGeom>
        </p:spPr>
        <p:txBody>
          <a:bodyPr wrap="square">
            <a:spAutoFit/>
          </a:bodyPr>
          <a:lstStyle/>
          <a:p>
            <a:pPr algn="just"/>
            <a:endParaRPr lang="en-US" sz="2000" b="1" dirty="0" smtClean="0"/>
          </a:p>
          <a:p>
            <a:pPr algn="just"/>
            <a:endParaRPr lang="en-US" sz="2000" b="1" dirty="0" smtClean="0"/>
          </a:p>
        </p:txBody>
      </p:sp>
      <p:sp>
        <p:nvSpPr>
          <p:cNvPr id="3" name="Rectangle 2"/>
          <p:cNvSpPr/>
          <p:nvPr/>
        </p:nvSpPr>
        <p:spPr>
          <a:xfrm>
            <a:off x="467544" y="151181"/>
            <a:ext cx="8064896" cy="6706820"/>
          </a:xfrm>
          <a:prstGeom prst="rect">
            <a:avLst/>
          </a:prstGeom>
        </p:spPr>
        <p:txBody>
          <a:bodyPr wrap="square">
            <a:spAutoFit/>
          </a:bodyPr>
          <a:lstStyle/>
          <a:p>
            <a:pPr lvl="0" algn="just" fontAlgn="base">
              <a:spcBef>
                <a:spcPct val="0"/>
              </a:spcBef>
              <a:spcAft>
                <a:spcPct val="0"/>
              </a:spcAft>
            </a:pPr>
            <a:r>
              <a:rPr lang="en-US" sz="2400" b="1" dirty="0" smtClean="0">
                <a:latin typeface="Times New Roman" pitchFamily="18" charset="0"/>
                <a:ea typeface="Calibri" pitchFamily="34" charset="0"/>
                <a:cs typeface="+mj-cs"/>
              </a:rPr>
              <a:t>d .The Relative Error  </a:t>
            </a:r>
            <a:r>
              <a:rPr lang="ar-IQ" sz="2400" b="1" dirty="0" smtClean="0">
                <a:latin typeface="Times New Roman" pitchFamily="18" charset="0"/>
                <a:ea typeface="Calibri" pitchFamily="34" charset="0"/>
                <a:cs typeface="Ali_K_Samik" pitchFamily="2" charset="-78"/>
              </a:rPr>
              <a:t>هةلَةي رِيَذةيي</a:t>
            </a:r>
            <a:r>
              <a:rPr lang="en-US" sz="2400" b="1" dirty="0" smtClean="0">
                <a:latin typeface="Times New Roman" pitchFamily="18" charset="0"/>
                <a:ea typeface="Calibri" pitchFamily="34" charset="0"/>
                <a:cs typeface="+mj-cs"/>
              </a:rPr>
              <a:t>        </a:t>
            </a:r>
            <a:endParaRPr lang="en-US" sz="2400" b="1" dirty="0" smtClean="0">
              <a:cs typeface="+mj-cs"/>
            </a:endParaRPr>
          </a:p>
          <a:p>
            <a:pPr algn="just"/>
            <a:r>
              <a:rPr lang="en-US" sz="2400" dirty="0" smtClean="0">
                <a:cs typeface="+mj-cs"/>
              </a:rPr>
              <a:t> is the absolute error relative to the exact value</a:t>
            </a:r>
            <a:endParaRPr lang="en-US" altLang="zh-TW" sz="2400" dirty="0" smtClean="0">
              <a:solidFill>
                <a:schemeClr val="accent2"/>
              </a:solidFill>
              <a:cs typeface="+mj-cs"/>
            </a:endParaRPr>
          </a:p>
          <a:p>
            <a:pPr algn="just"/>
            <a:r>
              <a:rPr lang="en-US" altLang="zh-TW" sz="2400" dirty="0" smtClean="0">
                <a:cs typeface="+mj-cs"/>
              </a:rPr>
              <a:t>True Relative Error in </a:t>
            </a:r>
            <a:r>
              <a:rPr lang="en-US" altLang="zh-TW" sz="2400" i="1" dirty="0" err="1" smtClean="0">
                <a:latin typeface="Times New Roman" pitchFamily="18" charset="0"/>
                <a:cs typeface="+mj-cs"/>
              </a:rPr>
              <a:t>x</a:t>
            </a:r>
            <a:r>
              <a:rPr lang="en-US" altLang="zh-TW" sz="2400" i="1" baseline="-25000" dirty="0" err="1" smtClean="0">
                <a:latin typeface="Times New Roman" pitchFamily="18" charset="0"/>
                <a:cs typeface="+mj-cs"/>
              </a:rPr>
              <a:t>A</a:t>
            </a:r>
            <a:r>
              <a:rPr lang="en-US" altLang="zh-TW" sz="2400" i="1" dirty="0" smtClean="0">
                <a:latin typeface="Times New Roman" pitchFamily="18" charset="0"/>
                <a:cs typeface="+mj-cs"/>
              </a:rPr>
              <a:t> </a:t>
            </a:r>
            <a:r>
              <a:rPr lang="en-US" altLang="zh-TW" sz="2400" i="1" dirty="0" smtClean="0">
                <a:cs typeface="+mj-cs"/>
              </a:rPr>
              <a:t>=</a:t>
            </a:r>
            <a:endParaRPr lang="en-US" altLang="zh-TW" sz="2400" dirty="0" smtClean="0">
              <a:cs typeface="+mj-cs"/>
            </a:endParaRPr>
          </a:p>
          <a:p>
            <a:pPr algn="just"/>
            <a:endParaRPr lang="en-US" sz="2400" b="1" dirty="0" smtClean="0">
              <a:cs typeface="+mj-cs"/>
            </a:endParaRPr>
          </a:p>
          <a:p>
            <a:pPr algn="just"/>
            <a:endParaRPr lang="en-US" sz="2400" b="1" dirty="0" smtClean="0">
              <a:cs typeface="+mj-cs"/>
            </a:endParaRPr>
          </a:p>
          <a:p>
            <a:pPr algn="just"/>
            <a:endParaRPr lang="en-US" sz="2400" b="1" dirty="0" smtClean="0">
              <a:cs typeface="+mj-cs"/>
            </a:endParaRPr>
          </a:p>
          <a:p>
            <a:pPr algn="just"/>
            <a:r>
              <a:rPr lang="en-US" altLang="zh-TW" sz="2400" dirty="0" smtClean="0">
                <a:latin typeface="Arial" pitchFamily="34" charset="0"/>
              </a:rPr>
              <a:t>Error =</a:t>
            </a:r>
          </a:p>
          <a:p>
            <a:pPr algn="just"/>
            <a:endParaRPr lang="en-US" sz="2400" b="1" dirty="0" smtClean="0">
              <a:cs typeface="+mj-cs"/>
            </a:endParaRPr>
          </a:p>
          <a:p>
            <a:pPr algn="just"/>
            <a:endParaRPr lang="en-US" sz="2400" b="1" dirty="0" smtClean="0">
              <a:cs typeface="+mj-cs"/>
            </a:endParaRPr>
          </a:p>
          <a:p>
            <a:pPr algn="just"/>
            <a:r>
              <a:rPr lang="en-US" sz="2400" b="1" dirty="0" smtClean="0">
                <a:cs typeface="+mj-cs"/>
              </a:rPr>
              <a:t>e-Initial Error:</a:t>
            </a:r>
            <a:r>
              <a:rPr lang="en-US" sz="2400" dirty="0" smtClean="0">
                <a:cs typeface="+mj-cs"/>
              </a:rPr>
              <a:t> We get the initial errors from primary data that from reading some of the equipment .</a:t>
            </a:r>
          </a:p>
          <a:p>
            <a:pPr algn="just"/>
            <a:r>
              <a:rPr lang="en-US" sz="2400" dirty="0" smtClean="0">
                <a:solidFill>
                  <a:srgbClr val="FF0000"/>
                </a:solidFill>
                <a:cs typeface="+mj-cs"/>
              </a:rPr>
              <a:t> </a:t>
            </a:r>
            <a:r>
              <a:rPr lang="en-US" sz="2400" b="1" dirty="0" smtClean="0">
                <a:cs typeface="+mj-cs"/>
              </a:rPr>
              <a:t>f-Propagation errors:</a:t>
            </a:r>
            <a:r>
              <a:rPr lang="en-US" sz="2400" dirty="0" smtClean="0">
                <a:cs typeface="+mj-cs"/>
              </a:rPr>
              <a:t> The propagation of errors in individual mathematical operations, such as</a:t>
            </a:r>
          </a:p>
          <a:p>
            <a:pPr algn="just"/>
            <a:r>
              <a:rPr lang="en-US" sz="2400" dirty="0" smtClean="0">
                <a:cs typeface="+mj-cs"/>
              </a:rPr>
              <a:t>1- Addition , 2- Subtraction,3-Multiplication, 4- Division,5-Raising numbers to powers, etc. </a:t>
            </a:r>
          </a:p>
          <a:p>
            <a:pPr algn="just"/>
            <a:r>
              <a:rPr lang="en-US" sz="2400" dirty="0" smtClean="0">
                <a:cs typeface="+mj-cs"/>
              </a:rPr>
              <a:t>can be determined with specific analytical formulas. However, the analysis of the propagation of errors through a model is frequently most easily accomplished numerically.</a:t>
            </a:r>
            <a:endParaRPr lang="en-US" sz="2400" b="1" dirty="0" smtClean="0"/>
          </a:p>
        </p:txBody>
      </p:sp>
      <p:graphicFrame>
        <p:nvGraphicFramePr>
          <p:cNvPr id="2049" name="Object 1"/>
          <p:cNvGraphicFramePr>
            <a:graphicFrameLocks noChangeAspect="1"/>
          </p:cNvGraphicFramePr>
          <p:nvPr/>
        </p:nvGraphicFramePr>
        <p:xfrm>
          <a:off x="4139952" y="980728"/>
          <a:ext cx="3528765" cy="648072"/>
        </p:xfrm>
        <a:graphic>
          <a:graphicData uri="http://schemas.openxmlformats.org/presentationml/2006/ole">
            <mc:AlternateContent xmlns:mc="http://schemas.openxmlformats.org/markup-compatibility/2006">
              <mc:Choice xmlns:v="urn:schemas-microsoft-com:vml" Requires="v">
                <p:oleObj spid="_x0000_s2109" name="Equation" r:id="rId4" imgW="1384200" imgH="431640" progId="Equation.3">
                  <p:embed/>
                </p:oleObj>
              </mc:Choice>
              <mc:Fallback>
                <p:oleObj name="Equation" r:id="rId4" imgW="1384200" imgH="43164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980728"/>
                        <a:ext cx="3528765"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0" name="Object 2"/>
          <p:cNvGraphicFramePr>
            <a:graphicFrameLocks noChangeAspect="1"/>
          </p:cNvGraphicFramePr>
          <p:nvPr/>
        </p:nvGraphicFramePr>
        <p:xfrm>
          <a:off x="683568" y="1340768"/>
          <a:ext cx="4104456" cy="936104"/>
        </p:xfrm>
        <a:graphic>
          <a:graphicData uri="http://schemas.openxmlformats.org/presentationml/2006/ole">
            <mc:AlternateContent xmlns:mc="http://schemas.openxmlformats.org/markup-compatibility/2006">
              <mc:Choice xmlns:v="urn:schemas-microsoft-com:vml" Requires="v">
                <p:oleObj spid="_x0000_s2110" name="Equation" r:id="rId6" imgW="1434960" imgH="634680" progId="Equation.3">
                  <p:embed/>
                </p:oleObj>
              </mc:Choice>
              <mc:Fallback>
                <p:oleObj name="Equation" r:id="rId6" imgW="1434960" imgH="6346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340768"/>
                        <a:ext cx="4104456"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1547664" y="2348880"/>
          <a:ext cx="5328592" cy="442342"/>
        </p:xfrm>
        <a:graphic>
          <a:graphicData uri="http://schemas.openxmlformats.org/presentationml/2006/ole">
            <mc:AlternateContent xmlns:mc="http://schemas.openxmlformats.org/markup-compatibility/2006">
              <mc:Choice xmlns:v="urn:schemas-microsoft-com:vml" Requires="v">
                <p:oleObj spid="_x0000_s2111" name="Equation" r:id="rId8" imgW="2527200" imgH="228600" progId="Equation.3">
                  <p:embed/>
                </p:oleObj>
              </mc:Choice>
              <mc:Fallback>
                <p:oleObj name="Equation" r:id="rId8" imgW="2527200" imgH="2286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664" y="2348880"/>
                        <a:ext cx="5328592" cy="442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2843808" y="2780928"/>
          <a:ext cx="3714750" cy="720080"/>
        </p:xfrm>
        <a:graphic>
          <a:graphicData uri="http://schemas.openxmlformats.org/presentationml/2006/ole">
            <mc:AlternateContent xmlns:mc="http://schemas.openxmlformats.org/markup-compatibility/2006">
              <mc:Choice xmlns:v="urn:schemas-microsoft-com:vml" Requires="v">
                <p:oleObj spid="_x0000_s2112" name="Equation" r:id="rId10" imgW="1650960" imgH="393480" progId="Equation.3">
                  <p:embed/>
                </p:oleObj>
              </mc:Choice>
              <mc:Fallback>
                <p:oleObj name="Equation" r:id="rId10" imgW="1650960" imgH="39348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808" y="2780928"/>
                        <a:ext cx="3714750"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251520" y="2996952"/>
            <a:ext cx="2448271" cy="369332"/>
          </a:xfrm>
          <a:prstGeom prst="rect">
            <a:avLst/>
          </a:prstGeom>
        </p:spPr>
        <p:txBody>
          <a:bodyPr wrap="square">
            <a:spAutoFit/>
          </a:bodyPr>
          <a:lstStyle/>
          <a:p>
            <a:pPr marL="342900" indent="-342900">
              <a:spcBef>
                <a:spcPct val="20000"/>
              </a:spcBef>
            </a:pPr>
            <a:r>
              <a:rPr lang="en-US" altLang="zh-TW" dirty="0" smtClean="0">
                <a:latin typeface="Arial" pitchFamily="34" charset="0"/>
              </a:rPr>
              <a:t>Relative error =</a:t>
            </a:r>
            <a:endParaRPr lang="en-US" altLang="zh-TW" dirty="0">
              <a:latin typeface="Arial" pitchFamily="34" charset="0"/>
            </a:endParaRPr>
          </a:p>
        </p:txBody>
      </p:sp>
    </p:spTree>
  </p:cSld>
  <p:clrMapOvr>
    <a:masterClrMapping/>
  </p:clrMapOvr>
  <p:transition>
    <p:sndAc>
      <p:stSnd>
        <p:snd r:embed="rId3"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611560" y="258509"/>
            <a:ext cx="67687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Calibri" pitchFamily="34" charset="0"/>
                <a:ea typeface="Calibri" pitchFamily="34" charset="0"/>
                <a:cs typeface="Arial" pitchFamily="34" charset="0"/>
              </a:rPr>
              <a:t>g-Inherent </a:t>
            </a:r>
            <a:r>
              <a:rPr kumimoji="0" lang="en-US"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Error</a:t>
            </a:r>
            <a:r>
              <a:rPr kumimoji="0" lang="ar-IQ" sz="3200" b="1" i="0" u="none" strike="noStrike" cap="none" normalizeH="0" baseline="0" dirty="0" smtClean="0">
                <a:ln>
                  <a:noFill/>
                </a:ln>
                <a:solidFill>
                  <a:schemeClr val="tx1"/>
                </a:solidFill>
                <a:effectLst/>
                <a:latin typeface="Calibri" pitchFamily="34" charset="0"/>
                <a:ea typeface="Calibri" pitchFamily="34" charset="0"/>
                <a:cs typeface="Ali_K_Samik" pitchFamily="2" charset="-78"/>
              </a:rPr>
              <a:t>هةلَةي خؤرسك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02" name="Rectangle 2"/>
          <p:cNvSpPr>
            <a:spLocks noChangeArrowheads="1"/>
          </p:cNvSpPr>
          <p:nvPr/>
        </p:nvSpPr>
        <p:spPr bwMode="auto">
          <a:xfrm>
            <a:off x="539552" y="697235"/>
            <a:ext cx="799288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mj-cs"/>
              </a:rPr>
              <a:t>Inherent errors are the errors involved in the statement of a problem may be this error is due to the measuring instrument used, an attempt has been made in this experiment to determine the amount of error that can be encountered in different measuring experiment.</a:t>
            </a:r>
            <a:endParaRPr kumimoji="0" lang="en-US" sz="32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mj-cs"/>
              </a:rPr>
              <a:t>Or when a problem is first presented to the numerical analysis it may contain certain data If the data are in some way determined by physical measurement, they will probably differ from the exact values.</a:t>
            </a:r>
            <a:endParaRPr kumimoji="0" lang="en-US" sz="32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0"/>
            <a:ext cx="8640960" cy="830997"/>
          </a:xfrm>
          <a:prstGeom prst="rect">
            <a:avLst/>
          </a:prstGeom>
        </p:spPr>
        <p:txBody>
          <a:bodyPr wrap="square">
            <a:spAutoFit/>
          </a:bodyPr>
          <a:lstStyle/>
          <a:p>
            <a:pPr algn="just"/>
            <a:endParaRPr lang="en-US" sz="2400" dirty="0" smtClean="0">
              <a:solidFill>
                <a:srgbClr val="FF0000"/>
              </a:solidFill>
            </a:endParaRPr>
          </a:p>
          <a:p>
            <a:pPr algn="just"/>
            <a:endParaRPr lang="ar-IQ" sz="2400" dirty="0">
              <a:solidFill>
                <a:srgbClr val="FF0000"/>
              </a:solidFill>
            </a:endParaRPr>
          </a:p>
        </p:txBody>
      </p:sp>
      <p:sp>
        <p:nvSpPr>
          <p:cNvPr id="4" name="Rectangle 3"/>
          <p:cNvSpPr/>
          <p:nvPr/>
        </p:nvSpPr>
        <p:spPr>
          <a:xfrm>
            <a:off x="683568" y="260649"/>
            <a:ext cx="8064896" cy="6309420"/>
          </a:xfrm>
          <a:prstGeom prst="rect">
            <a:avLst/>
          </a:prstGeom>
        </p:spPr>
        <p:txBody>
          <a:bodyPr wrap="square">
            <a:spAutoFit/>
          </a:bodyPr>
          <a:lstStyle/>
          <a:p>
            <a:pPr algn="just"/>
            <a:r>
              <a:rPr lang="en-US" sz="2000" b="1" dirty="0" smtClean="0"/>
              <a:t>h-Mathematical-approximation errors , Sources of Approximation</a:t>
            </a:r>
          </a:p>
          <a:p>
            <a:pPr algn="just"/>
            <a:r>
              <a:rPr lang="en-US" sz="2400" b="1" dirty="0" smtClean="0"/>
              <a:t> </a:t>
            </a:r>
            <a:r>
              <a:rPr lang="en-US" sz="2000" dirty="0" smtClean="0"/>
              <a:t>Suppose that we are attempting to solve a particular instance of a problem arising from a mathematical model of a scientific application. We say that such a problem is well-posed if it meets the following criteria: </a:t>
            </a:r>
          </a:p>
          <a:p>
            <a:pPr algn="just"/>
            <a:r>
              <a:rPr lang="en-US" sz="2000" dirty="0" smtClean="0"/>
              <a:t>1- The problem hasn’t a unique solution. </a:t>
            </a:r>
          </a:p>
          <a:p>
            <a:pPr algn="just"/>
            <a:r>
              <a:rPr lang="en-US" sz="2000" dirty="0" smtClean="0"/>
              <a:t>2- A small perturbation in the problem data results in a small perturbation in the solution; </a:t>
            </a:r>
            <a:r>
              <a:rPr lang="en-US" sz="2000" dirty="0" err="1" smtClean="0"/>
              <a:t>i.e</a:t>
            </a:r>
            <a:r>
              <a:rPr lang="en-US" sz="2000" dirty="0" smtClean="0"/>
              <a:t> the solution depends continuously on the data.</a:t>
            </a:r>
            <a:r>
              <a:rPr lang="en-US" sz="2000" b="1" dirty="0" smtClean="0"/>
              <a:t> perturbation series</a:t>
            </a:r>
            <a:r>
              <a:rPr lang="en-US" sz="2000" dirty="0" smtClean="0"/>
              <a:t> – that quantifies the deviation from the exactly solvable problem. The leading term in this power series is the solution of the exactly solvable problem, while further terms describe the deviation in the solution, due to the deviation from the initial problem. Formally, we have for the approximation to the full solution </a:t>
            </a:r>
            <a:r>
              <a:rPr lang="en-US" sz="2000" i="1" dirty="0" smtClean="0"/>
              <a:t>A</a:t>
            </a:r>
            <a:r>
              <a:rPr lang="en-US" sz="2000" dirty="0" smtClean="0"/>
              <a:t>, a series in the small parameter (here called </a:t>
            </a:r>
            <a:r>
              <a:rPr lang="en-US" sz="2000" i="1" dirty="0" smtClean="0"/>
              <a:t>ε</a:t>
            </a:r>
            <a:r>
              <a:rPr lang="en-US" sz="2000" dirty="0" smtClean="0"/>
              <a:t>), like the following:</a:t>
            </a:r>
          </a:p>
          <a:p>
            <a:pPr algn="just"/>
            <a:r>
              <a:rPr lang="en-US" sz="2000" dirty="0" smtClean="0"/>
              <a:t>In this example, </a:t>
            </a:r>
            <a:r>
              <a:rPr lang="en-US" sz="2000" i="1" dirty="0" smtClean="0"/>
              <a:t>A</a:t>
            </a:r>
            <a:r>
              <a:rPr lang="en-US" sz="2000" baseline="-25000" dirty="0" smtClean="0"/>
              <a:t>0</a:t>
            </a:r>
            <a:r>
              <a:rPr lang="en-US" sz="2000" dirty="0" smtClean="0"/>
              <a:t> would be the known solution to the exactly solvable initial problem and </a:t>
            </a:r>
            <a:r>
              <a:rPr lang="en-US" sz="2000" i="1" dirty="0" smtClean="0"/>
              <a:t>A</a:t>
            </a:r>
            <a:r>
              <a:rPr lang="en-US" sz="2000" baseline="-25000" dirty="0" smtClean="0"/>
              <a:t>1</a:t>
            </a:r>
            <a:r>
              <a:rPr lang="en-US" sz="2000" dirty="0" smtClean="0"/>
              <a:t>, </a:t>
            </a:r>
            <a:r>
              <a:rPr lang="en-US" sz="2000" i="1" dirty="0" smtClean="0"/>
              <a:t>A</a:t>
            </a:r>
            <a:r>
              <a:rPr lang="en-US" sz="2000" baseline="-25000" dirty="0" smtClean="0"/>
              <a:t>2</a:t>
            </a:r>
            <a:r>
              <a:rPr lang="en-US" sz="2000" dirty="0" smtClean="0"/>
              <a:t>, ... represent the </a:t>
            </a:r>
            <a:r>
              <a:rPr lang="en-US" sz="2000" b="1" dirty="0" smtClean="0"/>
              <a:t>higher-order terms</a:t>
            </a:r>
            <a:r>
              <a:rPr lang="en-US" sz="2000" dirty="0" smtClean="0"/>
              <a:t> which may be found iteratively by some systematic procedure. For small </a:t>
            </a:r>
            <a:r>
              <a:rPr lang="en-US" sz="2000" i="1" dirty="0" smtClean="0"/>
              <a:t>ε</a:t>
            </a:r>
            <a:r>
              <a:rPr lang="en-US" sz="2000" dirty="0" smtClean="0"/>
              <a:t> these higher-order terms in the series become successively smaller . An approximate "perturbation solution" is obtained by truncating the series, usually by keeping only the first two terms, the initial solution and the "first-order" perturbation correction</a:t>
            </a:r>
          </a:p>
        </p:txBody>
      </p:sp>
      <p:sp>
        <p:nvSpPr>
          <p:cNvPr id="151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155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79912" y="4077072"/>
            <a:ext cx="3009900" cy="276225"/>
          </a:xfrm>
          <a:prstGeom prst="rect">
            <a:avLst/>
          </a:prstGeom>
          <a:noFill/>
        </p:spPr>
      </p:pic>
      <p:sp>
        <p:nvSpPr>
          <p:cNvPr id="151555" name="Rectangle 3"/>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57" name="Rectangle 5"/>
          <p:cNvSpPr>
            <a:spLocks noChangeArrowheads="1"/>
          </p:cNvSpPr>
          <p:nvPr/>
        </p:nvSpPr>
        <p:spPr bwMode="auto">
          <a:xfrm>
            <a:off x="-180528"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1558" name="Rectangle 6"/>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60" name="Rectangle 8"/>
          <p:cNvSpPr>
            <a:spLocks noChangeArrowheads="1"/>
          </p:cNvSpPr>
          <p:nvPr/>
        </p:nvSpPr>
        <p:spPr bwMode="auto">
          <a:xfrm>
            <a:off x="0" y="21026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5155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79912" y="6165304"/>
            <a:ext cx="1152525" cy="276225"/>
          </a:xfrm>
          <a:prstGeom prst="rect">
            <a:avLst/>
          </a:prstGeom>
          <a:noFill/>
        </p:spPr>
      </p:pic>
      <p:sp>
        <p:nvSpPr>
          <p:cNvPr id="151561" name="Rectangle 9"/>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15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1562"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32040" y="1628800"/>
            <a:ext cx="1762125" cy="27622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500990" cy="200026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rtl="0">
              <a:tabLst>
                <a:tab pos="3540125" algn="l"/>
              </a:tabLst>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br>
              <a:rPr lang="en-US" b="1"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3600" b="1" dirty="0" smtClean="0">
                <a:latin typeface="Times New Roman" pitchFamily="18" charset="0"/>
              </a:rPr>
              <a:t> </a:t>
            </a:r>
            <a:r>
              <a:rPr lang="en-US" sz="3600" b="1" dirty="0" smtClean="0">
                <a:latin typeface="Times New Roman" pitchFamily="18" charset="0"/>
                <a:cs typeface="+mj-cs"/>
              </a:rPr>
              <a:t>Chapter Two :</a:t>
            </a:r>
            <a:r>
              <a:rPr lang="en-US" sz="3600" b="1" dirty="0" smtClean="0">
                <a:latin typeface="Times New Roman" pitchFamily="18" charset="0"/>
              </a:rPr>
              <a:t> Roots finding </a:t>
            </a:r>
            <a:r>
              <a:rPr lang="en-US" sz="3600" b="1" dirty="0" smtClean="0">
                <a:latin typeface="Times New Roman" pitchFamily="18" charset="0"/>
                <a:cs typeface="+mj-cs"/>
              </a:rPr>
              <a:t/>
            </a:r>
            <a:br>
              <a:rPr lang="en-US" sz="3600" b="1" dirty="0" smtClean="0">
                <a:latin typeface="Times New Roman" pitchFamily="18" charset="0"/>
                <a:cs typeface="+mj-cs"/>
              </a:rPr>
            </a:br>
            <a:r>
              <a:rPr lang="en-US" sz="3600" b="1" dirty="0" smtClean="0">
                <a:latin typeface="Times New Roman" pitchFamily="18" charset="0"/>
                <a:cs typeface="+mj-cs"/>
              </a:rPr>
              <a:t>2-1Newton - </a:t>
            </a:r>
            <a:r>
              <a:rPr lang="en-US" sz="3600" b="1" dirty="0" err="1" smtClean="0">
                <a:latin typeface="Times New Roman" pitchFamily="18" charset="0"/>
                <a:cs typeface="+mj-cs"/>
              </a:rPr>
              <a:t>Raphson</a:t>
            </a:r>
            <a:r>
              <a:rPr lang="en-US" sz="3600" b="1" dirty="0" smtClean="0">
                <a:latin typeface="Times New Roman" pitchFamily="18" charset="0"/>
                <a:cs typeface="+mj-cs"/>
              </a:rPr>
              <a:t>  Method</a:t>
            </a:r>
            <a:r>
              <a:rPr lang="en-GB" sz="3600" dirty="0" smtClean="0">
                <a:latin typeface="Times New Roman"/>
                <a:ea typeface="Calibri"/>
                <a:cs typeface="Arial"/>
              </a:rPr>
              <a:t> [N.R.M] </a:t>
            </a:r>
            <a:r>
              <a:rPr lang="en-GB" sz="3600" b="1" dirty="0" smtClean="0">
                <a:latin typeface="Times New Roman"/>
                <a:ea typeface="Calibri"/>
                <a:cs typeface="Arial"/>
              </a:rPr>
              <a:t>for Single </a:t>
            </a:r>
            <a:r>
              <a:rPr lang="ar-IQ" sz="3600" b="1" dirty="0" smtClean="0">
                <a:latin typeface="Times New Roman"/>
                <a:ea typeface="Calibri"/>
                <a:cs typeface="Arial"/>
              </a:rPr>
              <a:t/>
            </a:r>
            <a:br>
              <a:rPr lang="ar-IQ" sz="3600" b="1" dirty="0" smtClean="0">
                <a:latin typeface="Times New Roman"/>
                <a:ea typeface="Calibri"/>
                <a:cs typeface="Arial"/>
              </a:rPr>
            </a:br>
            <a:r>
              <a:rPr lang="en-GB" sz="3600" b="1" dirty="0" smtClean="0">
                <a:latin typeface="Times New Roman"/>
                <a:ea typeface="Calibri"/>
                <a:cs typeface="Arial"/>
              </a:rPr>
              <a:t>Non- Linear  Equations </a:t>
            </a:r>
            <a:r>
              <a:rPr lang="en-US" sz="3600" dirty="0" smtClean="0">
                <a:ea typeface="Calibri"/>
                <a:cs typeface="Arial"/>
              </a:rPr>
              <a:t/>
            </a:r>
            <a:br>
              <a:rPr lang="en-US" sz="3600" dirty="0" smtClean="0">
                <a:ea typeface="Calibri"/>
                <a:cs typeface="Arial"/>
              </a:rPr>
            </a:br>
            <a:r>
              <a:rPr lang="en-US" sz="3600" b="1" dirty="0" smtClean="0">
                <a:latin typeface="Times New Roman" pitchFamily="18" charset="0"/>
                <a:cs typeface="+mj-cs"/>
              </a:rPr>
              <a: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br>
              <a:rPr lang="en-US" b="1"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ar-IQ" dirty="0"/>
          </a:p>
        </p:txBody>
      </p:sp>
      <p:cxnSp>
        <p:nvCxnSpPr>
          <p:cNvPr id="3" name="Straight Arrow Connector 2"/>
          <p:cNvCxnSpPr/>
          <p:nvPr/>
        </p:nvCxnSpPr>
        <p:spPr>
          <a:xfrm rot="16200000" flipH="1">
            <a:off x="1714480" y="4000504"/>
            <a:ext cx="3214710" cy="7143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4" name="Straight Arrow Connector 3"/>
          <p:cNvCxnSpPr/>
          <p:nvPr/>
        </p:nvCxnSpPr>
        <p:spPr>
          <a:xfrm>
            <a:off x="2214546" y="4572008"/>
            <a:ext cx="5500726"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5" name="Freeform 4"/>
          <p:cNvSpPr/>
          <p:nvPr/>
        </p:nvSpPr>
        <p:spPr>
          <a:xfrm>
            <a:off x="4929190" y="3357562"/>
            <a:ext cx="2733675" cy="1752600"/>
          </a:xfrm>
          <a:custGeom>
            <a:avLst/>
            <a:gdLst>
              <a:gd name="connsiteX0" fmla="*/ 0 w 2733675"/>
              <a:gd name="connsiteY0" fmla="*/ 1752600 h 1752600"/>
              <a:gd name="connsiteX1" fmla="*/ 1581150 w 2733675"/>
              <a:gd name="connsiteY1" fmla="*/ 285750 h 1752600"/>
              <a:gd name="connsiteX2" fmla="*/ 2733675 w 2733675"/>
              <a:gd name="connsiteY2" fmla="*/ 38100 h 1752600"/>
              <a:gd name="connsiteX3" fmla="*/ 2733675 w 2733675"/>
              <a:gd name="connsiteY3" fmla="*/ 38100 h 1752600"/>
            </a:gdLst>
            <a:ahLst/>
            <a:cxnLst>
              <a:cxn ang="0">
                <a:pos x="connsiteX0" y="connsiteY0"/>
              </a:cxn>
              <a:cxn ang="0">
                <a:pos x="connsiteX1" y="connsiteY1"/>
              </a:cxn>
              <a:cxn ang="0">
                <a:pos x="connsiteX2" y="connsiteY2"/>
              </a:cxn>
              <a:cxn ang="0">
                <a:pos x="connsiteX3" y="connsiteY3"/>
              </a:cxn>
            </a:cxnLst>
            <a:rect l="l" t="t" r="r" b="b"/>
            <a:pathLst>
              <a:path w="2733675" h="1752600">
                <a:moveTo>
                  <a:pt x="0" y="1752600"/>
                </a:moveTo>
                <a:cubicBezTo>
                  <a:pt x="562769" y="1162050"/>
                  <a:pt x="1125538" y="571500"/>
                  <a:pt x="1581150" y="285750"/>
                </a:cubicBezTo>
                <a:cubicBezTo>
                  <a:pt x="2036763" y="0"/>
                  <a:pt x="2733675" y="38100"/>
                  <a:pt x="2733675" y="38100"/>
                </a:cubicBezTo>
                <a:lnTo>
                  <a:pt x="2733675" y="38100"/>
                </a:lnTo>
              </a:path>
            </a:pathLst>
          </a:custGeom>
        </p:spPr>
        <p:style>
          <a:lnRef idx="3">
            <a:schemeClr val="accent6"/>
          </a:lnRef>
          <a:fillRef idx="0">
            <a:schemeClr val="accent6"/>
          </a:fillRef>
          <a:effectRef idx="2">
            <a:schemeClr val="accent6"/>
          </a:effectRef>
          <a:fontRef idx="minor">
            <a:schemeClr val="tx1"/>
          </a:fontRef>
        </p:style>
        <p:txBody>
          <a:bodyPr rtlCol="1" anchor="ctr">
            <a:prstTxWarp prst="textArchUp">
              <a:avLst/>
            </a:prstTxWarp>
          </a:bodyPr>
          <a:lstStyle/>
          <a:p>
            <a:pPr algn="ctr"/>
            <a:endParaRPr lang="ar-IQ"/>
          </a:p>
        </p:txBody>
      </p:sp>
      <p:cxnSp>
        <p:nvCxnSpPr>
          <p:cNvPr id="6" name="Straight Connector 5"/>
          <p:cNvCxnSpPr/>
          <p:nvPr/>
        </p:nvCxnSpPr>
        <p:spPr>
          <a:xfrm flipH="1">
            <a:off x="4214810" y="3857628"/>
            <a:ext cx="1866903" cy="1000134"/>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flipH="1">
            <a:off x="6072198" y="2857496"/>
            <a:ext cx="1866903" cy="1000134"/>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p:nvPr/>
        </p:nvCxnSpPr>
        <p:spPr>
          <a:xfrm flipH="1">
            <a:off x="6572264" y="4286256"/>
            <a:ext cx="9515" cy="285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394463" y="3821115"/>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430182" y="4142586"/>
            <a:ext cx="28575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flipV="1">
            <a:off x="5357818" y="3498250"/>
            <a:ext cx="928694" cy="253916"/>
          </a:xfrm>
          <a:prstGeom prst="rect">
            <a:avLst/>
          </a:prstGeom>
        </p:spPr>
        <p:txBody>
          <a:bodyPr wrap="square">
            <a:spAutoFit/>
          </a:bodyPr>
          <a:lstStyle/>
          <a:p>
            <a:pPr lvl="0" fontAlgn="base">
              <a:spcBef>
                <a:spcPct val="0"/>
              </a:spcBef>
              <a:spcAft>
                <a:spcPct val="0"/>
              </a:spcAft>
            </a:pPr>
            <a:endParaRPr lang="en-US" sz="1050" dirty="0" smtClean="0">
              <a:latin typeface="Arial" pitchFamily="34" charset="0"/>
              <a:cs typeface="Arial" pitchFamily="34" charset="0"/>
            </a:endParaRPr>
          </a:p>
        </p:txBody>
      </p:sp>
      <p:sp>
        <p:nvSpPr>
          <p:cNvPr id="20" name="Rectangle 19"/>
          <p:cNvSpPr/>
          <p:nvPr/>
        </p:nvSpPr>
        <p:spPr>
          <a:xfrm>
            <a:off x="6012160" y="3929066"/>
            <a:ext cx="936104" cy="923330"/>
          </a:xfrm>
          <a:prstGeom prst="rect">
            <a:avLst/>
          </a:prstGeom>
        </p:spPr>
        <p:txBody>
          <a:bodyPr wrap="square">
            <a:spAutoFit/>
          </a:bodyPr>
          <a:lstStyle/>
          <a:p>
            <a:pPr lvl="0" fontAlgn="base">
              <a:spcBef>
                <a:spcPct val="0"/>
              </a:spcBef>
              <a:spcAft>
                <a:spcPct val="0"/>
              </a:spcAft>
            </a:pPr>
            <a:endParaRPr lang="en-US" dirty="0" smtClean="0">
              <a:latin typeface="Times New Roman" pitchFamily="18" charset="0"/>
              <a:ea typeface="Calibri" pitchFamily="34" charset="0"/>
              <a:cs typeface="Times New Roman" pitchFamily="18" charset="0"/>
            </a:endParaRPr>
          </a:p>
          <a:p>
            <a:pPr lvl="0" fontAlgn="base">
              <a:spcBef>
                <a:spcPct val="0"/>
              </a:spcBef>
              <a:spcAft>
                <a:spcPct val="0"/>
              </a:spcAft>
            </a:pPr>
            <a:endParaRPr lang="en-US" dirty="0" smtClean="0">
              <a:latin typeface="Times New Roman" pitchFamily="18" charset="0"/>
              <a:ea typeface="Calibri" pitchFamily="34" charset="0"/>
              <a:cs typeface="Times New Roman" pitchFamily="18" charset="0"/>
            </a:endParaRPr>
          </a:p>
          <a:p>
            <a:pPr lvl="0" fontAlgn="base">
              <a:spcBef>
                <a:spcPct val="0"/>
              </a:spcBef>
              <a:spcAft>
                <a:spcPct val="0"/>
              </a:spcAft>
            </a:pPr>
            <a:r>
              <a:rPr lang="en-US" b="1" dirty="0" smtClean="0">
                <a:latin typeface="Times New Roman" pitchFamily="18" charset="0"/>
                <a:ea typeface="Calibri" pitchFamily="34" charset="0"/>
                <a:cs typeface="Times New Roman" pitchFamily="18" charset="0"/>
              </a:rPr>
              <a:t>a(</a:t>
            </a:r>
            <a:r>
              <a:rPr lang="en-US" b="1" dirty="0" err="1" smtClean="0">
                <a:latin typeface="Times New Roman" pitchFamily="18" charset="0"/>
                <a:ea typeface="Calibri" pitchFamily="34" charset="0"/>
                <a:cs typeface="Times New Roman" pitchFamily="18" charset="0"/>
              </a:rPr>
              <a:t>x</a:t>
            </a:r>
            <a:r>
              <a:rPr lang="en-US" sz="1200" b="1" dirty="0" err="1" smtClean="0">
                <a:latin typeface="Times New Roman" pitchFamily="18" charset="0"/>
                <a:ea typeface="Calibri" pitchFamily="34" charset="0"/>
                <a:cs typeface="Times New Roman" pitchFamily="18" charset="0"/>
              </a:rPr>
              <a:t>n</a:t>
            </a:r>
            <a:r>
              <a:rPr lang="en-US" b="1" dirty="0" smtClean="0">
                <a:latin typeface="Times New Roman" pitchFamily="18" charset="0"/>
                <a:ea typeface="Calibri" pitchFamily="34" charset="0"/>
                <a:cs typeface="Times New Roman" pitchFamily="18" charset="0"/>
              </a:rPr>
              <a:t>, 0)</a:t>
            </a:r>
            <a:endParaRPr lang="en-US" sz="1050" b="1" dirty="0" smtClean="0">
              <a:latin typeface="Arial" pitchFamily="34" charset="0"/>
              <a:cs typeface="Arial" pitchFamily="34" charset="0"/>
            </a:endParaRPr>
          </a:p>
        </p:txBody>
      </p:sp>
      <p:sp>
        <p:nvSpPr>
          <p:cNvPr id="1028"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2"/>
          <p:cNvSpPr/>
          <p:nvPr/>
        </p:nvSpPr>
        <p:spPr>
          <a:xfrm>
            <a:off x="5643570" y="3143248"/>
            <a:ext cx="1428760" cy="369332"/>
          </a:xfrm>
          <a:prstGeom prst="rect">
            <a:avLst/>
          </a:prstGeom>
        </p:spPr>
        <p:txBody>
          <a:bodyPr wrap="square">
            <a:spAutoFit/>
          </a:bodyPr>
          <a:lstStyle/>
          <a:p>
            <a:r>
              <a:rPr lang="en-US" b="1" dirty="0" smtClean="0">
                <a:latin typeface="Times New Roman" pitchFamily="18" charset="0"/>
                <a:ea typeface="Calibri" pitchFamily="34" charset="0"/>
                <a:cs typeface="Times New Roman" pitchFamily="18" charset="0"/>
              </a:rPr>
              <a:t>b(</a:t>
            </a:r>
            <a:r>
              <a:rPr lang="en-US" b="1" dirty="0" err="1" smtClean="0">
                <a:latin typeface="Times New Roman" pitchFamily="18" charset="0"/>
                <a:ea typeface="Calibri" pitchFamily="34" charset="0"/>
                <a:cs typeface="Times New Roman" pitchFamily="18" charset="0"/>
              </a:rPr>
              <a:t>x</a:t>
            </a:r>
            <a:r>
              <a:rPr lang="en-US" b="1" baseline="-30000" dirty="0" err="1" smtClean="0">
                <a:latin typeface="Times New Roman" pitchFamily="18" charset="0"/>
                <a:ea typeface="Calibri" pitchFamily="34" charset="0"/>
                <a:cs typeface="Times New Roman" pitchFamily="18" charset="0"/>
              </a:rPr>
              <a:t>n</a:t>
            </a:r>
            <a:r>
              <a:rPr lang="en-US" b="1" dirty="0" err="1" smtClean="0">
                <a:latin typeface="Times New Roman" pitchFamily="18" charset="0"/>
                <a:ea typeface="Calibri" pitchFamily="34" charset="0"/>
                <a:cs typeface="Times New Roman" pitchFamily="18" charset="0"/>
              </a:rPr>
              <a:t>,y</a:t>
            </a:r>
            <a:r>
              <a:rPr lang="en-US" b="1" baseline="-30000" dirty="0" err="1" smtClean="0">
                <a:latin typeface="Times New Roman" pitchFamily="18" charset="0"/>
                <a:ea typeface="Calibri" pitchFamily="34" charset="0"/>
                <a:cs typeface="Times New Roman" pitchFamily="18" charset="0"/>
              </a:rPr>
              <a:t>n</a:t>
            </a:r>
            <a:r>
              <a:rPr lang="en-US" b="1" dirty="0" smtClean="0">
                <a:latin typeface="Times New Roman" pitchFamily="18" charset="0"/>
                <a:ea typeface="Calibri" pitchFamily="34" charset="0"/>
                <a:cs typeface="Times New Roman" pitchFamily="18" charset="0"/>
              </a:rPr>
              <a:t>)</a:t>
            </a:r>
            <a:endParaRPr lang="ar-IQ" b="1" dirty="0"/>
          </a:p>
        </p:txBody>
      </p:sp>
      <p:sp>
        <p:nvSpPr>
          <p:cNvPr id="24" name="Rectangle 23"/>
          <p:cNvSpPr/>
          <p:nvPr/>
        </p:nvSpPr>
        <p:spPr>
          <a:xfrm>
            <a:off x="3571868" y="4500570"/>
            <a:ext cx="1643074" cy="369332"/>
          </a:xfrm>
          <a:prstGeom prst="rect">
            <a:avLst/>
          </a:prstGeom>
        </p:spPr>
        <p:txBody>
          <a:bodyPr wrap="square">
            <a:spAutoFit/>
          </a:bodyPr>
          <a:lstStyle/>
          <a:p>
            <a:pPr fontAlgn="base">
              <a:spcBef>
                <a:spcPct val="0"/>
              </a:spcBef>
              <a:spcAft>
                <a:spcPct val="0"/>
              </a:spcAft>
            </a:pPr>
            <a:r>
              <a:rPr lang="en-US" b="1" dirty="0" smtClean="0"/>
              <a:t>c(x</a:t>
            </a:r>
            <a:r>
              <a:rPr lang="en-US" b="1" baseline="-25000" dirty="0" smtClean="0"/>
              <a:t>n+1</a:t>
            </a:r>
            <a:r>
              <a:rPr lang="en-US" b="1" dirty="0" smtClean="0"/>
              <a:t>, 0)</a:t>
            </a:r>
          </a:p>
        </p:txBody>
      </p:sp>
      <p:sp>
        <p:nvSpPr>
          <p:cNvPr id="17" name="Rectangle 16"/>
          <p:cNvSpPr/>
          <p:nvPr/>
        </p:nvSpPr>
        <p:spPr>
          <a:xfrm>
            <a:off x="4860032" y="5589240"/>
            <a:ext cx="3024336" cy="954107"/>
          </a:xfrm>
          <a:prstGeom prst="rect">
            <a:avLst/>
          </a:prstGeom>
        </p:spPr>
        <p:txBody>
          <a:bodyPr wrap="square">
            <a:spAutoFit/>
          </a:bodyPr>
          <a:lstStyle/>
          <a:p>
            <a:pPr algn="ctr"/>
            <a:r>
              <a:rPr lang="en-US" sz="2800" b="1" dirty="0" smtClean="0">
                <a:latin typeface="Times New Roman" pitchFamily="18" charset="0"/>
                <a:cs typeface="Times New Roman" pitchFamily="18" charset="0"/>
              </a:rPr>
              <a:t>Newton  -</a:t>
            </a:r>
            <a:r>
              <a:rPr lang="en-US" sz="2800" b="1" dirty="0" err="1" smtClean="0">
                <a:latin typeface="Times New Roman" pitchFamily="18" charset="0"/>
                <a:cs typeface="Times New Roman" pitchFamily="18" charset="0"/>
              </a:rPr>
              <a:t>Raphson</a:t>
            </a:r>
            <a:r>
              <a:rPr lang="en-US" sz="2800" b="1" dirty="0" smtClean="0">
                <a:latin typeface="Times New Roman" pitchFamily="18" charset="0"/>
                <a:cs typeface="Times New Roman" pitchFamily="18" charset="0"/>
              </a:rPr>
              <a:t>              Equation</a:t>
            </a:r>
            <a:endParaRPr lang="ar-IQ" sz="2800" dirty="0"/>
          </a:p>
        </p:txBody>
      </p:sp>
      <p:sp>
        <p:nvSpPr>
          <p:cNvPr id="135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6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3568" y="5589240"/>
            <a:ext cx="3816424" cy="1111374"/>
          </a:xfrm>
          <a:prstGeom prst="rect">
            <a:avLst/>
          </a:prstGeom>
          <a:noFill/>
        </p:spPr>
      </p:pic>
      <p:sp>
        <p:nvSpPr>
          <p:cNvPr id="135171" name="Rectangle 3"/>
          <p:cNvSpPr>
            <a:spLocks noChangeArrowheads="1"/>
          </p:cNvSpPr>
          <p:nvPr/>
        </p:nvSpPr>
        <p:spPr bwMode="auto">
          <a:xfrm>
            <a:off x="0" y="1352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 REFRENCES</a:t>
            </a:r>
            <a:endParaRPr lang="en-US" dirty="0"/>
          </a:p>
        </p:txBody>
      </p:sp>
      <p:sp>
        <p:nvSpPr>
          <p:cNvPr id="3" name="Content Placeholder 2"/>
          <p:cNvSpPr>
            <a:spLocks noGrp="1"/>
          </p:cNvSpPr>
          <p:nvPr>
            <p:ph idx="1"/>
          </p:nvPr>
        </p:nvSpPr>
        <p:spPr>
          <a:xfrm>
            <a:off x="179512" y="1556792"/>
            <a:ext cx="8964488" cy="4824537"/>
          </a:xfrm>
        </p:spPr>
        <p:txBody>
          <a:bodyPr>
            <a:normAutofit/>
          </a:bodyPr>
          <a:lstStyle/>
          <a:p>
            <a:pPr algn="l" rtl="0">
              <a:buNone/>
            </a:pPr>
            <a:r>
              <a:rPr lang="en-US" sz="1900" b="1" dirty="0" smtClean="0"/>
              <a:t>    1- An Introduction to numerical analysis by A.S. ELALOOSY</a:t>
            </a:r>
            <a:br>
              <a:rPr lang="en-US" sz="1900" b="1" dirty="0" smtClean="0"/>
            </a:br>
            <a:r>
              <a:rPr lang="en-US" sz="1900" b="1" dirty="0" smtClean="0"/>
              <a:t>2- Introduction to Numerical Analysis by Oron Levy ( September 21th , 2010 )</a:t>
            </a:r>
            <a:br>
              <a:rPr lang="en-US" sz="1900" b="1" dirty="0" smtClean="0"/>
            </a:br>
            <a:r>
              <a:rPr lang="en-US" sz="1900" b="1" dirty="0" smtClean="0"/>
              <a:t>3- Atkinson K , an introduction to numerical analysis , second edition John , Willy &amp;  Sons New York, NY 1989</a:t>
            </a:r>
          </a:p>
          <a:p>
            <a:pPr algn="l" rtl="0">
              <a:buNone/>
            </a:pPr>
            <a:r>
              <a:rPr lang="en-US" sz="1900" b="1" dirty="0" smtClean="0"/>
              <a:t>    4- Introduction to approximation theory , second edition Chelsea publishing company , Cheney E.W .New York ,NY ,1982 </a:t>
            </a:r>
            <a:br>
              <a:rPr lang="en-US" sz="1900" b="1" dirty="0" smtClean="0"/>
            </a:br>
            <a:r>
              <a:rPr lang="en-US" sz="1900" b="1" dirty="0" smtClean="0"/>
              <a:t>5- Analysis of Numerical Methods, Isaacson E, Keller H.B, Second edition , Dover , Mineola, NY 1994</a:t>
            </a:r>
            <a:br>
              <a:rPr lang="en-US" sz="1900" b="1" dirty="0" smtClean="0"/>
            </a:br>
            <a:r>
              <a:rPr lang="en-US" sz="1900" b="1" dirty="0" smtClean="0"/>
              <a:t>6- Analysis of Numerical Analysis ,</a:t>
            </a:r>
            <a:r>
              <a:rPr lang="en-US" sz="1900" b="1" dirty="0" err="1" smtClean="0"/>
              <a:t>Stoer</a:t>
            </a:r>
            <a:r>
              <a:rPr lang="en-US" sz="1900" b="1" dirty="0" smtClean="0"/>
              <a:t> J. </a:t>
            </a:r>
            <a:r>
              <a:rPr lang="en-US" sz="1900" b="1" dirty="0" err="1" smtClean="0"/>
              <a:t>Burlisch.R</a:t>
            </a:r>
            <a:r>
              <a:rPr lang="en-US" sz="1900" b="1" dirty="0" smtClean="0"/>
              <a:t> , second edition, </a:t>
            </a:r>
            <a:r>
              <a:rPr lang="en-US" sz="1900" b="1" dirty="0" err="1" smtClean="0"/>
              <a:t>Verlag</a:t>
            </a:r>
            <a:r>
              <a:rPr lang="en-US" sz="1900" b="1" dirty="0" smtClean="0"/>
              <a:t>, New York ,NY ,1993</a:t>
            </a:r>
          </a:p>
          <a:p>
            <a:pPr algn="l" rtl="0">
              <a:buNone/>
            </a:pPr>
            <a:endParaRPr lang="en-US" b="1" dirty="0"/>
          </a:p>
        </p:txBody>
      </p:sp>
    </p:spTree>
    <p:extLst>
      <p:ext uri="{BB962C8B-B14F-4D97-AF65-F5344CB8AC3E}">
        <p14:creationId xmlns:p14="http://schemas.microsoft.com/office/powerpoint/2010/main" val="3343912003"/>
      </p:ext>
    </p:extLst>
  </p:cSld>
  <p:clrMapOvr>
    <a:masterClrMapping/>
  </p:clrMapOvr>
  <p:transition>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504055"/>
          </a:xfrm>
        </p:spPr>
        <p:txBody>
          <a:bodyPr>
            <a:normAutofit fontScale="90000"/>
          </a:bodyPr>
          <a:lstStyle/>
          <a:p>
            <a:r>
              <a:rPr lang="en-US" dirty="0" smtClean="0"/>
              <a:t>Examples</a:t>
            </a:r>
            <a:endParaRPr lang="ar-IQ" dirty="0"/>
          </a:p>
        </p:txBody>
      </p:sp>
      <p:sp>
        <p:nvSpPr>
          <p:cNvPr id="3" name="Subtitle 2"/>
          <p:cNvSpPr>
            <a:spLocks noGrp="1"/>
          </p:cNvSpPr>
          <p:nvPr>
            <p:ph type="subTitle" idx="1"/>
          </p:nvPr>
        </p:nvSpPr>
        <p:spPr>
          <a:xfrm>
            <a:off x="323528" y="980728"/>
            <a:ext cx="8568952" cy="5616624"/>
          </a:xfrm>
        </p:spPr>
        <p:txBody>
          <a:bodyPr>
            <a:noAutofit/>
          </a:bodyPr>
          <a:lstStyle/>
          <a:p>
            <a:pPr algn="just" rtl="0"/>
            <a:r>
              <a:rPr lang="en-US" sz="2800" dirty="0" smtClean="0">
                <a:solidFill>
                  <a:schemeClr val="tx1"/>
                </a:solidFill>
              </a:rPr>
              <a:t>Q1//</a:t>
            </a:r>
          </a:p>
          <a:p>
            <a:pPr algn="just" rtl="0"/>
            <a:r>
              <a:rPr lang="en-US" sz="2800" dirty="0" smtClean="0">
                <a:solidFill>
                  <a:schemeClr val="tx1"/>
                </a:solidFill>
              </a:rPr>
              <a:t>Compute the root of the function                                 by the N.R.M .If starting point(Initial value)</a:t>
            </a:r>
          </a:p>
          <a:p>
            <a:pPr algn="l"/>
            <a:endParaRPr lang="en-US" dirty="0" smtClean="0">
              <a:solidFill>
                <a:schemeClr val="tx1"/>
              </a:solidFill>
            </a:endParaRPr>
          </a:p>
          <a:p>
            <a:pPr algn="l" rtl="0"/>
            <a:r>
              <a:rPr lang="en-US" dirty="0" smtClean="0">
                <a:solidFill>
                  <a:schemeClr val="tx1"/>
                </a:solidFill>
              </a:rPr>
              <a:t>Answer:</a:t>
            </a:r>
          </a:p>
          <a:p>
            <a:pPr algn="l" rtl="0"/>
            <a:endParaRPr lang="en-US" dirty="0" smtClean="0">
              <a:solidFill>
                <a:schemeClr val="tx1"/>
              </a:solidFill>
            </a:endParaRPr>
          </a:p>
          <a:p>
            <a:pPr algn="l" rtl="0"/>
            <a:r>
              <a:rPr lang="en-US" dirty="0" smtClean="0">
                <a:solidFill>
                  <a:schemeClr val="tx1"/>
                </a:solidFill>
              </a:rPr>
              <a:t>By N .R .M:</a:t>
            </a:r>
          </a:p>
          <a:p>
            <a:pPr algn="just" rtl="0"/>
            <a:endParaRPr lang="en-US" dirty="0" smtClean="0">
              <a:solidFill>
                <a:schemeClr val="tx1"/>
              </a:solidFill>
            </a:endParaRPr>
          </a:p>
          <a:p>
            <a:pPr algn="just" rtl="0"/>
            <a:endParaRPr lang="en-US" sz="2400" dirty="0" smtClean="0">
              <a:solidFill>
                <a:schemeClr val="tx1"/>
              </a:solidFill>
            </a:endParaRPr>
          </a:p>
        </p:txBody>
      </p:sp>
      <p:sp>
        <p:nvSpPr>
          <p:cNvPr id="147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7459"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7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746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52120" y="1556792"/>
            <a:ext cx="2520280" cy="447675"/>
          </a:xfrm>
          <a:prstGeom prst="rect">
            <a:avLst/>
          </a:prstGeom>
          <a:noFill/>
        </p:spPr>
      </p:pic>
      <p:sp>
        <p:nvSpPr>
          <p:cNvPr id="147462" name="Rectangle 6"/>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74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746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00192" y="1916832"/>
            <a:ext cx="1296144" cy="591691"/>
          </a:xfrm>
          <a:prstGeom prst="rect">
            <a:avLst/>
          </a:prstGeom>
          <a:noFill/>
        </p:spPr>
      </p:pic>
      <p:sp>
        <p:nvSpPr>
          <p:cNvPr id="147465" name="Rectangle 9"/>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746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7468"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747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7471" name="Rectangle 1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747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7474" name="Rectangle 18"/>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25"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27784" y="4149080"/>
            <a:ext cx="4320480" cy="936104"/>
          </a:xfrm>
          <a:prstGeom prst="rect">
            <a:avLst/>
          </a:prstGeom>
          <a:noFill/>
        </p:spPr>
      </p:pic>
      <p:sp>
        <p:nvSpPr>
          <p:cNvPr id="14747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7475"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83968" y="5229200"/>
            <a:ext cx="4629150" cy="663699"/>
          </a:xfrm>
          <a:prstGeom prst="rect">
            <a:avLst/>
          </a:prstGeom>
          <a:noFill/>
        </p:spPr>
      </p:pic>
      <p:sp>
        <p:nvSpPr>
          <p:cNvPr id="147477" name="Rectangle 2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747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cxnSp>
        <p:nvCxnSpPr>
          <p:cNvPr id="33" name="Straight Arrow Connector 32"/>
          <p:cNvCxnSpPr/>
          <p:nvPr/>
        </p:nvCxnSpPr>
        <p:spPr>
          <a:xfrm>
            <a:off x="3131840" y="5589240"/>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748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7482" name="Rectangle 26"/>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748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7483" name="Picture 2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5536" y="5229200"/>
            <a:ext cx="2724150" cy="663699"/>
          </a:xfrm>
          <a:prstGeom prst="rect">
            <a:avLst/>
          </a:prstGeom>
          <a:noFill/>
        </p:spPr>
      </p:pic>
      <p:sp>
        <p:nvSpPr>
          <p:cNvPr id="147485" name="Rectangle 29"/>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7487"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cxnSp>
        <p:nvCxnSpPr>
          <p:cNvPr id="43" name="Straight Arrow Connector 42"/>
          <p:cNvCxnSpPr/>
          <p:nvPr/>
        </p:nvCxnSpPr>
        <p:spPr>
          <a:xfrm>
            <a:off x="2915816" y="6309320"/>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7489"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7488" name="Picture 3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83968" y="6021288"/>
            <a:ext cx="2664296" cy="576064"/>
          </a:xfrm>
          <a:prstGeom prst="rect">
            <a:avLst/>
          </a:prstGeom>
          <a:noFill/>
        </p:spPr>
      </p:pic>
      <p:sp>
        <p:nvSpPr>
          <p:cNvPr id="147490" name="Rectangle 34"/>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7492"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7491" name="Picture 3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95536" y="5949280"/>
            <a:ext cx="2088232" cy="735707"/>
          </a:xfrm>
          <a:prstGeom prst="rect">
            <a:avLst/>
          </a:prstGeom>
          <a:noFill/>
        </p:spPr>
      </p:pic>
      <p:sp>
        <p:nvSpPr>
          <p:cNvPr id="147493" name="Rectangle 37"/>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7495" name="Rectangle 3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7494" name="Picture 3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67544" y="3573016"/>
            <a:ext cx="2266950" cy="447675"/>
          </a:xfrm>
          <a:prstGeom prst="rect">
            <a:avLst/>
          </a:prstGeom>
          <a:noFill/>
        </p:spPr>
      </p:pic>
      <p:sp>
        <p:nvSpPr>
          <p:cNvPr id="147497" name="Rectangle 4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7498" name="Rectangle 42"/>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7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332656"/>
            <a:ext cx="4248472" cy="720080"/>
          </a:xfrm>
          <a:prstGeom prst="rect">
            <a:avLst/>
          </a:prstGeom>
          <a:noFill/>
        </p:spPr>
      </p:pic>
      <p:sp>
        <p:nvSpPr>
          <p:cNvPr id="152579" name="Rectangle 3"/>
          <p:cNvSpPr>
            <a:spLocks noChangeArrowheads="1"/>
          </p:cNvSpPr>
          <p:nvPr/>
        </p:nvSpPr>
        <p:spPr bwMode="auto">
          <a:xfrm>
            <a:off x="0" y="1352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25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582" name="Rectangle 6"/>
          <p:cNvSpPr>
            <a:spLocks noChangeArrowheads="1"/>
          </p:cNvSpPr>
          <p:nvPr/>
        </p:nvSpPr>
        <p:spPr bwMode="auto">
          <a:xfrm>
            <a:off x="0" y="1266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25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585" name="Rectangle 9"/>
          <p:cNvSpPr>
            <a:spLocks noChangeArrowheads="1"/>
          </p:cNvSpPr>
          <p:nvPr/>
        </p:nvSpPr>
        <p:spPr bwMode="auto">
          <a:xfrm>
            <a:off x="0" y="1266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258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86"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60" y="2276872"/>
            <a:ext cx="2664296" cy="792088"/>
          </a:xfrm>
          <a:prstGeom prst="rect">
            <a:avLst/>
          </a:prstGeom>
          <a:noFill/>
        </p:spPr>
      </p:pic>
      <p:sp>
        <p:nvSpPr>
          <p:cNvPr id="152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88"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576" y="1268760"/>
            <a:ext cx="4191000" cy="1008112"/>
          </a:xfrm>
          <a:prstGeom prst="rect">
            <a:avLst/>
          </a:prstGeom>
          <a:noFill/>
        </p:spPr>
      </p:pic>
      <p:sp>
        <p:nvSpPr>
          <p:cNvPr id="152590" name="Rectangle 14"/>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2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91"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44008" y="3212976"/>
            <a:ext cx="1800200" cy="720080"/>
          </a:xfrm>
          <a:prstGeom prst="rect">
            <a:avLst/>
          </a:prstGeom>
          <a:noFill/>
        </p:spPr>
      </p:pic>
      <p:sp>
        <p:nvSpPr>
          <p:cNvPr id="152593" name="Rectangle 17"/>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2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94"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5576" y="2924944"/>
            <a:ext cx="3096344" cy="1152128"/>
          </a:xfrm>
          <a:prstGeom prst="rect">
            <a:avLst/>
          </a:prstGeom>
          <a:noFill/>
        </p:spPr>
      </p:pic>
      <p:sp>
        <p:nvSpPr>
          <p:cNvPr id="152596" name="Rectangle 20"/>
          <p:cNvSpPr>
            <a:spLocks noChangeArrowheads="1"/>
          </p:cNvSpPr>
          <p:nvPr/>
        </p:nvSpPr>
        <p:spPr bwMode="auto">
          <a:xfrm>
            <a:off x="0" y="1352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259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597"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7544" y="4149080"/>
            <a:ext cx="3009900" cy="720080"/>
          </a:xfrm>
          <a:prstGeom prst="rect">
            <a:avLst/>
          </a:prstGeom>
          <a:noFill/>
        </p:spPr>
      </p:pic>
      <p:sp>
        <p:nvSpPr>
          <p:cNvPr id="152600"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0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05" name="Rectangle 29"/>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2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606" name="Picture 3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95536" y="5013176"/>
            <a:ext cx="3933825" cy="735707"/>
          </a:xfrm>
          <a:prstGeom prst="rect">
            <a:avLst/>
          </a:prstGeom>
          <a:noFill/>
        </p:spPr>
      </p:pic>
      <p:sp>
        <p:nvSpPr>
          <p:cNvPr id="152608" name="Rectangle 3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2610"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12"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14"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16"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18" name="Rectangle 4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20" name="Rectangle 4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22" name="Rectangle 4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24" name="Rectangle 4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25" name="Rectangle 4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2627" name="Rectangle 5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626" name="Picture 5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635896" y="4149080"/>
            <a:ext cx="4143375" cy="702940"/>
          </a:xfrm>
          <a:prstGeom prst="rect">
            <a:avLst/>
          </a:prstGeom>
          <a:noFill/>
        </p:spPr>
      </p:pic>
      <p:sp>
        <p:nvSpPr>
          <p:cNvPr id="152629" name="Rectangle 5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628" name="Picture 5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275856" y="6021288"/>
            <a:ext cx="4824536" cy="649982"/>
          </a:xfrm>
          <a:prstGeom prst="rect">
            <a:avLst/>
          </a:prstGeom>
          <a:noFill/>
        </p:spPr>
      </p:pic>
      <p:sp>
        <p:nvSpPr>
          <p:cNvPr id="152630" name="Rectangle 54"/>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2632" name="Rectangle 5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2633" name="Rectangle 57"/>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2635" name="Rectangle 5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2634" name="Picture 58"/>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83568" y="5849888"/>
            <a:ext cx="2388865" cy="1008112"/>
          </a:xfrm>
          <a:prstGeom prst="rect">
            <a:avLst/>
          </a:prstGeom>
          <a:noFill/>
        </p:spPr>
      </p:pic>
      <p:sp>
        <p:nvSpPr>
          <p:cNvPr id="152636" name="Rectangle 60"/>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0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332656"/>
            <a:ext cx="2352675" cy="879723"/>
          </a:xfrm>
          <a:prstGeom prst="rect">
            <a:avLst/>
          </a:prstGeom>
          <a:noFill/>
        </p:spPr>
      </p:pic>
      <p:sp>
        <p:nvSpPr>
          <p:cNvPr id="153603"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36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0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520" y="1268760"/>
            <a:ext cx="2880320" cy="1224136"/>
          </a:xfrm>
          <a:prstGeom prst="rect">
            <a:avLst/>
          </a:prstGeom>
          <a:noFill/>
        </p:spPr>
      </p:pic>
      <p:sp>
        <p:nvSpPr>
          <p:cNvPr id="153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0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3528" y="2348880"/>
            <a:ext cx="4657725" cy="904875"/>
          </a:xfrm>
          <a:prstGeom prst="rect">
            <a:avLst/>
          </a:prstGeom>
          <a:noFill/>
        </p:spPr>
      </p:pic>
      <p:sp>
        <p:nvSpPr>
          <p:cNvPr id="15361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16"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3528" y="3284984"/>
            <a:ext cx="1914525" cy="720080"/>
          </a:xfrm>
          <a:prstGeom prst="rect">
            <a:avLst/>
          </a:prstGeom>
          <a:noFill/>
        </p:spPr>
      </p:pic>
      <p:sp>
        <p:nvSpPr>
          <p:cNvPr id="15361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18"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5536" y="5733256"/>
            <a:ext cx="1914525" cy="735707"/>
          </a:xfrm>
          <a:prstGeom prst="rect">
            <a:avLst/>
          </a:prstGeom>
          <a:noFill/>
        </p:spPr>
      </p:pic>
      <p:sp>
        <p:nvSpPr>
          <p:cNvPr id="15362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20"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3528" y="3933056"/>
            <a:ext cx="2664296" cy="967358"/>
          </a:xfrm>
          <a:prstGeom prst="rect">
            <a:avLst/>
          </a:prstGeom>
          <a:noFill/>
        </p:spPr>
      </p:pic>
      <p:sp>
        <p:nvSpPr>
          <p:cNvPr id="15362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22" name="Picture 2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3528" y="4797152"/>
            <a:ext cx="4657725" cy="92392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6943716"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Exercise</a:t>
            </a:r>
            <a:endParaRPr lang="ar-IQ" dirty="0"/>
          </a:p>
        </p:txBody>
      </p:sp>
      <p:sp>
        <p:nvSpPr>
          <p:cNvPr id="4" name="Rectangle 3"/>
          <p:cNvSpPr/>
          <p:nvPr/>
        </p:nvSpPr>
        <p:spPr>
          <a:xfrm>
            <a:off x="714348" y="1500174"/>
            <a:ext cx="8072494" cy="5386090"/>
          </a:xfrm>
          <a:prstGeom prst="rect">
            <a:avLst/>
          </a:prstGeom>
        </p:spPr>
        <p:txBody>
          <a:bodyPr wrap="square">
            <a:spAutoFit/>
          </a:bodyPr>
          <a:lstStyle/>
          <a:p>
            <a:r>
              <a:rPr lang="en-US" sz="2800" b="1" dirty="0" smtClean="0">
                <a:latin typeface="Times New Roman" pitchFamily="18" charset="0"/>
                <a:cs typeface="Times New Roman" pitchFamily="18" charset="0"/>
              </a:rPr>
              <a:t>First : Use N.R.M for Solving the following Equations:</a:t>
            </a: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pPr marL="514350" indent="-514350"/>
            <a:endParaRPr lang="en-US" sz="2800" b="1" dirty="0" smtClean="0">
              <a:latin typeface="Times New Roman" pitchFamily="18" charset="0"/>
              <a:cs typeface="Times New Roman" pitchFamily="18" charset="0"/>
            </a:endParaRPr>
          </a:p>
          <a:p>
            <a:pPr marL="514350" indent="-514350"/>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r>
              <a:rPr lang="en-US" sz="3600" b="1" dirty="0" smtClean="0"/>
              <a:t>         </a:t>
            </a:r>
          </a:p>
          <a:p>
            <a:r>
              <a:rPr lang="en-US" sz="2800" b="1" dirty="0" smtClean="0">
                <a:latin typeface="Times New Roman" pitchFamily="18" charset="0"/>
                <a:cs typeface="Times New Roman" pitchFamily="18" charset="0"/>
              </a:rPr>
              <a:t> </a:t>
            </a:r>
          </a:p>
          <a:p>
            <a:endParaRPr lang="en-US" sz="2800" b="1" dirty="0" smtClean="0">
              <a:latin typeface="Times New Roman" pitchFamily="18" charset="0"/>
              <a:cs typeface="Times New Roman" pitchFamily="18" charset="0"/>
            </a:endParaRPr>
          </a:p>
        </p:txBody>
      </p:sp>
      <p:sp>
        <p:nvSpPr>
          <p:cNvPr id="68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8611"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86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8614"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861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8619"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862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8622"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862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8626" name="Rectangle 18"/>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216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1640" y="2708920"/>
            <a:ext cx="3409950" cy="485775"/>
          </a:xfrm>
          <a:prstGeom prst="rect">
            <a:avLst/>
          </a:prstGeom>
          <a:noFill/>
        </p:spPr>
      </p:pic>
      <p:sp>
        <p:nvSpPr>
          <p:cNvPr id="92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216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632" y="3356992"/>
            <a:ext cx="4038600" cy="485775"/>
          </a:xfrm>
          <a:prstGeom prst="rect">
            <a:avLst/>
          </a:prstGeom>
          <a:noFill/>
        </p:spPr>
      </p:pic>
      <p:sp>
        <p:nvSpPr>
          <p:cNvPr id="921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216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31640" y="4077072"/>
            <a:ext cx="2943225" cy="476250"/>
          </a:xfrm>
          <a:prstGeom prst="rect">
            <a:avLst/>
          </a:prstGeom>
          <a:noFill/>
        </p:spPr>
      </p:pic>
      <p:sp>
        <p:nvSpPr>
          <p:cNvPr id="921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216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32040" y="4077072"/>
            <a:ext cx="2686050" cy="476250"/>
          </a:xfrm>
          <a:prstGeom prst="rect">
            <a:avLst/>
          </a:prstGeom>
          <a:noFill/>
        </p:spPr>
      </p:pic>
      <p:sp>
        <p:nvSpPr>
          <p:cNvPr id="921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217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2171"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51720" y="4797152"/>
            <a:ext cx="1428750" cy="476250"/>
          </a:xfrm>
          <a:prstGeom prst="rect">
            <a:avLst/>
          </a:prstGeom>
          <a:noFill/>
        </p:spPr>
      </p:pic>
      <p:sp>
        <p:nvSpPr>
          <p:cNvPr id="9217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2173"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23928" y="4797152"/>
            <a:ext cx="1666875" cy="476250"/>
          </a:xfrm>
          <a:prstGeom prst="rect">
            <a:avLst/>
          </a:prstGeom>
          <a:noFill/>
        </p:spPr>
      </p:pic>
      <p:sp>
        <p:nvSpPr>
          <p:cNvPr id="9217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2175" name="Picture 1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012160" y="4797152"/>
            <a:ext cx="1504950" cy="476250"/>
          </a:xfrm>
          <a:prstGeom prst="rect">
            <a:avLst/>
          </a:prstGeom>
          <a:noFill/>
        </p:spPr>
      </p:pic>
      <p:sp>
        <p:nvSpPr>
          <p:cNvPr id="9217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218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2179" name="Picture 1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652120" y="2708920"/>
            <a:ext cx="1800225" cy="476250"/>
          </a:xfrm>
          <a:prstGeom prst="rect">
            <a:avLst/>
          </a:prstGeom>
          <a:noFill/>
        </p:spPr>
      </p:pic>
      <p:sp>
        <p:nvSpPr>
          <p:cNvPr id="9218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2181" name="Picture 2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796136" y="3284984"/>
            <a:ext cx="1800225" cy="476250"/>
          </a:xfrm>
          <a:prstGeom prst="rect">
            <a:avLst/>
          </a:prstGeom>
          <a:noFill/>
        </p:spPr>
      </p:pic>
      <p:sp>
        <p:nvSpPr>
          <p:cNvPr id="9218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2183" name="Picture 2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259632" y="5229200"/>
            <a:ext cx="3467100" cy="914400"/>
          </a:xfrm>
          <a:prstGeom prst="rect">
            <a:avLst/>
          </a:prstGeom>
          <a:noFill/>
        </p:spPr>
      </p:pic>
      <p:sp>
        <p:nvSpPr>
          <p:cNvPr id="9218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2185" name="Picture 2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652120" y="5373216"/>
            <a:ext cx="2066925" cy="47625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792089"/>
          </a:xfrm>
        </p:spPr>
        <p:txBody>
          <a:bodyPr>
            <a:normAutofit/>
          </a:bodyPr>
          <a:lstStyle/>
          <a:p>
            <a:pPr algn="l" rtl="0"/>
            <a:r>
              <a:rPr lang="en-US" dirty="0" smtClean="0"/>
              <a:t>Note :  </a:t>
            </a:r>
            <a:r>
              <a:rPr lang="en-US" dirty="0" err="1" smtClean="0"/>
              <a:t>Lahopital</a:t>
            </a:r>
            <a:r>
              <a:rPr lang="en-US" dirty="0" smtClean="0"/>
              <a:t> Law </a:t>
            </a:r>
            <a:endParaRPr lang="ar-IQ" dirty="0"/>
          </a:p>
        </p:txBody>
      </p:sp>
      <p:sp>
        <p:nvSpPr>
          <p:cNvPr id="3" name="Subtitle 2"/>
          <p:cNvSpPr>
            <a:spLocks noGrp="1"/>
          </p:cNvSpPr>
          <p:nvPr>
            <p:ph type="subTitle" idx="1"/>
          </p:nvPr>
        </p:nvSpPr>
        <p:spPr>
          <a:xfrm>
            <a:off x="683568" y="1268760"/>
            <a:ext cx="7920880" cy="4370040"/>
          </a:xfrm>
        </p:spPr>
        <p:txBody>
          <a:bodyPr>
            <a:normAutofit fontScale="77500" lnSpcReduction="20000"/>
          </a:bodyPr>
          <a:lstStyle/>
          <a:p>
            <a:pPr algn="l" rtl="0"/>
            <a:r>
              <a:rPr lang="en-US" dirty="0" smtClean="0">
                <a:solidFill>
                  <a:schemeClr val="tx1"/>
                </a:solidFill>
              </a:rPr>
              <a:t>If the value of (                    ) unknown we must </a:t>
            </a:r>
          </a:p>
          <a:p>
            <a:pPr algn="l" rtl="0"/>
            <a:endParaRPr lang="en-US" dirty="0" smtClean="0">
              <a:solidFill>
                <a:schemeClr val="tx1"/>
              </a:solidFill>
            </a:endParaRPr>
          </a:p>
          <a:p>
            <a:pPr algn="l" rtl="0"/>
            <a:r>
              <a:rPr lang="en-US" dirty="0" smtClean="0">
                <a:solidFill>
                  <a:schemeClr val="tx1"/>
                </a:solidFill>
              </a:rPr>
              <a:t>use the (</a:t>
            </a:r>
            <a:r>
              <a:rPr lang="en-US" dirty="0" err="1" smtClean="0">
                <a:solidFill>
                  <a:schemeClr val="tx1"/>
                </a:solidFill>
              </a:rPr>
              <a:t>Lahopital</a:t>
            </a:r>
            <a:r>
              <a:rPr lang="en-US" dirty="0" smtClean="0">
                <a:solidFill>
                  <a:schemeClr val="tx1"/>
                </a:solidFill>
              </a:rPr>
              <a:t> Law )</a:t>
            </a:r>
          </a:p>
          <a:p>
            <a:pPr algn="l" rtl="0"/>
            <a:endParaRPr lang="en-US" dirty="0" smtClean="0">
              <a:solidFill>
                <a:schemeClr val="tx1"/>
              </a:solidFill>
            </a:endParaRPr>
          </a:p>
          <a:p>
            <a:pPr algn="l" rtl="0"/>
            <a:r>
              <a:rPr lang="en-US" dirty="0" err="1" smtClean="0">
                <a:solidFill>
                  <a:schemeClr val="tx1"/>
                </a:solidFill>
              </a:rPr>
              <a:t>i.e</a:t>
            </a:r>
            <a:r>
              <a:rPr lang="en-US" dirty="0" smtClean="0">
                <a:solidFill>
                  <a:schemeClr val="tx1"/>
                </a:solidFill>
              </a:rPr>
              <a:t> we take second derivative </a:t>
            </a:r>
          </a:p>
          <a:p>
            <a:pPr algn="l" rtl="0"/>
            <a:endParaRPr lang="en-US" dirty="0" smtClean="0">
              <a:solidFill>
                <a:schemeClr val="tx1"/>
              </a:solidFill>
            </a:endParaRPr>
          </a:p>
          <a:p>
            <a:pPr algn="l" rtl="0"/>
            <a:r>
              <a:rPr lang="en-US" dirty="0" smtClean="0">
                <a:solidFill>
                  <a:schemeClr val="tx1"/>
                </a:solidFill>
              </a:rPr>
              <a:t>Example: by (N.R.M) find the root of</a:t>
            </a:r>
          </a:p>
          <a:p>
            <a:pPr algn="l" rtl="0"/>
            <a:r>
              <a:rPr lang="en-US" dirty="0" smtClean="0">
                <a:solidFill>
                  <a:schemeClr val="tx1"/>
                </a:solidFill>
              </a:rPr>
              <a:t>                                                              if   </a:t>
            </a:r>
          </a:p>
          <a:p>
            <a:pPr algn="l" rtl="0"/>
            <a:endParaRPr lang="en-US" dirty="0" smtClean="0">
              <a:solidFill>
                <a:schemeClr val="tx1"/>
              </a:solidFill>
            </a:endParaRPr>
          </a:p>
          <a:p>
            <a:pPr algn="l" rtl="0"/>
            <a:endParaRPr lang="en-US" dirty="0" smtClean="0"/>
          </a:p>
          <a:p>
            <a:pPr algn="l" rtl="0"/>
            <a:r>
              <a:rPr lang="en-US" dirty="0" smtClean="0"/>
              <a:t> </a:t>
            </a:r>
            <a:endParaRPr lang="ar-IQ" dirty="0"/>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8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8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87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1916832"/>
            <a:ext cx="3876675" cy="1247775"/>
          </a:xfrm>
          <a:prstGeom prst="rect">
            <a:avLst/>
          </a:prstGeom>
          <a:noFill/>
        </p:spPr>
      </p:pic>
      <p:sp>
        <p:nvSpPr>
          <p:cNvPr id="36873" name="Rectangle 9"/>
          <p:cNvSpPr>
            <a:spLocks noChangeArrowheads="1"/>
          </p:cNvSpPr>
          <p:nvPr/>
        </p:nvSpPr>
        <p:spPr bwMode="auto">
          <a:xfrm>
            <a:off x="0" y="1704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8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874"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1800" y="1124744"/>
            <a:ext cx="1228725" cy="720080"/>
          </a:xfrm>
          <a:prstGeom prst="rect">
            <a:avLst/>
          </a:prstGeom>
          <a:noFill/>
        </p:spPr>
      </p:pic>
      <p:sp>
        <p:nvSpPr>
          <p:cNvPr id="3687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876"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3933056"/>
            <a:ext cx="3800475" cy="412626"/>
          </a:xfrm>
          <a:prstGeom prst="rect">
            <a:avLst/>
          </a:prstGeom>
          <a:noFill/>
        </p:spPr>
      </p:pic>
      <p:sp>
        <p:nvSpPr>
          <p:cNvPr id="36878" name="Rectangle 14"/>
          <p:cNvSpPr>
            <a:spLocks noChangeArrowheads="1"/>
          </p:cNvSpPr>
          <p:nvPr/>
        </p:nvSpPr>
        <p:spPr bwMode="auto">
          <a:xfrm>
            <a:off x="-252536" y="112474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88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879"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80112" y="3933056"/>
            <a:ext cx="1152128" cy="348233"/>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20882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just"/>
            <a:r>
              <a:rPr lang="en-GB" dirty="0" smtClean="0"/>
              <a:t> </a:t>
            </a:r>
            <a:r>
              <a:rPr lang="en-GB" sz="3600" dirty="0" smtClean="0"/>
              <a:t>2-1-1</a:t>
            </a:r>
            <a:r>
              <a:rPr lang="en-US" sz="3600" dirty="0" smtClean="0"/>
              <a:t> Applications of [N.R.M] for making the Equation to finding Several Types of Numbers</a:t>
            </a:r>
            <a:r>
              <a:rPr lang="ar-IQ" sz="3600" dirty="0" smtClean="0"/>
              <a:t/>
            </a:r>
            <a:br>
              <a:rPr lang="ar-IQ" sz="3600" dirty="0" smtClean="0"/>
            </a:br>
            <a:r>
              <a:rPr lang="ar-IQ" sz="2800" dirty="0" smtClean="0">
                <a:cs typeface="Ali_K_Samik" pitchFamily="2" charset="-78"/>
              </a:rPr>
              <a:t>بةكارهيَناني(</a:t>
            </a:r>
            <a:r>
              <a:rPr lang="en-US" sz="2800" dirty="0" smtClean="0"/>
              <a:t>N.R.M</a:t>
            </a:r>
            <a:r>
              <a:rPr lang="ar-IQ" sz="2800" dirty="0" smtClean="0">
                <a:cs typeface="Ali_K_Samik" pitchFamily="2" charset="-78"/>
              </a:rPr>
              <a:t>)بؤ دروست كردني هاوكيَشة بؤ دؤزينةوة ضةندجؤريَك ذمارة</a:t>
            </a:r>
            <a:r>
              <a:rPr lang="en-US" sz="3600" dirty="0" smtClean="0"/>
              <a:t> </a:t>
            </a:r>
            <a:r>
              <a:rPr lang="en-US" dirty="0" smtClean="0"/>
              <a:t/>
            </a:r>
            <a:br>
              <a:rPr lang="en-US" dirty="0" smtClean="0"/>
            </a:br>
            <a:endParaRPr lang="ar-IQ" dirty="0"/>
          </a:p>
        </p:txBody>
      </p:sp>
      <p:sp>
        <p:nvSpPr>
          <p:cNvPr id="3" name="Rectangle 2"/>
          <p:cNvSpPr/>
          <p:nvPr/>
        </p:nvSpPr>
        <p:spPr>
          <a:xfrm>
            <a:off x="323528" y="2348880"/>
            <a:ext cx="8640960" cy="4401205"/>
          </a:xfrm>
          <a:prstGeom prst="rect">
            <a:avLst/>
          </a:prstGeom>
        </p:spPr>
        <p:txBody>
          <a:bodyPr wrap="square">
            <a:spAutoFit/>
          </a:bodyPr>
          <a:lstStyle/>
          <a:p>
            <a:r>
              <a:rPr lang="en-GB" sz="4000" dirty="0" smtClean="0"/>
              <a:t>2-1-1-1</a:t>
            </a:r>
            <a:r>
              <a:rPr lang="en-US" sz="4000" dirty="0" smtClean="0"/>
              <a:t> Equation to</a:t>
            </a:r>
            <a:r>
              <a:rPr lang="en-GB" sz="4000" dirty="0" smtClean="0"/>
              <a:t> Finding  the Square Root of number by [N.R.M</a:t>
            </a:r>
            <a:endParaRPr lang="en-US" sz="4000" dirty="0" smtClean="0"/>
          </a:p>
          <a:p>
            <a:r>
              <a:rPr lang="en-GB" sz="4000" dirty="0" smtClean="0"/>
              <a:t>2-1-1-2</a:t>
            </a:r>
            <a:r>
              <a:rPr lang="en-US" sz="4000" dirty="0" smtClean="0"/>
              <a:t>Equation to</a:t>
            </a:r>
            <a:r>
              <a:rPr lang="en-GB" sz="4000" dirty="0" smtClean="0"/>
              <a:t> Finding</a:t>
            </a:r>
            <a:r>
              <a:rPr lang="en-GB" sz="4000" b="1" dirty="0" smtClean="0"/>
              <a:t> </a:t>
            </a:r>
            <a:r>
              <a:rPr lang="en-GB" sz="4000" dirty="0" smtClean="0"/>
              <a:t>the   Reciprocal of  number by [N.R.M]</a:t>
            </a:r>
            <a:endParaRPr lang="en-US" sz="4000" dirty="0" smtClean="0"/>
          </a:p>
          <a:p>
            <a:r>
              <a:rPr lang="en-GB" sz="4000" dirty="0" smtClean="0"/>
              <a:t>2-1-1-3 </a:t>
            </a:r>
            <a:r>
              <a:rPr lang="en-US" sz="4000" dirty="0" smtClean="0"/>
              <a:t>Equation to </a:t>
            </a:r>
            <a:r>
              <a:rPr lang="en-GB" sz="4000" dirty="0" smtClean="0"/>
              <a:t>Finding the  Reciprocal of Square Root</a:t>
            </a:r>
            <a:r>
              <a:rPr lang="en-GB" sz="4000" b="1" dirty="0" smtClean="0"/>
              <a:t> </a:t>
            </a:r>
            <a:r>
              <a:rPr lang="en-GB" sz="4000" dirty="0" smtClean="0"/>
              <a:t> of number by [N.R.M]</a:t>
            </a:r>
            <a:endParaRPr lang="en-US" sz="4000" dirty="0"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2647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marL="514350" indent="-514350" rtl="0"/>
            <a:r>
              <a:rPr lang="en-US" dirty="0" smtClean="0"/>
              <a:t/>
            </a:r>
            <a:br>
              <a:rPr lang="en-US" dirty="0" smtClean="0"/>
            </a:br>
            <a:r>
              <a:rPr lang="en-US" sz="4000" b="1" dirty="0" smtClean="0"/>
              <a:t>2-1-1-1Square Roots of numbers</a:t>
            </a:r>
            <a:r>
              <a:rPr lang="en-US" sz="4000" dirty="0" smtClean="0"/>
              <a:t> </a:t>
            </a:r>
            <a:br>
              <a:rPr lang="en-US" sz="4000" dirty="0" smtClean="0"/>
            </a:br>
            <a:r>
              <a:rPr lang="en-US" sz="4000" b="1" dirty="0" smtClean="0"/>
              <a:t>method</a:t>
            </a:r>
            <a:r>
              <a:rPr lang="en-US" dirty="0" smtClean="0"/>
              <a:t/>
            </a:r>
            <a:br>
              <a:rPr lang="en-US" dirty="0" smtClean="0"/>
            </a:br>
            <a:r>
              <a:rPr lang="en-US" dirty="0" smtClean="0"/>
              <a:t> 1-Square</a:t>
            </a:r>
            <a:r>
              <a:rPr lang="en-US" b="1" dirty="0" smtClean="0"/>
              <a:t> Roots</a:t>
            </a:r>
            <a:endParaRPr lang="en-US" dirty="0" smtClean="0"/>
          </a:p>
        </p:txBody>
      </p:sp>
      <p:sp>
        <p:nvSpPr>
          <p:cNvPr id="1054"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6"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55" name="Picture 3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47664" y="1556792"/>
            <a:ext cx="2352894" cy="498356"/>
          </a:xfrm>
          <a:prstGeom prst="rect">
            <a:avLst/>
          </a:prstGeom>
          <a:noFill/>
        </p:spPr>
      </p:pic>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57" name="Picture 3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51720" y="2204864"/>
            <a:ext cx="1944216" cy="504056"/>
          </a:xfrm>
          <a:prstGeom prst="rect">
            <a:avLst/>
          </a:prstGeom>
          <a:noFill/>
        </p:spPr>
      </p:pic>
      <p:sp>
        <p:nvSpPr>
          <p:cNvPr id="1059" name="Rectangle 35"/>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60" name="Picture 3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19672" y="2780928"/>
            <a:ext cx="2808312" cy="569224"/>
          </a:xfrm>
          <a:prstGeom prst="rect">
            <a:avLst/>
          </a:prstGeom>
          <a:noFill/>
        </p:spPr>
      </p:pic>
      <p:sp>
        <p:nvSpPr>
          <p:cNvPr id="1062" name="Rectangle 3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63" name="Picture 3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07704" y="3573016"/>
            <a:ext cx="3384376" cy="576634"/>
          </a:xfrm>
          <a:prstGeom prst="rect">
            <a:avLst/>
          </a:prstGeom>
          <a:noFill/>
        </p:spPr>
      </p:pic>
      <p:sp>
        <p:nvSpPr>
          <p:cNvPr id="1065" name="Rectangle 4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67"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267"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2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270"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2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273" name="Rectangle 9"/>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2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276" name="Rectangle 12"/>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90114"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691680" y="4437112"/>
            <a:ext cx="3086100" cy="628650"/>
          </a:xfrm>
          <a:prstGeom prst="rect">
            <a:avLst/>
          </a:prstGeom>
          <a:noFill/>
        </p:spPr>
      </p:pic>
      <p:pic>
        <p:nvPicPr>
          <p:cNvPr id="90113"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475656" y="5229200"/>
            <a:ext cx="2543175" cy="638175"/>
          </a:xfrm>
          <a:prstGeom prst="rect">
            <a:avLst/>
          </a:prstGeom>
          <a:noFill/>
        </p:spPr>
      </p:pic>
      <p:sp>
        <p:nvSpPr>
          <p:cNvPr id="90115" name="Rectangle 3"/>
          <p:cNvSpPr>
            <a:spLocks noChangeArrowheads="1"/>
          </p:cNvSpPr>
          <p:nvPr/>
        </p:nvSpPr>
        <p:spPr bwMode="auto">
          <a:xfrm>
            <a:off x="179512"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dirty="0"/>
          </a:p>
        </p:txBody>
      </p:sp>
      <p:sp>
        <p:nvSpPr>
          <p:cNvPr id="90116" name="Rectangle 4"/>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0117" name="Rectangle 5"/>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3"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lvl="0"/>
            <a:r>
              <a:rPr lang="en-US" dirty="0" smtClean="0">
                <a:solidFill>
                  <a:schemeClr val="tx1"/>
                </a:solidFill>
                <a:latin typeface="Calibri" pitchFamily="34" charset="0"/>
                <a:ea typeface="Times New Roman" pitchFamily="18" charset="0"/>
                <a:cs typeface="Arial" pitchFamily="34" charset="0"/>
              </a:rPr>
              <a:t/>
            </a:r>
            <a:br>
              <a:rPr lang="en-US" dirty="0" smtClean="0">
                <a:solidFill>
                  <a:schemeClr val="tx1"/>
                </a:solidFill>
                <a:latin typeface="Calibri" pitchFamily="34" charset="0"/>
                <a:ea typeface="Times New Roman" pitchFamily="18" charset="0"/>
                <a:cs typeface="Arial" pitchFamily="34" charset="0"/>
              </a:rPr>
            </a:br>
            <a:r>
              <a:rPr lang="en-US" sz="2700" dirty="0" smtClean="0">
                <a:solidFill>
                  <a:schemeClr val="bg1"/>
                </a:solidFill>
                <a:latin typeface="Calibri" pitchFamily="34" charset="0"/>
                <a:ea typeface="Times New Roman" pitchFamily="18" charset="0"/>
                <a:cs typeface="Arial" pitchFamily="34" charset="0"/>
              </a:rPr>
              <a:t> By N.R.M </a:t>
            </a: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endParaRPr lang="ar-IQ" dirty="0"/>
          </a:p>
        </p:txBody>
      </p:sp>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4755" name="Rectangle 3"/>
          <p:cNvSpPr>
            <a:spLocks noChangeArrowheads="1"/>
          </p:cNvSpPr>
          <p:nvPr/>
        </p:nvSpPr>
        <p:spPr bwMode="auto">
          <a:xfrm>
            <a:off x="0" y="1438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47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475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03648" y="2132856"/>
            <a:ext cx="3600400" cy="648072"/>
          </a:xfrm>
          <a:prstGeom prst="rect">
            <a:avLst/>
          </a:prstGeom>
          <a:noFill/>
        </p:spPr>
      </p:pic>
      <p:sp>
        <p:nvSpPr>
          <p:cNvPr id="74758" name="Rectangle 6"/>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80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8068" name="Rectangle 4"/>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80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8071" name="Rectangle 7"/>
          <p:cNvSpPr>
            <a:spLocks noChangeArrowheads="1"/>
          </p:cNvSpPr>
          <p:nvPr/>
        </p:nvSpPr>
        <p:spPr bwMode="auto">
          <a:xfrm>
            <a:off x="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80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8074" name="Rectangle 10"/>
          <p:cNvSpPr>
            <a:spLocks noChangeArrowheads="1"/>
          </p:cNvSpPr>
          <p:nvPr/>
        </p:nvSpPr>
        <p:spPr bwMode="auto">
          <a:xfrm>
            <a:off x="0" y="137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80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8077" name="Rectangle 13"/>
          <p:cNvSpPr>
            <a:spLocks noChangeArrowheads="1"/>
          </p:cNvSpPr>
          <p:nvPr/>
        </p:nvSpPr>
        <p:spPr bwMode="auto">
          <a:xfrm>
            <a:off x="0" y="1323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8080" name="Rectangle 16"/>
          <p:cNvSpPr>
            <a:spLocks noChangeArrowheads="1"/>
          </p:cNvSpPr>
          <p:nvPr/>
        </p:nvSpPr>
        <p:spPr bwMode="auto">
          <a:xfrm>
            <a:off x="0" y="1323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3212976"/>
            <a:ext cx="3295650" cy="990600"/>
          </a:xfrm>
          <a:prstGeom prst="rect">
            <a:avLst/>
          </a:prstGeom>
          <a:noFill/>
        </p:spPr>
      </p:pic>
      <p:sp>
        <p:nvSpPr>
          <p:cNvPr id="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75656" y="4437112"/>
            <a:ext cx="2305050" cy="990600"/>
          </a:xfrm>
          <a:prstGeom prst="rect">
            <a:avLst/>
          </a:prstGeom>
          <a:noFill/>
        </p:spPr>
      </p:pic>
      <p:sp>
        <p:nvSpPr>
          <p:cNvPr id="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5656" y="5733256"/>
            <a:ext cx="2933700" cy="933450"/>
          </a:xfrm>
          <a:prstGeom prst="rect">
            <a:avLst/>
          </a:prstGeom>
          <a:noFill/>
        </p:spPr>
      </p:pic>
      <p:pic>
        <p:nvPicPr>
          <p:cNvPr id="24"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19672" y="1124744"/>
            <a:ext cx="3816424" cy="67932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432048"/>
          </a:xfrm>
        </p:spPr>
        <p:txBody>
          <a:bodyPr>
            <a:normAutofit fontScale="90000"/>
          </a:bodyPr>
          <a:lstStyle/>
          <a:p>
            <a:pPr algn="l" rtl="0"/>
            <a:r>
              <a:rPr lang="en-US" dirty="0" smtClean="0"/>
              <a:t> </a:t>
            </a:r>
            <a:r>
              <a:rPr lang="en-US" sz="3100" dirty="0" smtClean="0"/>
              <a:t>Example</a:t>
            </a:r>
            <a:endParaRPr lang="ar-IQ" sz="3100" dirty="0"/>
          </a:p>
        </p:txBody>
      </p:sp>
      <p:sp>
        <p:nvSpPr>
          <p:cNvPr id="3" name="Rectangle 2"/>
          <p:cNvSpPr/>
          <p:nvPr/>
        </p:nvSpPr>
        <p:spPr>
          <a:xfrm>
            <a:off x="539552" y="836713"/>
            <a:ext cx="8352928" cy="1508105"/>
          </a:xfrm>
          <a:prstGeom prst="rect">
            <a:avLst/>
          </a:prstGeom>
        </p:spPr>
        <p:txBody>
          <a:bodyPr wrap="square">
            <a:spAutoFit/>
          </a:bodyPr>
          <a:lstStyle/>
          <a:p>
            <a:r>
              <a:rPr lang="en-US" sz="2800" dirty="0" smtClean="0"/>
              <a:t>Find an approximation to           </a:t>
            </a:r>
            <a:r>
              <a:rPr lang="en-US" sz="2800" dirty="0" err="1" smtClean="0"/>
              <a:t>to</a:t>
            </a:r>
            <a:r>
              <a:rPr lang="en-US" sz="2800" dirty="0" smtClean="0"/>
              <a:t> eight decimal places. </a:t>
            </a:r>
            <a:br>
              <a:rPr lang="en-US" sz="2800" dirty="0" smtClean="0"/>
            </a:br>
            <a:r>
              <a:rPr lang="en-US" sz="2800" dirty="0" smtClean="0"/>
              <a:t>Solution:                                   Let  </a:t>
            </a:r>
            <a:br>
              <a:rPr lang="en-US" sz="2800" dirty="0" smtClean="0"/>
            </a:br>
            <a:r>
              <a:rPr lang="en-US" dirty="0" smtClean="0"/>
              <a:t/>
            </a:r>
            <a:br>
              <a:rPr lang="en-US" dirty="0" smtClean="0"/>
            </a:br>
            <a:endParaRPr lang="ar-IQ"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86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27984" y="980728"/>
            <a:ext cx="504056" cy="432048"/>
          </a:xfrm>
          <a:prstGeom prst="rect">
            <a:avLst/>
          </a:prstGeom>
          <a:noFill/>
        </p:spPr>
      </p:pic>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 name="Picture 8"/>
          <p:cNvPicPr/>
          <p:nvPr/>
        </p:nvPicPr>
        <p:blipFill>
          <a:blip r:embed="rId4" cstate="print">
            <a:clrChange>
              <a:clrFrom>
                <a:srgbClr val="FFFFFF"/>
              </a:clrFrom>
              <a:clrTo>
                <a:srgbClr val="FFFFFF">
                  <a:alpha val="0"/>
                </a:srgbClr>
              </a:clrTo>
            </a:clrChange>
          </a:blip>
          <a:srcRect/>
          <a:stretch>
            <a:fillRect/>
          </a:stretch>
        </p:blipFill>
        <p:spPr bwMode="auto">
          <a:xfrm>
            <a:off x="1691680" y="1988840"/>
            <a:ext cx="2808312" cy="720080"/>
          </a:xfrm>
          <a:prstGeom prst="rect">
            <a:avLst/>
          </a:prstGeom>
          <a:noFill/>
        </p:spPr>
      </p:pic>
      <p:sp>
        <p:nvSpPr>
          <p:cNvPr id="368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871" name="Rectangle 7"/>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874" name="Rectangle 10"/>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8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877" name="Rectangle 13"/>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87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880" name="Rectangle 16"/>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88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883" name="Rectangle 1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88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886" name="Rectangle 22"/>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88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887"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95736" y="1340768"/>
            <a:ext cx="1943100" cy="466725"/>
          </a:xfrm>
          <a:prstGeom prst="rect">
            <a:avLst/>
          </a:prstGeom>
          <a:noFill/>
        </p:spPr>
      </p:pic>
      <p:sp>
        <p:nvSpPr>
          <p:cNvPr id="36890"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889"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64088" y="1340768"/>
            <a:ext cx="936104" cy="372616"/>
          </a:xfrm>
          <a:prstGeom prst="rect">
            <a:avLst/>
          </a:prstGeom>
          <a:noFill/>
        </p:spPr>
      </p:pic>
      <p:sp>
        <p:nvSpPr>
          <p:cNvPr id="36891" name="Rectangle 27"/>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89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892" name="Picture 2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31640" y="2852936"/>
            <a:ext cx="2447925" cy="428625"/>
          </a:xfrm>
          <a:prstGeom prst="rect">
            <a:avLst/>
          </a:prstGeom>
          <a:noFill/>
        </p:spPr>
      </p:pic>
      <p:sp>
        <p:nvSpPr>
          <p:cNvPr id="36894" name="Rectangle 30"/>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896"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895" name="Picture 3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115616" y="3501008"/>
            <a:ext cx="3400425" cy="428625"/>
          </a:xfrm>
          <a:prstGeom prst="rect">
            <a:avLst/>
          </a:prstGeom>
          <a:noFill/>
        </p:spPr>
      </p:pic>
      <p:sp>
        <p:nvSpPr>
          <p:cNvPr id="36897" name="Rectangle 33"/>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899"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898" name="Picture 3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87624" y="4149080"/>
            <a:ext cx="3305175" cy="428625"/>
          </a:xfrm>
          <a:prstGeom prst="rect">
            <a:avLst/>
          </a:prstGeom>
          <a:noFill/>
        </p:spPr>
      </p:pic>
      <p:sp>
        <p:nvSpPr>
          <p:cNvPr id="36900" name="Rectangle 36"/>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902" name="Rectangle 3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901" name="Picture 3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87624" y="4725144"/>
            <a:ext cx="3305175" cy="428625"/>
          </a:xfrm>
          <a:prstGeom prst="rect">
            <a:avLst/>
          </a:prstGeom>
          <a:noFill/>
        </p:spPr>
      </p:pic>
      <p:sp>
        <p:nvSpPr>
          <p:cNvPr id="36903" name="Rectangle 39"/>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6905" name="Rectangle 4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904" name="Picture 4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115616" y="5301208"/>
            <a:ext cx="3781425" cy="428625"/>
          </a:xfrm>
          <a:prstGeom prst="rect">
            <a:avLst/>
          </a:prstGeom>
          <a:noFill/>
        </p:spPr>
      </p:pic>
      <p:sp>
        <p:nvSpPr>
          <p:cNvPr id="36907"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906" name="Picture 4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187624" y="5949280"/>
            <a:ext cx="3971925" cy="428625"/>
          </a:xfrm>
          <a:prstGeom prst="rect">
            <a:avLst/>
          </a:prstGeom>
          <a:noFill/>
        </p:spPr>
      </p:pic>
      <p:sp>
        <p:nvSpPr>
          <p:cNvPr id="36908" name="Rectangle 4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08011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smtClean="0"/>
              <a:t>Exercise</a:t>
            </a:r>
            <a:endParaRPr lang="ar-IQ" dirty="0"/>
          </a:p>
        </p:txBody>
      </p:sp>
      <p:sp>
        <p:nvSpPr>
          <p:cNvPr id="3" name="Subtitle 2"/>
          <p:cNvSpPr>
            <a:spLocks noGrp="1"/>
          </p:cNvSpPr>
          <p:nvPr>
            <p:ph type="subTitle" idx="1"/>
          </p:nvPr>
        </p:nvSpPr>
        <p:spPr>
          <a:xfrm>
            <a:off x="1371600" y="1844824"/>
            <a:ext cx="6400800" cy="3793976"/>
          </a:xfrm>
        </p:spPr>
        <p:txBody>
          <a:bodyPr/>
          <a:lstStyle/>
          <a:p>
            <a:pPr rtl="0"/>
            <a:r>
              <a:rPr lang="en-US" dirty="0" smtClean="0">
                <a:solidFill>
                  <a:schemeClr val="tx1"/>
                </a:solidFill>
              </a:rPr>
              <a:t>Solve the following numbers by N.R.M</a:t>
            </a:r>
          </a:p>
          <a:p>
            <a:pPr algn="l" rtl="0"/>
            <a:endParaRPr lang="en-US" dirty="0" smtClean="0"/>
          </a:p>
          <a:p>
            <a:pPr algn="l" rtl="0"/>
            <a:r>
              <a:rPr lang="en-US" dirty="0" smtClean="0">
                <a:solidFill>
                  <a:schemeClr val="tx1"/>
                </a:solidFill>
              </a:rPr>
              <a:t> </a:t>
            </a:r>
          </a:p>
          <a:p>
            <a:pPr rtl="0"/>
            <a:endParaRPr lang="ar-IQ" dirty="0">
              <a:solidFill>
                <a:schemeClr val="tx1"/>
              </a:solidFill>
            </a:endParaRPr>
          </a:p>
        </p:txBody>
      </p:sp>
      <p:sp>
        <p:nvSpPr>
          <p:cNvPr id="140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0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029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39752" y="3140968"/>
            <a:ext cx="1200150" cy="542925"/>
          </a:xfrm>
          <a:prstGeom prst="rect">
            <a:avLst/>
          </a:prstGeom>
          <a:noFill/>
        </p:spPr>
      </p:pic>
      <p:sp>
        <p:nvSpPr>
          <p:cNvPr id="1402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029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39752" y="3789040"/>
            <a:ext cx="1123950" cy="552450"/>
          </a:xfrm>
          <a:prstGeom prst="rect">
            <a:avLst/>
          </a:prstGeom>
          <a:noFill/>
        </p:spPr>
      </p:pic>
      <p:sp>
        <p:nvSpPr>
          <p:cNvPr id="1402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029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39752" y="4509120"/>
            <a:ext cx="1314450" cy="54292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27250"/>
            <a:ext cx="91440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7-Schaum's Outline" Numerical Analysis "   by Francis </a:t>
            </a:r>
            <a:r>
              <a:rPr kumimoji="0" lang="en-US"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Scheid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931959"/>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8-"Basic Numerical Analysis" by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J.Ribbans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1726759"/>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9-"Numerical Analysis" by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W.A.Watson,T.Philipson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P.J.Oates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2692278"/>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10-"Numerical Analysis" by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G.A.Watson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51520" y="3140968"/>
            <a:ext cx="7920880" cy="1815882"/>
          </a:xfrm>
          <a:prstGeom prst="rect">
            <a:avLst/>
          </a:prstGeom>
        </p:spPr>
        <p:txBody>
          <a:bodyPr wrap="square">
            <a:spAutoFit/>
          </a:bodyPr>
          <a:lstStyle/>
          <a:p>
            <a:r>
              <a:rPr lang="en-US" sz="2800" dirty="0" smtClean="0">
                <a:cs typeface="+mj-cs"/>
              </a:rPr>
              <a:t>11-</a:t>
            </a:r>
            <a:r>
              <a:rPr lang="en-US" sz="2800" dirty="0" smtClean="0"/>
              <a:t> INTRODUCTION TO NUMERICAL METHODS</a:t>
            </a:r>
            <a:endParaRPr lang="ar-IQ" sz="2800" dirty="0" smtClean="0"/>
          </a:p>
          <a:p>
            <a:r>
              <a:rPr lang="en-US" sz="2800" dirty="0" smtClean="0">
                <a:cs typeface="+mj-cs"/>
              </a:rPr>
              <a:t>by Dr. Ibrahim A. </a:t>
            </a:r>
            <a:r>
              <a:rPr lang="en-US" sz="2800" dirty="0" err="1" smtClean="0">
                <a:cs typeface="+mj-cs"/>
              </a:rPr>
              <a:t>Assakkaf</a:t>
            </a:r>
            <a:r>
              <a:rPr lang="en-US" sz="2800" dirty="0" smtClean="0">
                <a:cs typeface="+mj-cs"/>
              </a:rPr>
              <a:t> ,Spring 2001</a:t>
            </a:r>
          </a:p>
          <a:p>
            <a:r>
              <a:rPr lang="en-US" sz="2800" dirty="0" smtClean="0">
                <a:cs typeface="+mj-cs"/>
              </a:rPr>
              <a:t>ENCE 2003 - Computation Methods in Civil Engineering</a:t>
            </a:r>
            <a:endParaRPr lang="ar-IQ" sz="2800" dirty="0">
              <a:cs typeface="+mj-cs"/>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2-1-1-2Reciprocal Method</a:t>
            </a:r>
            <a:endParaRPr lang="ar-IQ" dirty="0"/>
          </a:p>
        </p:txBody>
      </p:sp>
      <p:sp>
        <p:nvSpPr>
          <p:cNvPr id="788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884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1916832"/>
            <a:ext cx="2714644" cy="792088"/>
          </a:xfrm>
          <a:prstGeom prst="rect">
            <a:avLst/>
          </a:prstGeom>
          <a:noFill/>
        </p:spPr>
      </p:pic>
      <p:sp>
        <p:nvSpPr>
          <p:cNvPr id="78851" name="Rectangle 3"/>
          <p:cNvSpPr>
            <a:spLocks noChangeArrowheads="1"/>
          </p:cNvSpPr>
          <p:nvPr/>
        </p:nvSpPr>
        <p:spPr bwMode="auto">
          <a:xfrm>
            <a:off x="0" y="1323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88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885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2708920"/>
            <a:ext cx="3359296" cy="864096"/>
          </a:xfrm>
          <a:prstGeom prst="rect">
            <a:avLst/>
          </a:prstGeom>
          <a:noFill/>
        </p:spPr>
      </p:pic>
      <p:sp>
        <p:nvSpPr>
          <p:cNvPr id="78854" name="Rectangle 6"/>
          <p:cNvSpPr>
            <a:spLocks noChangeArrowheads="1"/>
          </p:cNvSpPr>
          <p:nvPr/>
        </p:nvSpPr>
        <p:spPr bwMode="auto">
          <a:xfrm>
            <a:off x="0" y="1323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31640" y="3789040"/>
            <a:ext cx="3456384" cy="936104"/>
          </a:xfrm>
          <a:prstGeom prst="rect">
            <a:avLst/>
          </a:prstGeom>
          <a:noFill/>
        </p:spPr>
      </p:pic>
      <p:sp>
        <p:nvSpPr>
          <p:cNvPr id="10" name="Rectangle 9"/>
          <p:cNvSpPr/>
          <p:nvPr/>
        </p:nvSpPr>
        <p:spPr>
          <a:xfrm>
            <a:off x="1259632" y="4721662"/>
            <a:ext cx="1368152" cy="369332"/>
          </a:xfrm>
          <a:prstGeom prst="rect">
            <a:avLst/>
          </a:prstGeom>
        </p:spPr>
        <p:txBody>
          <a:bodyPr wrap="square">
            <a:spAutoFit/>
          </a:bodyPr>
          <a:lstStyle/>
          <a:p>
            <a:pPr lvl="0" fontAlgn="base">
              <a:spcBef>
                <a:spcPct val="0"/>
              </a:spcBef>
              <a:spcAft>
                <a:spcPct val="0"/>
              </a:spcAft>
            </a:pPr>
            <a:r>
              <a:rPr lang="en-US" dirty="0" smtClean="0">
                <a:solidFill>
                  <a:prstClr val="black"/>
                </a:solidFill>
                <a:latin typeface="Calibri" pitchFamily="34" charset="0"/>
                <a:ea typeface="Times New Roman" pitchFamily="18" charset="0"/>
                <a:cs typeface="Arial" pitchFamily="34" charset="0"/>
              </a:rPr>
              <a:t>By N.R.M.)</a:t>
            </a:r>
            <a:endParaRPr lang="en-US" dirty="0" smtClean="0">
              <a:solidFill>
                <a:prstClr val="black"/>
              </a:solidFill>
              <a:latin typeface="Arial" pitchFamily="34" charset="0"/>
              <a:cs typeface="Arial" pitchFamily="34" charset="0"/>
            </a:endParaRPr>
          </a:p>
        </p:txBody>
      </p:sp>
      <p:pic>
        <p:nvPicPr>
          <p:cNvPr id="12"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79712" y="980728"/>
            <a:ext cx="1656184" cy="720080"/>
          </a:xfrm>
          <a:prstGeom prst="rect">
            <a:avLst/>
          </a:prstGeom>
          <a:noFill/>
        </p:spPr>
      </p:pic>
      <p:pic>
        <p:nvPicPr>
          <p:cNvPr id="1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76056" y="980728"/>
            <a:ext cx="1656184" cy="648072"/>
          </a:xfrm>
          <a:prstGeom prst="rect">
            <a:avLst/>
          </a:prstGeom>
          <a:noFill/>
        </p:spPr>
      </p:pic>
      <p:cxnSp>
        <p:nvCxnSpPr>
          <p:cNvPr id="17" name="Straight Arrow Connector 16"/>
          <p:cNvCxnSpPr/>
          <p:nvPr/>
        </p:nvCxnSpPr>
        <p:spPr>
          <a:xfrm>
            <a:off x="3779912" y="1268760"/>
            <a:ext cx="10081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5"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71600" y="5301208"/>
            <a:ext cx="3816424" cy="111137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16632"/>
            <a:ext cx="8229600" cy="51939"/>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endParaRPr lang="ar-IQ" dirty="0"/>
          </a:p>
        </p:txBody>
      </p:sp>
      <p:sp>
        <p:nvSpPr>
          <p:cNvPr id="81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8192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71604" y="428604"/>
            <a:ext cx="6215106" cy="1488228"/>
          </a:xfrm>
          <a:prstGeom prst="rect">
            <a:avLst/>
          </a:prstGeom>
          <a:noFill/>
        </p:spPr>
      </p:pic>
      <p:sp>
        <p:nvSpPr>
          <p:cNvPr id="81923" name="Rectangle 3"/>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19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8192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15616" y="2564904"/>
            <a:ext cx="6526508" cy="1296144"/>
          </a:xfrm>
          <a:prstGeom prst="rect">
            <a:avLst/>
          </a:prstGeom>
          <a:noFill/>
        </p:spPr>
      </p:pic>
      <p:sp>
        <p:nvSpPr>
          <p:cNvPr id="81926" name="Rectangle 6"/>
          <p:cNvSpPr>
            <a:spLocks noChangeArrowheads="1"/>
          </p:cNvSpPr>
          <p:nvPr/>
        </p:nvSpPr>
        <p:spPr bwMode="auto">
          <a:xfrm>
            <a:off x="0" y="1476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43608" y="4293096"/>
            <a:ext cx="5786478" cy="864096"/>
          </a:xfrm>
          <a:prstGeom prst="rect">
            <a:avLst/>
          </a:prstGeom>
          <a:noFill/>
        </p:spPr>
      </p:pic>
      <p:pic>
        <p:nvPicPr>
          <p:cNvPr id="10"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27584" y="5517232"/>
            <a:ext cx="3924300" cy="619125"/>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11" name="Rectangle 10"/>
          <p:cNvSpPr/>
          <p:nvPr/>
        </p:nvSpPr>
        <p:spPr>
          <a:xfrm>
            <a:off x="4932040" y="5589240"/>
            <a:ext cx="2736304" cy="369332"/>
          </a:xfrm>
          <a:prstGeom prst="rect">
            <a:avLst/>
          </a:prstGeom>
        </p:spPr>
        <p:txBody>
          <a:bodyPr wrap="square">
            <a:spAutoFit/>
          </a:bodyPr>
          <a:lstStyle/>
          <a:p>
            <a:pPr lvl="0"/>
            <a:r>
              <a:rPr lang="en-US" dirty="0" smtClean="0">
                <a:solidFill>
                  <a:prstClr val="black"/>
                </a:solidFill>
              </a:rPr>
              <a:t>Reciprocal</a:t>
            </a:r>
            <a:r>
              <a:rPr lang="en-US" dirty="0" smtClean="0"/>
              <a:t> Method</a:t>
            </a:r>
            <a:r>
              <a:rPr lang="en-US" dirty="0" smtClean="0">
                <a:solidFill>
                  <a:prstClr val="black"/>
                </a:solidFill>
              </a:rPr>
              <a:t>  </a:t>
            </a:r>
            <a:endParaRPr lang="ar-IQ" dirty="0">
              <a:solidFill>
                <a:prstClr val="black"/>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8998"/>
          </a:xfrm>
        </p:spPr>
        <p:style>
          <a:lnRef idx="2">
            <a:schemeClr val="accent2">
              <a:shade val="50000"/>
            </a:schemeClr>
          </a:lnRef>
          <a:fillRef idx="1">
            <a:schemeClr val="accent2"/>
          </a:fillRef>
          <a:effectRef idx="0">
            <a:schemeClr val="accent2"/>
          </a:effectRef>
          <a:fontRef idx="minor">
            <a:schemeClr val="lt1"/>
          </a:fontRef>
        </p:style>
        <p:txBody>
          <a:bodyPr/>
          <a:lstStyle/>
          <a:p>
            <a:r>
              <a:rPr lang="ar-IQ" sz="2800" dirty="0" smtClean="0"/>
              <a:t>                </a:t>
            </a:r>
            <a:r>
              <a:rPr lang="en-US" sz="2800" dirty="0" smtClean="0"/>
              <a:t>Example</a:t>
            </a:r>
            <a:endParaRPr lang="ar-IQ" sz="2800" dirty="0"/>
          </a:p>
        </p:txBody>
      </p:sp>
      <p:sp>
        <p:nvSpPr>
          <p:cNvPr id="3" name="Rectangle 2"/>
          <p:cNvSpPr/>
          <p:nvPr/>
        </p:nvSpPr>
        <p:spPr>
          <a:xfrm>
            <a:off x="539552" y="836712"/>
            <a:ext cx="7344816" cy="584775"/>
          </a:xfrm>
          <a:prstGeom prst="rect">
            <a:avLst/>
          </a:prstGeom>
        </p:spPr>
        <p:txBody>
          <a:bodyPr wrap="square">
            <a:spAutoFit/>
          </a:bodyPr>
          <a:lstStyle/>
          <a:p>
            <a:r>
              <a:rPr lang="en-US" sz="3200" dirty="0" smtClean="0">
                <a:solidFill>
                  <a:schemeClr val="bg1"/>
                </a:solidFill>
              </a:rPr>
              <a:t>Solve this number          by N.R.M</a:t>
            </a:r>
          </a:p>
        </p:txBody>
      </p:sp>
      <p:sp>
        <p:nvSpPr>
          <p:cNvPr id="156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1916832"/>
            <a:ext cx="504056" cy="432048"/>
          </a:xfrm>
          <a:prstGeom prst="rect">
            <a:avLst/>
          </a:prstGeom>
        </p:spPr>
        <p:style>
          <a:lnRef idx="2">
            <a:schemeClr val="dk1"/>
          </a:lnRef>
          <a:fillRef idx="1">
            <a:schemeClr val="lt1"/>
          </a:fillRef>
          <a:effectRef idx="0">
            <a:schemeClr val="dk1"/>
          </a:effectRef>
          <a:fontRef idx="minor">
            <a:schemeClr val="dk1"/>
          </a:fontRef>
        </p:style>
      </p:pic>
      <p:sp>
        <p:nvSpPr>
          <p:cNvPr id="132099" name="Rectangle 3"/>
          <p:cNvSpPr>
            <a:spLocks noChangeArrowheads="1"/>
          </p:cNvSpPr>
          <p:nvPr/>
        </p:nvSpPr>
        <p:spPr bwMode="auto">
          <a:xfrm>
            <a:off x="755576" y="1437987"/>
            <a:ext cx="727280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800" dirty="0" smtClean="0">
                <a:solidFill>
                  <a:srgbClr val="000000"/>
                </a:solidFill>
                <a:latin typeface="Calibri" pitchFamily="34" charset="0"/>
                <a:ea typeface="Times New Roman" pitchFamily="18" charset="0"/>
                <a:cs typeface="Arial" pitchFamily="34" charset="0"/>
              </a:rPr>
              <a:t>Solution:</a:t>
            </a:r>
            <a:r>
              <a:rPr lang="en-US" sz="2800" dirty="0" smtClean="0">
                <a:latin typeface="Calibri" pitchFamily="34" charset="0"/>
                <a:ea typeface="Calibri" pitchFamily="34" charset="0"/>
                <a:cs typeface="Arial" pitchFamily="34" charset="0"/>
              </a:rPr>
              <a:t> </a:t>
            </a:r>
            <a:endParaRPr lang="en-US" sz="2800" dirty="0" smtClean="0">
              <a:latin typeface="Arial" pitchFamily="34" charset="0"/>
              <a:cs typeface="Arial" pitchFamily="34" charset="0"/>
            </a:endParaRPr>
          </a:p>
          <a:p>
            <a:pPr lvl="0" eaLnBrk="0" fontAlgn="base" hangingPunct="0">
              <a:spcBef>
                <a:spcPct val="0"/>
              </a:spcBef>
              <a:spcAft>
                <a:spcPct val="0"/>
              </a:spcAft>
            </a:pPr>
            <a:r>
              <a:rPr lang="en-US" sz="2800" dirty="0" smtClean="0">
                <a:solidFill>
                  <a:srgbClr val="000000"/>
                </a:solidFill>
                <a:latin typeface="Calibri" pitchFamily="34" charset="0"/>
                <a:ea typeface="Times New Roman" pitchFamily="18" charset="0"/>
                <a:cs typeface="Arial" pitchFamily="34" charset="0"/>
              </a:rPr>
              <a:t>Let</a:t>
            </a:r>
            <a:endParaRPr lang="en-US" sz="28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100" name="Rectangle 4"/>
          <p:cNvSpPr>
            <a:spLocks noChangeArrowheads="1"/>
          </p:cNvSpPr>
          <p:nvPr/>
        </p:nvSpPr>
        <p:spPr bwMode="auto">
          <a:xfrm>
            <a:off x="0" y="625331"/>
            <a:ext cx="453970"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101" name="Rectangle 5"/>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21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210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91680" y="1988840"/>
            <a:ext cx="763141" cy="504056"/>
          </a:xfrm>
          <a:prstGeom prst="rect">
            <a:avLst/>
          </a:prstGeom>
          <a:noFill/>
        </p:spPr>
      </p:pic>
      <p:sp>
        <p:nvSpPr>
          <p:cNvPr id="132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By</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99592" y="2492896"/>
            <a:ext cx="3924300" cy="57606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l"/>
            <a:r>
              <a:rPr lang="en-US" sz="2800" dirty="0" smtClean="0">
                <a:solidFill>
                  <a:schemeClr val="bg1"/>
                </a:solidFill>
              </a:rPr>
              <a:t>1-1-3   Reciprocal</a:t>
            </a:r>
            <a:r>
              <a:rPr lang="en-US" sz="2800" dirty="0" smtClean="0"/>
              <a:t> of Square Roots method </a:t>
            </a:r>
            <a:r>
              <a:rPr lang="ar-IQ" sz="2800" dirty="0" smtClean="0"/>
              <a:t>-</a:t>
            </a:r>
            <a:r>
              <a:rPr lang="en-US" sz="2800" dirty="0" smtClean="0"/>
              <a:t>2</a:t>
            </a:r>
            <a:endParaRPr lang="ar-IQ" sz="2800" dirty="0"/>
          </a:p>
        </p:txBody>
      </p:sp>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1628800"/>
            <a:ext cx="1495425" cy="1000132"/>
          </a:xfrm>
          <a:prstGeom prst="rect">
            <a:avLst/>
          </a:prstGeom>
          <a:noFill/>
        </p:spPr>
      </p:pic>
      <p:pic>
        <p:nvPicPr>
          <p:cNvPr id="102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75656" y="2852936"/>
            <a:ext cx="1495425" cy="432048"/>
          </a:xfrm>
          <a:prstGeom prst="rect">
            <a:avLst/>
          </a:prstGeom>
          <a:noFill/>
        </p:spPr>
      </p:pic>
      <p:pic>
        <p:nvPicPr>
          <p:cNvPr id="102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5656" y="3429000"/>
            <a:ext cx="1419225" cy="792088"/>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9" name="Rectangle 5"/>
          <p:cNvSpPr>
            <a:spLocks noChangeArrowheads="1"/>
          </p:cNvSpPr>
          <p:nvPr/>
        </p:nvSpPr>
        <p:spPr bwMode="auto">
          <a:xfrm>
            <a:off x="0" y="1666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2781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3895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4"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35896" y="3573016"/>
            <a:ext cx="1433890" cy="720080"/>
          </a:xfrm>
          <a:prstGeom prst="rect">
            <a:avLst/>
          </a:prstGeom>
          <a:noFill/>
        </p:spPr>
      </p:pic>
      <p:pic>
        <p:nvPicPr>
          <p:cNvPr id="15"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43608" y="5517232"/>
            <a:ext cx="4000500" cy="1019175"/>
          </a:xfrm>
          <a:prstGeom prst="rect">
            <a:avLst/>
          </a:prstGeom>
        </p:spPr>
        <p:style>
          <a:lnRef idx="1">
            <a:schemeClr val="dk1"/>
          </a:lnRef>
          <a:fillRef idx="2">
            <a:schemeClr val="dk1"/>
          </a:fillRef>
          <a:effectRef idx="1">
            <a:schemeClr val="dk1"/>
          </a:effectRef>
          <a:fontRef idx="minor">
            <a:schemeClr val="dk1"/>
          </a:fontRef>
        </p:style>
      </p:pic>
      <p:pic>
        <p:nvPicPr>
          <p:cNvPr id="16"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971600" y="4365104"/>
            <a:ext cx="3816424" cy="1111374"/>
          </a:xfrm>
          <a:prstGeom prst="rect">
            <a:avLst/>
          </a:prstGeom>
          <a:noFill/>
        </p:spPr>
      </p:pic>
    </p:spTree>
  </p:cSld>
  <p:clrMapOvr>
    <a:masterClrMapping/>
  </p:clrMapOvr>
  <p:transition>
    <p:sndAc>
      <p:stSnd>
        <p:snd r:embed="rId3"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Example</a:t>
            </a:r>
            <a:endParaRPr lang="ar-IQ" dirty="0"/>
          </a:p>
        </p:txBody>
      </p:sp>
      <p:sp>
        <p:nvSpPr>
          <p:cNvPr id="155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5651"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1763688" y="1772816"/>
            <a:ext cx="5760639" cy="1384995"/>
          </a:xfrm>
          <a:prstGeom prst="rect">
            <a:avLst/>
          </a:prstGeom>
        </p:spPr>
        <p:txBody>
          <a:bodyPr wrap="square">
            <a:spAutoFit/>
          </a:bodyPr>
          <a:lstStyle/>
          <a:p>
            <a:r>
              <a:rPr lang="en-US" sz="2800" dirty="0" smtClean="0"/>
              <a:t>Solve this number            by N.R.M</a:t>
            </a:r>
          </a:p>
          <a:p>
            <a:r>
              <a:rPr lang="en-US" sz="2800" dirty="0" smtClean="0"/>
              <a:t>Let </a:t>
            </a:r>
          </a:p>
          <a:p>
            <a:endParaRPr lang="en-US" sz="2800" dirty="0" smtClean="0"/>
          </a:p>
        </p:txBody>
      </p:sp>
      <p:pic>
        <p:nvPicPr>
          <p:cNvPr id="1556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1772816"/>
            <a:ext cx="504056" cy="576064"/>
          </a:xfrm>
          <a:prstGeom prst="rect">
            <a:avLst/>
          </a:prstGeom>
          <a:noFill/>
        </p:spPr>
      </p:pic>
      <p:sp>
        <p:nvSpPr>
          <p:cNvPr id="1556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565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5656" name="Rectangle 8"/>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3140968"/>
            <a:ext cx="4968552" cy="576064"/>
          </a:xfrm>
          <a:prstGeom prst="rect">
            <a:avLst/>
          </a:prstGeom>
        </p:spPr>
        <p:style>
          <a:lnRef idx="1">
            <a:schemeClr val="dk1"/>
          </a:lnRef>
          <a:fillRef idx="2">
            <a:schemeClr val="dk1"/>
          </a:fillRef>
          <a:effectRef idx="1">
            <a:schemeClr val="dk1"/>
          </a:effectRef>
          <a:fontRef idx="minor">
            <a:schemeClr val="dk1"/>
          </a:fontRef>
        </p:style>
      </p:pic>
    </p:spTree>
  </p:cSld>
  <p:clrMapOvr>
    <a:masterClrMapping/>
  </p:clrMapOvr>
  <p:transition>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08012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
            </a:r>
            <a:br>
              <a:rPr lang="en-US" dirty="0" smtClean="0"/>
            </a:br>
            <a:r>
              <a:rPr lang="en-US" dirty="0" smtClean="0"/>
              <a:t>2-2 Secant Method</a:t>
            </a:r>
            <a:br>
              <a:rPr lang="en-US" dirty="0" smtClean="0"/>
            </a:br>
            <a:endParaRPr lang="ar-IQ" dirty="0"/>
          </a:p>
        </p:txBody>
      </p:sp>
      <p:sp>
        <p:nvSpPr>
          <p:cNvPr id="3" name="Subtitle 2"/>
          <p:cNvSpPr>
            <a:spLocks noGrp="1"/>
          </p:cNvSpPr>
          <p:nvPr>
            <p:ph type="subTitle" idx="1"/>
          </p:nvPr>
        </p:nvSpPr>
        <p:spPr>
          <a:xfrm>
            <a:off x="1547664" y="1268760"/>
            <a:ext cx="6400800" cy="2952328"/>
          </a:xfrm>
        </p:spPr>
        <p:txBody>
          <a:bodyPr/>
          <a:lstStyle/>
          <a:p>
            <a:pPr algn="l" rtl="0"/>
            <a:r>
              <a:rPr lang="en-US" sz="2000" b="1" dirty="0" smtClean="0">
                <a:solidFill>
                  <a:schemeClr val="tx1"/>
                </a:solidFill>
                <a:latin typeface="Times New Roman" pitchFamily="18" charset="0"/>
                <a:ea typeface="Calibri" pitchFamily="34" charset="0"/>
                <a:cs typeface="Times New Roman" pitchFamily="18" charset="0"/>
              </a:rPr>
              <a:t>                                                                         </a:t>
            </a:r>
          </a:p>
          <a:p>
            <a:pPr algn="l" rtl="0"/>
            <a:r>
              <a:rPr lang="en-US" sz="2000" b="1" dirty="0" smtClean="0">
                <a:solidFill>
                  <a:schemeClr val="tx1"/>
                </a:solidFill>
                <a:latin typeface="Times New Roman" pitchFamily="18" charset="0"/>
                <a:ea typeface="Calibri" pitchFamily="34" charset="0"/>
                <a:cs typeface="Times New Roman" pitchFamily="18" charset="0"/>
              </a:rPr>
              <a:t>                                                                 </a:t>
            </a:r>
            <a:r>
              <a:rPr lang="en-US" sz="1800" b="1" dirty="0" smtClean="0">
                <a:solidFill>
                  <a:schemeClr val="tx1"/>
                </a:solidFill>
                <a:latin typeface="Times New Roman" pitchFamily="18" charset="0"/>
                <a:ea typeface="Calibri" pitchFamily="34" charset="0"/>
                <a:cs typeface="Times New Roman" pitchFamily="18" charset="0"/>
              </a:rPr>
              <a:t>a[</a:t>
            </a:r>
            <a:r>
              <a:rPr lang="en-US" sz="1800" b="1" dirty="0" err="1" smtClean="0">
                <a:solidFill>
                  <a:schemeClr val="tx1"/>
                </a:solidFill>
                <a:latin typeface="Times New Roman" pitchFamily="18" charset="0"/>
                <a:ea typeface="Calibri" pitchFamily="34" charset="0"/>
                <a:cs typeface="Times New Roman" pitchFamily="18" charset="0"/>
              </a:rPr>
              <a:t>x</a:t>
            </a:r>
            <a:r>
              <a:rPr lang="en-US" sz="1800" b="1" baseline="-30000" dirty="0" err="1" smtClean="0">
                <a:solidFill>
                  <a:schemeClr val="tx1"/>
                </a:solidFill>
                <a:latin typeface="Times New Roman" pitchFamily="18" charset="0"/>
                <a:ea typeface="Calibri" pitchFamily="34" charset="0"/>
                <a:cs typeface="Times New Roman" pitchFamily="18" charset="0"/>
              </a:rPr>
              <a:t>n</a:t>
            </a:r>
            <a:r>
              <a:rPr lang="en-US" sz="1800" b="1" baseline="-30000" dirty="0" smtClean="0">
                <a:solidFill>
                  <a:schemeClr val="tx1"/>
                </a:solidFill>
                <a:latin typeface="Times New Roman" pitchFamily="18" charset="0"/>
                <a:ea typeface="Calibri" pitchFamily="34" charset="0"/>
                <a:cs typeface="Times New Roman" pitchFamily="18" charset="0"/>
              </a:rPr>
              <a:t> </a:t>
            </a:r>
            <a:r>
              <a:rPr lang="en-US" sz="1800" b="1" dirty="0" smtClean="0">
                <a:solidFill>
                  <a:schemeClr val="tx1"/>
                </a:solidFill>
                <a:latin typeface="Times New Roman" pitchFamily="18" charset="0"/>
                <a:ea typeface="Calibri" pitchFamily="34" charset="0"/>
                <a:cs typeface="Times New Roman" pitchFamily="18" charset="0"/>
              </a:rPr>
              <a:t>, f(</a:t>
            </a:r>
            <a:r>
              <a:rPr lang="en-US" sz="1800" b="1" dirty="0" err="1" smtClean="0">
                <a:solidFill>
                  <a:schemeClr val="tx1"/>
                </a:solidFill>
                <a:latin typeface="Times New Roman" pitchFamily="18" charset="0"/>
                <a:ea typeface="Calibri" pitchFamily="34" charset="0"/>
                <a:cs typeface="Times New Roman" pitchFamily="18" charset="0"/>
              </a:rPr>
              <a:t>x</a:t>
            </a:r>
            <a:r>
              <a:rPr lang="en-US" sz="1800" b="1" baseline="-30000" dirty="0" err="1" smtClean="0">
                <a:solidFill>
                  <a:schemeClr val="tx1"/>
                </a:solidFill>
                <a:latin typeface="Times New Roman" pitchFamily="18" charset="0"/>
                <a:ea typeface="Calibri" pitchFamily="34" charset="0"/>
                <a:cs typeface="Times New Roman" pitchFamily="18" charset="0"/>
              </a:rPr>
              <a:t>n</a:t>
            </a:r>
            <a:r>
              <a:rPr lang="en-US" sz="1800" b="1" dirty="0" smtClean="0">
                <a:solidFill>
                  <a:schemeClr val="tx1"/>
                </a:solidFill>
                <a:latin typeface="Times New Roman" pitchFamily="18" charset="0"/>
                <a:ea typeface="Calibri" pitchFamily="34" charset="0"/>
                <a:cs typeface="Times New Roman" pitchFamily="18" charset="0"/>
              </a:rPr>
              <a:t>)]</a:t>
            </a:r>
            <a:endParaRPr lang="ar-IQ" sz="1800" b="1" dirty="0" smtClean="0">
              <a:solidFill>
                <a:schemeClr val="tx1"/>
              </a:solidFill>
            </a:endParaRPr>
          </a:p>
          <a:p>
            <a:pPr algn="l" rtl="0"/>
            <a:r>
              <a:rPr lang="en-US" b="1" dirty="0" smtClean="0">
                <a:solidFill>
                  <a:schemeClr val="tx1"/>
                </a:solidFill>
                <a:latin typeface="Times New Roman" pitchFamily="18" charset="0"/>
                <a:ea typeface="Calibri" pitchFamily="34" charset="0"/>
                <a:cs typeface="Times New Roman" pitchFamily="18" charset="0"/>
              </a:rPr>
              <a:t>                    </a:t>
            </a:r>
            <a:r>
              <a:rPr lang="en-US" sz="1400" b="1" dirty="0" smtClean="0">
                <a:solidFill>
                  <a:schemeClr val="tx1"/>
                </a:solidFill>
                <a:latin typeface="Times New Roman" pitchFamily="18" charset="0"/>
                <a:ea typeface="Calibri" pitchFamily="34" charset="0"/>
                <a:cs typeface="Times New Roman" pitchFamily="18" charset="0"/>
              </a:rPr>
              <a:t>b[x</a:t>
            </a:r>
            <a:r>
              <a:rPr lang="en-US" sz="1400" b="1" baseline="-30000" dirty="0" smtClean="0">
                <a:solidFill>
                  <a:schemeClr val="tx1"/>
                </a:solidFill>
                <a:latin typeface="Times New Roman" pitchFamily="18" charset="0"/>
                <a:ea typeface="Calibri" pitchFamily="34" charset="0"/>
                <a:cs typeface="Times New Roman" pitchFamily="18" charset="0"/>
              </a:rPr>
              <a:t>n-1</a:t>
            </a:r>
            <a:r>
              <a:rPr lang="en-US" sz="1400" b="1" dirty="0" smtClean="0">
                <a:solidFill>
                  <a:schemeClr val="tx1"/>
                </a:solidFill>
                <a:latin typeface="Times New Roman" pitchFamily="18" charset="0"/>
                <a:ea typeface="Calibri" pitchFamily="34" charset="0"/>
                <a:cs typeface="Times New Roman" pitchFamily="18" charset="0"/>
              </a:rPr>
              <a:t>,f(x</a:t>
            </a:r>
            <a:r>
              <a:rPr lang="en-US" sz="1400" b="1" baseline="-30000" dirty="0" smtClean="0">
                <a:solidFill>
                  <a:schemeClr val="tx1"/>
                </a:solidFill>
                <a:latin typeface="Times New Roman" pitchFamily="18" charset="0"/>
                <a:ea typeface="Calibri" pitchFamily="34" charset="0"/>
                <a:cs typeface="Times New Roman" pitchFamily="18" charset="0"/>
              </a:rPr>
              <a:t>n-1</a:t>
            </a:r>
            <a:r>
              <a:rPr lang="en-US" sz="1400" b="1" dirty="0" smtClean="0">
                <a:solidFill>
                  <a:schemeClr val="tx1"/>
                </a:solidFill>
                <a:latin typeface="Times New Roman" pitchFamily="18" charset="0"/>
                <a:ea typeface="Calibri" pitchFamily="34" charset="0"/>
                <a:cs typeface="Times New Roman" pitchFamily="18" charset="0"/>
              </a:rPr>
              <a:t>) ]                                                   </a:t>
            </a:r>
            <a:endParaRPr lang="ar-IQ" sz="1400" b="1" dirty="0">
              <a:solidFill>
                <a:schemeClr val="tx1"/>
              </a:solidFill>
            </a:endParaRPr>
          </a:p>
        </p:txBody>
      </p:sp>
      <p:pic>
        <p:nvPicPr>
          <p:cNvPr id="6"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71800" y="4437112"/>
            <a:ext cx="3816424" cy="1111374"/>
          </a:xfrm>
          <a:prstGeom prst="rect">
            <a:avLst/>
          </a:prstGeom>
          <a:noFill/>
        </p:spPr>
      </p:pic>
      <p:cxnSp>
        <p:nvCxnSpPr>
          <p:cNvPr id="8" name="Straight Connector 7"/>
          <p:cNvCxnSpPr/>
          <p:nvPr/>
        </p:nvCxnSpPr>
        <p:spPr>
          <a:xfrm flipH="1">
            <a:off x="3275856" y="1628800"/>
            <a:ext cx="72008" cy="216024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555776" y="3068960"/>
            <a:ext cx="4248472"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3995936" y="1196752"/>
            <a:ext cx="2376264" cy="1944216"/>
          </a:xfrm>
          <a:prstGeom prst="line">
            <a:avLst/>
          </a:prstGeom>
        </p:spPr>
        <p:style>
          <a:lnRef idx="3">
            <a:schemeClr val="accent2"/>
          </a:lnRef>
          <a:fillRef idx="0">
            <a:schemeClr val="accent2"/>
          </a:fillRef>
          <a:effectRef idx="2">
            <a:schemeClr val="accent2"/>
          </a:effectRef>
          <a:fontRef idx="minor">
            <a:schemeClr val="tx1"/>
          </a:fontRef>
        </p:style>
      </p:cxnSp>
      <p:sp>
        <p:nvSpPr>
          <p:cNvPr id="18" name="Freeform 17"/>
          <p:cNvSpPr/>
          <p:nvPr/>
        </p:nvSpPr>
        <p:spPr>
          <a:xfrm>
            <a:off x="4499992" y="1556792"/>
            <a:ext cx="1944216" cy="1642754"/>
          </a:xfrm>
          <a:custGeom>
            <a:avLst/>
            <a:gdLst>
              <a:gd name="connsiteX0" fmla="*/ 0 w 2125683"/>
              <a:gd name="connsiteY0" fmla="*/ 1642754 h 1642754"/>
              <a:gd name="connsiteX1" fmla="*/ 760021 w 2125683"/>
              <a:gd name="connsiteY1" fmla="*/ 98961 h 1642754"/>
              <a:gd name="connsiteX2" fmla="*/ 2090057 w 2125683"/>
              <a:gd name="connsiteY2" fmla="*/ 1048987 h 1642754"/>
              <a:gd name="connsiteX3" fmla="*/ 2090057 w 2125683"/>
              <a:gd name="connsiteY3" fmla="*/ 1048987 h 1642754"/>
              <a:gd name="connsiteX4" fmla="*/ 2125683 w 2125683"/>
              <a:gd name="connsiteY4" fmla="*/ 1084613 h 1642754"/>
              <a:gd name="connsiteX5" fmla="*/ 2125683 w 2125683"/>
              <a:gd name="connsiteY5" fmla="*/ 1084613 h 1642754"/>
              <a:gd name="connsiteX6" fmla="*/ 2125683 w 2125683"/>
              <a:gd name="connsiteY6" fmla="*/ 1084613 h 164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683" h="1642754">
                <a:moveTo>
                  <a:pt x="0" y="1642754"/>
                </a:moveTo>
                <a:cubicBezTo>
                  <a:pt x="205839" y="920338"/>
                  <a:pt x="411678" y="197922"/>
                  <a:pt x="760021" y="98961"/>
                </a:cubicBezTo>
                <a:cubicBezTo>
                  <a:pt x="1108364" y="0"/>
                  <a:pt x="2090057" y="1048987"/>
                  <a:pt x="2090057" y="1048987"/>
                </a:cubicBezTo>
                <a:lnTo>
                  <a:pt x="2090057" y="1048987"/>
                </a:lnTo>
                <a:lnTo>
                  <a:pt x="2125683" y="1084613"/>
                </a:lnTo>
                <a:lnTo>
                  <a:pt x="2125683" y="1084613"/>
                </a:lnTo>
                <a:lnTo>
                  <a:pt x="2125683" y="1084613"/>
                </a:lnTo>
              </a:path>
            </a:pathLst>
          </a:custGeom>
        </p:spPr>
        <p:style>
          <a:lnRef idx="3">
            <a:schemeClr val="accent6"/>
          </a:lnRef>
          <a:fillRef idx="0">
            <a:schemeClr val="accent6"/>
          </a:fillRef>
          <a:effectRef idx="2">
            <a:schemeClr val="accent6"/>
          </a:effectRef>
          <a:fontRef idx="minor">
            <a:schemeClr val="tx1"/>
          </a:fontRef>
        </p:style>
        <p:txBody>
          <a:bodyPr rtlCol="1" anchor="ctr"/>
          <a:lstStyle/>
          <a:p>
            <a:pPr algn="ctr"/>
            <a:endParaRPr lang="ar-IQ"/>
          </a:p>
        </p:txBody>
      </p:sp>
    </p:spTree>
  </p:cSld>
  <p:clrMapOvr>
    <a:masterClrMapping/>
  </p:clrMapOvr>
  <p:transition>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5255321" cy="1200329"/>
          </a:xfrm>
          <a:prstGeom prst="rect">
            <a:avLst/>
          </a:prstGeom>
        </p:spPr>
        <p:txBody>
          <a:bodyPr wrap="square">
            <a:spAutoFit/>
          </a:bodyPr>
          <a:lstStyle/>
          <a:p>
            <a:endParaRPr lang="en-US" dirty="0" smtClean="0"/>
          </a:p>
          <a:p>
            <a:endParaRPr lang="en-US" dirty="0" smtClean="0"/>
          </a:p>
          <a:p>
            <a:r>
              <a:rPr lang="en-US" sz="3600" dirty="0" smtClean="0"/>
              <a:t> </a:t>
            </a:r>
            <a:endParaRPr lang="ar-IQ" sz="3600" dirty="0"/>
          </a:p>
        </p:txBody>
      </p:sp>
      <p:sp>
        <p:nvSpPr>
          <p:cNvPr id="3"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836712"/>
            <a:ext cx="6552728" cy="1407790"/>
          </a:xfrm>
          <a:prstGeom prst="rect">
            <a:avLst/>
          </a:prstGeom>
          <a:noFill/>
        </p:spPr>
      </p:pic>
      <p:sp>
        <p:nvSpPr>
          <p:cNvPr id="7"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8"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2636912"/>
            <a:ext cx="6624736" cy="936104"/>
          </a:xfrm>
          <a:prstGeom prst="rect">
            <a:avLst/>
          </a:prstGeom>
          <a:noFill/>
        </p:spPr>
      </p:pic>
      <p:sp>
        <p:nvSpPr>
          <p:cNvPr id="9"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9552" y="3789040"/>
            <a:ext cx="6768752" cy="1008112"/>
          </a:xfrm>
          <a:prstGeom prst="rect">
            <a:avLst/>
          </a:prstGeom>
          <a:noFill/>
        </p:spPr>
      </p:pic>
      <p:sp>
        <p:nvSpPr>
          <p:cNvPr id="11"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27784" y="5373216"/>
            <a:ext cx="3888432" cy="1008112"/>
          </a:xfrm>
          <a:prstGeom prst="rect">
            <a:avLst/>
          </a:prstGeom>
          <a:noFill/>
        </p:spPr>
      </p:pic>
      <p:sp>
        <p:nvSpPr>
          <p:cNvPr id="13" name="Rectangle 11"/>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229600" cy="864096"/>
          </a:xfrm>
        </p:spPr>
        <p:txBody>
          <a:bodyPr>
            <a:normAutofit/>
          </a:bodyPr>
          <a:lstStyle/>
          <a:p>
            <a:r>
              <a:rPr lang="en-US" dirty="0" smtClean="0"/>
              <a:t>Example</a:t>
            </a:r>
            <a:endParaRPr lang="ar-IQ" dirty="0"/>
          </a:p>
        </p:txBody>
      </p:sp>
      <p:sp>
        <p:nvSpPr>
          <p:cNvPr id="153601" name="Rectangle 1"/>
          <p:cNvSpPr>
            <a:spLocks noChangeArrowheads="1"/>
          </p:cNvSpPr>
          <p:nvPr/>
        </p:nvSpPr>
        <p:spPr bwMode="auto">
          <a:xfrm>
            <a:off x="899592" y="1268760"/>
            <a:ext cx="77048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Solve this equation </a:t>
            </a:r>
          </a:p>
          <a:p>
            <a:pPr fontAlgn="base">
              <a:spcBef>
                <a:spcPct val="0"/>
              </a:spcBef>
              <a:spcAft>
                <a:spcPct val="0"/>
              </a:spcAf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by Secant Method  </a:t>
            </a:r>
            <a:r>
              <a:rPr lang="en-US" sz="3200" dirty="0" smtClean="0">
                <a:latin typeface="Calibri" pitchFamily="34" charset="0"/>
                <a:ea typeface="Times New Roman" pitchFamily="18" charset="0"/>
                <a:cs typeface="Arial" pitchFamily="34" charset="0"/>
              </a:rPr>
              <a:t>if :</a:t>
            </a:r>
            <a:endParaRPr lang="ar-IQ" sz="32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4" name="Rectangle 4"/>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3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07" name="Rectangle 7"/>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3608" name="Rectangle 8"/>
          <p:cNvSpPr>
            <a:spLocks noChangeArrowheads="1"/>
          </p:cNvSpPr>
          <p:nvPr/>
        </p:nvSpPr>
        <p:spPr bwMode="auto">
          <a:xfrm>
            <a:off x="755576" y="2308190"/>
            <a:ext cx="633670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Solution: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by Secant Method</a:t>
            </a:r>
          </a:p>
          <a:p>
            <a:pPr marL="0" marR="0" lvl="0" indent="0" defTabSz="91440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First Step:</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09"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27984" y="1268760"/>
            <a:ext cx="3638550" cy="619125"/>
          </a:xfrm>
          <a:prstGeom prst="rect">
            <a:avLst/>
          </a:prstGeom>
          <a:noFill/>
        </p:spPr>
      </p:pic>
      <p:sp>
        <p:nvSpPr>
          <p:cNvPr id="153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11"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71600" y="3284984"/>
            <a:ext cx="4838700" cy="476250"/>
          </a:xfrm>
          <a:prstGeom prst="rect">
            <a:avLst/>
          </a:prstGeom>
          <a:noFill/>
        </p:spPr>
      </p:pic>
      <p:sp>
        <p:nvSpPr>
          <p:cNvPr id="153613" name="Rectangle 1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361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16" name="Rectangle 1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361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17"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60032" y="1700808"/>
            <a:ext cx="3312368" cy="619125"/>
          </a:xfrm>
          <a:prstGeom prst="rect">
            <a:avLst/>
          </a:prstGeom>
          <a:noFill/>
        </p:spPr>
      </p:pic>
      <p:sp>
        <p:nvSpPr>
          <p:cNvPr id="15362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19"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43608" y="3861048"/>
            <a:ext cx="4333875" cy="476250"/>
          </a:xfrm>
          <a:prstGeom prst="rect">
            <a:avLst/>
          </a:prstGeom>
          <a:noFill/>
        </p:spPr>
      </p:pic>
      <p:sp>
        <p:nvSpPr>
          <p:cNvPr id="153621" name="Rectangle 21"/>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362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3622" name="Picture 2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71600" y="4509120"/>
            <a:ext cx="4495800" cy="476250"/>
          </a:xfrm>
          <a:prstGeom prst="rect">
            <a:avLst/>
          </a:prstGeom>
          <a:noFill/>
        </p:spPr>
      </p:pic>
      <p:sp>
        <p:nvSpPr>
          <p:cNvPr id="153624" name="Rectangle 2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29"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99592" y="5013176"/>
            <a:ext cx="5048250" cy="475109"/>
          </a:xfrm>
          <a:prstGeom prst="rect">
            <a:avLst/>
          </a:prstGeom>
          <a:noFill/>
        </p:spPr>
      </p:pic>
      <p:pic>
        <p:nvPicPr>
          <p:cNvPr id="30"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27584" y="5445224"/>
            <a:ext cx="4962525" cy="619125"/>
          </a:xfrm>
          <a:prstGeom prst="rect">
            <a:avLst/>
          </a:prstGeom>
          <a:noFill/>
        </p:spPr>
      </p:pic>
      <p:pic>
        <p:nvPicPr>
          <p:cNvPr id="31"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11560" y="6021288"/>
            <a:ext cx="4752975" cy="619125"/>
          </a:xfrm>
          <a:prstGeom prst="rect">
            <a:avLst/>
          </a:prstGeom>
          <a:noFill/>
        </p:spPr>
      </p:pic>
      <p:pic>
        <p:nvPicPr>
          <p:cNvPr id="32"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96136" y="6021288"/>
            <a:ext cx="1828800" cy="619125"/>
          </a:xfrm>
          <a:prstGeom prst="rect">
            <a:avLst/>
          </a:prstGeom>
          <a:noFill/>
        </p:spPr>
      </p:pic>
      <p:pic>
        <p:nvPicPr>
          <p:cNvPr id="28" name="Picture 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483768" y="2852936"/>
            <a:ext cx="5328592" cy="50405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8723"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8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8726"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8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8729"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404664"/>
            <a:ext cx="6768752" cy="1440160"/>
          </a:xfrm>
          <a:prstGeom prst="rect">
            <a:avLst/>
          </a:prstGeom>
          <a:noFill/>
        </p:spPr>
      </p:pic>
      <p:sp>
        <p:nvSpPr>
          <p:cNvPr id="15873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8730"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1844824"/>
            <a:ext cx="5124450" cy="1238250"/>
          </a:xfrm>
          <a:prstGeom prst="rect">
            <a:avLst/>
          </a:prstGeom>
          <a:noFill/>
        </p:spPr>
      </p:pic>
      <p:sp>
        <p:nvSpPr>
          <p:cNvPr id="158732" name="Rectangle 12"/>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873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8733"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568" y="3501008"/>
            <a:ext cx="4562475" cy="1143000"/>
          </a:xfrm>
          <a:prstGeom prst="rect">
            <a:avLst/>
          </a:prstGeom>
          <a:noFill/>
        </p:spPr>
      </p:pic>
      <p:sp>
        <p:nvSpPr>
          <p:cNvPr id="158735" name="Rectangle 1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873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8736"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5576" y="5229200"/>
            <a:ext cx="3857625" cy="1228725"/>
          </a:xfrm>
          <a:prstGeom prst="rect">
            <a:avLst/>
          </a:prstGeom>
          <a:noFill/>
        </p:spPr>
      </p:pic>
      <p:sp>
        <p:nvSpPr>
          <p:cNvPr id="158738" name="Rectangle 18"/>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8739" name="Rectangle 19"/>
          <p:cNvSpPr>
            <a:spLocks noChangeArrowheads="1"/>
          </p:cNvSpPr>
          <p:nvPr/>
        </p:nvSpPr>
        <p:spPr bwMode="auto">
          <a:xfrm>
            <a:off x="4932040" y="5382084"/>
            <a:ext cx="20882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=-0.4957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47"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5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404664"/>
            <a:ext cx="2447925" cy="619125"/>
          </a:xfrm>
          <a:prstGeom prst="rect">
            <a:avLst/>
          </a:prstGeom>
          <a:noFill/>
        </p:spPr>
      </p:pic>
      <p:sp>
        <p:nvSpPr>
          <p:cNvPr id="15975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52"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19872" y="404664"/>
            <a:ext cx="1295400" cy="619125"/>
          </a:xfrm>
          <a:prstGeom prst="rect">
            <a:avLst/>
          </a:prstGeom>
          <a:noFill/>
        </p:spPr>
      </p:pic>
      <p:sp>
        <p:nvSpPr>
          <p:cNvPr id="159754" name="Rectangle 10"/>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55"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32040" y="404664"/>
            <a:ext cx="800100" cy="619125"/>
          </a:xfrm>
          <a:prstGeom prst="rect">
            <a:avLst/>
          </a:prstGeom>
          <a:noFill/>
        </p:spPr>
      </p:pic>
      <p:sp>
        <p:nvSpPr>
          <p:cNvPr id="1597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5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99592" y="1988840"/>
            <a:ext cx="4248472" cy="1080120"/>
          </a:xfrm>
          <a:prstGeom prst="rect">
            <a:avLst/>
          </a:prstGeom>
          <a:noFill/>
        </p:spPr>
      </p:pic>
      <p:sp>
        <p:nvSpPr>
          <p:cNvPr id="159759" name="Rectangle 15"/>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6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6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6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6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69"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68"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9512" y="1052736"/>
            <a:ext cx="1562100" cy="619125"/>
          </a:xfrm>
          <a:prstGeom prst="rect">
            <a:avLst/>
          </a:prstGeom>
          <a:noFill/>
        </p:spPr>
      </p:pic>
      <p:sp>
        <p:nvSpPr>
          <p:cNvPr id="159771"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70" name="Picture 2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79512" y="1556792"/>
            <a:ext cx="1552575" cy="619125"/>
          </a:xfrm>
          <a:prstGeom prst="rect">
            <a:avLst/>
          </a:prstGeom>
          <a:noFill/>
        </p:spPr>
      </p:pic>
      <p:sp>
        <p:nvSpPr>
          <p:cNvPr id="15977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74" name="Rectangle 30"/>
          <p:cNvSpPr>
            <a:spLocks noChangeArrowheads="1"/>
          </p:cNvSpPr>
          <p:nvPr/>
        </p:nvSpPr>
        <p:spPr bwMode="auto">
          <a:xfrm>
            <a:off x="0" y="1285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76"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77" name="Rectangle 3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79"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78" name="Picture 3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835696" y="1052736"/>
            <a:ext cx="5143500" cy="476250"/>
          </a:xfrm>
          <a:prstGeom prst="rect">
            <a:avLst/>
          </a:prstGeom>
          <a:noFill/>
        </p:spPr>
      </p:pic>
      <p:sp>
        <p:nvSpPr>
          <p:cNvPr id="15978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82" name="Rectangle 38"/>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84"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83" name="Picture 3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835696" y="1556792"/>
            <a:ext cx="5153025" cy="558924"/>
          </a:xfrm>
          <a:prstGeom prst="rect">
            <a:avLst/>
          </a:prstGeom>
          <a:noFill/>
        </p:spPr>
      </p:pic>
      <p:sp>
        <p:nvSpPr>
          <p:cNvPr id="159785" name="Rectangle 41"/>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87"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88" name="Rectangle 44"/>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90"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89" name="Picture 4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020272" y="1628800"/>
            <a:ext cx="1323975" cy="525016"/>
          </a:xfrm>
          <a:prstGeom prst="rect">
            <a:avLst/>
          </a:prstGeom>
          <a:noFill/>
        </p:spPr>
      </p:pic>
      <p:sp>
        <p:nvSpPr>
          <p:cNvPr id="159791" name="Rectangle 4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93"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92" name="Picture 48"/>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55576" y="4149081"/>
            <a:ext cx="2304256" cy="432048"/>
          </a:xfrm>
          <a:prstGeom prst="rect">
            <a:avLst/>
          </a:prstGeom>
          <a:noFill/>
        </p:spPr>
      </p:pic>
      <p:sp>
        <p:nvSpPr>
          <p:cNvPr id="159794" name="Rectangle 50"/>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96" name="Rectangle 5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95" name="Picture 5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11560" y="3140968"/>
            <a:ext cx="5219700" cy="843533"/>
          </a:xfrm>
          <a:prstGeom prst="rect">
            <a:avLst/>
          </a:prstGeom>
          <a:noFill/>
        </p:spPr>
      </p:pic>
      <p:sp>
        <p:nvSpPr>
          <p:cNvPr id="159797" name="Rectangle 53"/>
          <p:cNvSpPr>
            <a:spLocks noChangeArrowheads="1"/>
          </p:cNvSpPr>
          <p:nvPr/>
        </p:nvSpPr>
        <p:spPr bwMode="auto">
          <a:xfrm>
            <a:off x="755576" y="4935569"/>
            <a:ext cx="74888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result in First step= The result in Second step</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799" name="Rectangle 5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98" name="Picture 5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971600" y="5517232"/>
            <a:ext cx="2933700" cy="476250"/>
          </a:xfrm>
          <a:prstGeom prst="rect">
            <a:avLst/>
          </a:prstGeom>
          <a:noFill/>
        </p:spPr>
      </p:pic>
      <p:sp>
        <p:nvSpPr>
          <p:cNvPr id="159800" name="Rectangle 56"/>
          <p:cNvSpPr>
            <a:spLocks noChangeArrowheads="1"/>
          </p:cNvSpPr>
          <p:nvPr/>
        </p:nvSpPr>
        <p:spPr bwMode="auto">
          <a:xfrm>
            <a:off x="0" y="47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802" name="Rectangle 58"/>
          <p:cNvSpPr>
            <a:spLocks noChangeArrowheads="1"/>
          </p:cNvSpPr>
          <p:nvPr/>
        </p:nvSpPr>
        <p:spPr bwMode="auto">
          <a:xfrm>
            <a:off x="-540568" y="6061637"/>
            <a:ext cx="3600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 the root is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9801" name="Picture 57"/>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347864" y="6093296"/>
            <a:ext cx="2124075" cy="476250"/>
          </a:xfrm>
          <a:prstGeom prst="rect">
            <a:avLst/>
          </a:prstGeom>
          <a:noFill/>
        </p:spPr>
      </p:pic>
      <p:pic>
        <p:nvPicPr>
          <p:cNvPr id="51" name="Picture 57"/>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012160" y="476672"/>
            <a:ext cx="2268091" cy="50405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504056"/>
          </a:xfrm>
        </p:spPr>
        <p:txBody>
          <a:bodyPr>
            <a:normAutofit fontScale="90000"/>
          </a:bodyPr>
          <a:lstStyle/>
          <a:p>
            <a:r>
              <a:rPr lang="ar-IQ" dirty="0" smtClean="0">
                <a:cs typeface="+mn-cs"/>
              </a:rPr>
              <a:t>المصادر العربیة</a:t>
            </a:r>
            <a:endParaRPr lang="ar-IQ" dirty="0">
              <a:cs typeface="+mn-cs"/>
            </a:endParaRPr>
          </a:p>
        </p:txBody>
      </p:sp>
      <p:sp>
        <p:nvSpPr>
          <p:cNvPr id="3" name="Subtitle 2"/>
          <p:cNvSpPr>
            <a:spLocks noGrp="1"/>
          </p:cNvSpPr>
          <p:nvPr>
            <p:ph type="subTitle" idx="1"/>
          </p:nvPr>
        </p:nvSpPr>
        <p:spPr>
          <a:xfrm>
            <a:off x="899592" y="1196752"/>
            <a:ext cx="7488832" cy="3816424"/>
          </a:xfrm>
        </p:spPr>
        <p:txBody>
          <a:bodyPr>
            <a:normAutofit lnSpcReduction="10000"/>
          </a:bodyPr>
          <a:lstStyle/>
          <a:p>
            <a:pPr marL="514350" indent="-514350" algn="r">
              <a:buFont typeface="Arial" pitchFamily="34" charset="0"/>
              <a:buAutoNum type="arabicParenR"/>
            </a:pPr>
            <a:r>
              <a:rPr lang="ar-IQ" sz="2800" dirty="0" smtClean="0">
                <a:solidFill>
                  <a:schemeClr val="tx1"/>
                </a:solidFill>
              </a:rPr>
              <a:t>مقدمة</a:t>
            </a:r>
            <a:r>
              <a:rPr lang="ar-IQ" sz="2800" dirty="0" smtClean="0">
                <a:solidFill>
                  <a:schemeClr val="tx1"/>
                </a:solidFill>
                <a:cs typeface="+mj-cs"/>
              </a:rPr>
              <a:t> فی التحلیل العددی   تألیف د. احمدصالح الالوسی</a:t>
            </a:r>
          </a:p>
          <a:p>
            <a:pPr marL="514350" indent="-514350" algn="r">
              <a:buFont typeface="Arial" pitchFamily="34" charset="0"/>
              <a:buAutoNum type="arabicParenR"/>
            </a:pPr>
            <a:r>
              <a:rPr lang="ar-IQ" sz="2800" dirty="0" smtClean="0">
                <a:solidFill>
                  <a:schemeClr val="tx1"/>
                </a:solidFill>
                <a:cs typeface="+mj-cs"/>
              </a:rPr>
              <a:t>التحلیل العددی </a:t>
            </a:r>
            <a:r>
              <a:rPr lang="ar-IQ" sz="2800" dirty="0" smtClean="0">
                <a:solidFill>
                  <a:schemeClr val="tx1"/>
                </a:solidFill>
              </a:rPr>
              <a:t>للمهندسین تألیف د. سعدمحمد فضیلة</a:t>
            </a:r>
            <a:endParaRPr lang="en-US" sz="2800" dirty="0" smtClean="0">
              <a:solidFill>
                <a:schemeClr val="tx1"/>
              </a:solidFill>
            </a:endParaRPr>
          </a:p>
          <a:p>
            <a:pPr marL="514350" indent="-514350" algn="r">
              <a:buFont typeface="Arial" pitchFamily="34" charset="0"/>
              <a:buAutoNum type="arabicParenR"/>
            </a:pPr>
            <a:r>
              <a:rPr lang="ar-IQ" sz="2800" dirty="0" smtClean="0">
                <a:solidFill>
                  <a:schemeClr val="tx1"/>
                </a:solidFill>
              </a:rPr>
              <a:t>مقدمة في التحليل العددي ترجمة د. كاظم محمد اللامي , د.منتهى جرجيس</a:t>
            </a:r>
          </a:p>
          <a:p>
            <a:pPr marL="514350" indent="-514350" algn="r">
              <a:buFont typeface="Arial" pitchFamily="34" charset="0"/>
              <a:buAutoNum type="arabicParenR"/>
            </a:pPr>
            <a:r>
              <a:rPr lang="ar-IQ" sz="2800" dirty="0" smtClean="0">
                <a:solidFill>
                  <a:schemeClr val="tx1"/>
                </a:solidFill>
              </a:rPr>
              <a:t>التحلیل العددی ترجمة د. علي محمد ابراهيم , د. محمد ماهر علي النجار</a:t>
            </a:r>
          </a:p>
          <a:p>
            <a:pPr marL="514350" indent="-514350" algn="r">
              <a:buFont typeface="Arial" pitchFamily="34" charset="0"/>
              <a:buAutoNum type="arabicParenR"/>
            </a:pPr>
            <a:r>
              <a:rPr lang="ar-IQ" sz="2800" dirty="0" smtClean="0">
                <a:solidFill>
                  <a:schemeClr val="tx1"/>
                </a:solidFill>
              </a:rPr>
              <a:t>الرياضيات والتحلیل العددی تألیف د.  صفاءعلي ناصر </a:t>
            </a:r>
          </a:p>
          <a:p>
            <a:pPr marL="514350" indent="-514350" algn="r">
              <a:buFont typeface="Arial" pitchFamily="34" charset="0"/>
              <a:buAutoNum type="arabicParenR"/>
            </a:pPr>
            <a:r>
              <a:rPr lang="ar-IQ" sz="2800" dirty="0" smtClean="0">
                <a:solidFill>
                  <a:schemeClr val="tx1"/>
                </a:solidFill>
              </a:rPr>
              <a:t>التحلیل العددی تألیف خالد قاسم سمور</a:t>
            </a:r>
          </a:p>
          <a:p>
            <a:pPr marL="514350" indent="-514350" algn="r">
              <a:buFont typeface="Arial" pitchFamily="34" charset="0"/>
              <a:buAutoNum type="arabicParenR"/>
            </a:pPr>
            <a:endParaRPr lang="en-US" sz="2000" dirty="0" smtClean="0">
              <a:solidFill>
                <a:schemeClr val="tx1"/>
              </a:solidFill>
            </a:endParaRPr>
          </a:p>
          <a:p>
            <a:pPr marL="514350" indent="-514350" algn="r">
              <a:buFont typeface="Arial" pitchFamily="34" charset="0"/>
              <a:buAutoNum type="arabicParenR"/>
            </a:pPr>
            <a:endParaRPr lang="ar-IQ" sz="2000" dirty="0" smtClean="0">
              <a:solidFill>
                <a:schemeClr val="tx1"/>
              </a:solidFill>
            </a:endParaRPr>
          </a:p>
          <a:p>
            <a:pPr marL="514350" indent="-514350" algn="r">
              <a:buFont typeface="Arial" pitchFamily="34" charset="0"/>
              <a:buAutoNum type="arabicParenR"/>
            </a:pPr>
            <a:endParaRPr lang="ar-IQ" sz="2000" dirty="0" smtClean="0">
              <a:solidFill>
                <a:schemeClr val="tx1"/>
              </a:solidFill>
            </a:endParaRPr>
          </a:p>
          <a:p>
            <a:pPr marL="514350" indent="-514350" algn="r">
              <a:buFont typeface="Arial" pitchFamily="34" charset="0"/>
              <a:buAutoNum type="arabicParenR"/>
            </a:pPr>
            <a:endParaRPr lang="ar-IQ" sz="2000" dirty="0" smtClean="0">
              <a:solidFill>
                <a:schemeClr val="tx1"/>
              </a:solidFill>
            </a:endParaRPr>
          </a:p>
          <a:p>
            <a:pPr marL="514350" indent="-514350" algn="r">
              <a:buFont typeface="Arial" pitchFamily="34" charset="0"/>
              <a:buAutoNum type="arabicParenR"/>
            </a:pPr>
            <a:endParaRPr lang="en-US" sz="2000" dirty="0" smtClean="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Exercise</a:t>
            </a: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457200" y="1412776"/>
            <a:ext cx="8229600" cy="504056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Solve the following equation by  all  possible Methods and compare between results?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If                        and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smtClean="0">
              <a:ln>
                <a:noFill/>
              </a:ln>
              <a:solidFill>
                <a:schemeClr val="tx1"/>
              </a:solidFill>
              <a:effectLst/>
              <a:uLnTx/>
              <a:uFillTx/>
              <a:latin typeface="Arial" pitchFamily="34" charset="0"/>
              <a:ea typeface="+mn-ea"/>
              <a:cs typeface="+mj-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 name="Rectangle 3"/>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7"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552" y="5013176"/>
            <a:ext cx="3600400" cy="648072"/>
          </a:xfrm>
          <a:prstGeom prst="rect">
            <a:avLst/>
          </a:prstGeom>
          <a:noFill/>
        </p:spPr>
      </p:pic>
      <p:sp>
        <p:nvSpPr>
          <p:cNvPr id="8" name="Rectangle 9"/>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4293096"/>
            <a:ext cx="2448272" cy="648072"/>
          </a:xfrm>
          <a:prstGeom prst="rect">
            <a:avLst/>
          </a:prstGeom>
          <a:noFill/>
        </p:spPr>
      </p:pic>
      <p:sp>
        <p:nvSpPr>
          <p:cNvPr id="11" name="Rectangle 12"/>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5"/>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1560" y="3429000"/>
            <a:ext cx="6624736" cy="648072"/>
          </a:xfrm>
          <a:prstGeom prst="rect">
            <a:avLst/>
          </a:prstGeom>
          <a:noFill/>
        </p:spPr>
      </p:pic>
      <p:sp>
        <p:nvSpPr>
          <p:cNvPr id="16" name="Rectangle 1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8" name="Rectangle 21"/>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1"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31640" y="2564904"/>
            <a:ext cx="936104" cy="648072"/>
          </a:xfrm>
          <a:prstGeom prst="rect">
            <a:avLst/>
          </a:prstGeom>
          <a:noFill/>
        </p:spPr>
      </p:pic>
      <p:sp>
        <p:nvSpPr>
          <p:cNvPr id="22"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55976" y="2492896"/>
            <a:ext cx="1080120" cy="720080"/>
          </a:xfrm>
          <a:prstGeom prst="rect">
            <a:avLst/>
          </a:prstGeom>
          <a:noFill/>
        </p:spPr>
      </p:pic>
      <p:sp>
        <p:nvSpPr>
          <p:cNvPr id="25"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8062664" cy="1080119"/>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rtl="0"/>
            <a:r>
              <a:rPr lang="en-US" dirty="0" smtClean="0"/>
              <a:t>2-3 The </a:t>
            </a:r>
            <a:r>
              <a:rPr lang="en-US" b="1" dirty="0" smtClean="0"/>
              <a:t>bisection method</a:t>
            </a:r>
            <a:r>
              <a:rPr lang="en-US" dirty="0" smtClean="0"/>
              <a:t> </a:t>
            </a:r>
            <a:r>
              <a:rPr lang="en-US" b="1" dirty="0" smtClean="0"/>
              <a:t/>
            </a:r>
            <a:br>
              <a:rPr lang="en-US" b="1" dirty="0" smtClean="0"/>
            </a:br>
            <a:r>
              <a:rPr lang="ar-IQ" dirty="0" smtClean="0"/>
              <a:t> طريقة </a:t>
            </a:r>
            <a:r>
              <a:rPr lang="ar-SA" dirty="0" smtClean="0"/>
              <a:t>التنصيف </a:t>
            </a:r>
            <a:r>
              <a:rPr lang="en-US" dirty="0" smtClean="0"/>
              <a:t> </a:t>
            </a:r>
            <a:r>
              <a:rPr lang="ar-SA" dirty="0" smtClean="0"/>
              <a:t> </a:t>
            </a:r>
            <a:r>
              <a:rPr lang="ar-SA" dirty="0" smtClean="0">
                <a:cs typeface="Ali_K_Samik" pitchFamily="2" charset="-78"/>
              </a:rPr>
              <a:t>رِيَطاي لةت كردن</a:t>
            </a:r>
            <a:endParaRPr lang="ar-IQ" dirty="0"/>
          </a:p>
        </p:txBody>
      </p:sp>
      <p:sp>
        <p:nvSpPr>
          <p:cNvPr id="3" name="Subtitle 2"/>
          <p:cNvSpPr>
            <a:spLocks noGrp="1"/>
          </p:cNvSpPr>
          <p:nvPr>
            <p:ph type="subTitle" idx="1"/>
          </p:nvPr>
        </p:nvSpPr>
        <p:spPr>
          <a:xfrm>
            <a:off x="755576" y="1916832"/>
            <a:ext cx="7992888" cy="3960440"/>
          </a:xfrm>
        </p:spPr>
        <p:txBody>
          <a:bodyPr>
            <a:normAutofit fontScale="70000" lnSpcReduction="20000"/>
          </a:bodyPr>
          <a:lstStyle/>
          <a:p>
            <a:pPr algn="just" rtl="0">
              <a:tabLst>
                <a:tab pos="800100" algn="l"/>
              </a:tabLst>
            </a:pPr>
            <a:r>
              <a:rPr lang="en-US" u="sng" dirty="0" smtClean="0">
                <a:solidFill>
                  <a:schemeClr val="tx1"/>
                </a:solidFill>
                <a:cs typeface="+mj-cs"/>
              </a:rPr>
              <a:t>The </a:t>
            </a:r>
            <a:r>
              <a:rPr lang="en-US" b="1" u="sng" dirty="0" smtClean="0">
                <a:solidFill>
                  <a:schemeClr val="tx1"/>
                </a:solidFill>
                <a:cs typeface="+mj-cs"/>
              </a:rPr>
              <a:t>Bisection Method</a:t>
            </a:r>
            <a:r>
              <a:rPr lang="en-US" u="sng" dirty="0" smtClean="0">
                <a:solidFill>
                  <a:schemeClr val="tx1"/>
                </a:solidFill>
                <a:cs typeface="+mj-cs"/>
              </a:rPr>
              <a:t> </a:t>
            </a:r>
          </a:p>
          <a:p>
            <a:pPr algn="just" rtl="0">
              <a:tabLst>
                <a:tab pos="800100" algn="l"/>
              </a:tabLst>
            </a:pPr>
            <a:r>
              <a:rPr lang="en-US" sz="3800" u="sng" dirty="0" smtClean="0">
                <a:solidFill>
                  <a:schemeClr val="tx1"/>
                </a:solidFill>
                <a:cs typeface="+mj-cs"/>
              </a:rPr>
              <a:t>The bisection method in </a:t>
            </a:r>
            <a:r>
              <a:rPr lang="en-US" sz="3800" u="sng" dirty="0" smtClean="0">
                <a:solidFill>
                  <a:schemeClr val="accent2"/>
                </a:solidFill>
                <a:cs typeface="+mj-cs"/>
                <a:hlinkClick r:id="rId3" tooltip="Mathematics"/>
              </a:rPr>
              <a:t>mathematics</a:t>
            </a:r>
            <a:r>
              <a:rPr lang="en-US" sz="3800" u="sng" dirty="0" smtClean="0">
                <a:solidFill>
                  <a:schemeClr val="accent2"/>
                </a:solidFill>
                <a:cs typeface="+mj-cs"/>
              </a:rPr>
              <a:t> </a:t>
            </a:r>
            <a:r>
              <a:rPr lang="en-US" sz="3800" u="sng" dirty="0" smtClean="0">
                <a:solidFill>
                  <a:schemeClr val="tx1"/>
                </a:solidFill>
                <a:cs typeface="+mj-cs"/>
              </a:rPr>
              <a:t>is a </a:t>
            </a:r>
            <a:r>
              <a:rPr lang="en-US" sz="3800" u="sng" dirty="0" smtClean="0">
                <a:solidFill>
                  <a:schemeClr val="tx1"/>
                </a:solidFill>
                <a:cs typeface="+mj-cs"/>
                <a:hlinkClick r:id="rId4" tooltip="Root-finding method"/>
              </a:rPr>
              <a:t>root-finding method</a:t>
            </a:r>
            <a:r>
              <a:rPr lang="en-US" sz="3800" u="sng" dirty="0" smtClean="0">
                <a:solidFill>
                  <a:schemeClr val="tx1"/>
                </a:solidFill>
                <a:cs typeface="+mj-cs"/>
              </a:rPr>
              <a:t> that repeatedly </a:t>
            </a:r>
            <a:r>
              <a:rPr lang="en-US" sz="3800" u="sng" dirty="0" smtClean="0">
                <a:solidFill>
                  <a:schemeClr val="tx1">
                    <a:lumMod val="65000"/>
                    <a:lumOff val="35000"/>
                  </a:schemeClr>
                </a:solidFill>
                <a:cs typeface="+mj-cs"/>
                <a:hlinkClick r:id="rId5" tooltip="Bisection"/>
              </a:rPr>
              <a:t>bisects</a:t>
            </a:r>
            <a:r>
              <a:rPr lang="en-US" sz="3800" u="sng" dirty="0" smtClean="0">
                <a:solidFill>
                  <a:schemeClr val="tx1"/>
                </a:solidFill>
                <a:cs typeface="+mj-cs"/>
              </a:rPr>
              <a:t> an </a:t>
            </a:r>
            <a:r>
              <a:rPr lang="en-US" sz="3800" u="sng" dirty="0" smtClean="0">
                <a:solidFill>
                  <a:schemeClr val="tx1"/>
                </a:solidFill>
                <a:cs typeface="+mj-cs"/>
                <a:hlinkClick r:id="rId6" tooltip="Interval (mathematics)"/>
              </a:rPr>
              <a:t>interval</a:t>
            </a:r>
            <a:r>
              <a:rPr lang="en-US" sz="3800" u="sng" dirty="0" smtClean="0">
                <a:solidFill>
                  <a:schemeClr val="tx1"/>
                </a:solidFill>
                <a:cs typeface="+mj-cs"/>
              </a:rPr>
              <a:t> and then selects a subinterval in which a </a:t>
            </a:r>
            <a:r>
              <a:rPr lang="en-US" sz="3800" u="sng" dirty="0" err="1" smtClean="0">
                <a:solidFill>
                  <a:schemeClr val="tx1"/>
                </a:solidFill>
                <a:cs typeface="+mj-cs"/>
                <a:hlinkClick r:id="rId7" tooltip="Root of a function"/>
              </a:rPr>
              <a:t>root</a:t>
            </a:r>
            <a:r>
              <a:rPr lang="en-US" sz="3800" u="sng" dirty="0" err="1" smtClean="0">
                <a:solidFill>
                  <a:schemeClr val="tx1"/>
                </a:solidFill>
                <a:cs typeface="+mj-cs"/>
              </a:rPr>
              <a:t>must</a:t>
            </a:r>
            <a:r>
              <a:rPr lang="en-US" sz="3800" u="sng" dirty="0" smtClean="0">
                <a:solidFill>
                  <a:schemeClr val="tx1"/>
                </a:solidFill>
                <a:cs typeface="+mj-cs"/>
              </a:rPr>
              <a:t> lie for further processing. It is a very simple and robust method, but it is also relatively slow. Because of this, it is often used to obtain a rough approximation to a solution which is then used as a starting point for more rapidly converging methods ,The method is also called the interval halving method, the </a:t>
            </a:r>
            <a:r>
              <a:rPr lang="en-US" sz="3800" u="sng" dirty="0" smtClean="0">
                <a:solidFill>
                  <a:schemeClr val="tx1">
                    <a:lumMod val="65000"/>
                    <a:lumOff val="35000"/>
                  </a:schemeClr>
                </a:solidFill>
                <a:cs typeface="+mj-cs"/>
                <a:hlinkClick r:id="rId8" tooltip="Binary search algorithm"/>
              </a:rPr>
              <a:t>binary search method</a:t>
            </a:r>
            <a:r>
              <a:rPr lang="en-US" sz="3800" u="sng" dirty="0" smtClean="0">
                <a:solidFill>
                  <a:schemeClr val="tx1"/>
                </a:solidFill>
                <a:cs typeface="+mj-cs"/>
              </a:rPr>
              <a:t>, or the dichotomy method</a:t>
            </a:r>
          </a:p>
          <a:p>
            <a:endParaRPr lang="ar-IQ"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root finding bisection method"/>
          <p:cNvPicPr/>
          <p:nvPr/>
        </p:nvPicPr>
        <p:blipFill>
          <a:blip r:embed="rId3" cstate="print"/>
          <a:srcRect/>
          <a:stretch>
            <a:fillRect/>
          </a:stretch>
        </p:blipFill>
        <p:spPr bwMode="auto">
          <a:xfrm>
            <a:off x="1043608" y="620688"/>
            <a:ext cx="6624735" cy="5328592"/>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3568" y="-2496"/>
            <a:ext cx="6480720" cy="1020752"/>
          </a:xfrm>
          <a:prstGeom prst="rect">
            <a:avLst/>
          </a:prstGeom>
          <a:solidFill>
            <a:srgbClr val="FFFFFF"/>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Iteration tasks</a:t>
            </a:r>
            <a:endParaRPr kumimoji="0" lang="en-US" sz="40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539552" y="764705"/>
            <a:ext cx="8064896" cy="5693866"/>
          </a:xfrm>
          <a:prstGeom prst="rect">
            <a:avLst/>
          </a:prstGeom>
        </p:spPr>
        <p:txBody>
          <a:bodyPr wrap="square">
            <a:spAutoFit/>
          </a:bodyPr>
          <a:lstStyle/>
          <a:p>
            <a:pPr lvl="0" algn="just"/>
            <a:r>
              <a:rPr lang="en-US" sz="2800" dirty="0" smtClean="0">
                <a:cs typeface="+mj-cs"/>
              </a:rPr>
              <a:t>The input for the method is a continuous function </a:t>
            </a:r>
            <a:r>
              <a:rPr lang="en-US" sz="2800" i="1" dirty="0" smtClean="0">
                <a:cs typeface="+mj-cs"/>
              </a:rPr>
              <a:t>f</a:t>
            </a:r>
            <a:r>
              <a:rPr lang="en-US" sz="2800" dirty="0" smtClean="0">
                <a:cs typeface="+mj-cs"/>
              </a:rPr>
              <a:t>, an interval [</a:t>
            </a:r>
            <a:r>
              <a:rPr lang="en-US" sz="2800" i="1" dirty="0" smtClean="0">
                <a:cs typeface="+mj-cs"/>
              </a:rPr>
              <a:t>a</a:t>
            </a:r>
            <a:r>
              <a:rPr lang="en-US" sz="2800" dirty="0" smtClean="0">
                <a:cs typeface="+mj-cs"/>
              </a:rPr>
              <a:t>, </a:t>
            </a:r>
            <a:r>
              <a:rPr lang="en-US" sz="2800" i="1" dirty="0" smtClean="0">
                <a:cs typeface="+mj-cs"/>
              </a:rPr>
              <a:t>b</a:t>
            </a:r>
            <a:r>
              <a:rPr lang="en-US" sz="2800" dirty="0" smtClean="0">
                <a:cs typeface="+mj-cs"/>
              </a:rPr>
              <a:t>], and the function values </a:t>
            </a:r>
            <a:r>
              <a:rPr lang="en-US" sz="2800" i="1" dirty="0" smtClean="0">
                <a:cs typeface="+mj-cs"/>
              </a:rPr>
              <a:t>f</a:t>
            </a:r>
            <a:r>
              <a:rPr lang="en-US" sz="2800" dirty="0" smtClean="0">
                <a:cs typeface="+mj-cs"/>
              </a:rPr>
              <a:t>(</a:t>
            </a:r>
            <a:r>
              <a:rPr lang="en-US" sz="2800" i="1" dirty="0" smtClean="0">
                <a:cs typeface="+mj-cs"/>
              </a:rPr>
              <a:t>a</a:t>
            </a:r>
            <a:r>
              <a:rPr lang="en-US" sz="2800" dirty="0" smtClean="0">
                <a:cs typeface="+mj-cs"/>
              </a:rPr>
              <a:t>) and </a:t>
            </a:r>
            <a:r>
              <a:rPr lang="en-US" sz="2800" i="1" dirty="0" smtClean="0">
                <a:cs typeface="+mj-cs"/>
              </a:rPr>
              <a:t>f</a:t>
            </a:r>
            <a:r>
              <a:rPr lang="en-US" sz="2800" dirty="0" smtClean="0">
                <a:cs typeface="+mj-cs"/>
              </a:rPr>
              <a:t>(</a:t>
            </a:r>
            <a:r>
              <a:rPr lang="en-US" sz="2800" i="1" dirty="0" smtClean="0">
                <a:cs typeface="+mj-cs"/>
              </a:rPr>
              <a:t>b</a:t>
            </a:r>
            <a:r>
              <a:rPr lang="en-US" sz="2800" dirty="0" smtClean="0">
                <a:cs typeface="+mj-cs"/>
              </a:rPr>
              <a:t>). The function values are of opposite sign (there is at least one zero crossing within the interval). Each iteration performs these steps:</a:t>
            </a:r>
          </a:p>
          <a:p>
            <a:pPr lvl="0" algn="just"/>
            <a:r>
              <a:rPr lang="en-US" sz="2800" dirty="0" smtClean="0">
                <a:cs typeface="+mj-cs"/>
              </a:rPr>
              <a:t>1-Calculate </a:t>
            </a:r>
            <a:r>
              <a:rPr lang="en-US" sz="2800" i="1" dirty="0" smtClean="0">
                <a:cs typeface="+mj-cs"/>
              </a:rPr>
              <a:t>c</a:t>
            </a:r>
            <a:r>
              <a:rPr lang="en-US" sz="2800" dirty="0" smtClean="0">
                <a:cs typeface="+mj-cs"/>
              </a:rPr>
              <a:t>, the midpoint of the interval, .</a:t>
            </a:r>
          </a:p>
          <a:p>
            <a:pPr lvl="0" algn="just"/>
            <a:r>
              <a:rPr lang="en-US" sz="2800" dirty="0" smtClean="0">
                <a:cs typeface="+mj-cs"/>
              </a:rPr>
              <a:t>2-Calculate the function value at the midpoint, </a:t>
            </a:r>
            <a:r>
              <a:rPr lang="en-US" sz="2800" i="1" dirty="0" smtClean="0">
                <a:cs typeface="+mj-cs"/>
              </a:rPr>
              <a:t>f</a:t>
            </a:r>
            <a:r>
              <a:rPr lang="en-US" sz="2800" dirty="0" smtClean="0">
                <a:cs typeface="+mj-cs"/>
              </a:rPr>
              <a:t>(</a:t>
            </a:r>
            <a:r>
              <a:rPr lang="en-US" sz="2800" i="1" dirty="0" smtClean="0">
                <a:cs typeface="+mj-cs"/>
              </a:rPr>
              <a:t>c</a:t>
            </a:r>
            <a:r>
              <a:rPr lang="en-US" sz="2800" dirty="0" smtClean="0">
                <a:cs typeface="+mj-cs"/>
              </a:rPr>
              <a:t>).</a:t>
            </a:r>
          </a:p>
          <a:p>
            <a:pPr lvl="0" algn="just"/>
            <a:r>
              <a:rPr lang="en-US" sz="2800" dirty="0" smtClean="0">
                <a:cs typeface="+mj-cs"/>
              </a:rPr>
              <a:t>3-If convergence is satisfactory (that is, </a:t>
            </a:r>
            <a:r>
              <a:rPr lang="en-US" sz="2800" i="1" dirty="0" smtClean="0">
                <a:cs typeface="+mj-cs"/>
              </a:rPr>
              <a:t>c</a:t>
            </a:r>
            <a:r>
              <a:rPr lang="en-US" sz="2800" dirty="0" smtClean="0">
                <a:cs typeface="+mj-cs"/>
              </a:rPr>
              <a:t> - </a:t>
            </a:r>
            <a:r>
              <a:rPr lang="en-US" sz="2800" i="1" dirty="0" smtClean="0">
                <a:cs typeface="+mj-cs"/>
              </a:rPr>
              <a:t>a</a:t>
            </a:r>
            <a:r>
              <a:rPr lang="en-US" sz="2800" dirty="0" smtClean="0">
                <a:cs typeface="+mj-cs"/>
              </a:rPr>
              <a:t> is sufficiently small, or |</a:t>
            </a:r>
            <a:r>
              <a:rPr lang="en-US" sz="2800" i="1" dirty="0" smtClean="0">
                <a:cs typeface="+mj-cs"/>
              </a:rPr>
              <a:t>f</a:t>
            </a:r>
            <a:r>
              <a:rPr lang="en-US" sz="2800" dirty="0" smtClean="0">
                <a:cs typeface="+mj-cs"/>
              </a:rPr>
              <a:t>(</a:t>
            </a:r>
            <a:r>
              <a:rPr lang="en-US" sz="2800" i="1" dirty="0" smtClean="0">
                <a:cs typeface="+mj-cs"/>
              </a:rPr>
              <a:t>c</a:t>
            </a:r>
            <a:r>
              <a:rPr lang="en-US" sz="2800" dirty="0" smtClean="0">
                <a:cs typeface="+mj-cs"/>
              </a:rPr>
              <a:t>)| is sufficiently small), return </a:t>
            </a:r>
            <a:r>
              <a:rPr lang="en-US" sz="2800" i="1" dirty="0" smtClean="0">
                <a:cs typeface="+mj-cs"/>
              </a:rPr>
              <a:t>c</a:t>
            </a:r>
            <a:r>
              <a:rPr lang="en-US" sz="2800" dirty="0" smtClean="0">
                <a:cs typeface="+mj-cs"/>
              </a:rPr>
              <a:t> and stop iterating.</a:t>
            </a:r>
          </a:p>
          <a:p>
            <a:pPr lvl="0" algn="just"/>
            <a:r>
              <a:rPr lang="en-US" sz="2800" dirty="0" smtClean="0">
                <a:cs typeface="+mj-cs"/>
              </a:rPr>
              <a:t>4-Examine the sign of </a:t>
            </a:r>
            <a:r>
              <a:rPr lang="en-US" sz="2800" i="1" dirty="0" smtClean="0">
                <a:cs typeface="+mj-cs"/>
              </a:rPr>
              <a:t>f</a:t>
            </a:r>
            <a:r>
              <a:rPr lang="en-US" sz="2800" dirty="0" smtClean="0">
                <a:cs typeface="+mj-cs"/>
              </a:rPr>
              <a:t>(</a:t>
            </a:r>
            <a:r>
              <a:rPr lang="en-US" sz="2800" i="1" dirty="0" smtClean="0">
                <a:cs typeface="+mj-cs"/>
              </a:rPr>
              <a:t>c</a:t>
            </a:r>
            <a:r>
              <a:rPr lang="en-US" sz="2800" dirty="0" smtClean="0">
                <a:cs typeface="+mj-cs"/>
              </a:rPr>
              <a:t>) and replace either (</a:t>
            </a:r>
            <a:r>
              <a:rPr lang="en-US" sz="2800" i="1" dirty="0" smtClean="0">
                <a:cs typeface="+mj-cs"/>
              </a:rPr>
              <a:t>a</a:t>
            </a:r>
            <a:r>
              <a:rPr lang="en-US" sz="2800" dirty="0" smtClean="0">
                <a:cs typeface="+mj-cs"/>
              </a:rPr>
              <a:t>, </a:t>
            </a:r>
            <a:r>
              <a:rPr lang="en-US" sz="2800" i="1" dirty="0" smtClean="0">
                <a:cs typeface="+mj-cs"/>
              </a:rPr>
              <a:t>f</a:t>
            </a:r>
            <a:r>
              <a:rPr lang="en-US" sz="2800" dirty="0" smtClean="0">
                <a:cs typeface="+mj-cs"/>
              </a:rPr>
              <a:t>(</a:t>
            </a:r>
            <a:r>
              <a:rPr lang="en-US" sz="2800" i="1" dirty="0" smtClean="0">
                <a:cs typeface="+mj-cs"/>
              </a:rPr>
              <a:t>a</a:t>
            </a:r>
            <a:r>
              <a:rPr lang="en-US" sz="2800" dirty="0" smtClean="0">
                <a:cs typeface="+mj-cs"/>
              </a:rPr>
              <a:t>)) or (</a:t>
            </a:r>
            <a:r>
              <a:rPr lang="en-US" sz="2800" i="1" dirty="0" smtClean="0">
                <a:cs typeface="+mj-cs"/>
              </a:rPr>
              <a:t>b)</a:t>
            </a:r>
            <a:r>
              <a:rPr lang="en-US" sz="2800" dirty="0" smtClean="0">
                <a:cs typeface="+mj-cs"/>
              </a:rPr>
              <a:t>, </a:t>
            </a:r>
            <a:r>
              <a:rPr lang="en-US" sz="2800" i="1" dirty="0" smtClean="0">
                <a:cs typeface="+mj-cs"/>
              </a:rPr>
              <a:t>f</a:t>
            </a:r>
            <a:r>
              <a:rPr lang="en-US" sz="2800" dirty="0" smtClean="0">
                <a:cs typeface="+mj-cs"/>
              </a:rPr>
              <a:t>(</a:t>
            </a:r>
            <a:r>
              <a:rPr lang="en-US" sz="2800" i="1" dirty="0" smtClean="0">
                <a:cs typeface="+mj-cs"/>
              </a:rPr>
              <a:t>b</a:t>
            </a:r>
            <a:r>
              <a:rPr lang="en-US" sz="2800" dirty="0" smtClean="0">
                <a:cs typeface="+mj-cs"/>
              </a:rPr>
              <a:t>)) with (</a:t>
            </a:r>
            <a:r>
              <a:rPr lang="en-US" sz="2800" i="1" dirty="0" smtClean="0">
                <a:cs typeface="+mj-cs"/>
              </a:rPr>
              <a:t>c</a:t>
            </a:r>
            <a:r>
              <a:rPr lang="en-US" sz="2800" dirty="0" smtClean="0">
                <a:cs typeface="+mj-cs"/>
              </a:rPr>
              <a:t>, </a:t>
            </a:r>
            <a:r>
              <a:rPr lang="en-US" sz="2800" i="1" dirty="0" smtClean="0">
                <a:cs typeface="+mj-cs"/>
              </a:rPr>
              <a:t>f</a:t>
            </a:r>
            <a:r>
              <a:rPr lang="en-US" sz="2800" dirty="0" smtClean="0">
                <a:cs typeface="+mj-cs"/>
              </a:rPr>
              <a:t>(</a:t>
            </a:r>
            <a:r>
              <a:rPr lang="en-US" sz="2800" i="1" dirty="0" smtClean="0">
                <a:cs typeface="+mj-cs"/>
              </a:rPr>
              <a:t>c</a:t>
            </a:r>
            <a:r>
              <a:rPr lang="en-US" sz="2800" dirty="0" smtClean="0">
                <a:cs typeface="+mj-cs"/>
              </a:rPr>
              <a:t>)) so that there is a zero crossing within the new interval.</a:t>
            </a:r>
            <a:endParaRPr lang="ar-IQ"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1512169"/>
          </a:xfrm>
        </p:spPr>
        <p:txBody>
          <a:bodyPr>
            <a:normAutofit/>
          </a:bodyPr>
          <a:lstStyle/>
          <a:p>
            <a:pPr rtl="0"/>
            <a:r>
              <a:rPr lang="en-US" sz="3600" dirty="0" smtClean="0"/>
              <a:t>Example:</a:t>
            </a:r>
            <a:br>
              <a:rPr lang="en-US" sz="3600" dirty="0" smtClean="0"/>
            </a:br>
            <a:r>
              <a:rPr lang="en-US" sz="3600" dirty="0" smtClean="0"/>
              <a:t> Finding the root of a polynomial</a:t>
            </a:r>
            <a:endParaRPr lang="en-US" sz="3600" dirty="0"/>
          </a:p>
        </p:txBody>
      </p:sp>
      <p:sp>
        <p:nvSpPr>
          <p:cNvPr id="3" name="Subtitle 2"/>
          <p:cNvSpPr>
            <a:spLocks noGrp="1"/>
          </p:cNvSpPr>
          <p:nvPr>
            <p:ph type="subTitle" idx="1"/>
          </p:nvPr>
        </p:nvSpPr>
        <p:spPr>
          <a:xfrm>
            <a:off x="827584" y="1628800"/>
            <a:ext cx="7488832" cy="3456384"/>
          </a:xfrm>
        </p:spPr>
        <p:txBody>
          <a:bodyPr>
            <a:normAutofit fontScale="85000" lnSpcReduction="20000"/>
          </a:bodyPr>
          <a:lstStyle/>
          <a:p>
            <a:pPr algn="l"/>
            <a:r>
              <a:rPr lang="en-US" dirty="0" smtClean="0">
                <a:solidFill>
                  <a:schemeClr val="tx1"/>
                </a:solidFill>
                <a:cs typeface="+mj-cs"/>
              </a:rPr>
              <a:t>Suppose that the bisection method is used to find a root of the polynomial</a:t>
            </a:r>
          </a:p>
          <a:p>
            <a:pPr algn="l"/>
            <a:endParaRPr lang="en-US" dirty="0" smtClean="0">
              <a:solidFill>
                <a:schemeClr val="tx1"/>
              </a:solidFill>
            </a:endParaRPr>
          </a:p>
          <a:p>
            <a:pPr algn="l"/>
            <a:r>
              <a:rPr lang="en-US" dirty="0" smtClean="0">
                <a:solidFill>
                  <a:schemeClr val="tx1"/>
                </a:solidFill>
              </a:rPr>
              <a:t>First, two numbers  (a)  and (b)  have to be found such that    f(a)  and f(b)  have opposite signs. For the above function, a=1  and  b=2 satisfy this criterion, as</a:t>
            </a:r>
          </a:p>
          <a:p>
            <a:pPr algn="l"/>
            <a:endParaRPr lang="en-US" dirty="0" smtClean="0"/>
          </a:p>
          <a:p>
            <a:pPr algn="l"/>
            <a:r>
              <a:rPr lang="en-US" dirty="0" smtClean="0">
                <a:solidFill>
                  <a:schemeClr val="tx1"/>
                </a:solidFill>
              </a:rPr>
              <a:t>and</a:t>
            </a:r>
          </a:p>
          <a:p>
            <a:pPr algn="l"/>
            <a:endParaRPr lang="ar-IQ" dirty="0"/>
          </a:p>
        </p:txBody>
      </p:sp>
      <p:sp>
        <p:nvSpPr>
          <p:cNvPr id="169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69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2348880"/>
            <a:ext cx="2952328" cy="360041"/>
          </a:xfrm>
          <a:prstGeom prst="rect">
            <a:avLst/>
          </a:prstGeom>
          <a:noFill/>
        </p:spPr>
      </p:pic>
      <p:sp>
        <p:nvSpPr>
          <p:cNvPr id="169987" name="Rectangle 3"/>
          <p:cNvSpPr>
            <a:spLocks noChangeArrowheads="1"/>
          </p:cNvSpPr>
          <p:nvPr/>
        </p:nvSpPr>
        <p:spPr bwMode="auto">
          <a:xfrm>
            <a:off x="457200" y="69532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7000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0001" name="Picture 1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99592" y="4149080"/>
            <a:ext cx="2880320" cy="526157"/>
          </a:xfrm>
          <a:prstGeom prst="rect">
            <a:avLst/>
          </a:prstGeom>
          <a:noFill/>
        </p:spPr>
      </p:pic>
      <p:sp>
        <p:nvSpPr>
          <p:cNvPr id="17000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0003" name="Picture 1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99592" y="4941168"/>
            <a:ext cx="2808312" cy="454149"/>
          </a:xfrm>
          <a:prstGeom prst="rect">
            <a:avLst/>
          </a:prstGeom>
          <a:noFill/>
        </p:spPr>
      </p:pic>
      <p:sp>
        <p:nvSpPr>
          <p:cNvPr id="25" name="Rectangle 24"/>
          <p:cNvSpPr/>
          <p:nvPr/>
        </p:nvSpPr>
        <p:spPr>
          <a:xfrm>
            <a:off x="755576" y="5301208"/>
            <a:ext cx="7488832" cy="954107"/>
          </a:xfrm>
          <a:prstGeom prst="rect">
            <a:avLst/>
          </a:prstGeom>
        </p:spPr>
        <p:txBody>
          <a:bodyPr wrap="square">
            <a:spAutoFit/>
          </a:bodyPr>
          <a:lstStyle/>
          <a:p>
            <a:pPr lvl="0" algn="justLow" fontAlgn="base">
              <a:spcBef>
                <a:spcPct val="0"/>
              </a:spcBef>
              <a:spcAft>
                <a:spcPct val="0"/>
              </a:spcAft>
            </a:pPr>
            <a:r>
              <a:rPr lang="en-US" sz="2800" dirty="0" smtClean="0">
                <a:solidFill>
                  <a:srgbClr val="222222"/>
                </a:solidFill>
                <a:latin typeface="Calibri" pitchFamily="34" charset="0"/>
                <a:ea typeface="Times New Roman" pitchFamily="18" charset="0"/>
                <a:cs typeface="Arial" pitchFamily="34" charset="0"/>
              </a:rPr>
              <a:t>Because the function is continuous , there must be a root within the interval [1, 2].</a:t>
            </a:r>
            <a:endParaRPr lang="en-US" sz="2800" dirty="0" smtClean="0">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79512" y="476672"/>
            <a:ext cx="8352928" cy="1754326"/>
          </a:xfrm>
          <a:prstGeom prst="rect">
            <a:avLst/>
          </a:prstGeom>
        </p:spPr>
        <p:txBody>
          <a:bodyPr wrap="square">
            <a:spAutoFit/>
          </a:bodyPr>
          <a:lstStyle/>
          <a:p>
            <a:r>
              <a:rPr lang="en-US" sz="2800" dirty="0" smtClean="0"/>
              <a:t>In the first iteration, the end points of the interval which brackets the root are                 and                   , so the midpoint is </a:t>
            </a:r>
          </a:p>
          <a:p>
            <a:endParaRPr lang="ar-IQ" sz="2400" dirty="0"/>
          </a:p>
        </p:txBody>
      </p:sp>
      <p:sp>
        <p:nvSpPr>
          <p:cNvPr id="171047" name="Rectangle 3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1046" name="Picture 3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19872" y="980728"/>
            <a:ext cx="504825" cy="382141"/>
          </a:xfrm>
          <a:prstGeom prst="rect">
            <a:avLst/>
          </a:prstGeom>
          <a:noFill/>
        </p:spPr>
      </p:pic>
      <p:sp>
        <p:nvSpPr>
          <p:cNvPr id="171049" name="Rectangle 4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1048" name="Picture 4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2160" y="1052736"/>
            <a:ext cx="576064" cy="360040"/>
          </a:xfrm>
          <a:prstGeom prst="rect">
            <a:avLst/>
          </a:prstGeom>
          <a:noFill/>
        </p:spPr>
      </p:pic>
      <p:sp>
        <p:nvSpPr>
          <p:cNvPr id="171051"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1050" name="Picture 4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536" y="1700808"/>
            <a:ext cx="3240360" cy="864096"/>
          </a:xfrm>
          <a:prstGeom prst="rect">
            <a:avLst/>
          </a:prstGeom>
          <a:noFill/>
        </p:spPr>
      </p:pic>
      <p:sp>
        <p:nvSpPr>
          <p:cNvPr id="46" name="Rectangle 45"/>
          <p:cNvSpPr/>
          <p:nvPr/>
        </p:nvSpPr>
        <p:spPr>
          <a:xfrm>
            <a:off x="323528" y="2420888"/>
            <a:ext cx="5967244" cy="523220"/>
          </a:xfrm>
          <a:prstGeom prst="rect">
            <a:avLst/>
          </a:prstGeom>
        </p:spPr>
        <p:txBody>
          <a:bodyPr wrap="square">
            <a:spAutoFit/>
          </a:bodyPr>
          <a:lstStyle/>
          <a:p>
            <a:r>
              <a:rPr lang="en-US" sz="2800" dirty="0" smtClean="0"/>
              <a:t>The function value at the midpoint is</a:t>
            </a:r>
            <a:endParaRPr lang="ar-IQ" sz="2800" dirty="0"/>
          </a:p>
        </p:txBody>
      </p:sp>
      <p:sp>
        <p:nvSpPr>
          <p:cNvPr id="171053" name="Rectangle 4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22222"/>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1054" name="Rectangle 46"/>
          <p:cNvSpPr>
            <a:spLocks noChangeArrowheads="1"/>
          </p:cNvSpPr>
          <p:nvPr/>
        </p:nvSpPr>
        <p:spPr bwMode="auto">
          <a:xfrm>
            <a:off x="0" y="86677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71056" name="Rectangle 4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1055" name="Picture 4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7544" y="3140968"/>
            <a:ext cx="3312368" cy="504056"/>
          </a:xfrm>
          <a:prstGeom prst="rect">
            <a:avLst/>
          </a:prstGeom>
          <a:noFill/>
        </p:spPr>
      </p:pic>
      <p:sp>
        <p:nvSpPr>
          <p:cNvPr id="52" name="Rectangle 51"/>
          <p:cNvSpPr/>
          <p:nvPr/>
        </p:nvSpPr>
        <p:spPr>
          <a:xfrm>
            <a:off x="4092702" y="2996953"/>
            <a:ext cx="1487410" cy="707886"/>
          </a:xfrm>
          <a:prstGeom prst="rect">
            <a:avLst/>
          </a:prstGeom>
        </p:spPr>
        <p:txBody>
          <a:bodyPr wrap="square">
            <a:spAutoFit/>
          </a:bodyPr>
          <a:lstStyle/>
          <a:p>
            <a:endParaRPr lang="en-US" sz="2000" dirty="0" smtClean="0"/>
          </a:p>
          <a:p>
            <a:r>
              <a:rPr lang="en-US" sz="2000" dirty="0" smtClean="0"/>
              <a:t> </a:t>
            </a:r>
          </a:p>
        </p:txBody>
      </p:sp>
      <p:sp>
        <p:nvSpPr>
          <p:cNvPr id="53" name="Rectangle 52"/>
          <p:cNvSpPr/>
          <p:nvPr/>
        </p:nvSpPr>
        <p:spPr>
          <a:xfrm>
            <a:off x="3923928" y="3140968"/>
            <a:ext cx="1512168" cy="523220"/>
          </a:xfrm>
          <a:prstGeom prst="rect">
            <a:avLst/>
          </a:prstGeom>
        </p:spPr>
        <p:txBody>
          <a:bodyPr wrap="square">
            <a:spAutoFit/>
          </a:bodyPr>
          <a:lstStyle/>
          <a:p>
            <a:r>
              <a:rPr lang="en-US" sz="2400" dirty="0" smtClean="0"/>
              <a:t> </a:t>
            </a:r>
            <a:r>
              <a:rPr lang="en-US" sz="2800" dirty="0" smtClean="0"/>
              <a:t>Because</a:t>
            </a:r>
            <a:endParaRPr lang="ar-IQ" sz="2800" dirty="0"/>
          </a:p>
        </p:txBody>
      </p:sp>
      <p:sp>
        <p:nvSpPr>
          <p:cNvPr id="171058" name="Rectangle 5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1057" name="Picture 4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80112" y="3212976"/>
            <a:ext cx="720080" cy="360040"/>
          </a:xfrm>
          <a:prstGeom prst="rect">
            <a:avLst/>
          </a:prstGeom>
          <a:noFill/>
        </p:spPr>
      </p:pic>
      <p:sp>
        <p:nvSpPr>
          <p:cNvPr id="171059" name="Rectangle 51"/>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22222"/>
                </a:solidFill>
                <a:effectLst/>
                <a:latin typeface="Arial"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p:nvPr/>
        </p:nvSpPr>
        <p:spPr>
          <a:xfrm>
            <a:off x="6372200" y="3068960"/>
            <a:ext cx="2448272" cy="523220"/>
          </a:xfrm>
          <a:prstGeom prst="rect">
            <a:avLst/>
          </a:prstGeom>
        </p:spPr>
        <p:txBody>
          <a:bodyPr wrap="square">
            <a:spAutoFit/>
          </a:bodyPr>
          <a:lstStyle/>
          <a:p>
            <a:r>
              <a:rPr lang="en-US" sz="2800" dirty="0" smtClean="0"/>
              <a:t>is negative, </a:t>
            </a:r>
            <a:endParaRPr lang="ar-IQ" sz="2800" dirty="0"/>
          </a:p>
        </p:txBody>
      </p:sp>
      <p:sp>
        <p:nvSpPr>
          <p:cNvPr id="171061" name="Rectangle 5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1060" name="Picture 5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172400" y="3212976"/>
            <a:ext cx="726182" cy="360040"/>
          </a:xfrm>
          <a:prstGeom prst="rect">
            <a:avLst/>
          </a:prstGeom>
          <a:noFill/>
        </p:spPr>
      </p:pic>
      <p:sp>
        <p:nvSpPr>
          <p:cNvPr id="60" name="Rectangle 59"/>
          <p:cNvSpPr/>
          <p:nvPr/>
        </p:nvSpPr>
        <p:spPr>
          <a:xfrm>
            <a:off x="611560" y="3717032"/>
            <a:ext cx="2664296" cy="523220"/>
          </a:xfrm>
          <a:prstGeom prst="rect">
            <a:avLst/>
          </a:prstGeom>
        </p:spPr>
        <p:txBody>
          <a:bodyPr wrap="square">
            <a:spAutoFit/>
          </a:bodyPr>
          <a:lstStyle/>
          <a:p>
            <a:r>
              <a:rPr lang="en-US" sz="2800" dirty="0" smtClean="0"/>
              <a:t>is replaced with</a:t>
            </a:r>
            <a:endParaRPr lang="ar-IQ" sz="2800" dirty="0"/>
          </a:p>
        </p:txBody>
      </p:sp>
      <p:sp>
        <p:nvSpPr>
          <p:cNvPr id="171063" name="Rectangle 5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1062" name="Picture 5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75856" y="3861048"/>
            <a:ext cx="715516" cy="432048"/>
          </a:xfrm>
          <a:prstGeom prst="rect">
            <a:avLst/>
          </a:prstGeom>
          <a:noFill/>
        </p:spPr>
      </p:pic>
      <p:sp>
        <p:nvSpPr>
          <p:cNvPr id="171064" name="Rectangle 56"/>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22222"/>
                </a:solidFill>
                <a:effectLst/>
                <a:latin typeface="Arial"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8"/>
          <p:cNvSpPr/>
          <p:nvPr/>
        </p:nvSpPr>
        <p:spPr>
          <a:xfrm>
            <a:off x="4067944" y="3789040"/>
            <a:ext cx="4608512" cy="461665"/>
          </a:xfrm>
          <a:prstGeom prst="rect">
            <a:avLst/>
          </a:prstGeom>
        </p:spPr>
        <p:txBody>
          <a:bodyPr wrap="square">
            <a:spAutoFit/>
          </a:bodyPr>
          <a:lstStyle/>
          <a:p>
            <a:r>
              <a:rPr lang="en-US" sz="2400" dirty="0" smtClean="0"/>
              <a:t>for the next iteration to ensure that</a:t>
            </a:r>
            <a:endParaRPr lang="ar-IQ" sz="2400" dirty="0"/>
          </a:p>
        </p:txBody>
      </p:sp>
      <p:sp>
        <p:nvSpPr>
          <p:cNvPr id="171071" name="Rectangle 6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1070" name="Picture 6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39552" y="4365104"/>
            <a:ext cx="568449" cy="360040"/>
          </a:xfrm>
          <a:prstGeom prst="rect">
            <a:avLst/>
          </a:prstGeom>
          <a:noFill/>
        </p:spPr>
      </p:pic>
      <p:sp>
        <p:nvSpPr>
          <p:cNvPr id="72" name="Rectangle 71"/>
          <p:cNvSpPr/>
          <p:nvPr/>
        </p:nvSpPr>
        <p:spPr>
          <a:xfrm>
            <a:off x="1187625" y="4306610"/>
            <a:ext cx="864096" cy="523220"/>
          </a:xfrm>
          <a:prstGeom prst="rect">
            <a:avLst/>
          </a:prstGeom>
        </p:spPr>
        <p:txBody>
          <a:bodyPr wrap="square">
            <a:spAutoFit/>
          </a:bodyPr>
          <a:lstStyle/>
          <a:p>
            <a:r>
              <a:rPr lang="en-US" sz="2800" dirty="0" smtClean="0"/>
              <a:t>and</a:t>
            </a:r>
            <a:endParaRPr lang="ar-IQ" sz="2800" dirty="0"/>
          </a:p>
        </p:txBody>
      </p:sp>
      <p:sp>
        <p:nvSpPr>
          <p:cNvPr id="171073" name="Rectangle 6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1072" name="Picture 6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195736" y="4365104"/>
            <a:ext cx="576064" cy="382141"/>
          </a:xfrm>
          <a:prstGeom prst="rect">
            <a:avLst/>
          </a:prstGeom>
          <a:noFill/>
        </p:spPr>
      </p:pic>
      <p:sp>
        <p:nvSpPr>
          <p:cNvPr id="75" name="Rectangle 74"/>
          <p:cNvSpPr/>
          <p:nvPr/>
        </p:nvSpPr>
        <p:spPr>
          <a:xfrm>
            <a:off x="2987824" y="4293096"/>
            <a:ext cx="5328592" cy="461665"/>
          </a:xfrm>
          <a:prstGeom prst="rect">
            <a:avLst/>
          </a:prstGeom>
        </p:spPr>
        <p:txBody>
          <a:bodyPr wrap="square">
            <a:spAutoFit/>
          </a:bodyPr>
          <a:lstStyle/>
          <a:p>
            <a:r>
              <a:rPr lang="en-US" sz="2400" dirty="0" smtClean="0"/>
              <a:t>have opposite signs. As this continues, </a:t>
            </a:r>
            <a:endParaRPr lang="ar-IQ" sz="2400" dirty="0"/>
          </a:p>
        </p:txBody>
      </p:sp>
      <p:sp>
        <p:nvSpPr>
          <p:cNvPr id="76" name="Rectangle 75"/>
          <p:cNvSpPr/>
          <p:nvPr/>
        </p:nvSpPr>
        <p:spPr>
          <a:xfrm>
            <a:off x="251520" y="4797152"/>
            <a:ext cx="3240360" cy="523220"/>
          </a:xfrm>
          <a:prstGeom prst="rect">
            <a:avLst/>
          </a:prstGeom>
        </p:spPr>
        <p:txBody>
          <a:bodyPr wrap="square">
            <a:spAutoFit/>
          </a:bodyPr>
          <a:lstStyle/>
          <a:p>
            <a:r>
              <a:rPr lang="en-US" sz="2800" dirty="0" smtClean="0"/>
              <a:t>the interval between</a:t>
            </a:r>
            <a:endParaRPr lang="ar-IQ" sz="2800" dirty="0"/>
          </a:p>
        </p:txBody>
      </p:sp>
      <p:sp>
        <p:nvSpPr>
          <p:cNvPr id="171075" name="Rectangle 6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1074" name="Picture 6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491880" y="4869160"/>
            <a:ext cx="248791" cy="382141"/>
          </a:xfrm>
          <a:prstGeom prst="rect">
            <a:avLst/>
          </a:prstGeom>
          <a:noFill/>
        </p:spPr>
      </p:pic>
      <p:sp>
        <p:nvSpPr>
          <p:cNvPr id="79" name="Rectangle 78"/>
          <p:cNvSpPr/>
          <p:nvPr/>
        </p:nvSpPr>
        <p:spPr>
          <a:xfrm>
            <a:off x="3779912" y="4797152"/>
            <a:ext cx="720080" cy="461665"/>
          </a:xfrm>
          <a:prstGeom prst="rect">
            <a:avLst/>
          </a:prstGeom>
        </p:spPr>
        <p:txBody>
          <a:bodyPr wrap="square">
            <a:spAutoFit/>
          </a:bodyPr>
          <a:lstStyle/>
          <a:p>
            <a:r>
              <a:rPr lang="en-US" sz="2400" dirty="0" smtClean="0"/>
              <a:t>and</a:t>
            </a:r>
            <a:endParaRPr lang="ar-IQ" sz="2400" dirty="0"/>
          </a:p>
        </p:txBody>
      </p:sp>
      <p:sp>
        <p:nvSpPr>
          <p:cNvPr id="171077" name="Rectangle 6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1076" name="Picture 6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355976" y="4797152"/>
            <a:ext cx="216024" cy="504056"/>
          </a:xfrm>
          <a:prstGeom prst="rect">
            <a:avLst/>
          </a:prstGeom>
          <a:noFill/>
        </p:spPr>
      </p:pic>
      <p:sp>
        <p:nvSpPr>
          <p:cNvPr id="82" name="Rectangle 81"/>
          <p:cNvSpPr/>
          <p:nvPr/>
        </p:nvSpPr>
        <p:spPr>
          <a:xfrm>
            <a:off x="4572000" y="4797152"/>
            <a:ext cx="4320480" cy="461665"/>
          </a:xfrm>
          <a:prstGeom prst="rect">
            <a:avLst/>
          </a:prstGeom>
        </p:spPr>
        <p:txBody>
          <a:bodyPr wrap="square">
            <a:spAutoFit/>
          </a:bodyPr>
          <a:lstStyle/>
          <a:p>
            <a:r>
              <a:rPr lang="en-US" sz="2400" dirty="0" smtClean="0"/>
              <a:t>will become increasingly smaller,</a:t>
            </a:r>
            <a:endParaRPr lang="ar-IQ" sz="2400" dirty="0"/>
          </a:p>
        </p:txBody>
      </p:sp>
      <p:sp>
        <p:nvSpPr>
          <p:cNvPr id="83" name="Rectangle 82"/>
          <p:cNvSpPr/>
          <p:nvPr/>
        </p:nvSpPr>
        <p:spPr>
          <a:xfrm>
            <a:off x="323529" y="5301208"/>
            <a:ext cx="5112567" cy="461665"/>
          </a:xfrm>
          <a:prstGeom prst="rect">
            <a:avLst/>
          </a:prstGeom>
        </p:spPr>
        <p:txBody>
          <a:bodyPr wrap="square">
            <a:spAutoFit/>
          </a:bodyPr>
          <a:lstStyle/>
          <a:p>
            <a:r>
              <a:rPr lang="en-US" sz="2400" dirty="0" smtClean="0"/>
              <a:t>converging on the root of the function. </a:t>
            </a:r>
            <a:endParaRPr lang="ar-IQ" sz="2400" dirty="0"/>
          </a:p>
        </p:txBody>
      </p:sp>
      <p:sp>
        <p:nvSpPr>
          <p:cNvPr id="171078" name="Rectangle 70"/>
          <p:cNvSpPr>
            <a:spLocks noChangeArrowheads="1"/>
          </p:cNvSpPr>
          <p:nvPr/>
        </p:nvSpPr>
        <p:spPr bwMode="auto">
          <a:xfrm>
            <a:off x="467544" y="5754754"/>
            <a:ext cx="867645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222222"/>
                </a:solidFill>
                <a:effectLst/>
                <a:latin typeface="Calibri" pitchFamily="34" charset="0"/>
                <a:ea typeface="Times New Roman" pitchFamily="18" charset="0"/>
                <a:cs typeface="Arial" pitchFamily="34" charset="0"/>
              </a:rPr>
              <a:t>See this happen in the following table: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3566" y="476675"/>
          <a:ext cx="7560841" cy="5256584"/>
        </p:xfrm>
        <a:graphic>
          <a:graphicData uri="http://schemas.openxmlformats.org/drawingml/2006/table">
            <a:tbl>
              <a:tblPr/>
              <a:tblGrid>
                <a:gridCol w="1511813">
                  <a:extLst>
                    <a:ext uri="{9D8B030D-6E8A-4147-A177-3AD203B41FA5}">
                      <a16:colId xmlns:a16="http://schemas.microsoft.com/office/drawing/2014/main" val="20000"/>
                    </a:ext>
                  </a:extLst>
                </a:gridCol>
                <a:gridCol w="1511813">
                  <a:extLst>
                    <a:ext uri="{9D8B030D-6E8A-4147-A177-3AD203B41FA5}">
                      <a16:colId xmlns:a16="http://schemas.microsoft.com/office/drawing/2014/main" val="20001"/>
                    </a:ext>
                  </a:extLst>
                </a:gridCol>
                <a:gridCol w="1511813">
                  <a:extLst>
                    <a:ext uri="{9D8B030D-6E8A-4147-A177-3AD203B41FA5}">
                      <a16:colId xmlns:a16="http://schemas.microsoft.com/office/drawing/2014/main" val="20002"/>
                    </a:ext>
                  </a:extLst>
                </a:gridCol>
                <a:gridCol w="1512701">
                  <a:extLst>
                    <a:ext uri="{9D8B030D-6E8A-4147-A177-3AD203B41FA5}">
                      <a16:colId xmlns:a16="http://schemas.microsoft.com/office/drawing/2014/main" val="20003"/>
                    </a:ext>
                  </a:extLst>
                </a:gridCol>
                <a:gridCol w="1512701">
                  <a:extLst>
                    <a:ext uri="{9D8B030D-6E8A-4147-A177-3AD203B41FA5}">
                      <a16:colId xmlns:a16="http://schemas.microsoft.com/office/drawing/2014/main" val="20004"/>
                    </a:ext>
                  </a:extLst>
                </a:gridCol>
              </a:tblGrid>
              <a:tr h="564754">
                <a:tc>
                  <a:txBody>
                    <a:bodyPr/>
                    <a:lstStyle/>
                    <a:p>
                      <a:pPr algn="l" rtl="0">
                        <a:lnSpc>
                          <a:spcPct val="115000"/>
                        </a:lnSpc>
                        <a:spcAft>
                          <a:spcPts val="120"/>
                        </a:spcAft>
                      </a:pPr>
                      <a:r>
                        <a:rPr lang="en-US" sz="2000" dirty="0" smtClean="0">
                          <a:solidFill>
                            <a:srgbClr val="222222"/>
                          </a:solidFill>
                          <a:latin typeface="Arial"/>
                          <a:ea typeface="Times New Roman"/>
                          <a:cs typeface="Arial"/>
                        </a:rPr>
                        <a:t>Iterations</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120"/>
                        </a:spcAft>
                      </a:pPr>
                      <a:endParaRPr lang="en-US" sz="1050" dirty="0">
                        <a:solidFill>
                          <a:srgbClr val="222222"/>
                        </a:solidFill>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120"/>
                        </a:spcAft>
                      </a:pPr>
                      <a:endParaRPr lang="en-US" sz="1050" dirty="0">
                        <a:solidFill>
                          <a:srgbClr val="222222"/>
                        </a:solidFill>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120"/>
                        </a:spcAft>
                      </a:pPr>
                      <a:endParaRPr lang="en-US" sz="1050">
                        <a:solidFill>
                          <a:srgbClr val="222222"/>
                        </a:solidFill>
                        <a:latin typeface="Arial"/>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120"/>
                        </a:spcAft>
                      </a:pP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9183">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−0.125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9183">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1.75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1.6093750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9183">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1.75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1.625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0.6660156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9183">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1.625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1.5625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dirty="0">
                          <a:solidFill>
                            <a:srgbClr val="222222"/>
                          </a:solidFill>
                          <a:latin typeface="Arial"/>
                          <a:ea typeface="Calibri"/>
                          <a:cs typeface="Arial"/>
                        </a:rPr>
                        <a:t>0.2521973</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9183">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1.5625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1.5312500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0.0591125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9183">
                <a:tc>
                  <a:txBody>
                    <a:bodyPr/>
                    <a:lstStyle/>
                    <a:p>
                      <a:pPr algn="ctr" rtl="0">
                        <a:lnSpc>
                          <a:spcPct val="115000"/>
                        </a:lnSpc>
                        <a:spcBef>
                          <a:spcPts val="1200"/>
                        </a:spcBef>
                        <a:spcAft>
                          <a:spcPts val="1200"/>
                        </a:spcAft>
                      </a:pPr>
                      <a:r>
                        <a:rPr lang="en-US" sz="1050" dirty="0">
                          <a:solidFill>
                            <a:srgbClr val="222222"/>
                          </a:solidFill>
                          <a:latin typeface="Arial"/>
                          <a:ea typeface="Calibri"/>
                          <a:cs typeface="Arial"/>
                        </a:rPr>
                        <a:t>6</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1.5312500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1.5156250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−0.0340538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469183">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1.5156250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1.5312500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1.5234375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0.0122504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69183">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1.5156250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1.5234375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1.5195313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−0.0109712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469183">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1.5195313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1.5234375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1.5214844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0.0006222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9183">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1.5195313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dirty="0">
                          <a:solidFill>
                            <a:srgbClr val="222222"/>
                          </a:solidFill>
                          <a:latin typeface="Arial"/>
                          <a:ea typeface="Calibri"/>
                          <a:cs typeface="Arial"/>
                        </a:rPr>
                        <a:t>1.5214844</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Bef>
                          <a:spcPts val="1200"/>
                        </a:spcBef>
                        <a:spcAft>
                          <a:spcPts val="1200"/>
                        </a:spcAft>
                      </a:pPr>
                      <a:r>
                        <a:rPr lang="en-US" sz="1050">
                          <a:solidFill>
                            <a:srgbClr val="222222"/>
                          </a:solidFill>
                          <a:latin typeface="Arial"/>
                          <a:ea typeface="Calibri"/>
                          <a:cs typeface="Arial"/>
                        </a:rPr>
                        <a:t>1.5205078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lnSpc>
                          <a:spcPct val="115000"/>
                        </a:lnSpc>
                        <a:spcBef>
                          <a:spcPts val="1200"/>
                        </a:spcBef>
                        <a:spcAft>
                          <a:spcPts val="1200"/>
                        </a:spcAft>
                      </a:pPr>
                      <a:r>
                        <a:rPr lang="en-US" sz="1050" dirty="0">
                          <a:solidFill>
                            <a:srgbClr val="222222"/>
                          </a:solidFill>
                          <a:latin typeface="Arial"/>
                          <a:ea typeface="Calibri"/>
                          <a:cs typeface="Arial"/>
                        </a:rPr>
                        <a:t>−0.0051789</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17203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5816" y="620688"/>
            <a:ext cx="360040" cy="352039"/>
          </a:xfrm>
          <a:prstGeom prst="rect">
            <a:avLst/>
          </a:prstGeom>
          <a:noFill/>
        </p:spPr>
      </p:pic>
      <p:pic>
        <p:nvPicPr>
          <p:cNvPr id="17203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83968" y="548680"/>
            <a:ext cx="400861" cy="425574"/>
          </a:xfrm>
          <a:prstGeom prst="rect">
            <a:avLst/>
          </a:prstGeom>
          <a:noFill/>
        </p:spPr>
      </p:pic>
      <p:pic>
        <p:nvPicPr>
          <p:cNvPr id="17203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08104" y="620688"/>
            <a:ext cx="514278" cy="353566"/>
          </a:xfrm>
          <a:prstGeom prst="rect">
            <a:avLst/>
          </a:prstGeom>
          <a:noFill/>
        </p:spPr>
      </p:pic>
      <p:pic>
        <p:nvPicPr>
          <p:cNvPr id="17203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28184" y="548680"/>
            <a:ext cx="1872208" cy="469007"/>
          </a:xfrm>
          <a:prstGeom prst="rect">
            <a:avLst/>
          </a:prstGeom>
          <a:noFill/>
        </p:spPr>
      </p:pic>
      <p:sp>
        <p:nvSpPr>
          <p:cNvPr id="172037" name="Rectangle 5"/>
          <p:cNvSpPr>
            <a:spLocks noChangeArrowheads="1"/>
          </p:cNvSpPr>
          <p:nvPr/>
        </p:nvSpPr>
        <p:spPr bwMode="auto">
          <a:xfrm>
            <a:off x="827584" y="5827441"/>
            <a:ext cx="69847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After 13 iterations, it becomes apparent (indicate) that there is a convergence to about 1.521: a root for the polynomial</a:t>
            </a:r>
            <a:r>
              <a:rPr kumimoji="0" lang="en-US" sz="10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0811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lvl="0"/>
            <a:r>
              <a:rPr lang="en-US" b="1" dirty="0" smtClean="0">
                <a:solidFill>
                  <a:schemeClr val="tx1"/>
                </a:solidFill>
              </a:rPr>
              <a:t/>
            </a:r>
            <a:br>
              <a:rPr lang="en-US" b="1" dirty="0" smtClean="0">
                <a:solidFill>
                  <a:schemeClr val="tx1"/>
                </a:solidFill>
              </a:rPr>
            </a:br>
            <a:r>
              <a:rPr lang="en-US" sz="3100" b="1" dirty="0" smtClean="0">
                <a:solidFill>
                  <a:schemeClr val="bg1"/>
                </a:solidFill>
              </a:rPr>
              <a:t>2-3</a:t>
            </a:r>
            <a:r>
              <a:rPr lang="en-US" sz="3100" b="1" dirty="0" smtClean="0">
                <a:solidFill>
                  <a:schemeClr val="tx1"/>
                </a:solidFill>
                <a:latin typeface="Times New Roman" pitchFamily="18" charset="0"/>
              </a:rPr>
              <a:t> </a:t>
            </a:r>
            <a:r>
              <a:rPr lang="en-US" sz="3100" b="1" dirty="0" smtClean="0">
                <a:solidFill>
                  <a:schemeClr val="bg1"/>
                </a:solidFill>
                <a:latin typeface="Times New Roman" pitchFamily="18" charset="0"/>
              </a:rPr>
              <a:t>Newton - </a:t>
            </a:r>
            <a:r>
              <a:rPr lang="en-US" sz="3100" b="1" dirty="0" err="1" smtClean="0">
                <a:solidFill>
                  <a:schemeClr val="bg1"/>
                </a:solidFill>
                <a:latin typeface="Times New Roman" pitchFamily="18" charset="0"/>
              </a:rPr>
              <a:t>Raphson</a:t>
            </a:r>
            <a:r>
              <a:rPr lang="en-US" sz="3100" b="1" dirty="0" smtClean="0">
                <a:solidFill>
                  <a:schemeClr val="bg1"/>
                </a:solidFill>
                <a:latin typeface="Times New Roman" pitchFamily="18" charset="0"/>
              </a:rPr>
              <a:t>  Method</a:t>
            </a:r>
            <a:r>
              <a:rPr lang="en-GB" sz="3100" dirty="0" smtClean="0">
                <a:solidFill>
                  <a:schemeClr val="bg1"/>
                </a:solidFill>
                <a:latin typeface="Times New Roman"/>
                <a:ea typeface="Calibri"/>
                <a:cs typeface="Arial"/>
              </a:rPr>
              <a:t> [N.R.M]</a:t>
            </a:r>
            <a:r>
              <a:rPr lang="en-US" sz="3100" b="1" dirty="0" smtClean="0">
                <a:solidFill>
                  <a:schemeClr val="bg1"/>
                </a:solidFill>
              </a:rPr>
              <a:t> for systems of non-linear equations</a:t>
            </a:r>
            <a:r>
              <a:rPr lang="ar-IQ" dirty="0" smtClean="0">
                <a:solidFill>
                  <a:schemeClr val="bg1"/>
                </a:solidFill>
              </a:rPr>
              <a:t/>
            </a:r>
            <a:br>
              <a:rPr lang="ar-IQ" dirty="0" smtClean="0">
                <a:solidFill>
                  <a:schemeClr val="bg1"/>
                </a:solidFill>
              </a:rPr>
            </a:br>
            <a:endParaRPr lang="ar-IQ" dirty="0">
              <a:solidFill>
                <a:schemeClr val="bg1"/>
              </a:solidFill>
            </a:endParaRPr>
          </a:p>
        </p:txBody>
      </p:sp>
      <p:sp>
        <p:nvSpPr>
          <p:cNvPr id="3" name="Title 1"/>
          <p:cNvSpPr txBox="1">
            <a:spLocks/>
          </p:cNvSpPr>
          <p:nvPr/>
        </p:nvSpPr>
        <p:spPr>
          <a:xfrm>
            <a:off x="457200" y="188640"/>
            <a:ext cx="8229600" cy="1296144"/>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IQ"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539552" y="1484785"/>
            <a:ext cx="8208912" cy="5262979"/>
          </a:xfrm>
          <a:prstGeom prst="rect">
            <a:avLst/>
          </a:prstGeom>
        </p:spPr>
        <p:txBody>
          <a:bodyPr wrap="square">
            <a:spAutoFit/>
          </a:bodyPr>
          <a:lstStyle/>
          <a:p>
            <a:pPr algn="just"/>
            <a:r>
              <a:rPr lang="en-US" sz="2800" dirty="0" smtClean="0"/>
              <a:t>Consider the solution to a system of (</a:t>
            </a:r>
            <a:r>
              <a:rPr lang="en-US" sz="2800" i="1" dirty="0" smtClean="0"/>
              <a:t>n)non- linear equations in n unknowns given by</a:t>
            </a:r>
          </a:p>
          <a:p>
            <a:pPr algn="just"/>
            <a:endParaRPr lang="en-US" sz="2800" dirty="0" smtClean="0"/>
          </a:p>
          <a:p>
            <a:pPr algn="just"/>
            <a:endParaRPr lang="en-US" sz="2800" dirty="0" smtClean="0"/>
          </a:p>
          <a:p>
            <a:pPr algn="just"/>
            <a:endParaRPr lang="en-US" sz="2800" dirty="0" smtClean="0"/>
          </a:p>
          <a:p>
            <a:pPr algn="just"/>
            <a:endParaRPr lang="en-US" sz="2800" dirty="0" smtClean="0"/>
          </a:p>
          <a:p>
            <a:pPr algn="just"/>
            <a:endParaRPr lang="en-US" sz="2800" dirty="0" smtClean="0"/>
          </a:p>
          <a:p>
            <a:pPr algn="just"/>
            <a:r>
              <a:rPr lang="en-US" sz="2800" dirty="0" smtClean="0"/>
              <a:t>The system can be written in a single expression using vectors, i.e. </a:t>
            </a:r>
          </a:p>
          <a:p>
            <a:pPr algn="just"/>
            <a:r>
              <a:rPr lang="en-US" sz="2800" dirty="0" smtClean="0"/>
              <a:t>where the vector      </a:t>
            </a:r>
            <a:r>
              <a:rPr lang="en-US" sz="2800" b="1" dirty="0" smtClean="0"/>
              <a:t>contains the independent variables, and the vector    contains the</a:t>
            </a:r>
            <a:r>
              <a:rPr lang="en-US" sz="2800" dirty="0" smtClean="0"/>
              <a:t> </a:t>
            </a:r>
            <a:r>
              <a:rPr lang="en-US" sz="2800" b="1" dirty="0" smtClean="0"/>
              <a:t>functions            </a:t>
            </a:r>
          </a:p>
          <a:p>
            <a:pPr algn="just"/>
            <a:r>
              <a:rPr lang="en-US" sz="2800" b="1" i="1" dirty="0" smtClean="0"/>
              <a:t>               :</a:t>
            </a:r>
            <a:endParaRPr lang="ar-IQ" sz="2800" b="1" dirty="0"/>
          </a:p>
        </p:txBody>
      </p:sp>
      <p:sp>
        <p:nvSpPr>
          <p:cNvPr id="6" name="Rectangle 4"/>
          <p:cNvSpPr>
            <a:spLocks noChangeArrowheads="1"/>
          </p:cNvSpPr>
          <p:nvPr/>
        </p:nvSpPr>
        <p:spPr bwMode="auto">
          <a:xfrm>
            <a:off x="0" y="-111275"/>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7" name="Rectangle 6"/>
          <p:cNvSpPr>
            <a:spLocks noChangeArrowheads="1"/>
          </p:cNvSpPr>
          <p:nvPr/>
        </p:nvSpPr>
        <p:spPr bwMode="auto">
          <a:xfrm>
            <a:off x="0" y="-111275"/>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8" name="Rectangle 8"/>
          <p:cNvSpPr>
            <a:spLocks noChangeArrowheads="1"/>
          </p:cNvSpPr>
          <p:nvPr/>
        </p:nvSpPr>
        <p:spPr bwMode="auto">
          <a:xfrm>
            <a:off x="0" y="-111275"/>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9" name="Rectangle 10"/>
          <p:cNvSpPr>
            <a:spLocks noChangeArrowheads="1"/>
          </p:cNvSpPr>
          <p:nvPr/>
        </p:nvSpPr>
        <p:spPr bwMode="auto">
          <a:xfrm>
            <a:off x="0" y="-111275"/>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0"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5301208"/>
            <a:ext cx="209550" cy="518804"/>
          </a:xfrm>
          <a:prstGeom prst="rect">
            <a:avLst/>
          </a:prstGeom>
          <a:noFill/>
        </p:spPr>
      </p:pic>
      <p:sp>
        <p:nvSpPr>
          <p:cNvPr id="11" name="Rectangle 14"/>
          <p:cNvSpPr>
            <a:spLocks noChangeArrowheads="1"/>
          </p:cNvSpPr>
          <p:nvPr/>
        </p:nvSpPr>
        <p:spPr bwMode="auto">
          <a:xfrm>
            <a:off x="0" y="-111275"/>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12" name="Rectangle 16"/>
          <p:cNvSpPr>
            <a:spLocks noChangeArrowheads="1"/>
          </p:cNvSpPr>
          <p:nvPr/>
        </p:nvSpPr>
        <p:spPr bwMode="auto">
          <a:xfrm>
            <a:off x="0" y="-111275"/>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3" name="Picture 1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79912" y="5301208"/>
            <a:ext cx="962025" cy="549932"/>
          </a:xfrm>
          <a:prstGeom prst="rect">
            <a:avLst/>
          </a:prstGeom>
          <a:noFill/>
        </p:spPr>
      </p:pic>
      <p:sp>
        <p:nvSpPr>
          <p:cNvPr id="14" name="Rectangle 18"/>
          <p:cNvSpPr>
            <a:spLocks noChangeArrowheads="1"/>
          </p:cNvSpPr>
          <p:nvPr/>
        </p:nvSpPr>
        <p:spPr bwMode="auto">
          <a:xfrm>
            <a:off x="0" y="-111275"/>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5"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39752" y="4869160"/>
            <a:ext cx="1162050" cy="549932"/>
          </a:xfrm>
          <a:prstGeom prst="rect">
            <a:avLst/>
          </a:prstGeom>
          <a:noFill/>
        </p:spPr>
      </p:pic>
      <p:sp>
        <p:nvSpPr>
          <p:cNvPr id="16" name="Rectangle 20"/>
          <p:cNvSpPr>
            <a:spLocks noChangeArrowheads="1"/>
          </p:cNvSpPr>
          <p:nvPr/>
        </p:nvSpPr>
        <p:spPr bwMode="auto">
          <a:xfrm>
            <a:off x="0" y="-111275"/>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7"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568" y="6228462"/>
            <a:ext cx="1209675" cy="549932"/>
          </a:xfrm>
          <a:prstGeom prst="rect">
            <a:avLst/>
          </a:prstGeom>
          <a:noFill/>
        </p:spPr>
      </p:pic>
      <p:sp>
        <p:nvSpPr>
          <p:cNvPr id="1218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1857"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3568" y="2492896"/>
            <a:ext cx="3400425" cy="1872208"/>
          </a:xfrm>
          <a:prstGeom prst="rect">
            <a:avLst/>
          </a:prstGeom>
          <a:noFill/>
        </p:spPr>
      </p:pic>
      <p:sp>
        <p:nvSpPr>
          <p:cNvPr id="121859" name="Rectangle 3"/>
          <p:cNvSpPr>
            <a:spLocks noChangeArrowheads="1"/>
          </p:cNvSpPr>
          <p:nvPr/>
        </p:nvSpPr>
        <p:spPr bwMode="auto">
          <a:xfrm>
            <a:off x="0" y="2667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26402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9" y="4005064"/>
            <a:ext cx="7704856" cy="954107"/>
          </a:xfrm>
          <a:prstGeom prst="rect">
            <a:avLst/>
          </a:prstGeom>
        </p:spPr>
        <p:txBody>
          <a:bodyPr wrap="square">
            <a:spAutoFit/>
          </a:bodyPr>
          <a:lstStyle/>
          <a:p>
            <a:pPr algn="just"/>
            <a:r>
              <a:rPr lang="en-US" sz="2800" b="1" dirty="0" smtClean="0"/>
              <a:t>Newton-</a:t>
            </a:r>
            <a:r>
              <a:rPr lang="en-US" sz="2800" b="1" dirty="0" err="1" smtClean="0"/>
              <a:t>Raphson</a:t>
            </a:r>
            <a:r>
              <a:rPr lang="en-US" sz="2800" b="1" dirty="0" smtClean="0"/>
              <a:t> method to solve systems of </a:t>
            </a:r>
            <a:r>
              <a:rPr lang="en-US" sz="2800" b="1" smtClean="0"/>
              <a:t>non-linear equations</a:t>
            </a:r>
            <a:endParaRPr lang="en-US" sz="2800" b="1" dirty="0" smtClean="0"/>
          </a:p>
        </p:txBody>
      </p:sp>
      <p:sp>
        <p:nvSpPr>
          <p:cNvPr id="1208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0835" name="Rectangle 3"/>
          <p:cNvSpPr>
            <a:spLocks noChangeArrowheads="1"/>
          </p:cNvSpPr>
          <p:nvPr/>
        </p:nvSpPr>
        <p:spPr bwMode="auto">
          <a:xfrm>
            <a:off x="0" y="1562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26402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08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08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083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584" y="764704"/>
            <a:ext cx="6120680" cy="2592288"/>
          </a:xfrm>
          <a:prstGeom prst="rect">
            <a:avLst/>
          </a:prstGeom>
          <a:noFill/>
        </p:spPr>
      </p:pic>
      <p:sp>
        <p:nvSpPr>
          <p:cNvPr id="120840" name="Rectangle 8"/>
          <p:cNvSpPr>
            <a:spLocks noChangeArrowheads="1"/>
          </p:cNvSpPr>
          <p:nvPr/>
        </p:nvSpPr>
        <p:spPr bwMode="auto">
          <a:xfrm>
            <a:off x="0" y="1562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26402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827584" y="1772816"/>
            <a:ext cx="6624736" cy="2376264"/>
          </a:xfrm>
          <a:prstGeom prst="rect">
            <a:avLst/>
          </a:prstGeom>
          <a:noFill/>
          <a:ln w="9525">
            <a:noFill/>
            <a:miter lim="800000"/>
            <a:headEnd/>
            <a:tailEnd/>
          </a:ln>
        </p:spPr>
      </p:pic>
      <p:sp>
        <p:nvSpPr>
          <p:cNvPr id="3" name="Rectangle 2"/>
          <p:cNvSpPr/>
          <p:nvPr/>
        </p:nvSpPr>
        <p:spPr>
          <a:xfrm>
            <a:off x="899592" y="260649"/>
            <a:ext cx="6768752" cy="1569660"/>
          </a:xfrm>
          <a:prstGeom prst="rect">
            <a:avLst/>
          </a:prstGeom>
        </p:spPr>
        <p:txBody>
          <a:bodyPr wrap="square">
            <a:spAutoFit/>
          </a:bodyPr>
          <a:lstStyle/>
          <a:p>
            <a:pPr algn="just"/>
            <a:r>
              <a:rPr lang="en-US" sz="2400" dirty="0" smtClean="0"/>
              <a:t>A Newton-</a:t>
            </a:r>
            <a:r>
              <a:rPr lang="en-US" sz="2400" dirty="0" err="1" smtClean="0"/>
              <a:t>Raphson</a:t>
            </a:r>
            <a:r>
              <a:rPr lang="en-US" sz="2400" dirty="0" smtClean="0"/>
              <a:t> method for solving the system of non linear equations requires the evaluation of a matrix, known as the </a:t>
            </a:r>
            <a:r>
              <a:rPr lang="en-US" sz="2400" dirty="0" err="1" smtClean="0"/>
              <a:t>Jacobian</a:t>
            </a:r>
            <a:r>
              <a:rPr lang="en-US" sz="2400" dirty="0" smtClean="0"/>
              <a:t> of the system, which is defined as:</a:t>
            </a:r>
            <a:endParaRPr lang="ar-IQ" sz="2400" dirty="0"/>
          </a:p>
        </p:txBody>
      </p:sp>
      <p:sp>
        <p:nvSpPr>
          <p:cNvPr id="4" name="Rectangle 3"/>
          <p:cNvSpPr/>
          <p:nvPr/>
        </p:nvSpPr>
        <p:spPr>
          <a:xfrm>
            <a:off x="899592" y="4293096"/>
            <a:ext cx="6102424" cy="1815882"/>
          </a:xfrm>
          <a:prstGeom prst="rect">
            <a:avLst/>
          </a:prstGeom>
        </p:spPr>
        <p:txBody>
          <a:bodyPr wrap="square">
            <a:spAutoFit/>
          </a:bodyPr>
          <a:lstStyle/>
          <a:p>
            <a:pPr algn="just"/>
            <a:r>
              <a:rPr lang="en-US" sz="2400" dirty="0" smtClean="0"/>
              <a:t>If                       </a:t>
            </a:r>
            <a:r>
              <a:rPr lang="en-US" sz="2800" dirty="0" smtClean="0">
                <a:cs typeface="+mj-cs"/>
              </a:rPr>
              <a:t>(a vector) represents the first guess for the solution, successive approximations</a:t>
            </a:r>
            <a:r>
              <a:rPr lang="en-US" sz="2800" b="1" dirty="0" smtClean="0">
                <a:cs typeface="+mj-cs"/>
              </a:rPr>
              <a:t> </a:t>
            </a:r>
            <a:r>
              <a:rPr lang="en-US" sz="2800" dirty="0" smtClean="0">
                <a:cs typeface="+mj-cs"/>
              </a:rPr>
              <a:t>to the solution are obtained from</a:t>
            </a: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8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687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4149080"/>
            <a:ext cx="1524000" cy="752475"/>
          </a:xfrm>
          <a:prstGeom prst="rect">
            <a:avLst/>
          </a:prstGeom>
          <a:noFill/>
        </p:spPr>
      </p:pic>
      <p:sp>
        <p:nvSpPr>
          <p:cNvPr id="368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6875" name="Rectangle 11"/>
          <p:cNvSpPr>
            <a:spLocks noChangeArrowheads="1"/>
          </p:cNvSpPr>
          <p:nvPr/>
        </p:nvSpPr>
        <p:spPr bwMode="auto">
          <a:xfrm>
            <a:off x="0" y="1971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2883" name="Rectangle 3"/>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07904" y="5877272"/>
            <a:ext cx="3476625" cy="51435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11560" y="174456"/>
          <a:ext cx="8352928" cy="5913120"/>
        </p:xfrm>
        <a:graphic>
          <a:graphicData uri="http://schemas.openxmlformats.org/drawingml/2006/table">
            <a:tbl>
              <a:tblPr/>
              <a:tblGrid>
                <a:gridCol w="8352928">
                  <a:extLst>
                    <a:ext uri="{9D8B030D-6E8A-4147-A177-3AD203B41FA5}">
                      <a16:colId xmlns:a16="http://schemas.microsoft.com/office/drawing/2014/main" val="20000"/>
                    </a:ext>
                  </a:extLst>
                </a:gridCol>
              </a:tblGrid>
              <a:tr h="5904656">
                <a:tc>
                  <a:txBody>
                    <a:bodyPr/>
                    <a:lstStyle/>
                    <a:p>
                      <a:pPr algn="ctr" rtl="0"/>
                      <a:r>
                        <a:rPr lang="en-US" sz="2800" b="1" dirty="0" smtClean="0">
                          <a:latin typeface="Times New Roman"/>
                          <a:ea typeface="Calibri"/>
                          <a:cs typeface="+mj-cs"/>
                        </a:rPr>
                        <a:t>Course  book </a:t>
                      </a:r>
                    </a:p>
                    <a:p>
                      <a:pPr algn="ctr" rtl="0"/>
                      <a:r>
                        <a:rPr lang="en-US" sz="2000" b="1" dirty="0" smtClean="0">
                          <a:latin typeface="Times New Roman"/>
                          <a:ea typeface="Calibri"/>
                          <a:cs typeface="+mj-cs"/>
                        </a:rPr>
                        <a:t>CONTENT</a:t>
                      </a:r>
                    </a:p>
                    <a:p>
                      <a:pPr algn="l" rtl="0"/>
                      <a:r>
                        <a:rPr lang="en-US" sz="2400" b="1" dirty="0" smtClean="0">
                          <a:latin typeface="Times New Roman"/>
                          <a:ea typeface="Calibri"/>
                          <a:cs typeface="+mj-cs"/>
                        </a:rPr>
                        <a:t>Chapter </a:t>
                      </a:r>
                      <a:r>
                        <a:rPr lang="en-US" sz="2400" b="1" dirty="0">
                          <a:latin typeface="Times New Roman"/>
                          <a:ea typeface="Calibri"/>
                          <a:cs typeface="+mj-cs"/>
                        </a:rPr>
                        <a:t>One</a:t>
                      </a:r>
                      <a:r>
                        <a:rPr lang="en-US" sz="2400" b="1" dirty="0" smtClean="0">
                          <a:latin typeface="Times New Roman"/>
                          <a:ea typeface="Calibri"/>
                          <a:cs typeface="+mj-cs"/>
                        </a:rPr>
                        <a:t>: </a:t>
                      </a:r>
                      <a:r>
                        <a:rPr lang="en-US" sz="2400" b="1" kern="1200" dirty="0" smtClean="0">
                          <a:solidFill>
                            <a:schemeClr val="tx1"/>
                          </a:solidFill>
                          <a:latin typeface="+mn-lt"/>
                          <a:ea typeface="+mn-ea"/>
                          <a:cs typeface="+mj-cs"/>
                        </a:rPr>
                        <a:t>Errors Theorem</a:t>
                      </a:r>
                      <a:r>
                        <a:rPr lang="en-US" sz="2400" b="1" dirty="0" smtClean="0">
                          <a:latin typeface="Times New Roman"/>
                          <a:ea typeface="Calibri"/>
                          <a:cs typeface="+mj-cs"/>
                        </a:rPr>
                        <a:t> </a:t>
                      </a:r>
                    </a:p>
                    <a:p>
                      <a:pPr algn="l" rtl="0"/>
                      <a:r>
                        <a:rPr lang="en-US" sz="2400" b="1" kern="1200" dirty="0" smtClean="0">
                          <a:solidFill>
                            <a:schemeClr val="tx1"/>
                          </a:solidFill>
                          <a:latin typeface="+mn-lt"/>
                          <a:ea typeface="+mn-ea"/>
                          <a:cs typeface="+mj-cs"/>
                        </a:rPr>
                        <a:t>1-1 Definition of Error</a:t>
                      </a:r>
                      <a:endParaRPr lang="en-US" sz="2400" kern="1200" dirty="0" smtClean="0">
                        <a:solidFill>
                          <a:schemeClr val="tx1"/>
                        </a:solidFill>
                        <a:latin typeface="+mn-lt"/>
                        <a:ea typeface="+mn-ea"/>
                        <a:cs typeface="+mj-cs"/>
                      </a:endParaRPr>
                    </a:p>
                    <a:p>
                      <a:pPr algn="l" rtl="0"/>
                      <a:r>
                        <a:rPr lang="en-US" sz="2400" b="1" kern="1200" dirty="0" smtClean="0">
                          <a:solidFill>
                            <a:schemeClr val="tx1"/>
                          </a:solidFill>
                          <a:latin typeface="+mn-lt"/>
                          <a:ea typeface="+mn-ea"/>
                          <a:cs typeface="+mj-cs"/>
                        </a:rPr>
                        <a:t>1-2 Sources of Errors</a:t>
                      </a:r>
                      <a:endParaRPr lang="en-US" sz="2400" kern="1200" dirty="0" smtClean="0">
                        <a:solidFill>
                          <a:schemeClr val="tx1"/>
                        </a:solidFill>
                        <a:latin typeface="+mn-lt"/>
                        <a:ea typeface="+mn-ea"/>
                        <a:cs typeface="+mj-cs"/>
                      </a:endParaRPr>
                    </a:p>
                    <a:p>
                      <a:pPr algn="l" rtl="0"/>
                      <a:r>
                        <a:rPr lang="en-US" sz="2400" b="1" kern="1200" dirty="0" smtClean="0">
                          <a:solidFill>
                            <a:schemeClr val="tx1"/>
                          </a:solidFill>
                          <a:latin typeface="+mn-lt"/>
                          <a:ea typeface="+mn-ea"/>
                          <a:cs typeface="+mj-cs"/>
                        </a:rPr>
                        <a:t>1-2-1</a:t>
                      </a:r>
                      <a:r>
                        <a:rPr lang="en-US" sz="2400" kern="1200" dirty="0" smtClean="0">
                          <a:solidFill>
                            <a:schemeClr val="tx1"/>
                          </a:solidFill>
                          <a:latin typeface="+mn-lt"/>
                          <a:ea typeface="+mn-ea"/>
                          <a:cs typeface="+mj-cs"/>
                        </a:rPr>
                        <a:t> </a:t>
                      </a:r>
                      <a:r>
                        <a:rPr lang="en-US" sz="2400" b="1" kern="1200" dirty="0" smtClean="0">
                          <a:solidFill>
                            <a:schemeClr val="tx1"/>
                          </a:solidFill>
                          <a:latin typeface="+mn-lt"/>
                          <a:ea typeface="+mn-ea"/>
                          <a:cs typeface="+mj-cs"/>
                        </a:rPr>
                        <a:t>Non-numerical Errors</a:t>
                      </a:r>
                      <a:r>
                        <a:rPr lang="en-US" sz="2400" kern="1200" dirty="0" smtClean="0">
                          <a:solidFill>
                            <a:schemeClr val="tx1"/>
                          </a:solidFill>
                          <a:latin typeface="+mn-lt"/>
                          <a:ea typeface="+mn-ea"/>
                          <a:cs typeface="+mj-cs"/>
                        </a:rPr>
                        <a:t> </a:t>
                      </a:r>
                    </a:p>
                    <a:p>
                      <a:pPr algn="l" rtl="0">
                        <a:buFont typeface="Arial" pitchFamily="34" charset="0"/>
                        <a:buNone/>
                      </a:pPr>
                      <a:r>
                        <a:rPr lang="en-US" sz="2000" b="0" kern="1200" dirty="0" smtClean="0">
                          <a:solidFill>
                            <a:schemeClr val="tx1"/>
                          </a:solidFill>
                          <a:latin typeface="+mn-lt"/>
                          <a:ea typeface="+mn-ea"/>
                          <a:cs typeface="+mj-cs"/>
                        </a:rPr>
                        <a:t>a-Modeling errors</a:t>
                      </a:r>
                    </a:p>
                    <a:p>
                      <a:pPr algn="l" rtl="0">
                        <a:buFont typeface="Arial" pitchFamily="34" charset="0"/>
                        <a:buNone/>
                      </a:pPr>
                      <a:r>
                        <a:rPr lang="en-US" sz="2000" b="0" kern="1200" dirty="0" smtClean="0">
                          <a:solidFill>
                            <a:schemeClr val="tx1"/>
                          </a:solidFill>
                          <a:latin typeface="+mn-lt"/>
                          <a:ea typeface="+mn-ea"/>
                          <a:cs typeface="+mj-cs"/>
                        </a:rPr>
                        <a:t>b-Blunders and mistakes</a:t>
                      </a:r>
                    </a:p>
                    <a:p>
                      <a:pPr algn="l" defTabSz="117475" rtl="0">
                        <a:buFont typeface="Arial" pitchFamily="34" charset="0"/>
                        <a:buNone/>
                      </a:pPr>
                      <a:r>
                        <a:rPr lang="en-US" sz="2000" b="0" kern="1200" dirty="0" smtClean="0">
                          <a:solidFill>
                            <a:schemeClr val="tx1"/>
                          </a:solidFill>
                          <a:latin typeface="+mn-lt"/>
                          <a:ea typeface="+mn-ea"/>
                          <a:cs typeface="+mj-cs"/>
                        </a:rPr>
                        <a:t>c-Uncertainty in information and data</a:t>
                      </a:r>
                    </a:p>
                    <a:p>
                      <a:pPr algn="l" defTabSz="117475" rtl="0">
                        <a:buFont typeface="Arial" pitchFamily="34" charset="0"/>
                        <a:buNone/>
                      </a:pPr>
                      <a:r>
                        <a:rPr lang="en-US" sz="2400" b="1" kern="1200" dirty="0" smtClean="0">
                          <a:solidFill>
                            <a:schemeClr val="tx1"/>
                          </a:solidFill>
                          <a:latin typeface="+mn-lt"/>
                          <a:ea typeface="+mn-ea"/>
                          <a:cs typeface="+mj-cs"/>
                        </a:rPr>
                        <a:t>1-2-2 Numerical Errors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0" kern="1200" dirty="0" smtClean="0">
                          <a:solidFill>
                            <a:schemeClr val="tx1"/>
                          </a:solidFill>
                          <a:latin typeface="+mn-lt"/>
                          <a:ea typeface="+mn-ea"/>
                          <a:cs typeface="+mj-cs"/>
                        </a:rPr>
                        <a:t>a-Truncation errors</a:t>
                      </a:r>
                    </a:p>
                    <a:p>
                      <a:pPr algn="l" rtl="0">
                        <a:buFont typeface="Arial" pitchFamily="34" charset="0"/>
                        <a:buNone/>
                      </a:pPr>
                      <a:r>
                        <a:rPr lang="en-US" sz="2000" b="0" kern="1200" dirty="0" smtClean="0">
                          <a:solidFill>
                            <a:schemeClr val="tx1"/>
                          </a:solidFill>
                          <a:latin typeface="+mn-lt"/>
                          <a:ea typeface="+mn-ea"/>
                          <a:cs typeface="+mj-cs"/>
                        </a:rPr>
                        <a:t>b-Round-off errors</a:t>
                      </a:r>
                      <a:r>
                        <a:rPr lang="ar-IQ" sz="2000" b="1" dirty="0" smtClean="0">
                          <a:cs typeface="+mj-cs"/>
                        </a:rPr>
                        <a:t>ا</a:t>
                      </a:r>
                      <a:endParaRPr lang="en-US" sz="2000" b="0" kern="1200" dirty="0" smtClean="0">
                        <a:solidFill>
                          <a:schemeClr val="tx1"/>
                        </a:solidFill>
                        <a:latin typeface="+mn-lt"/>
                        <a:ea typeface="+mn-ea"/>
                        <a:cs typeface="+mj-cs"/>
                      </a:endParaRPr>
                    </a:p>
                    <a:p>
                      <a:pPr algn="l" rtl="0"/>
                      <a:r>
                        <a:rPr lang="en-US" sz="2000" b="0" kern="1200" dirty="0" smtClean="0">
                          <a:solidFill>
                            <a:schemeClr val="tx1"/>
                          </a:solidFill>
                          <a:latin typeface="+mn-lt"/>
                          <a:ea typeface="+mn-ea"/>
                          <a:cs typeface="+mj-cs"/>
                        </a:rPr>
                        <a:t>c-Absolute</a:t>
                      </a:r>
                      <a:r>
                        <a:rPr lang="en-US" sz="2000" b="1" kern="1200" dirty="0" smtClean="0">
                          <a:solidFill>
                            <a:schemeClr val="tx1"/>
                          </a:solidFill>
                          <a:latin typeface="+mn-lt"/>
                          <a:ea typeface="+mn-ea"/>
                          <a:cs typeface="+mj-cs"/>
                        </a:rPr>
                        <a:t> </a:t>
                      </a:r>
                      <a:r>
                        <a:rPr lang="en-US" sz="2000" b="0" kern="1200" dirty="0" smtClean="0">
                          <a:solidFill>
                            <a:schemeClr val="tx1"/>
                          </a:solidFill>
                          <a:latin typeface="+mn-lt"/>
                          <a:ea typeface="+mn-ea"/>
                          <a:cs typeface="+mj-cs"/>
                        </a:rPr>
                        <a:t>Error</a:t>
                      </a:r>
                      <a:r>
                        <a:rPr lang="en-US" sz="2000" b="1" kern="1200" dirty="0" smtClean="0">
                          <a:solidFill>
                            <a:schemeClr val="tx1"/>
                          </a:solidFill>
                          <a:latin typeface="+mn-lt"/>
                          <a:ea typeface="+mn-ea"/>
                          <a:cs typeface="+mj-cs"/>
                        </a:rPr>
                        <a:t>                 </a:t>
                      </a:r>
                      <a:endParaRPr lang="en-US" sz="2000" kern="1200" dirty="0" smtClean="0">
                        <a:solidFill>
                          <a:schemeClr val="tx1"/>
                        </a:solidFill>
                        <a:latin typeface="+mn-lt"/>
                        <a:ea typeface="+mn-ea"/>
                        <a:cs typeface="+mj-cs"/>
                      </a:endParaRPr>
                    </a:p>
                    <a:p>
                      <a:pPr algn="l" rtl="0"/>
                      <a:r>
                        <a:rPr lang="en-US" sz="2000" b="0" kern="1200" dirty="0" smtClean="0">
                          <a:solidFill>
                            <a:schemeClr val="tx1"/>
                          </a:solidFill>
                          <a:latin typeface="+mn-lt"/>
                          <a:ea typeface="+mn-ea"/>
                          <a:cs typeface="+mj-cs"/>
                        </a:rPr>
                        <a:t>d-The</a:t>
                      </a:r>
                      <a:r>
                        <a:rPr lang="en-US" sz="2000" b="1" kern="1200" dirty="0" smtClean="0">
                          <a:solidFill>
                            <a:schemeClr val="tx1"/>
                          </a:solidFill>
                          <a:latin typeface="+mn-lt"/>
                          <a:ea typeface="+mn-ea"/>
                          <a:cs typeface="+mj-cs"/>
                        </a:rPr>
                        <a:t> </a:t>
                      </a:r>
                      <a:r>
                        <a:rPr lang="en-US" sz="2000" b="0" kern="1200" dirty="0" smtClean="0">
                          <a:solidFill>
                            <a:schemeClr val="tx1"/>
                          </a:solidFill>
                          <a:latin typeface="+mn-lt"/>
                          <a:ea typeface="+mn-ea"/>
                          <a:cs typeface="+mj-cs"/>
                        </a:rPr>
                        <a:t>Relative</a:t>
                      </a:r>
                      <a:r>
                        <a:rPr lang="en-US" sz="2000" b="1" kern="1200" dirty="0" smtClean="0">
                          <a:solidFill>
                            <a:schemeClr val="tx1"/>
                          </a:solidFill>
                          <a:latin typeface="+mn-lt"/>
                          <a:ea typeface="+mn-ea"/>
                          <a:cs typeface="+mj-cs"/>
                        </a:rPr>
                        <a:t> </a:t>
                      </a:r>
                      <a:r>
                        <a:rPr lang="en-US" sz="2000" b="0" kern="1200" dirty="0" smtClean="0">
                          <a:solidFill>
                            <a:schemeClr val="tx1"/>
                          </a:solidFill>
                          <a:latin typeface="+mn-lt"/>
                          <a:ea typeface="+mn-ea"/>
                          <a:cs typeface="+mj-cs"/>
                        </a:rPr>
                        <a:t>True</a:t>
                      </a:r>
                      <a:r>
                        <a:rPr lang="en-US" sz="2000" b="1" kern="1200" dirty="0" smtClean="0">
                          <a:solidFill>
                            <a:schemeClr val="tx1"/>
                          </a:solidFill>
                          <a:latin typeface="+mn-lt"/>
                          <a:ea typeface="+mn-ea"/>
                          <a:cs typeface="+mj-cs"/>
                        </a:rPr>
                        <a:t> </a:t>
                      </a:r>
                      <a:r>
                        <a:rPr lang="en-US" sz="2000" b="0" kern="1200" dirty="0" smtClean="0">
                          <a:solidFill>
                            <a:schemeClr val="tx1"/>
                          </a:solidFill>
                          <a:latin typeface="+mn-lt"/>
                          <a:ea typeface="+mn-ea"/>
                          <a:cs typeface="+mj-cs"/>
                        </a:rPr>
                        <a:t>Error</a:t>
                      </a:r>
                      <a:endParaRPr lang="en-US" sz="2000" b="0" u="none" dirty="0" smtClean="0">
                        <a:latin typeface="Times New Roman" pitchFamily="18" charset="0"/>
                        <a:ea typeface="Calibri" pitchFamily="34" charset="0"/>
                        <a:cs typeface="+mj-cs"/>
                      </a:endParaRPr>
                    </a:p>
                    <a:p>
                      <a:pPr algn="l" rtl="0">
                        <a:buFont typeface="Arial" pitchFamily="34" charset="0"/>
                        <a:buNone/>
                      </a:pPr>
                      <a:r>
                        <a:rPr lang="en-US" sz="2000" b="0" u="none" dirty="0" smtClean="0">
                          <a:latin typeface="Times New Roman" pitchFamily="18" charset="0"/>
                          <a:ea typeface="Calibri" pitchFamily="34" charset="0"/>
                          <a:cs typeface="+mj-cs"/>
                        </a:rPr>
                        <a:t>e-Initial Error</a:t>
                      </a:r>
                      <a:r>
                        <a:rPr lang="en-US" sz="2000" b="0" dirty="0" smtClean="0">
                          <a:latin typeface="Times New Roman" pitchFamily="18" charset="0"/>
                          <a:ea typeface="Calibri" pitchFamily="34" charset="0"/>
                          <a:cs typeface="+mj-cs"/>
                        </a:rPr>
                        <a:t>:</a:t>
                      </a:r>
                      <a:endParaRPr lang="en-US" sz="2000" dirty="0" smtClean="0">
                        <a:latin typeface="Arial" pitchFamily="34" charset="0"/>
                        <a:cs typeface="+mj-cs"/>
                      </a:endParaRPr>
                    </a:p>
                    <a:p>
                      <a:pPr algn="l" rtl="0">
                        <a:buFont typeface="Arial" pitchFamily="34" charset="0"/>
                        <a:buNone/>
                      </a:pPr>
                      <a:r>
                        <a:rPr lang="en-US" sz="2000" b="0" kern="1200" dirty="0" smtClean="0">
                          <a:solidFill>
                            <a:schemeClr val="tx1"/>
                          </a:solidFill>
                          <a:latin typeface="+mn-lt"/>
                          <a:ea typeface="+mn-ea"/>
                          <a:cs typeface="+mj-cs"/>
                        </a:rPr>
                        <a:t>f-Propagation errors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0" kern="1200" dirty="0" smtClean="0">
                          <a:solidFill>
                            <a:schemeClr val="tx1"/>
                          </a:solidFill>
                          <a:latin typeface="+mn-lt"/>
                          <a:ea typeface="+mn-ea"/>
                          <a:cs typeface="+mj-cs"/>
                        </a:rPr>
                        <a:t>g- Mathematical-approximation errors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kern="1200" dirty="0" smtClean="0">
                          <a:solidFill>
                            <a:schemeClr val="tx1"/>
                          </a:solidFill>
                          <a:latin typeface="+mn-lt"/>
                          <a:ea typeface="+mn-ea"/>
                          <a:cs typeface="+mj-cs"/>
                        </a:rPr>
                        <a:t>h-Inherent Error</a:t>
                      </a:r>
                      <a:endParaRPr lang="en-US" sz="2000" b="1" kern="1200" dirty="0">
                        <a:solidFill>
                          <a:schemeClr val="tx1"/>
                        </a:solidFill>
                        <a:latin typeface="+mn-lt"/>
                        <a:ea typeface="+mn-ea"/>
                        <a:cs typeface="+mj-cs"/>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p:sndAc>
      <p:stSnd>
        <p:snd r:embed="rId2" name="chimes.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864095"/>
          </a:xfrm>
        </p:spPr>
        <p:txBody>
          <a:bodyPr>
            <a:normAutofit/>
          </a:bodyPr>
          <a:lstStyle/>
          <a:p>
            <a:pPr rtl="0"/>
            <a:r>
              <a:rPr lang="en-US" dirty="0" smtClean="0"/>
              <a:t>Example</a:t>
            </a:r>
            <a:endParaRPr lang="ar-IQ" dirty="0"/>
          </a:p>
        </p:txBody>
      </p:sp>
      <p:sp>
        <p:nvSpPr>
          <p:cNvPr id="3" name="Subtitle 2"/>
          <p:cNvSpPr>
            <a:spLocks noGrp="1"/>
          </p:cNvSpPr>
          <p:nvPr>
            <p:ph type="subTitle" idx="1"/>
          </p:nvPr>
        </p:nvSpPr>
        <p:spPr>
          <a:xfrm>
            <a:off x="899592" y="980728"/>
            <a:ext cx="7632848" cy="4730080"/>
          </a:xfrm>
        </p:spPr>
        <p:txBody>
          <a:bodyPr>
            <a:normAutofit fontScale="92500" lnSpcReduction="20000"/>
          </a:bodyPr>
          <a:lstStyle/>
          <a:p>
            <a:pPr algn="l" rtl="0"/>
            <a:r>
              <a:rPr lang="en-US" dirty="0" smtClean="0">
                <a:solidFill>
                  <a:schemeClr val="tx1"/>
                </a:solidFill>
              </a:rPr>
              <a:t>Solve the following  system of non –linear Equation by N-R Method</a:t>
            </a:r>
          </a:p>
          <a:p>
            <a:pPr algn="l" rtl="0"/>
            <a:endParaRPr lang="en-US" dirty="0" smtClean="0">
              <a:solidFill>
                <a:schemeClr val="tx1"/>
              </a:solidFill>
            </a:endParaRPr>
          </a:p>
          <a:p>
            <a:pPr algn="l" rtl="0"/>
            <a:endParaRPr lang="en-US" dirty="0" smtClean="0">
              <a:solidFill>
                <a:schemeClr val="tx1"/>
              </a:solidFill>
            </a:endParaRPr>
          </a:p>
          <a:p>
            <a:pPr algn="l" rtl="0"/>
            <a:endParaRPr lang="en-US" dirty="0" smtClean="0">
              <a:solidFill>
                <a:schemeClr val="tx1"/>
              </a:solidFill>
            </a:endParaRPr>
          </a:p>
          <a:p>
            <a:pPr algn="l" rtl="0"/>
            <a:r>
              <a:rPr lang="en-US" dirty="0" smtClean="0">
                <a:solidFill>
                  <a:schemeClr val="tx1"/>
                </a:solidFill>
              </a:rPr>
              <a:t>Solution:</a:t>
            </a:r>
          </a:p>
          <a:p>
            <a:pPr algn="l" rtl="0"/>
            <a:r>
              <a:rPr lang="en-US" b="1" dirty="0" smtClean="0">
                <a:solidFill>
                  <a:schemeClr val="tx1"/>
                </a:solidFill>
              </a:rPr>
              <a:t>---------------   </a:t>
            </a:r>
            <a:r>
              <a:rPr lang="en-US" dirty="0" smtClean="0">
                <a:solidFill>
                  <a:schemeClr val="tx1"/>
                </a:solidFill>
              </a:rPr>
              <a:t>Let :n=0 for first Iteration </a:t>
            </a:r>
          </a:p>
          <a:p>
            <a:pPr rtl="0"/>
            <a:r>
              <a:rPr lang="en-US" dirty="0" smtClean="0"/>
              <a:t>                                                            </a:t>
            </a:r>
          </a:p>
          <a:p>
            <a:pPr algn="l" rtl="0"/>
            <a:endParaRPr lang="en-US" dirty="0" smtClean="0">
              <a:solidFill>
                <a:schemeClr val="tx1"/>
              </a:solidFill>
            </a:endParaRPr>
          </a:p>
          <a:p>
            <a:pPr algn="l" rtl="0"/>
            <a:r>
              <a:rPr lang="en-US" dirty="0" smtClean="0">
                <a:solidFill>
                  <a:schemeClr val="tx1"/>
                </a:solidFill>
              </a:rPr>
              <a:t>  </a:t>
            </a:r>
            <a:endParaRPr lang="ar-IQ" dirty="0"/>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7891"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8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185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1860" name="Rectangle 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1861" name="Rectangle 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18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1862"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5517232"/>
            <a:ext cx="3590925" cy="476250"/>
          </a:xfrm>
          <a:prstGeom prst="rect">
            <a:avLst/>
          </a:prstGeom>
          <a:noFill/>
        </p:spPr>
      </p:pic>
      <p:sp>
        <p:nvSpPr>
          <p:cNvPr id="121864"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21866"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71600" y="4509120"/>
            <a:ext cx="4781550" cy="485775"/>
          </a:xfrm>
          <a:prstGeom prst="rect">
            <a:avLst/>
          </a:prstGeom>
          <a:noFill/>
        </p:spPr>
      </p:pic>
      <p:pic>
        <p:nvPicPr>
          <p:cNvPr id="121865"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99592" y="5085184"/>
            <a:ext cx="4600575" cy="485775"/>
          </a:xfrm>
          <a:prstGeom prst="rect">
            <a:avLst/>
          </a:prstGeom>
          <a:noFill/>
        </p:spPr>
      </p:pic>
      <p:sp>
        <p:nvSpPr>
          <p:cNvPr id="12186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1868" name="Rectangle 12"/>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1869" name="Rectangle 13"/>
          <p:cNvSpPr>
            <a:spLocks noChangeArrowheads="1"/>
          </p:cNvSpPr>
          <p:nvPr/>
        </p:nvSpPr>
        <p:spPr bwMode="auto">
          <a:xfrm>
            <a:off x="0" y="1428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30"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3608" y="1988840"/>
            <a:ext cx="4781550" cy="485775"/>
          </a:xfrm>
          <a:prstGeom prst="rect">
            <a:avLst/>
          </a:prstGeom>
          <a:noFill/>
        </p:spPr>
      </p:pic>
      <p:pic>
        <p:nvPicPr>
          <p:cNvPr id="32"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2420888"/>
            <a:ext cx="3590925" cy="476250"/>
          </a:xfrm>
          <a:prstGeom prst="rect">
            <a:avLst/>
          </a:prstGeom>
          <a:noFill/>
        </p:spPr>
      </p:pic>
      <p:pic>
        <p:nvPicPr>
          <p:cNvPr id="33"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19672" y="4005064"/>
            <a:ext cx="2057400" cy="476250"/>
          </a:xfrm>
          <a:prstGeom prst="rect">
            <a:avLst/>
          </a:prstGeom>
          <a:noFill/>
        </p:spPr>
      </p:pic>
      <p:sp>
        <p:nvSpPr>
          <p:cNvPr id="1187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87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8789"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18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1857"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15616" y="6093296"/>
            <a:ext cx="3960440" cy="432048"/>
          </a:xfrm>
          <a:prstGeom prst="rect">
            <a:avLst/>
          </a:prstGeom>
          <a:noFill/>
        </p:spPr>
      </p:pic>
      <p:sp>
        <p:nvSpPr>
          <p:cNvPr id="4"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 name="Rectangle 6"/>
          <p:cNvSpPr/>
          <p:nvPr/>
        </p:nvSpPr>
        <p:spPr>
          <a:xfrm>
            <a:off x="755576" y="2420889"/>
            <a:ext cx="6480720" cy="4031873"/>
          </a:xfrm>
          <a:prstGeom prst="rect">
            <a:avLst/>
          </a:prstGeom>
        </p:spPr>
        <p:txBody>
          <a:bodyPr wrap="square">
            <a:spAutoFit/>
          </a:bodyPr>
          <a:lstStyle/>
          <a:p>
            <a:r>
              <a:rPr lang="en-US" sz="3200" dirty="0" smtClean="0"/>
              <a:t>    Whose  </a:t>
            </a:r>
            <a:r>
              <a:rPr lang="en-US" sz="3200" dirty="0" err="1" smtClean="0"/>
              <a:t>Jacobian</a:t>
            </a:r>
            <a:r>
              <a:rPr lang="en-US" sz="3200" dirty="0" smtClean="0"/>
              <a:t>  is</a:t>
            </a:r>
          </a:p>
          <a:p>
            <a:endParaRPr lang="en-US" sz="3200" dirty="0" smtClean="0"/>
          </a:p>
          <a:p>
            <a:endParaRPr lang="en-US" sz="3200" dirty="0" smtClean="0"/>
          </a:p>
          <a:p>
            <a:endParaRPr lang="en-US" sz="3200" dirty="0" smtClean="0"/>
          </a:p>
          <a:p>
            <a:endParaRPr lang="en-US" sz="3200" dirty="0" smtClean="0"/>
          </a:p>
          <a:p>
            <a:r>
              <a:rPr lang="en-US" sz="3200" dirty="0" smtClean="0"/>
              <a:t>Since</a:t>
            </a:r>
          </a:p>
          <a:p>
            <a:endParaRPr lang="en-US" sz="3200" dirty="0" smtClean="0"/>
          </a:p>
          <a:p>
            <a:endParaRPr lang="ar-IQ" sz="3200" dirty="0"/>
          </a:p>
        </p:txBody>
      </p:sp>
      <p:sp>
        <p:nvSpPr>
          <p:cNvPr id="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584" y="260648"/>
            <a:ext cx="4629150" cy="771525"/>
          </a:xfrm>
          <a:prstGeom prst="rect">
            <a:avLst/>
          </a:prstGeom>
          <a:noFill/>
        </p:spPr>
      </p:pic>
      <p:sp>
        <p:nvSpPr>
          <p:cNvPr id="1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 name="Rectangle 14"/>
          <p:cNvSpPr/>
          <p:nvPr/>
        </p:nvSpPr>
        <p:spPr>
          <a:xfrm>
            <a:off x="467544" y="1052736"/>
            <a:ext cx="8424936" cy="1077218"/>
          </a:xfrm>
          <a:prstGeom prst="rect">
            <a:avLst/>
          </a:prstGeom>
        </p:spPr>
        <p:txBody>
          <a:bodyPr wrap="square">
            <a:spAutoFit/>
          </a:bodyPr>
          <a:lstStyle/>
          <a:p>
            <a:r>
              <a:rPr lang="en-US" sz="3200" dirty="0" smtClean="0"/>
              <a:t>given the vector of functions f and the </a:t>
            </a:r>
            <a:r>
              <a:rPr lang="en-US" sz="3200" dirty="0" err="1" smtClean="0"/>
              <a:t>Jacobian</a:t>
            </a:r>
            <a:r>
              <a:rPr lang="en-US" sz="3200" dirty="0" smtClean="0"/>
              <a:t>  J, as well as an initial guess for the solution </a:t>
            </a:r>
            <a:endParaRPr lang="ar-IQ" sz="3200" dirty="0"/>
          </a:p>
        </p:txBody>
      </p:sp>
      <p:sp>
        <p:nvSpPr>
          <p:cNvPr id="1198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11" name="Rectangle 3"/>
          <p:cNvSpPr>
            <a:spLocks noChangeArrowheads="1"/>
          </p:cNvSpPr>
          <p:nvPr/>
        </p:nvSpPr>
        <p:spPr bwMode="auto">
          <a:xfrm>
            <a:off x="0" y="2343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1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07904" y="3717032"/>
            <a:ext cx="2066925" cy="847725"/>
          </a:xfrm>
          <a:prstGeom prst="rect">
            <a:avLst/>
          </a:prstGeom>
          <a:noFill/>
        </p:spPr>
      </p:pic>
      <p:sp>
        <p:nvSpPr>
          <p:cNvPr id="119814" name="Rectangle 6"/>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17" name="Rectangle 9"/>
          <p:cNvSpPr>
            <a:spLocks noChangeArrowheads="1"/>
          </p:cNvSpPr>
          <p:nvPr/>
        </p:nvSpPr>
        <p:spPr bwMode="auto">
          <a:xfrm>
            <a:off x="0" y="1228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18"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39752" y="5085184"/>
            <a:ext cx="2781300" cy="476250"/>
          </a:xfrm>
          <a:prstGeom prst="rect">
            <a:avLst/>
          </a:prstGeom>
          <a:noFill/>
        </p:spPr>
      </p:pic>
      <p:sp>
        <p:nvSpPr>
          <p:cNvPr id="1198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20"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63688" y="5733256"/>
            <a:ext cx="1695450" cy="771525"/>
          </a:xfrm>
          <a:prstGeom prst="rect">
            <a:avLst/>
          </a:prstGeom>
          <a:noFill/>
        </p:spPr>
      </p:pic>
      <p:sp>
        <p:nvSpPr>
          <p:cNvPr id="11982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22"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868144" y="188640"/>
            <a:ext cx="2447925" cy="781050"/>
          </a:xfrm>
          <a:prstGeom prst="rect">
            <a:avLst/>
          </a:prstGeom>
          <a:noFill/>
        </p:spPr>
      </p:pic>
      <p:sp>
        <p:nvSpPr>
          <p:cNvPr id="119824" name="Rectangle 16"/>
          <p:cNvSpPr>
            <a:spLocks noChangeArrowheads="1"/>
          </p:cNvSpPr>
          <p:nvPr/>
        </p:nvSpPr>
        <p:spPr bwMode="auto">
          <a:xfrm>
            <a:off x="0" y="1238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77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7763"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27584" y="2996952"/>
            <a:ext cx="2409825" cy="1885950"/>
          </a:xfrm>
          <a:prstGeom prst="rect">
            <a:avLst/>
          </a:prstGeom>
          <a:noFill/>
        </p:spPr>
      </p:pic>
      <p:sp>
        <p:nvSpPr>
          <p:cNvPr id="117765" name="Rectangle 5"/>
          <p:cNvSpPr>
            <a:spLocks noChangeArrowheads="1"/>
          </p:cNvSpPr>
          <p:nvPr/>
        </p:nvSpPr>
        <p:spPr bwMode="auto">
          <a:xfrm>
            <a:off x="0" y="2343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 name="Rectangle 5"/>
          <p:cNvSpPr>
            <a:spLocks noChangeArrowheads="1"/>
          </p:cNvSpPr>
          <p:nvPr/>
        </p:nvSpPr>
        <p:spPr bwMode="auto">
          <a:xfrm>
            <a:off x="0" y="1323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590550"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8" name="Rectangle 12"/>
          <p:cNvSpPr>
            <a:spLocks noChangeArrowheads="1"/>
          </p:cNvSpPr>
          <p:nvPr/>
        </p:nvSpPr>
        <p:spPr bwMode="auto">
          <a:xfrm>
            <a:off x="0" y="1323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590550"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1600" y="188640"/>
            <a:ext cx="1800200" cy="864096"/>
          </a:xfrm>
          <a:prstGeom prst="rect">
            <a:avLst/>
          </a:prstGeom>
          <a:noFill/>
        </p:spPr>
      </p:pic>
      <p:sp>
        <p:nvSpPr>
          <p:cNvPr id="14" name="Rectangle 13"/>
          <p:cNvSpPr/>
          <p:nvPr/>
        </p:nvSpPr>
        <p:spPr>
          <a:xfrm>
            <a:off x="755576" y="4611231"/>
            <a:ext cx="7704856" cy="954107"/>
          </a:xfrm>
          <a:prstGeom prst="rect">
            <a:avLst/>
          </a:prstGeom>
        </p:spPr>
        <p:txBody>
          <a:bodyPr wrap="square">
            <a:spAutoFit/>
          </a:bodyPr>
          <a:lstStyle/>
          <a:p>
            <a:endParaRPr lang="en-US" sz="2800" b="1" dirty="0" smtClean="0"/>
          </a:p>
          <a:p>
            <a:endParaRPr lang="en-US" sz="2800" dirty="0" smtClean="0"/>
          </a:p>
        </p:txBody>
      </p:sp>
      <p:sp>
        <p:nvSpPr>
          <p:cNvPr id="15"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88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632" y="1628800"/>
            <a:ext cx="2914650" cy="923925"/>
          </a:xfrm>
          <a:prstGeom prst="rect">
            <a:avLst/>
          </a:prstGeom>
          <a:noFill/>
        </p:spPr>
      </p:pic>
      <p:sp>
        <p:nvSpPr>
          <p:cNvPr id="37891" name="Rectangle 3"/>
          <p:cNvSpPr>
            <a:spLocks noChangeArrowheads="1"/>
          </p:cNvSpPr>
          <p:nvPr/>
        </p:nvSpPr>
        <p:spPr bwMode="auto">
          <a:xfrm>
            <a:off x="0" y="1381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8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7894" name="Rectangle 6"/>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8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898"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31640" y="5445224"/>
            <a:ext cx="3476625" cy="514350"/>
          </a:xfrm>
          <a:prstGeom prst="rect">
            <a:avLst/>
          </a:prstGeom>
          <a:noFill/>
        </p:spPr>
      </p:pic>
      <p:pic>
        <p:nvPicPr>
          <p:cNvPr id="3789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91680" y="6093296"/>
            <a:ext cx="3048000" cy="514350"/>
          </a:xfrm>
          <a:prstGeom prst="rect">
            <a:avLst/>
          </a:prstGeom>
          <a:noFill/>
        </p:spPr>
      </p:pic>
      <p:sp>
        <p:nvSpPr>
          <p:cNvPr id="3789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7900" name="Rectangle 12"/>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901" name="Rectangle 13"/>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90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902"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47864" y="188640"/>
            <a:ext cx="2981325" cy="771525"/>
          </a:xfrm>
          <a:prstGeom prst="rect">
            <a:avLst/>
          </a:prstGeom>
          <a:noFill/>
        </p:spPr>
      </p:pic>
      <p:sp>
        <p:nvSpPr>
          <p:cNvPr id="37904" name="Rectangle 16"/>
          <p:cNvSpPr>
            <a:spLocks noChangeArrowheads="1"/>
          </p:cNvSpPr>
          <p:nvPr/>
        </p:nvSpPr>
        <p:spPr bwMode="auto">
          <a:xfrm>
            <a:off x="0" y="1228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90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790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791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909"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03848" y="980728"/>
            <a:ext cx="4314825" cy="771525"/>
          </a:xfrm>
          <a:prstGeom prst="rect">
            <a:avLst/>
          </a:prstGeom>
          <a:noFill/>
        </p:spPr>
      </p:pic>
      <p:sp>
        <p:nvSpPr>
          <p:cNvPr id="37912"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911" name="Picture 2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79712" y="3645024"/>
            <a:ext cx="5124450" cy="1724025"/>
          </a:xfrm>
          <a:prstGeom prst="rect">
            <a:avLst/>
          </a:prstGeom>
          <a:noFill/>
        </p:spPr>
      </p:pic>
      <p:sp>
        <p:nvSpPr>
          <p:cNvPr id="37913" name="Rectangle 25"/>
          <p:cNvSpPr>
            <a:spLocks noChangeArrowheads="1"/>
          </p:cNvSpPr>
          <p:nvPr/>
        </p:nvSpPr>
        <p:spPr bwMode="auto">
          <a:xfrm>
            <a:off x="0" y="2181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915"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914" name="Picture 2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979712" y="3212976"/>
            <a:ext cx="3667125" cy="1238250"/>
          </a:xfrm>
          <a:prstGeom prst="rect">
            <a:avLst/>
          </a:prstGeom>
          <a:noFill/>
        </p:spPr>
      </p:pic>
      <p:sp>
        <p:nvSpPr>
          <p:cNvPr id="37916" name="Rectangle 28"/>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3"/>
            <a:ext cx="8496944" cy="954107"/>
          </a:xfrm>
          <a:prstGeom prst="rect">
            <a:avLst/>
          </a:prstGeom>
        </p:spPr>
        <p:txBody>
          <a:bodyPr wrap="square">
            <a:spAutoFit/>
          </a:bodyPr>
          <a:lstStyle/>
          <a:p>
            <a:r>
              <a:rPr lang="en-US" sz="2800" dirty="0" smtClean="0"/>
              <a:t>The new approximation to the solution</a:t>
            </a:r>
            <a:r>
              <a:rPr lang="en-US" sz="2800" b="1" dirty="0" smtClean="0"/>
              <a:t>,         is calculated as:</a:t>
            </a:r>
            <a:endParaRPr lang="ar-IQ" sz="2800" dirty="0"/>
          </a:p>
        </p:txBody>
      </p:sp>
      <p:sp>
        <p:nvSpPr>
          <p:cNvPr id="158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8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87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72200" y="836712"/>
            <a:ext cx="342900" cy="476250"/>
          </a:xfrm>
          <a:prstGeom prst="rect">
            <a:avLst/>
          </a:prstGeom>
          <a:noFill/>
        </p:spPr>
      </p:pic>
      <p:sp>
        <p:nvSpPr>
          <p:cNvPr id="15872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872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91680" y="1844824"/>
            <a:ext cx="3476625" cy="514350"/>
          </a:xfrm>
          <a:prstGeom prst="rect">
            <a:avLst/>
          </a:prstGeom>
          <a:noFill/>
        </p:spPr>
      </p:pic>
      <p:sp>
        <p:nvSpPr>
          <p:cNvPr id="158727" name="Rectangle 7"/>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872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872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7704" y="2636912"/>
            <a:ext cx="3048000" cy="514350"/>
          </a:xfrm>
          <a:prstGeom prst="rect">
            <a:avLst/>
          </a:prstGeom>
          <a:noFill/>
        </p:spPr>
      </p:pic>
      <p:sp>
        <p:nvSpPr>
          <p:cNvPr id="158730" name="Rectangle 10"/>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873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8731"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91680" y="3284984"/>
            <a:ext cx="4362450" cy="1724025"/>
          </a:xfrm>
          <a:prstGeom prst="rect">
            <a:avLst/>
          </a:prstGeom>
          <a:noFill/>
        </p:spPr>
      </p:pic>
      <p:sp>
        <p:nvSpPr>
          <p:cNvPr id="158733" name="Rectangle 13"/>
          <p:cNvSpPr>
            <a:spLocks noChangeArrowheads="1"/>
          </p:cNvSpPr>
          <p:nvPr/>
        </p:nvSpPr>
        <p:spPr bwMode="auto">
          <a:xfrm>
            <a:off x="0" y="2181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873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8736" name="Rectangle 16"/>
          <p:cNvSpPr>
            <a:spLocks noChangeArrowheads="1"/>
          </p:cNvSpPr>
          <p:nvPr/>
        </p:nvSpPr>
        <p:spPr bwMode="auto">
          <a:xfrm>
            <a:off x="0" y="1704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873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8739" name="Rectangle 19"/>
          <p:cNvSpPr>
            <a:spLocks noChangeArrowheads="1"/>
          </p:cNvSpPr>
          <p:nvPr/>
        </p:nvSpPr>
        <p:spPr bwMode="auto">
          <a:xfrm>
            <a:off x="0" y="1704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874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Tree>
  </p:cSld>
  <p:clrMapOvr>
    <a:masterClrMapping/>
  </p:clrMapOvr>
  <p:transition>
    <p:sndAc>
      <p:stSnd>
        <p:snd r:embed="rId2" name="chimes.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9759" name="Rectangle 15"/>
          <p:cNvSpPr>
            <a:spLocks noChangeArrowheads="1"/>
          </p:cNvSpPr>
          <p:nvPr/>
        </p:nvSpPr>
        <p:spPr bwMode="auto">
          <a:xfrm>
            <a:off x="0" y="2181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6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60" name="Picture 1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75656" y="764704"/>
            <a:ext cx="3629025" cy="1466850"/>
          </a:xfrm>
          <a:prstGeom prst="rect">
            <a:avLst/>
          </a:prstGeom>
          <a:noFill/>
        </p:spPr>
      </p:pic>
      <p:sp>
        <p:nvSpPr>
          <p:cNvPr id="159762" name="Rectangle 18"/>
          <p:cNvSpPr>
            <a:spLocks noChangeArrowheads="1"/>
          </p:cNvSpPr>
          <p:nvPr/>
        </p:nvSpPr>
        <p:spPr bwMode="auto">
          <a:xfrm>
            <a:off x="0" y="1924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63" name="Picture 1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31640" y="2348880"/>
            <a:ext cx="2857500" cy="1447800"/>
          </a:xfrm>
          <a:prstGeom prst="rect">
            <a:avLst/>
          </a:prstGeom>
          <a:noFill/>
        </p:spPr>
      </p:pic>
      <p:sp>
        <p:nvSpPr>
          <p:cNvPr id="159765" name="Rectangle 21"/>
          <p:cNvSpPr>
            <a:spLocks noChangeArrowheads="1"/>
          </p:cNvSpPr>
          <p:nvPr/>
        </p:nvSpPr>
        <p:spPr bwMode="auto">
          <a:xfrm>
            <a:off x="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5976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9766"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47664" y="3933056"/>
            <a:ext cx="4238625" cy="145732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607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1124744"/>
            <a:ext cx="2647950" cy="864096"/>
          </a:xfrm>
          <a:prstGeom prst="rect">
            <a:avLst/>
          </a:prstGeom>
          <a:noFill/>
        </p:spPr>
      </p:pic>
      <p:sp>
        <p:nvSpPr>
          <p:cNvPr id="4" name="Rectangle 3"/>
          <p:cNvSpPr/>
          <p:nvPr/>
        </p:nvSpPr>
        <p:spPr>
          <a:xfrm>
            <a:off x="323528" y="476672"/>
            <a:ext cx="5314597" cy="523220"/>
          </a:xfrm>
          <a:prstGeom prst="rect">
            <a:avLst/>
          </a:prstGeom>
        </p:spPr>
        <p:txBody>
          <a:bodyPr wrap="square">
            <a:spAutoFit/>
          </a:bodyPr>
          <a:lstStyle/>
          <a:p>
            <a:r>
              <a:rPr lang="en-US" sz="2800" dirty="0" smtClean="0"/>
              <a:t>Second Iteration n=1   and</a:t>
            </a:r>
            <a:endParaRPr lang="ar-IQ" sz="2800" dirty="0"/>
          </a:p>
        </p:txBody>
      </p:sp>
      <p:sp>
        <p:nvSpPr>
          <p:cNvPr id="160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 name="Rectangle 6"/>
          <p:cNvSpPr/>
          <p:nvPr/>
        </p:nvSpPr>
        <p:spPr>
          <a:xfrm>
            <a:off x="683568" y="1268760"/>
            <a:ext cx="4533095" cy="954107"/>
          </a:xfrm>
          <a:prstGeom prst="rect">
            <a:avLst/>
          </a:prstGeom>
        </p:spPr>
        <p:txBody>
          <a:bodyPr wrap="square">
            <a:spAutoFit/>
          </a:bodyPr>
          <a:lstStyle/>
          <a:p>
            <a:r>
              <a:rPr lang="en-US" sz="2800" dirty="0" smtClean="0"/>
              <a:t> The result is:</a:t>
            </a:r>
          </a:p>
          <a:p>
            <a:endParaRPr lang="ar-IQ" sz="2800" dirty="0"/>
          </a:p>
        </p:txBody>
      </p:sp>
      <p:sp>
        <p:nvSpPr>
          <p:cNvPr id="8" name="Rectangle 7"/>
          <p:cNvSpPr/>
          <p:nvPr/>
        </p:nvSpPr>
        <p:spPr>
          <a:xfrm>
            <a:off x="467544" y="2132856"/>
            <a:ext cx="5040560" cy="584775"/>
          </a:xfrm>
          <a:prstGeom prst="rect">
            <a:avLst/>
          </a:prstGeom>
        </p:spPr>
        <p:txBody>
          <a:bodyPr wrap="square">
            <a:spAutoFit/>
          </a:bodyPr>
          <a:lstStyle/>
          <a:p>
            <a:r>
              <a:rPr lang="en-US" sz="3200" dirty="0" smtClean="0">
                <a:cs typeface="+mj-cs"/>
              </a:rPr>
              <a:t>Third Iteration n=2   and</a:t>
            </a:r>
            <a:endParaRPr lang="ar-IQ" sz="3200" dirty="0">
              <a:cs typeface="+mj-cs"/>
            </a:endParaRPr>
          </a:p>
        </p:txBody>
      </p:sp>
      <p:sp>
        <p:nvSpPr>
          <p:cNvPr id="9" name="Rectangle 8"/>
          <p:cNvSpPr/>
          <p:nvPr/>
        </p:nvSpPr>
        <p:spPr>
          <a:xfrm>
            <a:off x="1475657" y="2924944"/>
            <a:ext cx="3714558" cy="523220"/>
          </a:xfrm>
          <a:prstGeom prst="rect">
            <a:avLst/>
          </a:prstGeom>
        </p:spPr>
        <p:txBody>
          <a:bodyPr wrap="square">
            <a:spAutoFit/>
          </a:bodyPr>
          <a:lstStyle/>
          <a:p>
            <a:r>
              <a:rPr lang="en-US" sz="2800" dirty="0" smtClean="0"/>
              <a:t>The result  is:</a:t>
            </a:r>
          </a:p>
        </p:txBody>
      </p:sp>
      <p:sp>
        <p:nvSpPr>
          <p:cNvPr id="160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6077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3928" y="2780928"/>
            <a:ext cx="3240360" cy="93610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1224136"/>
          </a:xfrm>
        </p:spPr>
        <p:txBody>
          <a:bodyPr>
            <a:normAutofit fontScale="90000"/>
          </a:bodyPr>
          <a:lstStyle/>
          <a:p>
            <a:pPr rtl="0"/>
            <a:r>
              <a:rPr lang="en-US" dirty="0" smtClean="0"/>
              <a:t> Exercises</a:t>
            </a:r>
            <a:br>
              <a:rPr lang="en-US" dirty="0" smtClean="0"/>
            </a:br>
            <a:r>
              <a:rPr lang="en-US" dirty="0" smtClean="0"/>
              <a:t>Solve the  fowling Systems by N.R.M</a:t>
            </a:r>
            <a:endParaRPr lang="ar-IQ" dirty="0"/>
          </a:p>
        </p:txBody>
      </p:sp>
      <p:sp>
        <p:nvSpPr>
          <p:cNvPr id="3" name="Subtitle 2"/>
          <p:cNvSpPr>
            <a:spLocks noGrp="1"/>
          </p:cNvSpPr>
          <p:nvPr>
            <p:ph type="subTitle" idx="1"/>
          </p:nvPr>
        </p:nvSpPr>
        <p:spPr>
          <a:xfrm>
            <a:off x="1371600" y="1628800"/>
            <a:ext cx="7160840" cy="4010000"/>
          </a:xfrm>
        </p:spPr>
        <p:txBody>
          <a:bodyPr>
            <a:normAutofit/>
          </a:bodyPr>
          <a:lstStyle/>
          <a:p>
            <a:pPr algn="l"/>
            <a:r>
              <a:rPr lang="ar-IQ" dirty="0" smtClean="0">
                <a:solidFill>
                  <a:schemeClr val="tx1"/>
                </a:solidFill>
              </a:rPr>
              <a:t>((</a:t>
            </a:r>
            <a:r>
              <a:rPr lang="en-US" dirty="0" smtClean="0">
                <a:solidFill>
                  <a:schemeClr val="tx1"/>
                </a:solidFill>
              </a:rPr>
              <a:t>Q1</a:t>
            </a:r>
            <a:endParaRPr lang="ar-IQ" dirty="0" smtClean="0">
              <a:solidFill>
                <a:schemeClr val="tx1"/>
              </a:solidFill>
            </a:endParaRPr>
          </a:p>
          <a:p>
            <a:pPr algn="l"/>
            <a:endParaRPr lang="ar-IQ" dirty="0" smtClean="0">
              <a:solidFill>
                <a:schemeClr val="tx1"/>
              </a:solidFill>
            </a:endParaRPr>
          </a:p>
          <a:p>
            <a:pPr algn="l"/>
            <a:endParaRPr lang="en-US" dirty="0" smtClean="0">
              <a:solidFill>
                <a:schemeClr val="tx1"/>
              </a:solidFill>
            </a:endParaRPr>
          </a:p>
          <a:p>
            <a:pPr algn="l"/>
            <a:r>
              <a:rPr lang="ar-IQ" dirty="0" smtClean="0">
                <a:solidFill>
                  <a:schemeClr val="tx1"/>
                </a:solidFill>
              </a:rPr>
              <a:t>((</a:t>
            </a:r>
            <a:r>
              <a:rPr lang="en-US" dirty="0" smtClean="0">
                <a:solidFill>
                  <a:schemeClr val="tx1"/>
                </a:solidFill>
              </a:rPr>
              <a:t>Q2</a:t>
            </a:r>
          </a:p>
          <a:p>
            <a:pPr algn="l"/>
            <a:endParaRPr lang="ar-IQ" dirty="0" smtClean="0">
              <a:solidFill>
                <a:schemeClr val="tx1"/>
              </a:solidFill>
            </a:endParaRPr>
          </a:p>
          <a:p>
            <a:pPr algn="l"/>
            <a:r>
              <a:rPr lang="ar-IQ" dirty="0" smtClean="0">
                <a:solidFill>
                  <a:schemeClr val="tx1"/>
                </a:solidFill>
              </a:rPr>
              <a:t>((</a:t>
            </a:r>
            <a:r>
              <a:rPr lang="en-US" dirty="0" smtClean="0">
                <a:solidFill>
                  <a:schemeClr val="tx1"/>
                </a:solidFill>
              </a:rPr>
              <a:t>Q3</a:t>
            </a:r>
          </a:p>
          <a:p>
            <a:pPr algn="l"/>
            <a:endParaRPr lang="en-US" dirty="0" smtClean="0"/>
          </a:p>
          <a:p>
            <a:pPr algn="l"/>
            <a:endParaRPr lang="ar-IQ" dirty="0">
              <a:solidFill>
                <a:schemeClr val="tx1"/>
              </a:solidFill>
            </a:endParaRPr>
          </a:p>
        </p:txBody>
      </p:sp>
      <p:pic>
        <p:nvPicPr>
          <p:cNvPr id="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1720" y="2276872"/>
            <a:ext cx="4086225" cy="568449"/>
          </a:xfrm>
          <a:prstGeom prst="rect">
            <a:avLst/>
          </a:prstGeom>
          <a:noFill/>
        </p:spPr>
      </p:pic>
      <p:pic>
        <p:nvPicPr>
          <p:cNvPr id="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11760" y="1844824"/>
            <a:ext cx="3790950" cy="496441"/>
          </a:xfrm>
          <a:prstGeom prst="rect">
            <a:avLst/>
          </a:prstGeom>
          <a:noFill/>
        </p:spPr>
      </p:pic>
      <p:pic>
        <p:nvPicPr>
          <p:cNvPr id="11878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11760" y="3573016"/>
            <a:ext cx="3286125" cy="352425"/>
          </a:xfrm>
          <a:prstGeom prst="rect">
            <a:avLst/>
          </a:prstGeom>
          <a:noFill/>
        </p:spPr>
      </p:pic>
      <p:pic>
        <p:nvPicPr>
          <p:cNvPr id="11878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83768" y="4005064"/>
            <a:ext cx="2619375" cy="342900"/>
          </a:xfrm>
          <a:prstGeom prst="rect">
            <a:avLst/>
          </a:prstGeom>
          <a:noFill/>
        </p:spPr>
      </p:pic>
      <p:sp>
        <p:nvSpPr>
          <p:cNvPr id="1187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8788" name="Rectangle 4"/>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8789" name="Rectangle 5"/>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18791"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39752" y="4725144"/>
            <a:ext cx="3190875" cy="342900"/>
          </a:xfrm>
          <a:prstGeom prst="rect">
            <a:avLst/>
          </a:prstGeom>
          <a:noFill/>
        </p:spPr>
      </p:pic>
      <p:pic>
        <p:nvPicPr>
          <p:cNvPr id="118790"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339752" y="5157192"/>
            <a:ext cx="2895600" cy="342900"/>
          </a:xfrm>
          <a:prstGeom prst="rect">
            <a:avLst/>
          </a:prstGeom>
          <a:noFill/>
        </p:spPr>
      </p:pic>
      <p:sp>
        <p:nvSpPr>
          <p:cNvPr id="1187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8793" name="Rectangle 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8794" name="Rectangle 10"/>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136815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b="1" dirty="0" smtClean="0"/>
              <a:t>Chapter Three : Polynomial </a:t>
            </a:r>
            <a:r>
              <a:rPr lang="ar-IQ" b="1" dirty="0" smtClean="0"/>
              <a:t/>
            </a:r>
            <a:br>
              <a:rPr lang="ar-IQ" b="1" dirty="0" smtClean="0"/>
            </a:br>
            <a:r>
              <a:rPr lang="ar-IQ" dirty="0" smtClean="0">
                <a:cs typeface="Ali_K_Samik" pitchFamily="2" charset="-78"/>
              </a:rPr>
              <a:t>زؤر رِادةدار </a:t>
            </a:r>
            <a:endParaRPr lang="ar-IQ" dirty="0"/>
          </a:p>
        </p:txBody>
      </p:sp>
      <p:sp>
        <p:nvSpPr>
          <p:cNvPr id="3" name="Subtitle 2"/>
          <p:cNvSpPr>
            <a:spLocks noGrp="1"/>
          </p:cNvSpPr>
          <p:nvPr>
            <p:ph type="subTitle" idx="1"/>
          </p:nvPr>
        </p:nvSpPr>
        <p:spPr>
          <a:xfrm>
            <a:off x="683543" y="1556793"/>
            <a:ext cx="7632848" cy="5112568"/>
          </a:xfrm>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algn="l" rtl="0"/>
            <a:r>
              <a:rPr lang="en-GB" sz="8000" dirty="0" smtClean="0">
                <a:solidFill>
                  <a:schemeClr val="tx1"/>
                </a:solidFill>
              </a:rPr>
              <a:t> </a:t>
            </a:r>
            <a:r>
              <a:rPr lang="en-GB" sz="3800" b="1" dirty="0" smtClean="0">
                <a:solidFill>
                  <a:schemeClr val="tx1"/>
                </a:solidFill>
              </a:rPr>
              <a:t>3-1 Definition</a:t>
            </a:r>
          </a:p>
          <a:p>
            <a:pPr algn="l" rtl="0"/>
            <a:r>
              <a:rPr lang="en-GB" sz="3800" b="1" dirty="0" smtClean="0"/>
              <a:t> 	</a:t>
            </a:r>
            <a:r>
              <a:rPr lang="en-US" sz="3800" dirty="0" smtClean="0">
                <a:solidFill>
                  <a:schemeClr val="tx1"/>
                </a:solidFill>
              </a:rPr>
              <a:t>An expression of more than two algebraic terms, especially the sum of several terms that contain different powers of the same variable.</a:t>
            </a:r>
          </a:p>
          <a:p>
            <a:pPr algn="l" rtl="0"/>
            <a:r>
              <a:rPr lang="en-GB" sz="3800" b="1" dirty="0" smtClean="0">
                <a:solidFill>
                  <a:schemeClr val="tx1"/>
                </a:solidFill>
              </a:rPr>
              <a:t>3-2 </a:t>
            </a:r>
            <a:r>
              <a:rPr lang="en-US" sz="3800" b="1" dirty="0" smtClean="0">
                <a:solidFill>
                  <a:schemeClr val="tx1"/>
                </a:solidFill>
              </a:rPr>
              <a:t>Degrees of polynomial</a:t>
            </a:r>
          </a:p>
          <a:p>
            <a:pPr algn="l" rtl="0">
              <a:tabLst>
                <a:tab pos="180975" algn="l"/>
              </a:tabLst>
            </a:pPr>
            <a:r>
              <a:rPr lang="en-US" sz="3800" dirty="0" smtClean="0">
                <a:solidFill>
                  <a:schemeClr val="tx1">
                    <a:lumMod val="95000"/>
                    <a:lumOff val="5000"/>
                  </a:schemeClr>
                </a:solidFill>
              </a:rPr>
              <a:t>P</a:t>
            </a:r>
            <a:r>
              <a:rPr lang="en-US" sz="3800" baseline="-25000" dirty="0" smtClean="0">
                <a:solidFill>
                  <a:schemeClr val="tx1">
                    <a:lumMod val="95000"/>
                    <a:lumOff val="5000"/>
                  </a:schemeClr>
                </a:solidFill>
              </a:rPr>
              <a:t>0</a:t>
            </a:r>
            <a:r>
              <a:rPr lang="en-US" sz="3800" dirty="0" smtClean="0">
                <a:solidFill>
                  <a:schemeClr val="tx1">
                    <a:lumMod val="95000"/>
                    <a:lumOff val="5000"/>
                  </a:schemeClr>
                </a:solidFill>
              </a:rPr>
              <a:t> (x)=</a:t>
            </a:r>
            <a:r>
              <a:rPr lang="en-US" sz="3800" dirty="0" err="1" smtClean="0">
                <a:solidFill>
                  <a:schemeClr val="tx1">
                    <a:lumMod val="95000"/>
                    <a:lumOff val="5000"/>
                  </a:schemeClr>
                </a:solidFill>
              </a:rPr>
              <a:t>a</a:t>
            </a:r>
            <a:r>
              <a:rPr lang="en-US" sz="3800" baseline="-25000" dirty="0" err="1" smtClean="0">
                <a:solidFill>
                  <a:schemeClr val="tx1">
                    <a:lumMod val="95000"/>
                    <a:lumOff val="5000"/>
                  </a:schemeClr>
                </a:solidFill>
              </a:rPr>
              <a:t>o</a:t>
            </a:r>
            <a:endParaRPr lang="en-US" sz="3800" dirty="0" smtClean="0">
              <a:solidFill>
                <a:schemeClr val="tx1">
                  <a:lumMod val="95000"/>
                  <a:lumOff val="5000"/>
                </a:schemeClr>
              </a:solidFill>
            </a:endParaRPr>
          </a:p>
          <a:p>
            <a:pPr algn="l" rtl="0">
              <a:tabLst>
                <a:tab pos="180975" algn="l"/>
              </a:tabLst>
            </a:pPr>
            <a:r>
              <a:rPr lang="en-US" sz="3800" dirty="0" smtClean="0">
                <a:solidFill>
                  <a:schemeClr val="tx1">
                    <a:lumMod val="95000"/>
                    <a:lumOff val="5000"/>
                  </a:schemeClr>
                </a:solidFill>
              </a:rPr>
              <a:t>P</a:t>
            </a:r>
            <a:r>
              <a:rPr lang="en-US" sz="3800" baseline="-25000" dirty="0" smtClean="0">
                <a:solidFill>
                  <a:schemeClr val="tx1">
                    <a:lumMod val="95000"/>
                    <a:lumOff val="5000"/>
                  </a:schemeClr>
                </a:solidFill>
              </a:rPr>
              <a:t>1</a:t>
            </a:r>
            <a:r>
              <a:rPr lang="en-US" sz="3800" dirty="0" smtClean="0">
                <a:solidFill>
                  <a:schemeClr val="tx1">
                    <a:lumMod val="95000"/>
                    <a:lumOff val="5000"/>
                  </a:schemeClr>
                </a:solidFill>
              </a:rPr>
              <a:t> (x)=</a:t>
            </a:r>
            <a:r>
              <a:rPr lang="en-US" sz="3800" dirty="0" err="1" smtClean="0">
                <a:solidFill>
                  <a:schemeClr val="tx1">
                    <a:lumMod val="95000"/>
                    <a:lumOff val="5000"/>
                  </a:schemeClr>
                </a:solidFill>
              </a:rPr>
              <a:t>a</a:t>
            </a:r>
            <a:r>
              <a:rPr lang="en-US" sz="3800" baseline="-25000" dirty="0" err="1" smtClean="0">
                <a:solidFill>
                  <a:schemeClr val="tx1">
                    <a:lumMod val="95000"/>
                    <a:lumOff val="5000"/>
                  </a:schemeClr>
                </a:solidFill>
              </a:rPr>
              <a:t>o</a:t>
            </a:r>
            <a:r>
              <a:rPr lang="en-US" sz="3800" dirty="0" smtClean="0">
                <a:solidFill>
                  <a:schemeClr val="tx1">
                    <a:lumMod val="95000"/>
                    <a:lumOff val="5000"/>
                  </a:schemeClr>
                </a:solidFill>
              </a:rPr>
              <a:t> + a</a:t>
            </a:r>
            <a:r>
              <a:rPr lang="en-US" sz="3800" baseline="-25000" dirty="0" smtClean="0">
                <a:solidFill>
                  <a:schemeClr val="tx1">
                    <a:lumMod val="95000"/>
                    <a:lumOff val="5000"/>
                  </a:schemeClr>
                </a:solidFill>
              </a:rPr>
              <a:t>1</a:t>
            </a:r>
            <a:r>
              <a:rPr lang="en-US" sz="3800" dirty="0" smtClean="0">
                <a:solidFill>
                  <a:schemeClr val="tx1">
                    <a:lumMod val="95000"/>
                    <a:lumOff val="5000"/>
                  </a:schemeClr>
                </a:solidFill>
              </a:rPr>
              <a:t>x</a:t>
            </a:r>
          </a:p>
          <a:p>
            <a:pPr algn="l" rtl="0">
              <a:tabLst>
                <a:tab pos="180975" algn="l"/>
              </a:tabLst>
            </a:pPr>
            <a:r>
              <a:rPr lang="en-US" sz="3800" dirty="0" smtClean="0">
                <a:solidFill>
                  <a:schemeClr val="tx1">
                    <a:lumMod val="95000"/>
                    <a:lumOff val="5000"/>
                  </a:schemeClr>
                </a:solidFill>
              </a:rPr>
              <a:t>P</a:t>
            </a:r>
            <a:r>
              <a:rPr lang="en-US" sz="3800" baseline="-25000" dirty="0" smtClean="0">
                <a:solidFill>
                  <a:schemeClr val="tx1">
                    <a:lumMod val="95000"/>
                    <a:lumOff val="5000"/>
                  </a:schemeClr>
                </a:solidFill>
              </a:rPr>
              <a:t>2</a:t>
            </a:r>
            <a:r>
              <a:rPr lang="en-US" sz="3800" dirty="0" smtClean="0">
                <a:solidFill>
                  <a:schemeClr val="tx1">
                    <a:lumMod val="95000"/>
                    <a:lumOff val="5000"/>
                  </a:schemeClr>
                </a:solidFill>
              </a:rPr>
              <a:t> (x)=</a:t>
            </a:r>
            <a:r>
              <a:rPr lang="en-US" sz="3800" dirty="0" err="1" smtClean="0">
                <a:solidFill>
                  <a:schemeClr val="tx1">
                    <a:lumMod val="95000"/>
                    <a:lumOff val="5000"/>
                  </a:schemeClr>
                </a:solidFill>
              </a:rPr>
              <a:t>a</a:t>
            </a:r>
            <a:r>
              <a:rPr lang="en-US" sz="3800" baseline="-25000" dirty="0" err="1" smtClean="0">
                <a:solidFill>
                  <a:schemeClr val="tx1">
                    <a:lumMod val="95000"/>
                    <a:lumOff val="5000"/>
                  </a:schemeClr>
                </a:solidFill>
              </a:rPr>
              <a:t>o</a:t>
            </a:r>
            <a:r>
              <a:rPr lang="en-US" sz="3800" dirty="0" smtClean="0">
                <a:solidFill>
                  <a:schemeClr val="tx1">
                    <a:lumMod val="95000"/>
                    <a:lumOff val="5000"/>
                  </a:schemeClr>
                </a:solidFill>
              </a:rPr>
              <a:t> + a</a:t>
            </a:r>
            <a:r>
              <a:rPr lang="en-US" sz="3800" baseline="-25000" dirty="0" smtClean="0">
                <a:solidFill>
                  <a:schemeClr val="tx1">
                    <a:lumMod val="95000"/>
                    <a:lumOff val="5000"/>
                  </a:schemeClr>
                </a:solidFill>
              </a:rPr>
              <a:t>1</a:t>
            </a:r>
            <a:r>
              <a:rPr lang="en-US" sz="3800" dirty="0" smtClean="0">
                <a:solidFill>
                  <a:schemeClr val="tx1">
                    <a:lumMod val="95000"/>
                    <a:lumOff val="5000"/>
                  </a:schemeClr>
                </a:solidFill>
              </a:rPr>
              <a:t>x+ a</a:t>
            </a:r>
            <a:r>
              <a:rPr lang="en-US" sz="3800" baseline="-25000" dirty="0" smtClean="0">
                <a:solidFill>
                  <a:schemeClr val="tx1">
                    <a:lumMod val="95000"/>
                    <a:lumOff val="5000"/>
                  </a:schemeClr>
                </a:solidFill>
              </a:rPr>
              <a:t>2</a:t>
            </a:r>
            <a:r>
              <a:rPr lang="en-US" sz="3800" dirty="0" smtClean="0">
                <a:solidFill>
                  <a:schemeClr val="tx1">
                    <a:lumMod val="95000"/>
                    <a:lumOff val="5000"/>
                  </a:schemeClr>
                </a:solidFill>
              </a:rPr>
              <a:t>x</a:t>
            </a:r>
            <a:r>
              <a:rPr lang="en-US" sz="3800" baseline="30000" dirty="0" smtClean="0">
                <a:solidFill>
                  <a:schemeClr val="tx1">
                    <a:lumMod val="95000"/>
                    <a:lumOff val="5000"/>
                  </a:schemeClr>
                </a:solidFill>
              </a:rPr>
              <a:t>2</a:t>
            </a:r>
            <a:endParaRPr lang="en-US" sz="3800" dirty="0" smtClean="0">
              <a:solidFill>
                <a:schemeClr val="tx1">
                  <a:lumMod val="95000"/>
                  <a:lumOff val="5000"/>
                </a:schemeClr>
              </a:solidFill>
            </a:endParaRPr>
          </a:p>
          <a:p>
            <a:pPr algn="l" rtl="0">
              <a:tabLst>
                <a:tab pos="180975" algn="l"/>
              </a:tabLst>
            </a:pPr>
            <a:r>
              <a:rPr lang="en-US" sz="3800" dirty="0" smtClean="0">
                <a:solidFill>
                  <a:schemeClr val="tx1">
                    <a:lumMod val="95000"/>
                    <a:lumOff val="5000"/>
                  </a:schemeClr>
                </a:solidFill>
              </a:rPr>
              <a:t>P</a:t>
            </a:r>
            <a:r>
              <a:rPr lang="en-US" sz="3800" baseline="-25000" dirty="0" smtClean="0">
                <a:solidFill>
                  <a:schemeClr val="tx1">
                    <a:lumMod val="95000"/>
                    <a:lumOff val="5000"/>
                  </a:schemeClr>
                </a:solidFill>
              </a:rPr>
              <a:t>3</a:t>
            </a:r>
            <a:r>
              <a:rPr lang="en-US" sz="3800" dirty="0" smtClean="0">
                <a:solidFill>
                  <a:schemeClr val="tx1">
                    <a:lumMod val="95000"/>
                    <a:lumOff val="5000"/>
                  </a:schemeClr>
                </a:solidFill>
              </a:rPr>
              <a:t> (x)=</a:t>
            </a:r>
            <a:r>
              <a:rPr lang="en-US" sz="3800" dirty="0" err="1" smtClean="0">
                <a:solidFill>
                  <a:schemeClr val="tx1">
                    <a:lumMod val="95000"/>
                    <a:lumOff val="5000"/>
                  </a:schemeClr>
                </a:solidFill>
              </a:rPr>
              <a:t>a</a:t>
            </a:r>
            <a:r>
              <a:rPr lang="en-US" sz="3800" baseline="-25000" dirty="0" err="1" smtClean="0">
                <a:solidFill>
                  <a:schemeClr val="tx1">
                    <a:lumMod val="95000"/>
                    <a:lumOff val="5000"/>
                  </a:schemeClr>
                </a:solidFill>
              </a:rPr>
              <a:t>o</a:t>
            </a:r>
            <a:r>
              <a:rPr lang="en-US" sz="3800" dirty="0" smtClean="0">
                <a:solidFill>
                  <a:schemeClr val="tx1">
                    <a:lumMod val="95000"/>
                    <a:lumOff val="5000"/>
                  </a:schemeClr>
                </a:solidFill>
              </a:rPr>
              <a:t> + a</a:t>
            </a:r>
            <a:r>
              <a:rPr lang="en-US" sz="3800" baseline="-25000" dirty="0" smtClean="0">
                <a:solidFill>
                  <a:schemeClr val="tx1">
                    <a:lumMod val="95000"/>
                    <a:lumOff val="5000"/>
                  </a:schemeClr>
                </a:solidFill>
              </a:rPr>
              <a:t>1</a:t>
            </a:r>
            <a:r>
              <a:rPr lang="en-US" sz="3800" dirty="0" smtClean="0">
                <a:solidFill>
                  <a:schemeClr val="tx1">
                    <a:lumMod val="95000"/>
                    <a:lumOff val="5000"/>
                  </a:schemeClr>
                </a:solidFill>
              </a:rPr>
              <a:t>x+ a</a:t>
            </a:r>
            <a:r>
              <a:rPr lang="en-US" sz="3800" baseline="-25000" dirty="0" smtClean="0">
                <a:solidFill>
                  <a:schemeClr val="tx1">
                    <a:lumMod val="95000"/>
                    <a:lumOff val="5000"/>
                  </a:schemeClr>
                </a:solidFill>
              </a:rPr>
              <a:t>2</a:t>
            </a:r>
            <a:r>
              <a:rPr lang="en-US" sz="3800" dirty="0" smtClean="0">
                <a:solidFill>
                  <a:schemeClr val="tx1">
                    <a:lumMod val="95000"/>
                    <a:lumOff val="5000"/>
                  </a:schemeClr>
                </a:solidFill>
              </a:rPr>
              <a:t>x</a:t>
            </a:r>
            <a:r>
              <a:rPr lang="en-US" sz="3800" baseline="30000" dirty="0" smtClean="0">
                <a:solidFill>
                  <a:schemeClr val="tx1">
                    <a:lumMod val="95000"/>
                    <a:lumOff val="5000"/>
                  </a:schemeClr>
                </a:solidFill>
              </a:rPr>
              <a:t>2 </a:t>
            </a:r>
            <a:r>
              <a:rPr lang="en-US" sz="3800" dirty="0" smtClean="0">
                <a:solidFill>
                  <a:schemeClr val="tx1">
                    <a:lumMod val="95000"/>
                    <a:lumOff val="5000"/>
                  </a:schemeClr>
                </a:solidFill>
              </a:rPr>
              <a:t>+ a</a:t>
            </a:r>
            <a:r>
              <a:rPr lang="en-US" sz="3800" baseline="-25000" dirty="0" smtClean="0">
                <a:solidFill>
                  <a:schemeClr val="tx1">
                    <a:lumMod val="95000"/>
                    <a:lumOff val="5000"/>
                  </a:schemeClr>
                </a:solidFill>
              </a:rPr>
              <a:t>3</a:t>
            </a:r>
            <a:r>
              <a:rPr lang="en-US" sz="3800" dirty="0" smtClean="0">
                <a:solidFill>
                  <a:schemeClr val="tx1">
                    <a:lumMod val="95000"/>
                    <a:lumOff val="5000"/>
                  </a:schemeClr>
                </a:solidFill>
              </a:rPr>
              <a:t>x</a:t>
            </a:r>
            <a:r>
              <a:rPr lang="en-US" sz="3800" baseline="30000" dirty="0" smtClean="0">
                <a:solidFill>
                  <a:schemeClr val="tx1">
                    <a:lumMod val="95000"/>
                    <a:lumOff val="5000"/>
                  </a:schemeClr>
                </a:solidFill>
              </a:rPr>
              <a:t>3  </a:t>
            </a:r>
          </a:p>
          <a:p>
            <a:pPr algn="l" rtl="0">
              <a:tabLst>
                <a:tab pos="180975" algn="l"/>
              </a:tabLst>
            </a:pPr>
            <a:r>
              <a:rPr lang="en-US" sz="3800" baseline="30000" dirty="0" smtClean="0">
                <a:solidFill>
                  <a:schemeClr val="tx1">
                    <a:lumMod val="95000"/>
                    <a:lumOff val="5000"/>
                  </a:schemeClr>
                </a:solidFill>
              </a:rPr>
              <a:t>.</a:t>
            </a:r>
          </a:p>
          <a:p>
            <a:pPr algn="l" rtl="0">
              <a:tabLst>
                <a:tab pos="180975" algn="l"/>
              </a:tabLst>
            </a:pPr>
            <a:r>
              <a:rPr lang="en-US" sz="3800" baseline="30000" dirty="0" smtClean="0">
                <a:solidFill>
                  <a:schemeClr val="tx1">
                    <a:lumMod val="95000"/>
                    <a:lumOff val="5000"/>
                  </a:schemeClr>
                </a:solidFill>
              </a:rPr>
              <a:t>.</a:t>
            </a:r>
          </a:p>
          <a:p>
            <a:pPr algn="l" rtl="0">
              <a:tabLst>
                <a:tab pos="180975" algn="l"/>
              </a:tabLst>
            </a:pPr>
            <a:r>
              <a:rPr lang="en-US" sz="3800" baseline="30000" dirty="0" smtClean="0">
                <a:solidFill>
                  <a:schemeClr val="tx1">
                    <a:lumMod val="95000"/>
                    <a:lumOff val="5000"/>
                  </a:schemeClr>
                </a:solidFill>
              </a:rPr>
              <a:t>.</a:t>
            </a:r>
          </a:p>
          <a:p>
            <a:pPr algn="l" rtl="0">
              <a:tabLst>
                <a:tab pos="180975" algn="l"/>
              </a:tabLst>
            </a:pPr>
            <a:r>
              <a:rPr lang="en-US" sz="3800" dirty="0" err="1" smtClean="0">
                <a:solidFill>
                  <a:schemeClr val="tx1">
                    <a:lumMod val="95000"/>
                    <a:lumOff val="5000"/>
                  </a:schemeClr>
                </a:solidFill>
              </a:rPr>
              <a:t>P</a:t>
            </a:r>
            <a:r>
              <a:rPr lang="en-US" sz="3800" baseline="-25000" dirty="0" err="1" smtClean="0">
                <a:solidFill>
                  <a:schemeClr val="tx1">
                    <a:lumMod val="95000"/>
                    <a:lumOff val="5000"/>
                  </a:schemeClr>
                </a:solidFill>
              </a:rPr>
              <a:t>n</a:t>
            </a:r>
            <a:r>
              <a:rPr lang="en-US" sz="3800" dirty="0" smtClean="0">
                <a:solidFill>
                  <a:schemeClr val="tx1">
                    <a:lumMod val="95000"/>
                    <a:lumOff val="5000"/>
                  </a:schemeClr>
                </a:solidFill>
              </a:rPr>
              <a:t> (x)=</a:t>
            </a:r>
            <a:r>
              <a:rPr lang="en-US" sz="3800" dirty="0" err="1" smtClean="0">
                <a:solidFill>
                  <a:schemeClr val="tx1">
                    <a:lumMod val="95000"/>
                    <a:lumOff val="5000"/>
                  </a:schemeClr>
                </a:solidFill>
              </a:rPr>
              <a:t>a</a:t>
            </a:r>
            <a:r>
              <a:rPr lang="en-US" sz="3800" baseline="-25000" dirty="0" err="1" smtClean="0">
                <a:solidFill>
                  <a:schemeClr val="tx1">
                    <a:lumMod val="95000"/>
                    <a:lumOff val="5000"/>
                  </a:schemeClr>
                </a:solidFill>
              </a:rPr>
              <a:t>o</a:t>
            </a:r>
            <a:r>
              <a:rPr lang="en-US" sz="3800" dirty="0" smtClean="0">
                <a:solidFill>
                  <a:schemeClr val="tx1">
                    <a:lumMod val="95000"/>
                    <a:lumOff val="5000"/>
                  </a:schemeClr>
                </a:solidFill>
              </a:rPr>
              <a:t> + a</a:t>
            </a:r>
            <a:r>
              <a:rPr lang="en-US" sz="3800" baseline="-25000" dirty="0" smtClean="0">
                <a:solidFill>
                  <a:schemeClr val="tx1">
                    <a:lumMod val="95000"/>
                    <a:lumOff val="5000"/>
                  </a:schemeClr>
                </a:solidFill>
              </a:rPr>
              <a:t>1</a:t>
            </a:r>
            <a:r>
              <a:rPr lang="en-US" sz="3800" dirty="0" smtClean="0">
                <a:solidFill>
                  <a:schemeClr val="tx1">
                    <a:lumMod val="95000"/>
                    <a:lumOff val="5000"/>
                  </a:schemeClr>
                </a:solidFill>
              </a:rPr>
              <a:t>x+ a</a:t>
            </a:r>
            <a:r>
              <a:rPr lang="en-US" sz="3800" baseline="-25000" dirty="0" smtClean="0">
                <a:solidFill>
                  <a:schemeClr val="tx1">
                    <a:lumMod val="95000"/>
                    <a:lumOff val="5000"/>
                  </a:schemeClr>
                </a:solidFill>
              </a:rPr>
              <a:t>2</a:t>
            </a:r>
            <a:r>
              <a:rPr lang="en-US" sz="3800" dirty="0" smtClean="0">
                <a:solidFill>
                  <a:schemeClr val="tx1">
                    <a:lumMod val="95000"/>
                    <a:lumOff val="5000"/>
                  </a:schemeClr>
                </a:solidFill>
              </a:rPr>
              <a:t>x</a:t>
            </a:r>
            <a:r>
              <a:rPr lang="en-US" sz="3800" baseline="30000" dirty="0" smtClean="0">
                <a:solidFill>
                  <a:schemeClr val="tx1">
                    <a:lumMod val="95000"/>
                    <a:lumOff val="5000"/>
                  </a:schemeClr>
                </a:solidFill>
              </a:rPr>
              <a:t>2 </a:t>
            </a:r>
            <a:r>
              <a:rPr lang="en-US" sz="3800" dirty="0" smtClean="0">
                <a:solidFill>
                  <a:schemeClr val="tx1">
                    <a:lumMod val="95000"/>
                    <a:lumOff val="5000"/>
                  </a:schemeClr>
                </a:solidFill>
              </a:rPr>
              <a:t>+ a</a:t>
            </a:r>
            <a:r>
              <a:rPr lang="en-US" sz="3800" baseline="-25000" dirty="0" smtClean="0">
                <a:solidFill>
                  <a:schemeClr val="tx1">
                    <a:lumMod val="95000"/>
                    <a:lumOff val="5000"/>
                  </a:schemeClr>
                </a:solidFill>
              </a:rPr>
              <a:t>3</a:t>
            </a:r>
            <a:r>
              <a:rPr lang="en-US" sz="3800" dirty="0" smtClean="0">
                <a:solidFill>
                  <a:schemeClr val="tx1">
                    <a:lumMod val="95000"/>
                    <a:lumOff val="5000"/>
                  </a:schemeClr>
                </a:solidFill>
              </a:rPr>
              <a:t>x</a:t>
            </a:r>
            <a:r>
              <a:rPr lang="en-US" sz="3800" baseline="30000" dirty="0" smtClean="0">
                <a:solidFill>
                  <a:schemeClr val="tx1">
                    <a:lumMod val="95000"/>
                    <a:lumOff val="5000"/>
                  </a:schemeClr>
                </a:solidFill>
              </a:rPr>
              <a:t>3</a:t>
            </a:r>
            <a:r>
              <a:rPr lang="en-US" sz="3800" dirty="0" smtClean="0">
                <a:solidFill>
                  <a:schemeClr val="tx1">
                    <a:lumMod val="95000"/>
                    <a:lumOff val="5000"/>
                  </a:schemeClr>
                </a:solidFill>
              </a:rPr>
              <a:t> +…+</a:t>
            </a:r>
            <a:r>
              <a:rPr lang="en-US" sz="3800" dirty="0" err="1" smtClean="0">
                <a:solidFill>
                  <a:schemeClr val="tx1">
                    <a:lumMod val="95000"/>
                    <a:lumOff val="5000"/>
                  </a:schemeClr>
                </a:solidFill>
              </a:rPr>
              <a:t>a</a:t>
            </a:r>
            <a:r>
              <a:rPr lang="en-US" sz="3800" baseline="-25000" dirty="0" err="1" smtClean="0">
                <a:solidFill>
                  <a:schemeClr val="tx1">
                    <a:lumMod val="95000"/>
                    <a:lumOff val="5000"/>
                  </a:schemeClr>
                </a:solidFill>
              </a:rPr>
              <a:t>n</a:t>
            </a:r>
            <a:r>
              <a:rPr lang="en-US" sz="3800" dirty="0" err="1" smtClean="0">
                <a:solidFill>
                  <a:schemeClr val="tx1">
                    <a:lumMod val="95000"/>
                    <a:lumOff val="5000"/>
                  </a:schemeClr>
                </a:solidFill>
              </a:rPr>
              <a:t>x</a:t>
            </a:r>
            <a:r>
              <a:rPr lang="en-US" sz="3800" baseline="30000" dirty="0" err="1" smtClean="0">
                <a:solidFill>
                  <a:schemeClr val="tx1">
                    <a:lumMod val="95000"/>
                    <a:lumOff val="5000"/>
                  </a:schemeClr>
                </a:solidFill>
              </a:rPr>
              <a:t>n</a:t>
            </a:r>
            <a:endParaRPr lang="en-US" sz="3800" baseline="30000" dirty="0" smtClean="0">
              <a:solidFill>
                <a:schemeClr val="tx1">
                  <a:lumMod val="95000"/>
                  <a:lumOff val="5000"/>
                </a:schemeClr>
              </a:solidFill>
            </a:endParaRPr>
          </a:p>
          <a:p>
            <a:pPr algn="l" rtl="0"/>
            <a:endParaRPr lang="en-GB" b="1" dirty="0" smtClean="0">
              <a:solidFill>
                <a:schemeClr val="tx1"/>
              </a:solidFill>
            </a:endParaRPr>
          </a:p>
          <a:p>
            <a:pPr algn="l" rtl="0"/>
            <a:r>
              <a:rPr lang="en-GB" b="1" dirty="0" smtClean="0">
                <a:solidFill>
                  <a:schemeClr val="tx1"/>
                </a:solidFill>
              </a:rPr>
              <a:t>3-3</a:t>
            </a:r>
            <a:r>
              <a:rPr lang="en-GB" dirty="0" smtClean="0"/>
              <a:t> </a:t>
            </a:r>
            <a:r>
              <a:rPr lang="en-GB" b="1" dirty="0">
                <a:solidFill>
                  <a:schemeClr val="tx1"/>
                </a:solidFill>
              </a:rPr>
              <a:t>Polynomials appear in many areas of mathematics and science</a:t>
            </a:r>
            <a:r>
              <a:rPr lang="en-GB" b="1" dirty="0"/>
              <a:t>.</a:t>
            </a:r>
            <a:endParaRPr lang="en-GB" b="1" dirty="0" smtClean="0">
              <a:solidFill>
                <a:schemeClr val="tx1"/>
              </a:solidFill>
            </a:endParaRPr>
          </a:p>
          <a:p>
            <a:pPr algn="l" rtl="0"/>
            <a:r>
              <a:rPr lang="en-GB" b="1" dirty="0" smtClean="0">
                <a:solidFill>
                  <a:schemeClr val="tx1"/>
                </a:solidFill>
              </a:rPr>
              <a:t>3-3-1 </a:t>
            </a:r>
            <a:r>
              <a:rPr lang="en-GB" sz="2900" b="1" dirty="0" smtClean="0">
                <a:solidFill>
                  <a:schemeClr val="tx1"/>
                </a:solidFill>
              </a:rPr>
              <a:t>A</a:t>
            </a:r>
            <a:r>
              <a:rPr lang="en-GB" sz="2900" b="1" dirty="0">
                <a:solidFill>
                  <a:schemeClr val="tx1"/>
                </a:solidFill>
              </a:rPr>
              <a:t> </a:t>
            </a:r>
            <a:r>
              <a:rPr lang="en-GB" sz="2900" b="1" i="1" dirty="0">
                <a:solidFill>
                  <a:schemeClr val="tx1"/>
                </a:solidFill>
              </a:rPr>
              <a:t>polynomial </a:t>
            </a:r>
            <a:r>
              <a:rPr lang="en-GB" sz="2900" b="1" i="1" dirty="0" smtClean="0">
                <a:solidFill>
                  <a:schemeClr val="tx1"/>
                </a:solidFill>
              </a:rPr>
              <a:t>equation</a:t>
            </a:r>
            <a:r>
              <a:rPr lang="en-GB" sz="2900" dirty="0" smtClean="0">
                <a:solidFill>
                  <a:schemeClr val="tx1"/>
                </a:solidFill>
              </a:rPr>
              <a:t>: </a:t>
            </a:r>
            <a:r>
              <a:rPr lang="en-GB" sz="2900" dirty="0">
                <a:solidFill>
                  <a:schemeClr val="tx1"/>
                </a:solidFill>
              </a:rPr>
              <a:t>also called an </a:t>
            </a:r>
            <a:r>
              <a:rPr lang="en-GB" sz="2900" i="1" dirty="0">
                <a:solidFill>
                  <a:schemeClr val="tx1"/>
                </a:solidFill>
              </a:rPr>
              <a:t>algebraic equation</a:t>
            </a:r>
            <a:r>
              <a:rPr lang="en-GB" sz="2900" dirty="0">
                <a:solidFill>
                  <a:schemeClr val="tx1"/>
                </a:solidFill>
              </a:rPr>
              <a:t>, is an equation of the </a:t>
            </a:r>
            <a:r>
              <a:rPr lang="en-GB" sz="2900" dirty="0" smtClean="0">
                <a:solidFill>
                  <a:schemeClr val="tx1"/>
                </a:solidFill>
              </a:rPr>
              <a:t>form         </a:t>
            </a:r>
            <a:r>
              <a:rPr lang="en-US" dirty="0" err="1" smtClean="0">
                <a:solidFill>
                  <a:schemeClr val="tx1">
                    <a:lumMod val="95000"/>
                    <a:lumOff val="5000"/>
                  </a:schemeClr>
                </a:solidFill>
              </a:rPr>
              <a:t>a</a:t>
            </a:r>
            <a:r>
              <a:rPr lang="en-US" baseline="-25000" dirty="0" err="1" smtClean="0">
                <a:solidFill>
                  <a:schemeClr val="tx1">
                    <a:lumMod val="95000"/>
                    <a:lumOff val="5000"/>
                  </a:schemeClr>
                </a:solidFill>
              </a:rPr>
              <a:t>o</a:t>
            </a:r>
            <a:r>
              <a:rPr lang="en-US" dirty="0" smtClean="0">
                <a:solidFill>
                  <a:schemeClr val="tx1">
                    <a:lumMod val="95000"/>
                    <a:lumOff val="5000"/>
                  </a:schemeClr>
                </a:solidFill>
              </a:rPr>
              <a:t> </a:t>
            </a:r>
            <a:r>
              <a:rPr lang="en-US" dirty="0">
                <a:solidFill>
                  <a:schemeClr val="tx1">
                    <a:lumMod val="95000"/>
                    <a:lumOff val="5000"/>
                  </a:schemeClr>
                </a:solidFill>
              </a:rPr>
              <a:t>+ a</a:t>
            </a:r>
            <a:r>
              <a:rPr lang="en-US" baseline="-25000" dirty="0">
                <a:solidFill>
                  <a:schemeClr val="tx1">
                    <a:lumMod val="95000"/>
                    <a:lumOff val="5000"/>
                  </a:schemeClr>
                </a:solidFill>
              </a:rPr>
              <a:t>1</a:t>
            </a:r>
            <a:r>
              <a:rPr lang="en-US" dirty="0">
                <a:solidFill>
                  <a:schemeClr val="tx1">
                    <a:lumMod val="95000"/>
                    <a:lumOff val="5000"/>
                  </a:schemeClr>
                </a:solidFill>
              </a:rPr>
              <a:t>x+ a</a:t>
            </a:r>
            <a:r>
              <a:rPr lang="en-US" baseline="-25000" dirty="0">
                <a:solidFill>
                  <a:schemeClr val="tx1">
                    <a:lumMod val="95000"/>
                    <a:lumOff val="5000"/>
                  </a:schemeClr>
                </a:solidFill>
              </a:rPr>
              <a:t>2</a:t>
            </a:r>
            <a:r>
              <a:rPr lang="en-US" dirty="0">
                <a:solidFill>
                  <a:schemeClr val="tx1">
                    <a:lumMod val="95000"/>
                    <a:lumOff val="5000"/>
                  </a:schemeClr>
                </a:solidFill>
              </a:rPr>
              <a:t>x</a:t>
            </a:r>
            <a:r>
              <a:rPr lang="en-US" baseline="30000" dirty="0">
                <a:solidFill>
                  <a:schemeClr val="tx1">
                    <a:lumMod val="95000"/>
                    <a:lumOff val="5000"/>
                  </a:schemeClr>
                </a:solidFill>
              </a:rPr>
              <a:t>2 </a:t>
            </a:r>
            <a:r>
              <a:rPr lang="en-US" dirty="0" smtClean="0">
                <a:solidFill>
                  <a:schemeClr val="tx1">
                    <a:lumMod val="95000"/>
                    <a:lumOff val="5000"/>
                  </a:schemeClr>
                </a:solidFill>
              </a:rPr>
              <a:t>+… </a:t>
            </a:r>
            <a:r>
              <a:rPr lang="en-US" dirty="0">
                <a:solidFill>
                  <a:schemeClr val="tx1">
                    <a:lumMod val="95000"/>
                    <a:lumOff val="5000"/>
                  </a:schemeClr>
                </a:solidFill>
              </a:rPr>
              <a:t>+ </a:t>
            </a:r>
            <a:r>
              <a:rPr lang="en-US" dirty="0" err="1" smtClean="0">
                <a:solidFill>
                  <a:schemeClr val="tx1">
                    <a:lumMod val="95000"/>
                    <a:lumOff val="5000"/>
                  </a:schemeClr>
                </a:solidFill>
              </a:rPr>
              <a:t>a</a:t>
            </a:r>
            <a:r>
              <a:rPr lang="en-US" baseline="-25000" dirty="0" err="1" smtClean="0">
                <a:solidFill>
                  <a:schemeClr val="tx1">
                    <a:lumMod val="95000"/>
                    <a:lumOff val="5000"/>
                  </a:schemeClr>
                </a:solidFill>
              </a:rPr>
              <a:t>n</a:t>
            </a:r>
            <a:r>
              <a:rPr lang="en-US" dirty="0" err="1" smtClean="0">
                <a:solidFill>
                  <a:schemeClr val="tx1">
                    <a:lumMod val="95000"/>
                    <a:lumOff val="5000"/>
                  </a:schemeClr>
                </a:solidFill>
              </a:rPr>
              <a:t>x</a:t>
            </a:r>
            <a:r>
              <a:rPr lang="en-US" baseline="30000" dirty="0" err="1" smtClean="0">
                <a:solidFill>
                  <a:schemeClr val="tx1">
                    <a:lumMod val="95000"/>
                    <a:lumOff val="5000"/>
                  </a:schemeClr>
                </a:solidFill>
              </a:rPr>
              <a:t>n</a:t>
            </a:r>
            <a:r>
              <a:rPr lang="en-US" baseline="30000" dirty="0" smtClean="0">
                <a:solidFill>
                  <a:schemeClr val="tx1">
                    <a:lumMod val="95000"/>
                    <a:lumOff val="5000"/>
                  </a:schemeClr>
                </a:solidFill>
              </a:rPr>
              <a:t> </a:t>
            </a:r>
            <a:r>
              <a:rPr lang="en-US" dirty="0" smtClean="0">
                <a:solidFill>
                  <a:schemeClr val="tx1">
                    <a:lumMod val="95000"/>
                    <a:lumOff val="5000"/>
                  </a:schemeClr>
                </a:solidFill>
              </a:rPr>
              <a:t>=0</a:t>
            </a:r>
            <a:endParaRPr lang="en-US" baseline="30000" dirty="0">
              <a:solidFill>
                <a:schemeClr val="tx1">
                  <a:lumMod val="95000"/>
                  <a:lumOff val="5000"/>
                </a:schemeClr>
              </a:solidFill>
            </a:endParaRPr>
          </a:p>
          <a:p>
            <a:pPr algn="l" rtl="0"/>
            <a:r>
              <a:rPr lang="en-GB" b="1" dirty="0" smtClean="0">
                <a:solidFill>
                  <a:schemeClr val="tx1"/>
                </a:solidFill>
              </a:rPr>
              <a:t>3-3-2 polynomial </a:t>
            </a:r>
            <a:r>
              <a:rPr lang="en-GB" b="1" dirty="0">
                <a:solidFill>
                  <a:schemeClr val="tx1"/>
                </a:solidFill>
              </a:rPr>
              <a:t>functions</a:t>
            </a:r>
            <a:r>
              <a:rPr lang="en-GB" dirty="0">
                <a:solidFill>
                  <a:schemeClr val="tx1"/>
                </a:solidFill>
              </a:rPr>
              <a:t>, which appear in settings ranging from basic chemistry and physics to economics and social science;</a:t>
            </a:r>
            <a:endParaRPr lang="ar-IQ" sz="2900" dirty="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7772400" cy="50405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l" rtl="0"/>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GB" sz="2400" b="1" dirty="0" smtClean="0"/>
              <a:t> 3-3 </a:t>
            </a:r>
            <a:r>
              <a:rPr lang="en-US" sz="2400" b="1" dirty="0" smtClean="0"/>
              <a:t>Representation Polynomial by power algebraic series</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ar-IQ" sz="2800" dirty="0"/>
          </a:p>
        </p:txBody>
      </p:sp>
      <p:sp>
        <p:nvSpPr>
          <p:cNvPr id="3" name="Subtitle 2"/>
          <p:cNvSpPr>
            <a:spLocks noGrp="1"/>
          </p:cNvSpPr>
          <p:nvPr>
            <p:ph type="subTitle" idx="1"/>
          </p:nvPr>
        </p:nvSpPr>
        <p:spPr>
          <a:xfrm>
            <a:off x="1331640" y="1916832"/>
            <a:ext cx="6400800" cy="4536504"/>
          </a:xfrm>
        </p:spPr>
        <p:txBody>
          <a:bodyPr>
            <a:normAutofit fontScale="77500" lnSpcReduction="20000"/>
          </a:bodyPr>
          <a:lstStyle/>
          <a:p>
            <a:pPr marL="457200" indent="-457200" algn="l" rtl="0">
              <a:buAutoNum type="arabicPlain"/>
            </a:pPr>
            <a:r>
              <a:rPr lang="en-US" sz="2000" dirty="0" smtClean="0">
                <a:solidFill>
                  <a:schemeClr val="tx1">
                    <a:lumMod val="95000"/>
                    <a:lumOff val="5000"/>
                  </a:schemeClr>
                </a:solidFill>
              </a:rPr>
              <a:t>1      3      -4        1             1            2</a:t>
            </a:r>
            <a:r>
              <a:rPr lang="ar-IQ" sz="2000" dirty="0" smtClean="0">
                <a:solidFill>
                  <a:schemeClr val="tx1">
                    <a:lumMod val="95000"/>
                    <a:lumOff val="5000"/>
                  </a:schemeClr>
                </a:solidFill>
              </a:rPr>
              <a:t>     </a:t>
            </a:r>
            <a:endParaRPr lang="en-US" sz="2000" dirty="0" smtClean="0">
              <a:solidFill>
                <a:schemeClr val="tx1">
                  <a:lumMod val="95000"/>
                  <a:lumOff val="5000"/>
                </a:schemeClr>
              </a:solidFill>
            </a:endParaRPr>
          </a:p>
          <a:p>
            <a:pPr marL="457200" indent="-457200" algn="l" rtl="0"/>
            <a:r>
              <a:rPr lang="en-US" sz="2000" dirty="0" smtClean="0">
                <a:solidFill>
                  <a:schemeClr val="tx1">
                    <a:lumMod val="95000"/>
                    <a:lumOff val="5000"/>
                  </a:schemeClr>
                </a:solidFill>
              </a:rPr>
              <a:t>0       2      6      18       28          58</a:t>
            </a:r>
          </a:p>
          <a:p>
            <a:pPr algn="l" rtl="0"/>
            <a:r>
              <a:rPr lang="en-US" sz="2000" dirty="0" smtClean="0">
                <a:solidFill>
                  <a:schemeClr val="tx1">
                    <a:lumMod val="95000"/>
                    <a:lumOff val="5000"/>
                  </a:schemeClr>
                </a:solidFill>
              </a:rPr>
              <a:t>-------------------------------------------</a:t>
            </a:r>
          </a:p>
          <a:p>
            <a:pPr marL="514350" indent="-514350" algn="l" rtl="0"/>
            <a:r>
              <a:rPr lang="en-US" sz="2000" dirty="0" smtClean="0">
                <a:solidFill>
                  <a:schemeClr val="tx1">
                    <a:lumMod val="95000"/>
                    <a:lumOff val="5000"/>
                  </a:schemeClr>
                </a:solidFill>
              </a:rPr>
              <a:t> 1      3       9      14      29          59      </a:t>
            </a:r>
          </a:p>
          <a:p>
            <a:pPr marL="514350" indent="-514350" algn="l" rtl="0"/>
            <a:r>
              <a:rPr lang="en-US" sz="2000" dirty="0" smtClean="0">
                <a:solidFill>
                  <a:schemeClr val="tx1">
                    <a:lumMod val="95000"/>
                    <a:lumOff val="5000"/>
                  </a:schemeClr>
                </a:solidFill>
              </a:rPr>
              <a:t> 0      2     10      38   104</a:t>
            </a:r>
          </a:p>
          <a:p>
            <a:pPr algn="l" rtl="0"/>
            <a:r>
              <a:rPr lang="en-US" sz="2000" dirty="0" smtClean="0">
                <a:solidFill>
                  <a:schemeClr val="tx1">
                    <a:lumMod val="95000"/>
                    <a:lumOff val="5000"/>
                  </a:schemeClr>
                </a:solidFill>
              </a:rPr>
              <a:t>-----------------------------</a:t>
            </a:r>
          </a:p>
          <a:p>
            <a:pPr marL="457200" indent="-457200" algn="l" rtl="0"/>
            <a:r>
              <a:rPr lang="en-US" sz="2000" dirty="0" smtClean="0">
                <a:solidFill>
                  <a:schemeClr val="tx1">
                    <a:lumMod val="95000"/>
                    <a:lumOff val="5000"/>
                  </a:schemeClr>
                </a:solidFill>
              </a:rPr>
              <a:t> 1      5     19     52    133</a:t>
            </a:r>
            <a:br>
              <a:rPr lang="en-US" sz="2000" dirty="0" smtClean="0">
                <a:solidFill>
                  <a:schemeClr val="tx1">
                    <a:lumMod val="95000"/>
                    <a:lumOff val="5000"/>
                  </a:schemeClr>
                </a:solidFill>
              </a:rPr>
            </a:br>
            <a:endParaRPr lang="en-US" sz="2000" dirty="0" smtClean="0">
              <a:solidFill>
                <a:schemeClr val="tx1">
                  <a:lumMod val="95000"/>
                  <a:lumOff val="5000"/>
                </a:schemeClr>
              </a:solidFill>
            </a:endParaRPr>
          </a:p>
          <a:p>
            <a:pPr algn="l" rtl="0"/>
            <a:r>
              <a:rPr lang="en-US" sz="2000" dirty="0" smtClean="0">
                <a:solidFill>
                  <a:schemeClr val="tx1">
                    <a:lumMod val="95000"/>
                    <a:lumOff val="5000"/>
                  </a:schemeClr>
                </a:solidFill>
              </a:rPr>
              <a:t> 0      2     14     66</a:t>
            </a:r>
            <a:br>
              <a:rPr lang="en-US" sz="2000" dirty="0" smtClean="0">
                <a:solidFill>
                  <a:schemeClr val="tx1">
                    <a:lumMod val="95000"/>
                    <a:lumOff val="5000"/>
                  </a:schemeClr>
                </a:solidFill>
              </a:rPr>
            </a:br>
            <a:r>
              <a:rPr lang="en-US" sz="2000" dirty="0" smtClean="0">
                <a:solidFill>
                  <a:schemeClr val="tx1">
                    <a:lumMod val="95000"/>
                    <a:lumOff val="5000"/>
                  </a:schemeClr>
                </a:solidFill>
              </a:rPr>
              <a:t>-----------------------</a:t>
            </a:r>
            <a:br>
              <a:rPr lang="en-US" sz="2000" dirty="0" smtClean="0">
                <a:solidFill>
                  <a:schemeClr val="tx1">
                    <a:lumMod val="95000"/>
                    <a:lumOff val="5000"/>
                  </a:schemeClr>
                </a:solidFill>
              </a:rPr>
            </a:br>
            <a:r>
              <a:rPr lang="en-US" sz="2000" dirty="0" smtClean="0">
                <a:solidFill>
                  <a:schemeClr val="tx1">
                    <a:lumMod val="95000"/>
                    <a:lumOff val="5000"/>
                  </a:schemeClr>
                </a:solidFill>
              </a:rPr>
              <a:t>  1      7     33   118</a:t>
            </a:r>
            <a:br>
              <a:rPr lang="en-US" sz="2000" dirty="0" smtClean="0">
                <a:solidFill>
                  <a:schemeClr val="tx1">
                    <a:lumMod val="95000"/>
                    <a:lumOff val="5000"/>
                  </a:schemeClr>
                </a:solidFill>
              </a:rPr>
            </a:br>
            <a:r>
              <a:rPr lang="en-US" sz="2000" dirty="0" smtClean="0">
                <a:solidFill>
                  <a:schemeClr val="tx1">
                    <a:lumMod val="95000"/>
                    <a:lumOff val="5000"/>
                  </a:schemeClr>
                </a:solidFill>
              </a:rPr>
              <a:t> </a:t>
            </a:r>
          </a:p>
          <a:p>
            <a:pPr algn="l" rtl="0"/>
            <a:r>
              <a:rPr lang="en-US" sz="2000" dirty="0" smtClean="0">
                <a:solidFill>
                  <a:schemeClr val="tx1">
                    <a:lumMod val="95000"/>
                    <a:lumOff val="5000"/>
                  </a:schemeClr>
                </a:solidFill>
              </a:rPr>
              <a:t> 0      2     18</a:t>
            </a:r>
            <a:br>
              <a:rPr lang="en-US" sz="2000" dirty="0" smtClean="0">
                <a:solidFill>
                  <a:schemeClr val="tx1">
                    <a:lumMod val="95000"/>
                    <a:lumOff val="5000"/>
                  </a:schemeClr>
                </a:solidFill>
              </a:rPr>
            </a:br>
            <a:r>
              <a:rPr lang="en-US" sz="2000" dirty="0" smtClean="0">
                <a:solidFill>
                  <a:schemeClr val="tx1">
                    <a:lumMod val="95000"/>
                    <a:lumOff val="5000"/>
                  </a:schemeClr>
                </a:solidFill>
              </a:rPr>
              <a:t>--------------</a:t>
            </a:r>
            <a:br>
              <a:rPr lang="en-US" sz="2000" dirty="0" smtClean="0">
                <a:solidFill>
                  <a:schemeClr val="tx1">
                    <a:lumMod val="95000"/>
                    <a:lumOff val="5000"/>
                  </a:schemeClr>
                </a:solidFill>
              </a:rPr>
            </a:br>
            <a:r>
              <a:rPr lang="en-US" sz="2000" dirty="0" smtClean="0">
                <a:solidFill>
                  <a:schemeClr val="tx1">
                    <a:lumMod val="95000"/>
                    <a:lumOff val="5000"/>
                  </a:schemeClr>
                </a:solidFill>
              </a:rPr>
              <a:t>  1       9     51</a:t>
            </a:r>
            <a:br>
              <a:rPr lang="en-US" sz="2000" dirty="0" smtClean="0">
                <a:solidFill>
                  <a:schemeClr val="tx1">
                    <a:lumMod val="95000"/>
                    <a:lumOff val="5000"/>
                  </a:schemeClr>
                </a:solidFill>
              </a:rPr>
            </a:br>
            <a:endParaRPr lang="en-US" sz="2000" dirty="0" smtClean="0">
              <a:solidFill>
                <a:schemeClr val="tx1">
                  <a:lumMod val="95000"/>
                  <a:lumOff val="5000"/>
                </a:schemeClr>
              </a:solidFill>
            </a:endParaRPr>
          </a:p>
          <a:p>
            <a:pPr algn="l" rtl="0"/>
            <a:r>
              <a:rPr lang="en-US" sz="2000" dirty="0" smtClean="0">
                <a:solidFill>
                  <a:schemeClr val="tx1">
                    <a:lumMod val="95000"/>
                    <a:lumOff val="5000"/>
                  </a:schemeClr>
                </a:solidFill>
              </a:rPr>
              <a:t>  0       2</a:t>
            </a:r>
          </a:p>
          <a:p>
            <a:pPr algn="l" rtl="0"/>
            <a:r>
              <a:rPr lang="en-US" sz="2000" dirty="0" smtClean="0">
                <a:solidFill>
                  <a:schemeClr val="tx1">
                    <a:lumMod val="95000"/>
                    <a:lumOff val="5000"/>
                  </a:schemeClr>
                </a:solidFill>
              </a:rPr>
              <a:t>-----------</a:t>
            </a:r>
            <a:br>
              <a:rPr lang="en-US" sz="2000" dirty="0" smtClean="0">
                <a:solidFill>
                  <a:schemeClr val="tx1">
                    <a:lumMod val="95000"/>
                    <a:lumOff val="5000"/>
                  </a:schemeClr>
                </a:solidFill>
              </a:rPr>
            </a:br>
            <a:r>
              <a:rPr lang="en-US" sz="2000" dirty="0" smtClean="0">
                <a:solidFill>
                  <a:schemeClr val="tx1">
                    <a:lumMod val="95000"/>
                    <a:lumOff val="5000"/>
                  </a:schemeClr>
                </a:solidFill>
              </a:rPr>
              <a:t> 1     11</a:t>
            </a:r>
            <a:endParaRPr lang="ar-IQ" sz="2000" dirty="0" smtClean="0"/>
          </a:p>
          <a:p>
            <a:endParaRPr lang="ar-IQ" dirty="0"/>
          </a:p>
        </p:txBody>
      </p:sp>
      <p:cxnSp>
        <p:nvCxnSpPr>
          <p:cNvPr id="6" name="Straight Connector 5"/>
          <p:cNvCxnSpPr/>
          <p:nvPr/>
        </p:nvCxnSpPr>
        <p:spPr>
          <a:xfrm flipH="1">
            <a:off x="3491880" y="2636912"/>
            <a:ext cx="1588" cy="504056"/>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2915816" y="3429000"/>
            <a:ext cx="1588" cy="648072"/>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H="1">
            <a:off x="2555776" y="4221088"/>
            <a:ext cx="1588" cy="504056"/>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2195736" y="5157192"/>
            <a:ext cx="1588" cy="504056"/>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4067944" y="2132856"/>
            <a:ext cx="0" cy="360040"/>
          </a:xfrm>
          <a:prstGeom prst="line">
            <a:avLst/>
          </a:prstGeom>
        </p:spPr>
        <p:style>
          <a:lnRef idx="3">
            <a:schemeClr val="dk1"/>
          </a:lnRef>
          <a:fillRef idx="0">
            <a:schemeClr val="dk1"/>
          </a:fillRef>
          <a:effectRef idx="2">
            <a:schemeClr val="dk1"/>
          </a:effectRef>
          <a:fontRef idx="minor">
            <a:schemeClr val="tx1"/>
          </a:fontRef>
        </p:style>
      </p:cxnSp>
      <p:sp>
        <p:nvSpPr>
          <p:cNvPr id="1105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0595" name="Rectangle 3"/>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05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059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3848" y="1124744"/>
            <a:ext cx="4686300" cy="457200"/>
          </a:xfrm>
          <a:prstGeom prst="rect">
            <a:avLst/>
          </a:prstGeom>
          <a:noFill/>
        </p:spPr>
      </p:pic>
      <p:sp>
        <p:nvSpPr>
          <p:cNvPr id="110598" name="Rectangle 6"/>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179512" y="764705"/>
            <a:ext cx="8352928" cy="1200329"/>
          </a:xfrm>
          <a:prstGeom prst="rect">
            <a:avLst/>
          </a:prstGeom>
        </p:spPr>
        <p:txBody>
          <a:bodyPr wrap="square">
            <a:spAutoFit/>
          </a:bodyPr>
          <a:lstStyle/>
          <a:p>
            <a:r>
              <a:rPr lang="en-US" sz="2400" dirty="0" smtClean="0"/>
              <a:t>Example :   </a:t>
            </a:r>
          </a:p>
          <a:p>
            <a:r>
              <a:rPr lang="en-US" sz="2400" dirty="0" smtClean="0"/>
              <a:t>Write this polynomial</a:t>
            </a:r>
          </a:p>
          <a:p>
            <a:r>
              <a:rPr lang="en-US" sz="2400" dirty="0" smtClean="0"/>
              <a:t>in powers( x-2)                                                                  </a:t>
            </a:r>
          </a:p>
        </p:txBody>
      </p:sp>
      <p:sp>
        <p:nvSpPr>
          <p:cNvPr id="1136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366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36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366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6237312"/>
            <a:ext cx="7560840" cy="476672"/>
          </a:xfrm>
          <a:prstGeom prst="rect">
            <a:avLst/>
          </a:prstGeom>
          <a:noFill/>
        </p:spPr>
      </p:pic>
      <p:sp>
        <p:nvSpPr>
          <p:cNvPr id="113670"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2776"/>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rtl="0"/>
            <a:r>
              <a:rPr lang="en-US" sz="2400" b="1" dirty="0" smtClean="0"/>
              <a:t> Chapter </a:t>
            </a:r>
            <a:r>
              <a:rPr lang="en-US" sz="2400" b="1" dirty="0" err="1" smtClean="0"/>
              <a:t>Fou</a:t>
            </a:r>
            <a:r>
              <a:rPr lang="en-GB" sz="2400" b="1" dirty="0" smtClean="0"/>
              <a:t>r</a:t>
            </a:r>
            <a:r>
              <a:rPr lang="ar-IQ" sz="2400" b="1" dirty="0" smtClean="0"/>
              <a:t/>
            </a:r>
            <a:br>
              <a:rPr lang="ar-IQ" sz="2400" b="1" dirty="0" smtClean="0"/>
            </a:br>
            <a:r>
              <a:rPr lang="ar-IQ" sz="2400" b="1" dirty="0" smtClean="0"/>
              <a:t>4</a:t>
            </a:r>
            <a:r>
              <a:rPr lang="en-GB" sz="2400" b="1" dirty="0" smtClean="0"/>
              <a:t>-Power  Series</a:t>
            </a:r>
            <a:br>
              <a:rPr lang="en-GB" sz="2400" b="1" dirty="0" smtClean="0"/>
            </a:br>
            <a:r>
              <a:rPr lang="en-GB" sz="2400" b="1" dirty="0" smtClean="0"/>
              <a:t> </a:t>
            </a:r>
            <a:r>
              <a:rPr lang="en-US" sz="2700" b="1" dirty="0" smtClean="0"/>
              <a:t>4-1 Deriving Taylor Series or[Taylor Expansion ] </a:t>
            </a:r>
            <a:br>
              <a:rPr lang="en-US" sz="2700" b="1" dirty="0" smtClean="0"/>
            </a:br>
            <a:endParaRPr lang="ar-IQ" sz="2700" dirty="0"/>
          </a:p>
        </p:txBody>
      </p:sp>
      <p:sp>
        <p:nvSpPr>
          <p:cNvPr id="3" name="Content Placeholder 2"/>
          <p:cNvSpPr>
            <a:spLocks noGrp="1"/>
          </p:cNvSpPr>
          <p:nvPr>
            <p:ph idx="1"/>
          </p:nvPr>
        </p:nvSpPr>
        <p:spPr/>
        <p:txBody>
          <a:bodyPr>
            <a:normAutofit fontScale="70000" lnSpcReduction="20000"/>
          </a:bodyPr>
          <a:lstStyle/>
          <a:p>
            <a:pPr algn="just" rtl="0">
              <a:buNone/>
            </a:pPr>
            <a:r>
              <a:rPr lang="en-US" b="1" dirty="0" smtClean="0"/>
              <a:t>If  we take the series of  derivatives of variable(x) for general formula  as follow:</a:t>
            </a:r>
          </a:p>
          <a:p>
            <a:pPr algn="l" rtl="0">
              <a:buNone/>
            </a:pPr>
            <a:r>
              <a:rPr lang="en-US" dirty="0" err="1" smtClean="0"/>
              <a:t>P</a:t>
            </a:r>
            <a:r>
              <a:rPr lang="en-US" baseline="-25000" dirty="0" err="1" smtClean="0"/>
              <a:t>n</a:t>
            </a:r>
            <a:r>
              <a:rPr lang="en-US" dirty="0" smtClean="0"/>
              <a:t>(x)=C</a:t>
            </a:r>
            <a:r>
              <a:rPr lang="en-US" baseline="-25000" dirty="0" smtClean="0"/>
              <a:t>0</a:t>
            </a:r>
            <a:r>
              <a:rPr lang="en-US" dirty="0" smtClean="0"/>
              <a:t>+ C</a:t>
            </a:r>
            <a:r>
              <a:rPr lang="en-US" baseline="-25000" dirty="0" smtClean="0"/>
              <a:t>1</a:t>
            </a:r>
            <a:r>
              <a:rPr lang="en-US" dirty="0" smtClean="0"/>
              <a:t> (x-a) + C</a:t>
            </a:r>
            <a:r>
              <a:rPr lang="en-US" baseline="-25000" dirty="0" smtClean="0"/>
              <a:t>2</a:t>
            </a:r>
            <a:r>
              <a:rPr lang="en-US" dirty="0" smtClean="0"/>
              <a:t> (x-a)</a:t>
            </a:r>
            <a:r>
              <a:rPr lang="en-US" baseline="30000" dirty="0" smtClean="0"/>
              <a:t>2</a:t>
            </a:r>
            <a:r>
              <a:rPr lang="en-US" dirty="0" smtClean="0"/>
              <a:t> + C</a:t>
            </a:r>
            <a:r>
              <a:rPr lang="en-US" baseline="-25000" dirty="0" smtClean="0"/>
              <a:t>3</a:t>
            </a:r>
            <a:r>
              <a:rPr lang="en-US" dirty="0" smtClean="0"/>
              <a:t>(x-a)</a:t>
            </a:r>
            <a:r>
              <a:rPr lang="en-US" baseline="30000" dirty="0" smtClean="0"/>
              <a:t>3</a:t>
            </a:r>
            <a:r>
              <a:rPr lang="en-US" dirty="0" smtClean="0"/>
              <a:t> + C</a:t>
            </a:r>
            <a:r>
              <a:rPr lang="en-US" baseline="-25000" dirty="0" smtClean="0"/>
              <a:t>4</a:t>
            </a:r>
            <a:r>
              <a:rPr lang="en-US" dirty="0" smtClean="0"/>
              <a:t> (x-a)</a:t>
            </a:r>
            <a:r>
              <a:rPr lang="en-US" baseline="30000" dirty="0" smtClean="0"/>
              <a:t>4</a:t>
            </a:r>
            <a:r>
              <a:rPr lang="en-US" dirty="0" smtClean="0"/>
              <a:t> +…  +   C</a:t>
            </a:r>
            <a:r>
              <a:rPr lang="en-US" baseline="-25000" dirty="0" smtClean="0"/>
              <a:t>n-1</a:t>
            </a:r>
            <a:r>
              <a:rPr lang="en-US" dirty="0" smtClean="0"/>
              <a:t>(x-a)</a:t>
            </a:r>
            <a:r>
              <a:rPr lang="en-US" baseline="30000" dirty="0" smtClean="0"/>
              <a:t>n-1</a:t>
            </a:r>
            <a:r>
              <a:rPr lang="en-US" dirty="0" smtClean="0"/>
              <a:t>  +</a:t>
            </a:r>
            <a:r>
              <a:rPr lang="en-US" dirty="0" err="1" smtClean="0"/>
              <a:t>C</a:t>
            </a:r>
            <a:r>
              <a:rPr lang="en-US" baseline="-25000" dirty="0" err="1" smtClean="0"/>
              <a:t>n</a:t>
            </a:r>
            <a:r>
              <a:rPr lang="en-US" dirty="0" smtClean="0"/>
              <a:t>(x-a)</a:t>
            </a:r>
            <a:r>
              <a:rPr lang="en-US" baseline="30000" dirty="0" smtClean="0"/>
              <a:t>n</a:t>
            </a:r>
            <a:endParaRPr lang="ar-IQ" dirty="0" smtClean="0"/>
          </a:p>
          <a:p>
            <a:pPr algn="just" rtl="0">
              <a:buNone/>
            </a:pPr>
            <a:endParaRPr lang="en-US" dirty="0" smtClean="0"/>
          </a:p>
          <a:p>
            <a:pPr algn="just" rtl="0">
              <a:buNone/>
            </a:pPr>
            <a:r>
              <a:rPr lang="en-US" dirty="0" err="1" smtClean="0"/>
              <a:t>P</a:t>
            </a:r>
            <a:r>
              <a:rPr lang="en-US" baseline="-25000" dirty="0" err="1" smtClean="0"/>
              <a:t>n</a:t>
            </a:r>
            <a:r>
              <a:rPr lang="en-US" dirty="0" smtClean="0"/>
              <a:t>’(x)= C</a:t>
            </a:r>
            <a:r>
              <a:rPr lang="en-US" baseline="-25000" dirty="0" smtClean="0"/>
              <a:t>1</a:t>
            </a:r>
            <a:r>
              <a:rPr lang="en-US" dirty="0" smtClean="0"/>
              <a:t> +2 C</a:t>
            </a:r>
            <a:r>
              <a:rPr lang="en-US" baseline="-25000" dirty="0" smtClean="0"/>
              <a:t>2</a:t>
            </a:r>
            <a:r>
              <a:rPr lang="en-US" dirty="0" smtClean="0"/>
              <a:t> (x-a) +3 C</a:t>
            </a:r>
            <a:r>
              <a:rPr lang="en-US" baseline="-25000" dirty="0" smtClean="0"/>
              <a:t>3</a:t>
            </a:r>
            <a:r>
              <a:rPr lang="en-US" dirty="0" smtClean="0"/>
              <a:t>(x-a)</a:t>
            </a:r>
            <a:r>
              <a:rPr lang="en-US" baseline="30000" dirty="0" smtClean="0"/>
              <a:t>2</a:t>
            </a:r>
            <a:r>
              <a:rPr lang="en-US" dirty="0" smtClean="0"/>
              <a:t>  + 4C</a:t>
            </a:r>
            <a:r>
              <a:rPr lang="en-US" baseline="-25000" dirty="0" smtClean="0"/>
              <a:t>4</a:t>
            </a:r>
            <a:r>
              <a:rPr lang="en-US" dirty="0" smtClean="0"/>
              <a:t> (x-a)</a:t>
            </a:r>
            <a:r>
              <a:rPr lang="en-US" baseline="30000" dirty="0" smtClean="0"/>
              <a:t>3</a:t>
            </a:r>
            <a:r>
              <a:rPr lang="en-US" dirty="0" smtClean="0"/>
              <a:t> +… +(n-1 )C</a:t>
            </a:r>
            <a:r>
              <a:rPr lang="en-US" baseline="-25000" dirty="0" smtClean="0"/>
              <a:t>n-1</a:t>
            </a:r>
            <a:r>
              <a:rPr lang="en-US" dirty="0" smtClean="0"/>
              <a:t>(x-a)</a:t>
            </a:r>
            <a:r>
              <a:rPr lang="en-US" baseline="30000" dirty="0" smtClean="0"/>
              <a:t>n-2</a:t>
            </a:r>
            <a:r>
              <a:rPr lang="en-US" dirty="0" smtClean="0"/>
              <a:t>  + </a:t>
            </a:r>
            <a:r>
              <a:rPr lang="en-US" dirty="0" err="1" smtClean="0"/>
              <a:t>nC</a:t>
            </a:r>
            <a:r>
              <a:rPr lang="en-US" baseline="-25000" dirty="0" err="1" smtClean="0"/>
              <a:t>n</a:t>
            </a:r>
            <a:r>
              <a:rPr lang="en-US" dirty="0" smtClean="0"/>
              <a:t>(x-a)</a:t>
            </a:r>
            <a:r>
              <a:rPr lang="en-US" baseline="30000" dirty="0" smtClean="0"/>
              <a:t>n-1</a:t>
            </a:r>
            <a:r>
              <a:rPr lang="en-US" dirty="0" smtClean="0"/>
              <a:t>  </a:t>
            </a:r>
          </a:p>
          <a:p>
            <a:pPr algn="just" rtl="0">
              <a:buNone/>
            </a:pPr>
            <a:endParaRPr lang="en-US" dirty="0" smtClean="0"/>
          </a:p>
          <a:p>
            <a:pPr algn="just" rtl="0">
              <a:buNone/>
            </a:pPr>
            <a:r>
              <a:rPr lang="en-US" dirty="0" err="1" smtClean="0"/>
              <a:t>P</a:t>
            </a:r>
            <a:r>
              <a:rPr lang="en-US" baseline="-25000" dirty="0" err="1" smtClean="0"/>
              <a:t>n</a:t>
            </a:r>
            <a:r>
              <a:rPr lang="en-US" dirty="0" smtClean="0"/>
              <a:t>”(x)= 2.1 C</a:t>
            </a:r>
            <a:r>
              <a:rPr lang="en-US" baseline="-25000" dirty="0" smtClean="0"/>
              <a:t>2</a:t>
            </a:r>
            <a:r>
              <a:rPr lang="en-US" dirty="0" smtClean="0"/>
              <a:t> +3.2 C</a:t>
            </a:r>
            <a:r>
              <a:rPr lang="en-US" baseline="-25000" dirty="0" smtClean="0"/>
              <a:t>3</a:t>
            </a:r>
            <a:r>
              <a:rPr lang="en-US" dirty="0" smtClean="0"/>
              <a:t>(x-a) + 4.3C</a:t>
            </a:r>
            <a:r>
              <a:rPr lang="en-US" baseline="-25000" dirty="0" smtClean="0"/>
              <a:t>4</a:t>
            </a:r>
            <a:r>
              <a:rPr lang="en-US" dirty="0" smtClean="0"/>
              <a:t> (x-a)</a:t>
            </a:r>
            <a:r>
              <a:rPr lang="en-US" baseline="30000" dirty="0" smtClean="0"/>
              <a:t>2</a:t>
            </a:r>
            <a:r>
              <a:rPr lang="en-US" dirty="0" smtClean="0"/>
              <a:t> +… +(n-1 )(n-2)C</a:t>
            </a:r>
            <a:r>
              <a:rPr lang="en-US" baseline="-25000" dirty="0" smtClean="0"/>
              <a:t>n-1</a:t>
            </a:r>
            <a:r>
              <a:rPr lang="en-US" dirty="0" smtClean="0"/>
              <a:t>(x-a)</a:t>
            </a:r>
            <a:r>
              <a:rPr lang="en-US" baseline="30000" dirty="0" smtClean="0"/>
              <a:t>n-3</a:t>
            </a:r>
            <a:r>
              <a:rPr lang="en-US" dirty="0" smtClean="0"/>
              <a:t>  + n(n-1)</a:t>
            </a:r>
            <a:r>
              <a:rPr lang="en-US" dirty="0" err="1" smtClean="0"/>
              <a:t>C</a:t>
            </a:r>
            <a:r>
              <a:rPr lang="en-US" baseline="-25000" dirty="0" err="1" smtClean="0"/>
              <a:t>n</a:t>
            </a:r>
            <a:r>
              <a:rPr lang="en-US" dirty="0" smtClean="0"/>
              <a:t>(x-a)</a:t>
            </a:r>
            <a:r>
              <a:rPr lang="en-US" baseline="30000" dirty="0" smtClean="0"/>
              <a:t>n-2</a:t>
            </a:r>
            <a:r>
              <a:rPr lang="en-US" dirty="0" smtClean="0"/>
              <a:t>  </a:t>
            </a:r>
          </a:p>
          <a:p>
            <a:pPr algn="just" rtl="0">
              <a:buNone/>
            </a:pPr>
            <a:endParaRPr lang="en-US" b="1" dirty="0" smtClean="0"/>
          </a:p>
          <a:p>
            <a:pPr algn="just" rtl="0">
              <a:buNone/>
            </a:pPr>
            <a:r>
              <a:rPr lang="en-US" b="1" dirty="0" smtClean="0"/>
              <a:t> </a:t>
            </a:r>
            <a:r>
              <a:rPr lang="en-US" dirty="0" err="1" smtClean="0"/>
              <a:t>P</a:t>
            </a:r>
            <a:r>
              <a:rPr lang="en-US" baseline="-25000" dirty="0" err="1" smtClean="0"/>
              <a:t>n</a:t>
            </a:r>
            <a:r>
              <a:rPr lang="en-US" baseline="30000" dirty="0" smtClean="0"/>
              <a:t>(3)</a:t>
            </a:r>
            <a:r>
              <a:rPr lang="en-US" dirty="0" smtClean="0"/>
              <a:t>(x)= 3.2.1 C</a:t>
            </a:r>
            <a:r>
              <a:rPr lang="en-US" baseline="-25000" dirty="0" smtClean="0"/>
              <a:t>3</a:t>
            </a:r>
            <a:r>
              <a:rPr lang="en-US" dirty="0" smtClean="0"/>
              <a:t>+ 4.3.2C</a:t>
            </a:r>
            <a:r>
              <a:rPr lang="en-US" baseline="-25000" dirty="0" smtClean="0"/>
              <a:t>4</a:t>
            </a:r>
            <a:r>
              <a:rPr lang="en-US" dirty="0" smtClean="0"/>
              <a:t> (x-a) +… +(n-1 )</a:t>
            </a:r>
          </a:p>
          <a:p>
            <a:pPr algn="just" rtl="0">
              <a:buNone/>
            </a:pPr>
            <a:r>
              <a:rPr lang="en-US" dirty="0" smtClean="0"/>
              <a:t>(n-2) (n-3)C</a:t>
            </a:r>
            <a:r>
              <a:rPr lang="en-US" baseline="-25000" dirty="0" smtClean="0"/>
              <a:t>n-1</a:t>
            </a:r>
            <a:r>
              <a:rPr lang="en-US" dirty="0" smtClean="0"/>
              <a:t>(x-a)</a:t>
            </a:r>
            <a:r>
              <a:rPr lang="en-US" baseline="30000" dirty="0" smtClean="0"/>
              <a:t>n-4</a:t>
            </a:r>
            <a:r>
              <a:rPr lang="en-US" dirty="0" smtClean="0"/>
              <a:t>  + n(n-1) (n-2)</a:t>
            </a:r>
            <a:r>
              <a:rPr lang="en-US" dirty="0" err="1" smtClean="0"/>
              <a:t>C</a:t>
            </a:r>
            <a:r>
              <a:rPr lang="en-US" baseline="-25000" dirty="0" err="1" smtClean="0"/>
              <a:t>n</a:t>
            </a:r>
            <a:r>
              <a:rPr lang="en-US" dirty="0" smtClean="0"/>
              <a:t>(x-a)</a:t>
            </a:r>
            <a:r>
              <a:rPr lang="en-US" baseline="30000" dirty="0" smtClean="0"/>
              <a:t>n-3</a:t>
            </a:r>
            <a:r>
              <a:rPr lang="en-US" dirty="0" smtClean="0"/>
              <a:t>  </a:t>
            </a:r>
          </a:p>
          <a:p>
            <a:pPr algn="just" rtl="0">
              <a:buNone/>
            </a:pPr>
            <a:endParaRPr lang="ar-IQ" b="1"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9552" y="404665"/>
          <a:ext cx="7848872" cy="6342071"/>
        </p:xfrm>
        <a:graphic>
          <a:graphicData uri="http://schemas.openxmlformats.org/drawingml/2006/table">
            <a:tbl>
              <a:tblPr/>
              <a:tblGrid>
                <a:gridCol w="7848872">
                  <a:extLst>
                    <a:ext uri="{9D8B030D-6E8A-4147-A177-3AD203B41FA5}">
                      <a16:colId xmlns:a16="http://schemas.microsoft.com/office/drawing/2014/main" val="20000"/>
                    </a:ext>
                  </a:extLst>
                </a:gridCol>
              </a:tblGrid>
              <a:tr h="3888431">
                <a:tc>
                  <a:txBody>
                    <a:bodyPr/>
                    <a:lstStyle/>
                    <a:p>
                      <a:pPr algn="just" rtl="0">
                        <a:lnSpc>
                          <a:spcPct val="115000"/>
                        </a:lnSpc>
                        <a:spcAft>
                          <a:spcPts val="0"/>
                        </a:spcAft>
                        <a:tabLst>
                          <a:tab pos="90170" algn="r"/>
                        </a:tabLst>
                      </a:pPr>
                      <a:r>
                        <a:rPr lang="en-US" sz="2000" b="1" u="none" dirty="0">
                          <a:solidFill>
                            <a:schemeClr val="tx1"/>
                          </a:solidFill>
                          <a:latin typeface="Times New Roman"/>
                          <a:ea typeface="Calibri"/>
                          <a:cs typeface="+mj-cs"/>
                        </a:rPr>
                        <a:t>Chapter </a:t>
                      </a:r>
                      <a:r>
                        <a:rPr lang="en-US" sz="2000" b="1" u="none" dirty="0" smtClean="0">
                          <a:solidFill>
                            <a:schemeClr val="tx1"/>
                          </a:solidFill>
                          <a:latin typeface="Times New Roman"/>
                          <a:ea typeface="Calibri"/>
                          <a:cs typeface="+mj-cs"/>
                        </a:rPr>
                        <a:t>Two:</a:t>
                      </a:r>
                      <a:r>
                        <a:rPr lang="en-GB" sz="2000" dirty="0" smtClean="0">
                          <a:latin typeface="Times New Roman"/>
                          <a:ea typeface="Calibri"/>
                          <a:cs typeface="Arial"/>
                        </a:rPr>
                        <a:t> </a:t>
                      </a:r>
                      <a:r>
                        <a:rPr lang="en-GB" sz="2000" b="1" dirty="0" smtClean="0">
                          <a:latin typeface="Times New Roman"/>
                          <a:ea typeface="Calibri"/>
                          <a:cs typeface="Arial"/>
                        </a:rPr>
                        <a:t>Roots-finding for Non-</a:t>
                      </a:r>
                      <a:r>
                        <a:rPr lang="en-GB" sz="2000" b="1" baseline="0" dirty="0" smtClean="0">
                          <a:latin typeface="Times New Roman"/>
                          <a:ea typeface="Calibri"/>
                          <a:cs typeface="Arial"/>
                        </a:rPr>
                        <a:t> Linear  Equations</a:t>
                      </a:r>
                      <a:endParaRPr lang="en-US" sz="2000" b="1"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2-1Newton- </a:t>
                      </a:r>
                      <a:r>
                        <a:rPr lang="en-GB" sz="2000" dirty="0" err="1" smtClean="0">
                          <a:latin typeface="Times New Roman"/>
                          <a:ea typeface="Calibri"/>
                          <a:cs typeface="Arial"/>
                        </a:rPr>
                        <a:t>Raphson</a:t>
                      </a:r>
                      <a:r>
                        <a:rPr lang="en-GB" sz="2000" dirty="0" smtClean="0">
                          <a:latin typeface="Times New Roman"/>
                          <a:ea typeface="Calibri"/>
                          <a:cs typeface="Arial"/>
                        </a:rPr>
                        <a:t> Method  [N.R.M] for Single Non-</a:t>
                      </a:r>
                      <a:r>
                        <a:rPr lang="en-GB" sz="2000" baseline="0" dirty="0" smtClean="0">
                          <a:latin typeface="Times New Roman"/>
                          <a:ea typeface="Calibri"/>
                          <a:cs typeface="Arial"/>
                        </a:rPr>
                        <a:t> Linear  Equations</a:t>
                      </a:r>
                      <a:r>
                        <a:rPr lang="en-GB" sz="2000" dirty="0" smtClean="0">
                          <a:latin typeface="Times New Roman"/>
                          <a:ea typeface="Calibri"/>
                          <a:cs typeface="Arial"/>
                        </a:rPr>
                        <a:t> </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2-1-1Applications of [N.R.M]</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2-1-1-1 Finding  the Square Root of number by [N.R.M]</a:t>
                      </a:r>
                      <a:r>
                        <a:rPr lang="en-GB" sz="2000" b="0" kern="1200" dirty="0" smtClean="0">
                          <a:solidFill>
                            <a:schemeClr val="tx1"/>
                          </a:solidFill>
                          <a:latin typeface="+mn-lt"/>
                          <a:ea typeface="+mn-ea"/>
                          <a:cs typeface="+mn-cs"/>
                        </a:rPr>
                        <a:t> </a:t>
                      </a:r>
                      <a:r>
                        <a:rPr lang="en-GB" sz="2000" baseline="0" dirty="0" smtClean="0">
                          <a:latin typeface="Times New Roman"/>
                          <a:ea typeface="Calibri"/>
                          <a:cs typeface="Arial"/>
                        </a:rPr>
                        <a:t>(proof)</a:t>
                      </a:r>
                      <a:r>
                        <a:rPr lang="en-GB" sz="2000" b="0" kern="1200" dirty="0" smtClean="0">
                          <a:solidFill>
                            <a:schemeClr val="tx1"/>
                          </a:solidFill>
                          <a:latin typeface="+mn-lt"/>
                          <a:ea typeface="+mn-ea"/>
                          <a:cs typeface="+mn-cs"/>
                        </a:rPr>
                        <a:t>(Example)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2-1-1-2 Finding  the   Reciprocal of  number by [N.R.M]</a:t>
                      </a:r>
                      <a:r>
                        <a:rPr lang="en-GB" sz="2000" b="0" kern="1200" dirty="0" smtClean="0">
                          <a:solidFill>
                            <a:schemeClr val="tx1"/>
                          </a:solidFill>
                          <a:latin typeface="+mn-lt"/>
                          <a:ea typeface="+mn-ea"/>
                          <a:cs typeface="+mn-cs"/>
                        </a:rPr>
                        <a:t> </a:t>
                      </a:r>
                      <a:r>
                        <a:rPr lang="en-GB" sz="2000" baseline="0" dirty="0" smtClean="0">
                          <a:latin typeface="Times New Roman"/>
                          <a:ea typeface="Calibri"/>
                          <a:cs typeface="Arial"/>
                        </a:rPr>
                        <a:t>(proof)</a:t>
                      </a:r>
                      <a:r>
                        <a:rPr lang="en-GB" sz="2000" b="0" kern="1200" dirty="0" smtClean="0">
                          <a:solidFill>
                            <a:schemeClr val="tx1"/>
                          </a:solidFill>
                          <a:latin typeface="+mn-lt"/>
                          <a:ea typeface="+mn-ea"/>
                          <a:cs typeface="+mn-cs"/>
                        </a:rPr>
                        <a:t>(Example)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2-1-1-3Finding  the   Reciprocal of Square Root of   number by [N.R.M]</a:t>
                      </a:r>
                    </a:p>
                    <a:p>
                      <a:pPr marL="0" marR="0" indent="0" algn="just" defTabSz="914400" rtl="0" eaLnBrk="1" fontAlgn="auto" latinLnBrk="0" hangingPunct="1">
                        <a:lnSpc>
                          <a:spcPct val="115000"/>
                        </a:lnSpc>
                        <a:spcBef>
                          <a:spcPts val="0"/>
                        </a:spcBef>
                        <a:spcAft>
                          <a:spcPts val="0"/>
                        </a:spcAft>
                        <a:buClrTx/>
                        <a:buSzTx/>
                        <a:buFontTx/>
                        <a:buNone/>
                        <a:tabLst>
                          <a:tab pos="90170" algn="r"/>
                        </a:tabLst>
                        <a:defRPr/>
                      </a:pPr>
                      <a:r>
                        <a:rPr lang="en-GB" sz="2000" dirty="0" smtClean="0">
                          <a:latin typeface="Times New Roman"/>
                          <a:ea typeface="Calibri"/>
                          <a:cs typeface="Arial"/>
                        </a:rPr>
                        <a:t>2-2  Secant </a:t>
                      </a:r>
                      <a:r>
                        <a:rPr lang="en-GB" sz="2000" baseline="0" dirty="0" smtClean="0">
                          <a:latin typeface="Times New Roman"/>
                          <a:ea typeface="Calibri"/>
                          <a:cs typeface="Arial"/>
                        </a:rPr>
                        <a:t> Method(Proof)and</a:t>
                      </a:r>
                      <a:r>
                        <a:rPr lang="en-GB" sz="2000" b="0" kern="1200" dirty="0" smtClean="0">
                          <a:solidFill>
                            <a:schemeClr val="tx1"/>
                          </a:solidFill>
                          <a:latin typeface="+mn-lt"/>
                          <a:ea typeface="+mn-ea"/>
                          <a:cs typeface="+mn-cs"/>
                        </a:rPr>
                        <a:t>(Example)</a:t>
                      </a:r>
                      <a:endParaRPr lang="en-GB" sz="2000" dirty="0" smtClean="0">
                        <a:latin typeface="Times New Roman"/>
                        <a:ea typeface="Calibri"/>
                        <a:cs typeface="Arial"/>
                      </a:endParaRPr>
                    </a:p>
                    <a:p>
                      <a:pPr marL="0" marR="0" indent="0" algn="just" defTabSz="914400" rtl="0" eaLnBrk="1" fontAlgn="auto" latinLnBrk="0" hangingPunct="1">
                        <a:lnSpc>
                          <a:spcPct val="115000"/>
                        </a:lnSpc>
                        <a:spcBef>
                          <a:spcPts val="0"/>
                        </a:spcBef>
                        <a:spcAft>
                          <a:spcPts val="0"/>
                        </a:spcAft>
                        <a:buClrTx/>
                        <a:buSzTx/>
                        <a:buFontTx/>
                        <a:buNone/>
                        <a:tabLst>
                          <a:tab pos="90170" algn="r"/>
                        </a:tabLst>
                        <a:defRPr/>
                      </a:pPr>
                      <a:r>
                        <a:rPr lang="en-GB" sz="2000" dirty="0" smtClean="0">
                          <a:latin typeface="Times New Roman"/>
                          <a:ea typeface="Calibri"/>
                          <a:cs typeface="Arial"/>
                        </a:rPr>
                        <a:t>2-3Newton- </a:t>
                      </a:r>
                      <a:r>
                        <a:rPr lang="en-GB" sz="2000" dirty="0" err="1" smtClean="0">
                          <a:latin typeface="Times New Roman"/>
                          <a:ea typeface="Calibri"/>
                          <a:cs typeface="Arial"/>
                        </a:rPr>
                        <a:t>Raphson</a:t>
                      </a:r>
                      <a:r>
                        <a:rPr lang="en-GB" sz="2000" dirty="0" smtClean="0">
                          <a:latin typeface="Times New Roman"/>
                          <a:ea typeface="Calibri"/>
                          <a:cs typeface="Arial"/>
                        </a:rPr>
                        <a:t> Method  [N.R.M] for System of Non-</a:t>
                      </a:r>
                      <a:r>
                        <a:rPr lang="en-GB" sz="2000" baseline="0" dirty="0" smtClean="0">
                          <a:latin typeface="Times New Roman"/>
                          <a:ea typeface="Calibri"/>
                          <a:cs typeface="Arial"/>
                        </a:rPr>
                        <a:t> Linear  Equations</a:t>
                      </a:r>
                      <a:r>
                        <a:rPr lang="en-GB" sz="2000" dirty="0" smtClean="0">
                          <a:latin typeface="Times New Roman"/>
                          <a:ea typeface="Calibri"/>
                          <a:cs typeface="Arial"/>
                        </a:rPr>
                        <a:t> </a:t>
                      </a:r>
                      <a:r>
                        <a:rPr lang="en-GB" sz="2000" baseline="0" dirty="0" smtClean="0">
                          <a:latin typeface="Times New Roman"/>
                          <a:ea typeface="Calibri"/>
                          <a:cs typeface="Arial"/>
                        </a:rPr>
                        <a:t>(Proof)and</a:t>
                      </a:r>
                      <a:r>
                        <a:rPr lang="en-GB" sz="2000" b="0" kern="1200" dirty="0" smtClean="0">
                          <a:solidFill>
                            <a:schemeClr val="tx1"/>
                          </a:solidFill>
                          <a:latin typeface="+mn-lt"/>
                          <a:ea typeface="+mn-ea"/>
                          <a:cs typeface="+mn-cs"/>
                        </a:rPr>
                        <a:t>(Example)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2-4 Bisection Method </a:t>
                      </a:r>
                      <a:r>
                        <a:rPr lang="en-GB" sz="2000" baseline="0" dirty="0" smtClean="0">
                          <a:latin typeface="Times New Roman"/>
                          <a:ea typeface="Calibri"/>
                          <a:cs typeface="Arial"/>
                        </a:rPr>
                        <a:t>(Proof)and</a:t>
                      </a:r>
                      <a:r>
                        <a:rPr lang="en-GB" sz="2000" b="0" kern="1200" dirty="0" smtClean="0">
                          <a:solidFill>
                            <a:schemeClr val="tx1"/>
                          </a:solidFill>
                          <a:latin typeface="+mn-lt"/>
                          <a:ea typeface="+mn-ea"/>
                          <a:cs typeface="+mn-cs"/>
                        </a:rPr>
                        <a:t>(Example)</a:t>
                      </a:r>
                      <a:endParaRPr lang="en-GB" sz="2000" dirty="0" smtClean="0">
                        <a:latin typeface="Times New Roman"/>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2-5  False  Position</a:t>
                      </a:r>
                      <a:r>
                        <a:rPr lang="en-GB" sz="2000" baseline="0" dirty="0" smtClean="0">
                          <a:latin typeface="Times New Roman"/>
                          <a:ea typeface="Calibri"/>
                          <a:cs typeface="Arial"/>
                        </a:rPr>
                        <a:t>(Proof)and(</a:t>
                      </a:r>
                      <a:r>
                        <a:rPr lang="en-GB" sz="2000" b="0" kern="1200" dirty="0" smtClean="0">
                          <a:solidFill>
                            <a:schemeClr val="tx1"/>
                          </a:solidFill>
                          <a:latin typeface="+mn-lt"/>
                          <a:ea typeface="+mn-ea"/>
                          <a:cs typeface="+mn-cs"/>
                        </a:rPr>
                        <a:t>Example)</a:t>
                      </a:r>
                      <a:endParaRPr lang="en-US" sz="2800" u="none" dirty="0">
                        <a:solidFill>
                          <a:schemeClr val="tx1"/>
                        </a:solidFill>
                        <a:latin typeface="Calibri"/>
                        <a:ea typeface="Calibri"/>
                        <a:cs typeface="+mj-cs"/>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5453">
                <a:tc>
                  <a:txBody>
                    <a:bodyPr/>
                    <a:lstStyle/>
                    <a:p>
                      <a:pPr marL="0" marR="0" indent="0" algn="just" defTabSz="914400" rtl="0" eaLnBrk="1" fontAlgn="auto" latinLnBrk="0" hangingPunct="1">
                        <a:lnSpc>
                          <a:spcPct val="115000"/>
                        </a:lnSpc>
                        <a:spcBef>
                          <a:spcPts val="0"/>
                        </a:spcBef>
                        <a:spcAft>
                          <a:spcPts val="0"/>
                        </a:spcAft>
                        <a:buClrTx/>
                        <a:buSzTx/>
                        <a:buFontTx/>
                        <a:buNone/>
                        <a:tabLst>
                          <a:tab pos="90170" algn="r"/>
                        </a:tabLst>
                        <a:defRPr/>
                      </a:pPr>
                      <a:r>
                        <a:rPr lang="en-US" sz="2000" b="1" kern="1200" dirty="0" smtClean="0">
                          <a:solidFill>
                            <a:schemeClr val="tx1"/>
                          </a:solidFill>
                          <a:latin typeface="Times New Roman"/>
                          <a:ea typeface="Calibri"/>
                          <a:cs typeface="+mn-cs"/>
                        </a:rPr>
                        <a:t>Chapter Three:</a:t>
                      </a:r>
                    </a:p>
                    <a:p>
                      <a:pPr marL="0" marR="0" indent="0" algn="just" defTabSz="914400" rtl="0" eaLnBrk="1" fontAlgn="auto" latinLnBrk="0" hangingPunct="1">
                        <a:lnSpc>
                          <a:spcPct val="115000"/>
                        </a:lnSpc>
                        <a:spcBef>
                          <a:spcPts val="0"/>
                        </a:spcBef>
                        <a:spcAft>
                          <a:spcPts val="0"/>
                        </a:spcAft>
                        <a:buClrTx/>
                        <a:buSzTx/>
                        <a:buFontTx/>
                        <a:buNone/>
                        <a:tabLst>
                          <a:tab pos="90170" algn="r"/>
                        </a:tabLst>
                        <a:defRPr/>
                      </a:pPr>
                      <a:r>
                        <a:rPr lang="en-GB" sz="2000" b="1" dirty="0" smtClean="0">
                          <a:latin typeface="Times New Roman"/>
                          <a:ea typeface="Calibri"/>
                          <a:cs typeface="Arial"/>
                        </a:rPr>
                        <a:t>3-Polynomial</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3-1 Polynomial [Definition]</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3-2Types of Polynomial</a:t>
                      </a:r>
                      <a:r>
                        <a:rPr lang="en-GB" sz="2000" baseline="0" dirty="0" smtClean="0">
                          <a:latin typeface="Times New Roman"/>
                          <a:ea typeface="Calibri"/>
                          <a:cs typeface="Arial"/>
                        </a:rPr>
                        <a:t>(Proof)and</a:t>
                      </a:r>
                      <a:r>
                        <a:rPr lang="en-GB" sz="2000" b="0" kern="1200" dirty="0" smtClean="0">
                          <a:solidFill>
                            <a:schemeClr val="tx1"/>
                          </a:solidFill>
                          <a:latin typeface="+mn-lt"/>
                          <a:ea typeface="+mn-ea"/>
                          <a:cs typeface="+mn-cs"/>
                        </a:rPr>
                        <a:t>(Example)</a:t>
                      </a:r>
                      <a:endParaRPr lang="en-US" sz="2000" dirty="0" smtClean="0">
                        <a:latin typeface="+mn-lt"/>
                        <a:ea typeface="Calibri"/>
                        <a:cs typeface="Arial"/>
                      </a:endParaRPr>
                    </a:p>
                    <a:p>
                      <a:pPr marL="0" marR="0" indent="0" algn="just" defTabSz="914400" rtl="0" eaLnBrk="1" fontAlgn="auto" latinLnBrk="0" hangingPunct="1">
                        <a:lnSpc>
                          <a:spcPct val="115000"/>
                        </a:lnSpc>
                        <a:spcBef>
                          <a:spcPts val="0"/>
                        </a:spcBef>
                        <a:spcAft>
                          <a:spcPts val="0"/>
                        </a:spcAft>
                        <a:buClrTx/>
                        <a:buSzTx/>
                        <a:buFontTx/>
                        <a:buNone/>
                        <a:tabLst>
                          <a:tab pos="90170" algn="r"/>
                        </a:tabLst>
                        <a:defRPr/>
                      </a:pPr>
                      <a:r>
                        <a:rPr lang="en-GB" sz="2000" kern="1200" dirty="0" smtClean="0">
                          <a:solidFill>
                            <a:schemeClr val="tx1"/>
                          </a:solidFill>
                          <a:latin typeface="Times New Roman"/>
                          <a:ea typeface="Calibri"/>
                          <a:cs typeface="+mn-cs"/>
                        </a:rPr>
                        <a:t>3-3</a:t>
                      </a:r>
                      <a:r>
                        <a:rPr lang="en-GB" sz="2000" b="1" kern="1200" dirty="0" smtClean="0">
                          <a:solidFill>
                            <a:schemeClr val="tx1"/>
                          </a:solidFill>
                          <a:latin typeface="+mn-lt"/>
                          <a:ea typeface="+mn-ea"/>
                          <a:cs typeface="+mn-cs"/>
                        </a:rPr>
                        <a:t> </a:t>
                      </a:r>
                      <a:r>
                        <a:rPr lang="en-US" sz="2000" b="0" kern="1200" dirty="0" smtClean="0">
                          <a:solidFill>
                            <a:schemeClr val="tx1">
                              <a:lumMod val="95000"/>
                              <a:lumOff val="5000"/>
                            </a:schemeClr>
                          </a:solidFill>
                          <a:latin typeface="+mn-lt"/>
                          <a:ea typeface="+mn-ea"/>
                          <a:cs typeface="+mn-cs"/>
                        </a:rPr>
                        <a:t>Degrees of</a:t>
                      </a:r>
                      <a:r>
                        <a:rPr lang="en-US" sz="2000" b="0" kern="1200" dirty="0" smtClean="0">
                          <a:solidFill>
                            <a:schemeClr val="tx1"/>
                          </a:solidFill>
                          <a:latin typeface="+mn-lt"/>
                          <a:ea typeface="+mn-ea"/>
                          <a:cs typeface="+mn-cs"/>
                        </a:rPr>
                        <a:t> polynomial</a:t>
                      </a:r>
                      <a:r>
                        <a:rPr lang="en-GB" sz="2000" baseline="0" dirty="0" smtClean="0">
                          <a:latin typeface="Times New Roman"/>
                          <a:ea typeface="Calibri"/>
                          <a:cs typeface="Arial"/>
                        </a:rPr>
                        <a:t>(Proof)and</a:t>
                      </a:r>
                      <a:r>
                        <a:rPr lang="en-GB" sz="2000" b="0" kern="1200" dirty="0" smtClean="0">
                          <a:solidFill>
                            <a:schemeClr val="tx1"/>
                          </a:solidFill>
                          <a:latin typeface="+mn-lt"/>
                          <a:ea typeface="+mn-ea"/>
                          <a:cs typeface="+mn-cs"/>
                        </a:rPr>
                        <a:t>(Example)</a:t>
                      </a:r>
                      <a:endParaRPr lang="en-US" sz="2000" b="0" kern="1200" dirty="0" smtClean="0">
                        <a:solidFill>
                          <a:schemeClr val="tx1">
                            <a:lumMod val="95000"/>
                            <a:lumOff val="5000"/>
                          </a:schemeClr>
                        </a:solidFill>
                        <a:latin typeface="+mn-lt"/>
                        <a:ea typeface="+mn-ea"/>
                        <a:cs typeface="+mn-cs"/>
                      </a:endParaRPr>
                    </a:p>
                    <a:p>
                      <a:pPr algn="just" rtl="0">
                        <a:lnSpc>
                          <a:spcPct val="115000"/>
                        </a:lnSpc>
                        <a:spcAft>
                          <a:spcPts val="0"/>
                        </a:spcAft>
                        <a:tabLst>
                          <a:tab pos="90170" algn="r"/>
                        </a:tabLst>
                      </a:pPr>
                      <a:r>
                        <a:rPr lang="en-GB" sz="2000" kern="1200" dirty="0" smtClean="0">
                          <a:solidFill>
                            <a:schemeClr val="tx1"/>
                          </a:solidFill>
                          <a:latin typeface="Times New Roman"/>
                          <a:ea typeface="Calibri"/>
                          <a:cs typeface="+mn-cs"/>
                        </a:rPr>
                        <a:t>3-4 Evaluation of Polyn</a:t>
                      </a:r>
                      <a:r>
                        <a:rPr lang="en-GB" sz="2000" dirty="0" smtClean="0">
                          <a:latin typeface="Times New Roman"/>
                          <a:ea typeface="Calibri"/>
                          <a:cs typeface="Arial"/>
                        </a:rPr>
                        <a:t>omial</a:t>
                      </a:r>
                      <a:r>
                        <a:rPr lang="en-GB" sz="2000" baseline="0" dirty="0" smtClean="0">
                          <a:latin typeface="Times New Roman"/>
                          <a:ea typeface="Calibri"/>
                          <a:cs typeface="Arial"/>
                        </a:rPr>
                        <a:t>(Proof)and</a:t>
                      </a:r>
                      <a:r>
                        <a:rPr lang="en-GB" sz="2000" b="0" kern="1200" dirty="0" smtClean="0">
                          <a:solidFill>
                            <a:schemeClr val="tx1"/>
                          </a:solidFill>
                          <a:latin typeface="+mn-lt"/>
                          <a:ea typeface="+mn-ea"/>
                          <a:cs typeface="+mn-cs"/>
                        </a:rPr>
                        <a:t>(Example)</a:t>
                      </a:r>
                    </a:p>
                    <a:p>
                      <a:pPr algn="just" rtl="0">
                        <a:lnSpc>
                          <a:spcPct val="115000"/>
                        </a:lnSpc>
                        <a:spcAft>
                          <a:spcPts val="0"/>
                        </a:spcAft>
                        <a:tabLst>
                          <a:tab pos="90170" algn="r"/>
                        </a:tabLst>
                      </a:pPr>
                      <a:r>
                        <a:rPr lang="en-GB" sz="1800" kern="1200" dirty="0" smtClean="0">
                          <a:solidFill>
                            <a:schemeClr val="tx1"/>
                          </a:solidFill>
                          <a:latin typeface="+mn-lt"/>
                          <a:ea typeface="+mn-ea"/>
                          <a:cs typeface="+mn-cs"/>
                        </a:rPr>
                        <a:t> 3-5 </a:t>
                      </a:r>
                      <a:r>
                        <a:rPr lang="en-US" sz="1800" kern="1200" dirty="0" smtClean="0">
                          <a:solidFill>
                            <a:schemeClr val="tx1"/>
                          </a:solidFill>
                          <a:latin typeface="+mn-lt"/>
                          <a:ea typeface="+mn-ea"/>
                          <a:cs typeface="+mn-cs"/>
                        </a:rPr>
                        <a:t>Representation Polynomial by power algebraic series</a:t>
                      </a:r>
                      <a:r>
                        <a:rPr lang="en-GB" sz="2000" baseline="0" dirty="0" smtClean="0">
                          <a:latin typeface="Times New Roman"/>
                          <a:ea typeface="Calibri"/>
                          <a:cs typeface="Arial"/>
                        </a:rPr>
                        <a:t>(Proof)and</a:t>
                      </a:r>
                      <a:r>
                        <a:rPr lang="en-GB" sz="2000" b="0" kern="1200" dirty="0" smtClean="0">
                          <a:solidFill>
                            <a:schemeClr val="tx1"/>
                          </a:solidFill>
                          <a:latin typeface="+mn-lt"/>
                          <a:ea typeface="+mn-ea"/>
                          <a:cs typeface="+mn-cs"/>
                        </a:rPr>
                        <a:t>(Example)</a:t>
                      </a:r>
                      <a:endParaRPr lang="en-US" sz="2000" dirty="0" smtClean="0">
                        <a:latin typeface="+mn-lt"/>
                        <a:ea typeface="Calibri"/>
                        <a:cs typeface="Arial"/>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p:sndAc>
      <p:stSnd>
        <p:snd r:embed="rId2" name="chimes.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8208912" cy="5016758"/>
          </a:xfrm>
          <a:prstGeom prst="rect">
            <a:avLst/>
          </a:prstGeom>
        </p:spPr>
        <p:txBody>
          <a:bodyPr wrap="square">
            <a:spAutoFit/>
          </a:bodyPr>
          <a:lstStyle/>
          <a:p>
            <a:r>
              <a:rPr lang="en-US" sz="3200" dirty="0" err="1" smtClean="0"/>
              <a:t>P</a:t>
            </a:r>
            <a:r>
              <a:rPr lang="en-US" sz="3200" baseline="-25000" dirty="0" err="1" smtClean="0"/>
              <a:t>n</a:t>
            </a:r>
            <a:r>
              <a:rPr lang="en-US" sz="3200" baseline="30000" dirty="0" smtClean="0"/>
              <a:t>(4)</a:t>
            </a:r>
            <a:r>
              <a:rPr lang="en-US" sz="3200" dirty="0" smtClean="0"/>
              <a:t>(x)= 4.3.2.1C</a:t>
            </a:r>
            <a:r>
              <a:rPr lang="en-US" sz="3200" baseline="-25000" dirty="0" smtClean="0"/>
              <a:t>4</a:t>
            </a:r>
            <a:r>
              <a:rPr lang="en-US" sz="3200" dirty="0" smtClean="0"/>
              <a:t>+… +(n-1 )(n-2) (n-3) (n-4)C</a:t>
            </a:r>
            <a:r>
              <a:rPr lang="en-US" sz="3200" baseline="-25000" dirty="0" smtClean="0"/>
              <a:t>n-1</a:t>
            </a:r>
            <a:r>
              <a:rPr lang="en-US" sz="3200" dirty="0" smtClean="0"/>
              <a:t>(x-a)</a:t>
            </a:r>
            <a:r>
              <a:rPr lang="en-US" sz="3200" baseline="30000" dirty="0" smtClean="0"/>
              <a:t>n-</a:t>
            </a:r>
            <a:r>
              <a:rPr lang="en-US" sz="3200" dirty="0" smtClean="0"/>
              <a:t>  + n(n-1) (n-2) (n-3)C</a:t>
            </a:r>
            <a:r>
              <a:rPr lang="en-US" sz="3200" baseline="-25000" dirty="0" smtClean="0"/>
              <a:t>n</a:t>
            </a:r>
            <a:r>
              <a:rPr lang="en-US" sz="3200" dirty="0" smtClean="0"/>
              <a:t>(x-a)</a:t>
            </a:r>
            <a:r>
              <a:rPr lang="en-US" sz="3200" baseline="30000" dirty="0" smtClean="0"/>
              <a:t>n-4</a:t>
            </a:r>
            <a:r>
              <a:rPr lang="en-US" sz="3200" dirty="0" smtClean="0"/>
              <a:t>  </a:t>
            </a:r>
          </a:p>
          <a:p>
            <a:r>
              <a:rPr lang="en-US" sz="3200" dirty="0" smtClean="0"/>
              <a:t>.                            .</a:t>
            </a:r>
          </a:p>
          <a:p>
            <a:r>
              <a:rPr lang="en-US" sz="3200" dirty="0" smtClean="0"/>
              <a:t>.                            .</a:t>
            </a:r>
          </a:p>
          <a:p>
            <a:r>
              <a:rPr lang="en-US" sz="3200" dirty="0" smtClean="0"/>
              <a:t>.                            .</a:t>
            </a:r>
          </a:p>
          <a:p>
            <a:r>
              <a:rPr lang="en-US" sz="3200" dirty="0" err="1" smtClean="0"/>
              <a:t>P</a:t>
            </a:r>
            <a:r>
              <a:rPr lang="en-US" sz="3200" baseline="-25000" dirty="0" err="1" smtClean="0"/>
              <a:t>n</a:t>
            </a:r>
            <a:r>
              <a:rPr lang="en-US" sz="3200" baseline="-25000" dirty="0" smtClean="0"/>
              <a:t> </a:t>
            </a:r>
            <a:r>
              <a:rPr lang="en-US" sz="3200" baseline="30000" dirty="0" smtClean="0"/>
              <a:t>(n-1)</a:t>
            </a:r>
            <a:r>
              <a:rPr lang="en-US" sz="3200" dirty="0" smtClean="0"/>
              <a:t>(x)= (n-1 )(n-2) (n-3) (n-4)…C</a:t>
            </a:r>
            <a:r>
              <a:rPr lang="en-US" sz="3200" baseline="-25000" dirty="0" smtClean="0"/>
              <a:t>n-1</a:t>
            </a:r>
            <a:r>
              <a:rPr lang="en-US" sz="3200" dirty="0" smtClean="0"/>
              <a:t>+ n(n-1) (n-2) (n-3)… [n-(n-2)] </a:t>
            </a:r>
            <a:r>
              <a:rPr lang="en-US" sz="3200" dirty="0" err="1" smtClean="0"/>
              <a:t>C</a:t>
            </a:r>
            <a:r>
              <a:rPr lang="en-US" sz="3200" baseline="-25000" dirty="0" err="1" smtClean="0"/>
              <a:t>n</a:t>
            </a:r>
            <a:r>
              <a:rPr lang="en-US" sz="3200" dirty="0" smtClean="0"/>
              <a:t>(x-a)</a:t>
            </a:r>
            <a:r>
              <a:rPr lang="en-US" sz="3200" baseline="30000" dirty="0" smtClean="0"/>
              <a:t>n-(n-1)</a:t>
            </a:r>
            <a:r>
              <a:rPr lang="en-US" sz="3200" dirty="0" smtClean="0"/>
              <a:t> </a:t>
            </a:r>
            <a:endParaRPr lang="ar-IQ" sz="3200" dirty="0" smtClean="0"/>
          </a:p>
          <a:p>
            <a:endParaRPr lang="en-US" sz="3200" dirty="0" smtClean="0"/>
          </a:p>
          <a:p>
            <a:r>
              <a:rPr lang="en-US" sz="3200" dirty="0" err="1" smtClean="0"/>
              <a:t>P</a:t>
            </a:r>
            <a:r>
              <a:rPr lang="en-US" sz="3200" baseline="-25000" dirty="0" err="1" smtClean="0"/>
              <a:t>n</a:t>
            </a:r>
            <a:r>
              <a:rPr lang="en-US" sz="3200" baseline="30000" dirty="0" smtClean="0"/>
              <a:t>(n)</a:t>
            </a:r>
            <a:r>
              <a:rPr lang="en-US" sz="3200" dirty="0" smtClean="0"/>
              <a:t>(x)= n(n-1)(n-2) …3.2.1 </a:t>
            </a:r>
            <a:r>
              <a:rPr lang="en-US" sz="3200" dirty="0" err="1" smtClean="0"/>
              <a:t>C</a:t>
            </a:r>
            <a:r>
              <a:rPr lang="en-US" sz="3200" baseline="-25000" dirty="0" err="1" smtClean="0"/>
              <a:t>n</a:t>
            </a:r>
            <a:r>
              <a:rPr lang="en-US" sz="3200" dirty="0" smtClean="0"/>
              <a:t>(x-a)</a:t>
            </a:r>
            <a:r>
              <a:rPr lang="en-US" sz="3200" baseline="30000" dirty="0" smtClean="0"/>
              <a:t>n-n</a:t>
            </a:r>
            <a:r>
              <a:rPr lang="en-US" sz="3200" dirty="0" smtClean="0"/>
              <a:t> =n! </a:t>
            </a:r>
            <a:r>
              <a:rPr lang="en-US" sz="3200" dirty="0" err="1" smtClean="0"/>
              <a:t>C</a:t>
            </a:r>
            <a:r>
              <a:rPr lang="en-US" sz="3200" baseline="-25000" dirty="0" err="1" smtClean="0"/>
              <a:t>n</a:t>
            </a:r>
            <a:r>
              <a:rPr lang="en-US" sz="3200" dirty="0" smtClean="0"/>
              <a:t>(x-a)</a:t>
            </a:r>
            <a:r>
              <a:rPr lang="en-US" sz="3200" baseline="30000" dirty="0" smtClean="0"/>
              <a:t>0</a:t>
            </a:r>
            <a:r>
              <a:rPr lang="en-US" sz="3200" dirty="0" smtClean="0"/>
              <a:t> </a:t>
            </a:r>
          </a:p>
          <a:p>
            <a:r>
              <a:rPr lang="en-US" sz="3200" dirty="0" err="1" smtClean="0"/>
              <a:t>P</a:t>
            </a:r>
            <a:r>
              <a:rPr lang="en-US" sz="3200" baseline="-25000" dirty="0" err="1" smtClean="0"/>
              <a:t>n</a:t>
            </a:r>
            <a:r>
              <a:rPr lang="en-US" sz="3200" baseline="30000" dirty="0" smtClean="0"/>
              <a:t>(n)</a:t>
            </a:r>
            <a:r>
              <a:rPr lang="en-US" sz="3200" dirty="0" smtClean="0"/>
              <a:t>(x)=n! C</a:t>
            </a:r>
            <a:r>
              <a:rPr lang="en-US" sz="3200" baseline="-25000" dirty="0" smtClean="0"/>
              <a:t>n</a:t>
            </a:r>
            <a:endParaRPr lang="en-US" sz="3200" baseline="30000" dirty="0"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48637"/>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endParaRPr lang="ar-IQ" dirty="0">
              <a:solidFill>
                <a:schemeClr val="bg1"/>
              </a:solidFill>
            </a:endParaRPr>
          </a:p>
        </p:txBody>
      </p:sp>
      <p:sp>
        <p:nvSpPr>
          <p:cNvPr id="3" name="Subtitle 2"/>
          <p:cNvSpPr>
            <a:spLocks noGrp="1"/>
          </p:cNvSpPr>
          <p:nvPr>
            <p:ph type="subTitle" idx="1"/>
          </p:nvPr>
        </p:nvSpPr>
        <p:spPr>
          <a:xfrm>
            <a:off x="571472" y="1142984"/>
            <a:ext cx="7715304" cy="5072098"/>
          </a:xfrm>
        </p:spPr>
        <p:txBody>
          <a:bodyPr>
            <a:normAutofit fontScale="25000" lnSpcReduction="20000"/>
          </a:bodyPr>
          <a:lstStyle/>
          <a:p>
            <a:pPr algn="l" rtl="0"/>
            <a:r>
              <a:rPr lang="en-US" sz="9600" dirty="0" smtClean="0">
                <a:solidFill>
                  <a:schemeClr val="tx1"/>
                </a:solidFill>
                <a:cs typeface="+mj-cs"/>
              </a:rPr>
              <a:t>If x=a</a:t>
            </a:r>
          </a:p>
          <a:p>
            <a:pPr algn="l" rtl="0"/>
            <a:r>
              <a:rPr lang="en-US" sz="9600" dirty="0" err="1" smtClean="0">
                <a:solidFill>
                  <a:schemeClr val="tx1"/>
                </a:solidFill>
                <a:cs typeface="+mj-cs"/>
              </a:rPr>
              <a:t>P</a:t>
            </a:r>
            <a:r>
              <a:rPr lang="en-US" sz="9600" baseline="-25000" dirty="0" err="1" smtClean="0">
                <a:solidFill>
                  <a:schemeClr val="tx1"/>
                </a:solidFill>
                <a:cs typeface="+mj-cs"/>
              </a:rPr>
              <a:t>n</a:t>
            </a:r>
            <a:r>
              <a:rPr lang="en-US" sz="9600" dirty="0" smtClean="0">
                <a:solidFill>
                  <a:schemeClr val="tx1"/>
                </a:solidFill>
                <a:cs typeface="+mj-cs"/>
              </a:rPr>
              <a:t>(a)= C</a:t>
            </a:r>
            <a:r>
              <a:rPr lang="en-US" sz="9600" baseline="-25000" dirty="0" smtClean="0">
                <a:solidFill>
                  <a:schemeClr val="tx1"/>
                </a:solidFill>
                <a:cs typeface="+mj-cs"/>
              </a:rPr>
              <a:t>0                                                                                         </a:t>
            </a:r>
            <a:r>
              <a:rPr lang="en-US" sz="9600" dirty="0" err="1" smtClean="0">
                <a:solidFill>
                  <a:schemeClr val="tx1"/>
                </a:solidFill>
                <a:cs typeface="+mj-cs"/>
              </a:rPr>
              <a:t>C</a:t>
            </a:r>
            <a:r>
              <a:rPr lang="en-US" sz="9600" baseline="-25000" dirty="0" err="1" smtClean="0">
                <a:solidFill>
                  <a:schemeClr val="tx1"/>
                </a:solidFill>
                <a:cs typeface="+mj-cs"/>
              </a:rPr>
              <a:t>0</a:t>
            </a:r>
            <a:r>
              <a:rPr lang="en-US" sz="9600" dirty="0" smtClean="0">
                <a:solidFill>
                  <a:schemeClr val="tx1"/>
                </a:solidFill>
                <a:cs typeface="+mj-cs"/>
              </a:rPr>
              <a:t>=</a:t>
            </a:r>
            <a:r>
              <a:rPr lang="en-US" sz="9600" dirty="0" err="1" smtClean="0">
                <a:solidFill>
                  <a:schemeClr val="tx1"/>
                </a:solidFill>
                <a:cs typeface="+mj-cs"/>
              </a:rPr>
              <a:t>P</a:t>
            </a:r>
            <a:r>
              <a:rPr lang="en-US" sz="9600" baseline="-25000" dirty="0" err="1" smtClean="0">
                <a:solidFill>
                  <a:schemeClr val="tx1"/>
                </a:solidFill>
                <a:cs typeface="+mj-cs"/>
              </a:rPr>
              <a:t>n</a:t>
            </a:r>
            <a:r>
              <a:rPr lang="en-US" sz="9600" dirty="0" smtClean="0">
                <a:solidFill>
                  <a:schemeClr val="tx1"/>
                </a:solidFill>
                <a:cs typeface="+mj-cs"/>
              </a:rPr>
              <a:t>(a)</a:t>
            </a:r>
          </a:p>
          <a:p>
            <a:pPr algn="l" rtl="0"/>
            <a:r>
              <a:rPr lang="en-US" sz="9600" baseline="-25000" dirty="0" smtClean="0">
                <a:solidFill>
                  <a:schemeClr val="tx1"/>
                </a:solidFill>
                <a:cs typeface="+mj-cs"/>
              </a:rPr>
              <a:t>                                                                                                               </a:t>
            </a:r>
          </a:p>
          <a:p>
            <a:pPr algn="l" rtl="0"/>
            <a:r>
              <a:rPr lang="en-US" sz="9600" dirty="0" err="1" smtClean="0">
                <a:solidFill>
                  <a:schemeClr val="tx1"/>
                </a:solidFill>
              </a:rPr>
              <a:t>P</a:t>
            </a:r>
            <a:r>
              <a:rPr lang="en-US" sz="9600" baseline="-25000" dirty="0" err="1" smtClean="0">
                <a:solidFill>
                  <a:schemeClr val="tx1"/>
                </a:solidFill>
              </a:rPr>
              <a:t>n</a:t>
            </a:r>
            <a:r>
              <a:rPr lang="en-US" sz="9600" dirty="0" smtClean="0">
                <a:solidFill>
                  <a:schemeClr val="tx1"/>
                </a:solidFill>
              </a:rPr>
              <a:t>'(a)=</a:t>
            </a:r>
            <a:r>
              <a:rPr lang="en-US" sz="9600" baseline="-25000" dirty="0" smtClean="0">
                <a:solidFill>
                  <a:schemeClr val="tx1"/>
                </a:solidFill>
                <a:cs typeface="+mj-cs"/>
              </a:rPr>
              <a:t> </a:t>
            </a:r>
            <a:r>
              <a:rPr lang="en-US" sz="9600" dirty="0" smtClean="0">
                <a:solidFill>
                  <a:schemeClr val="tx1"/>
                </a:solidFill>
              </a:rPr>
              <a:t>C</a:t>
            </a:r>
            <a:r>
              <a:rPr lang="en-US" sz="9600" baseline="-25000" dirty="0" smtClean="0">
                <a:solidFill>
                  <a:schemeClr val="tx1"/>
                </a:solidFill>
              </a:rPr>
              <a:t>1</a:t>
            </a:r>
            <a:r>
              <a:rPr lang="en-US" sz="9600" baseline="-25000" dirty="0" smtClean="0">
                <a:solidFill>
                  <a:schemeClr val="tx1"/>
                </a:solidFill>
                <a:cs typeface="+mj-cs"/>
              </a:rPr>
              <a:t>                                                                                             </a:t>
            </a:r>
            <a:r>
              <a:rPr lang="en-US" sz="9600" dirty="0" err="1" smtClean="0">
                <a:solidFill>
                  <a:schemeClr val="tx1"/>
                </a:solidFill>
              </a:rPr>
              <a:t>C</a:t>
            </a:r>
            <a:r>
              <a:rPr lang="en-US" sz="9600" baseline="-25000" dirty="0" err="1" smtClean="0">
                <a:solidFill>
                  <a:schemeClr val="tx1"/>
                </a:solidFill>
              </a:rPr>
              <a:t>1</a:t>
            </a:r>
            <a:r>
              <a:rPr lang="en-US" sz="9600" dirty="0" smtClean="0">
                <a:solidFill>
                  <a:schemeClr val="tx1"/>
                </a:solidFill>
              </a:rPr>
              <a:t>= </a:t>
            </a:r>
            <a:r>
              <a:rPr lang="en-US" sz="9600" dirty="0" err="1" smtClean="0">
                <a:solidFill>
                  <a:schemeClr val="tx1"/>
                </a:solidFill>
              </a:rPr>
              <a:t>P</a:t>
            </a:r>
            <a:r>
              <a:rPr lang="en-US" sz="9600" baseline="-25000" dirty="0" err="1" smtClean="0">
                <a:solidFill>
                  <a:schemeClr val="tx1"/>
                </a:solidFill>
              </a:rPr>
              <a:t>n</a:t>
            </a:r>
            <a:r>
              <a:rPr lang="en-US" sz="9600" dirty="0" smtClean="0">
                <a:solidFill>
                  <a:schemeClr val="tx1"/>
                </a:solidFill>
              </a:rPr>
              <a:t>'(a)/ 1!</a:t>
            </a:r>
            <a:r>
              <a:rPr lang="en-US" sz="9600" baseline="-25000" dirty="0" smtClean="0">
                <a:solidFill>
                  <a:schemeClr val="tx1"/>
                </a:solidFill>
                <a:cs typeface="+mj-cs"/>
              </a:rPr>
              <a:t>                                                                                     </a:t>
            </a:r>
            <a:endParaRPr lang="en-US" sz="9600" dirty="0" smtClean="0">
              <a:solidFill>
                <a:schemeClr val="tx1"/>
              </a:solidFill>
              <a:cs typeface="+mj-cs"/>
            </a:endParaRPr>
          </a:p>
          <a:p>
            <a:pPr algn="l" rtl="0"/>
            <a:r>
              <a:rPr lang="en-US" sz="9600" dirty="0" smtClean="0">
                <a:solidFill>
                  <a:schemeClr val="tx1"/>
                </a:solidFill>
                <a:cs typeface="+mj-cs"/>
              </a:rPr>
              <a:t>                                                                              </a:t>
            </a:r>
          </a:p>
          <a:p>
            <a:pPr algn="l" rtl="0"/>
            <a:r>
              <a:rPr lang="en-US" sz="9600" dirty="0" err="1" smtClean="0">
                <a:solidFill>
                  <a:schemeClr val="tx1"/>
                </a:solidFill>
                <a:cs typeface="+mj-cs"/>
              </a:rPr>
              <a:t>P</a:t>
            </a:r>
            <a:r>
              <a:rPr lang="en-US" sz="9600" baseline="-25000" dirty="0" err="1" smtClean="0">
                <a:solidFill>
                  <a:schemeClr val="tx1"/>
                </a:solidFill>
                <a:cs typeface="+mj-cs"/>
              </a:rPr>
              <a:t>n</a:t>
            </a:r>
            <a:r>
              <a:rPr lang="en-US" sz="9600" baseline="30000" dirty="0" smtClean="0">
                <a:solidFill>
                  <a:schemeClr val="tx1"/>
                </a:solidFill>
                <a:cs typeface="+mj-cs"/>
              </a:rPr>
              <a:t>” </a:t>
            </a:r>
            <a:r>
              <a:rPr lang="en-US" sz="9600" dirty="0" smtClean="0">
                <a:solidFill>
                  <a:schemeClr val="tx1"/>
                </a:solidFill>
                <a:cs typeface="+mj-cs"/>
              </a:rPr>
              <a:t>(a)= 2.1 C</a:t>
            </a:r>
            <a:r>
              <a:rPr lang="en-US" sz="9600" baseline="-25000" dirty="0" smtClean="0">
                <a:solidFill>
                  <a:schemeClr val="tx1"/>
                </a:solidFill>
                <a:cs typeface="+mj-cs"/>
              </a:rPr>
              <a:t>2                                                                               </a:t>
            </a:r>
            <a:r>
              <a:rPr lang="en-US" sz="9600" dirty="0" smtClean="0">
                <a:solidFill>
                  <a:schemeClr val="tx1"/>
                </a:solidFill>
                <a:cs typeface="+mj-cs"/>
              </a:rPr>
              <a:t> </a:t>
            </a:r>
            <a:r>
              <a:rPr lang="en-US" sz="9600" dirty="0" err="1" smtClean="0">
                <a:solidFill>
                  <a:schemeClr val="tx1"/>
                </a:solidFill>
                <a:cs typeface="+mj-cs"/>
              </a:rPr>
              <a:t>C</a:t>
            </a:r>
            <a:r>
              <a:rPr lang="en-US" sz="9600" baseline="-25000" dirty="0" err="1" smtClean="0">
                <a:solidFill>
                  <a:schemeClr val="tx1"/>
                </a:solidFill>
                <a:cs typeface="+mj-cs"/>
              </a:rPr>
              <a:t>2</a:t>
            </a:r>
            <a:r>
              <a:rPr lang="en-US" sz="9600" dirty="0" smtClean="0">
                <a:solidFill>
                  <a:schemeClr val="tx1"/>
                </a:solidFill>
                <a:cs typeface="+mj-cs"/>
              </a:rPr>
              <a:t>= </a:t>
            </a:r>
            <a:r>
              <a:rPr lang="en-US" sz="9600" dirty="0" err="1" smtClean="0">
                <a:solidFill>
                  <a:schemeClr val="tx1"/>
                </a:solidFill>
                <a:cs typeface="+mj-cs"/>
              </a:rPr>
              <a:t>P</a:t>
            </a:r>
            <a:r>
              <a:rPr lang="en-US" sz="9600" baseline="-25000" dirty="0" err="1" smtClean="0">
                <a:solidFill>
                  <a:schemeClr val="tx1"/>
                </a:solidFill>
                <a:cs typeface="+mj-cs"/>
              </a:rPr>
              <a:t>n</a:t>
            </a:r>
            <a:r>
              <a:rPr lang="en-US" sz="9600" dirty="0" smtClean="0">
                <a:solidFill>
                  <a:schemeClr val="tx1"/>
                </a:solidFill>
                <a:cs typeface="+mj-cs"/>
              </a:rPr>
              <a:t>”(a)/ 2!</a:t>
            </a:r>
          </a:p>
          <a:p>
            <a:pPr algn="l" rtl="0"/>
            <a:r>
              <a:rPr lang="en-US" sz="9600" dirty="0" err="1" smtClean="0">
                <a:solidFill>
                  <a:schemeClr val="tx1"/>
                </a:solidFill>
              </a:rPr>
              <a:t>P</a:t>
            </a:r>
            <a:r>
              <a:rPr lang="en-US" sz="9600" baseline="-25000" dirty="0" err="1" smtClean="0">
                <a:solidFill>
                  <a:schemeClr val="tx1"/>
                </a:solidFill>
              </a:rPr>
              <a:t>n</a:t>
            </a:r>
            <a:r>
              <a:rPr lang="en-US" sz="9600" baseline="30000" dirty="0" smtClean="0">
                <a:solidFill>
                  <a:schemeClr val="tx1"/>
                </a:solidFill>
              </a:rPr>
              <a:t> </a:t>
            </a:r>
            <a:r>
              <a:rPr lang="en-US" sz="9600" baseline="30000" dirty="0" smtClean="0">
                <a:solidFill>
                  <a:schemeClr val="tx1"/>
                </a:solidFill>
                <a:cs typeface="+mj-cs"/>
              </a:rPr>
              <a:t>(3)</a:t>
            </a:r>
            <a:r>
              <a:rPr lang="en-US" sz="9600" dirty="0" smtClean="0">
                <a:solidFill>
                  <a:schemeClr val="tx1"/>
                </a:solidFill>
                <a:cs typeface="+mj-cs"/>
              </a:rPr>
              <a:t>(a)=3.2.1 C</a:t>
            </a:r>
            <a:r>
              <a:rPr lang="en-US" sz="9600" baseline="-25000" dirty="0" smtClean="0">
                <a:solidFill>
                  <a:schemeClr val="tx1"/>
                </a:solidFill>
                <a:cs typeface="+mj-cs"/>
              </a:rPr>
              <a:t>3                                                                          </a:t>
            </a:r>
            <a:r>
              <a:rPr lang="en-US" sz="9600" dirty="0" err="1" smtClean="0">
                <a:solidFill>
                  <a:schemeClr val="tx1"/>
                </a:solidFill>
              </a:rPr>
              <a:t>C</a:t>
            </a:r>
            <a:r>
              <a:rPr lang="en-US" sz="9600" baseline="-25000" dirty="0" err="1" smtClean="0">
                <a:solidFill>
                  <a:schemeClr val="tx1"/>
                </a:solidFill>
              </a:rPr>
              <a:t>3</a:t>
            </a:r>
            <a:r>
              <a:rPr lang="en-US" sz="9600" dirty="0" smtClean="0">
                <a:solidFill>
                  <a:schemeClr val="tx1"/>
                </a:solidFill>
              </a:rPr>
              <a:t>=</a:t>
            </a:r>
            <a:r>
              <a:rPr lang="en-US" sz="9600" dirty="0" err="1" smtClean="0">
                <a:solidFill>
                  <a:schemeClr val="tx1"/>
                </a:solidFill>
              </a:rPr>
              <a:t>P</a:t>
            </a:r>
            <a:r>
              <a:rPr lang="en-US" sz="9600" baseline="-25000" dirty="0" err="1" smtClean="0">
                <a:solidFill>
                  <a:schemeClr val="tx1"/>
                </a:solidFill>
              </a:rPr>
              <a:t>n</a:t>
            </a:r>
            <a:r>
              <a:rPr lang="en-US" sz="9600" baseline="30000" dirty="0" smtClean="0">
                <a:solidFill>
                  <a:schemeClr val="tx1"/>
                </a:solidFill>
              </a:rPr>
              <a:t>(3)</a:t>
            </a:r>
            <a:r>
              <a:rPr lang="en-US" sz="9600" dirty="0" smtClean="0">
                <a:solidFill>
                  <a:schemeClr val="tx1"/>
                </a:solidFill>
              </a:rPr>
              <a:t> </a:t>
            </a:r>
            <a:r>
              <a:rPr lang="en-US" sz="9600" dirty="0" smtClean="0">
                <a:solidFill>
                  <a:schemeClr val="tx1"/>
                </a:solidFill>
                <a:cs typeface="+mj-cs"/>
              </a:rPr>
              <a:t>(a)/3!</a:t>
            </a:r>
          </a:p>
          <a:p>
            <a:pPr algn="l" rtl="0"/>
            <a:endParaRPr lang="en-US" sz="9600" dirty="0" smtClean="0">
              <a:solidFill>
                <a:schemeClr val="tx1"/>
              </a:solidFill>
              <a:cs typeface="+mj-cs"/>
            </a:endParaRPr>
          </a:p>
          <a:p>
            <a:pPr algn="l" rtl="0"/>
            <a:r>
              <a:rPr lang="en-US" sz="9600" dirty="0" err="1" smtClean="0">
                <a:solidFill>
                  <a:schemeClr val="tx1"/>
                </a:solidFill>
              </a:rPr>
              <a:t>P</a:t>
            </a:r>
            <a:r>
              <a:rPr lang="en-US" sz="9600" baseline="-25000" dirty="0" err="1" smtClean="0">
                <a:solidFill>
                  <a:schemeClr val="tx1"/>
                </a:solidFill>
              </a:rPr>
              <a:t>n</a:t>
            </a:r>
            <a:r>
              <a:rPr lang="en-US" sz="9600" baseline="30000" dirty="0" smtClean="0">
                <a:solidFill>
                  <a:schemeClr val="tx1"/>
                </a:solidFill>
              </a:rPr>
              <a:t>(4)</a:t>
            </a:r>
            <a:r>
              <a:rPr lang="en-US" sz="9600" dirty="0" smtClean="0">
                <a:solidFill>
                  <a:schemeClr val="tx1"/>
                </a:solidFill>
              </a:rPr>
              <a:t>(a)=4.3.2.1 C</a:t>
            </a:r>
            <a:r>
              <a:rPr lang="en-US" sz="9600" baseline="-25000" dirty="0" smtClean="0">
                <a:solidFill>
                  <a:schemeClr val="tx1"/>
                </a:solidFill>
              </a:rPr>
              <a:t>4</a:t>
            </a:r>
            <a:r>
              <a:rPr lang="en-US" sz="9600" dirty="0" smtClean="0">
                <a:solidFill>
                  <a:schemeClr val="tx1"/>
                </a:solidFill>
              </a:rPr>
              <a:t>                                               </a:t>
            </a:r>
            <a:r>
              <a:rPr lang="en-US" sz="9600" dirty="0" err="1" smtClean="0">
                <a:solidFill>
                  <a:schemeClr val="tx1"/>
                </a:solidFill>
              </a:rPr>
              <a:t>C</a:t>
            </a:r>
            <a:r>
              <a:rPr lang="en-US" sz="9600" baseline="-25000" dirty="0" err="1" smtClean="0">
                <a:solidFill>
                  <a:schemeClr val="tx1"/>
                </a:solidFill>
              </a:rPr>
              <a:t>4</a:t>
            </a:r>
            <a:r>
              <a:rPr lang="en-US" sz="9600" dirty="0" smtClean="0">
                <a:solidFill>
                  <a:schemeClr val="tx1"/>
                </a:solidFill>
              </a:rPr>
              <a:t>=</a:t>
            </a:r>
            <a:r>
              <a:rPr lang="en-US" sz="9600" dirty="0" err="1" smtClean="0">
                <a:solidFill>
                  <a:schemeClr val="tx1"/>
                </a:solidFill>
              </a:rPr>
              <a:t>P</a:t>
            </a:r>
            <a:r>
              <a:rPr lang="en-US" sz="9600" baseline="-25000" dirty="0" err="1" smtClean="0">
                <a:solidFill>
                  <a:schemeClr val="tx1"/>
                </a:solidFill>
              </a:rPr>
              <a:t>n</a:t>
            </a:r>
            <a:r>
              <a:rPr lang="en-US" sz="9600" baseline="30000" dirty="0" smtClean="0">
                <a:solidFill>
                  <a:schemeClr val="tx1"/>
                </a:solidFill>
              </a:rPr>
              <a:t>(4)</a:t>
            </a:r>
            <a:r>
              <a:rPr lang="en-US" sz="9600" dirty="0" smtClean="0">
                <a:solidFill>
                  <a:schemeClr val="tx1"/>
                </a:solidFill>
              </a:rPr>
              <a:t> (a)/4!</a:t>
            </a:r>
          </a:p>
          <a:p>
            <a:pPr algn="l" rtl="0"/>
            <a:r>
              <a:rPr lang="en-US" sz="9600" dirty="0" smtClean="0">
                <a:solidFill>
                  <a:schemeClr val="tx1"/>
                </a:solidFill>
                <a:cs typeface="+mj-cs"/>
              </a:rPr>
              <a:t>.                                                                              .</a:t>
            </a:r>
          </a:p>
          <a:p>
            <a:pPr algn="l" rtl="0"/>
            <a:r>
              <a:rPr lang="en-US" sz="9600" dirty="0" smtClean="0">
                <a:solidFill>
                  <a:schemeClr val="tx1"/>
                </a:solidFill>
                <a:cs typeface="+mj-cs"/>
              </a:rPr>
              <a:t>.                                                                              .</a:t>
            </a:r>
          </a:p>
          <a:p>
            <a:pPr algn="l" rtl="0"/>
            <a:r>
              <a:rPr lang="en-US" sz="9600" dirty="0" smtClean="0">
                <a:solidFill>
                  <a:schemeClr val="tx1"/>
                </a:solidFill>
                <a:cs typeface="+mj-cs"/>
              </a:rPr>
              <a:t>.                                                                              .</a:t>
            </a:r>
          </a:p>
          <a:p>
            <a:pPr algn="l" rtl="0"/>
            <a:r>
              <a:rPr lang="en-US" sz="9600" dirty="0" err="1" smtClean="0">
                <a:solidFill>
                  <a:schemeClr val="tx1"/>
                </a:solidFill>
              </a:rPr>
              <a:t>P</a:t>
            </a:r>
            <a:r>
              <a:rPr lang="en-US" sz="9600" baseline="-25000" dirty="0" err="1" smtClean="0">
                <a:solidFill>
                  <a:schemeClr val="tx1"/>
                </a:solidFill>
              </a:rPr>
              <a:t>n</a:t>
            </a:r>
            <a:r>
              <a:rPr lang="en-US" sz="9600" baseline="30000" dirty="0" smtClean="0">
                <a:solidFill>
                  <a:schemeClr val="tx1"/>
                </a:solidFill>
              </a:rPr>
              <a:t>(n)</a:t>
            </a:r>
            <a:r>
              <a:rPr lang="en-US" sz="9600" dirty="0" smtClean="0">
                <a:solidFill>
                  <a:schemeClr val="tx1"/>
                </a:solidFill>
              </a:rPr>
              <a:t>(a)=n! </a:t>
            </a:r>
            <a:r>
              <a:rPr lang="en-US" sz="9600" dirty="0" err="1" smtClean="0">
                <a:solidFill>
                  <a:schemeClr val="tx1"/>
                </a:solidFill>
              </a:rPr>
              <a:t>C</a:t>
            </a:r>
            <a:r>
              <a:rPr lang="en-US" sz="9600" baseline="-25000" dirty="0" err="1" smtClean="0">
                <a:solidFill>
                  <a:schemeClr val="tx1"/>
                </a:solidFill>
              </a:rPr>
              <a:t>n</a:t>
            </a:r>
            <a:r>
              <a:rPr lang="en-US" sz="9600" dirty="0" smtClean="0">
                <a:solidFill>
                  <a:schemeClr val="tx1"/>
                </a:solidFill>
              </a:rPr>
              <a:t>                                                       </a:t>
            </a:r>
            <a:r>
              <a:rPr lang="en-US" sz="9600" dirty="0" err="1" smtClean="0">
                <a:solidFill>
                  <a:schemeClr val="tx1"/>
                </a:solidFill>
              </a:rPr>
              <a:t>C</a:t>
            </a:r>
            <a:r>
              <a:rPr lang="en-US" sz="9600" baseline="-25000" dirty="0" err="1" smtClean="0">
                <a:solidFill>
                  <a:schemeClr val="tx1"/>
                </a:solidFill>
              </a:rPr>
              <a:t>n</a:t>
            </a:r>
            <a:r>
              <a:rPr lang="en-US" sz="9600" dirty="0" smtClean="0">
                <a:solidFill>
                  <a:schemeClr val="tx1"/>
                </a:solidFill>
              </a:rPr>
              <a:t>=</a:t>
            </a:r>
            <a:r>
              <a:rPr lang="en-US" sz="9600" dirty="0" err="1" smtClean="0">
                <a:solidFill>
                  <a:schemeClr val="tx1"/>
                </a:solidFill>
              </a:rPr>
              <a:t>P</a:t>
            </a:r>
            <a:r>
              <a:rPr lang="en-US" sz="9600" baseline="-25000" dirty="0" err="1" smtClean="0">
                <a:solidFill>
                  <a:schemeClr val="tx1"/>
                </a:solidFill>
              </a:rPr>
              <a:t>n</a:t>
            </a:r>
            <a:r>
              <a:rPr lang="en-US" sz="9600" baseline="30000" dirty="0" smtClean="0">
                <a:solidFill>
                  <a:schemeClr val="tx1"/>
                </a:solidFill>
              </a:rPr>
              <a:t>(n)</a:t>
            </a:r>
            <a:r>
              <a:rPr lang="en-US" sz="9600" dirty="0" smtClean="0">
                <a:solidFill>
                  <a:schemeClr val="tx1"/>
                </a:solidFill>
              </a:rPr>
              <a:t> (a)/ n!</a:t>
            </a:r>
            <a:endParaRPr lang="en-US" sz="14400" baseline="30000" dirty="0" smtClean="0">
              <a:solidFill>
                <a:schemeClr val="tx1"/>
              </a:solidFill>
            </a:endParaRPr>
          </a:p>
          <a:p>
            <a:pPr algn="l" rtl="0"/>
            <a:r>
              <a:rPr lang="en-US" sz="9600" dirty="0" smtClean="0">
                <a:cs typeface="+mj-cs"/>
              </a:rPr>
              <a:t>                                                                                                            </a:t>
            </a:r>
            <a:r>
              <a:rPr lang="en-US" sz="7000" dirty="0" smtClean="0">
                <a:cs typeface="+mj-cs"/>
              </a:rPr>
              <a:t>             </a:t>
            </a:r>
          </a:p>
          <a:p>
            <a:pPr algn="l" rtl="0"/>
            <a:r>
              <a:rPr lang="en-US" sz="7000" dirty="0" smtClean="0">
                <a:cs typeface="+mj-cs"/>
              </a:rPr>
              <a:t>                                                                                                                            </a:t>
            </a:r>
            <a:endParaRPr lang="en-US" sz="7000" dirty="0" smtClean="0">
              <a:solidFill>
                <a:schemeClr val="tx1"/>
              </a:solidFill>
              <a:cs typeface="+mj-cs"/>
            </a:endParaRPr>
          </a:p>
          <a:p>
            <a:pPr algn="l" rtl="0"/>
            <a:r>
              <a:rPr lang="en-US" sz="7000" dirty="0" smtClean="0">
                <a:cs typeface="+mj-cs"/>
              </a:rPr>
              <a:t> </a:t>
            </a:r>
            <a:endParaRPr lang="en-US" sz="7000" baseline="-25000" dirty="0" smtClean="0">
              <a:solidFill>
                <a:schemeClr val="tx1"/>
              </a:solidFill>
              <a:cs typeface="+mj-cs"/>
            </a:endParaRPr>
          </a:p>
          <a:p>
            <a:pPr algn="l" rtl="0"/>
            <a:endParaRPr lang="ar-IQ" dirty="0"/>
          </a:p>
        </p:txBody>
      </p:sp>
      <p:cxnSp>
        <p:nvCxnSpPr>
          <p:cNvPr id="11" name="Straight Arrow Connector 10"/>
          <p:cNvCxnSpPr/>
          <p:nvPr/>
        </p:nvCxnSpPr>
        <p:spPr>
          <a:xfrm>
            <a:off x="2195736" y="1772816"/>
            <a:ext cx="2233388" cy="1311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a:off x="2411760" y="2276872"/>
            <a:ext cx="2231678" cy="91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2771800" y="3068960"/>
            <a:ext cx="2157390" cy="28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a:off x="2928926" y="3500438"/>
            <a:ext cx="2219138" cy="5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V="1">
            <a:off x="3203848" y="4143380"/>
            <a:ext cx="2153970" cy="57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V="1">
            <a:off x="3059832" y="5589240"/>
            <a:ext cx="2214578" cy="714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sndAc>
      <p:stSnd>
        <p:snd r:embed="rId2" name="chimes.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92696"/>
            <a:ext cx="8280920" cy="5386090"/>
          </a:xfrm>
          <a:prstGeom prst="rect">
            <a:avLst/>
          </a:prstGeom>
        </p:spPr>
        <p:txBody>
          <a:bodyPr wrap="square">
            <a:spAutoFit/>
          </a:bodyPr>
          <a:lstStyle/>
          <a:p>
            <a:r>
              <a:rPr lang="en-US" sz="2800" dirty="0" err="1" smtClean="0">
                <a:cs typeface="+mj-cs"/>
              </a:rPr>
              <a:t>P</a:t>
            </a:r>
            <a:r>
              <a:rPr lang="en-US" sz="2800" baseline="-25000" dirty="0" err="1" smtClean="0">
                <a:cs typeface="+mj-cs"/>
              </a:rPr>
              <a:t>n</a:t>
            </a:r>
            <a:r>
              <a:rPr lang="en-US" sz="2800" dirty="0" smtClean="0">
                <a:cs typeface="+mj-cs"/>
              </a:rPr>
              <a:t>(x)=C</a:t>
            </a:r>
            <a:r>
              <a:rPr lang="en-US" sz="2800" baseline="-25000" dirty="0" smtClean="0">
                <a:cs typeface="+mj-cs"/>
              </a:rPr>
              <a:t>0</a:t>
            </a:r>
            <a:r>
              <a:rPr lang="en-US" sz="2800" dirty="0" smtClean="0">
                <a:cs typeface="+mj-cs"/>
              </a:rPr>
              <a:t>+ C</a:t>
            </a:r>
            <a:r>
              <a:rPr lang="en-US" sz="2800" baseline="-25000" dirty="0" smtClean="0">
                <a:cs typeface="+mj-cs"/>
              </a:rPr>
              <a:t>1</a:t>
            </a:r>
            <a:r>
              <a:rPr lang="en-US" sz="2800" dirty="0" smtClean="0">
                <a:cs typeface="+mj-cs"/>
              </a:rPr>
              <a:t> (x-a) + C</a:t>
            </a:r>
            <a:r>
              <a:rPr lang="en-US" sz="2800" baseline="-25000" dirty="0" smtClean="0">
                <a:cs typeface="+mj-cs"/>
              </a:rPr>
              <a:t>2</a:t>
            </a:r>
            <a:r>
              <a:rPr lang="en-US" sz="2800" dirty="0" smtClean="0">
                <a:cs typeface="+mj-cs"/>
              </a:rPr>
              <a:t> (x-a)</a:t>
            </a:r>
            <a:r>
              <a:rPr lang="en-US" sz="2800" baseline="30000" dirty="0" smtClean="0">
                <a:cs typeface="+mj-cs"/>
              </a:rPr>
              <a:t>2</a:t>
            </a:r>
            <a:r>
              <a:rPr lang="en-US" sz="2800" dirty="0" smtClean="0">
                <a:cs typeface="+mj-cs"/>
              </a:rPr>
              <a:t> + C</a:t>
            </a:r>
            <a:r>
              <a:rPr lang="en-US" sz="2800" baseline="-25000" dirty="0" smtClean="0">
                <a:cs typeface="+mj-cs"/>
              </a:rPr>
              <a:t>3</a:t>
            </a:r>
            <a:r>
              <a:rPr lang="en-US" sz="2800" dirty="0" smtClean="0">
                <a:cs typeface="+mj-cs"/>
              </a:rPr>
              <a:t>(x-a)</a:t>
            </a:r>
            <a:r>
              <a:rPr lang="en-US" sz="2800" baseline="30000" dirty="0" smtClean="0">
                <a:cs typeface="+mj-cs"/>
              </a:rPr>
              <a:t>3</a:t>
            </a:r>
            <a:r>
              <a:rPr lang="en-US" sz="2800" dirty="0" smtClean="0">
                <a:cs typeface="+mj-cs"/>
              </a:rPr>
              <a:t>  + C</a:t>
            </a:r>
            <a:r>
              <a:rPr lang="en-US" sz="2800" baseline="-25000" dirty="0" smtClean="0">
                <a:cs typeface="+mj-cs"/>
              </a:rPr>
              <a:t>4</a:t>
            </a:r>
            <a:r>
              <a:rPr lang="en-US" sz="2800" dirty="0" smtClean="0">
                <a:cs typeface="+mj-cs"/>
              </a:rPr>
              <a:t> (x-a)</a:t>
            </a:r>
            <a:r>
              <a:rPr lang="en-US" sz="2800" baseline="30000" dirty="0" smtClean="0">
                <a:cs typeface="+mj-cs"/>
              </a:rPr>
              <a:t>4</a:t>
            </a:r>
            <a:r>
              <a:rPr lang="en-US" sz="2800" dirty="0" smtClean="0">
                <a:cs typeface="+mj-cs"/>
              </a:rPr>
              <a:t> +… + C</a:t>
            </a:r>
            <a:r>
              <a:rPr lang="en-US" sz="2800" baseline="-25000" dirty="0" smtClean="0">
                <a:cs typeface="+mj-cs"/>
              </a:rPr>
              <a:t>n-1</a:t>
            </a:r>
            <a:r>
              <a:rPr lang="en-US" sz="2800" dirty="0" smtClean="0">
                <a:cs typeface="+mj-cs"/>
              </a:rPr>
              <a:t>(x-a)</a:t>
            </a:r>
            <a:r>
              <a:rPr lang="en-US" sz="2800" baseline="30000" dirty="0" smtClean="0">
                <a:cs typeface="+mj-cs"/>
              </a:rPr>
              <a:t>n-1</a:t>
            </a:r>
            <a:r>
              <a:rPr lang="en-US" sz="2800" dirty="0" smtClean="0">
                <a:cs typeface="+mj-cs"/>
              </a:rPr>
              <a:t>  +</a:t>
            </a:r>
            <a:r>
              <a:rPr lang="en-US" sz="2800" dirty="0" err="1" smtClean="0">
                <a:cs typeface="+mj-cs"/>
              </a:rPr>
              <a:t>C</a:t>
            </a:r>
            <a:r>
              <a:rPr lang="en-US" sz="2800" baseline="-25000" dirty="0" err="1" smtClean="0">
                <a:cs typeface="+mj-cs"/>
              </a:rPr>
              <a:t>n</a:t>
            </a:r>
            <a:r>
              <a:rPr lang="en-US" sz="2800" dirty="0" smtClean="0">
                <a:cs typeface="+mj-cs"/>
              </a:rPr>
              <a:t>(x-a)</a:t>
            </a:r>
            <a:r>
              <a:rPr lang="en-US" sz="2800" baseline="30000" dirty="0" smtClean="0">
                <a:cs typeface="+mj-cs"/>
              </a:rPr>
              <a:t>n</a:t>
            </a:r>
          </a:p>
          <a:p>
            <a:pPr lvl="1"/>
            <a:r>
              <a:rPr lang="en-US" sz="2800" baseline="30000" dirty="0" smtClean="0"/>
              <a:t> </a:t>
            </a:r>
            <a:r>
              <a:rPr lang="en-US" sz="2800" dirty="0" err="1" smtClean="0"/>
              <a:t>P</a:t>
            </a:r>
            <a:r>
              <a:rPr lang="en-US" sz="2800" baseline="-25000" dirty="0" err="1" smtClean="0"/>
              <a:t>n</a:t>
            </a:r>
            <a:r>
              <a:rPr lang="en-US" sz="2800" dirty="0" smtClean="0"/>
              <a:t>(x)= </a:t>
            </a:r>
            <a:r>
              <a:rPr lang="en-US" sz="2800" dirty="0" err="1" smtClean="0"/>
              <a:t>P</a:t>
            </a:r>
            <a:r>
              <a:rPr lang="en-US" sz="2800" baseline="-25000" dirty="0" err="1" smtClean="0"/>
              <a:t>n</a:t>
            </a:r>
            <a:r>
              <a:rPr lang="en-US" sz="2800" dirty="0" smtClean="0"/>
              <a:t>(a) + [</a:t>
            </a:r>
            <a:r>
              <a:rPr lang="en-US" sz="2800" dirty="0" err="1" smtClean="0"/>
              <a:t>P</a:t>
            </a:r>
            <a:r>
              <a:rPr lang="en-US" sz="2800" baseline="-25000" dirty="0" err="1" smtClean="0"/>
              <a:t>n</a:t>
            </a:r>
            <a:r>
              <a:rPr lang="en-US" sz="2800" dirty="0" smtClean="0"/>
              <a:t>'(a)/ 1! ](x-a) +[ </a:t>
            </a:r>
            <a:r>
              <a:rPr lang="en-US" sz="2800" dirty="0" err="1" smtClean="0"/>
              <a:t>P</a:t>
            </a:r>
            <a:r>
              <a:rPr lang="en-US" sz="2800" baseline="-25000" dirty="0" err="1" smtClean="0"/>
              <a:t>n</a:t>
            </a:r>
            <a:r>
              <a:rPr lang="en-US" sz="2800" dirty="0" smtClean="0"/>
              <a:t>”(a)/ 2! ](x-a)</a:t>
            </a:r>
            <a:r>
              <a:rPr lang="en-US" sz="2800" baseline="30000" dirty="0" smtClean="0"/>
              <a:t>2</a:t>
            </a:r>
            <a:r>
              <a:rPr lang="en-US" sz="2800" dirty="0" smtClean="0"/>
              <a:t> + [ </a:t>
            </a:r>
            <a:r>
              <a:rPr lang="en-US" sz="2800" dirty="0" err="1" smtClean="0"/>
              <a:t>P</a:t>
            </a:r>
            <a:r>
              <a:rPr lang="en-US" sz="2800" baseline="-25000" dirty="0" err="1" smtClean="0"/>
              <a:t>n</a:t>
            </a:r>
            <a:r>
              <a:rPr lang="en-US" sz="2800" baseline="30000" dirty="0" smtClean="0"/>
              <a:t>(3)</a:t>
            </a:r>
            <a:r>
              <a:rPr lang="en-US" sz="2800" dirty="0" smtClean="0"/>
              <a:t> (a)/3!] (x-a)</a:t>
            </a:r>
            <a:r>
              <a:rPr lang="en-US" sz="2800" baseline="30000" dirty="0" smtClean="0"/>
              <a:t>3</a:t>
            </a:r>
            <a:r>
              <a:rPr lang="en-US" sz="2800" dirty="0" smtClean="0"/>
              <a:t> +[ </a:t>
            </a:r>
            <a:r>
              <a:rPr lang="en-US" sz="2800" dirty="0" err="1" smtClean="0"/>
              <a:t>P</a:t>
            </a:r>
            <a:r>
              <a:rPr lang="en-US" sz="2800" baseline="-25000" dirty="0" err="1" smtClean="0"/>
              <a:t>n</a:t>
            </a:r>
            <a:r>
              <a:rPr lang="en-US" sz="2800" baseline="30000" dirty="0" smtClean="0"/>
              <a:t>(4)</a:t>
            </a:r>
            <a:r>
              <a:rPr lang="en-US" sz="2800" dirty="0" smtClean="0"/>
              <a:t> (a)/4!] (x-a)</a:t>
            </a:r>
            <a:r>
              <a:rPr lang="en-US" sz="2800" baseline="30000" dirty="0" smtClean="0"/>
              <a:t>4</a:t>
            </a:r>
            <a:r>
              <a:rPr lang="en-US" sz="2800" dirty="0" smtClean="0"/>
              <a:t> +…</a:t>
            </a:r>
          </a:p>
          <a:p>
            <a:pPr lvl="1"/>
            <a:r>
              <a:rPr lang="en-US" sz="2800" dirty="0" smtClean="0"/>
              <a:t>+ [</a:t>
            </a:r>
            <a:r>
              <a:rPr lang="en-US" sz="2800" dirty="0" err="1" smtClean="0"/>
              <a:t>P</a:t>
            </a:r>
            <a:r>
              <a:rPr lang="en-US" sz="2800" baseline="-25000" dirty="0" err="1" smtClean="0"/>
              <a:t>n</a:t>
            </a:r>
            <a:r>
              <a:rPr lang="en-US" sz="2800" baseline="-25000" dirty="0" smtClean="0"/>
              <a:t> </a:t>
            </a:r>
            <a:r>
              <a:rPr lang="en-US" sz="2800" baseline="30000" dirty="0" smtClean="0"/>
              <a:t>(n-1) </a:t>
            </a:r>
            <a:r>
              <a:rPr lang="en-US" sz="2800" dirty="0" smtClean="0"/>
              <a:t>(a)/(n-1)</a:t>
            </a:r>
            <a:r>
              <a:rPr lang="en-US" sz="3200" dirty="0" smtClean="0"/>
              <a:t>!] </a:t>
            </a:r>
            <a:r>
              <a:rPr lang="en-US" sz="2800" dirty="0" smtClean="0"/>
              <a:t>(x-a)</a:t>
            </a:r>
            <a:r>
              <a:rPr lang="en-US" sz="2800" baseline="30000" dirty="0" smtClean="0"/>
              <a:t>n-1</a:t>
            </a:r>
            <a:r>
              <a:rPr lang="en-US" sz="2800" dirty="0" smtClean="0"/>
              <a:t>  + [</a:t>
            </a:r>
            <a:r>
              <a:rPr lang="en-US" sz="2800" dirty="0" err="1" smtClean="0"/>
              <a:t>P</a:t>
            </a:r>
            <a:r>
              <a:rPr lang="en-US" sz="2800" baseline="-25000" dirty="0" err="1" smtClean="0"/>
              <a:t>n</a:t>
            </a:r>
            <a:r>
              <a:rPr lang="en-US" sz="2800" baseline="30000" dirty="0" smtClean="0"/>
              <a:t>(n)</a:t>
            </a:r>
            <a:r>
              <a:rPr lang="en-US" sz="2800" dirty="0" smtClean="0"/>
              <a:t> (a)/ n!](x-a)</a:t>
            </a:r>
            <a:r>
              <a:rPr lang="en-US" sz="2800" baseline="30000" dirty="0" smtClean="0"/>
              <a:t>n</a:t>
            </a:r>
          </a:p>
          <a:p>
            <a:pPr lvl="1"/>
            <a:endParaRPr lang="en-US" sz="2800" dirty="0" smtClean="0"/>
          </a:p>
          <a:p>
            <a:pPr lvl="1"/>
            <a:r>
              <a:rPr lang="en-US" sz="2800" dirty="0" smtClean="0"/>
              <a:t>Or</a:t>
            </a:r>
          </a:p>
          <a:p>
            <a:pPr lvl="1"/>
            <a:endParaRPr lang="en-US" sz="2800" dirty="0" smtClean="0"/>
          </a:p>
          <a:p>
            <a:pPr lvl="1"/>
            <a:r>
              <a:rPr lang="en-US" sz="2800" dirty="0" smtClean="0"/>
              <a:t>f(x)= f(a) +  [ f'(a)/ 1!] (x-a) +  [ f”(a)/ 2!] (x-a)</a:t>
            </a:r>
            <a:r>
              <a:rPr lang="en-US" sz="2800" baseline="30000" dirty="0" smtClean="0"/>
              <a:t>2</a:t>
            </a:r>
            <a:r>
              <a:rPr lang="en-US" sz="2800" dirty="0" smtClean="0"/>
              <a:t> +   [f</a:t>
            </a:r>
            <a:r>
              <a:rPr lang="en-US" sz="2800" baseline="30000" dirty="0" smtClean="0"/>
              <a:t>(3)</a:t>
            </a:r>
            <a:r>
              <a:rPr lang="en-US" sz="2800" dirty="0" smtClean="0"/>
              <a:t> (a)/3!] (x-a)</a:t>
            </a:r>
            <a:r>
              <a:rPr lang="en-US" sz="2800" baseline="30000" dirty="0" smtClean="0"/>
              <a:t>3</a:t>
            </a:r>
            <a:r>
              <a:rPr lang="en-US" sz="2800" dirty="0" smtClean="0"/>
              <a:t> +[ f</a:t>
            </a:r>
            <a:r>
              <a:rPr lang="en-US" sz="2800" baseline="30000" dirty="0" smtClean="0"/>
              <a:t>(4)</a:t>
            </a:r>
            <a:r>
              <a:rPr lang="en-US" sz="2800" dirty="0" smtClean="0"/>
              <a:t> (a)/4! ](x-a)</a:t>
            </a:r>
            <a:r>
              <a:rPr lang="en-US" sz="2800" baseline="30000" dirty="0" smtClean="0"/>
              <a:t>4</a:t>
            </a:r>
            <a:r>
              <a:rPr lang="en-US" sz="2800" dirty="0" smtClean="0"/>
              <a:t> +… + [f</a:t>
            </a:r>
            <a:r>
              <a:rPr lang="en-US" sz="2800" baseline="-25000" dirty="0" smtClean="0"/>
              <a:t>n </a:t>
            </a:r>
            <a:r>
              <a:rPr lang="en-US" sz="2800" baseline="30000" dirty="0" smtClean="0"/>
              <a:t>(n-1) </a:t>
            </a:r>
            <a:r>
              <a:rPr lang="en-US" sz="2800" dirty="0" smtClean="0"/>
              <a:t>(a)/(n-1)</a:t>
            </a:r>
            <a:r>
              <a:rPr lang="en-US" sz="3200" dirty="0" smtClean="0"/>
              <a:t>!] </a:t>
            </a:r>
            <a:r>
              <a:rPr lang="en-US" sz="2800" dirty="0" smtClean="0"/>
              <a:t>(x-a)</a:t>
            </a:r>
            <a:r>
              <a:rPr lang="en-US" sz="2800" baseline="30000" dirty="0" smtClean="0"/>
              <a:t>n-1</a:t>
            </a:r>
            <a:r>
              <a:rPr lang="en-US" sz="2800" dirty="0" smtClean="0"/>
              <a:t> +[ f</a:t>
            </a:r>
            <a:r>
              <a:rPr lang="en-US" sz="2800" baseline="30000" dirty="0" smtClean="0"/>
              <a:t>(n)</a:t>
            </a:r>
            <a:r>
              <a:rPr lang="en-US" sz="2800" dirty="0" smtClean="0"/>
              <a:t> (a)/ n!](x-a)</a:t>
            </a:r>
            <a:r>
              <a:rPr lang="en-US" sz="2800" baseline="30000" dirty="0" smtClean="0"/>
              <a:t>n</a:t>
            </a:r>
          </a:p>
          <a:p>
            <a:pPr lvl="1"/>
            <a:r>
              <a:rPr lang="en-US" sz="2800" dirty="0" smtClean="0"/>
              <a:t>   Taylor Series [Taylor Expansion]</a:t>
            </a:r>
            <a:endParaRPr lang="ar-IQ" sz="2800" dirty="0"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0"/>
            <a:ext cx="8996536" cy="86409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1" algn="l" rtl="0">
              <a:spcBef>
                <a:spcPct val="0"/>
              </a:spcBef>
            </a:pPr>
            <a:r>
              <a:rPr lang="en-GB" sz="2800" b="1" dirty="0" smtClean="0">
                <a:solidFill>
                  <a:schemeClr val="bg1"/>
                </a:solidFill>
              </a:rPr>
              <a:t>4-2</a:t>
            </a:r>
            <a:r>
              <a:rPr lang="en-GB" sz="2800" dirty="0" smtClean="0">
                <a:solidFill>
                  <a:schemeClr val="bg1"/>
                </a:solidFill>
              </a:rPr>
              <a:t> </a:t>
            </a:r>
            <a:r>
              <a:rPr lang="en-US" sz="2800" b="1" dirty="0" err="1" smtClean="0">
                <a:solidFill>
                  <a:schemeClr val="bg1"/>
                </a:solidFill>
              </a:rPr>
              <a:t>Maclaurian</a:t>
            </a:r>
            <a:r>
              <a:rPr lang="en-US" sz="2800" b="1" dirty="0" smtClean="0">
                <a:solidFill>
                  <a:schemeClr val="bg1"/>
                </a:solidFill>
              </a:rPr>
              <a:t> </a:t>
            </a:r>
            <a:r>
              <a:rPr lang="en-US" sz="2800" dirty="0" smtClean="0">
                <a:solidFill>
                  <a:schemeClr val="bg1"/>
                </a:solidFill>
              </a:rPr>
              <a:t>series[ </a:t>
            </a:r>
            <a:r>
              <a:rPr lang="en-US" sz="2800" dirty="0" err="1" smtClean="0">
                <a:solidFill>
                  <a:schemeClr val="bg1"/>
                </a:solidFill>
              </a:rPr>
              <a:t>Maclaurian</a:t>
            </a:r>
            <a:r>
              <a:rPr lang="en-US" sz="2800" b="1" dirty="0" err="1" smtClean="0">
                <a:solidFill>
                  <a:schemeClr val="bg1"/>
                </a:solidFill>
              </a:rPr>
              <a:t>Expansion</a:t>
            </a:r>
            <a:r>
              <a:rPr lang="en-US" sz="2800" b="1" dirty="0" smtClean="0">
                <a:solidFill>
                  <a:schemeClr val="bg1"/>
                </a:solidFill>
              </a:rPr>
              <a:t>]</a:t>
            </a:r>
            <a:endParaRPr lang="ar-IQ" sz="3200" b="1" dirty="0">
              <a:solidFill>
                <a:schemeClr val="bg1"/>
              </a:solidFill>
            </a:endParaRPr>
          </a:p>
        </p:txBody>
      </p:sp>
      <p:sp>
        <p:nvSpPr>
          <p:cNvPr id="3" name="Subtitle 2"/>
          <p:cNvSpPr>
            <a:spLocks noGrp="1"/>
          </p:cNvSpPr>
          <p:nvPr>
            <p:ph type="subTitle" idx="1"/>
          </p:nvPr>
        </p:nvSpPr>
        <p:spPr>
          <a:xfrm>
            <a:off x="755576" y="1628800"/>
            <a:ext cx="7776864" cy="4010000"/>
          </a:xfrm>
        </p:spPr>
        <p:txBody>
          <a:bodyPr>
            <a:normAutofit/>
          </a:bodyPr>
          <a:lstStyle/>
          <a:p>
            <a:pPr algn="just" rtl="0"/>
            <a:r>
              <a:rPr lang="en-US" sz="3600" dirty="0" smtClean="0">
                <a:solidFill>
                  <a:schemeClr val="tx1"/>
                </a:solidFill>
              </a:rPr>
              <a:t>Taylor series or[Taylor Expansion ] will change to </a:t>
            </a:r>
            <a:r>
              <a:rPr lang="en-US" sz="3600" dirty="0" err="1" smtClean="0">
                <a:solidFill>
                  <a:schemeClr val="tx1"/>
                </a:solidFill>
              </a:rPr>
              <a:t>Maclaurian</a:t>
            </a:r>
            <a:r>
              <a:rPr lang="en-US" sz="3600" dirty="0" smtClean="0">
                <a:solidFill>
                  <a:schemeClr val="tx1"/>
                </a:solidFill>
              </a:rPr>
              <a:t>  expansion by taking </a:t>
            </a:r>
            <a:r>
              <a:rPr lang="en-US" sz="3600" i="1" dirty="0" smtClean="0">
                <a:solidFill>
                  <a:schemeClr val="tx1"/>
                </a:solidFill>
              </a:rPr>
              <a:t>a=</a:t>
            </a:r>
            <a:r>
              <a:rPr lang="en-US" sz="3600" dirty="0" smtClean="0">
                <a:solidFill>
                  <a:schemeClr val="tx1"/>
                </a:solidFill>
              </a:rPr>
              <a:t>0 as follows :</a:t>
            </a:r>
            <a:br>
              <a:rPr lang="en-US" sz="3600" dirty="0" smtClean="0">
                <a:solidFill>
                  <a:schemeClr val="tx1"/>
                </a:solidFill>
              </a:rPr>
            </a:br>
            <a:r>
              <a:rPr lang="en-US" dirty="0" smtClean="0">
                <a:solidFill>
                  <a:schemeClr val="tx1"/>
                </a:solidFill>
              </a:rPr>
              <a:t>f(x)= f(0) +  [ f'(0)/ 1!] (x) +[ f”(0)/ 2!] (x)</a:t>
            </a:r>
            <a:r>
              <a:rPr lang="en-US" baseline="30000" dirty="0" smtClean="0">
                <a:solidFill>
                  <a:schemeClr val="tx1"/>
                </a:solidFill>
              </a:rPr>
              <a:t>2</a:t>
            </a:r>
            <a:r>
              <a:rPr lang="en-US" dirty="0" smtClean="0">
                <a:solidFill>
                  <a:schemeClr val="tx1"/>
                </a:solidFill>
              </a:rPr>
              <a:t> +[f</a:t>
            </a:r>
            <a:r>
              <a:rPr lang="en-US" baseline="30000" dirty="0" smtClean="0">
                <a:solidFill>
                  <a:schemeClr val="tx1"/>
                </a:solidFill>
              </a:rPr>
              <a:t>(3)</a:t>
            </a:r>
            <a:r>
              <a:rPr lang="en-US" dirty="0" smtClean="0">
                <a:solidFill>
                  <a:schemeClr val="tx1"/>
                </a:solidFill>
              </a:rPr>
              <a:t> (0)/3!](x)</a:t>
            </a:r>
            <a:r>
              <a:rPr lang="en-US" baseline="30000" dirty="0" smtClean="0">
                <a:solidFill>
                  <a:schemeClr val="tx1"/>
                </a:solidFill>
              </a:rPr>
              <a:t>3</a:t>
            </a:r>
            <a:r>
              <a:rPr lang="en-US" dirty="0" smtClean="0">
                <a:solidFill>
                  <a:schemeClr val="tx1"/>
                </a:solidFill>
              </a:rPr>
              <a:t> +[ f</a:t>
            </a:r>
            <a:r>
              <a:rPr lang="en-US" baseline="30000" dirty="0" smtClean="0">
                <a:solidFill>
                  <a:schemeClr val="tx1"/>
                </a:solidFill>
              </a:rPr>
              <a:t>(4)</a:t>
            </a:r>
            <a:r>
              <a:rPr lang="en-US" dirty="0" smtClean="0">
                <a:solidFill>
                  <a:schemeClr val="tx1"/>
                </a:solidFill>
              </a:rPr>
              <a:t> (0)/4! ](x)</a:t>
            </a:r>
            <a:r>
              <a:rPr lang="en-US" baseline="30000" dirty="0" smtClean="0">
                <a:solidFill>
                  <a:schemeClr val="tx1"/>
                </a:solidFill>
              </a:rPr>
              <a:t>4</a:t>
            </a:r>
            <a:r>
              <a:rPr lang="en-US" dirty="0" smtClean="0">
                <a:solidFill>
                  <a:schemeClr val="tx1"/>
                </a:solidFill>
              </a:rPr>
              <a:t> +…+ [f</a:t>
            </a:r>
            <a:r>
              <a:rPr lang="en-US" baseline="-25000" dirty="0" smtClean="0">
                <a:solidFill>
                  <a:schemeClr val="tx1"/>
                </a:solidFill>
              </a:rPr>
              <a:t>n </a:t>
            </a:r>
            <a:r>
              <a:rPr lang="en-US" baseline="30000" dirty="0" smtClean="0">
                <a:solidFill>
                  <a:schemeClr val="tx1"/>
                </a:solidFill>
              </a:rPr>
              <a:t>(n-1) </a:t>
            </a:r>
            <a:r>
              <a:rPr lang="en-US" dirty="0" smtClean="0">
                <a:solidFill>
                  <a:schemeClr val="tx1"/>
                </a:solidFill>
              </a:rPr>
              <a:t>(0)/(n-1)</a:t>
            </a:r>
            <a:r>
              <a:rPr lang="en-US" sz="3600" dirty="0" smtClean="0">
                <a:solidFill>
                  <a:schemeClr val="tx1"/>
                </a:solidFill>
              </a:rPr>
              <a:t>!] </a:t>
            </a:r>
            <a:r>
              <a:rPr lang="en-US" dirty="0" smtClean="0">
                <a:solidFill>
                  <a:schemeClr val="tx1"/>
                </a:solidFill>
              </a:rPr>
              <a:t>(x)</a:t>
            </a:r>
            <a:r>
              <a:rPr lang="en-US" baseline="30000" dirty="0" smtClean="0">
                <a:solidFill>
                  <a:schemeClr val="tx1"/>
                </a:solidFill>
              </a:rPr>
              <a:t>n-1</a:t>
            </a:r>
            <a:r>
              <a:rPr lang="en-US" dirty="0" smtClean="0">
                <a:solidFill>
                  <a:schemeClr val="tx1"/>
                </a:solidFill>
              </a:rPr>
              <a:t> +[ f</a:t>
            </a:r>
            <a:r>
              <a:rPr lang="en-US" baseline="30000" dirty="0" smtClean="0">
                <a:solidFill>
                  <a:schemeClr val="tx1"/>
                </a:solidFill>
              </a:rPr>
              <a:t>(n)</a:t>
            </a:r>
            <a:r>
              <a:rPr lang="en-US" dirty="0" smtClean="0">
                <a:solidFill>
                  <a:schemeClr val="tx1"/>
                </a:solidFill>
              </a:rPr>
              <a:t> (0)/ n!](x)</a:t>
            </a:r>
            <a:r>
              <a:rPr lang="en-US" baseline="30000" dirty="0" smtClean="0">
                <a:solidFill>
                  <a:schemeClr val="tx1"/>
                </a:solidFill>
              </a:rPr>
              <a:t>n</a:t>
            </a:r>
            <a:endParaRPr lang="ar-IQ" dirty="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795"/>
            <a:ext cx="7772400" cy="714379"/>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ar-IQ" dirty="0" smtClean="0"/>
              <a:t> </a:t>
            </a:r>
            <a:r>
              <a:rPr lang="en-GB" dirty="0" smtClean="0"/>
              <a:t>4-3 </a:t>
            </a:r>
            <a:r>
              <a:rPr lang="en-US" dirty="0" smtClean="0"/>
              <a:t>Taylor  Series with Remainder</a:t>
            </a:r>
            <a:endParaRPr lang="ar-IQ" dirty="0"/>
          </a:p>
        </p:txBody>
      </p:sp>
      <p:sp>
        <p:nvSpPr>
          <p:cNvPr id="3" name="Subtitle 2"/>
          <p:cNvSpPr>
            <a:spLocks noGrp="1"/>
          </p:cNvSpPr>
          <p:nvPr>
            <p:ph type="subTitle" idx="1"/>
          </p:nvPr>
        </p:nvSpPr>
        <p:spPr>
          <a:xfrm>
            <a:off x="1000100" y="1928802"/>
            <a:ext cx="7500990" cy="3929090"/>
          </a:xfrm>
        </p:spPr>
        <p:txBody>
          <a:bodyPr/>
          <a:lstStyle/>
          <a:p>
            <a:pPr algn="l" rtl="0"/>
            <a:r>
              <a:rPr lang="en-US" dirty="0" smtClean="0">
                <a:solidFill>
                  <a:schemeClr val="tx1"/>
                </a:solidFill>
              </a:rPr>
              <a:t>In</a:t>
            </a:r>
            <a:r>
              <a:rPr lang="en-US" dirty="0" smtClean="0"/>
              <a:t> </a:t>
            </a:r>
            <a:r>
              <a:rPr lang="en-US" dirty="0" smtClean="0">
                <a:solidFill>
                  <a:schemeClr val="tx1"/>
                </a:solidFill>
              </a:rPr>
              <a:t>Taylor  Series:</a:t>
            </a:r>
            <a:endParaRPr lang="ar-IQ"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7"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2500306"/>
            <a:ext cx="7786742" cy="3643338"/>
          </a:xfrm>
          <a:prstGeom prst="rect">
            <a:avLst/>
          </a:prstGeom>
          <a:noFill/>
        </p:spPr>
      </p:pic>
      <p:sp>
        <p:nvSpPr>
          <p:cNvPr id="2054" name="Rectangle 6"/>
          <p:cNvSpPr>
            <a:spLocks noChangeArrowheads="1"/>
          </p:cNvSpPr>
          <p:nvPr/>
        </p:nvSpPr>
        <p:spPr bwMode="auto">
          <a:xfrm>
            <a:off x="0" y="545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 </a:t>
            </a:r>
            <a:r>
              <a:rPr lang="en-US" dirty="0" smtClean="0"/>
              <a:t>Remainder of  Taylor  Series</a:t>
            </a:r>
            <a:endParaRPr lang="ar-IQ" dirty="0"/>
          </a:p>
        </p:txBody>
      </p:sp>
      <p:sp>
        <p:nvSpPr>
          <p:cNvPr id="3" name="Content Placeholder 2"/>
          <p:cNvSpPr>
            <a:spLocks noGrp="1"/>
          </p:cNvSpPr>
          <p:nvPr>
            <p:ph idx="1"/>
          </p:nvPr>
        </p:nvSpPr>
        <p:spPr/>
        <p:txBody>
          <a:bodyPr/>
          <a:lstStyle/>
          <a:p>
            <a:pPr algn="l" rtl="0">
              <a:buNone/>
            </a:pPr>
            <a:endParaRPr lang="en-US" dirty="0" smtClean="0"/>
          </a:p>
          <a:p>
            <a:pPr algn="l" rtl="0">
              <a:buNone/>
            </a:pPr>
            <a:r>
              <a:rPr lang="en-US" dirty="0" smtClean="0"/>
              <a:t>      </a:t>
            </a:r>
            <a:endParaRPr lang="ar-IQ" dirty="0"/>
          </a:p>
        </p:txBody>
      </p:sp>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52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52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7224" y="1214422"/>
            <a:ext cx="6929486" cy="2646626"/>
          </a:xfrm>
          <a:prstGeom prst="rect">
            <a:avLst/>
          </a:prstGeom>
          <a:noFill/>
        </p:spPr>
      </p:pic>
      <p:sp>
        <p:nvSpPr>
          <p:cNvPr id="95237" name="Rectangle 5"/>
          <p:cNvSpPr>
            <a:spLocks noChangeArrowheads="1"/>
          </p:cNvSpPr>
          <p:nvPr/>
        </p:nvSpPr>
        <p:spPr bwMode="auto">
          <a:xfrm>
            <a:off x="0" y="2457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5240" name="Rectangle 8"/>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524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5243" name="Rectangle 11"/>
          <p:cNvSpPr>
            <a:spLocks noChangeArrowheads="1"/>
          </p:cNvSpPr>
          <p:nvPr/>
        </p:nvSpPr>
        <p:spPr bwMode="auto">
          <a:xfrm>
            <a:off x="0" y="1609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9524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95244"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4149080"/>
            <a:ext cx="5214974" cy="1080120"/>
          </a:xfrm>
          <a:prstGeom prst="rect">
            <a:avLst/>
          </a:prstGeom>
          <a:noFill/>
        </p:spPr>
      </p:pic>
      <p:sp>
        <p:nvSpPr>
          <p:cNvPr id="95246" name="Rectangle 14"/>
          <p:cNvSpPr>
            <a:spLocks noChangeArrowheads="1"/>
          </p:cNvSpPr>
          <p:nvPr/>
        </p:nvSpPr>
        <p:spPr bwMode="auto">
          <a:xfrm>
            <a:off x="0" y="1609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95247"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1800" y="2996952"/>
            <a:ext cx="4500594" cy="1143008"/>
          </a:xfrm>
          <a:prstGeom prst="rect">
            <a:avLst/>
          </a:prstGeom>
          <a:noFill/>
        </p:spPr>
      </p:pic>
      <p:sp>
        <p:nvSpPr>
          <p:cNvPr id="95249" name="Rectangle 17"/>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35696" y="5589240"/>
            <a:ext cx="5184576" cy="1003213"/>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908720"/>
            <a:ext cx="6408712" cy="646331"/>
          </a:xfrm>
          <a:prstGeom prst="rect">
            <a:avLst/>
          </a:prstGeom>
        </p:spPr>
        <p:txBody>
          <a:bodyPr wrap="square">
            <a:spAutoFit/>
          </a:bodyPr>
          <a:lstStyle/>
          <a:p>
            <a:r>
              <a:rPr lang="en-US" sz="3600" dirty="0" smtClean="0"/>
              <a:t>4-4 General Formula  [ G.F ]</a:t>
            </a:r>
            <a:endParaRPr lang="ar-IQ" sz="3600"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57606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Exercise</a:t>
            </a:r>
            <a:endParaRPr lang="ar-IQ" dirty="0"/>
          </a:p>
        </p:txBody>
      </p:sp>
      <p:sp>
        <p:nvSpPr>
          <p:cNvPr id="3" name="Subtitle 2"/>
          <p:cNvSpPr>
            <a:spLocks noGrp="1"/>
          </p:cNvSpPr>
          <p:nvPr>
            <p:ph type="subTitle" idx="1"/>
          </p:nvPr>
        </p:nvSpPr>
        <p:spPr>
          <a:xfrm>
            <a:off x="971600" y="692696"/>
            <a:ext cx="7272808" cy="5976664"/>
          </a:xfrm>
        </p:spPr>
        <p:txBody>
          <a:bodyPr>
            <a:normAutofit fontScale="25000" lnSpcReduction="20000"/>
          </a:bodyPr>
          <a:lstStyle/>
          <a:p>
            <a:pPr marL="514350" indent="-514350" algn="l" rtl="0"/>
            <a:r>
              <a:rPr lang="en-US" sz="8000" dirty="0" smtClean="0">
                <a:solidFill>
                  <a:schemeClr val="tx1"/>
                </a:solidFill>
              </a:rPr>
              <a:t>1) f(x)= </a:t>
            </a:r>
            <a:r>
              <a:rPr lang="en-US" sz="8000" b="1" dirty="0" smtClean="0">
                <a:solidFill>
                  <a:schemeClr val="tx1"/>
                </a:solidFill>
              </a:rPr>
              <a:t>e</a:t>
            </a:r>
            <a:r>
              <a:rPr lang="en-US" sz="8000" b="1" baseline="30000" dirty="0" smtClean="0">
                <a:solidFill>
                  <a:schemeClr val="tx1"/>
                </a:solidFill>
              </a:rPr>
              <a:t>x</a:t>
            </a:r>
            <a:endParaRPr lang="en-US" sz="8000" b="1" dirty="0" smtClean="0">
              <a:solidFill>
                <a:schemeClr val="tx1"/>
              </a:solidFill>
            </a:endParaRPr>
          </a:p>
          <a:p>
            <a:pPr marL="514350" indent="-514350" algn="l" rtl="0"/>
            <a:r>
              <a:rPr lang="en-US" sz="8000" dirty="0" smtClean="0">
                <a:solidFill>
                  <a:schemeClr val="tx1"/>
                </a:solidFill>
              </a:rPr>
              <a:t>a)Find Taylor series around a point a=2</a:t>
            </a:r>
          </a:p>
          <a:p>
            <a:pPr marL="514350" indent="-514350" algn="l" rtl="0"/>
            <a:r>
              <a:rPr lang="en-US" sz="8000" dirty="0" smtClean="0">
                <a:solidFill>
                  <a:schemeClr val="tx1"/>
                </a:solidFill>
              </a:rPr>
              <a:t>b) Find </a:t>
            </a:r>
            <a:r>
              <a:rPr lang="en-US" sz="8000" dirty="0" err="1" smtClean="0">
                <a:solidFill>
                  <a:schemeClr val="tx1"/>
                </a:solidFill>
              </a:rPr>
              <a:t>Maclaurian</a:t>
            </a:r>
            <a:r>
              <a:rPr lang="en-US" sz="8000" dirty="0" smtClean="0">
                <a:solidFill>
                  <a:schemeClr val="tx1"/>
                </a:solidFill>
              </a:rPr>
              <a:t> Expansion</a:t>
            </a:r>
            <a:endParaRPr lang="ar-IQ" sz="8000" dirty="0" smtClean="0">
              <a:solidFill>
                <a:schemeClr val="tx1"/>
              </a:solidFill>
            </a:endParaRPr>
          </a:p>
          <a:p>
            <a:pPr marL="514350" indent="-514350" algn="l" rtl="0"/>
            <a:r>
              <a:rPr lang="en-US" sz="8000" dirty="0" smtClean="0">
                <a:solidFill>
                  <a:schemeClr val="tx1"/>
                </a:solidFill>
              </a:rPr>
              <a:t>c) Find remainder and general formula(G.F)</a:t>
            </a:r>
          </a:p>
          <a:p>
            <a:pPr marL="514350" indent="-514350" algn="l" rtl="0"/>
            <a:endParaRPr lang="en-US" sz="8000" dirty="0" smtClean="0">
              <a:solidFill>
                <a:schemeClr val="tx1"/>
              </a:solidFill>
            </a:endParaRPr>
          </a:p>
          <a:p>
            <a:pPr marL="514350" indent="-514350" algn="l" rtl="0"/>
            <a:r>
              <a:rPr lang="en-US" sz="8000" dirty="0" smtClean="0">
                <a:solidFill>
                  <a:schemeClr val="tx1"/>
                </a:solidFill>
              </a:rPr>
              <a:t>2) f(x)=</a:t>
            </a:r>
            <a:r>
              <a:rPr lang="en-US" sz="8000" dirty="0" err="1" smtClean="0">
                <a:solidFill>
                  <a:schemeClr val="tx1"/>
                </a:solidFill>
              </a:rPr>
              <a:t>cosx</a:t>
            </a:r>
            <a:endParaRPr lang="en-US" sz="8000" dirty="0" smtClean="0">
              <a:solidFill>
                <a:schemeClr val="tx1"/>
              </a:solidFill>
            </a:endParaRPr>
          </a:p>
          <a:p>
            <a:pPr marL="514350" indent="-514350" algn="l" rtl="0"/>
            <a:r>
              <a:rPr lang="en-US" sz="8000" dirty="0" smtClean="0">
                <a:solidFill>
                  <a:schemeClr val="tx1"/>
                </a:solidFill>
              </a:rPr>
              <a:t>a) Find  Taylor series a round the point   a= ∏ |4 . </a:t>
            </a:r>
          </a:p>
          <a:p>
            <a:pPr algn="l" rtl="0"/>
            <a:r>
              <a:rPr lang="en-US" sz="8000" dirty="0" smtClean="0">
                <a:solidFill>
                  <a:schemeClr val="tx1"/>
                </a:solidFill>
              </a:rPr>
              <a:t> b)Use five term of this series to estimate Cos ∏ |3.</a:t>
            </a:r>
          </a:p>
          <a:p>
            <a:pPr algn="l" rtl="0"/>
            <a:r>
              <a:rPr lang="en-US" sz="8000" dirty="0" smtClean="0">
                <a:solidFill>
                  <a:schemeClr val="tx1"/>
                </a:solidFill>
              </a:rPr>
              <a:t>c) Find  </a:t>
            </a:r>
            <a:r>
              <a:rPr lang="en-US" sz="8000" dirty="0" err="1" smtClean="0">
                <a:solidFill>
                  <a:schemeClr val="tx1"/>
                </a:solidFill>
              </a:rPr>
              <a:t>Maclaurian</a:t>
            </a:r>
            <a:r>
              <a:rPr lang="en-US" sz="8000" dirty="0" smtClean="0">
                <a:solidFill>
                  <a:schemeClr val="tx1"/>
                </a:solidFill>
              </a:rPr>
              <a:t> series. </a:t>
            </a:r>
          </a:p>
          <a:p>
            <a:pPr algn="l" rtl="0"/>
            <a:r>
              <a:rPr lang="en-US" sz="8000" dirty="0" smtClean="0">
                <a:solidFill>
                  <a:schemeClr val="tx1"/>
                </a:solidFill>
              </a:rPr>
              <a:t>d) Find remainder and general formula(G.F)</a:t>
            </a:r>
          </a:p>
          <a:p>
            <a:pPr algn="l" rtl="0"/>
            <a:endParaRPr lang="en-US" sz="8000" dirty="0" smtClean="0">
              <a:solidFill>
                <a:schemeClr val="tx1"/>
              </a:solidFill>
            </a:endParaRPr>
          </a:p>
          <a:p>
            <a:pPr algn="l" rtl="0"/>
            <a:r>
              <a:rPr lang="en-US" sz="8000" dirty="0" smtClean="0">
                <a:solidFill>
                  <a:schemeClr val="tx1"/>
                </a:solidFill>
              </a:rPr>
              <a:t>3) f(x)=</a:t>
            </a:r>
            <a:r>
              <a:rPr lang="en-US" sz="8000" dirty="0" err="1" smtClean="0">
                <a:solidFill>
                  <a:schemeClr val="tx1"/>
                </a:solidFill>
              </a:rPr>
              <a:t>sinx</a:t>
            </a:r>
            <a:r>
              <a:rPr lang="en-US" sz="8000" dirty="0" smtClean="0">
                <a:solidFill>
                  <a:schemeClr val="tx1"/>
                </a:solidFill>
              </a:rPr>
              <a:t> : </a:t>
            </a:r>
          </a:p>
          <a:p>
            <a:pPr algn="l" rtl="0"/>
            <a:r>
              <a:rPr lang="en-US" sz="8000" dirty="0" smtClean="0">
                <a:solidFill>
                  <a:schemeClr val="tx1"/>
                </a:solidFill>
              </a:rPr>
              <a:t>a) Find  Taylor series a round the point   a= ∏ |2 .</a:t>
            </a:r>
          </a:p>
          <a:p>
            <a:pPr algn="l" rtl="0"/>
            <a:r>
              <a:rPr lang="en-US" sz="8000" dirty="0" smtClean="0">
                <a:solidFill>
                  <a:schemeClr val="tx1"/>
                </a:solidFill>
              </a:rPr>
              <a:t> b)Use six term of this series to estimate Sin ∏ |6.</a:t>
            </a:r>
          </a:p>
          <a:p>
            <a:pPr marL="514350" indent="-514350" algn="l" rtl="0"/>
            <a:r>
              <a:rPr lang="en-US" sz="8000" dirty="0" smtClean="0">
                <a:solidFill>
                  <a:schemeClr val="tx1"/>
                </a:solidFill>
              </a:rPr>
              <a:t>c) Find  </a:t>
            </a:r>
            <a:r>
              <a:rPr lang="en-US" sz="8000" dirty="0" err="1" smtClean="0">
                <a:solidFill>
                  <a:schemeClr val="tx1"/>
                </a:solidFill>
              </a:rPr>
              <a:t>Maclaurian</a:t>
            </a:r>
            <a:r>
              <a:rPr lang="en-US" sz="8000" dirty="0" smtClean="0">
                <a:solidFill>
                  <a:schemeClr val="tx1"/>
                </a:solidFill>
              </a:rPr>
              <a:t> series .</a:t>
            </a:r>
          </a:p>
          <a:p>
            <a:pPr marL="514350" indent="-514350" algn="l" rtl="0"/>
            <a:r>
              <a:rPr lang="en-US" sz="8000" dirty="0" smtClean="0">
                <a:solidFill>
                  <a:schemeClr val="tx1"/>
                </a:solidFill>
              </a:rPr>
              <a:t>d) Find remainder and general formula(G.F)</a:t>
            </a:r>
          </a:p>
          <a:p>
            <a:pPr marL="514350" indent="-514350" algn="l" rtl="0"/>
            <a:endParaRPr lang="en-US" sz="8000" dirty="0" smtClean="0">
              <a:solidFill>
                <a:schemeClr val="tx1"/>
              </a:solidFill>
            </a:endParaRPr>
          </a:p>
          <a:p>
            <a:pPr marL="514350" indent="-514350" algn="l" rtl="0"/>
            <a:r>
              <a:rPr lang="en-US" sz="8000" dirty="0" smtClean="0">
                <a:solidFill>
                  <a:schemeClr val="tx1"/>
                </a:solidFill>
              </a:rPr>
              <a:t>4) f(x)= </a:t>
            </a:r>
            <a:r>
              <a:rPr lang="en-US" sz="8000" dirty="0" err="1" smtClean="0">
                <a:solidFill>
                  <a:schemeClr val="tx1"/>
                </a:solidFill>
              </a:rPr>
              <a:t>lnx</a:t>
            </a:r>
            <a:endParaRPr lang="en-US" sz="8000" dirty="0" smtClean="0">
              <a:solidFill>
                <a:schemeClr val="tx1"/>
              </a:solidFill>
            </a:endParaRPr>
          </a:p>
          <a:p>
            <a:pPr marL="514350" indent="-514350" algn="l" rtl="0"/>
            <a:r>
              <a:rPr lang="en-US" sz="8000" dirty="0" smtClean="0">
                <a:solidFill>
                  <a:schemeClr val="tx1"/>
                </a:solidFill>
              </a:rPr>
              <a:t>a) Can we find </a:t>
            </a:r>
            <a:r>
              <a:rPr lang="en-US" sz="8000" dirty="0" err="1" smtClean="0">
                <a:solidFill>
                  <a:schemeClr val="tx1"/>
                </a:solidFill>
              </a:rPr>
              <a:t>Maclaurian</a:t>
            </a:r>
            <a:r>
              <a:rPr lang="en-US" sz="8000" dirty="0" smtClean="0">
                <a:solidFill>
                  <a:schemeClr val="tx1"/>
                </a:solidFill>
              </a:rPr>
              <a:t> Expansion? Why? discuss it?</a:t>
            </a:r>
          </a:p>
          <a:p>
            <a:pPr algn="l"/>
            <a:r>
              <a:rPr lang="en-US" sz="8000" dirty="0" smtClean="0">
                <a:solidFill>
                  <a:schemeClr val="tx1"/>
                </a:solidFill>
              </a:rPr>
              <a:t>b) Find remainder and general formula(G.F)</a:t>
            </a:r>
          </a:p>
          <a:p>
            <a:endParaRPr lang="ar-IQ" dirty="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0"/>
            <a:ext cx="7772400" cy="648073"/>
          </a:xfrm>
        </p:spPr>
        <p:txBody>
          <a:bodyPr>
            <a:normAutofit fontScale="90000"/>
          </a:bodyPr>
          <a:lstStyle/>
          <a:p>
            <a:r>
              <a:rPr lang="en-US" dirty="0" smtClean="0"/>
              <a:t>Example</a:t>
            </a:r>
            <a:endParaRPr lang="ar-IQ" dirty="0"/>
          </a:p>
        </p:txBody>
      </p:sp>
      <p:sp>
        <p:nvSpPr>
          <p:cNvPr id="3" name="Subtitle 2"/>
          <p:cNvSpPr>
            <a:spLocks noGrp="1"/>
          </p:cNvSpPr>
          <p:nvPr>
            <p:ph type="subTitle" idx="1"/>
          </p:nvPr>
        </p:nvSpPr>
        <p:spPr>
          <a:xfrm>
            <a:off x="323528" y="764704"/>
            <a:ext cx="8568952" cy="5976664"/>
          </a:xfrm>
        </p:spPr>
        <p:txBody>
          <a:bodyPr>
            <a:normAutofit/>
          </a:bodyPr>
          <a:lstStyle/>
          <a:p>
            <a:pPr algn="l" rtl="0"/>
            <a:r>
              <a:rPr lang="en-US" sz="2800" dirty="0" smtClean="0">
                <a:solidFill>
                  <a:schemeClr val="tx1"/>
                </a:solidFill>
                <a:cs typeface="+mj-cs"/>
              </a:rPr>
              <a:t>1</a:t>
            </a:r>
            <a:r>
              <a:rPr lang="ar-IQ" sz="2800" dirty="0" smtClean="0">
                <a:solidFill>
                  <a:schemeClr val="tx1"/>
                </a:solidFill>
                <a:cs typeface="+mj-cs"/>
              </a:rPr>
              <a:t>(</a:t>
            </a:r>
            <a:r>
              <a:rPr lang="en-US" sz="2800" dirty="0" smtClean="0">
                <a:solidFill>
                  <a:schemeClr val="tx1"/>
                </a:solidFill>
                <a:cs typeface="+mj-cs"/>
              </a:rPr>
              <a:t>Find the Remainder of Taylor Series and General formula.</a:t>
            </a: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7"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 name="Rectangle 11"/>
          <p:cNvSpPr/>
          <p:nvPr/>
        </p:nvSpPr>
        <p:spPr>
          <a:xfrm>
            <a:off x="1403648" y="5085184"/>
            <a:ext cx="3505143" cy="523220"/>
          </a:xfrm>
          <a:prstGeom prst="rect">
            <a:avLst/>
          </a:prstGeom>
        </p:spPr>
        <p:txBody>
          <a:bodyPr wrap="square">
            <a:spAutoFit/>
          </a:bodyPr>
          <a:lstStyle/>
          <a:p>
            <a:r>
              <a:rPr lang="en-US" sz="2800" dirty="0" smtClean="0"/>
              <a:t>    </a:t>
            </a:r>
            <a:r>
              <a:rPr lang="en-US" dirty="0" smtClean="0"/>
              <a:t>                                             </a:t>
            </a:r>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1" name="Rectangle 9"/>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4" name="Rectangle 12"/>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8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87" name="Rectangle 15"/>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8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0" name="Rectangle 18"/>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9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4"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5" name="Rectangle 2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29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298" name="Rectangle 2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00"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1" name="Rectangle 29"/>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03"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09"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11"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12" name="Rectangle 40"/>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54317" name="Picture 4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1466850" cy="409575"/>
          </a:xfrm>
          <a:prstGeom prst="rect">
            <a:avLst/>
          </a:prstGeom>
          <a:noFill/>
        </p:spPr>
      </p:pic>
      <p:pic>
        <p:nvPicPr>
          <p:cNvPr id="54315" name="Picture 4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3888" y="1988840"/>
            <a:ext cx="4343400" cy="952500"/>
          </a:xfrm>
          <a:prstGeom prst="rect">
            <a:avLst/>
          </a:prstGeom>
          <a:noFill/>
        </p:spPr>
      </p:pic>
      <p:pic>
        <p:nvPicPr>
          <p:cNvPr id="54314" name="Picture 4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536" y="2924944"/>
            <a:ext cx="1800225" cy="409575"/>
          </a:xfrm>
          <a:prstGeom prst="rect">
            <a:avLst/>
          </a:prstGeom>
          <a:noFill/>
        </p:spPr>
      </p:pic>
      <p:pic>
        <p:nvPicPr>
          <p:cNvPr id="54313" name="Picture 4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39752" y="2852936"/>
            <a:ext cx="6276975" cy="561975"/>
          </a:xfrm>
          <a:prstGeom prst="rect">
            <a:avLst/>
          </a:prstGeom>
          <a:noFill/>
        </p:spPr>
      </p:pic>
      <p:sp>
        <p:nvSpPr>
          <p:cNvPr id="54318"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19" name="Rectangle 4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0" name="Rectangle 48"/>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1" name="Rectangle 49"/>
          <p:cNvSpPr>
            <a:spLocks noChangeArrowheads="1"/>
          </p:cNvSpPr>
          <p:nvPr/>
        </p:nvSpPr>
        <p:spPr bwMode="auto">
          <a:xfrm>
            <a:off x="0" y="2638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2" name="Rectangle 50"/>
          <p:cNvSpPr>
            <a:spLocks noChangeArrowheads="1"/>
          </p:cNvSpPr>
          <p:nvPr/>
        </p:nvSpPr>
        <p:spPr bwMode="auto">
          <a:xfrm>
            <a:off x="0" y="3048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4" name="Rectangle 5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23" name="Picture 5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7544" y="1628800"/>
            <a:ext cx="6134100" cy="409575"/>
          </a:xfrm>
          <a:prstGeom prst="rect">
            <a:avLst/>
          </a:prstGeom>
          <a:noFill/>
        </p:spPr>
      </p:pic>
      <p:sp>
        <p:nvSpPr>
          <p:cNvPr id="54326" name="Rectangle 5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25" name="Picture 5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9552" y="2348880"/>
            <a:ext cx="3009900" cy="409575"/>
          </a:xfrm>
          <a:prstGeom prst="rect">
            <a:avLst/>
          </a:prstGeom>
          <a:noFill/>
        </p:spPr>
      </p:pic>
      <p:sp>
        <p:nvSpPr>
          <p:cNvPr id="54327" name="Rectangle 55"/>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29" name="Rectangle 5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28" name="Picture 5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7544" y="3429000"/>
            <a:ext cx="4371975" cy="409575"/>
          </a:xfrm>
          <a:prstGeom prst="rect">
            <a:avLst/>
          </a:prstGeom>
          <a:noFill/>
        </p:spPr>
      </p:pic>
      <p:sp>
        <p:nvSpPr>
          <p:cNvPr id="54331"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0" name="Picture 5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148064" y="3429000"/>
            <a:ext cx="2638425" cy="561975"/>
          </a:xfrm>
          <a:prstGeom prst="rect">
            <a:avLst/>
          </a:prstGeom>
          <a:noFill/>
        </p:spPr>
      </p:pic>
      <p:sp>
        <p:nvSpPr>
          <p:cNvPr id="54333"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4335" name="Rectangle 6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4" name="Picture 6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95536" y="3717032"/>
            <a:ext cx="4562475" cy="990600"/>
          </a:xfrm>
          <a:prstGeom prst="rect">
            <a:avLst/>
          </a:prstGeom>
          <a:noFill/>
        </p:spPr>
      </p:pic>
      <p:sp>
        <p:nvSpPr>
          <p:cNvPr id="54337" name="Rectangle 6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6" name="Picture 6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51520" y="4725144"/>
            <a:ext cx="5848350" cy="409575"/>
          </a:xfrm>
          <a:prstGeom prst="rect">
            <a:avLst/>
          </a:prstGeom>
          <a:noFill/>
        </p:spPr>
      </p:pic>
      <p:sp>
        <p:nvSpPr>
          <p:cNvPr id="54339"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38" name="Picture 6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228184" y="4725144"/>
            <a:ext cx="1762125" cy="409575"/>
          </a:xfrm>
          <a:prstGeom prst="rect">
            <a:avLst/>
          </a:prstGeom>
          <a:noFill/>
        </p:spPr>
      </p:pic>
      <p:sp>
        <p:nvSpPr>
          <p:cNvPr id="54340" name="Rectangle 6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42"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1" name="Picture 6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67544" y="5301208"/>
            <a:ext cx="1714500" cy="409575"/>
          </a:xfrm>
          <a:prstGeom prst="rect">
            <a:avLst/>
          </a:prstGeom>
          <a:noFill/>
        </p:spPr>
      </p:pic>
      <p:sp>
        <p:nvSpPr>
          <p:cNvPr id="54343" name="Rectangle 7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4345" name="Rectangle 7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4" name="Picture 7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555776" y="5229200"/>
            <a:ext cx="5372100" cy="409575"/>
          </a:xfrm>
          <a:prstGeom prst="rect">
            <a:avLst/>
          </a:prstGeom>
          <a:noFill/>
        </p:spPr>
      </p:pic>
      <p:sp>
        <p:nvSpPr>
          <p:cNvPr id="54347" name="Rectangle 7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6" name="Picture 74"/>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812360" y="5229200"/>
            <a:ext cx="857250" cy="409575"/>
          </a:xfrm>
          <a:prstGeom prst="rect">
            <a:avLst/>
          </a:prstGeom>
          <a:noFill/>
        </p:spPr>
      </p:pic>
      <p:sp>
        <p:nvSpPr>
          <p:cNvPr id="54349" name="Rectangle 7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4348" name="Picture 76"/>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95536" y="5805264"/>
            <a:ext cx="6829425" cy="409575"/>
          </a:xfrm>
          <a:prstGeom prst="rect">
            <a:avLst/>
          </a:prstGeom>
          <a:noFill/>
        </p:spPr>
      </p:pic>
      <p:sp>
        <p:nvSpPr>
          <p:cNvPr id="54350" name="Rectangle 7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US" dirty="0" err="1" smtClean="0"/>
              <a:t>Maclaurain</a:t>
            </a:r>
            <a:r>
              <a:rPr lang="en-US" dirty="0" smtClean="0"/>
              <a:t> Series for</a:t>
            </a:r>
            <a:endParaRPr lang="ar-IQ" dirty="0"/>
          </a:p>
        </p:txBody>
      </p:sp>
      <p:sp>
        <p:nvSpPr>
          <p:cNvPr id="3" name="Content Placeholder 2"/>
          <p:cNvSpPr>
            <a:spLocks noGrp="1"/>
          </p:cNvSpPr>
          <p:nvPr>
            <p:ph idx="1"/>
          </p:nvPr>
        </p:nvSpPr>
        <p:spPr>
          <a:xfrm>
            <a:off x="500034" y="785794"/>
            <a:ext cx="8229600" cy="5829328"/>
          </a:xfrm>
        </p:spPr>
        <p:txBody>
          <a:bodyPr>
            <a:normAutofit/>
          </a:bodyPr>
          <a:lstStyle/>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r>
              <a:rPr lang="en-US" dirty="0" smtClean="0"/>
              <a:t>                                          </a:t>
            </a: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0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0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291"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293" name="Rectangle 5"/>
          <p:cNvSpPr>
            <a:spLocks noChangeArrowheads="1"/>
          </p:cNvSpPr>
          <p:nvPr/>
        </p:nvSpPr>
        <p:spPr bwMode="auto">
          <a:xfrm>
            <a:off x="179512"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294" name="Rectangle 6"/>
          <p:cNvSpPr>
            <a:spLocks noChangeArrowheads="1"/>
          </p:cNvSpPr>
          <p:nvPr/>
        </p:nvSpPr>
        <p:spPr bwMode="auto">
          <a:xfrm>
            <a:off x="0" y="3324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5536" y="692696"/>
            <a:ext cx="7929618" cy="2736304"/>
          </a:xfrm>
          <a:prstGeom prst="rect">
            <a:avLst/>
          </a:prstGeom>
          <a:noFill/>
        </p:spPr>
      </p:pic>
      <p:sp>
        <p:nvSpPr>
          <p:cNvPr id="20" name="Rectangle 19"/>
          <p:cNvSpPr/>
          <p:nvPr/>
        </p:nvSpPr>
        <p:spPr>
          <a:xfrm>
            <a:off x="4643438" y="3244334"/>
            <a:ext cx="2928958" cy="369332"/>
          </a:xfrm>
          <a:prstGeom prst="rect">
            <a:avLst/>
          </a:prstGeom>
        </p:spPr>
        <p:txBody>
          <a:bodyPr wrap="square">
            <a:spAutoFit/>
          </a:bodyPr>
          <a:lstStyle/>
          <a:p>
            <a:r>
              <a:rPr lang="en-US" dirty="0" smtClean="0"/>
              <a:t>      </a:t>
            </a:r>
            <a:endParaRPr lang="ar-IQ" dirty="0"/>
          </a:p>
        </p:txBody>
      </p:sp>
      <p:sp>
        <p:nvSpPr>
          <p:cNvPr id="16" name="Rectangle 15"/>
          <p:cNvSpPr/>
          <p:nvPr/>
        </p:nvSpPr>
        <p:spPr>
          <a:xfrm>
            <a:off x="971600" y="3861049"/>
            <a:ext cx="3744416" cy="646331"/>
          </a:xfrm>
          <a:prstGeom prst="rect">
            <a:avLst/>
          </a:prstGeom>
        </p:spPr>
        <p:txBody>
          <a:bodyPr wrap="square">
            <a:spAutoFit/>
          </a:bodyPr>
          <a:lstStyle/>
          <a:p>
            <a:r>
              <a:rPr lang="en-US" sz="3600" dirty="0" smtClean="0"/>
              <a:t>General Formula</a:t>
            </a:r>
            <a:endParaRPr lang="ar-IQ" dirty="0"/>
          </a:p>
        </p:txBody>
      </p:sp>
      <p:pic>
        <p:nvPicPr>
          <p:cNvPr id="18"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4941168"/>
            <a:ext cx="4752528" cy="1288358"/>
          </a:xfrm>
          <a:prstGeom prst="rect">
            <a:avLst/>
          </a:prstGeom>
          <a:noFill/>
        </p:spPr>
      </p:pic>
    </p:spTree>
  </p:cSld>
  <p:clrMapOvr>
    <a:masterClrMapping/>
  </p:clrMapOvr>
  <p:transition>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15616" y="569747"/>
          <a:ext cx="7848872" cy="5870693"/>
        </p:xfrm>
        <a:graphic>
          <a:graphicData uri="http://schemas.openxmlformats.org/drawingml/2006/table">
            <a:tbl>
              <a:tblPr/>
              <a:tblGrid>
                <a:gridCol w="7848872">
                  <a:extLst>
                    <a:ext uri="{9D8B030D-6E8A-4147-A177-3AD203B41FA5}">
                      <a16:colId xmlns:a16="http://schemas.microsoft.com/office/drawing/2014/main" val="20000"/>
                    </a:ext>
                  </a:extLst>
                </a:gridCol>
              </a:tblGrid>
              <a:tr h="5231836">
                <a:tc>
                  <a:txBody>
                    <a:bodyPr/>
                    <a:lstStyle/>
                    <a:p>
                      <a:pPr algn="just" rtl="0">
                        <a:lnSpc>
                          <a:spcPct val="115000"/>
                        </a:lnSpc>
                        <a:spcAft>
                          <a:spcPts val="0"/>
                        </a:spcAft>
                        <a:tabLst>
                          <a:tab pos="90170" algn="r"/>
                        </a:tabLst>
                      </a:pPr>
                      <a:r>
                        <a:rPr lang="en-US" sz="1800" b="1" dirty="0" smtClean="0">
                          <a:latin typeface="Times New Roman"/>
                          <a:ea typeface="Calibri"/>
                          <a:cs typeface="Arial"/>
                        </a:rPr>
                        <a:t>Chapter Four:</a:t>
                      </a:r>
                      <a:r>
                        <a:rPr lang="en-GB" sz="1800" b="1" dirty="0" smtClean="0">
                          <a:latin typeface="Times New Roman"/>
                          <a:ea typeface="Calibri"/>
                          <a:cs typeface="Arial"/>
                        </a:rPr>
                        <a:t>Power  Series [Power Expansion]</a:t>
                      </a:r>
                      <a:endParaRPr lang="en-US" sz="1800" dirty="0" smtClean="0">
                        <a:latin typeface="+mn-lt"/>
                        <a:ea typeface="Calibri"/>
                        <a:cs typeface="Arial"/>
                      </a:endParaRPr>
                    </a:p>
                    <a:p>
                      <a:pPr algn="just" rtl="0">
                        <a:lnSpc>
                          <a:spcPct val="115000"/>
                        </a:lnSpc>
                        <a:spcAft>
                          <a:spcPts val="0"/>
                        </a:spcAft>
                        <a:tabLst>
                          <a:tab pos="90170" algn="r"/>
                        </a:tabLst>
                      </a:pPr>
                      <a:r>
                        <a:rPr lang="en-GB" sz="1800" dirty="0" smtClean="0">
                          <a:latin typeface="Times New Roman"/>
                          <a:ea typeface="Calibri"/>
                          <a:cs typeface="Arial"/>
                        </a:rPr>
                        <a:t>4-1Taylor series [Taylor Expansion  ]</a:t>
                      </a:r>
                      <a:endParaRPr lang="en-US" sz="1800" dirty="0" smtClean="0">
                        <a:latin typeface="+mn-lt"/>
                        <a:ea typeface="Calibri"/>
                        <a:cs typeface="Arial"/>
                      </a:endParaRPr>
                    </a:p>
                    <a:p>
                      <a:pPr algn="just" rtl="0">
                        <a:lnSpc>
                          <a:spcPct val="115000"/>
                        </a:lnSpc>
                        <a:spcAft>
                          <a:spcPts val="0"/>
                        </a:spcAft>
                        <a:tabLst>
                          <a:tab pos="90170" algn="r"/>
                        </a:tabLst>
                      </a:pPr>
                      <a:r>
                        <a:rPr lang="en-GB" sz="1800" dirty="0" smtClean="0">
                          <a:latin typeface="Times New Roman"/>
                          <a:ea typeface="Calibri"/>
                          <a:cs typeface="Arial"/>
                        </a:rPr>
                        <a:t>4-2 </a:t>
                      </a:r>
                      <a:r>
                        <a:rPr lang="en-GB" sz="1800" dirty="0" err="1" smtClean="0">
                          <a:latin typeface="Times New Roman"/>
                          <a:ea typeface="Calibri"/>
                          <a:cs typeface="Arial"/>
                        </a:rPr>
                        <a:t>Maclawrian</a:t>
                      </a:r>
                      <a:r>
                        <a:rPr lang="en-GB" sz="1800" dirty="0" smtClean="0">
                          <a:latin typeface="Times New Roman"/>
                          <a:ea typeface="Calibri"/>
                          <a:cs typeface="Arial"/>
                        </a:rPr>
                        <a:t> Series [ </a:t>
                      </a:r>
                      <a:r>
                        <a:rPr lang="en-GB" sz="1800" dirty="0" err="1" smtClean="0">
                          <a:latin typeface="Times New Roman"/>
                          <a:ea typeface="Calibri"/>
                          <a:cs typeface="Arial"/>
                        </a:rPr>
                        <a:t>Maclawrian</a:t>
                      </a:r>
                      <a:r>
                        <a:rPr lang="en-GB" sz="1800" dirty="0" smtClean="0">
                          <a:latin typeface="Times New Roman"/>
                          <a:ea typeface="Calibri"/>
                          <a:cs typeface="Arial"/>
                        </a:rPr>
                        <a:t> Expansion ]</a:t>
                      </a:r>
                      <a:endParaRPr lang="en-US" sz="1800" dirty="0" smtClean="0">
                        <a:latin typeface="+mn-lt"/>
                        <a:ea typeface="Calibri"/>
                        <a:cs typeface="Arial"/>
                      </a:endParaRPr>
                    </a:p>
                    <a:p>
                      <a:pPr algn="just" rtl="0">
                        <a:lnSpc>
                          <a:spcPct val="115000"/>
                        </a:lnSpc>
                        <a:spcAft>
                          <a:spcPts val="0"/>
                        </a:spcAft>
                        <a:tabLst>
                          <a:tab pos="90170" algn="r"/>
                        </a:tabLst>
                      </a:pPr>
                      <a:r>
                        <a:rPr lang="en-GB" sz="1800" dirty="0" smtClean="0">
                          <a:latin typeface="Times New Roman"/>
                          <a:ea typeface="Calibri"/>
                          <a:cs typeface="Arial"/>
                        </a:rPr>
                        <a:t>4-3 The remainder of Taylor Series [Taylor Expansion ] </a:t>
                      </a:r>
                      <a:endParaRPr lang="en-US" sz="1800" dirty="0" smtClean="0">
                        <a:latin typeface="+mn-lt"/>
                        <a:ea typeface="Calibri"/>
                        <a:cs typeface="Arial"/>
                      </a:endParaRPr>
                    </a:p>
                    <a:p>
                      <a:pPr algn="just" rtl="0">
                        <a:lnSpc>
                          <a:spcPct val="115000"/>
                        </a:lnSpc>
                        <a:spcAft>
                          <a:spcPts val="0"/>
                        </a:spcAft>
                        <a:tabLst>
                          <a:tab pos="90170" algn="r"/>
                        </a:tabLst>
                      </a:pPr>
                      <a:r>
                        <a:rPr lang="en-GB" sz="1800" dirty="0" smtClean="0">
                          <a:latin typeface="Times New Roman"/>
                          <a:ea typeface="Calibri"/>
                          <a:cs typeface="Arial"/>
                        </a:rPr>
                        <a:t>4-4 General</a:t>
                      </a:r>
                      <a:r>
                        <a:rPr lang="en-GB" sz="1800" baseline="0" dirty="0" smtClean="0">
                          <a:latin typeface="Times New Roman"/>
                          <a:ea typeface="Calibri"/>
                          <a:cs typeface="Arial"/>
                        </a:rPr>
                        <a:t> Formula for Function</a:t>
                      </a:r>
                      <a:endParaRPr lang="en-US" sz="1800" b="1" dirty="0" smtClean="0">
                        <a:latin typeface="Times New Roman"/>
                        <a:ea typeface="Calibri"/>
                        <a:cs typeface="Arial"/>
                      </a:endParaRPr>
                    </a:p>
                    <a:p>
                      <a:pPr algn="just" rtl="0">
                        <a:lnSpc>
                          <a:spcPct val="115000"/>
                        </a:lnSpc>
                        <a:spcAft>
                          <a:spcPts val="0"/>
                        </a:spcAft>
                        <a:tabLst>
                          <a:tab pos="90170" algn="r"/>
                        </a:tabLst>
                      </a:pPr>
                      <a:r>
                        <a:rPr lang="en-US" sz="2000" b="1" dirty="0" smtClean="0">
                          <a:latin typeface="Times New Roman"/>
                          <a:ea typeface="Calibri"/>
                          <a:cs typeface="Arial"/>
                        </a:rPr>
                        <a:t>Chapter Five:</a:t>
                      </a:r>
                      <a:r>
                        <a:rPr lang="en-GB" sz="2000" b="1" dirty="0" smtClean="0">
                          <a:latin typeface="Times New Roman"/>
                          <a:ea typeface="Calibri"/>
                          <a:cs typeface="Arial"/>
                        </a:rPr>
                        <a:t> Finite Differences</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5-1 Descending Difference[Forward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5-1-1 Table of Descending Difference [Forward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5-2 Ascending Difference[ Backward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5-2-1 Table of Descending Difference[Backward Difference] </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5-3 Central Difference</a:t>
                      </a:r>
                      <a:endParaRPr lang="en-US" sz="2000" dirty="0" smtClean="0">
                        <a:latin typeface="+mn-lt"/>
                        <a:ea typeface="Calibri"/>
                        <a:cs typeface="Arial"/>
                      </a:endParaRPr>
                    </a:p>
                    <a:p>
                      <a:pPr algn="just" rtl="0">
                        <a:lnSpc>
                          <a:spcPct val="115000"/>
                        </a:lnSpc>
                        <a:spcAft>
                          <a:spcPts val="0"/>
                        </a:spcAft>
                        <a:tabLst>
                          <a:tab pos="90170" algn="r"/>
                        </a:tabLst>
                      </a:pPr>
                      <a:r>
                        <a:rPr lang="en-GB" sz="2000" dirty="0" smtClean="0">
                          <a:latin typeface="Times New Roman"/>
                          <a:ea typeface="Calibri"/>
                          <a:cs typeface="Arial"/>
                        </a:rPr>
                        <a:t>5-3-1 Table of Central Difference</a:t>
                      </a:r>
                      <a:r>
                        <a:rPr lang="en-GB" sz="2000" b="1" dirty="0" smtClean="0">
                          <a:latin typeface="Times New Roman"/>
                          <a:ea typeface="Calibri"/>
                          <a:cs typeface="Arial"/>
                        </a:rPr>
                        <a:t> </a:t>
                      </a:r>
                    </a:p>
                    <a:p>
                      <a:pPr algn="just" rtl="0">
                        <a:lnSpc>
                          <a:spcPct val="115000"/>
                        </a:lnSpc>
                        <a:spcAft>
                          <a:spcPts val="0"/>
                        </a:spcAft>
                        <a:tabLst>
                          <a:tab pos="90170" algn="r"/>
                        </a:tabLst>
                      </a:pPr>
                      <a:r>
                        <a:rPr lang="en-GB" sz="2000" dirty="0" smtClean="0">
                          <a:latin typeface="Times New Roman"/>
                          <a:ea typeface="Calibri"/>
                          <a:cs typeface="Arial"/>
                        </a:rPr>
                        <a:t>5-4 Relation between[Forward Difference] and Central Difference</a:t>
                      </a:r>
                      <a:r>
                        <a:rPr lang="en-GB" sz="2000" b="1" dirty="0" smtClean="0">
                          <a:latin typeface="Times New Roman"/>
                          <a:ea typeface="Calibri"/>
                          <a:cs typeface="Arial"/>
                        </a:rPr>
                        <a:t> </a:t>
                      </a:r>
                    </a:p>
                    <a:p>
                      <a:pPr algn="just" rtl="0">
                        <a:lnSpc>
                          <a:spcPct val="115000"/>
                        </a:lnSpc>
                        <a:spcAft>
                          <a:spcPts val="0"/>
                        </a:spcAft>
                        <a:tabLst>
                          <a:tab pos="90170" algn="r"/>
                        </a:tabLst>
                      </a:pPr>
                      <a:r>
                        <a:rPr lang="en-US" sz="1800" kern="1200" dirty="0" smtClean="0">
                          <a:solidFill>
                            <a:schemeClr val="tx1"/>
                          </a:solidFill>
                          <a:latin typeface="+mn-lt"/>
                          <a:ea typeface="+mn-ea"/>
                          <a:cs typeface="+mn-cs"/>
                        </a:rPr>
                        <a:t>or </a:t>
                      </a:r>
                      <a:r>
                        <a:rPr lang="en-GB" sz="1800" kern="1200" dirty="0" smtClean="0">
                          <a:solidFill>
                            <a:schemeClr val="tx1"/>
                          </a:solidFill>
                          <a:latin typeface="+mn-lt"/>
                          <a:ea typeface="+mn-ea"/>
                          <a:cs typeface="+mn-cs"/>
                        </a:rPr>
                        <a:t>Forward Difference effect on Central Difference</a:t>
                      </a:r>
                      <a:endParaRPr lang="en-US" sz="2000" dirty="0" smtClean="0">
                        <a:latin typeface="+mn-lt"/>
                        <a:ea typeface="Calibri"/>
                        <a:cs typeface="Arial"/>
                      </a:endParaRPr>
                    </a:p>
                    <a:p>
                      <a:pPr algn="just" rtl="0">
                        <a:lnSpc>
                          <a:spcPct val="115000"/>
                        </a:lnSpc>
                        <a:spcAft>
                          <a:spcPts val="0"/>
                        </a:spcAft>
                        <a:tabLst>
                          <a:tab pos="90170" algn="r"/>
                        </a:tabLst>
                      </a:pPr>
                      <a:r>
                        <a:rPr lang="en-US" sz="2000" dirty="0" smtClean="0">
                          <a:latin typeface="+mn-lt"/>
                          <a:ea typeface="Calibri"/>
                          <a:cs typeface="Arial"/>
                        </a:rPr>
                        <a:t>5-5 Relation between Backward Difference and Central</a:t>
                      </a:r>
                      <a:r>
                        <a:rPr lang="en-US" sz="2000" baseline="0" dirty="0" smtClean="0">
                          <a:latin typeface="+mn-lt"/>
                          <a:ea typeface="Calibri"/>
                          <a:cs typeface="Arial"/>
                        </a:rPr>
                        <a:t> Difference</a:t>
                      </a:r>
                    </a:p>
                    <a:p>
                      <a:pPr algn="just" rtl="0">
                        <a:lnSpc>
                          <a:spcPct val="115000"/>
                        </a:lnSpc>
                        <a:spcAft>
                          <a:spcPts val="0"/>
                        </a:spcAft>
                        <a:tabLst>
                          <a:tab pos="90170" algn="r"/>
                        </a:tabLst>
                      </a:pPr>
                      <a:r>
                        <a:rPr lang="en-US" sz="1800" kern="1200" dirty="0" smtClean="0">
                          <a:solidFill>
                            <a:schemeClr val="tx1"/>
                          </a:solidFill>
                          <a:latin typeface="+mn-lt"/>
                          <a:ea typeface="+mn-ea"/>
                          <a:cs typeface="+mn-cs"/>
                        </a:rPr>
                        <a:t>or Backward Difference </a:t>
                      </a:r>
                      <a:r>
                        <a:rPr lang="en-GB" sz="1800" kern="1200" dirty="0" smtClean="0">
                          <a:solidFill>
                            <a:schemeClr val="tx1"/>
                          </a:solidFill>
                          <a:latin typeface="+mn-lt"/>
                          <a:ea typeface="+mn-ea"/>
                          <a:cs typeface="+mn-cs"/>
                        </a:rPr>
                        <a:t>effect on Central Difference</a:t>
                      </a:r>
                      <a:endParaRPr lang="en-US" sz="2000" dirty="0">
                        <a:latin typeface="+mn-lt"/>
                        <a:ea typeface="Calibri"/>
                        <a:cs typeface="Arial"/>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7737">
                <a:tc>
                  <a:txBody>
                    <a:bodyPr/>
                    <a:lstStyle/>
                    <a:p>
                      <a:pPr algn="just" rtl="0">
                        <a:lnSpc>
                          <a:spcPct val="115000"/>
                        </a:lnSpc>
                        <a:spcAft>
                          <a:spcPts val="0"/>
                        </a:spcAft>
                        <a:tabLst>
                          <a:tab pos="90170" algn="r"/>
                        </a:tabLst>
                      </a:pPr>
                      <a:endParaRPr lang="en-US" sz="2000" dirty="0">
                        <a:latin typeface="Calibri"/>
                        <a:ea typeface="Calibri"/>
                        <a:cs typeface="Arial"/>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p:sndAc>
      <p:stSnd>
        <p:snd r:embed="rId2" name="chimes.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274638"/>
            <a:ext cx="8867328" cy="1143000"/>
          </a:xfrm>
        </p:spPr>
        <p:txBody>
          <a:bodyPr>
            <a:normAutofit fontScale="90000"/>
          </a:bodyPr>
          <a:lstStyle/>
          <a:p>
            <a:r>
              <a:rPr lang="en-US" dirty="0" smtClean="0"/>
              <a:t>2)If   f(x)=</a:t>
            </a:r>
            <a:r>
              <a:rPr lang="en-US" dirty="0" err="1" smtClean="0"/>
              <a:t>Cosx</a:t>
            </a:r>
            <a:r>
              <a:rPr lang="en-US" dirty="0" smtClean="0"/>
              <a:t> </a:t>
            </a:r>
            <a:r>
              <a:rPr lang="en-US" sz="3100" dirty="0" smtClean="0"/>
              <a:t>Find Remainder </a:t>
            </a:r>
            <a:r>
              <a:rPr lang="en-US" sz="3100" dirty="0" err="1" smtClean="0"/>
              <a:t>Maclaurian</a:t>
            </a:r>
            <a:r>
              <a:rPr lang="en-US" sz="3100" dirty="0" smtClean="0"/>
              <a:t/>
            </a:r>
            <a:br>
              <a:rPr lang="en-US" sz="3100" dirty="0" smtClean="0"/>
            </a:br>
            <a:r>
              <a:rPr lang="en-US" sz="3100" dirty="0" smtClean="0"/>
              <a:t>Series and G.F</a:t>
            </a:r>
            <a:endParaRPr lang="ar-IQ" sz="3100" dirty="0"/>
          </a:p>
        </p:txBody>
      </p:sp>
      <p:sp>
        <p:nvSpPr>
          <p:cNvPr id="3" name="Content Placeholder 2"/>
          <p:cNvSpPr>
            <a:spLocks noGrp="1"/>
          </p:cNvSpPr>
          <p:nvPr>
            <p:ph idx="1"/>
          </p:nvPr>
        </p:nvSpPr>
        <p:spPr>
          <a:xfrm>
            <a:off x="914400" y="1484784"/>
            <a:ext cx="8229600" cy="4525963"/>
          </a:xfrm>
        </p:spPr>
        <p:txBody>
          <a:bodyPr/>
          <a:lstStyle/>
          <a:p>
            <a:pPr algn="l" rtl="0">
              <a:buNone/>
            </a:pPr>
            <a:r>
              <a:rPr lang="en-US" dirty="0" smtClean="0"/>
              <a:t>Solution : Since the derivatives of  </a:t>
            </a:r>
            <a:r>
              <a:rPr lang="en-US" dirty="0" err="1" smtClean="0"/>
              <a:t>Cosx</a:t>
            </a:r>
            <a:r>
              <a:rPr lang="en-US" dirty="0" smtClean="0"/>
              <a:t>   Equal   </a:t>
            </a:r>
            <a:r>
              <a:rPr lang="en-US" dirty="0" err="1" smtClean="0"/>
              <a:t>Sinx</a:t>
            </a:r>
            <a:r>
              <a:rPr lang="en-US" dirty="0" smtClean="0"/>
              <a:t>  or </a:t>
            </a:r>
            <a:r>
              <a:rPr lang="en-US" dirty="0" err="1" smtClean="0"/>
              <a:t>Cosx</a:t>
            </a:r>
            <a:r>
              <a:rPr lang="en-US" dirty="0" smtClean="0"/>
              <a:t>  and the greatest value  of              [               ] Equal One  Taylor remainder:</a:t>
            </a:r>
            <a:endParaRPr lang="ar-IQ" dirty="0"/>
          </a:p>
        </p:txBody>
      </p:sp>
      <p:sp>
        <p:nvSpPr>
          <p:cNvPr id="103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427" name="Rectangle 3"/>
          <p:cNvSpPr>
            <a:spLocks noChangeArrowheads="1"/>
          </p:cNvSpPr>
          <p:nvPr/>
        </p:nvSpPr>
        <p:spPr bwMode="auto">
          <a:xfrm>
            <a:off x="0" y="2352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857224" y="1628801"/>
            <a:ext cx="8001056" cy="1569660"/>
          </a:xfrm>
          <a:prstGeom prst="rect">
            <a:avLst/>
          </a:prstGeom>
        </p:spPr>
        <p:txBody>
          <a:bodyPr wrap="square">
            <a:spAutoFit/>
          </a:bodyPr>
          <a:lstStyle/>
          <a:p>
            <a:endParaRPr lang="en-US" sz="3200" dirty="0" smtClean="0"/>
          </a:p>
          <a:p>
            <a:endParaRPr lang="en-US" sz="3200" dirty="0" smtClean="0"/>
          </a:p>
          <a:p>
            <a:endParaRPr lang="en-US" sz="3200" dirty="0" smtClean="0"/>
          </a:p>
        </p:txBody>
      </p:sp>
      <p:pic>
        <p:nvPicPr>
          <p:cNvPr id="9"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2564904"/>
            <a:ext cx="1200150" cy="485775"/>
          </a:xfrm>
          <a:prstGeom prst="rect">
            <a:avLst/>
          </a:prstGeom>
          <a:noFill/>
        </p:spPr>
      </p:pic>
      <p:sp>
        <p:nvSpPr>
          <p:cNvPr id="9218" name="Rectangle 2"/>
          <p:cNvSpPr>
            <a:spLocks noChangeArrowheads="1"/>
          </p:cNvSpPr>
          <p:nvPr/>
        </p:nvSpPr>
        <p:spPr bwMode="auto">
          <a:xfrm>
            <a:off x="323528"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9219" name="Rectangle 3"/>
          <p:cNvSpPr>
            <a:spLocks noChangeArrowheads="1"/>
          </p:cNvSpPr>
          <p:nvPr/>
        </p:nvSpPr>
        <p:spPr bwMode="auto">
          <a:xfrm>
            <a:off x="0" y="3314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03648" y="4437112"/>
            <a:ext cx="2664296" cy="1008112"/>
          </a:xfrm>
          <a:prstGeom prst="rect">
            <a:avLst/>
          </a:prstGeom>
          <a:noFill/>
        </p:spPr>
      </p:pic>
      <p:sp>
        <p:nvSpPr>
          <p:cNvPr id="13" name="Rectangle 12"/>
          <p:cNvSpPr/>
          <p:nvPr/>
        </p:nvSpPr>
        <p:spPr>
          <a:xfrm>
            <a:off x="395536" y="4581128"/>
            <a:ext cx="5400600" cy="646331"/>
          </a:xfrm>
          <a:prstGeom prst="rect">
            <a:avLst/>
          </a:prstGeom>
        </p:spPr>
        <p:txBody>
          <a:bodyPr wrap="square">
            <a:spAutoFit/>
          </a:bodyPr>
          <a:lstStyle/>
          <a:p>
            <a:r>
              <a:rPr lang="en-US" sz="2800" dirty="0" smtClean="0"/>
              <a:t> </a:t>
            </a:r>
            <a:r>
              <a:rPr lang="en-US" sz="3600" dirty="0" smtClean="0"/>
              <a:t>= </a:t>
            </a:r>
            <a:r>
              <a:rPr lang="en-US" sz="2800" dirty="0" smtClean="0"/>
              <a:t> (1)                                        </a:t>
            </a:r>
            <a:r>
              <a:rPr lang="en-US" sz="3600" dirty="0" smtClean="0"/>
              <a:t>=</a:t>
            </a:r>
            <a:endParaRPr lang="ar-IQ" sz="3600" dirty="0"/>
          </a:p>
        </p:txBody>
      </p:sp>
      <p:pic>
        <p:nvPicPr>
          <p:cNvPr id="1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04048" y="4437112"/>
            <a:ext cx="2343774" cy="1080120"/>
          </a:xfrm>
          <a:prstGeom prst="rect">
            <a:avLst/>
          </a:prstGeom>
          <a:noFill/>
        </p:spPr>
      </p:pic>
      <p:pic>
        <p:nvPicPr>
          <p:cNvPr id="15"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31640" y="3284984"/>
            <a:ext cx="5184576" cy="1003213"/>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Maylaurain</a:t>
            </a:r>
            <a:r>
              <a:rPr lang="en-US" dirty="0" smtClean="0"/>
              <a:t> Series for    </a:t>
            </a:r>
            <a:r>
              <a:rPr lang="en-US" dirty="0" err="1" smtClean="0"/>
              <a:t>cosx</a:t>
            </a:r>
            <a:endParaRPr lang="ar-IQ" dirty="0"/>
          </a:p>
        </p:txBody>
      </p:sp>
      <p:sp>
        <p:nvSpPr>
          <p:cNvPr id="3" name="Content Placeholder 2"/>
          <p:cNvSpPr>
            <a:spLocks noGrp="1"/>
          </p:cNvSpPr>
          <p:nvPr>
            <p:ph idx="1"/>
          </p:nvPr>
        </p:nvSpPr>
        <p:spPr/>
        <p:txBody>
          <a:bodyPr/>
          <a:lstStyle/>
          <a:p>
            <a:pPr algn="l" rtl="0">
              <a:buNone/>
            </a:pPr>
            <a:r>
              <a:rPr lang="en-US" dirty="0" smtClean="0"/>
              <a:t>                </a:t>
            </a:r>
          </a:p>
          <a:p>
            <a:pPr algn="l" rtl="0">
              <a:buNone/>
            </a:pPr>
            <a:r>
              <a:rPr lang="en-US" dirty="0" smtClean="0"/>
              <a:t>                         </a:t>
            </a:r>
            <a:endParaRPr lang="ar-IQ" dirty="0" smtClean="0"/>
          </a:p>
          <a:p>
            <a:pPr algn="l" rtl="0">
              <a:buNone/>
            </a:pPr>
            <a:endParaRPr lang="en-US" dirty="0" smtClean="0"/>
          </a:p>
          <a:p>
            <a:pPr algn="l" rtl="0">
              <a:buNone/>
            </a:pPr>
            <a:r>
              <a:rPr lang="en-US" dirty="0" smtClean="0"/>
              <a:t>   </a:t>
            </a:r>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1628800"/>
            <a:ext cx="6408712" cy="2376264"/>
          </a:xfrm>
          <a:prstGeom prst="rect">
            <a:avLst/>
          </a:prstGeom>
          <a:noFill/>
        </p:spPr>
      </p:pic>
      <p:pic>
        <p:nvPicPr>
          <p:cNvPr id="1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31640" y="5013176"/>
            <a:ext cx="5400600" cy="1008112"/>
          </a:xfrm>
          <a:prstGeom prst="rect">
            <a:avLst/>
          </a:prstGeom>
          <a:noFill/>
        </p:spPr>
      </p:pic>
      <p:sp>
        <p:nvSpPr>
          <p:cNvPr id="12" name="Rectangle 11"/>
          <p:cNvSpPr/>
          <p:nvPr/>
        </p:nvSpPr>
        <p:spPr>
          <a:xfrm>
            <a:off x="323528" y="4149080"/>
            <a:ext cx="7560840" cy="646331"/>
          </a:xfrm>
          <a:prstGeom prst="rect">
            <a:avLst/>
          </a:prstGeom>
        </p:spPr>
        <p:txBody>
          <a:bodyPr wrap="square">
            <a:spAutoFit/>
          </a:bodyPr>
          <a:lstStyle/>
          <a:p>
            <a:r>
              <a:rPr lang="en-US" sz="3600" dirty="0" smtClean="0"/>
              <a:t>         General Formula  [ G.F ]</a:t>
            </a:r>
            <a:endParaRPr lang="ar-IQ" sz="3600"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iki.ubc.ca/images/math/f/f/a/ffa89e2575cc99a3b882e42581a61081.png"/>
          <p:cNvPicPr/>
          <p:nvPr/>
        </p:nvPicPr>
        <p:blipFill>
          <a:blip r:embed="rId3" cstate="print"/>
          <a:srcRect/>
          <a:stretch>
            <a:fillRect/>
          </a:stretch>
        </p:blipFill>
        <p:spPr bwMode="auto">
          <a:xfrm>
            <a:off x="827584" y="1628800"/>
            <a:ext cx="7632847" cy="4752527"/>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836712"/>
            <a:ext cx="7772400" cy="504056"/>
          </a:xfrm>
        </p:spPr>
        <p:txBody>
          <a:bodyPr>
            <a:normAutofit fontScale="90000"/>
          </a:bodyPr>
          <a:lstStyle/>
          <a:p>
            <a:pPr algn="l" rtl="0"/>
            <a:r>
              <a:rPr lang="en-US" dirty="0" smtClean="0"/>
              <a:t/>
            </a:r>
            <a:br>
              <a:rPr lang="en-US" dirty="0" smtClean="0"/>
            </a:br>
            <a:r>
              <a:rPr lang="en-US" dirty="0" smtClean="0"/>
              <a:t/>
            </a:r>
            <a:br>
              <a:rPr lang="en-US" dirty="0" smtClean="0"/>
            </a:br>
            <a:r>
              <a:rPr lang="en-US" dirty="0" smtClean="0"/>
              <a:t/>
            </a:r>
            <a:br>
              <a:rPr lang="en-US" dirty="0" smtClean="0"/>
            </a:br>
            <a:endParaRPr lang="ar-IQ" dirty="0"/>
          </a:p>
        </p:txBody>
      </p:sp>
      <p:sp>
        <p:nvSpPr>
          <p:cNvPr id="3" name="Subtitle 2"/>
          <p:cNvSpPr>
            <a:spLocks noGrp="1"/>
          </p:cNvSpPr>
          <p:nvPr>
            <p:ph type="subTitle" idx="1"/>
          </p:nvPr>
        </p:nvSpPr>
        <p:spPr>
          <a:xfrm>
            <a:off x="539552" y="260648"/>
            <a:ext cx="7790732" cy="5953864"/>
          </a:xfrm>
        </p:spPr>
        <p:txBody>
          <a:bodyPr/>
          <a:lstStyle/>
          <a:p>
            <a:pPr algn="l"/>
            <a:r>
              <a:rPr lang="en-US" dirty="0" smtClean="0"/>
              <a:t>       </a:t>
            </a:r>
          </a:p>
          <a:p>
            <a:pPr algn="l" rtl="0"/>
            <a:r>
              <a:rPr lang="en-US" dirty="0" smtClean="0"/>
              <a:t>     </a:t>
            </a:r>
            <a:r>
              <a:rPr lang="en-US" dirty="0" smtClean="0">
                <a:solidFill>
                  <a:schemeClr val="tx1"/>
                </a:solidFill>
              </a:rPr>
              <a:t>3) If              Find  the   remainder of: </a:t>
            </a:r>
            <a:r>
              <a:rPr lang="en-US" dirty="0" smtClean="0"/>
              <a:t> </a:t>
            </a:r>
            <a:endParaRPr lang="ar-IQ"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7"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0" name="Rectangle 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3" name="Rectangle 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6" name="Rectangle 12"/>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1" name="Rectangle 17"/>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8" name="Rectangle 2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51" name="Picture 2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552" y="2996952"/>
            <a:ext cx="7429552" cy="2357454"/>
          </a:xfrm>
          <a:prstGeom prst="rect">
            <a:avLst/>
          </a:prstGeom>
          <a:noFill/>
        </p:spPr>
      </p:pic>
      <p:sp>
        <p:nvSpPr>
          <p:cNvPr id="1053" name="Rectangle 29"/>
          <p:cNvSpPr>
            <a:spLocks noChangeArrowheads="1"/>
          </p:cNvSpPr>
          <p:nvPr/>
        </p:nvSpPr>
        <p:spPr bwMode="auto">
          <a:xfrm>
            <a:off x="0" y="3219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6" name="Rectangle 3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57" name="Picture 3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71600" y="1844824"/>
            <a:ext cx="5000660" cy="990600"/>
          </a:xfrm>
          <a:prstGeom prst="rect">
            <a:avLst/>
          </a:prstGeom>
          <a:noFill/>
        </p:spPr>
      </p:pic>
      <p:sp>
        <p:nvSpPr>
          <p:cNvPr id="1059" name="Rectangle 35"/>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50182" name="Rectangle 6"/>
          <p:cNvSpPr>
            <a:spLocks noChangeArrowheads="1"/>
          </p:cNvSpPr>
          <p:nvPr/>
        </p:nvSpPr>
        <p:spPr bwMode="auto">
          <a:xfrm>
            <a:off x="2699792" y="6926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762000"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50183"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7704" y="692696"/>
            <a:ext cx="981075" cy="864096"/>
          </a:xfrm>
          <a:prstGeom prst="rect">
            <a:avLst/>
          </a:prstGeom>
          <a:noFill/>
        </p:spPr>
      </p:pic>
      <p:sp>
        <p:nvSpPr>
          <p:cNvPr id="50185" name="Rectangle 9"/>
          <p:cNvSpPr>
            <a:spLocks noChangeArrowheads="1"/>
          </p:cNvSpPr>
          <p:nvPr/>
        </p:nvSpPr>
        <p:spPr bwMode="auto">
          <a:xfrm>
            <a:off x="0" y="69269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762000"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7233"/>
            <a:ext cx="7772400" cy="642941"/>
          </a:xfrm>
        </p:spPr>
        <p:txBody>
          <a:bodyPr>
            <a:normAutofit fontScale="90000"/>
          </a:bodyPr>
          <a:lstStyle/>
          <a:p>
            <a:r>
              <a:rPr lang="en-US" i="1" dirty="0" smtClean="0"/>
              <a:t> </a:t>
            </a:r>
            <a:endParaRPr lang="ar-IQ" dirty="0"/>
          </a:p>
        </p:txBody>
      </p:sp>
      <p:sp>
        <p:nvSpPr>
          <p:cNvPr id="3" name="Subtitle 2"/>
          <p:cNvSpPr>
            <a:spLocks noGrp="1"/>
          </p:cNvSpPr>
          <p:nvPr>
            <p:ph type="subTitle" idx="1"/>
          </p:nvPr>
        </p:nvSpPr>
        <p:spPr/>
        <p:txBody>
          <a:bodyPr/>
          <a:lstStyle/>
          <a:p>
            <a:r>
              <a:rPr lang="en-US" i="1" dirty="0" smtClean="0"/>
              <a:t> </a:t>
            </a:r>
            <a:endParaRPr lang="ar-IQ" dirty="0"/>
          </a:p>
        </p:txBody>
      </p:sp>
      <p:sp>
        <p:nvSpPr>
          <p:cNvPr id="1075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23"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26" name="Rectangle 6"/>
          <p:cNvSpPr>
            <a:spLocks noChangeArrowheads="1"/>
          </p:cNvSpPr>
          <p:nvPr/>
        </p:nvSpPr>
        <p:spPr bwMode="auto">
          <a:xfrm>
            <a:off x="0" y="304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29" name="Rectangle 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32" name="Rectangle 12"/>
          <p:cNvSpPr>
            <a:spLocks noChangeArrowheads="1"/>
          </p:cNvSpPr>
          <p:nvPr/>
        </p:nvSpPr>
        <p:spPr bwMode="auto">
          <a:xfrm>
            <a:off x="0" y="304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3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35" name="Rectangle 1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64075" algn="l"/>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3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38" name="Rectangle 1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41" name="Rectangle 2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7542" name="Picture 2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4414" y="4714884"/>
            <a:ext cx="4143404" cy="1214446"/>
          </a:xfrm>
          <a:prstGeom prst="rect">
            <a:avLst/>
          </a:prstGeom>
          <a:noFill/>
        </p:spPr>
      </p:pic>
      <p:sp>
        <p:nvSpPr>
          <p:cNvPr id="107544" name="Rectangle 24"/>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6"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47" name="Rectangle 27"/>
          <p:cNvSpPr>
            <a:spLocks noChangeArrowheads="1"/>
          </p:cNvSpPr>
          <p:nvPr/>
        </p:nvSpPr>
        <p:spPr bwMode="auto">
          <a:xfrm>
            <a:off x="0" y="3219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4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7548" name="Picture 2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00100" y="1928802"/>
            <a:ext cx="7000924" cy="2428892"/>
          </a:xfrm>
          <a:prstGeom prst="rect">
            <a:avLst/>
          </a:prstGeom>
          <a:noFill/>
        </p:spPr>
      </p:pic>
      <p:sp>
        <p:nvSpPr>
          <p:cNvPr id="10755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7552" name="Rectangle 32"/>
          <p:cNvSpPr>
            <a:spLocks noChangeArrowheads="1"/>
          </p:cNvSpPr>
          <p:nvPr/>
        </p:nvSpPr>
        <p:spPr bwMode="auto">
          <a:xfrm>
            <a:off x="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7554"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7553" name="Picture 3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28728" y="357166"/>
            <a:ext cx="7072362" cy="1481134"/>
          </a:xfrm>
          <a:prstGeom prst="rect">
            <a:avLst/>
          </a:prstGeom>
          <a:noFill/>
        </p:spPr>
      </p:pic>
    </p:spTree>
  </p:cSld>
  <p:clrMapOvr>
    <a:masterClrMapping/>
  </p:clrMapOvr>
  <p:transition>
    <p:sndAc>
      <p:stSnd>
        <p:snd r:embed="rId3" name="chimes.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7"/>
            <a:ext cx="7772400" cy="428627"/>
          </a:xfrm>
        </p:spPr>
        <p:txBody>
          <a:bodyPr>
            <a:normAutofit fontScale="90000"/>
          </a:bodyPr>
          <a:lstStyle/>
          <a:p>
            <a:r>
              <a:rPr lang="ar-IQ" dirty="0" smtClean="0"/>
              <a:t/>
            </a:r>
            <a:br>
              <a:rPr lang="ar-IQ" dirty="0" smtClean="0"/>
            </a:br>
            <a:r>
              <a:rPr lang="en-US" dirty="0" smtClean="0"/>
              <a:t> </a:t>
            </a:r>
            <a:br>
              <a:rPr lang="en-US" dirty="0" smtClean="0"/>
            </a:br>
            <a:r>
              <a:rPr lang="en-US" dirty="0" smtClean="0"/>
              <a:t> </a:t>
            </a:r>
            <a:br>
              <a:rPr lang="en-US" dirty="0" smtClean="0"/>
            </a:br>
            <a:endParaRPr lang="ar-IQ" dirty="0"/>
          </a:p>
        </p:txBody>
      </p:sp>
      <p:sp>
        <p:nvSpPr>
          <p:cNvPr id="3" name="Subtitle 2"/>
          <p:cNvSpPr>
            <a:spLocks noGrp="1"/>
          </p:cNvSpPr>
          <p:nvPr>
            <p:ph type="subTitle" idx="1"/>
          </p:nvPr>
        </p:nvSpPr>
        <p:spPr>
          <a:xfrm>
            <a:off x="1357290" y="4357694"/>
            <a:ext cx="6000792" cy="857256"/>
          </a:xfrm>
        </p:spPr>
        <p:txBody>
          <a:bodyPr>
            <a:normAutofit fontScale="47500" lnSpcReduction="20000"/>
          </a:bodyPr>
          <a:lstStyle/>
          <a:p>
            <a:endParaRPr lang="ar-IQ" dirty="0" smtClean="0"/>
          </a:p>
          <a:p>
            <a:pPr rtl="0"/>
            <a:r>
              <a:rPr lang="en-US" dirty="0" smtClean="0"/>
              <a:t> </a:t>
            </a:r>
          </a:p>
          <a:p>
            <a:pPr rtl="0"/>
            <a:r>
              <a:rPr lang="en-US" dirty="0" smtClean="0"/>
              <a:t> </a:t>
            </a:r>
          </a:p>
          <a:p>
            <a:endParaRPr lang="ar-IQ" dirty="0"/>
          </a:p>
        </p:txBody>
      </p:sp>
      <p:sp>
        <p:nvSpPr>
          <p:cNvPr id="1095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71" name="Rectangle 3"/>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74" name="Rectangle 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77"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0"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8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3" name="Rectangle 15"/>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8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8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1"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2" name="Rectangle 24"/>
          <p:cNvSpPr>
            <a:spLocks noChangeArrowheads="1"/>
          </p:cNvSpPr>
          <p:nvPr/>
        </p:nvSpPr>
        <p:spPr bwMode="auto">
          <a:xfrm>
            <a:off x="0" y="142873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64075" algn="l"/>
              </a:tabLst>
            </a:pPr>
            <a:r>
              <a:rPr kumimoji="0" lang="en-US" sz="1100" b="0" i="1"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9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5" name="Rectangle 27"/>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59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59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9598" name="Picture 3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14876" y="142852"/>
            <a:ext cx="1981200" cy="476250"/>
          </a:xfrm>
          <a:prstGeom prst="rect">
            <a:avLst/>
          </a:prstGeom>
          <a:noFill/>
        </p:spPr>
      </p:pic>
      <p:sp>
        <p:nvSpPr>
          <p:cNvPr id="109601"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603"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9602" name="Picture 3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1538" y="5072074"/>
            <a:ext cx="6429420" cy="1276352"/>
          </a:xfrm>
          <a:prstGeom prst="rect">
            <a:avLst/>
          </a:prstGeom>
          <a:noFill/>
        </p:spPr>
      </p:pic>
      <p:sp>
        <p:nvSpPr>
          <p:cNvPr id="109605"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607" name="Rectangle 39"/>
          <p:cNvSpPr>
            <a:spLocks noChangeArrowheads="1"/>
          </p:cNvSpPr>
          <p:nvPr/>
        </p:nvSpPr>
        <p:spPr bwMode="auto">
          <a:xfrm>
            <a:off x="714348"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9608" name="Rectangle 40"/>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9610" name="Rectangle 4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9609" name="Picture 4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1472" y="1714488"/>
            <a:ext cx="7929618" cy="2928958"/>
          </a:xfrm>
          <a:prstGeom prst="rect">
            <a:avLst/>
          </a:prstGeom>
          <a:noFill/>
        </p:spPr>
      </p:pic>
      <p:sp>
        <p:nvSpPr>
          <p:cNvPr id="109611" name="Rectangle 43"/>
          <p:cNvSpPr>
            <a:spLocks noChangeArrowheads="1"/>
          </p:cNvSpPr>
          <p:nvPr/>
        </p:nvSpPr>
        <p:spPr bwMode="auto">
          <a:xfrm>
            <a:off x="428596" y="142852"/>
            <a:ext cx="7358114"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64075" algn="l"/>
              </a:tabLst>
            </a:pPr>
            <a:r>
              <a:rPr kumimoji="0" lang="en-US"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4)Find( G.F )and( </a:t>
            </a:r>
            <a:r>
              <a:rPr kumimoji="0" lang="en-US" sz="26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R</a:t>
            </a:r>
            <a:r>
              <a:rPr kumimoji="0" lang="en-US" sz="2600" b="0" i="0" u="none" strike="noStrike" cap="none" normalizeH="0" baseline="-30000" dirty="0" err="1" smtClean="0">
                <a:ln>
                  <a:noFill/>
                </a:ln>
                <a:solidFill>
                  <a:schemeClr val="tx1"/>
                </a:solidFill>
                <a:effectLst/>
                <a:latin typeface="Calibri" pitchFamily="34" charset="0"/>
                <a:ea typeface="Times New Roman" pitchFamily="18" charset="0"/>
                <a:cs typeface="Arial" pitchFamily="34" charset="0"/>
              </a:rPr>
              <a:t>n</a:t>
            </a:r>
            <a:r>
              <a:rPr kumimoji="0" lang="en-US"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for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48637"/>
          </a:xfrm>
        </p:spPr>
        <p:txBody>
          <a:bodyPr>
            <a:normAutofit fontScale="90000"/>
          </a:bodyPr>
          <a:lstStyle/>
          <a:p>
            <a:endParaRPr lang="ar-IQ" dirty="0"/>
          </a:p>
        </p:txBody>
      </p:sp>
      <p:sp>
        <p:nvSpPr>
          <p:cNvPr id="3" name="Subtitle 2"/>
          <p:cNvSpPr>
            <a:spLocks noGrp="1"/>
          </p:cNvSpPr>
          <p:nvPr>
            <p:ph type="subTitle" idx="1"/>
          </p:nvPr>
        </p:nvSpPr>
        <p:spPr/>
        <p:txBody>
          <a:bodyPr/>
          <a:lstStyle/>
          <a:p>
            <a:endParaRPr lang="en-US" dirty="0" smtClean="0"/>
          </a:p>
          <a:p>
            <a:endParaRPr lang="ar-IQ" dirty="0"/>
          </a:p>
        </p:txBody>
      </p:sp>
      <p:sp>
        <p:nvSpPr>
          <p:cNvPr id="111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16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28794" y="4857760"/>
            <a:ext cx="5357850" cy="1214446"/>
          </a:xfrm>
          <a:prstGeom prst="rect">
            <a:avLst/>
          </a:prstGeom>
          <a:noFill/>
        </p:spPr>
      </p:pic>
      <p:sp>
        <p:nvSpPr>
          <p:cNvPr id="111619" name="Rectangle 3"/>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1622" name="Rectangle 6"/>
          <p:cNvSpPr>
            <a:spLocks noChangeArrowheads="1"/>
          </p:cNvSpPr>
          <p:nvPr/>
        </p:nvSpPr>
        <p:spPr bwMode="auto">
          <a:xfrm>
            <a:off x="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664075" algn="l"/>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3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1538" y="1643050"/>
            <a:ext cx="7572428" cy="3000396"/>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296143"/>
          </a:xfrm>
        </p:spPr>
        <p:txBody>
          <a:bodyPr>
            <a:normAutofit/>
          </a:bodyPr>
          <a:lstStyle/>
          <a:p>
            <a:pPr algn="l" rtl="0"/>
            <a:r>
              <a:rPr lang="en-GB" sz="3100" dirty="0" smtClean="0"/>
              <a:t>4-4 </a:t>
            </a:r>
            <a:r>
              <a:rPr lang="en-US" sz="3100" b="1" dirty="0" smtClean="0"/>
              <a:t>Euler's formula[</a:t>
            </a:r>
            <a:r>
              <a:rPr lang="en-GB" sz="3100" dirty="0" smtClean="0"/>
              <a:t>Relation between</a:t>
            </a:r>
            <a:r>
              <a:rPr lang="en-GB" sz="3100" b="1" dirty="0" smtClean="0"/>
              <a:t> </a:t>
            </a:r>
            <a:r>
              <a:rPr lang="en-US" sz="3100" dirty="0" err="1" smtClean="0"/>
              <a:t>Maclaurian</a:t>
            </a:r>
            <a:r>
              <a:rPr lang="en-US" sz="3100" dirty="0" smtClean="0"/>
              <a:t> expansion and </a:t>
            </a:r>
            <a:r>
              <a:rPr lang="en-GB" sz="3100" dirty="0" smtClean="0"/>
              <a:t>Polar form</a:t>
            </a:r>
            <a:r>
              <a:rPr lang="en-US" b="1" dirty="0" smtClean="0"/>
              <a:t>]</a:t>
            </a:r>
            <a:endParaRPr lang="ar-IQ" dirty="0"/>
          </a:p>
        </p:txBody>
      </p:sp>
      <p:sp>
        <p:nvSpPr>
          <p:cNvPr id="3" name="Subtitle 2"/>
          <p:cNvSpPr>
            <a:spLocks noGrp="1"/>
          </p:cNvSpPr>
          <p:nvPr>
            <p:ph type="subTitle" idx="1"/>
          </p:nvPr>
        </p:nvSpPr>
        <p:spPr>
          <a:xfrm>
            <a:off x="1371600" y="1700808"/>
            <a:ext cx="6400800" cy="3937992"/>
          </a:xfrm>
        </p:spPr>
        <p:txBody>
          <a:bodyPr/>
          <a:lstStyle/>
          <a:p>
            <a:pPr algn="l"/>
            <a:r>
              <a:rPr lang="en-US" b="1" dirty="0" smtClean="0">
                <a:solidFill>
                  <a:schemeClr val="tx1"/>
                </a:solidFill>
              </a:rPr>
              <a:t>Euler's formula:</a:t>
            </a:r>
          </a:p>
          <a:p>
            <a:pPr algn="l"/>
            <a:r>
              <a:rPr lang="en-US" b="1" dirty="0" smtClean="0">
                <a:solidFill>
                  <a:schemeClr val="tx1"/>
                </a:solidFill>
              </a:rPr>
              <a:t>Q5:</a:t>
            </a:r>
            <a:endParaRPr lang="en-US" dirty="0" smtClean="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55776" y="2348880"/>
            <a:ext cx="3096344" cy="576064"/>
          </a:xfrm>
          <a:prstGeom prst="rect">
            <a:avLst/>
          </a:prstGeom>
          <a:noFill/>
        </p:spPr>
      </p:pic>
      <p:sp>
        <p:nvSpPr>
          <p:cNvPr id="1027"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755576" y="2924945"/>
            <a:ext cx="7416824" cy="3046988"/>
          </a:xfrm>
          <a:prstGeom prst="rect">
            <a:avLst/>
          </a:prstGeom>
        </p:spPr>
        <p:txBody>
          <a:bodyPr wrap="square">
            <a:spAutoFit/>
          </a:bodyPr>
          <a:lstStyle/>
          <a:p>
            <a:pPr algn="just"/>
            <a:r>
              <a:rPr lang="en-US" sz="3200" b="1" dirty="0" smtClean="0">
                <a:hlinkClick r:id="rId4" tooltip="Euler's formula"/>
              </a:rPr>
              <a:t>Euler's formula</a:t>
            </a:r>
            <a:r>
              <a:rPr lang="en-US" sz="3200" b="1" dirty="0" smtClean="0"/>
              <a:t> states that, for any </a:t>
            </a:r>
            <a:r>
              <a:rPr lang="en-US" sz="3200" b="1" dirty="0" smtClean="0">
                <a:hlinkClick r:id="rId5" tooltip="Real number"/>
              </a:rPr>
              <a:t>real number</a:t>
            </a:r>
            <a:r>
              <a:rPr lang="en-US" sz="3200" b="1" dirty="0" smtClean="0"/>
              <a:t> </a:t>
            </a:r>
            <a:r>
              <a:rPr lang="en-US" sz="3200" b="1" i="1" dirty="0" err="1" smtClean="0"/>
              <a:t>x</a:t>
            </a:r>
            <a:r>
              <a:rPr lang="en-US" sz="3200" b="1" dirty="0" err="1" smtClean="0"/>
              <a:t>,where</a:t>
            </a:r>
            <a:r>
              <a:rPr lang="en-US" sz="3200" b="1" dirty="0" smtClean="0"/>
              <a:t> </a:t>
            </a:r>
            <a:r>
              <a:rPr lang="en-US" sz="3200" b="1" i="1" dirty="0" smtClean="0"/>
              <a:t>e</a:t>
            </a:r>
            <a:r>
              <a:rPr lang="en-US" sz="3200" b="1" dirty="0" smtClean="0"/>
              <a:t> is the </a:t>
            </a:r>
            <a:r>
              <a:rPr lang="en-US" sz="3200" b="1" dirty="0" smtClean="0">
                <a:hlinkClick r:id="rId6" tooltip="E (mathematical constant)"/>
              </a:rPr>
              <a:t>base of the natural logarithm</a:t>
            </a:r>
            <a:r>
              <a:rPr lang="en-US" sz="3200" b="1" dirty="0" smtClean="0"/>
              <a:t>. This can be proved by observing that and so on, and by considering </a:t>
            </a:r>
            <a:r>
              <a:rPr lang="en-US" sz="3200" b="1" dirty="0" err="1" smtClean="0"/>
              <a:t>the</a:t>
            </a:r>
            <a:r>
              <a:rPr lang="en-US" sz="3200" b="1" dirty="0" err="1" smtClean="0">
                <a:hlinkClick r:id="rId7" tooltip="Taylor series"/>
              </a:rPr>
              <a:t>Taylorseries</a:t>
            </a:r>
            <a:r>
              <a:rPr lang="en-US" sz="3200" b="1" dirty="0" smtClean="0"/>
              <a:t> </a:t>
            </a:r>
          </a:p>
          <a:p>
            <a:pPr algn="just"/>
            <a:r>
              <a:rPr lang="en-US" sz="3200" b="1" dirty="0" smtClean="0"/>
              <a:t>expansions of </a:t>
            </a:r>
            <a:r>
              <a:rPr lang="en-US" sz="3200" b="1" i="1" dirty="0" err="1" smtClean="0"/>
              <a:t>e</a:t>
            </a:r>
            <a:r>
              <a:rPr lang="en-US" sz="3200" b="1" i="1" baseline="30000" dirty="0" err="1" smtClean="0"/>
              <a:t>ix</a:t>
            </a:r>
            <a:r>
              <a:rPr lang="en-US" sz="3200" b="1" dirty="0" smtClean="0"/>
              <a:t>, </a:t>
            </a:r>
            <a:r>
              <a:rPr lang="en-US" sz="3200" b="1" i="1" dirty="0" err="1" smtClean="0"/>
              <a:t>cos</a:t>
            </a:r>
            <a:r>
              <a:rPr lang="en-US" sz="3200" b="1" i="1" dirty="0" smtClean="0"/>
              <a:t>(x)</a:t>
            </a:r>
            <a:r>
              <a:rPr lang="en-US" sz="3200" b="1" dirty="0" smtClean="0"/>
              <a:t> and </a:t>
            </a:r>
            <a:r>
              <a:rPr lang="en-US" sz="3200" b="1" i="1" dirty="0" smtClean="0"/>
              <a:t>sin(x)</a:t>
            </a:r>
            <a:r>
              <a:rPr lang="en-US" sz="3200" b="1" dirty="0" smtClean="0"/>
              <a:t>:</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6912"/>
            <a:ext cx="7772400" cy="288032"/>
          </a:xfrm>
        </p:spPr>
        <p:txBody>
          <a:bodyPr>
            <a:normAutofit fontScale="90000"/>
          </a:bodyPr>
          <a:lstStyle/>
          <a:p>
            <a:r>
              <a:rPr lang="en-US" dirty="0" smtClean="0"/>
              <a:t/>
            </a:r>
            <a:br>
              <a:rPr lang="en-US" dirty="0" smtClean="0"/>
            </a:br>
            <a:r>
              <a:rPr lang="en-US" dirty="0" smtClean="0"/>
              <a:t/>
            </a:r>
            <a:br>
              <a:rPr lang="en-US" dirty="0" smtClean="0"/>
            </a:br>
            <a:endParaRPr lang="ar-IQ" dirty="0"/>
          </a:p>
        </p:txBody>
      </p:sp>
      <p:sp>
        <p:nvSpPr>
          <p:cNvPr id="3" name="Subtitle 2"/>
          <p:cNvSpPr>
            <a:spLocks noGrp="1"/>
          </p:cNvSpPr>
          <p:nvPr>
            <p:ph type="subTitle" idx="1"/>
          </p:nvPr>
        </p:nvSpPr>
        <p:spPr>
          <a:xfrm>
            <a:off x="251520" y="3356992"/>
            <a:ext cx="8208912" cy="2808312"/>
          </a:xfrm>
        </p:spPr>
        <p:txBody>
          <a:bodyPr>
            <a:noAutofit/>
          </a:bodyPr>
          <a:lstStyle/>
          <a:p>
            <a:pPr algn="l" rtl="0"/>
            <a:endParaRPr lang="ar-IQ" sz="1200" dirty="0">
              <a:cs typeface="+mj-cs"/>
            </a:endParaRPr>
          </a:p>
        </p:txBody>
      </p:sp>
      <p:sp>
        <p:nvSpPr>
          <p:cNvPr id="4" name="Rectangle 3"/>
          <p:cNvSpPr/>
          <p:nvPr/>
        </p:nvSpPr>
        <p:spPr>
          <a:xfrm>
            <a:off x="611560" y="260649"/>
            <a:ext cx="7200800" cy="830997"/>
          </a:xfrm>
          <a:prstGeom prst="rect">
            <a:avLst/>
          </a:prstGeom>
        </p:spPr>
        <p:txBody>
          <a:bodyPr wrap="square">
            <a:spAutoFit/>
          </a:bodyPr>
          <a:lstStyle/>
          <a:p>
            <a:pPr algn="just"/>
            <a:r>
              <a:rPr lang="en-US" sz="2400" b="1" dirty="0" smtClean="0"/>
              <a:t>Euler's formula </a:t>
            </a:r>
            <a:r>
              <a:rPr lang="en-US" sz="2400" u="sng" dirty="0" smtClean="0">
                <a:hlinkClick r:id="rId3" tooltip="Euler's formula"/>
              </a:rPr>
              <a:t>Euler's formula</a:t>
            </a:r>
            <a:r>
              <a:rPr lang="en-US" sz="2400" dirty="0" smtClean="0"/>
              <a:t> states that, for any </a:t>
            </a:r>
            <a:r>
              <a:rPr lang="en-US" sz="2400" u="sng" dirty="0" smtClean="0">
                <a:hlinkClick r:id="rId4" tooltip="Real number"/>
              </a:rPr>
              <a:t>real number</a:t>
            </a:r>
            <a:r>
              <a:rPr lang="en-US" sz="2400" dirty="0" smtClean="0"/>
              <a:t> </a:t>
            </a:r>
            <a:r>
              <a:rPr lang="en-US" sz="2400" i="1" dirty="0" smtClean="0"/>
              <a:t>x</a:t>
            </a:r>
            <a:r>
              <a:rPr lang="en-US" sz="2400" dirty="0" smtClean="0"/>
              <a:t>,</a:t>
            </a:r>
          </a:p>
        </p:txBody>
      </p:sp>
      <p:sp>
        <p:nvSpPr>
          <p:cNvPr id="5" name="Rectangle 4"/>
          <p:cNvSpPr/>
          <p:nvPr/>
        </p:nvSpPr>
        <p:spPr>
          <a:xfrm>
            <a:off x="683568" y="1268760"/>
            <a:ext cx="7848872" cy="1569660"/>
          </a:xfrm>
          <a:prstGeom prst="rect">
            <a:avLst/>
          </a:prstGeom>
        </p:spPr>
        <p:txBody>
          <a:bodyPr wrap="square">
            <a:spAutoFit/>
          </a:bodyPr>
          <a:lstStyle/>
          <a:p>
            <a:pPr algn="just"/>
            <a:r>
              <a:rPr lang="en-US" sz="2400" b="1" dirty="0" smtClean="0">
                <a:hlinkClick r:id="rId3" tooltip="Euler's formula"/>
              </a:rPr>
              <a:t>Euler's formula</a:t>
            </a:r>
            <a:r>
              <a:rPr lang="en-US" sz="2400" b="1" dirty="0" smtClean="0"/>
              <a:t> states that, for any </a:t>
            </a:r>
            <a:r>
              <a:rPr lang="en-US" sz="2400" b="1" dirty="0" smtClean="0">
                <a:hlinkClick r:id="rId4" tooltip="Real number"/>
              </a:rPr>
              <a:t>real number</a:t>
            </a:r>
            <a:r>
              <a:rPr lang="en-US" sz="2400" b="1" dirty="0" smtClean="0"/>
              <a:t> </a:t>
            </a:r>
            <a:r>
              <a:rPr lang="en-US" sz="2400" b="1" i="1" dirty="0" err="1" smtClean="0"/>
              <a:t>x</a:t>
            </a:r>
            <a:r>
              <a:rPr lang="en-US" sz="2400" b="1" dirty="0" err="1" smtClean="0"/>
              <a:t>,where</a:t>
            </a:r>
            <a:r>
              <a:rPr lang="en-US" sz="2400" b="1" dirty="0" smtClean="0"/>
              <a:t> </a:t>
            </a:r>
            <a:r>
              <a:rPr lang="en-US" sz="2400" b="1" i="1" dirty="0" smtClean="0"/>
              <a:t>e</a:t>
            </a:r>
            <a:r>
              <a:rPr lang="en-US" sz="2400" b="1" dirty="0" smtClean="0"/>
              <a:t> is the </a:t>
            </a:r>
            <a:r>
              <a:rPr lang="en-US" sz="2400" b="1" dirty="0" smtClean="0">
                <a:hlinkClick r:id="rId5" tooltip="E (mathematical constant)"/>
              </a:rPr>
              <a:t>base of the natural logarithm</a:t>
            </a:r>
            <a:r>
              <a:rPr lang="en-US" sz="2400" b="1" dirty="0" smtClean="0"/>
              <a:t>. This can be proved by observing that and so on, and by considering the</a:t>
            </a:r>
          </a:p>
          <a:p>
            <a:pPr algn="just"/>
            <a:r>
              <a:rPr lang="en-US" sz="2400" b="1" dirty="0" smtClean="0">
                <a:hlinkClick r:id="rId6" tooltip="Taylor series"/>
              </a:rPr>
              <a:t>Taylor series</a:t>
            </a:r>
            <a:r>
              <a:rPr lang="en-US" sz="2400" b="1" dirty="0" smtClean="0"/>
              <a:t> expansions of </a:t>
            </a:r>
            <a:r>
              <a:rPr lang="en-US" sz="2400" b="1" i="1" dirty="0" err="1" smtClean="0"/>
              <a:t>e</a:t>
            </a:r>
            <a:r>
              <a:rPr lang="en-US" sz="2400" b="1" i="1" baseline="30000" dirty="0" err="1" smtClean="0"/>
              <a:t>ix</a:t>
            </a:r>
            <a:r>
              <a:rPr lang="en-US" sz="2400" b="1" dirty="0" smtClean="0"/>
              <a:t>, </a:t>
            </a:r>
            <a:r>
              <a:rPr lang="en-US" sz="2400" b="1" i="1" dirty="0" err="1" smtClean="0"/>
              <a:t>cos</a:t>
            </a:r>
            <a:r>
              <a:rPr lang="en-US" sz="2400" b="1" i="1" dirty="0" smtClean="0"/>
              <a:t>(x)</a:t>
            </a:r>
            <a:r>
              <a:rPr lang="en-US" sz="2400" b="1" dirty="0" smtClean="0"/>
              <a:t> and </a:t>
            </a:r>
            <a:r>
              <a:rPr lang="en-US" sz="2400" b="1" i="1" dirty="0" smtClean="0"/>
              <a:t>sin(x)</a:t>
            </a:r>
            <a:r>
              <a:rPr lang="en-US" sz="2400" b="1" dirty="0" smtClean="0"/>
              <a:t>:</a:t>
            </a:r>
          </a:p>
        </p:txBody>
      </p:sp>
      <p:pic>
        <p:nvPicPr>
          <p:cNvPr id="6" name="Picture 5" descr="e^{{ix}}=\cos x+i\sin x\ "/>
          <p:cNvPicPr/>
          <p:nvPr/>
        </p:nvPicPr>
        <p:blipFill>
          <a:blip r:embed="rId7" cstate="print"/>
          <a:srcRect/>
          <a:stretch>
            <a:fillRect/>
          </a:stretch>
        </p:blipFill>
        <p:spPr bwMode="auto">
          <a:xfrm>
            <a:off x="2627784" y="620688"/>
            <a:ext cx="2571768" cy="571504"/>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0" y="332656"/>
            <a:ext cx="5486400" cy="1000125"/>
          </a:xfrm>
          <a:prstGeom prst="rect">
            <a:avLst/>
          </a:prstGeom>
          <a:noFill/>
        </p:spPr>
      </p:pic>
      <p:sp>
        <p:nvSpPr>
          <p:cNvPr id="135171" name="Rectangle 3"/>
          <p:cNvSpPr>
            <a:spLocks noChangeArrowheads="1"/>
          </p:cNvSpPr>
          <p:nvPr/>
        </p:nvSpPr>
        <p:spPr bwMode="auto">
          <a:xfrm>
            <a:off x="0" y="145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 name="Rectangle 6"/>
          <p:cNvSpPr/>
          <p:nvPr/>
        </p:nvSpPr>
        <p:spPr>
          <a:xfrm>
            <a:off x="755576" y="1340768"/>
            <a:ext cx="3096345" cy="523220"/>
          </a:xfrm>
          <a:prstGeom prst="rect">
            <a:avLst/>
          </a:prstGeom>
        </p:spPr>
        <p:txBody>
          <a:bodyPr wrap="square">
            <a:spAutoFit/>
          </a:bodyPr>
          <a:lstStyle/>
          <a:p>
            <a:r>
              <a:rPr lang="en-US" sz="2800" dirty="0" smtClean="0"/>
              <a:t>1-Prove  that :</a:t>
            </a:r>
            <a:endParaRPr lang="ar-IQ" sz="2800" dirty="0"/>
          </a:p>
        </p:txBody>
      </p:sp>
      <p:pic>
        <p:nvPicPr>
          <p:cNvPr id="8" name="Picture 7" descr="e^{{ix}}=\cos x+i\sin x\ "/>
          <p:cNvPicPr/>
          <p:nvPr/>
        </p:nvPicPr>
        <p:blipFill>
          <a:blip r:embed="rId4" cstate="print"/>
          <a:srcRect/>
          <a:stretch>
            <a:fillRect/>
          </a:stretch>
        </p:blipFill>
        <p:spPr bwMode="auto">
          <a:xfrm>
            <a:off x="3635896" y="1340768"/>
            <a:ext cx="2571768" cy="571504"/>
          </a:xfrm>
          <a:prstGeom prst="rect">
            <a:avLst/>
          </a:prstGeom>
          <a:noFill/>
          <a:ln w="9525">
            <a:noFill/>
            <a:miter lim="800000"/>
            <a:headEnd/>
            <a:tailEnd/>
          </a:ln>
        </p:spPr>
      </p:pic>
      <p:sp>
        <p:nvSpPr>
          <p:cNvPr id="10" name="Rectangle 9"/>
          <p:cNvSpPr/>
          <p:nvPr/>
        </p:nvSpPr>
        <p:spPr>
          <a:xfrm>
            <a:off x="539552" y="476672"/>
            <a:ext cx="1224135" cy="584775"/>
          </a:xfrm>
          <a:prstGeom prst="rect">
            <a:avLst/>
          </a:prstGeom>
        </p:spPr>
        <p:txBody>
          <a:bodyPr wrap="square">
            <a:spAutoFit/>
          </a:bodyPr>
          <a:lstStyle/>
          <a:p>
            <a:r>
              <a:rPr lang="en-US" sz="3200" dirty="0" smtClean="0">
                <a:cs typeface="+mj-cs"/>
              </a:rPr>
              <a:t>Q5: If</a:t>
            </a:r>
            <a:endParaRPr lang="ar-IQ" sz="3200" dirty="0">
              <a:cs typeface="+mj-cs"/>
            </a:endParaRPr>
          </a:p>
        </p:txBody>
      </p:sp>
      <p:sp>
        <p:nvSpPr>
          <p:cNvPr id="11" name="Rectangle 10"/>
          <p:cNvSpPr/>
          <p:nvPr/>
        </p:nvSpPr>
        <p:spPr>
          <a:xfrm>
            <a:off x="755576" y="2564904"/>
            <a:ext cx="864096" cy="584775"/>
          </a:xfrm>
          <a:prstGeom prst="rect">
            <a:avLst/>
          </a:prstGeom>
        </p:spPr>
        <p:txBody>
          <a:bodyPr wrap="square">
            <a:spAutoFit/>
          </a:bodyPr>
          <a:lstStyle/>
          <a:p>
            <a:r>
              <a:rPr lang="en-US" sz="3200" dirty="0" smtClean="0"/>
              <a:t>Q6:</a:t>
            </a:r>
            <a:endParaRPr lang="ar-IQ" sz="3200" dirty="0"/>
          </a:p>
        </p:txBody>
      </p:sp>
      <p:pic>
        <p:nvPicPr>
          <p:cNvPr id="13517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19672" y="2636912"/>
            <a:ext cx="1638300" cy="504825"/>
          </a:xfrm>
          <a:prstGeom prst="rect">
            <a:avLst/>
          </a:prstGeom>
          <a:noFill/>
        </p:spPr>
      </p:pic>
      <p:sp>
        <p:nvSpPr>
          <p:cNvPr id="135176" name="Rectangle 8"/>
          <p:cNvSpPr>
            <a:spLocks noChangeArrowheads="1"/>
          </p:cNvSpPr>
          <p:nvPr/>
        </p:nvSpPr>
        <p:spPr bwMode="auto">
          <a:xfrm>
            <a:off x="0" y="504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77"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19672" y="3140968"/>
            <a:ext cx="1971675" cy="628650"/>
          </a:xfrm>
          <a:prstGeom prst="rect">
            <a:avLst/>
          </a:prstGeom>
          <a:noFill/>
        </p:spPr>
      </p:pic>
      <p:sp>
        <p:nvSpPr>
          <p:cNvPr id="135180" name="Rectangle 12"/>
          <p:cNvSpPr>
            <a:spLocks noChangeArrowheads="1"/>
          </p:cNvSpPr>
          <p:nvPr/>
        </p:nvSpPr>
        <p:spPr bwMode="auto">
          <a:xfrm>
            <a:off x="0" y="384124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Prove that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517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47664" y="3933056"/>
            <a:ext cx="1514475" cy="342900"/>
          </a:xfrm>
          <a:prstGeom prst="rect">
            <a:avLst/>
          </a:prstGeom>
          <a:noFill/>
        </p:spPr>
      </p:pic>
      <p:sp>
        <p:nvSpPr>
          <p:cNvPr id="135181" name="Rectangle 1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518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82"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95936" y="2420888"/>
            <a:ext cx="2076450" cy="666750"/>
          </a:xfrm>
          <a:prstGeom prst="rect">
            <a:avLst/>
          </a:prstGeom>
          <a:noFill/>
        </p:spPr>
      </p:pic>
      <p:sp>
        <p:nvSpPr>
          <p:cNvPr id="13518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5184" name="Picture 1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39952" y="3068960"/>
            <a:ext cx="2114550" cy="666750"/>
          </a:xfrm>
          <a:prstGeom prst="rect">
            <a:avLst/>
          </a:prstGeom>
          <a:noFill/>
        </p:spPr>
      </p:pic>
      <p:sp>
        <p:nvSpPr>
          <p:cNvPr id="93185" name="Rectangle 1"/>
          <p:cNvSpPr>
            <a:spLocks noChangeArrowheads="1"/>
          </p:cNvSpPr>
          <p:nvPr/>
        </p:nvSpPr>
        <p:spPr bwMode="auto">
          <a:xfrm>
            <a:off x="683568" y="1844824"/>
            <a:ext cx="82089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2-Find the value of (e)  </a:t>
            </a:r>
            <a:r>
              <a:rPr kumimoji="0" lang="en-US" sz="2400" b="0" i="0" u="none" strike="noStrike" cap="none" normalizeH="0" baseline="0" dirty="0" smtClean="0">
                <a:ln>
                  <a:noFill/>
                </a:ln>
                <a:effectLst/>
                <a:latin typeface="Calibri" pitchFamily="34" charset="0"/>
                <a:ea typeface="Calibri" pitchFamily="34" charset="0"/>
                <a:cs typeface="Arial" pitchFamily="34" charset="0"/>
              </a:rPr>
              <a:t>or Prove that e=2.718281828459 </a:t>
            </a:r>
            <a:r>
              <a:rPr kumimoji="0" lang="en-US" sz="24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11560" y="188640"/>
          <a:ext cx="7920880" cy="6508575"/>
        </p:xfrm>
        <a:graphic>
          <a:graphicData uri="http://schemas.openxmlformats.org/drawingml/2006/table">
            <a:tbl>
              <a:tblPr/>
              <a:tblGrid>
                <a:gridCol w="7920880">
                  <a:extLst>
                    <a:ext uri="{9D8B030D-6E8A-4147-A177-3AD203B41FA5}">
                      <a16:colId xmlns:a16="http://schemas.microsoft.com/office/drawing/2014/main" val="20000"/>
                    </a:ext>
                  </a:extLst>
                </a:gridCol>
              </a:tblGrid>
              <a:tr h="2451317">
                <a:tc>
                  <a:txBody>
                    <a:bodyPr/>
                    <a:lstStyle/>
                    <a:p>
                      <a:pPr algn="just" rtl="0">
                        <a:lnSpc>
                          <a:spcPct val="115000"/>
                        </a:lnSpc>
                        <a:spcAft>
                          <a:spcPts val="0"/>
                        </a:spcAft>
                        <a:tabLst>
                          <a:tab pos="90170" algn="r"/>
                        </a:tabLst>
                      </a:pPr>
                      <a:r>
                        <a:rPr lang="en-US" sz="1800" b="1" dirty="0" smtClean="0">
                          <a:latin typeface="Times New Roman"/>
                          <a:ea typeface="Calibri"/>
                          <a:cs typeface="Arial"/>
                        </a:rPr>
                        <a:t>Chapter Six:</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b="1" dirty="0" smtClean="0">
                          <a:solidFill>
                            <a:schemeClr val="tx1"/>
                          </a:solidFill>
                          <a:latin typeface="Times New Roman"/>
                          <a:ea typeface="Calibri"/>
                          <a:cs typeface="Arial"/>
                        </a:rPr>
                        <a:t>6-</a:t>
                      </a:r>
                      <a:r>
                        <a:rPr lang="en-GB" sz="1800" b="1" dirty="0">
                          <a:solidFill>
                            <a:schemeClr val="tx1"/>
                          </a:solidFill>
                          <a:latin typeface="Times New Roman"/>
                          <a:ea typeface="Calibri"/>
                          <a:cs typeface="Arial"/>
                        </a:rPr>
                        <a:t>   </a:t>
                      </a:r>
                      <a:r>
                        <a:rPr lang="en-GB" sz="1800" b="1" dirty="0" smtClean="0">
                          <a:solidFill>
                            <a:schemeClr val="tx1"/>
                          </a:solidFill>
                          <a:latin typeface="Times New Roman"/>
                          <a:ea typeface="Calibri"/>
                          <a:cs typeface="Arial"/>
                        </a:rPr>
                        <a:t>Interpolation: </a:t>
                      </a: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6-1 What is Interpolation? </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a:solidFill>
                            <a:schemeClr val="tx1"/>
                          </a:solidFill>
                          <a:latin typeface="Times New Roman"/>
                          <a:ea typeface="Calibri"/>
                          <a:cs typeface="Arial"/>
                        </a:rPr>
                        <a:t> </a:t>
                      </a:r>
                      <a:r>
                        <a:rPr lang="en-GB" sz="1800" dirty="0" smtClean="0">
                          <a:solidFill>
                            <a:schemeClr val="tx1"/>
                          </a:solidFill>
                          <a:latin typeface="Times New Roman"/>
                          <a:ea typeface="Calibri"/>
                          <a:cs typeface="Arial"/>
                        </a:rPr>
                        <a:t>6-2 </a:t>
                      </a:r>
                      <a:r>
                        <a:rPr lang="en-GB" sz="1800" dirty="0">
                          <a:solidFill>
                            <a:schemeClr val="tx1"/>
                          </a:solidFill>
                          <a:latin typeface="Times New Roman"/>
                          <a:ea typeface="Calibri"/>
                          <a:cs typeface="Arial"/>
                        </a:rPr>
                        <a:t>Newton’s Forward of the Interpolation </a:t>
                      </a:r>
                      <a:r>
                        <a:rPr lang="en-GB" sz="1800" dirty="0" smtClean="0">
                          <a:solidFill>
                            <a:schemeClr val="tx1"/>
                          </a:solidFill>
                          <a:latin typeface="Times New Roman"/>
                          <a:ea typeface="Calibri"/>
                          <a:cs typeface="Arial"/>
                        </a:rPr>
                        <a:t>Polynomial</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6-3 </a:t>
                      </a:r>
                      <a:r>
                        <a:rPr lang="en-GB" sz="1800" dirty="0">
                          <a:solidFill>
                            <a:schemeClr val="tx1"/>
                          </a:solidFill>
                          <a:latin typeface="Times New Roman"/>
                          <a:ea typeface="Calibri"/>
                          <a:cs typeface="Arial"/>
                        </a:rPr>
                        <a:t>Newton’s Backward of the Interpolation Polynomial  </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6-4The </a:t>
                      </a:r>
                      <a:r>
                        <a:rPr lang="en-GB" sz="1800" dirty="0">
                          <a:solidFill>
                            <a:schemeClr val="tx1"/>
                          </a:solidFill>
                          <a:latin typeface="Times New Roman"/>
                          <a:ea typeface="Calibri"/>
                          <a:cs typeface="Arial"/>
                        </a:rPr>
                        <a:t>Lagrange Form of the Interpolation </a:t>
                      </a:r>
                      <a:r>
                        <a:rPr lang="en-GB" sz="1800" dirty="0" smtClean="0">
                          <a:solidFill>
                            <a:schemeClr val="tx1"/>
                          </a:solidFill>
                          <a:latin typeface="Times New Roman"/>
                          <a:ea typeface="Calibri"/>
                          <a:cs typeface="Arial"/>
                        </a:rPr>
                        <a:t>Polynomial</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6-5 </a:t>
                      </a:r>
                      <a:r>
                        <a:rPr lang="en-GB" sz="1800" dirty="0">
                          <a:solidFill>
                            <a:schemeClr val="tx1"/>
                          </a:solidFill>
                          <a:latin typeface="Times New Roman"/>
                          <a:ea typeface="Calibri"/>
                          <a:cs typeface="Arial"/>
                        </a:rPr>
                        <a:t>The Error in Polynomial </a:t>
                      </a:r>
                      <a:r>
                        <a:rPr lang="en-GB" sz="1800" dirty="0" smtClean="0">
                          <a:solidFill>
                            <a:schemeClr val="tx1"/>
                          </a:solidFill>
                          <a:latin typeface="Times New Roman"/>
                          <a:ea typeface="Calibri"/>
                          <a:cs typeface="Arial"/>
                        </a:rPr>
                        <a:t>Interpolation</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6-6 </a:t>
                      </a:r>
                      <a:r>
                        <a:rPr lang="en-US" sz="1800" dirty="0">
                          <a:solidFill>
                            <a:schemeClr val="tx1"/>
                          </a:solidFill>
                          <a:latin typeface="Times New Roman"/>
                          <a:ea typeface="Calibri"/>
                          <a:cs typeface="Arial"/>
                        </a:rPr>
                        <a:t>Gaussian</a:t>
                      </a:r>
                      <a:r>
                        <a:rPr lang="en-GB" sz="1800" dirty="0">
                          <a:solidFill>
                            <a:schemeClr val="tx1"/>
                          </a:solidFill>
                          <a:latin typeface="Times New Roman"/>
                          <a:ea typeface="Calibri"/>
                          <a:cs typeface="Arial"/>
                        </a:rPr>
                        <a:t> Forward of the Interpolation </a:t>
                      </a:r>
                      <a:r>
                        <a:rPr lang="en-GB" sz="1800" dirty="0" smtClean="0">
                          <a:solidFill>
                            <a:schemeClr val="tx1"/>
                          </a:solidFill>
                          <a:latin typeface="Times New Roman"/>
                          <a:ea typeface="Calibri"/>
                          <a:cs typeface="Arial"/>
                        </a:rPr>
                        <a:t>Polynomial</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a:solidFill>
                            <a:schemeClr val="tx1"/>
                          </a:solidFill>
                          <a:latin typeface="Times New Roman"/>
                          <a:ea typeface="Calibri"/>
                          <a:cs typeface="Arial"/>
                        </a:rPr>
                        <a:t> </a:t>
                      </a:r>
                      <a:r>
                        <a:rPr lang="en-GB" sz="1800" dirty="0" smtClean="0">
                          <a:solidFill>
                            <a:schemeClr val="tx1"/>
                          </a:solidFill>
                          <a:latin typeface="Times New Roman"/>
                          <a:ea typeface="Calibri"/>
                          <a:cs typeface="Arial"/>
                        </a:rPr>
                        <a:t>6-7 </a:t>
                      </a:r>
                      <a:r>
                        <a:rPr lang="en-US" sz="1800" dirty="0">
                          <a:solidFill>
                            <a:schemeClr val="tx1"/>
                          </a:solidFill>
                          <a:latin typeface="Times New Roman"/>
                          <a:ea typeface="Calibri"/>
                          <a:cs typeface="Arial"/>
                        </a:rPr>
                        <a:t>Gaussian</a:t>
                      </a:r>
                      <a:r>
                        <a:rPr lang="en-GB" sz="1800" dirty="0">
                          <a:solidFill>
                            <a:schemeClr val="tx1"/>
                          </a:solidFill>
                          <a:latin typeface="Times New Roman"/>
                          <a:ea typeface="Calibri"/>
                          <a:cs typeface="Arial"/>
                        </a:rPr>
                        <a:t> Backward of the Interpolation Polynomial  </a:t>
                      </a:r>
                      <a:endParaRPr lang="en-US" sz="1800" dirty="0">
                        <a:solidFill>
                          <a:schemeClr val="tx1"/>
                        </a:solidFill>
                        <a:latin typeface="Calibri"/>
                        <a:ea typeface="Calibri"/>
                        <a:cs typeface="Arial"/>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69363">
                <a:tc>
                  <a:txBody>
                    <a:bodyPr/>
                    <a:lstStyle/>
                    <a:p>
                      <a:pPr algn="just" rtl="0">
                        <a:lnSpc>
                          <a:spcPct val="115000"/>
                        </a:lnSpc>
                        <a:spcAft>
                          <a:spcPts val="0"/>
                        </a:spcAft>
                        <a:tabLst>
                          <a:tab pos="90170" algn="r"/>
                        </a:tabLst>
                      </a:pPr>
                      <a:r>
                        <a:rPr lang="en-US" sz="1800" b="1" dirty="0">
                          <a:solidFill>
                            <a:schemeClr val="tx1"/>
                          </a:solidFill>
                          <a:latin typeface="Times New Roman"/>
                          <a:ea typeface="Calibri"/>
                          <a:cs typeface="Arial"/>
                        </a:rPr>
                        <a:t>Chapter </a:t>
                      </a:r>
                      <a:r>
                        <a:rPr lang="en-US" sz="1800" b="1" dirty="0" smtClean="0">
                          <a:solidFill>
                            <a:schemeClr val="tx1"/>
                          </a:solidFill>
                          <a:latin typeface="Times New Roman"/>
                          <a:ea typeface="Calibri"/>
                          <a:cs typeface="Arial"/>
                        </a:rPr>
                        <a:t>Seven:</a:t>
                      </a:r>
                      <a:r>
                        <a:rPr lang="en-GB" sz="1800" b="1" dirty="0" smtClean="0">
                          <a:solidFill>
                            <a:schemeClr val="tx1"/>
                          </a:solidFill>
                          <a:latin typeface="Times New Roman"/>
                          <a:ea typeface="Calibri"/>
                          <a:cs typeface="Arial"/>
                        </a:rPr>
                        <a:t> </a:t>
                      </a:r>
                      <a:r>
                        <a:rPr lang="en-GB" sz="1800" b="1" dirty="0">
                          <a:solidFill>
                            <a:schemeClr val="tx1"/>
                          </a:solidFill>
                          <a:latin typeface="Times New Roman"/>
                          <a:ea typeface="Calibri"/>
                          <a:cs typeface="Arial"/>
                        </a:rPr>
                        <a:t>Numerical Integration</a:t>
                      </a:r>
                      <a:endParaRPr lang="en-US" sz="1800"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7-1 Basic Concepts.</a:t>
                      </a:r>
                      <a:endParaRPr lang="en-US" sz="1800" dirty="0" smtClean="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7-2 Integration via Interpolation</a:t>
                      </a:r>
                      <a:endParaRPr lang="en-US" sz="1800" dirty="0" smtClean="0">
                        <a:solidFill>
                          <a:schemeClr val="tx1"/>
                        </a:solidFill>
                        <a:latin typeface="Calibri"/>
                        <a:ea typeface="Calibri"/>
                        <a:cs typeface="Arial"/>
                      </a:endParaRPr>
                    </a:p>
                    <a:p>
                      <a:pPr algn="just" rtl="0">
                        <a:lnSpc>
                          <a:spcPct val="115000"/>
                        </a:lnSpc>
                        <a:spcAft>
                          <a:spcPts val="0"/>
                        </a:spcAft>
                        <a:tabLst>
                          <a:tab pos="90170" algn="r"/>
                        </a:tabLst>
                      </a:pPr>
                      <a:r>
                        <a:rPr lang="en-GB" sz="1800" u="none" dirty="0" smtClean="0">
                          <a:solidFill>
                            <a:schemeClr val="tx1"/>
                          </a:solidFill>
                          <a:latin typeface="Times New Roman"/>
                          <a:ea typeface="Calibri"/>
                          <a:cs typeface="Arial"/>
                        </a:rPr>
                        <a:t>7-3 Newton –Cotes Formulas </a:t>
                      </a:r>
                      <a:endParaRPr lang="en-US" sz="1800" u="none" dirty="0">
                        <a:solidFill>
                          <a:schemeClr val="tx1"/>
                        </a:solidFill>
                        <a:latin typeface="Calibri"/>
                        <a:ea typeface="Calibri"/>
                        <a:cs typeface="Arial"/>
                      </a:endParaRPr>
                    </a:p>
                    <a:p>
                      <a:pPr algn="just" rtl="0">
                        <a:lnSpc>
                          <a:spcPct val="115000"/>
                        </a:lnSpc>
                        <a:spcAft>
                          <a:spcPts val="0"/>
                        </a:spcAft>
                        <a:tabLst>
                          <a:tab pos="90170" algn="r"/>
                        </a:tabLst>
                      </a:pPr>
                      <a:r>
                        <a:rPr lang="en-GB" sz="1800" dirty="0" smtClean="0">
                          <a:solidFill>
                            <a:schemeClr val="tx1"/>
                          </a:solidFill>
                          <a:latin typeface="Times New Roman"/>
                          <a:ea typeface="Calibri"/>
                          <a:cs typeface="Arial"/>
                        </a:rPr>
                        <a:t>7-4 </a:t>
                      </a:r>
                      <a:r>
                        <a:rPr lang="en-GB" sz="1800" dirty="0">
                          <a:solidFill>
                            <a:schemeClr val="tx1"/>
                          </a:solidFill>
                          <a:latin typeface="Times New Roman"/>
                          <a:ea typeface="Calibri"/>
                          <a:cs typeface="Arial"/>
                        </a:rPr>
                        <a:t>Simpson’s </a:t>
                      </a:r>
                      <a:r>
                        <a:rPr lang="en-GB" sz="1800" dirty="0" smtClean="0">
                          <a:solidFill>
                            <a:schemeClr val="tx1"/>
                          </a:solidFill>
                          <a:latin typeface="Times New Roman"/>
                          <a:ea typeface="Calibri"/>
                          <a:cs typeface="Arial"/>
                        </a:rPr>
                        <a:t>Integration</a:t>
                      </a:r>
                      <a:endParaRPr lang="en-US" sz="1800" dirty="0">
                        <a:solidFill>
                          <a:schemeClr val="tx1"/>
                        </a:solidFill>
                        <a:latin typeface="Calibri"/>
                        <a:ea typeface="Calibri"/>
                        <a:cs typeface="Arial"/>
                      </a:endParaRPr>
                    </a:p>
                    <a:p>
                      <a:pPr algn="l" rtl="0"/>
                      <a:endParaRPr lang="en-US" sz="1800" kern="1200" dirty="0" smtClean="0">
                        <a:solidFill>
                          <a:schemeClr val="tx1"/>
                        </a:solidFill>
                        <a:latin typeface="+mn-lt"/>
                        <a:ea typeface="+mn-ea"/>
                        <a:cs typeface="+mj-cs"/>
                      </a:endParaRPr>
                    </a:p>
                  </a:txBody>
                  <a:tcPr marL="57429" marR="57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p:sndAc>
      <p:stSnd>
        <p:snd r:embed="rId2" name="chimes.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89"/>
            <a:ext cx="7772400" cy="1143009"/>
          </a:xfrm>
        </p:spPr>
        <p:txBody>
          <a:bodyPr>
            <a:normAutofit/>
          </a:bodyPr>
          <a:lstStyle/>
          <a:p>
            <a:r>
              <a:rPr lang="en-US" dirty="0" smtClean="0"/>
              <a:t>Taylor and </a:t>
            </a:r>
            <a:r>
              <a:rPr lang="en-US" dirty="0" err="1" smtClean="0"/>
              <a:t>maclaurian</a:t>
            </a:r>
            <a:endParaRPr lang="ar-IQ" dirty="0"/>
          </a:p>
        </p:txBody>
      </p:sp>
      <p:sp>
        <p:nvSpPr>
          <p:cNvPr id="3" name="Subtitle 2"/>
          <p:cNvSpPr>
            <a:spLocks noGrp="1"/>
          </p:cNvSpPr>
          <p:nvPr>
            <p:ph type="subTitle" idx="1"/>
          </p:nvPr>
        </p:nvSpPr>
        <p:spPr>
          <a:xfrm>
            <a:off x="1285852" y="1428736"/>
            <a:ext cx="6400800" cy="5286412"/>
          </a:xfrm>
        </p:spPr>
        <p:txBody>
          <a:bodyPr>
            <a:normAutofit/>
          </a:bodyPr>
          <a:lstStyle/>
          <a:p>
            <a:pPr algn="l"/>
            <a:r>
              <a:rPr lang="en-US" dirty="0" smtClean="0">
                <a:solidFill>
                  <a:schemeClr val="tx1"/>
                </a:solidFill>
              </a:rPr>
              <a:t>Exercise</a:t>
            </a:r>
          </a:p>
          <a:p>
            <a:r>
              <a:rPr lang="ar-IQ" dirty="0" smtClean="0">
                <a:solidFill>
                  <a:schemeClr val="tx1"/>
                </a:solidFill>
              </a:rPr>
              <a:t> </a:t>
            </a:r>
          </a:p>
          <a:p>
            <a:endParaRPr lang="ar-IQ" dirty="0" smtClean="0">
              <a:solidFill>
                <a:schemeClr val="tx1"/>
              </a:solidFill>
            </a:endParaRPr>
          </a:p>
          <a:p>
            <a:endParaRPr lang="ar-IQ" dirty="0" smtClean="0">
              <a:solidFill>
                <a:schemeClr val="tx1"/>
              </a:solidFill>
            </a:endParaRPr>
          </a:p>
          <a:p>
            <a:endParaRPr lang="ar-IQ" dirty="0" smtClean="0">
              <a:solidFill>
                <a:schemeClr val="tx1"/>
              </a:solidFill>
            </a:endParaRPr>
          </a:p>
          <a:p>
            <a:endParaRPr lang="ar-IQ" dirty="0" smtClean="0">
              <a:solidFill>
                <a:schemeClr val="tx1"/>
              </a:solidFill>
            </a:endParaRPr>
          </a:p>
          <a:p>
            <a:pPr algn="l"/>
            <a:endParaRPr lang="en-US" dirty="0" smtClean="0">
              <a:solidFill>
                <a:schemeClr val="tx1"/>
              </a:solidFill>
            </a:endParaRPr>
          </a:p>
          <a:p>
            <a:pPr algn="l"/>
            <a:r>
              <a:rPr lang="ar-IQ" dirty="0" smtClean="0">
                <a:solidFill>
                  <a:schemeClr val="tx1"/>
                </a:solidFill>
              </a:rPr>
              <a:t>=</a:t>
            </a:r>
            <a:r>
              <a:rPr lang="en-US" dirty="0" smtClean="0">
                <a:solidFill>
                  <a:schemeClr val="tx1"/>
                </a:solidFill>
              </a:rPr>
              <a:t>f(x)</a:t>
            </a:r>
            <a:r>
              <a:rPr lang="ar-IQ" dirty="0" smtClean="0">
                <a:solidFill>
                  <a:schemeClr val="tx1"/>
                </a:solidFill>
              </a:rPr>
              <a:t>(</a:t>
            </a:r>
            <a:r>
              <a:rPr lang="en-US" dirty="0" smtClean="0">
                <a:solidFill>
                  <a:schemeClr val="tx1"/>
                </a:solidFill>
              </a:rPr>
              <a:t>e</a:t>
            </a:r>
            <a:r>
              <a:rPr lang="ar-IQ" dirty="0" smtClean="0">
                <a:solidFill>
                  <a:schemeClr val="tx1"/>
                </a:solidFill>
              </a:rPr>
              <a:t>  </a:t>
            </a:r>
          </a:p>
          <a:p>
            <a:endParaRPr lang="ar-IQ" dirty="0">
              <a:solidFill>
                <a:schemeClr val="tx1"/>
              </a:solidFill>
            </a:endParaRPr>
          </a:p>
        </p:txBody>
      </p:sp>
      <p:pic>
        <p:nvPicPr>
          <p:cNvPr id="111621" name="Picture 5"/>
          <p:cNvPicPr>
            <a:picLocks noChangeAspect="1" noChangeArrowheads="1"/>
          </p:cNvPicPr>
          <p:nvPr/>
        </p:nvPicPr>
        <p:blipFill>
          <a:blip r:embed="rId3" cstate="print"/>
          <a:srcRect/>
          <a:stretch>
            <a:fillRect/>
          </a:stretch>
        </p:blipFill>
        <p:spPr bwMode="auto">
          <a:xfrm>
            <a:off x="642910" y="4500570"/>
            <a:ext cx="3929090" cy="500066"/>
          </a:xfrm>
          <a:prstGeom prst="rect">
            <a:avLst/>
          </a:prstGeom>
          <a:noFill/>
          <a:ln w="9525">
            <a:noFill/>
            <a:miter lim="800000"/>
            <a:headEnd/>
            <a:tailEnd/>
          </a:ln>
          <a:effectLst/>
        </p:spPr>
      </p:pic>
      <p:pic>
        <p:nvPicPr>
          <p:cNvPr id="111622" name="Picture 6"/>
          <p:cNvPicPr>
            <a:picLocks noChangeAspect="1" noChangeArrowheads="1"/>
          </p:cNvPicPr>
          <p:nvPr/>
        </p:nvPicPr>
        <p:blipFill>
          <a:blip r:embed="rId4" cstate="print"/>
          <a:srcRect/>
          <a:stretch>
            <a:fillRect/>
          </a:stretch>
        </p:blipFill>
        <p:spPr bwMode="auto">
          <a:xfrm>
            <a:off x="2571736" y="5500702"/>
            <a:ext cx="2714644" cy="571504"/>
          </a:xfrm>
          <a:prstGeom prst="rect">
            <a:avLst/>
          </a:prstGeom>
          <a:noFill/>
          <a:ln w="9525">
            <a:noFill/>
            <a:miter lim="800000"/>
            <a:headEnd/>
            <a:tailEnd/>
          </a:ln>
          <a:effectLst/>
        </p:spPr>
      </p:pic>
      <p:pic>
        <p:nvPicPr>
          <p:cNvPr id="111624" name="Picture 8"/>
          <p:cNvPicPr>
            <a:picLocks noChangeAspect="1" noChangeArrowheads="1"/>
          </p:cNvPicPr>
          <p:nvPr/>
        </p:nvPicPr>
        <p:blipFill>
          <a:blip r:embed="rId5" cstate="print"/>
          <a:srcRect/>
          <a:stretch>
            <a:fillRect/>
          </a:stretch>
        </p:blipFill>
        <p:spPr bwMode="auto">
          <a:xfrm>
            <a:off x="3000364" y="1071546"/>
            <a:ext cx="2571768" cy="857256"/>
          </a:xfrm>
          <a:prstGeom prst="rect">
            <a:avLst/>
          </a:prstGeom>
          <a:noFill/>
          <a:ln w="9525">
            <a:noFill/>
            <a:miter lim="800000"/>
            <a:headEnd/>
            <a:tailEnd/>
          </a:ln>
          <a:effectLst/>
        </p:spPr>
      </p:pic>
      <p:pic>
        <p:nvPicPr>
          <p:cNvPr id="111626" name="Picture 10"/>
          <p:cNvPicPr>
            <a:picLocks noChangeAspect="1" noChangeArrowheads="1"/>
          </p:cNvPicPr>
          <p:nvPr/>
        </p:nvPicPr>
        <p:blipFill>
          <a:blip r:embed="rId6" cstate="print"/>
          <a:srcRect/>
          <a:stretch>
            <a:fillRect/>
          </a:stretch>
        </p:blipFill>
        <p:spPr bwMode="auto">
          <a:xfrm>
            <a:off x="1071538" y="3429000"/>
            <a:ext cx="3143272" cy="714380"/>
          </a:xfrm>
          <a:prstGeom prst="rect">
            <a:avLst/>
          </a:prstGeom>
          <a:noFill/>
          <a:ln w="9525">
            <a:noFill/>
            <a:miter lim="800000"/>
            <a:headEnd/>
            <a:tailEnd/>
          </a:ln>
          <a:effectLst/>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2"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7290" y="2500306"/>
            <a:ext cx="2928958" cy="642942"/>
          </a:xfrm>
          <a:prstGeom prst="rect">
            <a:avLst/>
          </a:prstGeom>
          <a:noFill/>
        </p:spPr>
      </p:pic>
      <p:sp>
        <p:nvSpPr>
          <p:cNvPr id="2054"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05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5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29190" y="2571744"/>
            <a:ext cx="2214578" cy="714380"/>
          </a:xfrm>
          <a:prstGeom prst="rect">
            <a:avLst/>
          </a:prstGeom>
          <a:noFill/>
        </p:spPr>
      </p:pic>
      <p:sp>
        <p:nvSpPr>
          <p:cNvPr id="2059"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60"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714876" y="3571876"/>
            <a:ext cx="2643206" cy="785818"/>
          </a:xfrm>
          <a:prstGeom prst="rect">
            <a:avLst/>
          </a:prstGeom>
          <a:noFill/>
        </p:spPr>
      </p:pic>
      <p:sp>
        <p:nvSpPr>
          <p:cNvPr id="2062"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984"/>
            <a:ext cx="7772400" cy="107157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rtl="0"/>
            <a:r>
              <a:rPr lang="ar-IQ" b="1" dirty="0" smtClean="0"/>
              <a:t>5</a:t>
            </a:r>
            <a:r>
              <a:rPr lang="en-GB" b="1" dirty="0" smtClean="0"/>
              <a:t>- </a:t>
            </a:r>
            <a:r>
              <a:rPr lang="en-US" dirty="0" smtClean="0"/>
              <a:t>Finite Differences </a:t>
            </a:r>
            <a:r>
              <a:rPr lang="ar-IQ" dirty="0" smtClean="0">
                <a:cs typeface="Ali_K_Samik" pitchFamily="2" charset="-78"/>
              </a:rPr>
              <a:t/>
            </a:r>
            <a:br>
              <a:rPr lang="ar-IQ" dirty="0" smtClean="0">
                <a:cs typeface="Ali_K_Samik" pitchFamily="2" charset="-78"/>
              </a:rPr>
            </a:br>
            <a:r>
              <a:rPr lang="ar-IQ" dirty="0" smtClean="0">
                <a:cs typeface="Ali_K_Samik" pitchFamily="2" charset="-78"/>
              </a:rPr>
              <a:t> جياوازيةسنووردارةكان (</a:t>
            </a:r>
            <a:r>
              <a:rPr lang="ar-IQ" dirty="0" smtClean="0">
                <a:cs typeface="Ali-A-Samik" pitchFamily="2" charset="-78"/>
              </a:rPr>
              <a:t>الفروق المنتهية)</a:t>
            </a:r>
            <a:endParaRPr lang="ar-IQ" dirty="0"/>
          </a:p>
        </p:txBody>
      </p:sp>
      <p:sp>
        <p:nvSpPr>
          <p:cNvPr id="3" name="Subtitle 2"/>
          <p:cNvSpPr>
            <a:spLocks noGrp="1"/>
          </p:cNvSpPr>
          <p:nvPr>
            <p:ph type="subTitle" idx="1"/>
          </p:nvPr>
        </p:nvSpPr>
        <p:spPr>
          <a:xfrm>
            <a:off x="714348" y="2571744"/>
            <a:ext cx="7429552" cy="4071966"/>
          </a:xfrm>
        </p:spPr>
        <p:txBody>
          <a:bodyPr>
            <a:noAutofit/>
          </a:bodyPr>
          <a:lstStyle/>
          <a:p>
            <a:pPr rtl="0"/>
            <a:r>
              <a:rPr lang="en-US" sz="3600" b="1" dirty="0" smtClean="0">
                <a:solidFill>
                  <a:schemeClr val="tx1"/>
                </a:solidFill>
                <a:cs typeface="+mj-cs"/>
              </a:rPr>
              <a:t>Kinds of finite differences</a:t>
            </a:r>
            <a:endParaRPr lang="ar-IQ" sz="3600" b="1" dirty="0" smtClean="0">
              <a:solidFill>
                <a:schemeClr val="tx1"/>
              </a:solidFill>
              <a:cs typeface="+mj-cs"/>
            </a:endParaRPr>
          </a:p>
          <a:p>
            <a:pPr algn="l" rtl="0"/>
            <a:r>
              <a:rPr lang="en-GB" sz="3600" dirty="0" smtClean="0">
                <a:solidFill>
                  <a:schemeClr val="tx1"/>
                </a:solidFill>
              </a:rPr>
              <a:t>5-1</a:t>
            </a:r>
            <a:r>
              <a:rPr lang="en-GB" sz="3600" dirty="0" smtClean="0"/>
              <a:t> </a:t>
            </a:r>
            <a:r>
              <a:rPr lang="en-US" sz="3600" dirty="0" smtClean="0">
                <a:solidFill>
                  <a:schemeClr val="tx1"/>
                </a:solidFill>
                <a:cs typeface="+mj-cs"/>
              </a:rPr>
              <a:t>Forward Differences</a:t>
            </a:r>
            <a:r>
              <a:rPr lang="ar-IQ" sz="3600" dirty="0" smtClean="0">
                <a:solidFill>
                  <a:schemeClr val="tx1"/>
                </a:solidFill>
                <a:cs typeface="+mj-cs"/>
              </a:rPr>
              <a:t>الفروق الأمامية</a:t>
            </a:r>
            <a:endParaRPr lang="en-US" sz="3600" dirty="0" smtClean="0">
              <a:solidFill>
                <a:schemeClr val="tx1"/>
              </a:solidFill>
              <a:cs typeface="+mj-cs"/>
            </a:endParaRPr>
          </a:p>
          <a:p>
            <a:pPr algn="l" rtl="0"/>
            <a:r>
              <a:rPr lang="en-US" sz="3600" dirty="0" smtClean="0">
                <a:solidFill>
                  <a:schemeClr val="tx1"/>
                </a:solidFill>
                <a:cs typeface="+mj-cs"/>
              </a:rPr>
              <a:t>(Descending Differences)</a:t>
            </a:r>
            <a:r>
              <a:rPr lang="ar-IQ" sz="3600" dirty="0" smtClean="0">
                <a:solidFill>
                  <a:schemeClr val="tx1"/>
                </a:solidFill>
                <a:cs typeface="+mj-cs"/>
              </a:rPr>
              <a:t>(الفروق النازلة) </a:t>
            </a:r>
            <a:endParaRPr lang="en-US" sz="3600" dirty="0" smtClean="0">
              <a:solidFill>
                <a:schemeClr val="tx1"/>
              </a:solidFill>
              <a:cs typeface="+mj-cs"/>
            </a:endParaRPr>
          </a:p>
          <a:p>
            <a:pPr algn="l"/>
            <a:r>
              <a:rPr lang="ar-IQ" sz="3600" dirty="0" smtClean="0">
                <a:solidFill>
                  <a:schemeClr val="tx1"/>
                </a:solidFill>
                <a:cs typeface="+mj-cs"/>
              </a:rPr>
              <a:t>   (         )</a:t>
            </a:r>
            <a:r>
              <a:rPr lang="en-US" sz="3600" dirty="0" smtClean="0">
                <a:solidFill>
                  <a:schemeClr val="tx1"/>
                </a:solidFill>
                <a:cs typeface="+mj-cs"/>
              </a:rPr>
              <a:t>It Symbol’s is Delta </a:t>
            </a: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3438" y="4572008"/>
            <a:ext cx="642942" cy="571504"/>
          </a:xfrm>
          <a:prstGeom prst="rect">
            <a:avLst/>
          </a:prstGeom>
          <a:noFill/>
        </p:spPr>
      </p:pic>
      <p:sp>
        <p:nvSpPr>
          <p:cNvPr id="205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28728" y="5072074"/>
            <a:ext cx="3929090" cy="1071570"/>
          </a:xfrm>
          <a:prstGeom prst="rect">
            <a:avLst/>
          </a:prstGeom>
          <a:noFill/>
        </p:spPr>
      </p:pic>
    </p:spTree>
  </p:cSld>
  <p:clrMapOvr>
    <a:masterClrMapping/>
  </p:clrMapOvr>
  <p:transition>
    <p:sndAc>
      <p:stSnd>
        <p:snd r:embed="rId3" name="chimes.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fontScale="90000"/>
          </a:bodyPr>
          <a:lstStyle/>
          <a:p>
            <a:pPr algn="l" rtl="0"/>
            <a:r>
              <a:rPr lang="en-US" dirty="0" smtClean="0"/>
              <a:t/>
            </a:r>
            <a:br>
              <a:rPr lang="en-US" dirty="0" smtClean="0"/>
            </a:br>
            <a:r>
              <a:rPr lang="en-US" sz="3100" dirty="0" smtClean="0"/>
              <a:t>Table of Forward Differences</a:t>
            </a:r>
            <a:r>
              <a:rPr lang="ar-IQ" sz="3100" dirty="0" smtClean="0"/>
              <a:t>الفروق الأمامية</a:t>
            </a:r>
            <a:r>
              <a:rPr lang="en-US" sz="3100" dirty="0" smtClean="0"/>
              <a:t/>
            </a:r>
            <a:br>
              <a:rPr lang="en-US" sz="3100" dirty="0" smtClean="0"/>
            </a:br>
            <a:r>
              <a:rPr lang="en-US" sz="3100" dirty="0" smtClean="0"/>
              <a:t>(Descending Differences)</a:t>
            </a:r>
            <a:r>
              <a:rPr lang="ar-IQ" sz="3100" dirty="0" smtClean="0"/>
              <a:t>(الفروق النازلة) </a:t>
            </a:r>
            <a:r>
              <a:rPr lang="en-US" sz="3100" dirty="0" smtClean="0"/>
              <a:t/>
            </a:r>
            <a:br>
              <a:rPr lang="en-US" sz="3100" dirty="0" smtClean="0"/>
            </a:br>
            <a:endParaRPr lang="ar-IQ" sz="3100" dirty="0"/>
          </a:p>
        </p:txBody>
      </p:sp>
      <p:sp>
        <p:nvSpPr>
          <p:cNvPr id="3" name="Subtitle 2"/>
          <p:cNvSpPr txBox="1">
            <a:spLocks/>
          </p:cNvSpPr>
          <p:nvPr/>
        </p:nvSpPr>
        <p:spPr>
          <a:xfrm>
            <a:off x="1371600" y="1124744"/>
            <a:ext cx="6400800" cy="4514056"/>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79712" y="980728"/>
            <a:ext cx="1514476" cy="500066"/>
          </a:xfrm>
          <a:prstGeom prst="rect">
            <a:avLst/>
          </a:prstGeom>
          <a:noFill/>
        </p:spPr>
      </p:pic>
      <p:pic>
        <p:nvPicPr>
          <p:cNvPr id="5" name="Picture 2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19872" y="1340768"/>
            <a:ext cx="828675" cy="476250"/>
          </a:xfrm>
          <a:prstGeom prst="rect">
            <a:avLst/>
          </a:prstGeom>
          <a:noFill/>
        </p:spPr>
      </p:pic>
      <p:pic>
        <p:nvPicPr>
          <p:cNvPr id="6"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51720" y="1772816"/>
            <a:ext cx="1362075" cy="476250"/>
          </a:xfrm>
          <a:prstGeom prst="rect">
            <a:avLst/>
          </a:prstGeom>
          <a:noFill/>
        </p:spPr>
      </p:pic>
      <p:pic>
        <p:nvPicPr>
          <p:cNvPr id="7"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67944" y="1844824"/>
            <a:ext cx="771525" cy="485775"/>
          </a:xfrm>
          <a:prstGeom prst="rect">
            <a:avLst/>
          </a:prstGeom>
          <a:noFill/>
        </p:spPr>
      </p:pic>
      <p:pic>
        <p:nvPicPr>
          <p:cNvPr id="8"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19872" y="2204864"/>
            <a:ext cx="828675" cy="476250"/>
          </a:xfrm>
          <a:prstGeom prst="rect">
            <a:avLst/>
          </a:prstGeom>
          <a:noFill/>
        </p:spPr>
      </p:pic>
      <p:pic>
        <p:nvPicPr>
          <p:cNvPr id="9"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32040" y="2204864"/>
            <a:ext cx="771525" cy="485775"/>
          </a:xfrm>
          <a:prstGeom prst="rect">
            <a:avLst/>
          </a:prstGeom>
          <a:noFill/>
        </p:spPr>
      </p:pic>
      <p:pic>
        <p:nvPicPr>
          <p:cNvPr id="10"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051720" y="2636912"/>
            <a:ext cx="1371600" cy="476250"/>
          </a:xfrm>
          <a:prstGeom prst="rect">
            <a:avLst/>
          </a:prstGeom>
          <a:noFill/>
        </p:spPr>
      </p:pic>
      <p:pic>
        <p:nvPicPr>
          <p:cNvPr id="11" name="Picture 1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067944" y="2564904"/>
            <a:ext cx="762000" cy="485775"/>
          </a:xfrm>
          <a:prstGeom prst="rect">
            <a:avLst/>
          </a:prstGeom>
          <a:noFill/>
        </p:spPr>
      </p:pic>
      <p:pic>
        <p:nvPicPr>
          <p:cNvPr id="12" name="Picture 1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419872" y="2996952"/>
            <a:ext cx="828675" cy="476250"/>
          </a:xfrm>
          <a:prstGeom prst="rect">
            <a:avLst/>
          </a:prstGeom>
          <a:noFill/>
        </p:spPr>
      </p:pic>
      <p:pic>
        <p:nvPicPr>
          <p:cNvPr id="13"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932040" y="2996952"/>
            <a:ext cx="762000" cy="485775"/>
          </a:xfrm>
          <a:prstGeom prst="rect">
            <a:avLst/>
          </a:prstGeom>
          <a:noFill/>
        </p:spPr>
      </p:pic>
      <p:pic>
        <p:nvPicPr>
          <p:cNvPr id="14" name="Picture 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051720" y="4869160"/>
            <a:ext cx="1314450" cy="476250"/>
          </a:xfrm>
          <a:prstGeom prst="rect">
            <a:avLst/>
          </a:prstGeom>
          <a:noFill/>
        </p:spPr>
      </p:pic>
      <p:pic>
        <p:nvPicPr>
          <p:cNvPr id="15" name="Picture 5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051720" y="3429000"/>
            <a:ext cx="1352550" cy="476250"/>
          </a:xfrm>
          <a:prstGeom prst="rect">
            <a:avLst/>
          </a:prstGeom>
          <a:noFill/>
        </p:spPr>
      </p:pic>
      <p:pic>
        <p:nvPicPr>
          <p:cNvPr id="16" name="Picture 5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419872" y="3789040"/>
            <a:ext cx="828675" cy="476250"/>
          </a:xfrm>
          <a:prstGeom prst="rect">
            <a:avLst/>
          </a:prstGeom>
          <a:noFill/>
        </p:spPr>
      </p:pic>
      <p:pic>
        <p:nvPicPr>
          <p:cNvPr id="17" name="Picture 5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4860032" y="3789040"/>
            <a:ext cx="771525" cy="485775"/>
          </a:xfrm>
          <a:prstGeom prst="rect">
            <a:avLst/>
          </a:prstGeom>
          <a:noFill/>
        </p:spPr>
      </p:pic>
      <p:pic>
        <p:nvPicPr>
          <p:cNvPr id="18" name="Picture 54"/>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2051720" y="4149080"/>
            <a:ext cx="1314450" cy="476250"/>
          </a:xfrm>
          <a:prstGeom prst="rect">
            <a:avLst/>
          </a:prstGeom>
          <a:noFill/>
        </p:spPr>
      </p:pic>
      <p:pic>
        <p:nvPicPr>
          <p:cNvPr id="19" name="Picture 53"/>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3995936" y="4221088"/>
            <a:ext cx="771525" cy="485775"/>
          </a:xfrm>
          <a:prstGeom prst="rect">
            <a:avLst/>
          </a:prstGeom>
          <a:noFill/>
        </p:spPr>
      </p:pic>
      <p:pic>
        <p:nvPicPr>
          <p:cNvPr id="20" name="Picture 5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3347864" y="4581128"/>
            <a:ext cx="914400" cy="476250"/>
          </a:xfrm>
          <a:prstGeom prst="rect">
            <a:avLst/>
          </a:prstGeom>
          <a:noFill/>
        </p:spPr>
      </p:pic>
      <p:pic>
        <p:nvPicPr>
          <p:cNvPr id="21" name="Picture 90"/>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3995936" y="3429000"/>
            <a:ext cx="771525" cy="485775"/>
          </a:xfrm>
          <a:prstGeom prst="rect">
            <a:avLst/>
          </a:prstGeom>
          <a:noFill/>
        </p:spPr>
      </p:pic>
      <p:pic>
        <p:nvPicPr>
          <p:cNvPr id="22" name="Picture 94"/>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5796136" y="2636912"/>
            <a:ext cx="771525" cy="485775"/>
          </a:xfrm>
          <a:prstGeom prst="rect">
            <a:avLst/>
          </a:prstGeom>
          <a:noFill/>
        </p:spPr>
      </p:pic>
      <p:pic>
        <p:nvPicPr>
          <p:cNvPr id="23" name="Picture 96"/>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5796136" y="3501008"/>
            <a:ext cx="762000" cy="485775"/>
          </a:xfrm>
          <a:prstGeom prst="rect">
            <a:avLst/>
          </a:prstGeom>
          <a:noFill/>
        </p:spPr>
      </p:pic>
      <p:pic>
        <p:nvPicPr>
          <p:cNvPr id="24" name="Picture 98"/>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6732240" y="3068960"/>
            <a:ext cx="771525" cy="485775"/>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0" name="Picture 4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00" y="571480"/>
            <a:ext cx="1409700" cy="304800"/>
          </a:xfrm>
          <a:prstGeom prst="rect">
            <a:avLst/>
          </a:prstGeom>
          <a:noFill/>
        </p:spPr>
      </p:pic>
      <p:sp>
        <p:nvSpPr>
          <p:cNvPr id="1072" name="Rectangle 48"/>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074" name="Picture 5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28860" y="928670"/>
            <a:ext cx="928694" cy="304800"/>
          </a:xfrm>
          <a:prstGeom prst="rect">
            <a:avLst/>
          </a:prstGeom>
          <a:noFill/>
        </p:spPr>
      </p:pic>
      <p:pic>
        <p:nvPicPr>
          <p:cNvPr id="1073" name="Picture 4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42976" y="1285860"/>
            <a:ext cx="1333500" cy="304800"/>
          </a:xfrm>
          <a:prstGeom prst="rect">
            <a:avLst/>
          </a:prstGeom>
          <a:noFill/>
        </p:spPr>
      </p:pic>
      <p:sp>
        <p:nvSpPr>
          <p:cNvPr id="1076" name="Rectangle 52"/>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83" name="Picture 5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71868" y="1357298"/>
            <a:ext cx="685800" cy="314325"/>
          </a:xfrm>
          <a:prstGeom prst="rect">
            <a:avLst/>
          </a:prstGeom>
          <a:noFill/>
        </p:spPr>
      </p:pic>
      <p:pic>
        <p:nvPicPr>
          <p:cNvPr id="1082" name="Picture 5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28860" y="1714488"/>
            <a:ext cx="928694" cy="304800"/>
          </a:xfrm>
          <a:prstGeom prst="rect">
            <a:avLst/>
          </a:prstGeom>
          <a:noFill/>
        </p:spPr>
      </p:pic>
      <p:pic>
        <p:nvPicPr>
          <p:cNvPr id="1081" name="Picture 5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43438" y="1714488"/>
            <a:ext cx="723900" cy="314325"/>
          </a:xfrm>
          <a:prstGeom prst="rect">
            <a:avLst/>
          </a:prstGeom>
          <a:noFill/>
        </p:spPr>
      </p:pic>
      <p:pic>
        <p:nvPicPr>
          <p:cNvPr id="1080" name="Picture 5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42976" y="2143116"/>
            <a:ext cx="1333500" cy="304800"/>
          </a:xfrm>
          <a:prstGeom prst="rect">
            <a:avLst/>
          </a:prstGeom>
          <a:noFill/>
        </p:spPr>
      </p:pic>
      <p:pic>
        <p:nvPicPr>
          <p:cNvPr id="1079" name="Picture 5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571868" y="2143116"/>
            <a:ext cx="685800" cy="314325"/>
          </a:xfrm>
          <a:prstGeom prst="rect">
            <a:avLst/>
          </a:prstGeom>
          <a:noFill/>
        </p:spPr>
      </p:pic>
      <p:pic>
        <p:nvPicPr>
          <p:cNvPr id="1078" name="Picture 5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15008" y="2000240"/>
            <a:ext cx="723900" cy="314325"/>
          </a:xfrm>
          <a:prstGeom prst="rect">
            <a:avLst/>
          </a:prstGeom>
          <a:noFill/>
        </p:spPr>
      </p:pic>
      <p:sp>
        <p:nvSpPr>
          <p:cNvPr id="1085" name="Rectangle 61"/>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Rectangle 6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Rectangle 63"/>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8" name="Rectangle 64"/>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Rectangle 65"/>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0" name="Rectangle 66"/>
          <p:cNvSpPr>
            <a:spLocks noChangeArrowheads="1"/>
          </p:cNvSpPr>
          <p:nvPr/>
        </p:nvSpPr>
        <p:spPr bwMode="auto">
          <a:xfrm>
            <a:off x="0" y="2324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03" name="Picture 7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0" y="457200"/>
            <a:ext cx="47625" cy="304800"/>
          </a:xfrm>
          <a:prstGeom prst="rect">
            <a:avLst/>
          </a:prstGeom>
          <a:noFill/>
        </p:spPr>
      </p:pic>
      <p:pic>
        <p:nvPicPr>
          <p:cNvPr id="1102" name="Picture 7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500298" y="2643182"/>
            <a:ext cx="762000" cy="304800"/>
          </a:xfrm>
          <a:prstGeom prst="rect">
            <a:avLst/>
          </a:prstGeom>
          <a:noFill/>
        </p:spPr>
      </p:pic>
      <p:pic>
        <p:nvPicPr>
          <p:cNvPr id="1101" name="Picture 77"/>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643438" y="2571744"/>
            <a:ext cx="723900" cy="314325"/>
          </a:xfrm>
          <a:prstGeom prst="rect">
            <a:avLst/>
          </a:prstGeom>
          <a:noFill/>
        </p:spPr>
      </p:pic>
      <p:pic>
        <p:nvPicPr>
          <p:cNvPr id="1100" name="Picture 7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929454" y="2500306"/>
            <a:ext cx="723900" cy="314325"/>
          </a:xfrm>
          <a:prstGeom prst="rect">
            <a:avLst/>
          </a:prstGeom>
          <a:noFill/>
        </p:spPr>
      </p:pic>
      <p:pic>
        <p:nvPicPr>
          <p:cNvPr id="1099" name="Picture 7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214414" y="3000372"/>
            <a:ext cx="1323975" cy="304800"/>
          </a:xfrm>
          <a:prstGeom prst="rect">
            <a:avLst/>
          </a:prstGeom>
          <a:noFill/>
        </p:spPr>
      </p:pic>
      <p:pic>
        <p:nvPicPr>
          <p:cNvPr id="1098" name="Picture 74"/>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500430" y="2928934"/>
            <a:ext cx="685800" cy="314325"/>
          </a:xfrm>
          <a:prstGeom prst="rect">
            <a:avLst/>
          </a:prstGeom>
          <a:noFill/>
        </p:spPr>
      </p:pic>
      <p:pic>
        <p:nvPicPr>
          <p:cNvPr id="1097" name="Picture 73"/>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715008" y="3143248"/>
            <a:ext cx="723900" cy="314325"/>
          </a:xfrm>
          <a:prstGeom prst="rect">
            <a:avLst/>
          </a:prstGeom>
          <a:noFill/>
        </p:spPr>
      </p:pic>
      <p:pic>
        <p:nvPicPr>
          <p:cNvPr id="1096" name="Picture 7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2428860" y="3429000"/>
            <a:ext cx="762000" cy="304800"/>
          </a:xfrm>
          <a:prstGeom prst="rect">
            <a:avLst/>
          </a:prstGeom>
          <a:noFill/>
        </p:spPr>
      </p:pic>
      <p:pic>
        <p:nvPicPr>
          <p:cNvPr id="1095" name="Picture 71"/>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4714876" y="3429000"/>
            <a:ext cx="723900" cy="314325"/>
          </a:xfrm>
          <a:prstGeom prst="rect">
            <a:avLst/>
          </a:prstGeom>
          <a:noFill/>
        </p:spPr>
      </p:pic>
      <p:pic>
        <p:nvPicPr>
          <p:cNvPr id="1094" name="Picture 70"/>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1214414" y="3857628"/>
            <a:ext cx="1304925" cy="304800"/>
          </a:xfrm>
          <a:prstGeom prst="rect">
            <a:avLst/>
          </a:prstGeom>
          <a:noFill/>
        </p:spPr>
      </p:pic>
      <p:pic>
        <p:nvPicPr>
          <p:cNvPr id="1093" name="Picture 69"/>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3571868" y="3786190"/>
            <a:ext cx="685800" cy="314325"/>
          </a:xfrm>
          <a:prstGeom prst="rect">
            <a:avLst/>
          </a:prstGeom>
          <a:noFill/>
        </p:spPr>
      </p:pic>
      <p:pic>
        <p:nvPicPr>
          <p:cNvPr id="1092" name="Picture 68"/>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2071670" y="4286256"/>
            <a:ext cx="1214446" cy="304800"/>
          </a:xfrm>
          <a:prstGeom prst="rect">
            <a:avLst/>
          </a:prstGeom>
          <a:noFill/>
        </p:spPr>
      </p:pic>
      <p:pic>
        <p:nvPicPr>
          <p:cNvPr id="1091" name="Picture 67"/>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1285852" y="4572008"/>
            <a:ext cx="1123950" cy="304800"/>
          </a:xfrm>
          <a:prstGeom prst="rect">
            <a:avLst/>
          </a:prstGeom>
          <a:noFill/>
        </p:spPr>
      </p:pic>
      <p:sp>
        <p:nvSpPr>
          <p:cNvPr id="1105" name="Rectangle 81"/>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6" name="Rectangle 8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 name="Rectangle 83"/>
          <p:cNvSpPr>
            <a:spLocks noChangeArrowheads="1"/>
          </p:cNvSpPr>
          <p:nvPr/>
        </p:nvSpPr>
        <p:spPr bwMode="auto">
          <a:xfrm>
            <a:off x="0" y="1381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 name="Rectangle 84"/>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9" name="Rectangle 85"/>
          <p:cNvSpPr>
            <a:spLocks noChangeArrowheads="1"/>
          </p:cNvSpPr>
          <p:nvPr/>
        </p:nvSpPr>
        <p:spPr bwMode="auto">
          <a:xfrm>
            <a:off x="0" y="2000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0" name="Rectangle 86"/>
          <p:cNvSpPr>
            <a:spLocks noChangeArrowheads="1"/>
          </p:cNvSpPr>
          <p:nvPr/>
        </p:nvSpPr>
        <p:spPr bwMode="auto">
          <a:xfrm>
            <a:off x="0" y="2314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 name="Rectangle 87"/>
          <p:cNvSpPr>
            <a:spLocks noChangeArrowheads="1"/>
          </p:cNvSpPr>
          <p:nvPr/>
        </p:nvSpPr>
        <p:spPr bwMode="auto">
          <a:xfrm>
            <a:off x="0" y="2628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2" name="Rectangle 88"/>
          <p:cNvSpPr>
            <a:spLocks noChangeArrowheads="1"/>
          </p:cNvSpPr>
          <p:nvPr/>
        </p:nvSpPr>
        <p:spPr bwMode="auto">
          <a:xfrm>
            <a:off x="0" y="2933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3" name="Rectangle 89"/>
          <p:cNvSpPr>
            <a:spLocks noChangeArrowheads="1"/>
          </p:cNvSpPr>
          <p:nvPr/>
        </p:nvSpPr>
        <p:spPr bwMode="auto">
          <a:xfrm>
            <a:off x="0" y="3248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4" name="Rectangle 90"/>
          <p:cNvSpPr>
            <a:spLocks noChangeArrowheads="1"/>
          </p:cNvSpPr>
          <p:nvPr/>
        </p:nvSpPr>
        <p:spPr bwMode="auto">
          <a:xfrm>
            <a:off x="0" y="3552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5" name="Rectangle 91"/>
          <p:cNvSpPr>
            <a:spLocks noChangeArrowheads="1"/>
          </p:cNvSpPr>
          <p:nvPr/>
        </p:nvSpPr>
        <p:spPr bwMode="auto">
          <a:xfrm>
            <a:off x="0" y="3867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6" name="Rectangle 92"/>
          <p:cNvSpPr>
            <a:spLocks noChangeArrowheads="1"/>
          </p:cNvSpPr>
          <p:nvPr/>
        </p:nvSpPr>
        <p:spPr bwMode="auto">
          <a:xfrm>
            <a:off x="0" y="4171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7" name="Rectangle 93"/>
          <p:cNvSpPr>
            <a:spLocks noChangeArrowheads="1"/>
          </p:cNvSpPr>
          <p:nvPr/>
        </p:nvSpPr>
        <p:spPr bwMode="auto">
          <a:xfrm>
            <a:off x="0" y="447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795"/>
            <a:ext cx="7772400" cy="1000131"/>
          </a:xfrm>
        </p:spPr>
        <p:txBody>
          <a:bodyPr/>
          <a:lstStyle/>
          <a:p>
            <a:r>
              <a:rPr lang="en-US" dirty="0" smtClean="0"/>
              <a:t>Examples</a:t>
            </a:r>
            <a:endParaRPr lang="ar-IQ" dirty="0"/>
          </a:p>
        </p:txBody>
      </p:sp>
      <p:sp>
        <p:nvSpPr>
          <p:cNvPr id="3" name="Subtitle 2"/>
          <p:cNvSpPr>
            <a:spLocks noGrp="1"/>
          </p:cNvSpPr>
          <p:nvPr>
            <p:ph type="subTitle" idx="1"/>
          </p:nvPr>
        </p:nvSpPr>
        <p:spPr>
          <a:xfrm>
            <a:off x="1331640" y="2132856"/>
            <a:ext cx="6400800" cy="3857652"/>
          </a:xfrm>
        </p:spPr>
        <p:txBody>
          <a:bodyPr>
            <a:normAutofit/>
          </a:bodyPr>
          <a:lstStyle/>
          <a:p>
            <a:pPr algn="l"/>
            <a:r>
              <a:rPr lang="en-US" dirty="0" smtClean="0">
                <a:solidFill>
                  <a:schemeClr val="tx1"/>
                </a:solidFill>
              </a:rPr>
              <a:t>Find the table(F.W.D. )for the follow </a:t>
            </a:r>
            <a:r>
              <a:rPr lang="ar-IQ" dirty="0" smtClean="0">
                <a:solidFill>
                  <a:schemeClr val="tx1"/>
                </a:solidFill>
              </a:rPr>
              <a:t>        </a:t>
            </a:r>
            <a:r>
              <a:rPr lang="ar-IQ" sz="2400" b="1" dirty="0" smtClean="0">
                <a:solidFill>
                  <a:schemeClr val="tx1"/>
                </a:solidFill>
                <a:cs typeface="Ali_K_Samik" pitchFamily="2" charset="-78"/>
              </a:rPr>
              <a:t>تيَبيني لةم كاتةدا ثيَويستة نرخةكاني(            ) بةرةوذوور رِيَكبخريَن </a:t>
            </a:r>
            <a:r>
              <a:rPr lang="en-US" dirty="0" smtClean="0">
                <a:solidFill>
                  <a:schemeClr val="tx1"/>
                </a:solidFill>
              </a:rPr>
              <a:t>functions:</a:t>
            </a:r>
          </a:p>
          <a:p>
            <a:pPr algn="l" rtl="0"/>
            <a:r>
              <a:rPr lang="en-US" dirty="0" smtClean="0">
                <a:solidFill>
                  <a:schemeClr val="tx1"/>
                </a:solidFill>
              </a:rPr>
              <a:t>1)</a:t>
            </a:r>
            <a:endParaRPr lang="ar-IQ" dirty="0" smtClean="0">
              <a:solidFill>
                <a:schemeClr val="tx1"/>
              </a:solidFill>
            </a:endParaRPr>
          </a:p>
          <a:p>
            <a:pPr algn="l" rtl="0"/>
            <a:r>
              <a:rPr lang="en-US" dirty="0" smtClean="0">
                <a:solidFill>
                  <a:schemeClr val="tx1"/>
                </a:solidFill>
              </a:rPr>
              <a:t>          =0,1,2,3,4,5,6,7,8,9   </a:t>
            </a:r>
          </a:p>
          <a:p>
            <a:pPr algn="l" rtl="0"/>
            <a:r>
              <a:rPr lang="en-US" dirty="0" smtClean="0">
                <a:solidFill>
                  <a:schemeClr val="tx1"/>
                </a:solidFill>
              </a:rPr>
              <a:t>2)               </a:t>
            </a:r>
          </a:p>
          <a:p>
            <a:pPr algn="l" rtl="0"/>
            <a:r>
              <a:rPr lang="en-US" dirty="0" smtClean="0">
                <a:solidFill>
                  <a:schemeClr val="tx1"/>
                </a:solidFill>
              </a:rPr>
              <a:t>          = 0, 3, 6,9, 12, 15   </a:t>
            </a:r>
          </a:p>
          <a:p>
            <a:pPr algn="l" rtl="0"/>
            <a:endParaRPr lang="en-US" dirty="0" smtClean="0">
              <a:solidFill>
                <a:schemeClr val="tx1"/>
              </a:solidFill>
            </a:endParaRPr>
          </a:p>
        </p:txBody>
      </p:sp>
      <p:sp>
        <p:nvSpPr>
          <p:cNvPr id="1198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11"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14" name="Rectangle 6"/>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1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3108" y="4643446"/>
            <a:ext cx="1028700" cy="495300"/>
          </a:xfrm>
          <a:prstGeom prst="rect">
            <a:avLst/>
          </a:prstGeom>
          <a:noFill/>
        </p:spPr>
      </p:pic>
      <p:sp>
        <p:nvSpPr>
          <p:cNvPr id="119817" name="Rectangle 9"/>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1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18"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43108" y="3429000"/>
            <a:ext cx="1028700" cy="495300"/>
          </a:xfrm>
          <a:prstGeom prst="rect">
            <a:avLst/>
          </a:prstGeom>
          <a:noFill/>
        </p:spPr>
      </p:pic>
      <p:sp>
        <p:nvSpPr>
          <p:cNvPr id="119820" name="Rectangle 12"/>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19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98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25"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85918" y="4071942"/>
            <a:ext cx="566740" cy="571504"/>
          </a:xfrm>
          <a:prstGeom prst="rect">
            <a:avLst/>
          </a:prstGeom>
          <a:noFill/>
        </p:spPr>
      </p:pic>
      <p:sp>
        <p:nvSpPr>
          <p:cNvPr id="11982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19827" name="Picture 1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85918" y="5214950"/>
            <a:ext cx="423864" cy="642942"/>
          </a:xfrm>
          <a:prstGeom prst="rect">
            <a:avLst/>
          </a:prstGeom>
          <a:noFill/>
        </p:spPr>
      </p:pic>
      <p:pic>
        <p:nvPicPr>
          <p:cNvPr id="25"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57554" y="2500306"/>
            <a:ext cx="566740" cy="57150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285883"/>
          </a:xfrm>
        </p:spPr>
        <p:txBody>
          <a:bodyPr/>
          <a:lstStyle/>
          <a:p>
            <a:r>
              <a:rPr lang="en-GB" dirty="0" smtClean="0"/>
              <a:t>6-1-2 </a:t>
            </a:r>
            <a:r>
              <a:rPr lang="en-US" dirty="0" smtClean="0"/>
              <a:t>Error Propagation</a:t>
            </a:r>
            <a:endParaRPr lang="ar-IQ" dirty="0"/>
          </a:p>
        </p:txBody>
      </p:sp>
      <p:sp>
        <p:nvSpPr>
          <p:cNvPr id="3" name="Subtitle 2"/>
          <p:cNvSpPr>
            <a:spLocks noGrp="1"/>
          </p:cNvSpPr>
          <p:nvPr>
            <p:ph type="subTitle" idx="1"/>
          </p:nvPr>
        </p:nvSpPr>
        <p:spPr>
          <a:xfrm>
            <a:off x="1403648" y="2132856"/>
            <a:ext cx="6986614" cy="4536504"/>
          </a:xfrm>
        </p:spPr>
        <p:txBody>
          <a:bodyPr>
            <a:normAutofit/>
          </a:bodyPr>
          <a:lstStyle/>
          <a:p>
            <a:r>
              <a:rPr lang="en-US" dirty="0" smtClean="0">
                <a:solidFill>
                  <a:schemeClr val="tx1"/>
                </a:solidFill>
              </a:rPr>
              <a:t>Exercise</a:t>
            </a:r>
          </a:p>
          <a:p>
            <a:pPr rtl="0"/>
            <a:r>
              <a:rPr lang="en-US" dirty="0" smtClean="0">
                <a:solidFill>
                  <a:schemeClr val="tx1"/>
                </a:solidFill>
              </a:rPr>
              <a:t>There is an error in printing the following</a:t>
            </a:r>
          </a:p>
          <a:p>
            <a:pPr rtl="0"/>
            <a:r>
              <a:rPr lang="en-US" dirty="0" smtClean="0">
                <a:solidFill>
                  <a:schemeClr val="tx1"/>
                </a:solidFill>
              </a:rPr>
              <a:t>Data Find this error?</a:t>
            </a:r>
          </a:p>
          <a:p>
            <a:pPr rtl="0"/>
            <a:r>
              <a:rPr lang="en-US" sz="2400" dirty="0" smtClean="0">
                <a:solidFill>
                  <a:schemeClr val="tx1"/>
                </a:solidFill>
              </a:rPr>
              <a:t>1-</a:t>
            </a:r>
            <a:r>
              <a:rPr lang="en-US" dirty="0" smtClean="0">
                <a:solidFill>
                  <a:schemeClr val="tx1"/>
                </a:solidFill>
              </a:rPr>
              <a:t>     </a:t>
            </a:r>
            <a:r>
              <a:rPr lang="en-US" sz="2400" dirty="0" smtClean="0">
                <a:solidFill>
                  <a:schemeClr val="tx1"/>
                </a:solidFill>
              </a:rPr>
              <a:t>X= 1   , 2    ,3   , 4     ,  5   ,   6   , 7   , 8    , 9   </a:t>
            </a:r>
          </a:p>
          <a:p>
            <a:pPr rtl="0"/>
            <a:r>
              <a:rPr lang="en-US" sz="2400" dirty="0" smtClean="0">
                <a:solidFill>
                  <a:schemeClr val="tx1"/>
                </a:solidFill>
              </a:rPr>
              <a:t>            Y=  1   ,2    ,4   , 8   , 16   ,26   , 42 , 64 , 93</a:t>
            </a:r>
          </a:p>
          <a:p>
            <a:pPr algn="l" rtl="0"/>
            <a:r>
              <a:rPr lang="en-US" dirty="0" smtClean="0">
                <a:solidFill>
                  <a:schemeClr val="tx1"/>
                </a:solidFill>
              </a:rPr>
              <a:t>      </a:t>
            </a:r>
            <a:r>
              <a:rPr lang="en-US" sz="2400" smtClean="0">
                <a:solidFill>
                  <a:schemeClr val="tx1"/>
                </a:solidFill>
              </a:rPr>
              <a:t>2-        Y=0,0,0,0,0,1,0,0,0,0</a:t>
            </a:r>
            <a:r>
              <a:rPr lang="en-US" smtClean="0">
                <a:solidFill>
                  <a:schemeClr val="tx1"/>
                </a:solidFill>
              </a:rPr>
              <a:t> </a:t>
            </a:r>
            <a:endParaRPr lang="en-US" dirty="0" smtClean="0">
              <a:solidFill>
                <a:schemeClr val="tx1"/>
              </a:solidFill>
            </a:endParaRPr>
          </a:p>
          <a:p>
            <a:pPr rtl="0"/>
            <a:endParaRPr lang="en-US" dirty="0" smtClean="0">
              <a:solidFill>
                <a:schemeClr val="tx1"/>
              </a:solidFill>
            </a:endParaRPr>
          </a:p>
          <a:p>
            <a:pPr rtl="0"/>
            <a:endParaRPr lang="ar-IQ" dirty="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864095"/>
          </a:xfrm>
        </p:spPr>
        <p:txBody>
          <a:bodyPr>
            <a:normAutofit fontScale="90000"/>
          </a:bodyPr>
          <a:lstStyle/>
          <a:p>
            <a:r>
              <a:rPr lang="en-US" sz="2800" b="1" dirty="0" smtClean="0">
                <a:solidFill>
                  <a:schemeClr val="lt1"/>
                </a:solidFill>
              </a:rPr>
              <a:t>- </a:t>
            </a:r>
            <a:r>
              <a:rPr lang="en-GB" sz="2700" b="1" dirty="0" smtClean="0"/>
              <a:t>5-2 Ascending Differences[ Backward Differences](B.W.D)</a:t>
            </a:r>
            <a:br>
              <a:rPr lang="en-GB" sz="2700" b="1" dirty="0" smtClean="0"/>
            </a:br>
            <a:r>
              <a:rPr lang="ar-IQ" sz="2700" b="1" dirty="0" smtClean="0">
                <a:cs typeface="Ali_K_Samik" pitchFamily="2" charset="-78"/>
              </a:rPr>
              <a:t>جياوازية بةرةوذوورةكان</a:t>
            </a:r>
            <a:endParaRPr lang="ar-IQ" sz="2700" b="1" dirty="0">
              <a:cs typeface="Ali_K_Samik" pitchFamily="2" charset="-78"/>
            </a:endParaRPr>
          </a:p>
        </p:txBody>
      </p:sp>
      <p:sp>
        <p:nvSpPr>
          <p:cNvPr id="3" name="Subtitle 2"/>
          <p:cNvSpPr>
            <a:spLocks noGrp="1"/>
          </p:cNvSpPr>
          <p:nvPr>
            <p:ph type="subTitle" idx="1"/>
          </p:nvPr>
        </p:nvSpPr>
        <p:spPr>
          <a:xfrm>
            <a:off x="683568" y="1268760"/>
            <a:ext cx="7632848" cy="4370040"/>
          </a:xfrm>
        </p:spPr>
        <p:txBody>
          <a:bodyPr/>
          <a:lstStyle/>
          <a:p>
            <a:pPr algn="l" rtl="0"/>
            <a:r>
              <a:rPr lang="en-US" b="1" dirty="0" smtClean="0">
                <a:solidFill>
                  <a:schemeClr val="tx1"/>
                </a:solidFill>
              </a:rPr>
              <a:t>In this kind the basis begin from(-n ) to (0)</a:t>
            </a:r>
            <a:endParaRPr lang="ar-IQ" b="1" dirty="0">
              <a:solidFill>
                <a:schemeClr val="tx1"/>
              </a:solidFill>
            </a:endParaRPr>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1916832"/>
            <a:ext cx="6048672" cy="573214"/>
          </a:xfrm>
          <a:prstGeom prst="rect">
            <a:avLst/>
          </a:prstGeom>
          <a:noFill/>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88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75656" y="2636912"/>
            <a:ext cx="5544616" cy="619125"/>
          </a:xfrm>
          <a:prstGeom prst="rect">
            <a:avLst/>
          </a:prstGeom>
          <a:noFill/>
        </p:spPr>
      </p:pic>
      <p:sp>
        <p:nvSpPr>
          <p:cNvPr id="378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89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75656" y="3501008"/>
            <a:ext cx="5472608" cy="619125"/>
          </a:xfrm>
          <a:prstGeom prst="rect">
            <a:avLst/>
          </a:prstGeom>
          <a:noFill/>
        </p:spPr>
      </p:pic>
      <p:sp>
        <p:nvSpPr>
          <p:cNvPr id="37893" name="Rectangle 5"/>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78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7894"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5656" y="4437112"/>
            <a:ext cx="5472608" cy="619125"/>
          </a:xfrm>
          <a:prstGeom prst="rect">
            <a:avLst/>
          </a:prstGeom>
          <a:noFill/>
        </p:spPr>
      </p:pic>
      <p:sp>
        <p:nvSpPr>
          <p:cNvPr id="37896"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296143"/>
          </a:xfrm>
        </p:spPr>
        <p:txBody>
          <a:bodyPr>
            <a:normAutofit fontScale="90000"/>
          </a:bodyPr>
          <a:lstStyle/>
          <a:p>
            <a:pPr lvl="0"/>
            <a:r>
              <a:rPr lang="en-GB" sz="3600" dirty="0" smtClean="0"/>
              <a:t>6-2-1 </a:t>
            </a:r>
            <a:r>
              <a:rPr lang="en-US" sz="3600" b="1" dirty="0" smtClean="0"/>
              <a:t>Table</a:t>
            </a:r>
            <a:r>
              <a:rPr lang="en-US" sz="3600" dirty="0" smtClean="0"/>
              <a:t>    </a:t>
            </a:r>
            <a:r>
              <a:rPr lang="en-US" sz="3600" b="1" dirty="0" smtClean="0"/>
              <a:t>Back- ward Differences</a:t>
            </a:r>
            <a:br>
              <a:rPr lang="en-US" sz="3600" b="1" dirty="0" smtClean="0"/>
            </a:br>
            <a:r>
              <a:rPr lang="en-US" sz="3600" b="1" dirty="0" smtClean="0"/>
              <a:t> Table   Ascending Differences</a:t>
            </a:r>
            <a:r>
              <a:rPr lang="ar-IQ" sz="2800" dirty="0" smtClean="0"/>
              <a:t/>
            </a:r>
            <a:br>
              <a:rPr lang="ar-IQ" sz="2800" dirty="0" smtClean="0"/>
            </a:br>
            <a:endParaRPr lang="ar-IQ" sz="2800" dirty="0"/>
          </a:p>
        </p:txBody>
      </p:sp>
      <p:sp>
        <p:nvSpPr>
          <p:cNvPr id="4" name="Subtitle 2"/>
          <p:cNvSpPr txBox="1">
            <a:spLocks noGrp="1"/>
          </p:cNvSpPr>
          <p:nvPr>
            <p:ph type="subTitle" idx="1"/>
          </p:nvPr>
        </p:nvSpPr>
        <p:spPr>
          <a:xfrm>
            <a:off x="1042988" y="1412777"/>
            <a:ext cx="7632700" cy="4226024"/>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2976" y="2285992"/>
            <a:ext cx="295275" cy="476250"/>
          </a:xfrm>
          <a:prstGeom prst="rect">
            <a:avLst/>
          </a:prstGeom>
          <a:noFill/>
        </p:spPr>
      </p:pic>
      <p:pic>
        <p:nvPicPr>
          <p:cNvPr id="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00232" y="2285992"/>
            <a:ext cx="304800" cy="476250"/>
          </a:xfrm>
          <a:prstGeom prst="rect">
            <a:avLst/>
          </a:prstGeom>
          <a:noFill/>
        </p:spPr>
      </p:pic>
      <p:sp>
        <p:nvSpPr>
          <p:cNvPr id="7" name="Rectangle 6"/>
          <p:cNvSpPr/>
          <p:nvPr/>
        </p:nvSpPr>
        <p:spPr>
          <a:xfrm>
            <a:off x="1000100" y="2714620"/>
            <a:ext cx="7429552" cy="369332"/>
          </a:xfrm>
          <a:prstGeom prst="rect">
            <a:avLst/>
          </a:prstGeom>
        </p:spPr>
        <p:txBody>
          <a:bodyPr wrap="square">
            <a:spAutoFit/>
          </a:bodyPr>
          <a:lstStyle/>
          <a:p>
            <a:r>
              <a:rPr lang="en-US" dirty="0" smtClean="0"/>
              <a:t>===============================================================</a:t>
            </a:r>
            <a:endParaRPr lang="ar-IQ" dirty="0"/>
          </a:p>
        </p:txBody>
      </p:sp>
      <p:pic>
        <p:nvPicPr>
          <p:cNvPr id="8"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79712" y="6381750"/>
            <a:ext cx="428625" cy="476250"/>
          </a:xfrm>
          <a:prstGeom prst="rect">
            <a:avLst/>
          </a:prstGeom>
          <a:noFill/>
        </p:spPr>
      </p:pic>
      <p:pic>
        <p:nvPicPr>
          <p:cNvPr id="9"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59632" y="6381750"/>
            <a:ext cx="428625" cy="476250"/>
          </a:xfrm>
          <a:prstGeom prst="rect">
            <a:avLst/>
          </a:prstGeom>
          <a:noFill/>
        </p:spPr>
      </p:pic>
      <p:pic>
        <p:nvPicPr>
          <p:cNvPr id="10" name="Picture 3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43608" y="4149080"/>
            <a:ext cx="609600" cy="476250"/>
          </a:xfrm>
          <a:prstGeom prst="rect">
            <a:avLst/>
          </a:prstGeom>
          <a:noFill/>
        </p:spPr>
      </p:pic>
      <p:pic>
        <p:nvPicPr>
          <p:cNvPr id="11" name="Picture 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786050" y="2285992"/>
            <a:ext cx="742950" cy="485775"/>
          </a:xfrm>
          <a:prstGeom prst="rect">
            <a:avLst/>
          </a:prstGeom>
          <a:noFill/>
        </p:spPr>
      </p:pic>
      <p:pic>
        <p:nvPicPr>
          <p:cNvPr id="12" name="Picture 4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000496" y="2357430"/>
            <a:ext cx="752475" cy="485775"/>
          </a:xfrm>
          <a:prstGeom prst="rect">
            <a:avLst/>
          </a:prstGeom>
          <a:noFill/>
        </p:spPr>
      </p:pic>
      <p:pic>
        <p:nvPicPr>
          <p:cNvPr id="13" name="Picture 4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214942" y="2357430"/>
            <a:ext cx="752475" cy="485775"/>
          </a:xfrm>
          <a:prstGeom prst="rect">
            <a:avLst/>
          </a:prstGeom>
          <a:noFill/>
        </p:spPr>
      </p:pic>
      <p:pic>
        <p:nvPicPr>
          <p:cNvPr id="14" name="Picture 4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286512" y="2357430"/>
            <a:ext cx="752475" cy="485775"/>
          </a:xfrm>
          <a:prstGeom prst="rect">
            <a:avLst/>
          </a:prstGeom>
          <a:noFill/>
        </p:spPr>
      </p:pic>
      <p:pic>
        <p:nvPicPr>
          <p:cNvPr id="15" name="Picture 4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358082" y="2428868"/>
            <a:ext cx="752475" cy="485775"/>
          </a:xfrm>
          <a:prstGeom prst="rect">
            <a:avLst/>
          </a:prstGeom>
          <a:noFill/>
        </p:spPr>
      </p:pic>
      <p:pic>
        <p:nvPicPr>
          <p:cNvPr id="16" name="Picture 5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187624" y="5589240"/>
            <a:ext cx="609600" cy="476250"/>
          </a:xfrm>
          <a:prstGeom prst="rect">
            <a:avLst/>
          </a:prstGeom>
          <a:noFill/>
        </p:spPr>
      </p:pic>
      <p:pic>
        <p:nvPicPr>
          <p:cNvPr id="17" name="Picture 5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115616" y="4869160"/>
            <a:ext cx="609600" cy="476250"/>
          </a:xfrm>
          <a:prstGeom prst="rect">
            <a:avLst/>
          </a:prstGeom>
          <a:noFill/>
        </p:spPr>
      </p:pic>
      <p:pic>
        <p:nvPicPr>
          <p:cNvPr id="18" name="Picture 58"/>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043608" y="3501008"/>
            <a:ext cx="609600" cy="476250"/>
          </a:xfrm>
          <a:prstGeom prst="rect">
            <a:avLst/>
          </a:prstGeom>
          <a:noFill/>
        </p:spPr>
      </p:pic>
      <p:pic>
        <p:nvPicPr>
          <p:cNvPr id="19" name="Picture 64"/>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907704" y="5589240"/>
            <a:ext cx="609600" cy="476250"/>
          </a:xfrm>
          <a:prstGeom prst="rect">
            <a:avLst/>
          </a:prstGeom>
          <a:noFill/>
        </p:spPr>
      </p:pic>
      <p:pic>
        <p:nvPicPr>
          <p:cNvPr id="20" name="Picture 66"/>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1835696" y="4869160"/>
            <a:ext cx="609600" cy="476250"/>
          </a:xfrm>
          <a:prstGeom prst="rect">
            <a:avLst/>
          </a:prstGeom>
          <a:noFill/>
        </p:spPr>
      </p:pic>
      <p:pic>
        <p:nvPicPr>
          <p:cNvPr id="21" name="Picture 69"/>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835696" y="2924944"/>
            <a:ext cx="609600" cy="476250"/>
          </a:xfrm>
          <a:prstGeom prst="rect">
            <a:avLst/>
          </a:prstGeom>
          <a:noFill/>
        </p:spPr>
      </p:pic>
      <p:pic>
        <p:nvPicPr>
          <p:cNvPr id="22" name="Picture 72"/>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1835696" y="4149080"/>
            <a:ext cx="609600" cy="476250"/>
          </a:xfrm>
          <a:prstGeom prst="rect">
            <a:avLst/>
          </a:prstGeom>
          <a:noFill/>
        </p:spPr>
      </p:pic>
      <p:pic>
        <p:nvPicPr>
          <p:cNvPr id="23" name="Picture 75"/>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1835696" y="3573016"/>
            <a:ext cx="609600" cy="476250"/>
          </a:xfrm>
          <a:prstGeom prst="rect">
            <a:avLst/>
          </a:prstGeom>
          <a:noFill/>
        </p:spPr>
      </p:pic>
      <p:pic>
        <p:nvPicPr>
          <p:cNvPr id="24" name="Picture 78"/>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2843808" y="5373216"/>
            <a:ext cx="828675" cy="476250"/>
          </a:xfrm>
          <a:prstGeom prst="rect">
            <a:avLst/>
          </a:prstGeom>
          <a:noFill/>
        </p:spPr>
      </p:pic>
      <p:pic>
        <p:nvPicPr>
          <p:cNvPr id="25" name="Picture 81"/>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2915816" y="6165304"/>
            <a:ext cx="638175" cy="476250"/>
          </a:xfrm>
          <a:prstGeom prst="rect">
            <a:avLst/>
          </a:prstGeom>
          <a:noFill/>
        </p:spPr>
      </p:pic>
      <p:pic>
        <p:nvPicPr>
          <p:cNvPr id="26" name="Picture 84"/>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2843808" y="4725144"/>
            <a:ext cx="828675" cy="476250"/>
          </a:xfrm>
          <a:prstGeom prst="rect">
            <a:avLst/>
          </a:prstGeom>
          <a:noFill/>
        </p:spPr>
      </p:pic>
      <p:pic>
        <p:nvPicPr>
          <p:cNvPr id="27" name="Picture 87"/>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2843808" y="4005064"/>
            <a:ext cx="828675" cy="476250"/>
          </a:xfrm>
          <a:prstGeom prst="rect">
            <a:avLst/>
          </a:prstGeom>
          <a:noFill/>
        </p:spPr>
      </p:pic>
      <p:pic>
        <p:nvPicPr>
          <p:cNvPr id="28" name="Picture 90"/>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2771800" y="3356992"/>
            <a:ext cx="828675" cy="476250"/>
          </a:xfrm>
          <a:prstGeom prst="rect">
            <a:avLst/>
          </a:prstGeom>
          <a:noFill/>
        </p:spPr>
      </p:pic>
      <p:pic>
        <p:nvPicPr>
          <p:cNvPr id="29" name="Picture 93"/>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4067944" y="5877272"/>
            <a:ext cx="800100" cy="485775"/>
          </a:xfrm>
          <a:prstGeom prst="rect">
            <a:avLst/>
          </a:prstGeom>
          <a:noFill/>
        </p:spPr>
      </p:pic>
      <p:pic>
        <p:nvPicPr>
          <p:cNvPr id="30" name="Picture 95"/>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3995936" y="5157192"/>
            <a:ext cx="990600" cy="485775"/>
          </a:xfrm>
          <a:prstGeom prst="rect">
            <a:avLst/>
          </a:prstGeom>
          <a:noFill/>
        </p:spPr>
      </p:pic>
      <p:pic>
        <p:nvPicPr>
          <p:cNvPr id="31" name="Picture 98"/>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3923928" y="4437112"/>
            <a:ext cx="990600" cy="485775"/>
          </a:xfrm>
          <a:prstGeom prst="rect">
            <a:avLst/>
          </a:prstGeom>
          <a:noFill/>
        </p:spPr>
      </p:pic>
      <p:pic>
        <p:nvPicPr>
          <p:cNvPr id="32" name="Picture 101"/>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3923928" y="3861048"/>
            <a:ext cx="990600" cy="485775"/>
          </a:xfrm>
          <a:prstGeom prst="rect">
            <a:avLst/>
          </a:prstGeom>
          <a:noFill/>
        </p:spPr>
      </p:pic>
      <p:pic>
        <p:nvPicPr>
          <p:cNvPr id="33" name="Picture 104"/>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5364088" y="5733256"/>
            <a:ext cx="800100" cy="485775"/>
          </a:xfrm>
          <a:prstGeom prst="rect">
            <a:avLst/>
          </a:prstGeom>
          <a:noFill/>
        </p:spPr>
      </p:pic>
      <p:pic>
        <p:nvPicPr>
          <p:cNvPr id="34" name="Picture 107"/>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5286380" y="5000636"/>
            <a:ext cx="990600" cy="485775"/>
          </a:xfrm>
          <a:prstGeom prst="rect">
            <a:avLst/>
          </a:prstGeom>
          <a:noFill/>
        </p:spPr>
      </p:pic>
      <p:pic>
        <p:nvPicPr>
          <p:cNvPr id="35" name="Picture 110"/>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5148064" y="4293096"/>
            <a:ext cx="990600" cy="485775"/>
          </a:xfrm>
          <a:prstGeom prst="rect">
            <a:avLst/>
          </a:prstGeom>
          <a:noFill/>
        </p:spPr>
      </p:pic>
      <p:pic>
        <p:nvPicPr>
          <p:cNvPr id="36" name="Picture 113"/>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6444208" y="5517232"/>
            <a:ext cx="800100" cy="485775"/>
          </a:xfrm>
          <a:prstGeom prst="rect">
            <a:avLst/>
          </a:prstGeom>
          <a:noFill/>
        </p:spPr>
      </p:pic>
      <p:pic>
        <p:nvPicPr>
          <p:cNvPr id="37" name="Picture 116"/>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7380312" y="5157192"/>
            <a:ext cx="800100" cy="485775"/>
          </a:xfrm>
          <a:prstGeom prst="rect">
            <a:avLst/>
          </a:prstGeom>
          <a:noFill/>
        </p:spPr>
      </p:pic>
      <p:pic>
        <p:nvPicPr>
          <p:cNvPr id="38" name="Picture 119"/>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a:off x="6228184" y="4725144"/>
            <a:ext cx="990600" cy="485775"/>
          </a:xfrm>
          <a:prstGeom prst="rect">
            <a:avLst/>
          </a:prstGeom>
          <a:noFill/>
        </p:spPr>
      </p:pic>
      <p:pic>
        <p:nvPicPr>
          <p:cNvPr id="39" name="Picture 61"/>
          <p:cNvPicPr>
            <a:picLocks noChangeAspect="1" noChangeArrowheads="1"/>
          </p:cNvPicPr>
          <p:nvPr/>
        </p:nvPicPr>
        <p:blipFill>
          <a:blip r:embed="rId36" cstate="print">
            <a:clrChange>
              <a:clrFrom>
                <a:srgbClr val="FFFFFF"/>
              </a:clrFrom>
              <a:clrTo>
                <a:srgbClr val="FFFFFF">
                  <a:alpha val="0"/>
                </a:srgbClr>
              </a:clrTo>
            </a:clrChange>
          </a:blip>
          <a:srcRect/>
          <a:stretch>
            <a:fillRect/>
          </a:stretch>
        </p:blipFill>
        <p:spPr bwMode="auto">
          <a:xfrm>
            <a:off x="1043608" y="2924944"/>
            <a:ext cx="648465" cy="475110"/>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p:txBody>
          <a:bodyPr/>
          <a:lstStyle/>
          <a:p>
            <a:endParaRPr lang="ar-IQ"/>
          </a:p>
        </p:txBody>
      </p:sp>
      <p:sp>
        <p:nvSpPr>
          <p:cNvPr id="4" name="Title 1"/>
          <p:cNvSpPr txBox="1">
            <a:spLocks/>
          </p:cNvSpPr>
          <p:nvPr/>
        </p:nvSpPr>
        <p:spPr>
          <a:xfrm>
            <a:off x="685800" y="714357"/>
            <a:ext cx="7772400" cy="5715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1" anchor="ctr">
            <a:normAutofit fontScale="8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lt1"/>
                </a:solidFill>
                <a:effectLst/>
                <a:uLnTx/>
                <a:uFillTx/>
                <a:latin typeface="+mn-lt"/>
                <a:ea typeface="+mn-ea"/>
                <a:cs typeface="+mn-cs"/>
              </a:rPr>
              <a:t>Example</a:t>
            </a:r>
            <a:endParaRPr kumimoji="0" lang="ar-IQ"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Subtitle 2"/>
          <p:cNvSpPr txBox="1">
            <a:spLocks/>
          </p:cNvSpPr>
          <p:nvPr/>
        </p:nvSpPr>
        <p:spPr>
          <a:xfrm>
            <a:off x="857224" y="1357298"/>
            <a:ext cx="7358114" cy="478634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1">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0             1         3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-1             3          5                        3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-5                       11</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-2             5        10                        -8                    23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3                      -12                    37</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-3              7         7                          4                    -14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-1                         2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-4              9         8                          2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-5             11       11</a:t>
            </a:r>
            <a:endParaRPr kumimoji="0" lang="ar-IQ"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7"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2976" y="1785926"/>
            <a:ext cx="104775" cy="238125"/>
          </a:xfrm>
          <a:prstGeom prst="rect">
            <a:avLst/>
          </a:prstGeom>
          <a:noFill/>
        </p:spPr>
      </p:pic>
      <p:sp>
        <p:nvSpPr>
          <p:cNvPr id="9"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85918" y="1714488"/>
            <a:ext cx="152400" cy="238125"/>
          </a:xfrm>
          <a:prstGeom prst="rect">
            <a:avLst/>
          </a:prstGeom>
          <a:noFill/>
        </p:spPr>
      </p:pic>
      <p:sp>
        <p:nvSpPr>
          <p:cNvPr id="11" name="Rectangle 7"/>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00298" y="1714488"/>
            <a:ext cx="152400" cy="238125"/>
          </a:xfrm>
          <a:prstGeom prst="rect">
            <a:avLst/>
          </a:prstGeom>
          <a:noFill/>
        </p:spPr>
      </p:pic>
      <p:sp>
        <p:nvSpPr>
          <p:cNvPr id="14"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5"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57554" y="1785926"/>
            <a:ext cx="228600" cy="219075"/>
          </a:xfrm>
          <a:prstGeom prst="rect">
            <a:avLst/>
          </a:prstGeom>
          <a:noFill/>
        </p:spPr>
      </p:pic>
      <p:sp>
        <p:nvSpPr>
          <p:cNvPr id="16"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7"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00496" y="1785926"/>
            <a:ext cx="295275" cy="219075"/>
          </a:xfrm>
          <a:prstGeom prst="rect">
            <a:avLst/>
          </a:prstGeom>
          <a:noFill/>
        </p:spPr>
      </p:pic>
      <p:sp>
        <p:nvSpPr>
          <p:cNvPr id="18" name="Rectangle 14"/>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0"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86314" y="1785926"/>
            <a:ext cx="295275" cy="219075"/>
          </a:xfrm>
          <a:prstGeom prst="rect">
            <a:avLst/>
          </a:prstGeom>
          <a:noFill/>
        </p:spPr>
      </p:pic>
      <p:sp>
        <p:nvSpPr>
          <p:cNvPr id="21"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2"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429256" y="1785926"/>
            <a:ext cx="295275" cy="219075"/>
          </a:xfrm>
          <a:prstGeom prst="rect">
            <a:avLst/>
          </a:prstGeom>
          <a:noFill/>
        </p:spPr>
      </p:pic>
      <p:sp>
        <p:nvSpPr>
          <p:cNvPr id="23" name="Rectangle 19"/>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5"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143636" y="1785926"/>
            <a:ext cx="295275" cy="219075"/>
          </a:xfrm>
          <a:prstGeom prst="rect">
            <a:avLst/>
          </a:prstGeom>
          <a:noFill/>
        </p:spPr>
      </p:pic>
      <p:sp>
        <p:nvSpPr>
          <p:cNvPr id="26" name="Rectangle 22"/>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2"/>
            <a:ext cx="7772400" cy="410686"/>
          </a:xfrm>
        </p:spPr>
        <p:txBody>
          <a:bodyPr>
            <a:normAutofit fontScale="90000"/>
          </a:bodyPr>
          <a:lstStyle/>
          <a:p>
            <a:pPr algn="l"/>
            <a:r>
              <a:rPr lang="ar-IQ" sz="2800" b="1" dirty="0" smtClean="0">
                <a:cs typeface="Ali_K_Samik" pitchFamily="2" charset="-78"/>
              </a:rPr>
              <a:t>جياوازية ناوةنديةكان </a:t>
            </a:r>
            <a:r>
              <a:rPr lang="en-GB" sz="2800" b="1" dirty="0" smtClean="0"/>
              <a:t>6-3 </a:t>
            </a:r>
            <a:r>
              <a:rPr lang="en-US" sz="2800" b="1" dirty="0" smtClean="0"/>
              <a:t>Central Differences</a:t>
            </a:r>
            <a:endParaRPr lang="ar-IQ" sz="2800" b="1" dirty="0"/>
          </a:p>
        </p:txBody>
      </p:sp>
      <p:sp>
        <p:nvSpPr>
          <p:cNvPr id="3" name="Subtitle 2"/>
          <p:cNvSpPr>
            <a:spLocks noGrp="1"/>
          </p:cNvSpPr>
          <p:nvPr>
            <p:ph type="subTitle" idx="1"/>
          </p:nvPr>
        </p:nvSpPr>
        <p:spPr>
          <a:xfrm>
            <a:off x="899592" y="1268760"/>
            <a:ext cx="7056784" cy="370111"/>
          </a:xfrm>
        </p:spPr>
        <p:txBody>
          <a:bodyPr>
            <a:normAutofit fontScale="70000" lnSpcReduction="20000"/>
          </a:bodyPr>
          <a:lstStyle/>
          <a:p>
            <a:pPr algn="l"/>
            <a:r>
              <a:rPr lang="en-GB" dirty="0" smtClean="0">
                <a:solidFill>
                  <a:schemeClr val="tx1"/>
                </a:solidFill>
              </a:rPr>
              <a:t>6-3-1 </a:t>
            </a:r>
            <a:r>
              <a:rPr lang="en-US" dirty="0" smtClean="0">
                <a:solidFill>
                  <a:schemeClr val="tx1"/>
                </a:solidFill>
              </a:rPr>
              <a:t>Table of Central Differences</a:t>
            </a:r>
            <a:endParaRPr lang="ar-IQ" dirty="0">
              <a:solidFill>
                <a:schemeClr val="tx1"/>
              </a:solidFill>
            </a:endParaRPr>
          </a:p>
        </p:txBody>
      </p:sp>
      <p:pic>
        <p:nvPicPr>
          <p:cNvPr id="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2564904"/>
            <a:ext cx="714380" cy="411405"/>
          </a:xfrm>
          <a:prstGeom prst="rect">
            <a:avLst/>
          </a:prstGeom>
          <a:noFill/>
        </p:spPr>
      </p:pic>
      <p:pic>
        <p:nvPicPr>
          <p:cNvPr id="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3212976"/>
            <a:ext cx="642942" cy="411405"/>
          </a:xfrm>
          <a:prstGeom prst="rect">
            <a:avLst/>
          </a:prstGeom>
          <a:noFill/>
        </p:spPr>
      </p:pic>
      <p:pic>
        <p:nvPicPr>
          <p:cNvPr id="8"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7624" y="3717032"/>
            <a:ext cx="642942" cy="411405"/>
          </a:xfrm>
          <a:prstGeom prst="rect">
            <a:avLst/>
          </a:prstGeom>
          <a:noFill/>
        </p:spPr>
      </p:pic>
      <p:pic>
        <p:nvPicPr>
          <p:cNvPr id="9"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87624" y="4293096"/>
            <a:ext cx="428628" cy="411405"/>
          </a:xfrm>
          <a:prstGeom prst="rect">
            <a:avLst/>
          </a:prstGeom>
          <a:noFill/>
        </p:spPr>
      </p:pic>
      <p:pic>
        <p:nvPicPr>
          <p:cNvPr id="10"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59632" y="4869160"/>
            <a:ext cx="457201" cy="411405"/>
          </a:xfrm>
          <a:prstGeom prst="rect">
            <a:avLst/>
          </a:prstGeom>
          <a:noFill/>
        </p:spPr>
      </p:pic>
      <p:pic>
        <p:nvPicPr>
          <p:cNvPr id="11"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59632" y="5445224"/>
            <a:ext cx="466726" cy="411405"/>
          </a:xfrm>
          <a:prstGeom prst="rect">
            <a:avLst/>
          </a:prstGeom>
          <a:noFill/>
        </p:spPr>
      </p:pic>
      <p:pic>
        <p:nvPicPr>
          <p:cNvPr id="12"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87624" y="6021288"/>
            <a:ext cx="538164" cy="411405"/>
          </a:xfrm>
          <a:prstGeom prst="rect">
            <a:avLst/>
          </a:prstGeom>
          <a:noFill/>
        </p:spPr>
      </p:pic>
      <p:pic>
        <p:nvPicPr>
          <p:cNvPr id="13" name="Picture 2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331772" y="2587704"/>
            <a:ext cx="495300" cy="411405"/>
          </a:xfrm>
          <a:prstGeom prst="rect">
            <a:avLst/>
          </a:prstGeom>
          <a:noFill/>
        </p:spPr>
      </p:pic>
      <p:pic>
        <p:nvPicPr>
          <p:cNvPr id="14" name="Picture 3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339752" y="3212976"/>
            <a:ext cx="495300" cy="411405"/>
          </a:xfrm>
          <a:prstGeom prst="rect">
            <a:avLst/>
          </a:prstGeom>
          <a:noFill/>
        </p:spPr>
      </p:pic>
      <p:pic>
        <p:nvPicPr>
          <p:cNvPr id="15" name="Picture 3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339752" y="3789040"/>
            <a:ext cx="495300" cy="411405"/>
          </a:xfrm>
          <a:prstGeom prst="rect">
            <a:avLst/>
          </a:prstGeom>
          <a:noFill/>
        </p:spPr>
      </p:pic>
      <p:pic>
        <p:nvPicPr>
          <p:cNvPr id="16" name="Picture 3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20983809">
            <a:off x="2359281" y="4266104"/>
            <a:ext cx="396813" cy="504094"/>
          </a:xfrm>
          <a:prstGeom prst="rect">
            <a:avLst/>
          </a:prstGeom>
          <a:noFill/>
        </p:spPr>
      </p:pic>
      <p:pic>
        <p:nvPicPr>
          <p:cNvPr id="17" name="Picture 3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411760" y="4869160"/>
            <a:ext cx="314325" cy="411405"/>
          </a:xfrm>
          <a:prstGeom prst="rect">
            <a:avLst/>
          </a:prstGeom>
          <a:noFill/>
        </p:spPr>
      </p:pic>
      <p:pic>
        <p:nvPicPr>
          <p:cNvPr id="18" name="Picture 4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474648" y="5373786"/>
            <a:ext cx="323850" cy="411405"/>
          </a:xfrm>
          <a:prstGeom prst="rect">
            <a:avLst/>
          </a:prstGeom>
          <a:noFill/>
        </p:spPr>
      </p:pic>
      <p:pic>
        <p:nvPicPr>
          <p:cNvPr id="19" name="Picture 4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474648" y="5945290"/>
            <a:ext cx="323850" cy="411405"/>
          </a:xfrm>
          <a:prstGeom prst="rect">
            <a:avLst/>
          </a:prstGeom>
          <a:noFill/>
        </p:spPr>
      </p:pic>
      <p:pic>
        <p:nvPicPr>
          <p:cNvPr id="20" name="Picture 51"/>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260466" y="2944894"/>
            <a:ext cx="685800" cy="603977"/>
          </a:xfrm>
          <a:prstGeom prst="rect">
            <a:avLst/>
          </a:prstGeom>
          <a:noFill/>
        </p:spPr>
      </p:pic>
      <p:pic>
        <p:nvPicPr>
          <p:cNvPr id="21" name="Picture 54"/>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3260466" y="3516398"/>
            <a:ext cx="685800" cy="603977"/>
          </a:xfrm>
          <a:prstGeom prst="rect">
            <a:avLst/>
          </a:prstGeom>
          <a:noFill/>
        </p:spPr>
      </p:pic>
      <p:pic>
        <p:nvPicPr>
          <p:cNvPr id="22" name="Picture 57"/>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3253626" y="4090752"/>
            <a:ext cx="685800" cy="603977"/>
          </a:xfrm>
          <a:prstGeom prst="rect">
            <a:avLst/>
          </a:prstGeom>
          <a:noFill/>
        </p:spPr>
      </p:pic>
      <p:pic>
        <p:nvPicPr>
          <p:cNvPr id="23" name="Picture 60"/>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3339314" y="4666246"/>
            <a:ext cx="514350" cy="525201"/>
          </a:xfrm>
          <a:prstGeom prst="rect">
            <a:avLst/>
          </a:prstGeom>
          <a:noFill/>
        </p:spPr>
      </p:pic>
      <p:pic>
        <p:nvPicPr>
          <p:cNvPr id="24" name="Picture 63"/>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3267306" y="5170302"/>
            <a:ext cx="514350" cy="603977"/>
          </a:xfrm>
          <a:prstGeom prst="rect">
            <a:avLst/>
          </a:prstGeom>
          <a:noFill/>
        </p:spPr>
      </p:pic>
      <p:pic>
        <p:nvPicPr>
          <p:cNvPr id="25" name="Picture 66"/>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3267306" y="5746366"/>
            <a:ext cx="514350" cy="603977"/>
          </a:xfrm>
          <a:prstGeom prst="rect">
            <a:avLst/>
          </a:prstGeom>
          <a:noFill/>
        </p:spPr>
      </p:pic>
      <p:pic>
        <p:nvPicPr>
          <p:cNvPr id="26" name="Picture 71"/>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3347864" y="1844824"/>
            <a:ext cx="457200" cy="411405"/>
          </a:xfrm>
          <a:prstGeom prst="rect">
            <a:avLst/>
          </a:prstGeom>
          <a:noFill/>
        </p:spPr>
      </p:pic>
      <p:pic>
        <p:nvPicPr>
          <p:cNvPr id="27" name="Picture 74"/>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4355976" y="1916832"/>
            <a:ext cx="628650" cy="411405"/>
          </a:xfrm>
          <a:prstGeom prst="rect">
            <a:avLst/>
          </a:prstGeom>
          <a:noFill/>
        </p:spPr>
      </p:pic>
      <p:pic>
        <p:nvPicPr>
          <p:cNvPr id="28" name="Picture 77"/>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4203410" y="3370102"/>
            <a:ext cx="838200" cy="411405"/>
          </a:xfrm>
          <a:prstGeom prst="rect">
            <a:avLst/>
          </a:prstGeom>
          <a:noFill/>
        </p:spPr>
      </p:pic>
      <p:pic>
        <p:nvPicPr>
          <p:cNvPr id="29" name="Picture 80"/>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4189730" y="3874728"/>
            <a:ext cx="838200" cy="411405"/>
          </a:xfrm>
          <a:prstGeom prst="rect">
            <a:avLst/>
          </a:prstGeom>
          <a:noFill/>
        </p:spPr>
      </p:pic>
      <p:pic>
        <p:nvPicPr>
          <p:cNvPr id="30" name="Picture 83"/>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4211960" y="4581128"/>
            <a:ext cx="666750" cy="411405"/>
          </a:xfrm>
          <a:prstGeom prst="rect">
            <a:avLst/>
          </a:prstGeom>
          <a:noFill/>
        </p:spPr>
      </p:pic>
      <p:pic>
        <p:nvPicPr>
          <p:cNvPr id="31" name="Picture 86"/>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4261738" y="5098864"/>
            <a:ext cx="666750" cy="411405"/>
          </a:xfrm>
          <a:prstGeom prst="rect">
            <a:avLst/>
          </a:prstGeom>
          <a:noFill/>
        </p:spPr>
      </p:pic>
      <p:pic>
        <p:nvPicPr>
          <p:cNvPr id="32" name="Picture 89"/>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4211960" y="5661248"/>
            <a:ext cx="666750" cy="411405"/>
          </a:xfrm>
          <a:prstGeom prst="rect">
            <a:avLst/>
          </a:prstGeom>
          <a:noFill/>
        </p:spPr>
      </p:pic>
      <p:pic>
        <p:nvPicPr>
          <p:cNvPr id="33" name="Picture 92"/>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5580112" y="1916832"/>
            <a:ext cx="412626" cy="411405"/>
          </a:xfrm>
          <a:prstGeom prst="rect">
            <a:avLst/>
          </a:prstGeom>
          <a:noFill/>
        </p:spPr>
      </p:pic>
      <p:pic>
        <p:nvPicPr>
          <p:cNvPr id="34" name="Picture 95"/>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6372200" y="1916832"/>
            <a:ext cx="628650" cy="411405"/>
          </a:xfrm>
          <a:prstGeom prst="rect">
            <a:avLst/>
          </a:prstGeom>
          <a:noFill/>
        </p:spPr>
      </p:pic>
      <p:pic>
        <p:nvPicPr>
          <p:cNvPr id="35" name="Picture 1"/>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5436096" y="3789040"/>
            <a:ext cx="642942" cy="463219"/>
          </a:xfrm>
          <a:prstGeom prst="rect">
            <a:avLst/>
          </a:prstGeom>
          <a:noFill/>
        </p:spPr>
      </p:pic>
      <p:pic>
        <p:nvPicPr>
          <p:cNvPr id="36" name="Picture 3"/>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5436096" y="4293096"/>
            <a:ext cx="519113" cy="529392"/>
          </a:xfrm>
          <a:prstGeom prst="rect">
            <a:avLst/>
          </a:prstGeom>
          <a:noFill/>
        </p:spPr>
      </p:pic>
      <p:pic>
        <p:nvPicPr>
          <p:cNvPr id="37" name="Picture 6"/>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5436096" y="4869161"/>
            <a:ext cx="643512" cy="468302"/>
          </a:xfrm>
          <a:prstGeom prst="rect">
            <a:avLst/>
          </a:prstGeom>
          <a:noFill/>
        </p:spPr>
      </p:pic>
      <p:pic>
        <p:nvPicPr>
          <p:cNvPr id="38" name="Picture 9"/>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a:off x="5508104" y="5445224"/>
            <a:ext cx="642942" cy="590851"/>
          </a:xfrm>
          <a:prstGeom prst="rect">
            <a:avLst/>
          </a:prstGeom>
          <a:noFill/>
        </p:spPr>
      </p:pic>
      <p:pic>
        <p:nvPicPr>
          <p:cNvPr id="39" name="Picture 1"/>
          <p:cNvPicPr>
            <a:picLocks noChangeAspect="1" noChangeArrowheads="1"/>
          </p:cNvPicPr>
          <p:nvPr/>
        </p:nvPicPr>
        <p:blipFill>
          <a:blip r:embed="rId36" cstate="print">
            <a:clrChange>
              <a:clrFrom>
                <a:srgbClr val="FFFFFF"/>
              </a:clrFrom>
              <a:clrTo>
                <a:srgbClr val="FFFFFF">
                  <a:alpha val="0"/>
                </a:srgbClr>
              </a:clrTo>
            </a:clrChange>
          </a:blip>
          <a:srcRect/>
          <a:stretch>
            <a:fillRect/>
          </a:stretch>
        </p:blipFill>
        <p:spPr bwMode="auto">
          <a:xfrm>
            <a:off x="6228184" y="4005064"/>
            <a:ext cx="576064" cy="529392"/>
          </a:xfrm>
          <a:prstGeom prst="rect">
            <a:avLst/>
          </a:prstGeom>
          <a:noFill/>
        </p:spPr>
      </p:pic>
      <p:pic>
        <p:nvPicPr>
          <p:cNvPr id="40" name="Picture 4"/>
          <p:cNvPicPr>
            <a:picLocks noChangeAspect="1" noChangeArrowheads="1"/>
          </p:cNvPicPr>
          <p:nvPr/>
        </p:nvPicPr>
        <p:blipFill>
          <a:blip r:embed="rId37" cstate="print">
            <a:clrChange>
              <a:clrFrom>
                <a:srgbClr val="FFFFFF"/>
              </a:clrFrom>
              <a:clrTo>
                <a:srgbClr val="FFFFFF">
                  <a:alpha val="0"/>
                </a:srgbClr>
              </a:clrTo>
            </a:clrChange>
          </a:blip>
          <a:srcRect/>
          <a:stretch>
            <a:fillRect/>
          </a:stretch>
        </p:blipFill>
        <p:spPr bwMode="auto">
          <a:xfrm>
            <a:off x="6205954" y="4594808"/>
            <a:ext cx="409376" cy="463218"/>
          </a:xfrm>
          <a:prstGeom prst="rect">
            <a:avLst/>
          </a:prstGeom>
          <a:noFill/>
        </p:spPr>
      </p:pic>
      <p:pic>
        <p:nvPicPr>
          <p:cNvPr id="41" name="Picture 10"/>
          <p:cNvPicPr>
            <a:picLocks noChangeAspect="1" noChangeArrowheads="1"/>
          </p:cNvPicPr>
          <p:nvPr/>
        </p:nvPicPr>
        <p:blipFill>
          <a:blip r:embed="rId38" cstate="print">
            <a:clrChange>
              <a:clrFrom>
                <a:srgbClr val="FFFFFF"/>
              </a:clrFrom>
              <a:clrTo>
                <a:srgbClr val="FFFFFF">
                  <a:alpha val="0"/>
                </a:srgbClr>
              </a:clrTo>
            </a:clrChange>
          </a:blip>
          <a:srcRect/>
          <a:stretch>
            <a:fillRect/>
          </a:stretch>
        </p:blipFill>
        <p:spPr bwMode="auto">
          <a:xfrm>
            <a:off x="6228184" y="5229200"/>
            <a:ext cx="420241" cy="463218"/>
          </a:xfrm>
          <a:prstGeom prst="rect">
            <a:avLst/>
          </a:prstGeom>
          <a:noFill/>
        </p:spPr>
      </p:pic>
      <p:pic>
        <p:nvPicPr>
          <p:cNvPr id="42" name="Picture 16"/>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6876256" y="5085184"/>
            <a:ext cx="576064" cy="529392"/>
          </a:xfrm>
          <a:prstGeom prst="rect">
            <a:avLst/>
          </a:prstGeom>
          <a:noFill/>
        </p:spPr>
      </p:pic>
      <p:pic>
        <p:nvPicPr>
          <p:cNvPr id="43" name="Picture 19"/>
          <p:cNvPicPr>
            <a:picLocks noChangeAspect="1" noChangeArrowheads="1"/>
          </p:cNvPicPr>
          <p:nvPr/>
        </p:nvPicPr>
        <p:blipFill>
          <a:blip r:embed="rId40" cstate="print">
            <a:clrChange>
              <a:clrFrom>
                <a:srgbClr val="FFFFFF"/>
              </a:clrFrom>
              <a:clrTo>
                <a:srgbClr val="FFFFFF">
                  <a:alpha val="0"/>
                </a:srgbClr>
              </a:clrTo>
            </a:clrChange>
          </a:blip>
          <a:srcRect/>
          <a:stretch>
            <a:fillRect/>
          </a:stretch>
        </p:blipFill>
        <p:spPr bwMode="auto">
          <a:xfrm>
            <a:off x="6876256" y="4365104"/>
            <a:ext cx="576064" cy="595566"/>
          </a:xfrm>
          <a:prstGeom prst="rect">
            <a:avLst/>
          </a:prstGeom>
          <a:noFill/>
        </p:spPr>
      </p:pic>
      <p:pic>
        <p:nvPicPr>
          <p:cNvPr id="44" name="Picture 22"/>
          <p:cNvPicPr>
            <a:picLocks noChangeAspect="1" noChangeArrowheads="1"/>
          </p:cNvPicPr>
          <p:nvPr/>
        </p:nvPicPr>
        <p:blipFill>
          <a:blip r:embed="rId41" cstate="print">
            <a:clrChange>
              <a:clrFrom>
                <a:srgbClr val="FFFFFF"/>
              </a:clrFrom>
              <a:clrTo>
                <a:srgbClr val="FFFFFF">
                  <a:alpha val="0"/>
                </a:srgbClr>
              </a:clrTo>
            </a:clrChange>
          </a:blip>
          <a:srcRect/>
          <a:stretch>
            <a:fillRect/>
          </a:stretch>
        </p:blipFill>
        <p:spPr bwMode="auto">
          <a:xfrm>
            <a:off x="7668344" y="4869160"/>
            <a:ext cx="504056" cy="463218"/>
          </a:xfrm>
          <a:prstGeom prst="rect">
            <a:avLst/>
          </a:prstGeom>
          <a:noFill/>
        </p:spPr>
      </p:pic>
      <p:pic>
        <p:nvPicPr>
          <p:cNvPr id="45" name="Picture 25"/>
          <p:cNvPicPr>
            <a:picLocks noChangeAspect="1" noChangeArrowheads="1"/>
          </p:cNvPicPr>
          <p:nvPr/>
        </p:nvPicPr>
        <p:blipFill>
          <a:blip r:embed="rId42" cstate="print">
            <a:clrChange>
              <a:clrFrom>
                <a:srgbClr val="FFFFFF"/>
              </a:clrFrom>
              <a:clrTo>
                <a:srgbClr val="FFFFFF">
                  <a:alpha val="0"/>
                </a:srgbClr>
              </a:clrTo>
            </a:clrChange>
          </a:blip>
          <a:srcRect/>
          <a:stretch>
            <a:fillRect/>
          </a:stretch>
        </p:blipFill>
        <p:spPr bwMode="auto">
          <a:xfrm>
            <a:off x="8172400" y="1844824"/>
            <a:ext cx="484720" cy="471375"/>
          </a:xfrm>
          <a:prstGeom prst="rect">
            <a:avLst/>
          </a:prstGeom>
          <a:noFill/>
        </p:spPr>
      </p:pic>
      <p:pic>
        <p:nvPicPr>
          <p:cNvPr id="46" name="Picture 28"/>
          <p:cNvPicPr>
            <a:picLocks noChangeAspect="1" noChangeArrowheads="1"/>
          </p:cNvPicPr>
          <p:nvPr/>
        </p:nvPicPr>
        <p:blipFill>
          <a:blip r:embed="rId43" cstate="print">
            <a:clrChange>
              <a:clrFrom>
                <a:srgbClr val="FFFFFF"/>
              </a:clrFrom>
              <a:clrTo>
                <a:srgbClr val="FFFFFF">
                  <a:alpha val="0"/>
                </a:srgbClr>
              </a:clrTo>
            </a:clrChange>
          </a:blip>
          <a:srcRect/>
          <a:stretch>
            <a:fillRect/>
          </a:stretch>
        </p:blipFill>
        <p:spPr bwMode="auto">
          <a:xfrm>
            <a:off x="7236296" y="1844825"/>
            <a:ext cx="504056" cy="483528"/>
          </a:xfrm>
          <a:prstGeom prst="rect">
            <a:avLst/>
          </a:prstGeom>
          <a:noFill/>
        </p:spPr>
      </p:pic>
      <p:pic>
        <p:nvPicPr>
          <p:cNvPr id="33793" name="Picture 1"/>
          <p:cNvPicPr>
            <a:picLocks noChangeAspect="1" noChangeArrowheads="1"/>
          </p:cNvPicPr>
          <p:nvPr/>
        </p:nvPicPr>
        <p:blipFill>
          <a:blip r:embed="rId44" cstate="print">
            <a:clrChange>
              <a:clrFrom>
                <a:srgbClr val="FFFFFF"/>
              </a:clrFrom>
              <a:clrTo>
                <a:srgbClr val="FFFFFF">
                  <a:alpha val="0"/>
                </a:srgbClr>
              </a:clrTo>
            </a:clrChange>
          </a:blip>
          <a:srcRect/>
          <a:stretch>
            <a:fillRect/>
          </a:stretch>
        </p:blipFill>
        <p:spPr bwMode="auto">
          <a:xfrm>
            <a:off x="1259632" y="1860451"/>
            <a:ext cx="356620" cy="488429"/>
          </a:xfrm>
          <a:prstGeom prst="rect">
            <a:avLst/>
          </a:prstGeom>
          <a:noFill/>
        </p:spPr>
      </p:pic>
      <p:pic>
        <p:nvPicPr>
          <p:cNvPr id="33796" name="Picture 4"/>
          <p:cNvPicPr>
            <a:picLocks noChangeAspect="1" noChangeArrowheads="1"/>
          </p:cNvPicPr>
          <p:nvPr/>
        </p:nvPicPr>
        <p:blipFill>
          <a:blip r:embed="rId45" cstate="print">
            <a:clrChange>
              <a:clrFrom>
                <a:srgbClr val="FFFFFF"/>
              </a:clrFrom>
              <a:clrTo>
                <a:srgbClr val="FFFFFF">
                  <a:alpha val="0"/>
                </a:srgbClr>
              </a:clrTo>
            </a:clrChange>
          </a:blip>
          <a:srcRect/>
          <a:stretch>
            <a:fillRect/>
          </a:stretch>
        </p:blipFill>
        <p:spPr bwMode="auto">
          <a:xfrm>
            <a:off x="2339752" y="1772817"/>
            <a:ext cx="390525" cy="56896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548680"/>
            <a:ext cx="7560840" cy="419191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tabLst>
                <a:tab pos="90170" algn="r"/>
              </a:tabLst>
            </a:pPr>
            <a:r>
              <a:rPr lang="en-US" b="1" dirty="0" smtClean="0"/>
              <a:t>Chapter Eight:</a:t>
            </a:r>
            <a:r>
              <a:rPr lang="en-GB" dirty="0" smtClean="0">
                <a:latin typeface="Times New Roman"/>
                <a:ea typeface="Calibri"/>
              </a:rPr>
              <a:t> </a:t>
            </a:r>
          </a:p>
          <a:p>
            <a:pPr algn="just">
              <a:lnSpc>
                <a:spcPct val="115000"/>
              </a:lnSpc>
              <a:tabLst>
                <a:tab pos="90170" algn="r"/>
              </a:tabLst>
            </a:pPr>
            <a:r>
              <a:rPr lang="en-GB" dirty="0" smtClean="0">
                <a:latin typeface="Times New Roman"/>
                <a:ea typeface="Calibri"/>
              </a:rPr>
              <a:t>8-1Sets of number</a:t>
            </a:r>
          </a:p>
          <a:p>
            <a:pPr algn="just">
              <a:lnSpc>
                <a:spcPct val="115000"/>
              </a:lnSpc>
              <a:tabLst>
                <a:tab pos="90170" algn="r"/>
              </a:tabLst>
            </a:pPr>
            <a:r>
              <a:rPr lang="en-GB" dirty="0" smtClean="0"/>
              <a:t>8-2</a:t>
            </a:r>
            <a:r>
              <a:rPr lang="en-US" dirty="0" smtClean="0">
                <a:ea typeface="Calibri"/>
              </a:rPr>
              <a:t> [Polar and Cartesian] Coordinates and </a:t>
            </a:r>
            <a:r>
              <a:rPr lang="en-GB" dirty="0" smtClean="0">
                <a:latin typeface="Times New Roman"/>
                <a:ea typeface="Calibri"/>
              </a:rPr>
              <a:t>Deriving polar form </a:t>
            </a:r>
            <a:r>
              <a:rPr lang="en-GB" dirty="0" smtClean="0">
                <a:latin typeface="Times New Roman"/>
                <a:ea typeface="Calibri"/>
                <a:cs typeface="Arial"/>
              </a:rPr>
              <a:t>(Proof)and</a:t>
            </a:r>
            <a:r>
              <a:rPr lang="en-GB" dirty="0" smtClean="0"/>
              <a:t>(Example)</a:t>
            </a:r>
            <a:endParaRPr lang="en-US" dirty="0" smtClean="0"/>
          </a:p>
          <a:p>
            <a:pPr algn="just">
              <a:lnSpc>
                <a:spcPct val="115000"/>
              </a:lnSpc>
              <a:tabLst>
                <a:tab pos="90170" algn="r"/>
              </a:tabLst>
            </a:pPr>
            <a:r>
              <a:rPr lang="en-GB" dirty="0" smtClean="0">
                <a:latin typeface="Times New Roman"/>
                <a:ea typeface="Calibri"/>
              </a:rPr>
              <a:t>8-3 convert </a:t>
            </a:r>
          </a:p>
          <a:p>
            <a:pPr algn="just">
              <a:lnSpc>
                <a:spcPct val="115000"/>
              </a:lnSpc>
              <a:tabLst>
                <a:tab pos="90170" algn="r"/>
              </a:tabLst>
            </a:pPr>
            <a:r>
              <a:rPr lang="en-GB" dirty="0" smtClean="0">
                <a:latin typeface="Times New Roman"/>
                <a:ea typeface="Calibri"/>
              </a:rPr>
              <a:t>8-3-1Polar to </a:t>
            </a:r>
            <a:r>
              <a:rPr lang="en-US" dirty="0" smtClean="0">
                <a:ea typeface="Calibri"/>
              </a:rPr>
              <a:t>Cartesian and</a:t>
            </a:r>
          </a:p>
          <a:p>
            <a:pPr algn="just">
              <a:lnSpc>
                <a:spcPct val="115000"/>
              </a:lnSpc>
              <a:tabLst>
                <a:tab pos="90170" algn="r"/>
              </a:tabLst>
            </a:pPr>
            <a:r>
              <a:rPr lang="en-GB" dirty="0" smtClean="0">
                <a:latin typeface="Times New Roman"/>
                <a:ea typeface="Calibri"/>
              </a:rPr>
              <a:t>8-3-2</a:t>
            </a:r>
            <a:r>
              <a:rPr lang="en-US" dirty="0" smtClean="0">
                <a:ea typeface="Calibri"/>
              </a:rPr>
              <a:t> Cartesian  to</a:t>
            </a:r>
            <a:r>
              <a:rPr lang="en-GB" dirty="0" smtClean="0">
                <a:latin typeface="Times New Roman"/>
                <a:ea typeface="Calibri"/>
              </a:rPr>
              <a:t> Polar</a:t>
            </a:r>
            <a:r>
              <a:rPr lang="en-GB" dirty="0" smtClean="0"/>
              <a:t>)</a:t>
            </a:r>
            <a:endParaRPr lang="en-US" dirty="0" smtClean="0">
              <a:ea typeface="Calibri"/>
            </a:endParaRPr>
          </a:p>
          <a:p>
            <a:pPr algn="just">
              <a:lnSpc>
                <a:spcPct val="115000"/>
              </a:lnSpc>
              <a:tabLst>
                <a:tab pos="90170" algn="r"/>
              </a:tabLst>
            </a:pPr>
            <a:r>
              <a:rPr lang="en-US" dirty="0" smtClean="0"/>
              <a:t>8-4 </a:t>
            </a:r>
            <a:r>
              <a:rPr lang="en-GB" dirty="0" smtClean="0">
                <a:latin typeface="Times New Roman"/>
                <a:ea typeface="Calibri"/>
              </a:rPr>
              <a:t>Deriving of  </a:t>
            </a:r>
            <a:r>
              <a:rPr lang="en-GB" dirty="0" err="1" smtClean="0">
                <a:latin typeface="Times New Roman"/>
                <a:ea typeface="Calibri"/>
              </a:rPr>
              <a:t>Demoiver’s</a:t>
            </a:r>
            <a:r>
              <a:rPr lang="en-GB" dirty="0" smtClean="0">
                <a:latin typeface="Times New Roman"/>
                <a:ea typeface="Calibri"/>
              </a:rPr>
              <a:t> Theorem</a:t>
            </a:r>
            <a:r>
              <a:rPr lang="en-GB" dirty="0" smtClean="0">
                <a:latin typeface="Times New Roman"/>
                <a:ea typeface="Calibri"/>
                <a:cs typeface="Arial"/>
              </a:rPr>
              <a:t>(Proof)and</a:t>
            </a:r>
            <a:r>
              <a:rPr lang="en-GB" dirty="0" smtClean="0"/>
              <a:t>(Example)</a:t>
            </a:r>
            <a:endParaRPr lang="en-US" dirty="0" smtClean="0">
              <a:ea typeface="Calibri"/>
            </a:endParaRPr>
          </a:p>
          <a:p>
            <a:pPr algn="just">
              <a:lnSpc>
                <a:spcPct val="115000"/>
              </a:lnSpc>
              <a:tabLst>
                <a:tab pos="90170" algn="r"/>
              </a:tabLst>
            </a:pPr>
            <a:r>
              <a:rPr lang="en-US" dirty="0" smtClean="0"/>
              <a:t>8-5Representation Polar by Real Part and Imaginary Part </a:t>
            </a:r>
            <a:r>
              <a:rPr lang="en-GB" dirty="0" smtClean="0">
                <a:latin typeface="Times New Roman"/>
                <a:ea typeface="Calibri"/>
                <a:cs typeface="Arial"/>
              </a:rPr>
              <a:t>(Proof)and</a:t>
            </a:r>
            <a:r>
              <a:rPr lang="en-GB" dirty="0" smtClean="0"/>
              <a:t>(Example)</a:t>
            </a:r>
            <a:endParaRPr lang="en-US" dirty="0" smtClean="0">
              <a:latin typeface="Times New Roman"/>
              <a:ea typeface="Calibri"/>
            </a:endParaRPr>
          </a:p>
          <a:p>
            <a:pPr algn="just">
              <a:lnSpc>
                <a:spcPct val="115000"/>
              </a:lnSpc>
              <a:tabLst>
                <a:tab pos="90170" algn="r"/>
              </a:tabLst>
            </a:pPr>
            <a:r>
              <a:rPr lang="en-US" dirty="0" smtClean="0">
                <a:latin typeface="Times New Roman"/>
                <a:ea typeface="Calibri"/>
              </a:rPr>
              <a:t>Exercise</a:t>
            </a:r>
          </a:p>
          <a:p>
            <a:endParaRPr lang="en-US" dirty="0" smtClean="0"/>
          </a:p>
          <a:p>
            <a:pPr algn="just">
              <a:lnSpc>
                <a:spcPct val="115000"/>
              </a:lnSpc>
              <a:tabLst>
                <a:tab pos="90170" algn="r"/>
              </a:tabLst>
            </a:pPr>
            <a:endParaRPr lang="en-GB" dirty="0" smtClean="0"/>
          </a:p>
          <a:p>
            <a:pPr algn="just">
              <a:lnSpc>
                <a:spcPct val="115000"/>
              </a:lnSpc>
              <a:tabLst>
                <a:tab pos="90170" algn="r"/>
              </a:tabLst>
            </a:pPr>
            <a:endParaRPr lang="en-US" dirty="0">
              <a:ea typeface="Calibri"/>
              <a:cs typeface="Aria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32656"/>
            <a:ext cx="7772400" cy="1008111"/>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Central Differences</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 Example</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endParaRPr kumimoji="0" lang="ar-IQ"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Subtitle 2"/>
          <p:cNvSpPr txBox="1">
            <a:spLocks/>
          </p:cNvSpPr>
          <p:nvPr/>
        </p:nvSpPr>
        <p:spPr>
          <a:xfrm>
            <a:off x="899592" y="1340768"/>
            <a:ext cx="7272808" cy="4464496"/>
          </a:xfrm>
          <a:prstGeom prst="rect">
            <a:avLst/>
          </a:prstGeo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dk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-2         1        7</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2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         2        9                          -3</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-1                            6</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0          3        8                           3                       -16</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2                        -10</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          4      10                          -7</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-5</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2          5         5</a:t>
            </a: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Rectangle 2"/>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5" name="Rectangle 4"/>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6" name="Rectangle 6"/>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1340768"/>
            <a:ext cx="576064" cy="576064"/>
          </a:xfrm>
          <a:prstGeom prst="rect">
            <a:avLst/>
          </a:prstGeom>
          <a:noFill/>
        </p:spPr>
      </p:pic>
      <p:sp>
        <p:nvSpPr>
          <p:cNvPr id="8" name="Rectangle 8"/>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5696" y="1268760"/>
            <a:ext cx="576064" cy="648072"/>
          </a:xfrm>
          <a:prstGeom prst="rect">
            <a:avLst/>
          </a:prstGeom>
          <a:noFill/>
        </p:spPr>
      </p:pic>
      <p:sp>
        <p:nvSpPr>
          <p:cNvPr id="10" name="Rectangle 10"/>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1556792"/>
            <a:ext cx="504056" cy="454149"/>
          </a:xfrm>
          <a:prstGeom prst="rect">
            <a:avLst/>
          </a:prstGeom>
          <a:noFill/>
        </p:spPr>
      </p:pic>
      <p:sp>
        <p:nvSpPr>
          <p:cNvPr id="12" name="Rectangle 12"/>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sp>
        <p:nvSpPr>
          <p:cNvPr id="13" name="Rectangle 14"/>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4"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0" y="1556792"/>
            <a:ext cx="792088" cy="432048"/>
          </a:xfrm>
          <a:prstGeom prst="rect">
            <a:avLst/>
          </a:prstGeom>
          <a:noFill/>
        </p:spPr>
      </p:pic>
      <p:sp>
        <p:nvSpPr>
          <p:cNvPr id="15" name="Rectangle 16"/>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6"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35896" y="1556792"/>
            <a:ext cx="518458" cy="406524"/>
          </a:xfrm>
          <a:prstGeom prst="rect">
            <a:avLst/>
          </a:prstGeom>
          <a:noFill/>
        </p:spPr>
      </p:pic>
      <p:sp>
        <p:nvSpPr>
          <p:cNvPr id="17" name="Rectangle 18"/>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18"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24128" y="1484784"/>
            <a:ext cx="661258" cy="504056"/>
          </a:xfrm>
          <a:prstGeom prst="rect">
            <a:avLst/>
          </a:prstGeom>
          <a:noFill/>
        </p:spPr>
      </p:pic>
      <p:sp>
        <p:nvSpPr>
          <p:cNvPr id="19" name="Rectangle 20"/>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ar-IQ"/>
          </a:p>
        </p:txBody>
      </p:sp>
      <p:pic>
        <p:nvPicPr>
          <p:cNvPr id="20"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804248" y="1412776"/>
            <a:ext cx="639688" cy="57606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3861048"/>
            <a:ext cx="2513662" cy="720080"/>
          </a:xfrm>
          <a:prstGeom prst="rect">
            <a:avLst/>
          </a:prstGeom>
          <a:noFill/>
        </p:spPr>
      </p:pic>
      <p:sp>
        <p:nvSpPr>
          <p:cNvPr id="4" name="Rectangle 5"/>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6"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3608" y="2852936"/>
            <a:ext cx="2160240" cy="864096"/>
          </a:xfrm>
          <a:prstGeom prst="rect">
            <a:avLst/>
          </a:prstGeom>
          <a:noFill/>
        </p:spPr>
      </p:pic>
      <p:sp>
        <p:nvSpPr>
          <p:cNvPr id="7"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8"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71600" y="2204864"/>
            <a:ext cx="2046523" cy="789806"/>
          </a:xfrm>
          <a:prstGeom prst="rect">
            <a:avLst/>
          </a:prstGeom>
          <a:noFill/>
        </p:spPr>
      </p:pic>
      <p:sp>
        <p:nvSpPr>
          <p:cNvPr id="9"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31194" y="648886"/>
            <a:ext cx="2100646" cy="752083"/>
          </a:xfrm>
          <a:prstGeom prst="rect">
            <a:avLst/>
          </a:prstGeom>
          <a:noFill/>
        </p:spPr>
      </p:pic>
      <p:sp>
        <p:nvSpPr>
          <p:cNvPr id="11"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15616" y="1484784"/>
            <a:ext cx="2088232" cy="842029"/>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7"/>
            <a:ext cx="7772400" cy="792089"/>
          </a:xfrm>
        </p:spPr>
        <p:txBody>
          <a:bodyPr>
            <a:normAutofit/>
          </a:bodyPr>
          <a:lstStyle/>
          <a:p>
            <a:r>
              <a:rPr lang="en-US" dirty="0" smtClean="0"/>
              <a:t>Example</a:t>
            </a:r>
            <a:endParaRPr lang="ar-IQ" dirty="0"/>
          </a:p>
        </p:txBody>
      </p:sp>
      <p:sp>
        <p:nvSpPr>
          <p:cNvPr id="3" name="Subtitle 2"/>
          <p:cNvSpPr>
            <a:spLocks noGrp="1"/>
          </p:cNvSpPr>
          <p:nvPr>
            <p:ph type="subTitle" idx="1"/>
          </p:nvPr>
        </p:nvSpPr>
        <p:spPr>
          <a:xfrm>
            <a:off x="755576" y="1268760"/>
            <a:ext cx="7704856" cy="5256584"/>
          </a:xfrm>
        </p:spPr>
        <p:txBody>
          <a:bodyPr>
            <a:noAutofit/>
          </a:bodyPr>
          <a:lstStyle/>
          <a:p>
            <a:pPr algn="l" rtl="0"/>
            <a:r>
              <a:rPr lang="en-US" sz="2000" dirty="0" smtClean="0">
                <a:solidFill>
                  <a:schemeClr val="tx1"/>
                </a:solidFill>
              </a:rPr>
              <a:t>I</a:t>
            </a:r>
            <a:r>
              <a:rPr lang="en-US" sz="2400" dirty="0" smtClean="0">
                <a:solidFill>
                  <a:schemeClr val="tx1"/>
                </a:solidFill>
              </a:rPr>
              <a:t>F   </a:t>
            </a:r>
            <a:r>
              <a:rPr lang="el-GR" sz="2400" dirty="0" smtClean="0">
                <a:solidFill>
                  <a:schemeClr val="tx1"/>
                </a:solidFill>
              </a:rPr>
              <a:t>δ</a:t>
            </a:r>
            <a:r>
              <a:rPr lang="en-US" sz="2400" dirty="0" smtClean="0">
                <a:solidFill>
                  <a:schemeClr val="tx1"/>
                </a:solidFill>
              </a:rPr>
              <a:t>f(x)= f( x + h/2)- f( x - h/2) </a:t>
            </a:r>
          </a:p>
          <a:p>
            <a:pPr algn="l" rtl="0"/>
            <a:r>
              <a:rPr lang="en-US" sz="2400" dirty="0" smtClean="0">
                <a:solidFill>
                  <a:schemeClr val="tx1"/>
                </a:solidFill>
              </a:rPr>
              <a:t>Find the value of</a:t>
            </a:r>
            <a:r>
              <a:rPr lang="el-GR" sz="2400" dirty="0" smtClean="0">
                <a:solidFill>
                  <a:schemeClr val="tx1"/>
                </a:solidFill>
              </a:rPr>
              <a:t> δ</a:t>
            </a:r>
            <a:r>
              <a:rPr lang="en-US" sz="2400" dirty="0" smtClean="0">
                <a:solidFill>
                  <a:schemeClr val="tx1"/>
                </a:solidFill>
              </a:rPr>
              <a:t>f(x)  for the following functions:</a:t>
            </a:r>
          </a:p>
          <a:p>
            <a:pPr algn="l" rtl="0"/>
            <a:r>
              <a:rPr lang="en-US" sz="2400" b="1" dirty="0" smtClean="0">
                <a:solidFill>
                  <a:schemeClr val="tx1"/>
                </a:solidFill>
              </a:rPr>
              <a:t>1) f(x)= X</a:t>
            </a:r>
            <a:r>
              <a:rPr lang="en-US" sz="2400" b="1" baseline="30000" dirty="0" smtClean="0">
                <a:solidFill>
                  <a:schemeClr val="tx1"/>
                </a:solidFill>
              </a:rPr>
              <a:t>3      </a:t>
            </a:r>
          </a:p>
          <a:p>
            <a:pPr algn="l" rtl="0"/>
            <a:r>
              <a:rPr lang="en-US" sz="2400" baseline="30000" dirty="0" smtClean="0">
                <a:solidFill>
                  <a:schemeClr val="tx1"/>
                </a:solidFill>
              </a:rPr>
              <a:t>Solution :</a:t>
            </a:r>
            <a:r>
              <a:rPr lang="el-GR" sz="2400" dirty="0" smtClean="0">
                <a:solidFill>
                  <a:schemeClr val="tx1"/>
                </a:solidFill>
              </a:rPr>
              <a:t>δ</a:t>
            </a:r>
            <a:r>
              <a:rPr lang="en-US" sz="2400" dirty="0" smtClean="0">
                <a:solidFill>
                  <a:schemeClr val="tx1"/>
                </a:solidFill>
              </a:rPr>
              <a:t>f(x)= f( x + h/2)- f( x - h/2)= </a:t>
            </a:r>
          </a:p>
          <a:p>
            <a:pPr algn="l" rtl="0"/>
            <a:r>
              <a:rPr lang="en-US" sz="2400" dirty="0" smtClean="0">
                <a:solidFill>
                  <a:schemeClr val="tx1"/>
                </a:solidFill>
              </a:rPr>
              <a:t>(X + h/2 )</a:t>
            </a:r>
            <a:r>
              <a:rPr lang="en-US" sz="2400" baseline="30000" dirty="0" smtClean="0">
                <a:solidFill>
                  <a:schemeClr val="tx1"/>
                </a:solidFill>
              </a:rPr>
              <a:t>3</a:t>
            </a:r>
            <a:r>
              <a:rPr lang="en-US" sz="2400" dirty="0" smtClean="0">
                <a:solidFill>
                  <a:schemeClr val="tx1"/>
                </a:solidFill>
              </a:rPr>
              <a:t>  - (X - h/2 )</a:t>
            </a:r>
            <a:r>
              <a:rPr lang="en-US" sz="2400" baseline="30000" dirty="0" smtClean="0">
                <a:solidFill>
                  <a:schemeClr val="tx1"/>
                </a:solidFill>
              </a:rPr>
              <a:t>3</a:t>
            </a:r>
            <a:r>
              <a:rPr lang="en-US" sz="2400" dirty="0" smtClean="0">
                <a:solidFill>
                  <a:schemeClr val="tx1"/>
                </a:solidFill>
              </a:rPr>
              <a:t> </a:t>
            </a:r>
          </a:p>
          <a:p>
            <a:pPr algn="l" rtl="0"/>
            <a:r>
              <a:rPr lang="en-US" sz="2400" dirty="0" smtClean="0">
                <a:solidFill>
                  <a:schemeClr val="tx1"/>
                </a:solidFill>
              </a:rPr>
              <a:t>=3hX</a:t>
            </a:r>
            <a:r>
              <a:rPr lang="en-US" sz="2400" baseline="30000" dirty="0" smtClean="0">
                <a:solidFill>
                  <a:schemeClr val="tx1"/>
                </a:solidFill>
              </a:rPr>
              <a:t>2</a:t>
            </a:r>
            <a:r>
              <a:rPr lang="en-US" sz="2400" dirty="0" smtClean="0">
                <a:solidFill>
                  <a:schemeClr val="tx1"/>
                </a:solidFill>
              </a:rPr>
              <a:t> + h</a:t>
            </a:r>
            <a:r>
              <a:rPr lang="en-US" sz="2400" baseline="30000" dirty="0" smtClean="0">
                <a:solidFill>
                  <a:schemeClr val="tx1"/>
                </a:solidFill>
              </a:rPr>
              <a:t>3 </a:t>
            </a:r>
            <a:r>
              <a:rPr lang="en-US" sz="2400" dirty="0" smtClean="0">
                <a:solidFill>
                  <a:schemeClr val="tx1"/>
                </a:solidFill>
              </a:rPr>
              <a:t>/4 </a:t>
            </a:r>
          </a:p>
          <a:p>
            <a:pPr algn="l" rtl="0"/>
            <a:r>
              <a:rPr lang="en-US" sz="2400" b="1" dirty="0" smtClean="0">
                <a:solidFill>
                  <a:schemeClr val="tx1"/>
                </a:solidFill>
              </a:rPr>
              <a:t>2)f(x) =</a:t>
            </a:r>
            <a:r>
              <a:rPr lang="en-US" sz="2400" b="1" dirty="0" err="1" smtClean="0">
                <a:solidFill>
                  <a:schemeClr val="tx1"/>
                </a:solidFill>
              </a:rPr>
              <a:t>ln</a:t>
            </a:r>
            <a:r>
              <a:rPr lang="en-US" sz="2400" b="1" dirty="0" smtClean="0">
                <a:solidFill>
                  <a:schemeClr val="tx1"/>
                </a:solidFill>
              </a:rPr>
              <a:t>(x)</a:t>
            </a:r>
          </a:p>
          <a:p>
            <a:pPr algn="l" rtl="0"/>
            <a:r>
              <a:rPr lang="en-US" sz="2400" dirty="0" smtClean="0">
                <a:solidFill>
                  <a:schemeClr val="tx1"/>
                </a:solidFill>
              </a:rPr>
              <a:t>Solution:</a:t>
            </a:r>
          </a:p>
          <a:p>
            <a:pPr algn="l" rtl="0"/>
            <a:r>
              <a:rPr lang="el-GR" sz="2400" dirty="0" smtClean="0">
                <a:solidFill>
                  <a:schemeClr val="tx1"/>
                </a:solidFill>
              </a:rPr>
              <a:t>δ</a:t>
            </a:r>
            <a:r>
              <a:rPr lang="en-US" sz="2400" dirty="0" smtClean="0">
                <a:solidFill>
                  <a:schemeClr val="tx1"/>
                </a:solidFill>
              </a:rPr>
              <a:t>f(x)= f( x + h/2)- f( x - h/2) </a:t>
            </a:r>
          </a:p>
          <a:p>
            <a:pPr algn="l" rtl="0"/>
            <a:r>
              <a:rPr lang="el-GR" sz="2400" dirty="0" smtClean="0">
                <a:solidFill>
                  <a:schemeClr val="tx1"/>
                </a:solidFill>
              </a:rPr>
              <a:t>δ</a:t>
            </a:r>
            <a:r>
              <a:rPr lang="en-US" sz="2400" dirty="0" smtClean="0">
                <a:solidFill>
                  <a:schemeClr val="tx1"/>
                </a:solidFill>
              </a:rPr>
              <a:t>f(x)= </a:t>
            </a:r>
            <a:r>
              <a:rPr lang="en-US" sz="2400" dirty="0" err="1" smtClean="0">
                <a:solidFill>
                  <a:schemeClr val="tx1"/>
                </a:solidFill>
              </a:rPr>
              <a:t>ln</a:t>
            </a:r>
            <a:r>
              <a:rPr lang="en-US" sz="2400" dirty="0" smtClean="0">
                <a:solidFill>
                  <a:schemeClr val="tx1"/>
                </a:solidFill>
              </a:rPr>
              <a:t>( x + h/2)- </a:t>
            </a:r>
            <a:r>
              <a:rPr lang="en-US" sz="2400" dirty="0" err="1" smtClean="0">
                <a:solidFill>
                  <a:schemeClr val="tx1"/>
                </a:solidFill>
              </a:rPr>
              <a:t>ln</a:t>
            </a:r>
            <a:r>
              <a:rPr lang="en-US" sz="2400" dirty="0" smtClean="0">
                <a:solidFill>
                  <a:schemeClr val="tx1"/>
                </a:solidFill>
              </a:rPr>
              <a:t>( x - h/2) </a:t>
            </a:r>
          </a:p>
          <a:p>
            <a:pPr algn="l" rtl="0"/>
            <a:r>
              <a:rPr lang="en-US" sz="2400" dirty="0" smtClean="0">
                <a:solidFill>
                  <a:schemeClr val="tx1"/>
                </a:solidFill>
              </a:rPr>
              <a:t>= </a:t>
            </a:r>
            <a:r>
              <a:rPr lang="en-US" sz="2400" dirty="0" err="1" smtClean="0">
                <a:solidFill>
                  <a:schemeClr val="tx1"/>
                </a:solidFill>
              </a:rPr>
              <a:t>ln</a:t>
            </a:r>
            <a:r>
              <a:rPr lang="en-US" sz="2400" dirty="0" smtClean="0">
                <a:solidFill>
                  <a:schemeClr val="tx1"/>
                </a:solidFill>
              </a:rPr>
              <a:t> [(2x + h)/(2 x – h)]</a:t>
            </a:r>
            <a:endParaRPr lang="ar-IQ" sz="2400" dirty="0" smtClean="0">
              <a:solidFill>
                <a:schemeClr val="tx1"/>
              </a:solidFill>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7"/>
            <a:ext cx="7774632" cy="1296144"/>
          </a:xfrm>
        </p:spPr>
        <p:txBody>
          <a:bodyPr>
            <a:noAutofit/>
          </a:bodyPr>
          <a:lstStyle/>
          <a:p>
            <a:pPr algn="l" rtl="0"/>
            <a:r>
              <a:rPr lang="en-GB" sz="2800" dirty="0" smtClean="0"/>
              <a:t>6-4</a:t>
            </a:r>
            <a:r>
              <a:rPr lang="en-GB" sz="2800" b="1" dirty="0" smtClean="0"/>
              <a:t> relation between</a:t>
            </a:r>
            <a:r>
              <a:rPr lang="en-US" sz="2800" b="1" dirty="0" smtClean="0"/>
              <a:t>Central Differences and forward Differences or Effect of </a:t>
            </a:r>
            <a:r>
              <a:rPr lang="en-GB" sz="2800" b="1" dirty="0" smtClean="0"/>
              <a:t>Central Difference on  Forward Difference </a:t>
            </a:r>
            <a:r>
              <a:rPr lang="en-US" sz="2800" dirty="0" smtClean="0"/>
              <a:t/>
            </a:r>
            <a:br>
              <a:rPr lang="en-US" sz="2800" dirty="0" smtClean="0"/>
            </a:br>
            <a:endParaRPr lang="ar-IQ" sz="2800" b="1" dirty="0"/>
          </a:p>
        </p:txBody>
      </p:sp>
      <p:sp>
        <p:nvSpPr>
          <p:cNvPr id="3" name="Subtitle 2"/>
          <p:cNvSpPr>
            <a:spLocks noGrp="1"/>
          </p:cNvSpPr>
          <p:nvPr>
            <p:ph type="subTitle" idx="1"/>
          </p:nvPr>
        </p:nvSpPr>
        <p:spPr>
          <a:xfrm>
            <a:off x="1371600" y="2060848"/>
            <a:ext cx="6400800" cy="3577952"/>
          </a:xfrm>
        </p:spPr>
        <p:txBody>
          <a:bodyPr/>
          <a:lstStyle/>
          <a:p>
            <a:pPr lvl="0" algn="l" rtl="0">
              <a:defRPr/>
            </a:pPr>
            <a:r>
              <a:rPr lang="en-US" dirty="0" smtClean="0">
                <a:solidFill>
                  <a:schemeClr val="tx1"/>
                </a:solidFill>
              </a:rPr>
              <a:t>If  n=1  by                         find          for the following </a:t>
            </a:r>
            <a:r>
              <a:rPr lang="en-US" sz="2800" b="1" dirty="0" smtClean="0">
                <a:solidFill>
                  <a:schemeClr val="tx1"/>
                </a:solidFill>
              </a:rPr>
              <a:t>Differences</a:t>
            </a:r>
            <a:r>
              <a:rPr lang="en-US" sz="1600" dirty="0" smtClean="0">
                <a:solidFill>
                  <a:schemeClr val="tx1"/>
                </a:solidFill>
              </a:rPr>
              <a:t>:</a:t>
            </a:r>
          </a:p>
          <a:p>
            <a:pPr lvl="0" algn="l" rtl="0"/>
            <a:r>
              <a:rPr lang="en-US" dirty="0" smtClean="0"/>
              <a:t> </a:t>
            </a:r>
            <a:r>
              <a:rPr lang="en-US" dirty="0" smtClean="0">
                <a:solidFill>
                  <a:schemeClr val="tx1"/>
                </a:solidFill>
              </a:rPr>
              <a:t>1)</a:t>
            </a:r>
            <a:r>
              <a:rPr lang="en-US" dirty="0" smtClean="0"/>
              <a:t>           =                     =</a:t>
            </a:r>
          </a:p>
          <a:p>
            <a:pPr algn="l" rtl="0"/>
            <a:r>
              <a:rPr lang="en-US" dirty="0" smtClean="0">
                <a:solidFill>
                  <a:schemeClr val="tx1"/>
                </a:solidFill>
              </a:rPr>
              <a:t>2)</a:t>
            </a:r>
            <a:endParaRPr lang="ar-IQ" dirty="0" smtClean="0">
              <a:solidFill>
                <a:schemeClr val="tx1"/>
              </a:solidFill>
            </a:endParaRPr>
          </a:p>
          <a:p>
            <a:pPr lvl="0" algn="l" rtl="0"/>
            <a:r>
              <a:rPr lang="en-US" dirty="0" smtClean="0">
                <a:solidFill>
                  <a:schemeClr val="tx1"/>
                </a:solidFill>
              </a:rPr>
              <a:t>3)</a:t>
            </a:r>
          </a:p>
          <a:p>
            <a:pPr algn="l" rtl="0"/>
            <a:endParaRPr lang="en-US" dirty="0" smtClean="0"/>
          </a:p>
        </p:txBody>
      </p:sp>
      <p:sp>
        <p:nvSpPr>
          <p:cNvPr id="4" name="Subtitle 2"/>
          <p:cNvSpPr txBox="1">
            <a:spLocks/>
          </p:cNvSpPr>
          <p:nvPr/>
        </p:nvSpPr>
        <p:spPr>
          <a:xfrm>
            <a:off x="1115616" y="5445224"/>
            <a:ext cx="7416824" cy="1224136"/>
          </a:xfrm>
          <a:prstGeom prst="rect">
            <a:avLst/>
          </a:prstGeom>
        </p:spPr>
        <p:txBody>
          <a:bodyPr vert="horz" lIns="91440" tIns="45720" rIns="91440" bIns="45720" rtlCol="1">
            <a:normAutofit fontScale="5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1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2204864"/>
            <a:ext cx="2088232" cy="648072"/>
          </a:xfrm>
          <a:prstGeom prst="rect">
            <a:avLst/>
          </a:prstGeom>
          <a:noFill/>
        </p:spPr>
      </p:pic>
      <p:pic>
        <p:nvPicPr>
          <p:cNvPr id="6"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3140968"/>
            <a:ext cx="720080" cy="504056"/>
          </a:xfrm>
          <a:prstGeom prst="rect">
            <a:avLst/>
          </a:prstGeom>
          <a:noFill/>
        </p:spPr>
      </p:pic>
      <p:pic>
        <p:nvPicPr>
          <p:cNvPr id="7"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03848" y="3212976"/>
            <a:ext cx="1437677" cy="576064"/>
          </a:xfrm>
          <a:prstGeom prst="rect">
            <a:avLst/>
          </a:prstGeom>
          <a:noFill/>
        </p:spPr>
      </p:pic>
      <p:pic>
        <p:nvPicPr>
          <p:cNvPr id="8"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64088" y="3212976"/>
            <a:ext cx="923688" cy="648072"/>
          </a:xfrm>
          <a:prstGeom prst="rect">
            <a:avLst/>
          </a:prstGeom>
          <a:noFill/>
        </p:spPr>
      </p:pic>
      <p:pic>
        <p:nvPicPr>
          <p:cNvPr id="9"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07704" y="3933056"/>
            <a:ext cx="5400600" cy="288032"/>
          </a:xfrm>
          <a:prstGeom prst="rect">
            <a:avLst/>
          </a:prstGeom>
          <a:noFill/>
        </p:spPr>
      </p:pic>
      <p:pic>
        <p:nvPicPr>
          <p:cNvPr id="10"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35696" y="4509120"/>
            <a:ext cx="5256584" cy="288032"/>
          </a:xfrm>
          <a:prstGeom prst="rect">
            <a:avLst/>
          </a:prstGeom>
          <a:noFill/>
        </p:spPr>
      </p:pic>
      <p:pic>
        <p:nvPicPr>
          <p:cNvPr id="11"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084168" y="2204864"/>
            <a:ext cx="720080" cy="478532"/>
          </a:xfrm>
          <a:prstGeom prst="rect">
            <a:avLst/>
          </a:prstGeom>
          <a:noFill/>
        </p:spPr>
      </p:pic>
      <p:pic>
        <p:nvPicPr>
          <p:cNvPr id="13"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331640" y="5085184"/>
            <a:ext cx="5971111" cy="334516"/>
          </a:xfrm>
          <a:prstGeom prst="rect">
            <a:avLst/>
          </a:prstGeom>
          <a:noFill/>
        </p:spPr>
      </p:pic>
      <p:pic>
        <p:nvPicPr>
          <p:cNvPr id="14" name="Picture 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331640" y="5517232"/>
            <a:ext cx="5976664" cy="308872"/>
          </a:xfrm>
          <a:prstGeom prst="rect">
            <a:avLst/>
          </a:prstGeom>
          <a:noFill/>
        </p:spPr>
      </p:pic>
      <p:sp>
        <p:nvSpPr>
          <p:cNvPr id="327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2772" name="Rectangle 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27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2773" name="Picture 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475656" y="6380609"/>
            <a:ext cx="2232248" cy="477391"/>
          </a:xfrm>
          <a:prstGeom prst="rect">
            <a:avLst/>
          </a:prstGeom>
          <a:noFill/>
        </p:spPr>
      </p:pic>
      <p:sp>
        <p:nvSpPr>
          <p:cNvPr id="32775" name="Rectangle 7"/>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277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2776" name="Picture 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475656" y="5877272"/>
            <a:ext cx="5472608" cy="432048"/>
          </a:xfrm>
          <a:prstGeom prst="rect">
            <a:avLst/>
          </a:prstGeom>
          <a:noFill/>
        </p:spPr>
      </p:pic>
      <p:sp>
        <p:nvSpPr>
          <p:cNvPr id="32778" name="Rectangle 10"/>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152128"/>
          </a:xfrm>
        </p:spPr>
        <p:txBody>
          <a:bodyPr>
            <a:normAutofit fontScale="90000"/>
          </a:bodyPr>
          <a:lstStyle/>
          <a:p>
            <a:pPr algn="l" rtl="0"/>
            <a:r>
              <a:rPr lang="en-GB" sz="2800" b="1" dirty="0" smtClean="0"/>
              <a:t>6-5 Deriving relation between</a:t>
            </a:r>
            <a:r>
              <a:rPr lang="en-US" sz="2800" b="1" dirty="0" smtClean="0"/>
              <a:t>Central Differences and forward Differences </a:t>
            </a:r>
            <a:r>
              <a:rPr lang="en-US" sz="2800" dirty="0" smtClean="0"/>
              <a:t>or</a:t>
            </a:r>
            <a:r>
              <a:rPr lang="en-GB" sz="2800" dirty="0" smtClean="0"/>
              <a:t> Effect of</a:t>
            </a:r>
            <a:r>
              <a:rPr lang="en-US" sz="2800" dirty="0" smtClean="0"/>
              <a:t> </a:t>
            </a:r>
            <a:r>
              <a:rPr lang="en-GB" sz="2800" dirty="0" smtClean="0"/>
              <a:t>Central Difference on  Forward Difference</a:t>
            </a:r>
            <a:endParaRPr lang="ar-IQ" sz="2800" b="1" dirty="0"/>
          </a:p>
        </p:txBody>
      </p:sp>
      <p:sp>
        <p:nvSpPr>
          <p:cNvPr id="3" name="Subtitle 2"/>
          <p:cNvSpPr>
            <a:spLocks noGrp="1"/>
          </p:cNvSpPr>
          <p:nvPr>
            <p:ph type="subTitle" idx="1"/>
          </p:nvPr>
        </p:nvSpPr>
        <p:spPr>
          <a:xfrm>
            <a:off x="683568" y="2060848"/>
            <a:ext cx="7088832" cy="4320480"/>
          </a:xfrm>
        </p:spPr>
        <p:txBody>
          <a:bodyPr/>
          <a:lstStyle/>
          <a:p>
            <a:pPr algn="l"/>
            <a:r>
              <a:rPr lang="en-US" dirty="0" smtClean="0">
                <a:solidFill>
                  <a:schemeClr val="tx1"/>
                </a:solidFill>
              </a:rPr>
              <a:t>Let</a:t>
            </a:r>
            <a:endParaRPr lang="ar-IQ" dirty="0">
              <a:solidFill>
                <a:schemeClr val="tx1"/>
              </a:solidFill>
            </a:endParaRPr>
          </a:p>
        </p:txBody>
      </p:sp>
      <p:sp>
        <p:nvSpPr>
          <p:cNvPr id="18" name="Subtitle 2"/>
          <p:cNvSpPr txBox="1">
            <a:spLocks/>
          </p:cNvSpPr>
          <p:nvPr/>
        </p:nvSpPr>
        <p:spPr>
          <a:xfrm>
            <a:off x="1000100" y="2420888"/>
            <a:ext cx="7072362" cy="3217912"/>
          </a:xfrm>
          <a:prstGeom prst="rect">
            <a:avLst/>
          </a:prstGeom>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By multiply both sides with (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420888"/>
            <a:ext cx="3143272" cy="714380"/>
          </a:xfrm>
          <a:prstGeom prst="rect">
            <a:avLst/>
          </a:prstGeom>
          <a:noFill/>
        </p:spPr>
      </p:pic>
      <p:pic>
        <p:nvPicPr>
          <p:cNvPr id="2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72264" y="2714620"/>
            <a:ext cx="571504" cy="642943"/>
          </a:xfrm>
          <a:prstGeom prst="rect">
            <a:avLst/>
          </a:prstGeom>
          <a:noFill/>
        </p:spPr>
      </p:pic>
      <p:pic>
        <p:nvPicPr>
          <p:cNvPr id="21"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3573016"/>
            <a:ext cx="4286280" cy="781050"/>
          </a:xfrm>
          <a:prstGeom prst="rect">
            <a:avLst/>
          </a:prstGeom>
          <a:noFill/>
        </p:spPr>
      </p:pic>
      <p:pic>
        <p:nvPicPr>
          <p:cNvPr id="22"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5656" y="4005064"/>
            <a:ext cx="3214710" cy="666750"/>
          </a:xfrm>
          <a:prstGeom prst="rect">
            <a:avLst/>
          </a:prstGeom>
          <a:noFill/>
        </p:spPr>
      </p:pic>
      <p:pic>
        <p:nvPicPr>
          <p:cNvPr id="23"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7290" y="4643446"/>
            <a:ext cx="2038350" cy="928694"/>
          </a:xfrm>
          <a:prstGeom prst="rect">
            <a:avLst/>
          </a:prstGeom>
          <a:noFill/>
        </p:spPr>
      </p:pic>
      <p:pic>
        <p:nvPicPr>
          <p:cNvPr id="24"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429124" y="4572008"/>
            <a:ext cx="3071834" cy="714380"/>
          </a:xfrm>
          <a:prstGeom prst="rect">
            <a:avLst/>
          </a:prstGeom>
          <a:noFill/>
        </p:spPr>
      </p:pic>
      <p:cxnSp>
        <p:nvCxnSpPr>
          <p:cNvPr id="25" name="Straight Arrow Connector 24"/>
          <p:cNvCxnSpPr/>
          <p:nvPr/>
        </p:nvCxnSpPr>
        <p:spPr>
          <a:xfrm flipV="1">
            <a:off x="3571868" y="5072074"/>
            <a:ext cx="461980" cy="142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6"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43042" y="5572140"/>
            <a:ext cx="3643338" cy="857256"/>
          </a:xfrm>
          <a:prstGeom prst="rect">
            <a:avLst/>
          </a:prstGeom>
          <a:noFill/>
        </p:spPr>
      </p:pic>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51"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648071"/>
          </a:xfrm>
        </p:spPr>
        <p:txBody>
          <a:bodyPr>
            <a:normAutofit fontScale="90000"/>
          </a:bodyPr>
          <a:lstStyle/>
          <a:p>
            <a:pPr algn="l" rtl="0"/>
            <a:r>
              <a:rPr lang="en-GB" sz="2800" b="1" dirty="0" smtClean="0"/>
              <a:t>6-6 Deriving</a:t>
            </a:r>
            <a:r>
              <a:rPr lang="en-US" sz="2800" b="1" dirty="0" smtClean="0"/>
              <a:t> Relation between[Central Differences] and[Backward Differences]</a:t>
            </a:r>
            <a:r>
              <a:rPr lang="en-US" sz="2800" dirty="0" smtClean="0"/>
              <a:t> or</a:t>
            </a:r>
            <a:r>
              <a:rPr lang="en-GB" sz="2800" dirty="0" smtClean="0"/>
              <a:t> Effect of Central Differences o </a:t>
            </a:r>
            <a:r>
              <a:rPr lang="en-US" sz="2800" dirty="0" smtClean="0"/>
              <a:t>Backward Differences</a:t>
            </a:r>
            <a:endParaRPr lang="ar-IQ" sz="2800" b="1" dirty="0"/>
          </a:p>
        </p:txBody>
      </p:sp>
      <p:sp>
        <p:nvSpPr>
          <p:cNvPr id="3" name="Subtitle 2"/>
          <p:cNvSpPr>
            <a:spLocks noGrp="1"/>
          </p:cNvSpPr>
          <p:nvPr>
            <p:ph type="subTitle" idx="1"/>
          </p:nvPr>
        </p:nvSpPr>
        <p:spPr>
          <a:xfrm>
            <a:off x="539552" y="1844824"/>
            <a:ext cx="7920880" cy="3793976"/>
          </a:xfrm>
        </p:spPr>
        <p:txBody>
          <a:bodyPr/>
          <a:lstStyle/>
          <a:p>
            <a:pPr algn="l" rtl="0"/>
            <a:r>
              <a:rPr lang="en-US" b="1" dirty="0" smtClean="0">
                <a:solidFill>
                  <a:schemeClr val="tx1"/>
                </a:solidFill>
              </a:rPr>
              <a:t>If</a:t>
            </a:r>
            <a:endParaRPr lang="ar-IQ" b="1" dirty="0">
              <a:solidFill>
                <a:schemeClr val="tx1"/>
              </a:solidFill>
            </a:endParaRPr>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3" name="Rectangle 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7224"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2420888"/>
            <a:ext cx="6336704" cy="1152128"/>
          </a:xfrm>
          <a:prstGeom prst="rect">
            <a:avLst/>
          </a:prstGeom>
          <a:noFill/>
        </p:spPr>
      </p:pic>
      <p:sp>
        <p:nvSpPr>
          <p:cNvPr id="137226" name="Rectangle 10"/>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29" name="Rectangle 1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3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37232" name="Rectangle 1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3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7233" name="Picture 1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3568" y="4437112"/>
            <a:ext cx="6984776" cy="1224136"/>
          </a:xfrm>
          <a:prstGeom prst="rect">
            <a:avLst/>
          </a:prstGeom>
          <a:noFill/>
        </p:spPr>
      </p:pic>
      <p:sp>
        <p:nvSpPr>
          <p:cNvPr id="137235" name="Rectangle 1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372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37236"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7584" y="5733256"/>
            <a:ext cx="4176464" cy="792088"/>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2016224"/>
          </a:xfrm>
        </p:spPr>
        <p:txBody>
          <a:bodyPr>
            <a:normAutofit fontScale="90000"/>
          </a:bodyPr>
          <a:lstStyle/>
          <a:p>
            <a:pPr rtl="0"/>
            <a:r>
              <a:rPr lang="en-GB" b="1" dirty="0" smtClean="0"/>
              <a:t> </a:t>
            </a:r>
            <a:r>
              <a:rPr lang="en-GB" sz="3100" b="1" dirty="0" smtClean="0"/>
              <a:t>6- </a:t>
            </a:r>
            <a:r>
              <a:rPr lang="en-US" sz="3100" b="1" dirty="0" smtClean="0"/>
              <a:t>Interpolation</a:t>
            </a:r>
            <a:br>
              <a:rPr lang="en-US" sz="3100" b="1" dirty="0" smtClean="0"/>
            </a:br>
            <a:r>
              <a:rPr lang="en-GB" sz="3100" b="1" dirty="0" smtClean="0"/>
              <a:t> 6-1 What is Interpolation?</a:t>
            </a:r>
            <a:r>
              <a:rPr lang="en-US" sz="2800" dirty="0" smtClean="0"/>
              <a:t> </a:t>
            </a:r>
            <a:r>
              <a:rPr lang="en-US" sz="2800" b="1" dirty="0" smtClean="0"/>
              <a:t>Equal intervals </a:t>
            </a:r>
            <a:r>
              <a:rPr lang="en-GB" sz="3100" b="1" dirty="0" smtClean="0"/>
              <a:t>  </a:t>
            </a:r>
            <a:r>
              <a:rPr lang="en-US" sz="3100" b="1" dirty="0" smtClean="0"/>
              <a:t/>
            </a:r>
            <a:br>
              <a:rPr lang="en-US" sz="3100" b="1" dirty="0" smtClean="0"/>
            </a:br>
            <a:r>
              <a:rPr lang="en-GB" sz="3100" b="1" dirty="0" smtClean="0"/>
              <a:t>6-2 </a:t>
            </a:r>
            <a:r>
              <a:rPr lang="en-US" sz="3100" b="1" dirty="0" smtClean="0"/>
              <a:t>Newton Forward  Interpolation  Formula{N.F.W.I.F.}</a:t>
            </a:r>
            <a:r>
              <a:rPr lang="en-US" sz="3600" dirty="0" smtClean="0"/>
              <a:t/>
            </a:r>
            <a:br>
              <a:rPr lang="en-US" sz="3600" dirty="0" smtClean="0"/>
            </a:br>
            <a:endParaRPr lang="ar-IQ" sz="3600" dirty="0"/>
          </a:p>
        </p:txBody>
      </p:sp>
      <p:sp>
        <p:nvSpPr>
          <p:cNvPr id="3" name="Subtitle 2"/>
          <p:cNvSpPr>
            <a:spLocks noGrp="1"/>
          </p:cNvSpPr>
          <p:nvPr>
            <p:ph type="subTitle" idx="1"/>
          </p:nvPr>
        </p:nvSpPr>
        <p:spPr>
          <a:xfrm>
            <a:off x="1371600" y="2357430"/>
            <a:ext cx="6400800" cy="3714776"/>
          </a:xfrm>
        </p:spPr>
        <p:txBody>
          <a:bodyPr/>
          <a:lstStyle/>
          <a:p>
            <a:r>
              <a:rPr lang="en-US" dirty="0" smtClean="0"/>
              <a:t> </a:t>
            </a:r>
            <a:endParaRPr lang="ar-IQ"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9"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2" name="Rectangle 8"/>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5" name="Rectangle 11"/>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2" name="Rectangle 1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45" name="Rectangle 21"/>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2356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39752" y="2348880"/>
            <a:ext cx="3456384" cy="432048"/>
          </a:xfrm>
          <a:prstGeom prst="rect">
            <a:avLst/>
          </a:prstGeom>
          <a:noFill/>
        </p:spPr>
      </p:pic>
      <p:pic>
        <p:nvPicPr>
          <p:cNvPr id="2355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7704" y="2780928"/>
            <a:ext cx="4896544" cy="504056"/>
          </a:xfrm>
          <a:prstGeom prst="rect">
            <a:avLst/>
          </a:prstGeom>
          <a:noFill/>
        </p:spPr>
      </p:pic>
      <p:pic>
        <p:nvPicPr>
          <p:cNvPr id="23558"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39752" y="3501008"/>
            <a:ext cx="3312368" cy="504056"/>
          </a:xfrm>
          <a:prstGeom prst="rect">
            <a:avLst/>
          </a:prstGeom>
          <a:noFill/>
        </p:spPr>
      </p:pic>
      <p:pic>
        <p:nvPicPr>
          <p:cNvPr id="2355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07704" y="4005064"/>
            <a:ext cx="4032448" cy="576064"/>
          </a:xfrm>
          <a:prstGeom prst="rect">
            <a:avLst/>
          </a:prstGeom>
          <a:noFill/>
        </p:spPr>
      </p:pic>
      <p:pic>
        <p:nvPicPr>
          <p:cNvPr id="2355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63688" y="4653136"/>
            <a:ext cx="4752528" cy="504056"/>
          </a:xfrm>
          <a:prstGeom prst="rect">
            <a:avLst/>
          </a:prstGeom>
          <a:noFill/>
        </p:spPr>
      </p:pic>
      <p:pic>
        <p:nvPicPr>
          <p:cNvPr id="23555"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11760" y="5157192"/>
            <a:ext cx="2808312" cy="360040"/>
          </a:xfrm>
          <a:prstGeom prst="rect">
            <a:avLst/>
          </a:prstGeom>
          <a:noFill/>
        </p:spPr>
      </p:pic>
      <p:pic>
        <p:nvPicPr>
          <p:cNvPr id="23554"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91680" y="5517232"/>
            <a:ext cx="6552728" cy="598165"/>
          </a:xfrm>
          <a:prstGeom prst="rect">
            <a:avLst/>
          </a:prstGeom>
          <a:noFill/>
        </p:spPr>
      </p:pic>
      <p:pic>
        <p:nvPicPr>
          <p:cNvPr id="23553"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483768" y="6165304"/>
            <a:ext cx="2736304" cy="454149"/>
          </a:xfrm>
          <a:prstGeom prst="rect">
            <a:avLst/>
          </a:prstGeom>
          <a:noFill/>
        </p:spPr>
      </p:pic>
      <p:sp>
        <p:nvSpPr>
          <p:cNvPr id="2356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3562" name="Rectangle 10"/>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3" name="Rectangle 11"/>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4" name="Rectangle 12"/>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5" name="Rectangle 13"/>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6" name="Rectangle 14"/>
          <p:cNvSpPr>
            <a:spLocks noChangeArrowheads="1"/>
          </p:cNvSpPr>
          <p:nvPr/>
        </p:nvSpPr>
        <p:spPr bwMode="auto">
          <a:xfrm>
            <a:off x="0" y="164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7" name="Rectangle 15"/>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8" name="Rectangle 16"/>
          <p:cNvSpPr>
            <a:spLocks noChangeArrowheads="1"/>
          </p:cNvSpPr>
          <p:nvPr/>
        </p:nvSpPr>
        <p:spPr bwMode="auto">
          <a:xfrm>
            <a:off x="0" y="212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569" name="Rectangle 17"/>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F.W. I.F</a:t>
            </a:r>
            <a:endParaRPr lang="ar-IQ" dirty="0"/>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1916832"/>
            <a:ext cx="4176464" cy="598165"/>
          </a:xfrm>
          <a:prstGeom prst="rect">
            <a:avLst/>
          </a:prstGeom>
          <a:noFill/>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2636912"/>
            <a:ext cx="2304256" cy="526157"/>
          </a:xfrm>
          <a:prstGeom prst="rect">
            <a:avLst/>
          </a:prstGeom>
          <a:noFill/>
        </p:spPr>
      </p:pic>
      <p:pic>
        <p:nvPicPr>
          <p:cNvPr id="102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79712" y="4221088"/>
            <a:ext cx="2088232" cy="454149"/>
          </a:xfrm>
          <a:prstGeom prst="rect">
            <a:avLst/>
          </a:prstGeom>
          <a:noFill/>
        </p:spPr>
      </p:pic>
      <p:pic>
        <p:nvPicPr>
          <p:cNvPr id="102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15616" y="4797152"/>
            <a:ext cx="2295897" cy="1368152"/>
          </a:xfrm>
          <a:prstGeom prst="rect">
            <a:avLst/>
          </a:prstGeom>
          <a:noFill/>
        </p:spPr>
      </p:pic>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8" name="Rectangle 14"/>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0" y="1647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0"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2124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0" y="2600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0" y="3076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0" y="3686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4" name="Rectangle 3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6"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57" name="Rectangle 3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61"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60" name="Picture 3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07904" y="5157192"/>
            <a:ext cx="648072" cy="504056"/>
          </a:xfrm>
          <a:prstGeom prst="rect">
            <a:avLst/>
          </a:prstGeom>
          <a:noFill/>
        </p:spPr>
      </p:pic>
      <p:sp>
        <p:nvSpPr>
          <p:cNvPr id="1080" name="Rectangle 5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82"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81" name="Picture 5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67744" y="3284984"/>
            <a:ext cx="360040" cy="1080120"/>
          </a:xfrm>
          <a:prstGeom prst="rect">
            <a:avLst/>
          </a:prstGeom>
          <a:noFill/>
        </p:spPr>
      </p:pic>
      <p:sp>
        <p:nvSpPr>
          <p:cNvPr id="1084" name="Rectangle 6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83" name="Picture 5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860032" y="4869160"/>
            <a:ext cx="2808312" cy="1152128"/>
          </a:xfrm>
          <a:prstGeom prst="rect">
            <a:avLst/>
          </a:prstGeom>
          <a:noFill/>
        </p:spPr>
      </p:pic>
      <p:sp>
        <p:nvSpPr>
          <p:cNvPr id="1085" name="Rectangle 61"/>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formula for[N.F.W.I.F.</a:t>
            </a:r>
            <a:r>
              <a:rPr lang="en-US" dirty="0" smtClean="0"/>
              <a:t>]</a:t>
            </a:r>
            <a:endParaRPr lang="ar-IQ" dirty="0"/>
          </a:p>
        </p:txBody>
      </p:sp>
      <p:sp>
        <p:nvSpPr>
          <p:cNvPr id="1249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4931" name="Rectangle 3"/>
          <p:cNvSpPr>
            <a:spLocks noChangeArrowheads="1"/>
          </p:cNvSpPr>
          <p:nvPr/>
        </p:nvSpPr>
        <p:spPr bwMode="auto">
          <a:xfrm>
            <a:off x="0" y="3190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49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493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1988840"/>
            <a:ext cx="7072362" cy="4029078"/>
          </a:xfrm>
          <a:prstGeom prst="rect">
            <a:avLst/>
          </a:prstGeom>
          <a:noFill/>
        </p:spPr>
      </p:pic>
      <p:sp>
        <p:nvSpPr>
          <p:cNvPr id="124934" name="Rectangle 6"/>
          <p:cNvSpPr>
            <a:spLocks noChangeArrowheads="1"/>
          </p:cNvSpPr>
          <p:nvPr/>
        </p:nvSpPr>
        <p:spPr bwMode="auto">
          <a:xfrm>
            <a:off x="0" y="4057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0042"/>
            <a:ext cx="7834064" cy="1000132"/>
          </a:xfrm>
        </p:spPr>
        <p:txBody>
          <a:bodyPr>
            <a:normAutofit fontScale="90000"/>
          </a:bodyPr>
          <a:lstStyle/>
          <a:p>
            <a:pPr rtl="0"/>
            <a:r>
              <a:rPr lang="en-US" dirty="0" smtClean="0"/>
              <a:t>Example</a:t>
            </a:r>
            <a:br>
              <a:rPr lang="en-US" dirty="0" smtClean="0"/>
            </a:br>
            <a:r>
              <a:rPr lang="en-US" dirty="0" smtClean="0"/>
              <a:t>Find  [N.I.F.W.D]for this table</a:t>
            </a:r>
            <a:endParaRPr lang="ar-IQ" dirty="0"/>
          </a:p>
        </p:txBody>
      </p:sp>
      <p:sp>
        <p:nvSpPr>
          <p:cNvPr id="125984"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5985" name="Rectangle 33"/>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86" name="Rectangle 34"/>
          <p:cNvSpPr>
            <a:spLocks noChangeArrowheads="1"/>
          </p:cNvSpPr>
          <p:nvPr/>
        </p:nvSpPr>
        <p:spPr bwMode="auto">
          <a:xfrm>
            <a:off x="214282" y="1714488"/>
            <a:ext cx="24277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87" name="Rectangle 35"/>
          <p:cNvSpPr>
            <a:spLocks noChangeArrowheads="1"/>
          </p:cNvSpPr>
          <p:nvPr/>
        </p:nvSpPr>
        <p:spPr bwMode="auto">
          <a:xfrm>
            <a:off x="0" y="2305050"/>
            <a:ext cx="2310248"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88" name="Rectangle 36"/>
          <p:cNvSpPr>
            <a:spLocks noChangeArrowheads="1"/>
          </p:cNvSpPr>
          <p:nvPr/>
        </p:nvSpPr>
        <p:spPr bwMode="auto">
          <a:xfrm>
            <a:off x="0" y="2895600"/>
            <a:ext cx="239200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89" name="Rectangle 37"/>
          <p:cNvSpPr>
            <a:spLocks noChangeArrowheads="1"/>
          </p:cNvSpPr>
          <p:nvPr/>
        </p:nvSpPr>
        <p:spPr bwMode="auto">
          <a:xfrm>
            <a:off x="0" y="3486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0" name="Rectangle 38"/>
          <p:cNvSpPr>
            <a:spLocks noChangeArrowheads="1"/>
          </p:cNvSpPr>
          <p:nvPr/>
        </p:nvSpPr>
        <p:spPr bwMode="auto">
          <a:xfrm>
            <a:off x="0" y="407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1" name="Rectangle 39"/>
          <p:cNvSpPr>
            <a:spLocks noChangeArrowheads="1"/>
          </p:cNvSpPr>
          <p:nvPr/>
        </p:nvSpPr>
        <p:spPr bwMode="auto">
          <a:xfrm>
            <a:off x="0" y="455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2" name="Rectangle 40"/>
          <p:cNvSpPr>
            <a:spLocks noChangeArrowheads="1"/>
          </p:cNvSpPr>
          <p:nvPr/>
        </p:nvSpPr>
        <p:spPr bwMode="auto">
          <a:xfrm>
            <a:off x="0" y="514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993" name="Rectangle 41"/>
          <p:cNvSpPr>
            <a:spLocks noChangeArrowheads="1"/>
          </p:cNvSpPr>
          <p:nvPr/>
        </p:nvSpPr>
        <p:spPr bwMode="auto">
          <a:xfrm>
            <a:off x="0" y="5619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13"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12" name="Picture 6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43042" y="1428736"/>
            <a:ext cx="1928826" cy="655426"/>
          </a:xfrm>
          <a:prstGeom prst="rect">
            <a:avLst/>
          </a:prstGeom>
          <a:noFill/>
        </p:spPr>
      </p:pic>
      <p:cxnSp>
        <p:nvCxnSpPr>
          <p:cNvPr id="76" name="Straight Connector 75"/>
          <p:cNvCxnSpPr/>
          <p:nvPr/>
        </p:nvCxnSpPr>
        <p:spPr>
          <a:xfrm rot="16200000" flipH="1">
            <a:off x="928662" y="3500438"/>
            <a:ext cx="3714776"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015" name="Rectangle 6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16" name="Rectangle 64"/>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18" name="Rectangle 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17" name="Picture 6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7624" y="3068960"/>
            <a:ext cx="2448272" cy="590550"/>
          </a:xfrm>
          <a:prstGeom prst="rect">
            <a:avLst/>
          </a:prstGeom>
          <a:noFill/>
        </p:spPr>
      </p:pic>
      <p:sp>
        <p:nvSpPr>
          <p:cNvPr id="126020" name="Rectangle 6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19" name="Picture 6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7624" y="3645024"/>
            <a:ext cx="2494060" cy="590550"/>
          </a:xfrm>
          <a:prstGeom prst="rect">
            <a:avLst/>
          </a:prstGeom>
          <a:noFill/>
        </p:spPr>
      </p:pic>
      <p:sp>
        <p:nvSpPr>
          <p:cNvPr id="126021" name="Rectangle 69"/>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6023" name="Rectangle 7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22" name="Picture 7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87624" y="4221088"/>
            <a:ext cx="2422622" cy="590550"/>
          </a:xfrm>
          <a:prstGeom prst="rect">
            <a:avLst/>
          </a:prstGeom>
          <a:noFill/>
        </p:spPr>
      </p:pic>
      <p:sp>
        <p:nvSpPr>
          <p:cNvPr id="126024" name="Rectangle 72"/>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26" name="Rectangle 7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25" name="Picture 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15616" y="4857760"/>
            <a:ext cx="2527690" cy="590550"/>
          </a:xfrm>
          <a:prstGeom prst="rect">
            <a:avLst/>
          </a:prstGeom>
          <a:noFill/>
        </p:spPr>
      </p:pic>
      <p:sp>
        <p:nvSpPr>
          <p:cNvPr id="126027" name="Rectangle 75"/>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2" name="Straight Connector 91"/>
          <p:cNvCxnSpPr/>
          <p:nvPr/>
        </p:nvCxnSpPr>
        <p:spPr>
          <a:xfrm>
            <a:off x="1142976" y="2143116"/>
            <a:ext cx="7072362"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H="1">
            <a:off x="2035951" y="3464719"/>
            <a:ext cx="3643338"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071802" y="3500438"/>
            <a:ext cx="3571900"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4214810" y="3571876"/>
            <a:ext cx="3500462"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H="1">
            <a:off x="5250661" y="3536157"/>
            <a:ext cx="3571900"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6322231" y="3536157"/>
            <a:ext cx="3571900"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6031" name="Picture 7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000496" y="1643050"/>
            <a:ext cx="571500" cy="476250"/>
          </a:xfrm>
          <a:prstGeom prst="rect">
            <a:avLst/>
          </a:prstGeom>
          <a:noFill/>
        </p:spPr>
      </p:pic>
      <p:pic>
        <p:nvPicPr>
          <p:cNvPr id="126030" name="Picture 7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00628" y="1643050"/>
            <a:ext cx="733425" cy="485775"/>
          </a:xfrm>
          <a:prstGeom prst="rect">
            <a:avLst/>
          </a:prstGeom>
          <a:noFill/>
        </p:spPr>
      </p:pic>
      <p:pic>
        <p:nvPicPr>
          <p:cNvPr id="126029" name="Picture 7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072198" y="1643050"/>
            <a:ext cx="733425" cy="485775"/>
          </a:xfrm>
          <a:prstGeom prst="rect">
            <a:avLst/>
          </a:prstGeom>
          <a:noFill/>
        </p:spPr>
      </p:pic>
      <p:pic>
        <p:nvPicPr>
          <p:cNvPr id="126028" name="Picture 7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43768" y="1643050"/>
            <a:ext cx="733425" cy="485775"/>
          </a:xfrm>
          <a:prstGeom prst="rect">
            <a:avLst/>
          </a:prstGeom>
          <a:noFill/>
        </p:spPr>
      </p:pic>
      <p:sp>
        <p:nvSpPr>
          <p:cNvPr id="126032" name="Rectangle 8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33" name="Rectangle 81"/>
          <p:cNvSpPr>
            <a:spLocks noChangeArrowheads="1"/>
          </p:cNvSpPr>
          <p:nvPr/>
        </p:nvSpPr>
        <p:spPr bwMode="auto">
          <a:xfrm>
            <a:off x="0" y="47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34" name="Rectangle 82"/>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35" name="Rectangle 83"/>
          <p:cNvSpPr>
            <a:spLocks noChangeArrowheads="1"/>
          </p:cNvSpPr>
          <p:nvPr/>
        </p:nvSpPr>
        <p:spPr bwMode="auto">
          <a:xfrm>
            <a:off x="0" y="144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36" name="Rectangle 84"/>
          <p:cNvSpPr>
            <a:spLocks noChangeArrowheads="1"/>
          </p:cNvSpPr>
          <p:nvPr/>
        </p:nvSpPr>
        <p:spPr bwMode="auto">
          <a:xfrm>
            <a:off x="0" y="1933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6039" name="Picture 8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000496" y="2571744"/>
            <a:ext cx="466725" cy="476250"/>
          </a:xfrm>
          <a:prstGeom prst="rect">
            <a:avLst/>
          </a:prstGeom>
          <a:noFill/>
          <a:ln>
            <a:solidFill>
              <a:schemeClr val="tx1"/>
            </a:solidFill>
          </a:ln>
        </p:spPr>
      </p:pic>
      <p:pic>
        <p:nvPicPr>
          <p:cNvPr id="126038" name="Picture 8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214810" y="3929066"/>
            <a:ext cx="200025" cy="476250"/>
          </a:xfrm>
          <a:prstGeom prst="rect">
            <a:avLst/>
          </a:prstGeom>
          <a:noFill/>
        </p:spPr>
      </p:pic>
      <p:pic>
        <p:nvPicPr>
          <p:cNvPr id="126037" name="Picture 8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214810" y="4572008"/>
            <a:ext cx="200025" cy="476250"/>
          </a:xfrm>
          <a:prstGeom prst="rect">
            <a:avLst/>
          </a:prstGeom>
          <a:noFill/>
        </p:spPr>
      </p:pic>
      <p:sp>
        <p:nvSpPr>
          <p:cNvPr id="126041" name="Rectangle 8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42" name="Rectangle 90"/>
          <p:cNvSpPr>
            <a:spLocks noChangeArrowheads="1"/>
          </p:cNvSpPr>
          <p:nvPr/>
        </p:nvSpPr>
        <p:spPr bwMode="auto">
          <a:xfrm>
            <a:off x="0" y="47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3" name="Rectangle 91"/>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4" name="Rectangle 92"/>
          <p:cNvSpPr>
            <a:spLocks noChangeArrowheads="1"/>
          </p:cNvSpPr>
          <p:nvPr/>
        </p:nvSpPr>
        <p:spPr bwMode="auto">
          <a:xfrm>
            <a:off x="0" y="1428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5" name="Rectangle 93"/>
          <p:cNvSpPr>
            <a:spLocks noChangeArrowheads="1"/>
          </p:cNvSpPr>
          <p:nvPr/>
        </p:nvSpPr>
        <p:spPr bwMode="auto">
          <a:xfrm>
            <a:off x="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47" name="Rectangle 9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46" name="Picture 9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071934" y="3357562"/>
            <a:ext cx="466725" cy="476250"/>
          </a:xfrm>
          <a:prstGeom prst="rect">
            <a:avLst/>
          </a:prstGeom>
          <a:noFill/>
        </p:spPr>
      </p:pic>
      <p:pic>
        <p:nvPicPr>
          <p:cNvPr id="126054" name="Picture 102"/>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5286380" y="4357694"/>
            <a:ext cx="466725" cy="476250"/>
          </a:xfrm>
          <a:prstGeom prst="rect">
            <a:avLst/>
          </a:prstGeom>
          <a:noFill/>
        </p:spPr>
      </p:pic>
      <p:pic>
        <p:nvPicPr>
          <p:cNvPr id="126052" name="Picture 100"/>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5429256" y="3714752"/>
            <a:ext cx="200025" cy="476250"/>
          </a:xfrm>
          <a:prstGeom prst="rect">
            <a:avLst/>
          </a:prstGeom>
          <a:noFill/>
        </p:spPr>
      </p:pic>
      <p:pic>
        <p:nvPicPr>
          <p:cNvPr id="126051" name="Picture 9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286380" y="3000372"/>
            <a:ext cx="428628" cy="476250"/>
          </a:xfrm>
          <a:prstGeom prst="rect">
            <a:avLst/>
          </a:prstGeom>
          <a:noFill/>
          <a:ln>
            <a:solidFill>
              <a:schemeClr val="tx1"/>
            </a:solidFill>
          </a:ln>
        </p:spPr>
      </p:pic>
      <p:pic>
        <p:nvPicPr>
          <p:cNvPr id="126050" name="Picture 9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357950" y="3357562"/>
            <a:ext cx="357190" cy="476250"/>
          </a:xfrm>
          <a:prstGeom prst="rect">
            <a:avLst/>
          </a:prstGeom>
          <a:noFill/>
          <a:ln>
            <a:solidFill>
              <a:schemeClr val="tx1"/>
            </a:solidFill>
          </a:ln>
        </p:spPr>
      </p:pic>
      <p:pic>
        <p:nvPicPr>
          <p:cNvPr id="126049" name="Picture 97"/>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6215074" y="4071942"/>
            <a:ext cx="466725" cy="476250"/>
          </a:xfrm>
          <a:prstGeom prst="rect">
            <a:avLst/>
          </a:prstGeom>
          <a:noFill/>
        </p:spPr>
      </p:pic>
      <p:pic>
        <p:nvPicPr>
          <p:cNvPr id="126048" name="Picture 96"/>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7358083" y="3714752"/>
            <a:ext cx="571503" cy="476250"/>
          </a:xfrm>
          <a:prstGeom prst="rect">
            <a:avLst/>
          </a:prstGeom>
          <a:noFill/>
          <a:ln>
            <a:solidFill>
              <a:schemeClr val="tx1"/>
            </a:solidFill>
          </a:ln>
        </p:spPr>
      </p:pic>
      <p:sp>
        <p:nvSpPr>
          <p:cNvPr id="126055" name="Rectangle 10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26056" name="Rectangle 10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57" name="Rectangle 10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59" name="Rectangle 107"/>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0" name="Rectangle 108"/>
          <p:cNvSpPr>
            <a:spLocks noChangeArrowheads="1"/>
          </p:cNvSpPr>
          <p:nvPr/>
        </p:nvSpPr>
        <p:spPr bwMode="auto">
          <a:xfrm>
            <a:off x="0" y="2838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1" name="Rectangle 109"/>
          <p:cNvSpPr>
            <a:spLocks noChangeArrowheads="1"/>
          </p:cNvSpPr>
          <p:nvPr/>
        </p:nvSpPr>
        <p:spPr bwMode="auto">
          <a:xfrm>
            <a:off x="0" y="3314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2" name="Rectangle 110"/>
          <p:cNvSpPr>
            <a:spLocks noChangeArrowheads="1"/>
          </p:cNvSpPr>
          <p:nvPr/>
        </p:nvSpPr>
        <p:spPr bwMode="auto">
          <a:xfrm>
            <a:off x="0" y="3790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4" name="Rectangle 1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63" name="Picture 111"/>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1259632" y="2276872"/>
            <a:ext cx="1314450" cy="792088"/>
          </a:xfrm>
          <a:prstGeom prst="rect">
            <a:avLst/>
          </a:prstGeom>
          <a:noFill/>
        </p:spPr>
      </p:pic>
      <p:sp>
        <p:nvSpPr>
          <p:cNvPr id="126065" name="Rectangle 113"/>
          <p:cNvSpPr>
            <a:spLocks noChangeArrowheads="1"/>
          </p:cNvSpPr>
          <p:nvPr/>
        </p:nvSpPr>
        <p:spPr bwMode="auto">
          <a:xfrm>
            <a:off x="0" y="590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067" name="Rectangle 1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26066" name="Picture 114"/>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3286116" y="2428868"/>
            <a:ext cx="285753" cy="476250"/>
          </a:xfrm>
          <a:prstGeom prst="rect">
            <a:avLst/>
          </a:prstGeom>
          <a:noFill/>
          <a:ln>
            <a:solidFill>
              <a:schemeClr val="tx1"/>
            </a:solidFill>
          </a:ln>
        </p:spPr>
      </p:pic>
    </p:spTree>
  </p:cSld>
  <p:clrMapOvr>
    <a:masterClrMapping/>
  </p:clrMapOvr>
  <p:transition>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21760</TotalTime>
  <Words>4061</Words>
  <Application>Microsoft Office PowerPoint</Application>
  <PresentationFormat>On-screen Show (4:3)</PresentationFormat>
  <Paragraphs>850</Paragraphs>
  <Slides>131</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131</vt:i4>
      </vt:variant>
    </vt:vector>
  </HeadingPairs>
  <TitlesOfParts>
    <vt:vector size="142" baseType="lpstr">
      <vt:lpstr>新細明體</vt:lpstr>
      <vt:lpstr>ABDUL</vt:lpstr>
      <vt:lpstr>Ali_K_Samik</vt:lpstr>
      <vt:lpstr>Ali-A-Samik</vt:lpstr>
      <vt:lpstr>Arial</vt:lpstr>
      <vt:lpstr>Calibri</vt:lpstr>
      <vt:lpstr>Cambria</vt:lpstr>
      <vt:lpstr>Cambria Math</vt:lpstr>
      <vt:lpstr>Times New Roman</vt:lpstr>
      <vt:lpstr>Office Theme</vt:lpstr>
      <vt:lpstr>Equation</vt:lpstr>
      <vt:lpstr>Numerical Analysis</vt:lpstr>
      <vt:lpstr> REFRENCES</vt:lpstr>
      <vt:lpstr>PowerPoint Presentation</vt:lpstr>
      <vt:lpstr>المصادر العربیة</vt:lpstr>
      <vt:lpstr>PowerPoint Presentation</vt:lpstr>
      <vt:lpstr>PowerPoint Presentation</vt:lpstr>
      <vt:lpstr>PowerPoint Presentation</vt:lpstr>
      <vt:lpstr>PowerPoint Presentation</vt:lpstr>
      <vt:lpstr>PowerPoint Presentation</vt:lpstr>
      <vt:lpstr>هةلَةكان Chapter One: Errors</vt:lpstr>
      <vt:lpstr>1-2 Sources of Errors</vt:lpstr>
      <vt:lpstr>PowerPoint Presentation</vt:lpstr>
      <vt:lpstr>PowerPoint Presentation</vt:lpstr>
      <vt:lpstr> 1-2-2 Numerical  Errors </vt:lpstr>
      <vt:lpstr>PowerPoint Presentation</vt:lpstr>
      <vt:lpstr>PowerPoint Presentation</vt:lpstr>
      <vt:lpstr>PowerPoint Presentation</vt:lpstr>
      <vt:lpstr>PowerPoint Presentation</vt:lpstr>
      <vt:lpstr>         Chapter Two : Roots finding  2-1Newton - Raphson  Method [N.R.M] for Single  Non- Linear  Equations  .         </vt:lpstr>
      <vt:lpstr>Examples</vt:lpstr>
      <vt:lpstr>PowerPoint Presentation</vt:lpstr>
      <vt:lpstr>PowerPoint Presentation</vt:lpstr>
      <vt:lpstr>Exercise</vt:lpstr>
      <vt:lpstr>Note :  Lahopital Law </vt:lpstr>
      <vt:lpstr> 2-1-1 Applications of [N.R.M] for making the Equation to finding Several Types of Numbers بةكارهيَناني(N.R.M)بؤ دروست كردني هاوكيَشة بؤ دؤزينةوة ضةندجؤريَك ذمارة  </vt:lpstr>
      <vt:lpstr> 2-1-1-1Square Roots of numbers  method  1-Square Roots</vt:lpstr>
      <vt:lpstr>  By N.R.M  </vt:lpstr>
      <vt:lpstr> Example</vt:lpstr>
      <vt:lpstr>Exercise</vt:lpstr>
      <vt:lpstr>2-1-1-2Reciprocal Method</vt:lpstr>
      <vt:lpstr>PowerPoint Presentation</vt:lpstr>
      <vt:lpstr>                Example</vt:lpstr>
      <vt:lpstr>1-1-3   Reciprocal of Square Roots method -2</vt:lpstr>
      <vt:lpstr>Example</vt:lpstr>
      <vt:lpstr> 2-2 Secant Method </vt:lpstr>
      <vt:lpstr>PowerPoint Presentation</vt:lpstr>
      <vt:lpstr>Example</vt:lpstr>
      <vt:lpstr>PowerPoint Presentation</vt:lpstr>
      <vt:lpstr>PowerPoint Presentation</vt:lpstr>
      <vt:lpstr>PowerPoint Presentation</vt:lpstr>
      <vt:lpstr>2-3 The bisection method   طريقة التنصيف   رِيَطاي لةت كردن</vt:lpstr>
      <vt:lpstr>PowerPoint Presentation</vt:lpstr>
      <vt:lpstr>PowerPoint Presentation</vt:lpstr>
      <vt:lpstr>Example:  Finding the root of a polynomial</vt:lpstr>
      <vt:lpstr>PowerPoint Presentation</vt:lpstr>
      <vt:lpstr>PowerPoint Presentation</vt:lpstr>
      <vt:lpstr> 2-3 Newton - Raphson  Method [N.R.M] for systems of non-linear equations </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 Exercises Solve the  fowling Systems by N.R.M</vt:lpstr>
      <vt:lpstr>Chapter Three : Polynomial  زؤر رِادةدار </vt:lpstr>
      <vt:lpstr>    3-3 Representation Polynomial by power algebraic series    </vt:lpstr>
      <vt:lpstr> Chapter Four 4-Power  Series  4-1 Deriving Taylor Series or[Taylor Expansion ]  </vt:lpstr>
      <vt:lpstr>PowerPoint Presentation</vt:lpstr>
      <vt:lpstr>PowerPoint Presentation</vt:lpstr>
      <vt:lpstr>PowerPoint Presentation</vt:lpstr>
      <vt:lpstr>4-2 Maclaurian series[ MaclaurianExpansion]</vt:lpstr>
      <vt:lpstr> 4-3 Taylor  Series with Remainder</vt:lpstr>
      <vt:lpstr> Remainder of  Taylor  Series</vt:lpstr>
      <vt:lpstr>PowerPoint Presentation</vt:lpstr>
      <vt:lpstr>Exercise</vt:lpstr>
      <vt:lpstr>Example</vt:lpstr>
      <vt:lpstr>Maclaurain Series for</vt:lpstr>
      <vt:lpstr>2)If   f(x)=Cosx Find Remainder Maclaurian Series and G.F</vt:lpstr>
      <vt:lpstr>Maylaurain Series for    cosx</vt:lpstr>
      <vt:lpstr>PowerPoint Presentation</vt:lpstr>
      <vt:lpstr>   </vt:lpstr>
      <vt:lpstr> </vt:lpstr>
      <vt:lpstr>     </vt:lpstr>
      <vt:lpstr>PowerPoint Presentation</vt:lpstr>
      <vt:lpstr>4-4 Euler's formula[Relation between Maclaurian expansion and Polar form]</vt:lpstr>
      <vt:lpstr>  </vt:lpstr>
      <vt:lpstr>PowerPoint Presentation</vt:lpstr>
      <vt:lpstr>Taylor and maclaurian</vt:lpstr>
      <vt:lpstr>5- Finite Differences   جياوازيةسنووردارةكان (الفروق المنتهية)</vt:lpstr>
      <vt:lpstr> Table of Forward Differencesالفروق الأمامية (Descending Differences)(الفروق النازلة)  </vt:lpstr>
      <vt:lpstr>PowerPoint Presentation</vt:lpstr>
      <vt:lpstr>Examples</vt:lpstr>
      <vt:lpstr>6-1-2 Error Propagation</vt:lpstr>
      <vt:lpstr>- 5-2 Ascending Differences[ Backward Differences](B.W.D) جياوازية بةرةوذوورةكان</vt:lpstr>
      <vt:lpstr>6-2-1 Table    Back- ward Differences  Table   Ascending Differences </vt:lpstr>
      <vt:lpstr>PowerPoint Presentation</vt:lpstr>
      <vt:lpstr>جياوازية ناوةنديةكان 6-3 Central Differences</vt:lpstr>
      <vt:lpstr>PowerPoint Presentation</vt:lpstr>
      <vt:lpstr>PowerPoint Presentation</vt:lpstr>
      <vt:lpstr>Example</vt:lpstr>
      <vt:lpstr>6-4 relation betweenCentral Differences and forward Differences or Effect of Central Difference on  Forward Difference  </vt:lpstr>
      <vt:lpstr>6-5 Deriving relation betweenCentral Differences and forward Differences or Effect of Central Difference on  Forward Difference</vt:lpstr>
      <vt:lpstr>6-6 Deriving Relation between[Central Differences] and[Backward Differences] or Effect of Central Differences o Backward Differences</vt:lpstr>
      <vt:lpstr> 6- Interpolation  6-1 What is Interpolation? Equal intervals    6-2 Newton Forward  Interpolation  Formula{N.F.W.I.F.} </vt:lpstr>
      <vt:lpstr>N. F.W. I.F</vt:lpstr>
      <vt:lpstr>General formula for[N.F.W.I.F.]</vt:lpstr>
      <vt:lpstr>Example Find  [N.I.F.W.D]for this table</vt:lpstr>
      <vt:lpstr>PowerPoint Presentation</vt:lpstr>
      <vt:lpstr>6-3Deriving Newton interpolation backward differences</vt:lpstr>
      <vt:lpstr>PowerPoint Presentation</vt:lpstr>
      <vt:lpstr>Newton Back- ward Interpolation formula N.B.W.I.F</vt:lpstr>
      <vt:lpstr>Newton Back- ward formula </vt:lpstr>
      <vt:lpstr>6-3 Gaussian Forward Interpolation Formula</vt:lpstr>
      <vt:lpstr>PowerPoint Presentation</vt:lpstr>
      <vt:lpstr>6-4 Gaussian Backward Interpolation Formula </vt:lpstr>
      <vt:lpstr>6-5Lagrange Interpolation for unequal intervals</vt:lpstr>
      <vt:lpstr>PowerPoint Presentation</vt:lpstr>
      <vt:lpstr>Chapter Seven Numerical Integration </vt:lpstr>
      <vt:lpstr>PowerPoint Presentation</vt:lpstr>
      <vt:lpstr>7-2Composite Integration Rules</vt:lpstr>
      <vt:lpstr>PowerPoint Presentation</vt:lpstr>
      <vt:lpstr>  </vt:lpstr>
      <vt:lpstr>7-4-1Newton-Cotes Method</vt:lpstr>
      <vt:lpstr>and</vt:lpstr>
      <vt:lpstr>If   n=1</vt:lpstr>
      <vt:lpstr>PowerPoint Presentation</vt:lpstr>
      <vt:lpstr>PowerPoint Presentation</vt:lpstr>
      <vt:lpstr>7-5Simpsons Method</vt:lpstr>
      <vt:lpstr>PowerPoint Presentation</vt:lpstr>
      <vt:lpstr>PowerPoint Presentation</vt:lpstr>
      <vt:lpstr>PowerPoint Presentation</vt:lpstr>
      <vt:lpstr>PowerPoint Presentation</vt:lpstr>
      <vt:lpstr>PowerPoint Presentation</vt:lpstr>
      <vt:lpstr> 3-18-Set s of Numbers</vt:lpstr>
      <vt:lpstr>8-2  [Polar and Cartesian] Coordinates and  Deriving Polar Form</vt:lpstr>
      <vt:lpstr>PowerPoint Presentation</vt:lpstr>
      <vt:lpstr>PowerPoint Presentation</vt:lpstr>
      <vt:lpstr> 8-5Representation  Polar by Real Part and Imaginary Part </vt:lpstr>
      <vt:lpstr>Exercise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Analysis</dc:title>
  <dc:creator>Miqdad</dc:creator>
  <cp:lastModifiedBy>Orient</cp:lastModifiedBy>
  <cp:revision>976</cp:revision>
  <dcterms:created xsi:type="dcterms:W3CDTF">2013-10-21T21:07:45Z</dcterms:created>
  <dcterms:modified xsi:type="dcterms:W3CDTF">2023-05-20T16:37:40Z</dcterms:modified>
</cp:coreProperties>
</file>