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28" r:id="rId1"/>
  </p:sldMasterIdLst>
  <p:notesMasterIdLst>
    <p:notesMasterId r:id="rId77"/>
  </p:notesMasterIdLst>
  <p:handoutMasterIdLst>
    <p:handoutMasterId r:id="rId78"/>
  </p:handoutMasterIdLst>
  <p:sldIdLst>
    <p:sldId id="256" r:id="rId2"/>
    <p:sldId id="257" r:id="rId3"/>
    <p:sldId id="429" r:id="rId4"/>
    <p:sldId id="401" r:id="rId5"/>
    <p:sldId id="402" r:id="rId6"/>
    <p:sldId id="442" r:id="rId7"/>
    <p:sldId id="328" r:id="rId8"/>
    <p:sldId id="329" r:id="rId9"/>
    <p:sldId id="514" r:id="rId10"/>
    <p:sldId id="334" r:id="rId11"/>
    <p:sldId id="533" r:id="rId12"/>
    <p:sldId id="335" r:id="rId13"/>
    <p:sldId id="337" r:id="rId14"/>
    <p:sldId id="338" r:id="rId15"/>
    <p:sldId id="516" r:id="rId16"/>
    <p:sldId id="340" r:id="rId17"/>
    <p:sldId id="342" r:id="rId18"/>
    <p:sldId id="343" r:id="rId19"/>
    <p:sldId id="344" r:id="rId20"/>
    <p:sldId id="407" r:id="rId21"/>
    <p:sldId id="345" r:id="rId22"/>
    <p:sldId id="409" r:id="rId23"/>
    <p:sldId id="347" r:id="rId24"/>
    <p:sldId id="534" r:id="rId25"/>
    <p:sldId id="535" r:id="rId26"/>
    <p:sldId id="348" r:id="rId27"/>
    <p:sldId id="530" r:id="rId28"/>
    <p:sldId id="350" r:id="rId29"/>
    <p:sldId id="351" r:id="rId30"/>
    <p:sldId id="352" r:id="rId31"/>
    <p:sldId id="410" r:id="rId32"/>
    <p:sldId id="411" r:id="rId33"/>
    <p:sldId id="498" r:id="rId34"/>
    <p:sldId id="412" r:id="rId35"/>
    <p:sldId id="499" r:id="rId36"/>
    <p:sldId id="500" r:id="rId37"/>
    <p:sldId id="417" r:id="rId38"/>
    <p:sldId id="415" r:id="rId39"/>
    <p:sldId id="414" r:id="rId40"/>
    <p:sldId id="419" r:id="rId41"/>
    <p:sldId id="353" r:id="rId42"/>
    <p:sldId id="420" r:id="rId43"/>
    <p:sldId id="355" r:id="rId44"/>
    <p:sldId id="356" r:id="rId45"/>
    <p:sldId id="357" r:id="rId46"/>
    <p:sldId id="363" r:id="rId47"/>
    <p:sldId id="365" r:id="rId48"/>
    <p:sldId id="366" r:id="rId49"/>
    <p:sldId id="369" r:id="rId50"/>
    <p:sldId id="526" r:id="rId51"/>
    <p:sldId id="529" r:id="rId52"/>
    <p:sldId id="527" r:id="rId53"/>
    <p:sldId id="422" r:id="rId54"/>
    <p:sldId id="424" r:id="rId55"/>
    <p:sldId id="539" r:id="rId56"/>
    <p:sldId id="536" r:id="rId57"/>
    <p:sldId id="537" r:id="rId58"/>
    <p:sldId id="538" r:id="rId59"/>
    <p:sldId id="540" r:id="rId60"/>
    <p:sldId id="376" r:id="rId61"/>
    <p:sldId id="426" r:id="rId62"/>
    <p:sldId id="425" r:id="rId63"/>
    <p:sldId id="528" r:id="rId64"/>
    <p:sldId id="382" r:id="rId65"/>
    <p:sldId id="371" r:id="rId66"/>
    <p:sldId id="384" r:id="rId67"/>
    <p:sldId id="383" r:id="rId68"/>
    <p:sldId id="385" r:id="rId69"/>
    <p:sldId id="386" r:id="rId70"/>
    <p:sldId id="532" r:id="rId71"/>
    <p:sldId id="387" r:id="rId72"/>
    <p:sldId id="388" r:id="rId73"/>
    <p:sldId id="389" r:id="rId74"/>
    <p:sldId id="427" r:id="rId75"/>
    <p:sldId id="428" r:id="rId76"/>
  </p:sldIdLst>
  <p:sldSz cx="9144000" cy="6858000" type="screen4x3"/>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368" autoAdjust="0"/>
    <p:restoredTop sz="97931" autoAdjust="0"/>
  </p:normalViewPr>
  <p:slideViewPr>
    <p:cSldViewPr>
      <p:cViewPr varScale="1">
        <p:scale>
          <a:sx n="63" d="100"/>
          <a:sy n="63" d="100"/>
        </p:scale>
        <p:origin x="1146" y="7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442" y="-102"/>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03292" y="0"/>
            <a:ext cx="2984871" cy="501094"/>
          </a:xfrm>
          <a:prstGeom prst="rect">
            <a:avLst/>
          </a:prstGeom>
        </p:spPr>
        <p:txBody>
          <a:bodyPr vert="horz" lIns="96625" tIns="48312" rIns="96625" bIns="48312" rtlCol="1"/>
          <a:lstStyle>
            <a:lvl1pPr algn="r">
              <a:defRPr sz="1300"/>
            </a:lvl1pPr>
          </a:lstStyle>
          <a:p>
            <a:endParaRPr lang="ar-IQ"/>
          </a:p>
        </p:txBody>
      </p:sp>
      <p:sp>
        <p:nvSpPr>
          <p:cNvPr id="3" name="Date Placeholder 2"/>
          <p:cNvSpPr>
            <a:spLocks noGrp="1"/>
          </p:cNvSpPr>
          <p:nvPr>
            <p:ph type="dt" sz="quarter" idx="1"/>
          </p:nvPr>
        </p:nvSpPr>
        <p:spPr>
          <a:xfrm>
            <a:off x="1595" y="0"/>
            <a:ext cx="2984871" cy="501094"/>
          </a:xfrm>
          <a:prstGeom prst="rect">
            <a:avLst/>
          </a:prstGeom>
        </p:spPr>
        <p:txBody>
          <a:bodyPr vert="horz" lIns="96625" tIns="48312" rIns="96625" bIns="48312" rtlCol="1"/>
          <a:lstStyle>
            <a:lvl1pPr algn="l">
              <a:defRPr sz="1300"/>
            </a:lvl1pPr>
          </a:lstStyle>
          <a:p>
            <a:fld id="{BB280FB2-795A-4124-A0D7-EDE0397CCD01}" type="datetimeFigureOut">
              <a:rPr lang="ar-IQ" smtClean="0"/>
              <a:pPr/>
              <a:t>01/11/1444</a:t>
            </a:fld>
            <a:endParaRPr lang="ar-IQ"/>
          </a:p>
        </p:txBody>
      </p:sp>
      <p:sp>
        <p:nvSpPr>
          <p:cNvPr id="4" name="Footer Placeholder 3"/>
          <p:cNvSpPr>
            <a:spLocks noGrp="1"/>
          </p:cNvSpPr>
          <p:nvPr>
            <p:ph type="ftr" sz="quarter" idx="2"/>
          </p:nvPr>
        </p:nvSpPr>
        <p:spPr>
          <a:xfrm>
            <a:off x="3903292" y="9519054"/>
            <a:ext cx="2984871" cy="501094"/>
          </a:xfrm>
          <a:prstGeom prst="rect">
            <a:avLst/>
          </a:prstGeom>
        </p:spPr>
        <p:txBody>
          <a:bodyPr vert="horz" lIns="96625" tIns="48312" rIns="96625" bIns="48312" rtlCol="1" anchor="b"/>
          <a:lstStyle>
            <a:lvl1pPr algn="r">
              <a:defRPr sz="1300"/>
            </a:lvl1pPr>
          </a:lstStyle>
          <a:p>
            <a:endParaRPr lang="ar-IQ"/>
          </a:p>
        </p:txBody>
      </p:sp>
      <p:sp>
        <p:nvSpPr>
          <p:cNvPr id="5" name="Slide Number Placeholder 4"/>
          <p:cNvSpPr>
            <a:spLocks noGrp="1"/>
          </p:cNvSpPr>
          <p:nvPr>
            <p:ph type="sldNum" sz="quarter" idx="3"/>
          </p:nvPr>
        </p:nvSpPr>
        <p:spPr>
          <a:xfrm>
            <a:off x="1595" y="9519054"/>
            <a:ext cx="2984871" cy="501094"/>
          </a:xfrm>
          <a:prstGeom prst="rect">
            <a:avLst/>
          </a:prstGeom>
        </p:spPr>
        <p:txBody>
          <a:bodyPr vert="horz" lIns="96625" tIns="48312" rIns="96625" bIns="48312" rtlCol="1" anchor="b"/>
          <a:lstStyle>
            <a:lvl1pPr algn="l">
              <a:defRPr sz="1300"/>
            </a:lvl1pPr>
          </a:lstStyle>
          <a:p>
            <a:fld id="{CADD1970-CD6D-4B9F-BCCC-BE7B8046D55F}" type="slidenum">
              <a:rPr lang="ar-IQ" smtClean="0"/>
              <a:pPr/>
              <a:t>‹#›</a:t>
            </a:fld>
            <a:endParaRPr lang="ar-IQ"/>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03292" y="0"/>
            <a:ext cx="2984871" cy="501094"/>
          </a:xfrm>
          <a:prstGeom prst="rect">
            <a:avLst/>
          </a:prstGeom>
        </p:spPr>
        <p:txBody>
          <a:bodyPr vert="horz" lIns="96625" tIns="48312" rIns="96625" bIns="48312" rtlCol="1"/>
          <a:lstStyle>
            <a:lvl1pPr algn="r">
              <a:defRPr sz="1300"/>
            </a:lvl1pPr>
          </a:lstStyle>
          <a:p>
            <a:endParaRPr lang="ar-IQ"/>
          </a:p>
        </p:txBody>
      </p:sp>
      <p:sp>
        <p:nvSpPr>
          <p:cNvPr id="3" name="Date Placeholder 2"/>
          <p:cNvSpPr>
            <a:spLocks noGrp="1"/>
          </p:cNvSpPr>
          <p:nvPr>
            <p:ph type="dt" idx="1"/>
          </p:nvPr>
        </p:nvSpPr>
        <p:spPr>
          <a:xfrm>
            <a:off x="1595" y="0"/>
            <a:ext cx="2984871" cy="501094"/>
          </a:xfrm>
          <a:prstGeom prst="rect">
            <a:avLst/>
          </a:prstGeom>
        </p:spPr>
        <p:txBody>
          <a:bodyPr vert="horz" lIns="96625" tIns="48312" rIns="96625" bIns="48312" rtlCol="1"/>
          <a:lstStyle>
            <a:lvl1pPr algn="l">
              <a:defRPr sz="1300"/>
            </a:lvl1pPr>
          </a:lstStyle>
          <a:p>
            <a:fld id="{4DB4468F-52C8-4B22-BAAA-9170B6B598FC}" type="datetimeFigureOut">
              <a:rPr lang="ar-IQ" smtClean="0"/>
              <a:pPr/>
              <a:t>01/11/1444</a:t>
            </a:fld>
            <a:endParaRPr lang="ar-IQ"/>
          </a:p>
        </p:txBody>
      </p:sp>
      <p:sp>
        <p:nvSpPr>
          <p:cNvPr id="4" name="Slide Image Placeholder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25" tIns="48312" rIns="96625" bIns="48312" rtlCol="1" anchor="ctr"/>
          <a:lstStyle/>
          <a:p>
            <a:endParaRPr lang="ar-IQ"/>
          </a:p>
        </p:txBody>
      </p:sp>
      <p:sp>
        <p:nvSpPr>
          <p:cNvPr id="5" name="Notes Placeholder 4"/>
          <p:cNvSpPr>
            <a:spLocks noGrp="1"/>
          </p:cNvSpPr>
          <p:nvPr>
            <p:ph type="body" sz="quarter" idx="3"/>
          </p:nvPr>
        </p:nvSpPr>
        <p:spPr>
          <a:xfrm>
            <a:off x="688817" y="4760397"/>
            <a:ext cx="5510530" cy="4509850"/>
          </a:xfrm>
          <a:prstGeom prst="rect">
            <a:avLst/>
          </a:prstGeom>
        </p:spPr>
        <p:txBody>
          <a:bodyPr vert="horz" lIns="96625" tIns="48312" rIns="96625" bIns="48312"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903292" y="9519054"/>
            <a:ext cx="2984871" cy="501094"/>
          </a:xfrm>
          <a:prstGeom prst="rect">
            <a:avLst/>
          </a:prstGeom>
        </p:spPr>
        <p:txBody>
          <a:bodyPr vert="horz" lIns="96625" tIns="48312" rIns="96625" bIns="48312" rtlCol="1" anchor="b"/>
          <a:lstStyle>
            <a:lvl1pPr algn="r">
              <a:defRPr sz="1300"/>
            </a:lvl1pPr>
          </a:lstStyle>
          <a:p>
            <a:endParaRPr lang="ar-IQ"/>
          </a:p>
        </p:txBody>
      </p:sp>
      <p:sp>
        <p:nvSpPr>
          <p:cNvPr id="7" name="Slide Number Placeholder 6"/>
          <p:cNvSpPr>
            <a:spLocks noGrp="1"/>
          </p:cNvSpPr>
          <p:nvPr>
            <p:ph type="sldNum" sz="quarter" idx="5"/>
          </p:nvPr>
        </p:nvSpPr>
        <p:spPr>
          <a:xfrm>
            <a:off x="1595" y="9519054"/>
            <a:ext cx="2984871" cy="501094"/>
          </a:xfrm>
          <a:prstGeom prst="rect">
            <a:avLst/>
          </a:prstGeom>
        </p:spPr>
        <p:txBody>
          <a:bodyPr vert="horz" lIns="96625" tIns="48312" rIns="96625" bIns="48312" rtlCol="1" anchor="b"/>
          <a:lstStyle>
            <a:lvl1pPr algn="l">
              <a:defRPr sz="1300"/>
            </a:lvl1pPr>
          </a:lstStyle>
          <a:p>
            <a:fld id="{1FA1B935-13FB-4331-95E2-3F87158D1184}"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1FA1B935-13FB-4331-95E2-3F87158D1184}" type="slidenum">
              <a:rPr lang="ar-IQ" smtClean="0"/>
              <a:pPr/>
              <a:t>1</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1FA1B935-13FB-4331-95E2-3F87158D1184}" type="slidenum">
              <a:rPr lang="ar-IQ" smtClean="0"/>
              <a:pPr/>
              <a:t>12</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1FA1B935-13FB-4331-95E2-3F87158D1184}" type="slidenum">
              <a:rPr lang="ar-IQ" smtClean="0"/>
              <a:pPr/>
              <a:t>17</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1FA1B935-13FB-4331-95E2-3F87158D1184}" type="slidenum">
              <a:rPr lang="ar-IQ" smtClean="0"/>
              <a:pPr/>
              <a:t>26</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14A61AF-102B-427B-BAA1-349E2B262F3C}" type="datetimeFigureOut">
              <a:rPr lang="en-US" smtClean="0"/>
              <a:pPr/>
              <a:t>5/20/2023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FDDD9EA-13F1-4B8F-BE27-882F0146263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sndAc>
      <p:stSnd>
        <p:snd r:embed="rId13" name="chimes.wav"/>
      </p:stSnd>
    </p:sndAc>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fceia.unr.edu.ar/~fisicomp/apuntes/biblios/altnr.htm" TargetMode="External"/><Relationship Id="rId3" Type="http://schemas.openxmlformats.org/officeDocument/2006/relationships/audio" Target="../media/audio1.wav"/><Relationship Id="rId7" Type="http://schemas.openxmlformats.org/officeDocument/2006/relationships/hyperlink" Target="http://www.nr.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iki.enst.fr/bin/view/Main/FlorianDeVuyst" TargetMode="External"/><Relationship Id="rId5" Type="http://schemas.openxmlformats.org/officeDocument/2006/relationships/hyperlink" Target="http://dmoz.org/Science/Math/Numerical_Analysis/" TargetMode="External"/><Relationship Id="rId4" Type="http://schemas.openxmlformats.org/officeDocument/2006/relationships/hyperlink" Target="http://www.mathcom.com/corpdir/techinfo.mdir/scifaq/index.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audio" Target="../media/audio1.wav"/><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hyperlink" Target="http://en.wikipedia.org/wiki/Taylor_series" TargetMode="Externa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hyperlink" Target="http://en.wikipedia.org/wiki/E_(mathematical_constant)" TargetMode="External"/><Relationship Id="rId5" Type="http://schemas.openxmlformats.org/officeDocument/2006/relationships/hyperlink" Target="http://en.wikipedia.org/wiki/Real_number" TargetMode="External"/><Relationship Id="rId4" Type="http://schemas.openxmlformats.org/officeDocument/2006/relationships/hyperlink" Target="http://en.wikipedia.org/wiki/Euler's_formul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Euler's_formula" TargetMode="External"/><Relationship Id="rId7"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hyperlink" Target="http://en.wikipedia.org/wiki/Taylor_series" TargetMode="External"/><Relationship Id="rId5" Type="http://schemas.openxmlformats.org/officeDocument/2006/relationships/hyperlink" Target="http://en.wikipedia.org/wiki/E_(mathematical_constant)" TargetMode="External"/><Relationship Id="rId4" Type="http://schemas.openxmlformats.org/officeDocument/2006/relationships/hyperlink" Target="http://en.wikipedia.org/wiki/Real_number"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0.png"/><Relationship Id="rId9" Type="http://schemas.openxmlformats.org/officeDocument/2006/relationships/image" Target="../media/image46.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8.png"/><Relationship Id="rId21" Type="http://schemas.openxmlformats.org/officeDocument/2006/relationships/image" Target="../media/image76.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audio" Target="../media/audio1.wav"/><Relationship Id="rId16" Type="http://schemas.openxmlformats.org/officeDocument/2006/relationships/image" Target="../media/image71.png"/><Relationship Id="rId20" Type="http://schemas.openxmlformats.org/officeDocument/2006/relationships/image" Target="../media/image75.png"/><Relationship Id="rId1" Type="http://schemas.openxmlformats.org/officeDocument/2006/relationships/slideLayout" Target="../slideLayouts/slideLayout6.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23" Type="http://schemas.openxmlformats.org/officeDocument/2006/relationships/image" Target="../media/image78.png"/><Relationship Id="rId10" Type="http://schemas.openxmlformats.org/officeDocument/2006/relationships/image" Target="../media/image65.png"/><Relationship Id="rId19" Type="http://schemas.openxmlformats.org/officeDocument/2006/relationships/image" Target="../media/image74.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 Id="rId22" Type="http://schemas.openxmlformats.org/officeDocument/2006/relationships/image" Target="../media/image77.png"/></Relationships>
</file>

<file path=ppt/slides/_rels/slide28.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4.png"/><Relationship Id="rId3" Type="http://schemas.openxmlformats.org/officeDocument/2006/relationships/image" Target="../media/image79.png"/><Relationship Id="rId21" Type="http://schemas.openxmlformats.org/officeDocument/2006/relationships/image" Target="../media/image97.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audio" Target="../media/audio1.wav"/><Relationship Id="rId16" Type="http://schemas.openxmlformats.org/officeDocument/2006/relationships/image" Target="../media/image92.png"/><Relationship Id="rId20"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7.png"/><Relationship Id="rId24" Type="http://schemas.openxmlformats.org/officeDocument/2006/relationships/image" Target="../media/image100.png"/><Relationship Id="rId5" Type="http://schemas.openxmlformats.org/officeDocument/2006/relationships/image" Target="../media/image81.png"/><Relationship Id="rId15" Type="http://schemas.openxmlformats.org/officeDocument/2006/relationships/image" Target="../media/image91.png"/><Relationship Id="rId23" Type="http://schemas.openxmlformats.org/officeDocument/2006/relationships/image" Target="../media/image99.png"/><Relationship Id="rId10" Type="http://schemas.openxmlformats.org/officeDocument/2006/relationships/image" Target="../media/image86.png"/><Relationship Id="rId19" Type="http://schemas.openxmlformats.org/officeDocument/2006/relationships/image" Target="../media/image95.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 Id="rId22" Type="http://schemas.openxmlformats.org/officeDocument/2006/relationships/image" Target="../media/image98.png"/></Relationships>
</file>

<file path=ppt/slides/_rels/slide2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03.png"/><Relationship Id="rId4" Type="http://schemas.openxmlformats.org/officeDocument/2006/relationships/image" Target="../media/image102.pn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32.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18" Type="http://schemas.openxmlformats.org/officeDocument/2006/relationships/image" Target="../media/image123.png"/><Relationship Id="rId26" Type="http://schemas.openxmlformats.org/officeDocument/2006/relationships/image" Target="../media/image131.png"/><Relationship Id="rId3" Type="http://schemas.openxmlformats.org/officeDocument/2006/relationships/image" Target="../media/image108.png"/><Relationship Id="rId21" Type="http://schemas.openxmlformats.org/officeDocument/2006/relationships/image" Target="../media/image126.png"/><Relationship Id="rId34" Type="http://schemas.openxmlformats.org/officeDocument/2006/relationships/image" Target="../media/image139.png"/><Relationship Id="rId7" Type="http://schemas.openxmlformats.org/officeDocument/2006/relationships/image" Target="../media/image112.png"/><Relationship Id="rId12" Type="http://schemas.openxmlformats.org/officeDocument/2006/relationships/image" Target="../media/image117.png"/><Relationship Id="rId17" Type="http://schemas.openxmlformats.org/officeDocument/2006/relationships/image" Target="../media/image122.png"/><Relationship Id="rId25" Type="http://schemas.openxmlformats.org/officeDocument/2006/relationships/image" Target="../media/image130.png"/><Relationship Id="rId33" Type="http://schemas.openxmlformats.org/officeDocument/2006/relationships/image" Target="../media/image138.png"/><Relationship Id="rId2" Type="http://schemas.openxmlformats.org/officeDocument/2006/relationships/audio" Target="../media/audio1.wav"/><Relationship Id="rId16" Type="http://schemas.openxmlformats.org/officeDocument/2006/relationships/image" Target="../media/image121.png"/><Relationship Id="rId20" Type="http://schemas.openxmlformats.org/officeDocument/2006/relationships/image" Target="../media/image125.png"/><Relationship Id="rId29" Type="http://schemas.openxmlformats.org/officeDocument/2006/relationships/image" Target="../media/image134.png"/><Relationship Id="rId1" Type="http://schemas.openxmlformats.org/officeDocument/2006/relationships/slideLayout" Target="../slideLayouts/slideLayout1.xml"/><Relationship Id="rId6" Type="http://schemas.openxmlformats.org/officeDocument/2006/relationships/image" Target="../media/image111.png"/><Relationship Id="rId11" Type="http://schemas.openxmlformats.org/officeDocument/2006/relationships/image" Target="../media/image116.png"/><Relationship Id="rId24" Type="http://schemas.openxmlformats.org/officeDocument/2006/relationships/image" Target="../media/image129.png"/><Relationship Id="rId32" Type="http://schemas.openxmlformats.org/officeDocument/2006/relationships/image" Target="../media/image137.png"/><Relationship Id="rId5" Type="http://schemas.openxmlformats.org/officeDocument/2006/relationships/image" Target="../media/image110.png"/><Relationship Id="rId15" Type="http://schemas.openxmlformats.org/officeDocument/2006/relationships/image" Target="../media/image120.png"/><Relationship Id="rId23" Type="http://schemas.openxmlformats.org/officeDocument/2006/relationships/image" Target="../media/image128.png"/><Relationship Id="rId28" Type="http://schemas.openxmlformats.org/officeDocument/2006/relationships/image" Target="../media/image133.png"/><Relationship Id="rId36" Type="http://schemas.openxmlformats.org/officeDocument/2006/relationships/image" Target="../media/image141.png"/><Relationship Id="rId10" Type="http://schemas.openxmlformats.org/officeDocument/2006/relationships/image" Target="../media/image115.png"/><Relationship Id="rId19" Type="http://schemas.openxmlformats.org/officeDocument/2006/relationships/image" Target="../media/image124.png"/><Relationship Id="rId31" Type="http://schemas.openxmlformats.org/officeDocument/2006/relationships/image" Target="../media/image136.png"/><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19.png"/><Relationship Id="rId22" Type="http://schemas.openxmlformats.org/officeDocument/2006/relationships/image" Target="../media/image127.png"/><Relationship Id="rId27" Type="http://schemas.openxmlformats.org/officeDocument/2006/relationships/image" Target="../media/image132.png"/><Relationship Id="rId30" Type="http://schemas.openxmlformats.org/officeDocument/2006/relationships/image" Target="../media/image135.png"/><Relationship Id="rId35" Type="http://schemas.openxmlformats.org/officeDocument/2006/relationships/image" Target="../media/image140.png"/></Relationships>
</file>

<file path=ppt/slides/_rels/slide33.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45.png"/><Relationship Id="rId5" Type="http://schemas.openxmlformats.org/officeDocument/2006/relationships/image" Target="../media/image144.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png"/></Relationships>
</file>

<file path=ppt/slides/_rels/slide34.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60.png"/><Relationship Id="rId18" Type="http://schemas.openxmlformats.org/officeDocument/2006/relationships/image" Target="../media/image165.png"/><Relationship Id="rId26" Type="http://schemas.openxmlformats.org/officeDocument/2006/relationships/image" Target="../media/image173.png"/><Relationship Id="rId39" Type="http://schemas.openxmlformats.org/officeDocument/2006/relationships/image" Target="../media/image186.png"/><Relationship Id="rId3" Type="http://schemas.openxmlformats.org/officeDocument/2006/relationships/image" Target="../media/image150.png"/><Relationship Id="rId21" Type="http://schemas.openxmlformats.org/officeDocument/2006/relationships/image" Target="../media/image168.png"/><Relationship Id="rId34" Type="http://schemas.openxmlformats.org/officeDocument/2006/relationships/image" Target="../media/image181.png"/><Relationship Id="rId42" Type="http://schemas.openxmlformats.org/officeDocument/2006/relationships/image" Target="../media/image189.png"/><Relationship Id="rId7" Type="http://schemas.openxmlformats.org/officeDocument/2006/relationships/image" Target="../media/image154.png"/><Relationship Id="rId12" Type="http://schemas.openxmlformats.org/officeDocument/2006/relationships/image" Target="../media/image159.png"/><Relationship Id="rId17" Type="http://schemas.openxmlformats.org/officeDocument/2006/relationships/image" Target="../media/image164.png"/><Relationship Id="rId25" Type="http://schemas.openxmlformats.org/officeDocument/2006/relationships/image" Target="../media/image172.png"/><Relationship Id="rId33" Type="http://schemas.openxmlformats.org/officeDocument/2006/relationships/image" Target="../media/image180.png"/><Relationship Id="rId38" Type="http://schemas.openxmlformats.org/officeDocument/2006/relationships/image" Target="../media/image185.png"/><Relationship Id="rId2" Type="http://schemas.openxmlformats.org/officeDocument/2006/relationships/audio" Target="../media/audio1.wav"/><Relationship Id="rId16" Type="http://schemas.openxmlformats.org/officeDocument/2006/relationships/image" Target="../media/image163.png"/><Relationship Id="rId20" Type="http://schemas.openxmlformats.org/officeDocument/2006/relationships/image" Target="../media/image167.png"/><Relationship Id="rId29" Type="http://schemas.openxmlformats.org/officeDocument/2006/relationships/image" Target="../media/image176.png"/><Relationship Id="rId41" Type="http://schemas.openxmlformats.org/officeDocument/2006/relationships/image" Target="../media/image188.png"/><Relationship Id="rId1" Type="http://schemas.openxmlformats.org/officeDocument/2006/relationships/slideLayout" Target="../slideLayouts/slideLayout1.xml"/><Relationship Id="rId6" Type="http://schemas.openxmlformats.org/officeDocument/2006/relationships/image" Target="../media/image153.png"/><Relationship Id="rId11" Type="http://schemas.openxmlformats.org/officeDocument/2006/relationships/image" Target="../media/image158.png"/><Relationship Id="rId24" Type="http://schemas.openxmlformats.org/officeDocument/2006/relationships/image" Target="../media/image171.png"/><Relationship Id="rId32" Type="http://schemas.openxmlformats.org/officeDocument/2006/relationships/image" Target="../media/image179.png"/><Relationship Id="rId37" Type="http://schemas.openxmlformats.org/officeDocument/2006/relationships/image" Target="../media/image184.png"/><Relationship Id="rId40" Type="http://schemas.openxmlformats.org/officeDocument/2006/relationships/image" Target="../media/image187.png"/><Relationship Id="rId45" Type="http://schemas.openxmlformats.org/officeDocument/2006/relationships/image" Target="../media/image192.png"/><Relationship Id="rId5" Type="http://schemas.openxmlformats.org/officeDocument/2006/relationships/image" Target="../media/image152.png"/><Relationship Id="rId15" Type="http://schemas.openxmlformats.org/officeDocument/2006/relationships/image" Target="../media/image162.png"/><Relationship Id="rId23" Type="http://schemas.openxmlformats.org/officeDocument/2006/relationships/image" Target="../media/image170.png"/><Relationship Id="rId28" Type="http://schemas.openxmlformats.org/officeDocument/2006/relationships/image" Target="../media/image175.png"/><Relationship Id="rId36" Type="http://schemas.openxmlformats.org/officeDocument/2006/relationships/image" Target="../media/image183.png"/><Relationship Id="rId10" Type="http://schemas.openxmlformats.org/officeDocument/2006/relationships/image" Target="../media/image157.png"/><Relationship Id="rId19" Type="http://schemas.openxmlformats.org/officeDocument/2006/relationships/image" Target="../media/image166.png"/><Relationship Id="rId31" Type="http://schemas.openxmlformats.org/officeDocument/2006/relationships/image" Target="../media/image178.png"/><Relationship Id="rId44" Type="http://schemas.openxmlformats.org/officeDocument/2006/relationships/image" Target="../media/image191.png"/><Relationship Id="rId4" Type="http://schemas.openxmlformats.org/officeDocument/2006/relationships/image" Target="../media/image151.png"/><Relationship Id="rId9" Type="http://schemas.openxmlformats.org/officeDocument/2006/relationships/image" Target="../media/image156.png"/><Relationship Id="rId14" Type="http://schemas.openxmlformats.org/officeDocument/2006/relationships/image" Target="../media/image161.png"/><Relationship Id="rId22" Type="http://schemas.openxmlformats.org/officeDocument/2006/relationships/image" Target="../media/image169.png"/><Relationship Id="rId27" Type="http://schemas.openxmlformats.org/officeDocument/2006/relationships/image" Target="../media/image174.png"/><Relationship Id="rId30" Type="http://schemas.openxmlformats.org/officeDocument/2006/relationships/image" Target="../media/image177.png"/><Relationship Id="rId35" Type="http://schemas.openxmlformats.org/officeDocument/2006/relationships/image" Target="../media/image182.png"/><Relationship Id="rId43" Type="http://schemas.openxmlformats.org/officeDocument/2006/relationships/image" Target="../media/image190.png"/></Relationships>
</file>

<file path=ppt/slides/_rels/slide35.xml.rels><?xml version="1.0" encoding="UTF-8" standalone="yes"?>
<Relationships xmlns="http://schemas.openxmlformats.org/package/2006/relationships"><Relationship Id="rId8" Type="http://schemas.openxmlformats.org/officeDocument/2006/relationships/image" Target="../media/image198.png"/><Relationship Id="rId3" Type="http://schemas.openxmlformats.org/officeDocument/2006/relationships/image" Target="../media/image193.png"/><Relationship Id="rId7" Type="http://schemas.openxmlformats.org/officeDocument/2006/relationships/image" Target="../media/image19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 Id="rId9" Type="http://schemas.openxmlformats.org/officeDocument/2006/relationships/image" Target="../media/image199.png"/></Relationships>
</file>

<file path=ppt/slides/_rels/slide36.xml.rels><?xml version="1.0" encoding="UTF-8" standalone="yes"?>
<Relationships xmlns="http://schemas.openxmlformats.org/package/2006/relationships"><Relationship Id="rId3" Type="http://schemas.openxmlformats.org/officeDocument/2006/relationships/image" Target="../media/image200.png"/><Relationship Id="rId7" Type="http://schemas.openxmlformats.org/officeDocument/2006/relationships/image" Target="../media/image20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3.png"/><Relationship Id="rId5" Type="http://schemas.openxmlformats.org/officeDocument/2006/relationships/image" Target="../media/image202.png"/><Relationship Id="rId4" Type="http://schemas.openxmlformats.org/officeDocument/2006/relationships/image" Target="../media/image201.png"/></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15.png"/><Relationship Id="rId3" Type="http://schemas.openxmlformats.org/officeDocument/2006/relationships/image" Target="../media/image205.png"/><Relationship Id="rId7" Type="http://schemas.openxmlformats.org/officeDocument/2006/relationships/image" Target="../media/image209.png"/><Relationship Id="rId12" Type="http://schemas.openxmlformats.org/officeDocument/2006/relationships/image" Target="../media/image21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08.png"/><Relationship Id="rId11" Type="http://schemas.openxmlformats.org/officeDocument/2006/relationships/image" Target="../media/image213.png"/><Relationship Id="rId5" Type="http://schemas.openxmlformats.org/officeDocument/2006/relationships/image" Target="../media/image207.png"/><Relationship Id="rId10" Type="http://schemas.openxmlformats.org/officeDocument/2006/relationships/image" Target="../media/image212.png"/><Relationship Id="rId4" Type="http://schemas.openxmlformats.org/officeDocument/2006/relationships/image" Target="../media/image206.png"/><Relationship Id="rId9" Type="http://schemas.openxmlformats.org/officeDocument/2006/relationships/image" Target="../media/image211.png"/></Relationships>
</file>

<file path=ppt/slides/_rels/slide39.xml.rels><?xml version="1.0" encoding="UTF-8" standalone="yes"?>
<Relationships xmlns="http://schemas.openxmlformats.org/package/2006/relationships"><Relationship Id="rId8" Type="http://schemas.openxmlformats.org/officeDocument/2006/relationships/image" Target="../media/image221.png"/><Relationship Id="rId3" Type="http://schemas.openxmlformats.org/officeDocument/2006/relationships/image" Target="../media/image216.png"/><Relationship Id="rId7" Type="http://schemas.openxmlformats.org/officeDocument/2006/relationships/image" Target="../media/image22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19.png"/><Relationship Id="rId5" Type="http://schemas.openxmlformats.org/officeDocument/2006/relationships/image" Target="../media/image218.png"/><Relationship Id="rId4" Type="http://schemas.openxmlformats.org/officeDocument/2006/relationships/image" Target="../media/image217.png"/><Relationship Id="rId9" Type="http://schemas.openxmlformats.org/officeDocument/2006/relationships/image" Target="../media/image222.png"/></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25.png"/><Relationship Id="rId4" Type="http://schemas.openxmlformats.org/officeDocument/2006/relationships/image" Target="../media/image224.png"/></Relationships>
</file>

<file path=ppt/slides/_rels/slide41.xml.rels><?xml version="1.0" encoding="UTF-8" standalone="yes"?>
<Relationships xmlns="http://schemas.openxmlformats.org/package/2006/relationships"><Relationship Id="rId8" Type="http://schemas.openxmlformats.org/officeDocument/2006/relationships/image" Target="../media/image231.png"/><Relationship Id="rId3" Type="http://schemas.openxmlformats.org/officeDocument/2006/relationships/image" Target="../media/image226.png"/><Relationship Id="rId7" Type="http://schemas.openxmlformats.org/officeDocument/2006/relationships/image" Target="../media/image23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29.png"/><Relationship Id="rId5" Type="http://schemas.openxmlformats.org/officeDocument/2006/relationships/image" Target="../media/image228.png"/><Relationship Id="rId10" Type="http://schemas.openxmlformats.org/officeDocument/2006/relationships/image" Target="../media/image233.png"/><Relationship Id="rId4" Type="http://schemas.openxmlformats.org/officeDocument/2006/relationships/image" Target="../media/image227.png"/><Relationship Id="rId9" Type="http://schemas.openxmlformats.org/officeDocument/2006/relationships/image" Target="../media/image232.png"/></Relationships>
</file>

<file path=ppt/slides/_rels/slide42.xml.rels><?xml version="1.0" encoding="UTF-8" standalone="yes"?>
<Relationships xmlns="http://schemas.openxmlformats.org/package/2006/relationships"><Relationship Id="rId8" Type="http://schemas.openxmlformats.org/officeDocument/2006/relationships/image" Target="../media/image239.png"/><Relationship Id="rId3" Type="http://schemas.openxmlformats.org/officeDocument/2006/relationships/image" Target="../media/image234.png"/><Relationship Id="rId7" Type="http://schemas.openxmlformats.org/officeDocument/2006/relationships/image" Target="../media/image238.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37.png"/><Relationship Id="rId5" Type="http://schemas.openxmlformats.org/officeDocument/2006/relationships/image" Target="../media/image236.png"/><Relationship Id="rId4" Type="http://schemas.openxmlformats.org/officeDocument/2006/relationships/image" Target="../media/image235.png"/><Relationship Id="rId9" Type="http://schemas.openxmlformats.org/officeDocument/2006/relationships/image" Target="../media/image240.png"/></Relationships>
</file>

<file path=ppt/slides/_rels/slide43.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247.png"/><Relationship Id="rId13" Type="http://schemas.openxmlformats.org/officeDocument/2006/relationships/image" Target="../media/image252.png"/><Relationship Id="rId18" Type="http://schemas.openxmlformats.org/officeDocument/2006/relationships/image" Target="../media/image257.png"/><Relationship Id="rId3" Type="http://schemas.openxmlformats.org/officeDocument/2006/relationships/image" Target="../media/image242.png"/><Relationship Id="rId21" Type="http://schemas.openxmlformats.org/officeDocument/2006/relationships/image" Target="../media/image260.png"/><Relationship Id="rId7" Type="http://schemas.openxmlformats.org/officeDocument/2006/relationships/image" Target="../media/image246.png"/><Relationship Id="rId12" Type="http://schemas.openxmlformats.org/officeDocument/2006/relationships/image" Target="../media/image251.png"/><Relationship Id="rId17" Type="http://schemas.openxmlformats.org/officeDocument/2006/relationships/image" Target="../media/image256.png"/><Relationship Id="rId2" Type="http://schemas.openxmlformats.org/officeDocument/2006/relationships/audio" Target="../media/audio1.wav"/><Relationship Id="rId16" Type="http://schemas.openxmlformats.org/officeDocument/2006/relationships/image" Target="../media/image255.png"/><Relationship Id="rId20" Type="http://schemas.openxmlformats.org/officeDocument/2006/relationships/image" Target="../media/image259.png"/><Relationship Id="rId1" Type="http://schemas.openxmlformats.org/officeDocument/2006/relationships/slideLayout" Target="../slideLayouts/slideLayout6.xml"/><Relationship Id="rId6" Type="http://schemas.openxmlformats.org/officeDocument/2006/relationships/image" Target="../media/image245.png"/><Relationship Id="rId11" Type="http://schemas.openxmlformats.org/officeDocument/2006/relationships/image" Target="../media/image250.png"/><Relationship Id="rId5" Type="http://schemas.openxmlformats.org/officeDocument/2006/relationships/image" Target="../media/image244.png"/><Relationship Id="rId15" Type="http://schemas.openxmlformats.org/officeDocument/2006/relationships/image" Target="../media/image254.png"/><Relationship Id="rId10" Type="http://schemas.openxmlformats.org/officeDocument/2006/relationships/image" Target="../media/image249.png"/><Relationship Id="rId19" Type="http://schemas.openxmlformats.org/officeDocument/2006/relationships/image" Target="../media/image258.png"/><Relationship Id="rId4" Type="http://schemas.openxmlformats.org/officeDocument/2006/relationships/image" Target="../media/image243.png"/><Relationship Id="rId9" Type="http://schemas.openxmlformats.org/officeDocument/2006/relationships/image" Target="../media/image248.png"/><Relationship Id="rId14" Type="http://schemas.openxmlformats.org/officeDocument/2006/relationships/image" Target="../media/image253.png"/></Relationships>
</file>

<file path=ppt/slides/_rels/slide45.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266.png"/><Relationship Id="rId3" Type="http://schemas.openxmlformats.org/officeDocument/2006/relationships/image" Target="../media/image261.png"/><Relationship Id="rId7" Type="http://schemas.openxmlformats.org/officeDocument/2006/relationships/image" Target="../media/image26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64.png"/><Relationship Id="rId5" Type="http://schemas.openxmlformats.org/officeDocument/2006/relationships/image" Target="../media/image263.png"/><Relationship Id="rId10" Type="http://schemas.openxmlformats.org/officeDocument/2006/relationships/image" Target="../media/image268.png"/><Relationship Id="rId4" Type="http://schemas.openxmlformats.org/officeDocument/2006/relationships/image" Target="../media/image262.png"/><Relationship Id="rId9" Type="http://schemas.openxmlformats.org/officeDocument/2006/relationships/image" Target="../media/image267.png"/></Relationships>
</file>

<file path=ppt/slides/_rels/slide47.xml.rels><?xml version="1.0" encoding="UTF-8" standalone="yes"?>
<Relationships xmlns="http://schemas.openxmlformats.org/package/2006/relationships"><Relationship Id="rId3" Type="http://schemas.openxmlformats.org/officeDocument/2006/relationships/image" Target="../media/image26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72.png"/><Relationship Id="rId5" Type="http://schemas.openxmlformats.org/officeDocument/2006/relationships/image" Target="../media/image271.png"/><Relationship Id="rId4" Type="http://schemas.openxmlformats.org/officeDocument/2006/relationships/image" Target="../media/image270.png"/></Relationships>
</file>

<file path=ppt/slides/_rels/slide48.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76.png"/><Relationship Id="rId5" Type="http://schemas.openxmlformats.org/officeDocument/2006/relationships/image" Target="../media/image275.png"/><Relationship Id="rId4" Type="http://schemas.openxmlformats.org/officeDocument/2006/relationships/image" Target="../media/image274.png"/></Relationships>
</file>

<file path=ppt/slides/_rels/slide49.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74.png"/><Relationship Id="rId5" Type="http://schemas.openxmlformats.org/officeDocument/2006/relationships/image" Target="../media/image276.png"/><Relationship Id="rId4" Type="http://schemas.openxmlformats.org/officeDocument/2006/relationships/image" Target="../media/image275.png"/></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7.png"/><Relationship Id="rId7" Type="http://schemas.openxmlformats.org/officeDocument/2006/relationships/image" Target="../media/image281.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80.png"/><Relationship Id="rId5" Type="http://schemas.openxmlformats.org/officeDocument/2006/relationships/image" Target="../media/image279.png"/><Relationship Id="rId4" Type="http://schemas.openxmlformats.org/officeDocument/2006/relationships/image" Target="../media/image278.png"/></Relationships>
</file>

<file path=ppt/slides/_rels/slide51.xml.rels><?xml version="1.0" encoding="UTF-8" standalone="yes"?>
<Relationships xmlns="http://schemas.openxmlformats.org/package/2006/relationships"><Relationship Id="rId8" Type="http://schemas.openxmlformats.org/officeDocument/2006/relationships/image" Target="../media/image287.png"/><Relationship Id="rId3" Type="http://schemas.openxmlformats.org/officeDocument/2006/relationships/image" Target="../media/image282.png"/><Relationship Id="rId7" Type="http://schemas.openxmlformats.org/officeDocument/2006/relationships/image" Target="../media/image28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85.png"/><Relationship Id="rId11" Type="http://schemas.openxmlformats.org/officeDocument/2006/relationships/image" Target="../media/image290.png"/><Relationship Id="rId5" Type="http://schemas.openxmlformats.org/officeDocument/2006/relationships/image" Target="../media/image284.png"/><Relationship Id="rId10" Type="http://schemas.openxmlformats.org/officeDocument/2006/relationships/image" Target="../media/image289.png"/><Relationship Id="rId4" Type="http://schemas.openxmlformats.org/officeDocument/2006/relationships/image" Target="../media/image283.png"/><Relationship Id="rId9" Type="http://schemas.openxmlformats.org/officeDocument/2006/relationships/image" Target="../media/image288.png"/></Relationships>
</file>

<file path=ppt/slides/_rels/slide52.xml.rels><?xml version="1.0" encoding="UTF-8" standalone="yes"?>
<Relationships xmlns="http://schemas.openxmlformats.org/package/2006/relationships"><Relationship Id="rId3" Type="http://schemas.openxmlformats.org/officeDocument/2006/relationships/image" Target="../media/image291.png"/><Relationship Id="rId7" Type="http://schemas.openxmlformats.org/officeDocument/2006/relationships/image" Target="../media/image295.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94.png"/><Relationship Id="rId5" Type="http://schemas.openxmlformats.org/officeDocument/2006/relationships/image" Target="../media/image293.png"/><Relationship Id="rId4" Type="http://schemas.openxmlformats.org/officeDocument/2006/relationships/image" Target="../media/image292.png"/></Relationships>
</file>

<file path=ppt/slides/_rels/slide53.xml.rels><?xml version="1.0" encoding="UTF-8" standalone="yes"?>
<Relationships xmlns="http://schemas.openxmlformats.org/package/2006/relationships"><Relationship Id="rId3" Type="http://schemas.openxmlformats.org/officeDocument/2006/relationships/image" Target="../media/image296.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97.png"/></Relationships>
</file>

<file path=ppt/slides/_rels/slide54.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298.png"/><Relationship Id="rId7" Type="http://schemas.openxmlformats.org/officeDocument/2006/relationships/image" Target="../media/image30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01.png"/><Relationship Id="rId5" Type="http://schemas.openxmlformats.org/officeDocument/2006/relationships/image" Target="../media/image300.png"/><Relationship Id="rId10" Type="http://schemas.openxmlformats.org/officeDocument/2006/relationships/image" Target="../media/image305.png"/><Relationship Id="rId4" Type="http://schemas.openxmlformats.org/officeDocument/2006/relationships/image" Target="../media/image299.png"/><Relationship Id="rId9" Type="http://schemas.openxmlformats.org/officeDocument/2006/relationships/image" Target="../media/image304.png"/></Relationships>
</file>

<file path=ppt/slides/_rels/slide55.xml.rels><?xml version="1.0" encoding="UTF-8" standalone="yes"?>
<Relationships xmlns="http://schemas.openxmlformats.org/package/2006/relationships"><Relationship Id="rId3" Type="http://schemas.openxmlformats.org/officeDocument/2006/relationships/image" Target="../media/image30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07.png"/></Relationships>
</file>

<file path=ppt/slides/_rels/slide56.xml.rels><?xml version="1.0" encoding="UTF-8" standalone="yes"?>
<Relationships xmlns="http://schemas.openxmlformats.org/package/2006/relationships"><Relationship Id="rId3" Type="http://schemas.openxmlformats.org/officeDocument/2006/relationships/image" Target="../media/image30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0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12.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13.png"/></Relationships>
</file>

<file path=ppt/slides/_rels/slide61.xml.rels><?xml version="1.0" encoding="UTF-8" standalone="yes"?>
<Relationships xmlns="http://schemas.openxmlformats.org/package/2006/relationships"><Relationship Id="rId3" Type="http://schemas.openxmlformats.org/officeDocument/2006/relationships/image" Target="../media/image314.png"/><Relationship Id="rId7" Type="http://schemas.openxmlformats.org/officeDocument/2006/relationships/image" Target="../media/image31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17.png"/><Relationship Id="rId5" Type="http://schemas.openxmlformats.org/officeDocument/2006/relationships/image" Target="../media/image316.png"/><Relationship Id="rId4" Type="http://schemas.openxmlformats.org/officeDocument/2006/relationships/image" Target="../media/image315.png"/></Relationships>
</file>

<file path=ppt/slides/_rels/slide62.xml.rels><?xml version="1.0" encoding="UTF-8" standalone="yes"?>
<Relationships xmlns="http://schemas.openxmlformats.org/package/2006/relationships"><Relationship Id="rId3" Type="http://schemas.openxmlformats.org/officeDocument/2006/relationships/image" Target="../media/image319.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21.png"/></Relationships>
</file>

<file path=ppt/slides/_rels/slide64.xml.rels><?xml version="1.0" encoding="UTF-8" standalone="yes"?>
<Relationships xmlns="http://schemas.openxmlformats.org/package/2006/relationships"><Relationship Id="rId3" Type="http://schemas.openxmlformats.org/officeDocument/2006/relationships/image" Target="../media/image322.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8" Type="http://schemas.openxmlformats.org/officeDocument/2006/relationships/image" Target="../media/image328.png"/><Relationship Id="rId3" Type="http://schemas.openxmlformats.org/officeDocument/2006/relationships/image" Target="../media/image323.png"/><Relationship Id="rId7" Type="http://schemas.openxmlformats.org/officeDocument/2006/relationships/image" Target="../media/image32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26.png"/><Relationship Id="rId5" Type="http://schemas.openxmlformats.org/officeDocument/2006/relationships/image" Target="../media/image325.png"/><Relationship Id="rId4" Type="http://schemas.openxmlformats.org/officeDocument/2006/relationships/image" Target="../media/image324.png"/></Relationships>
</file>

<file path=ppt/slides/_rels/slide66.xml.rels><?xml version="1.0" encoding="UTF-8" standalone="yes"?>
<Relationships xmlns="http://schemas.openxmlformats.org/package/2006/relationships"><Relationship Id="rId3" Type="http://schemas.openxmlformats.org/officeDocument/2006/relationships/image" Target="../media/image32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32.png"/><Relationship Id="rId5" Type="http://schemas.openxmlformats.org/officeDocument/2006/relationships/image" Target="../media/image331.png"/><Relationship Id="rId4" Type="http://schemas.openxmlformats.org/officeDocument/2006/relationships/image" Target="../media/image330.png"/></Relationships>
</file>

<file path=ppt/slides/_rels/slide67.xml.rels><?xml version="1.0" encoding="UTF-8" standalone="yes"?>
<Relationships xmlns="http://schemas.openxmlformats.org/package/2006/relationships"><Relationship Id="rId8" Type="http://schemas.openxmlformats.org/officeDocument/2006/relationships/image" Target="../media/image338.png"/><Relationship Id="rId3" Type="http://schemas.openxmlformats.org/officeDocument/2006/relationships/image" Target="../media/image333.png"/><Relationship Id="rId7" Type="http://schemas.openxmlformats.org/officeDocument/2006/relationships/image" Target="../media/image33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36.png"/><Relationship Id="rId5" Type="http://schemas.openxmlformats.org/officeDocument/2006/relationships/image" Target="../media/image335.png"/><Relationship Id="rId10" Type="http://schemas.openxmlformats.org/officeDocument/2006/relationships/image" Target="../media/image340.png"/><Relationship Id="rId4" Type="http://schemas.openxmlformats.org/officeDocument/2006/relationships/image" Target="../media/image334.png"/><Relationship Id="rId9" Type="http://schemas.openxmlformats.org/officeDocument/2006/relationships/image" Target="../media/image339.png"/></Relationships>
</file>

<file path=ppt/slides/_rels/slide68.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43.png"/><Relationship Id="rId4" Type="http://schemas.openxmlformats.org/officeDocument/2006/relationships/image" Target="../media/image342.png"/></Relationships>
</file>

<file path=ppt/slides/_rels/slide69.xml.rels><?xml version="1.0" encoding="UTF-8" standalone="yes"?>
<Relationships xmlns="http://schemas.openxmlformats.org/package/2006/relationships"><Relationship Id="rId3" Type="http://schemas.openxmlformats.org/officeDocument/2006/relationships/image" Target="../media/image344.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46.png"/><Relationship Id="rId4" Type="http://schemas.openxmlformats.org/officeDocument/2006/relationships/image" Target="../media/image34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image" Target="../media/image328.png"/><Relationship Id="rId3" Type="http://schemas.openxmlformats.org/officeDocument/2006/relationships/image" Target="../media/image323.png"/><Relationship Id="rId7" Type="http://schemas.openxmlformats.org/officeDocument/2006/relationships/image" Target="../media/image327.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326.png"/><Relationship Id="rId5" Type="http://schemas.openxmlformats.org/officeDocument/2006/relationships/image" Target="../media/image325.png"/><Relationship Id="rId4" Type="http://schemas.openxmlformats.org/officeDocument/2006/relationships/image" Target="../media/image324.png"/></Relationships>
</file>

<file path=ppt/slides/_rels/slide71.xml.rels><?xml version="1.0" encoding="UTF-8" standalone="yes"?>
<Relationships xmlns="http://schemas.openxmlformats.org/package/2006/relationships"><Relationship Id="rId8" Type="http://schemas.openxmlformats.org/officeDocument/2006/relationships/image" Target="../media/image338.png"/><Relationship Id="rId3" Type="http://schemas.openxmlformats.org/officeDocument/2006/relationships/image" Target="../media/image333.png"/><Relationship Id="rId7" Type="http://schemas.openxmlformats.org/officeDocument/2006/relationships/image" Target="../media/image337.png"/><Relationship Id="rId12" Type="http://schemas.openxmlformats.org/officeDocument/2006/relationships/image" Target="../media/image34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36.png"/><Relationship Id="rId11" Type="http://schemas.openxmlformats.org/officeDocument/2006/relationships/image" Target="../media/image347.png"/><Relationship Id="rId5" Type="http://schemas.openxmlformats.org/officeDocument/2006/relationships/image" Target="../media/image335.png"/><Relationship Id="rId10" Type="http://schemas.openxmlformats.org/officeDocument/2006/relationships/image" Target="../media/image162.png"/><Relationship Id="rId4" Type="http://schemas.openxmlformats.org/officeDocument/2006/relationships/image" Target="../media/image334.png"/><Relationship Id="rId9" Type="http://schemas.openxmlformats.org/officeDocument/2006/relationships/image" Target="../media/image155.png"/></Relationships>
</file>

<file path=ppt/slides/_rels/slide72.xml.rels><?xml version="1.0" encoding="UTF-8" standalone="yes"?>
<Relationships xmlns="http://schemas.openxmlformats.org/package/2006/relationships"><Relationship Id="rId3" Type="http://schemas.openxmlformats.org/officeDocument/2006/relationships/image" Target="../media/image349.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51.png"/><Relationship Id="rId4" Type="http://schemas.openxmlformats.org/officeDocument/2006/relationships/image" Target="../media/image350.png"/></Relationships>
</file>

<file path=ppt/slides/_rels/slide73.xml.rels><?xml version="1.0" encoding="UTF-8" standalone="yes"?>
<Relationships xmlns="http://schemas.openxmlformats.org/package/2006/relationships"><Relationship Id="rId3" Type="http://schemas.openxmlformats.org/officeDocument/2006/relationships/image" Target="../media/image35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54.png"/><Relationship Id="rId4" Type="http://schemas.openxmlformats.org/officeDocument/2006/relationships/image" Target="../media/image353.png"/></Relationships>
</file>

<file path=ppt/slides/_rels/slide74.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355.png"/><Relationship Id="rId7" Type="http://schemas.openxmlformats.org/officeDocument/2006/relationships/image" Target="../media/image35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58.png"/><Relationship Id="rId5" Type="http://schemas.openxmlformats.org/officeDocument/2006/relationships/image" Target="../media/image357.png"/><Relationship Id="rId4" Type="http://schemas.openxmlformats.org/officeDocument/2006/relationships/image" Target="../media/image356.png"/><Relationship Id="rId9" Type="http://schemas.openxmlformats.org/officeDocument/2006/relationships/image" Target="../media/image361.png"/></Relationships>
</file>

<file path=ppt/slides/_rels/slide75.xml.rels><?xml version="1.0" encoding="UTF-8" standalone="yes"?>
<Relationships xmlns="http://schemas.openxmlformats.org/package/2006/relationships"><Relationship Id="rId8" Type="http://schemas.openxmlformats.org/officeDocument/2006/relationships/image" Target="../media/image367.png"/><Relationship Id="rId3" Type="http://schemas.openxmlformats.org/officeDocument/2006/relationships/image" Target="../media/image362.png"/><Relationship Id="rId7" Type="http://schemas.openxmlformats.org/officeDocument/2006/relationships/image" Target="../media/image36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65.png"/><Relationship Id="rId5" Type="http://schemas.openxmlformats.org/officeDocument/2006/relationships/image" Target="../media/image364.png"/><Relationship Id="rId4" Type="http://schemas.openxmlformats.org/officeDocument/2006/relationships/image" Target="../media/image36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916832"/>
            <a:ext cx="6800800" cy="4720607"/>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Numerical Analysis  with R Programming Language</a:t>
            </a:r>
            <a:endParaRPr lang="en-US" dirty="0"/>
          </a:p>
        </p:txBody>
      </p:sp>
      <p:sp>
        <p:nvSpPr>
          <p:cNvPr id="19457" name="Rectangle 1"/>
          <p:cNvSpPr>
            <a:spLocks noChangeArrowheads="1"/>
          </p:cNvSpPr>
          <p:nvPr/>
        </p:nvSpPr>
        <p:spPr bwMode="auto">
          <a:xfrm>
            <a:off x="0" y="0"/>
            <a:ext cx="4868385"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hlinkClick r:id="rId4"/>
              </a:rPr>
              <a:t>Scientific computing FAQ</a:t>
            </a:r>
            <a:endParaRPr kumimoji="0" lang="ar-IQ"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Char char="•"/>
              <a:tabLst>
                <a:tab pos="457200" algn="l"/>
              </a:tabLst>
            </a:pPr>
            <a:endParaRPr lang="ar-IQ" sz="1200" dirty="0" smtClean="0">
              <a:solidFill>
                <a:srgbClr val="5A3696"/>
              </a:solidFill>
              <a:latin typeface="Calibri"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Char char="•"/>
              <a:tabLst>
                <a:tab pos="457200" algn="l"/>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hlinkClick r:id="rId5"/>
              </a:rPr>
              <a:t>Numerical analysis DMOZ category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hlinkClick r:id="rId6"/>
              </a:rPr>
              <a:t>Links to Open Source Scientific Computing codes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hlinkClick r:id="rId7"/>
              </a:rPr>
              <a:t>Numerical Recipes Homepage - with free</a:t>
            </a:r>
            <a:r>
              <a:rPr kumimoji="0" lang="ar-SA"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hlinkClick r:id="rId7"/>
              </a:rPr>
              <a:t>، </a:t>
            </a:r>
            <a:r>
              <a:rPr kumimoji="0" lang="en-US"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hlinkClick r:id="rId7"/>
              </a:rPr>
              <a:t>complete downloadable books</a:t>
            </a:r>
            <a:endParaRPr kumimoji="0" lang="en-US" sz="1200" b="0" i="0" u="none" strike="noStrike" cap="none" normalizeH="0" baseline="0" dirty="0" smtClean="0">
              <a:ln>
                <a:noFill/>
              </a:ln>
              <a:solidFill>
                <a:srgbClr val="5A3696"/>
              </a:solidFill>
              <a:effectLst/>
              <a:latin typeface="Arial" pitchFamily="34" charset="0"/>
              <a:ea typeface="Times New Roman" pitchFamily="18" charset="0"/>
              <a:cs typeface="Arial" pitchFamily="34" charset="0"/>
              <a:hlinkClick r:id="rId8"/>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rgbClr val="5A3696"/>
                </a:solidFill>
                <a:effectLst/>
                <a:latin typeface="Arial" pitchFamily="34" charset="0"/>
                <a:ea typeface="Times New Roman" pitchFamily="18" charset="0"/>
                <a:cs typeface="Arial" pitchFamily="34" charset="0"/>
                <a:hlinkClick r:id="rId8"/>
              </a:rPr>
              <a:t>Alternatives to Numerical Recipes</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21845502"/>
      </p:ext>
    </p:extLst>
  </p:cSld>
  <p:clrMapOvr>
    <a:masterClrMapping/>
  </p:clrMapOvr>
  <p:transition>
    <p:sndAc>
      <p:stSnd>
        <p:snd r:embed="rId3"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0"/>
            <a:ext cx="7772400" cy="648073"/>
          </a:xfrm>
        </p:spPr>
        <p:txBody>
          <a:bodyPr>
            <a:normAutofit fontScale="90000"/>
          </a:bodyPr>
          <a:lstStyle/>
          <a:p>
            <a:r>
              <a:rPr lang="en-US" dirty="0" smtClean="0"/>
              <a:t>Example</a:t>
            </a:r>
            <a:endParaRPr lang="ar-IQ" dirty="0"/>
          </a:p>
        </p:txBody>
      </p:sp>
      <p:sp>
        <p:nvSpPr>
          <p:cNvPr id="3" name="Subtitle 2"/>
          <p:cNvSpPr>
            <a:spLocks noGrp="1"/>
          </p:cNvSpPr>
          <p:nvPr>
            <p:ph type="subTitle" idx="1"/>
          </p:nvPr>
        </p:nvSpPr>
        <p:spPr>
          <a:xfrm>
            <a:off x="323528" y="764704"/>
            <a:ext cx="8568952" cy="5976664"/>
          </a:xfrm>
        </p:spPr>
        <p:txBody>
          <a:bodyPr>
            <a:normAutofit/>
          </a:bodyPr>
          <a:lstStyle/>
          <a:p>
            <a:pPr algn="l" rtl="0"/>
            <a:r>
              <a:rPr lang="en-US" sz="2800" dirty="0" smtClean="0">
                <a:solidFill>
                  <a:schemeClr val="tx1"/>
                </a:solidFill>
                <a:cs typeface="+mj-cs"/>
              </a:rPr>
              <a:t>1</a:t>
            </a:r>
            <a:r>
              <a:rPr lang="ar-IQ" sz="2800" dirty="0" smtClean="0">
                <a:solidFill>
                  <a:schemeClr val="tx1"/>
                </a:solidFill>
                <a:cs typeface="+mj-cs"/>
              </a:rPr>
              <a:t>(</a:t>
            </a:r>
            <a:r>
              <a:rPr lang="en-US" sz="2800" dirty="0" smtClean="0">
                <a:solidFill>
                  <a:schemeClr val="tx1"/>
                </a:solidFill>
                <a:cs typeface="+mj-cs"/>
              </a:rPr>
              <a:t>Find the Remainder of Taylor Series and General formula.</a:t>
            </a: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27" name="Rectangle 3"/>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 name="Rectangle 11"/>
          <p:cNvSpPr/>
          <p:nvPr/>
        </p:nvSpPr>
        <p:spPr>
          <a:xfrm>
            <a:off x="1403648" y="5085184"/>
            <a:ext cx="3505143" cy="523220"/>
          </a:xfrm>
          <a:prstGeom prst="rect">
            <a:avLst/>
          </a:prstGeom>
        </p:spPr>
        <p:txBody>
          <a:bodyPr wrap="square">
            <a:spAutoFit/>
          </a:bodyPr>
          <a:lstStyle/>
          <a:p>
            <a:r>
              <a:rPr lang="en-US" sz="2800" dirty="0" smtClean="0"/>
              <a:t>    </a:t>
            </a:r>
            <a:r>
              <a:rPr lang="en-US" dirty="0" smtClean="0"/>
              <a:t>                                             </a:t>
            </a:r>
          </a:p>
        </p:txBody>
      </p:sp>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81" name="Rectangle 9"/>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2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84" name="Rectangle 12"/>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28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87" name="Rectangle 15"/>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289"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90" name="Rectangle 18"/>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29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94"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95" name="Rectangle 23"/>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297"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98" name="Rectangle 26"/>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00"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01" name="Rectangle 29"/>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03"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0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0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09"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11"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12" name="Rectangle 40"/>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54317" name="Picture 4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57200"/>
            <a:ext cx="1466850" cy="409575"/>
          </a:xfrm>
          <a:prstGeom prst="rect">
            <a:avLst/>
          </a:prstGeom>
          <a:noFill/>
        </p:spPr>
      </p:pic>
      <p:pic>
        <p:nvPicPr>
          <p:cNvPr id="54315" name="Picture 4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63888" y="1988840"/>
            <a:ext cx="4343400" cy="952500"/>
          </a:xfrm>
          <a:prstGeom prst="rect">
            <a:avLst/>
          </a:prstGeom>
          <a:noFill/>
        </p:spPr>
      </p:pic>
      <p:pic>
        <p:nvPicPr>
          <p:cNvPr id="54314" name="Picture 4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5536" y="2924944"/>
            <a:ext cx="1800225" cy="409575"/>
          </a:xfrm>
          <a:prstGeom prst="rect">
            <a:avLst/>
          </a:prstGeom>
          <a:noFill/>
        </p:spPr>
      </p:pic>
      <p:pic>
        <p:nvPicPr>
          <p:cNvPr id="54313" name="Picture 4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339752" y="2852936"/>
            <a:ext cx="6276975" cy="561975"/>
          </a:xfrm>
          <a:prstGeom prst="rect">
            <a:avLst/>
          </a:prstGeom>
          <a:noFill/>
        </p:spPr>
      </p:pic>
      <p:sp>
        <p:nvSpPr>
          <p:cNvPr id="54318"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19" name="Rectangle 4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20" name="Rectangle 48"/>
          <p:cNvSpPr>
            <a:spLocks noChangeArrowheads="1"/>
          </p:cNvSpPr>
          <p:nvPr/>
        </p:nvSpPr>
        <p:spPr bwMode="auto">
          <a:xfrm>
            <a:off x="0" y="1685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21" name="Rectangle 49"/>
          <p:cNvSpPr>
            <a:spLocks noChangeArrowheads="1"/>
          </p:cNvSpPr>
          <p:nvPr/>
        </p:nvSpPr>
        <p:spPr bwMode="auto">
          <a:xfrm>
            <a:off x="0" y="2638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22" name="Rectangle 50"/>
          <p:cNvSpPr>
            <a:spLocks noChangeArrowheads="1"/>
          </p:cNvSpPr>
          <p:nvPr/>
        </p:nvSpPr>
        <p:spPr bwMode="auto">
          <a:xfrm>
            <a:off x="0" y="3048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24" name="Rectangle 5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23" name="Picture 5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7544" y="1628800"/>
            <a:ext cx="6134100" cy="409575"/>
          </a:xfrm>
          <a:prstGeom prst="rect">
            <a:avLst/>
          </a:prstGeom>
          <a:noFill/>
        </p:spPr>
      </p:pic>
      <p:sp>
        <p:nvSpPr>
          <p:cNvPr id="54326" name="Rectangle 5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25" name="Picture 5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9552" y="2348880"/>
            <a:ext cx="3009900" cy="409575"/>
          </a:xfrm>
          <a:prstGeom prst="rect">
            <a:avLst/>
          </a:prstGeom>
          <a:noFill/>
        </p:spPr>
      </p:pic>
      <p:sp>
        <p:nvSpPr>
          <p:cNvPr id="54327" name="Rectangle 5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29" name="Rectangle 5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28" name="Picture 5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67544" y="3429000"/>
            <a:ext cx="4371975" cy="409575"/>
          </a:xfrm>
          <a:prstGeom prst="rect">
            <a:avLst/>
          </a:prstGeom>
          <a:noFill/>
        </p:spPr>
      </p:pic>
      <p:sp>
        <p:nvSpPr>
          <p:cNvPr id="54331" name="Rectangle 5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30" name="Picture 5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148064" y="3429000"/>
            <a:ext cx="2638425" cy="561975"/>
          </a:xfrm>
          <a:prstGeom prst="rect">
            <a:avLst/>
          </a:prstGeom>
          <a:noFill/>
        </p:spPr>
      </p:pic>
      <p:sp>
        <p:nvSpPr>
          <p:cNvPr id="54333" name="Rectangle 6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35" name="Rectangle 6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34" name="Picture 6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95536" y="3717032"/>
            <a:ext cx="4562475" cy="990600"/>
          </a:xfrm>
          <a:prstGeom prst="rect">
            <a:avLst/>
          </a:prstGeom>
          <a:noFill/>
        </p:spPr>
      </p:pic>
      <p:sp>
        <p:nvSpPr>
          <p:cNvPr id="54337" name="Rectangle 6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36" name="Picture 6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51520" y="4725144"/>
            <a:ext cx="5848350" cy="409575"/>
          </a:xfrm>
          <a:prstGeom prst="rect">
            <a:avLst/>
          </a:prstGeom>
          <a:noFill/>
        </p:spPr>
      </p:pic>
      <p:sp>
        <p:nvSpPr>
          <p:cNvPr id="54339"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38" name="Picture 66"/>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228184" y="4725144"/>
            <a:ext cx="1762125" cy="409575"/>
          </a:xfrm>
          <a:prstGeom prst="rect">
            <a:avLst/>
          </a:prstGeom>
          <a:noFill/>
        </p:spPr>
      </p:pic>
      <p:sp>
        <p:nvSpPr>
          <p:cNvPr id="54340" name="Rectangle 6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42"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41" name="Picture 6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67544" y="5301208"/>
            <a:ext cx="1714500" cy="409575"/>
          </a:xfrm>
          <a:prstGeom prst="rect">
            <a:avLst/>
          </a:prstGeom>
          <a:noFill/>
        </p:spPr>
      </p:pic>
      <p:sp>
        <p:nvSpPr>
          <p:cNvPr id="54343" name="Rectangle 7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45" name="Rectangle 7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44" name="Picture 72"/>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555776" y="5229200"/>
            <a:ext cx="5372100" cy="409575"/>
          </a:xfrm>
          <a:prstGeom prst="rect">
            <a:avLst/>
          </a:prstGeom>
          <a:noFill/>
        </p:spPr>
      </p:pic>
      <p:sp>
        <p:nvSpPr>
          <p:cNvPr id="54347" name="Rectangle 7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46" name="Picture 74"/>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7812360" y="5229200"/>
            <a:ext cx="857250" cy="409575"/>
          </a:xfrm>
          <a:prstGeom prst="rect">
            <a:avLst/>
          </a:prstGeom>
          <a:noFill/>
        </p:spPr>
      </p:pic>
      <p:sp>
        <p:nvSpPr>
          <p:cNvPr id="54349" name="Rectangle 7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48" name="Picture 76"/>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395536" y="5805264"/>
            <a:ext cx="6829425" cy="409575"/>
          </a:xfrm>
          <a:prstGeom prst="rect">
            <a:avLst/>
          </a:prstGeom>
          <a:noFill/>
        </p:spPr>
      </p:pic>
      <p:sp>
        <p:nvSpPr>
          <p:cNvPr id="54350" name="Rectangle 7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en-US" dirty="0" smtClean="0"/>
              <a:t>Exercise</a:t>
            </a:r>
            <a:endParaRPr lang="ar-IQ" dirty="0"/>
          </a:p>
        </p:txBody>
      </p:sp>
      <p:sp>
        <p:nvSpPr>
          <p:cNvPr id="3" name="Rectangle 2"/>
          <p:cNvSpPr/>
          <p:nvPr/>
        </p:nvSpPr>
        <p:spPr>
          <a:xfrm>
            <a:off x="457200" y="836712"/>
            <a:ext cx="7848872" cy="5632311"/>
          </a:xfrm>
          <a:prstGeom prst="rect">
            <a:avLst/>
          </a:prstGeom>
        </p:spPr>
        <p:txBody>
          <a:bodyPr wrap="square">
            <a:spAutoFit/>
          </a:bodyPr>
          <a:lstStyle/>
          <a:p>
            <a:pPr marL="514350" indent="-514350"/>
            <a:endParaRPr lang="en-US" dirty="0"/>
          </a:p>
          <a:p>
            <a:r>
              <a:rPr lang="en-US" dirty="0" smtClean="0"/>
              <a:t>1) </a:t>
            </a:r>
            <a:r>
              <a:rPr lang="en-US" dirty="0"/>
              <a:t>f(x)=</a:t>
            </a:r>
            <a:r>
              <a:rPr lang="en-US" dirty="0" err="1"/>
              <a:t>sinx</a:t>
            </a:r>
            <a:r>
              <a:rPr lang="en-US" dirty="0"/>
              <a:t> : </a:t>
            </a:r>
          </a:p>
          <a:p>
            <a:r>
              <a:rPr lang="en-US" dirty="0"/>
              <a:t>a) Find  Taylor series a round the point   a= ∏ |2 .</a:t>
            </a:r>
          </a:p>
          <a:p>
            <a:r>
              <a:rPr lang="en-US" dirty="0"/>
              <a:t> b)Use six term of this series to estimate Sin ∏ |6.</a:t>
            </a:r>
          </a:p>
          <a:p>
            <a:pPr marL="514350" indent="-514350"/>
            <a:r>
              <a:rPr lang="en-US" dirty="0"/>
              <a:t>c) Find  </a:t>
            </a:r>
            <a:r>
              <a:rPr lang="en-US" dirty="0" err="1"/>
              <a:t>Maclaurian</a:t>
            </a:r>
            <a:r>
              <a:rPr lang="en-US" dirty="0"/>
              <a:t> series .</a:t>
            </a:r>
          </a:p>
          <a:p>
            <a:pPr marL="514350" indent="-514350"/>
            <a:r>
              <a:rPr lang="en-US" dirty="0"/>
              <a:t>d) Find remainder and general formula(G.F)</a:t>
            </a:r>
          </a:p>
          <a:p>
            <a:pPr marL="514350" indent="-514350"/>
            <a:endParaRPr lang="en-US" dirty="0" smtClean="0"/>
          </a:p>
          <a:p>
            <a:pPr marL="514350" indent="-514350"/>
            <a:r>
              <a:rPr lang="en-US" dirty="0" smtClean="0"/>
              <a:t>2</a:t>
            </a:r>
            <a:r>
              <a:rPr lang="en-US" dirty="0"/>
              <a:t>) f(x)=</a:t>
            </a:r>
            <a:r>
              <a:rPr lang="en-US" dirty="0" err="1"/>
              <a:t>cosx</a:t>
            </a:r>
            <a:endParaRPr lang="en-US" dirty="0"/>
          </a:p>
          <a:p>
            <a:pPr marL="514350" indent="-514350"/>
            <a:r>
              <a:rPr lang="en-US" dirty="0"/>
              <a:t>a) Find  Taylor series a round the point   a= ∏ |4 . </a:t>
            </a:r>
          </a:p>
          <a:p>
            <a:r>
              <a:rPr lang="en-US" dirty="0"/>
              <a:t> b)Use five term of this series to estimate Cos ∏ |3.</a:t>
            </a:r>
          </a:p>
          <a:p>
            <a:r>
              <a:rPr lang="en-US" dirty="0"/>
              <a:t>c) Find  </a:t>
            </a:r>
            <a:r>
              <a:rPr lang="en-US" dirty="0" err="1"/>
              <a:t>Maclaurian</a:t>
            </a:r>
            <a:r>
              <a:rPr lang="en-US" dirty="0"/>
              <a:t> series. </a:t>
            </a:r>
          </a:p>
          <a:p>
            <a:r>
              <a:rPr lang="en-US" dirty="0"/>
              <a:t>d) Find remainder and general formula(G.F)</a:t>
            </a:r>
          </a:p>
          <a:p>
            <a:pPr marL="514350" indent="-514350"/>
            <a:r>
              <a:rPr lang="en-US" dirty="0" smtClean="0"/>
              <a:t>3) </a:t>
            </a:r>
            <a:r>
              <a:rPr lang="en-US" dirty="0"/>
              <a:t>f(x)= </a:t>
            </a:r>
            <a:r>
              <a:rPr lang="en-US" b="1" dirty="0"/>
              <a:t>e</a:t>
            </a:r>
            <a:r>
              <a:rPr lang="en-US" b="1" baseline="30000" dirty="0"/>
              <a:t>x</a:t>
            </a:r>
            <a:endParaRPr lang="en-US" b="1" dirty="0"/>
          </a:p>
          <a:p>
            <a:pPr marL="514350" indent="-514350"/>
            <a:r>
              <a:rPr lang="en-US" dirty="0"/>
              <a:t>a)Find Taylor series around a point a=2</a:t>
            </a:r>
          </a:p>
          <a:p>
            <a:pPr marL="514350" indent="-514350"/>
            <a:r>
              <a:rPr lang="en-US" dirty="0"/>
              <a:t>b) Find </a:t>
            </a:r>
            <a:r>
              <a:rPr lang="en-US" dirty="0" err="1"/>
              <a:t>Maclaurian</a:t>
            </a:r>
            <a:r>
              <a:rPr lang="en-US" dirty="0"/>
              <a:t> Expansion</a:t>
            </a:r>
            <a:endParaRPr lang="ar-IQ" dirty="0"/>
          </a:p>
          <a:p>
            <a:pPr marL="514350" indent="-514350"/>
            <a:r>
              <a:rPr lang="en-US" dirty="0"/>
              <a:t>c) Find remainder and general formula(G.F)</a:t>
            </a:r>
          </a:p>
          <a:p>
            <a:pPr marL="514350" indent="-514350"/>
            <a:r>
              <a:rPr lang="en-US" dirty="0" smtClean="0"/>
              <a:t>4</a:t>
            </a:r>
            <a:r>
              <a:rPr lang="en-US" dirty="0"/>
              <a:t>) f(x)= </a:t>
            </a:r>
            <a:r>
              <a:rPr lang="en-US" dirty="0" err="1"/>
              <a:t>lnx</a:t>
            </a:r>
            <a:endParaRPr lang="en-US" dirty="0"/>
          </a:p>
          <a:p>
            <a:pPr marL="514350" indent="-514350"/>
            <a:r>
              <a:rPr lang="en-US" dirty="0"/>
              <a:t>a) Can we find </a:t>
            </a:r>
            <a:r>
              <a:rPr lang="en-US" dirty="0" err="1"/>
              <a:t>Maclaurian</a:t>
            </a:r>
            <a:r>
              <a:rPr lang="en-US" dirty="0"/>
              <a:t> Expansion? Why? discuss it?</a:t>
            </a:r>
          </a:p>
          <a:p>
            <a:r>
              <a:rPr lang="en-US" dirty="0"/>
              <a:t>b) Find remainder and general formula(G.F)</a:t>
            </a:r>
          </a:p>
          <a:p>
            <a:endParaRPr lang="ar-IQ" dirty="0"/>
          </a:p>
        </p:txBody>
      </p:sp>
    </p:spTree>
    <p:extLst>
      <p:ext uri="{BB962C8B-B14F-4D97-AF65-F5344CB8AC3E}">
        <p14:creationId xmlns:p14="http://schemas.microsoft.com/office/powerpoint/2010/main" val="3065285948"/>
      </p:ext>
    </p:extLst>
  </p:cSld>
  <p:clrMapOvr>
    <a:masterClrMapping/>
  </p:clrMapOvr>
  <p:transition>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rmAutofit fontScale="90000"/>
          </a:bodyPr>
          <a:lstStyle/>
          <a:p>
            <a:r>
              <a:rPr lang="en-US" dirty="0" smtClean="0"/>
              <a:t>1-Maclaurain Series for</a:t>
            </a:r>
            <a:endParaRPr lang="ar-IQ" dirty="0"/>
          </a:p>
        </p:txBody>
      </p:sp>
      <p:sp>
        <p:nvSpPr>
          <p:cNvPr id="3" name="Content Placeholder 2"/>
          <p:cNvSpPr>
            <a:spLocks noGrp="1"/>
          </p:cNvSpPr>
          <p:nvPr>
            <p:ph idx="1"/>
          </p:nvPr>
        </p:nvSpPr>
        <p:spPr>
          <a:xfrm>
            <a:off x="500034" y="785794"/>
            <a:ext cx="8229600" cy="5829328"/>
          </a:xfrm>
        </p:spPr>
        <p:txBody>
          <a:bodyPr>
            <a:normAutofit/>
          </a:bodyPr>
          <a:lstStyle/>
          <a:p>
            <a:pPr algn="l" rtl="0">
              <a:buNone/>
            </a:pPr>
            <a:endParaRPr lang="en-US" dirty="0" smtClean="0"/>
          </a:p>
          <a:p>
            <a:pPr algn="l" rtl="0">
              <a:buNone/>
            </a:pPr>
            <a:endParaRPr lang="en-US" dirty="0" smtClean="0"/>
          </a:p>
          <a:p>
            <a:pPr algn="l" rtl="0">
              <a:buNone/>
            </a:pPr>
            <a:endParaRPr lang="en-US" dirty="0" smtClean="0"/>
          </a:p>
          <a:p>
            <a:pPr algn="l" rtl="0">
              <a:buNone/>
            </a:pPr>
            <a:endParaRPr lang="en-US" dirty="0" smtClean="0"/>
          </a:p>
          <a:p>
            <a:pPr algn="l" rtl="0">
              <a:buNone/>
            </a:pPr>
            <a:r>
              <a:rPr lang="en-US" dirty="0" smtClean="0"/>
              <a:t>                                          </a:t>
            </a:r>
          </a:p>
        </p:txBody>
      </p:sp>
      <p:sp>
        <p:nvSpPr>
          <p:cNvPr id="1003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03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0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0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2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291"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293" name="Rectangle 5"/>
          <p:cNvSpPr>
            <a:spLocks noChangeArrowheads="1"/>
          </p:cNvSpPr>
          <p:nvPr/>
        </p:nvSpPr>
        <p:spPr bwMode="auto">
          <a:xfrm>
            <a:off x="179512"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294" name="Rectangle 6"/>
          <p:cNvSpPr>
            <a:spLocks noChangeArrowheads="1"/>
          </p:cNvSpPr>
          <p:nvPr/>
        </p:nvSpPr>
        <p:spPr bwMode="auto">
          <a:xfrm>
            <a:off x="0" y="3324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7"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5536" y="692696"/>
            <a:ext cx="7929618" cy="2736304"/>
          </a:xfrm>
          <a:prstGeom prst="rect">
            <a:avLst/>
          </a:prstGeom>
          <a:noFill/>
        </p:spPr>
      </p:pic>
      <p:sp>
        <p:nvSpPr>
          <p:cNvPr id="20" name="Rectangle 19"/>
          <p:cNvSpPr/>
          <p:nvPr/>
        </p:nvSpPr>
        <p:spPr>
          <a:xfrm>
            <a:off x="4643438" y="3244334"/>
            <a:ext cx="2928958" cy="369332"/>
          </a:xfrm>
          <a:prstGeom prst="rect">
            <a:avLst/>
          </a:prstGeom>
        </p:spPr>
        <p:txBody>
          <a:bodyPr wrap="square">
            <a:spAutoFit/>
          </a:bodyPr>
          <a:lstStyle/>
          <a:p>
            <a:r>
              <a:rPr lang="en-US" dirty="0" smtClean="0"/>
              <a:t>      </a:t>
            </a:r>
            <a:endParaRPr lang="ar-IQ" dirty="0"/>
          </a:p>
        </p:txBody>
      </p:sp>
      <p:sp>
        <p:nvSpPr>
          <p:cNvPr id="16" name="Rectangle 15"/>
          <p:cNvSpPr/>
          <p:nvPr/>
        </p:nvSpPr>
        <p:spPr>
          <a:xfrm>
            <a:off x="971600" y="3861049"/>
            <a:ext cx="3744416" cy="646331"/>
          </a:xfrm>
          <a:prstGeom prst="rect">
            <a:avLst/>
          </a:prstGeom>
        </p:spPr>
        <p:txBody>
          <a:bodyPr wrap="square">
            <a:spAutoFit/>
          </a:bodyPr>
          <a:lstStyle/>
          <a:p>
            <a:r>
              <a:rPr lang="en-US" sz="3600" dirty="0" smtClean="0"/>
              <a:t>General Formula</a:t>
            </a:r>
            <a:endParaRPr lang="ar-IQ" dirty="0"/>
          </a:p>
        </p:txBody>
      </p:sp>
      <p:pic>
        <p:nvPicPr>
          <p:cNvPr id="18"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4941168"/>
            <a:ext cx="4752528" cy="1288358"/>
          </a:xfrm>
          <a:prstGeom prst="rect">
            <a:avLst/>
          </a:prstGeom>
          <a:noFill/>
        </p:spPr>
      </p:pic>
    </p:spTree>
  </p:cSld>
  <p:clrMapOvr>
    <a:masterClrMapping/>
  </p:clrMapOvr>
  <p:transition>
    <p:sndAc>
      <p:stSnd>
        <p:snd r:embed="rId3"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274638"/>
            <a:ext cx="8867328" cy="1143000"/>
          </a:xfrm>
        </p:spPr>
        <p:txBody>
          <a:bodyPr>
            <a:normAutofit fontScale="90000"/>
          </a:bodyPr>
          <a:lstStyle/>
          <a:p>
            <a:r>
              <a:rPr lang="en-US" dirty="0" smtClean="0"/>
              <a:t>2)If   f(x)=</a:t>
            </a:r>
            <a:r>
              <a:rPr lang="en-US" dirty="0" err="1" smtClean="0"/>
              <a:t>Cosx</a:t>
            </a:r>
            <a:r>
              <a:rPr lang="en-US" dirty="0" smtClean="0"/>
              <a:t> </a:t>
            </a:r>
            <a:r>
              <a:rPr lang="en-US" sz="3100" dirty="0" smtClean="0"/>
              <a:t>Find Remainder </a:t>
            </a:r>
            <a:r>
              <a:rPr lang="en-US" sz="3100" dirty="0" err="1" smtClean="0"/>
              <a:t>Maclaurian</a:t>
            </a:r>
            <a:r>
              <a:rPr lang="en-US" sz="3100" dirty="0" smtClean="0"/>
              <a:t/>
            </a:r>
            <a:br>
              <a:rPr lang="en-US" sz="3100" dirty="0" smtClean="0"/>
            </a:br>
            <a:r>
              <a:rPr lang="en-US" sz="3100" dirty="0" smtClean="0"/>
              <a:t>Series and G.F</a:t>
            </a:r>
            <a:endParaRPr lang="ar-IQ" sz="3100" dirty="0"/>
          </a:p>
        </p:txBody>
      </p:sp>
      <p:sp>
        <p:nvSpPr>
          <p:cNvPr id="3" name="Content Placeholder 2"/>
          <p:cNvSpPr>
            <a:spLocks noGrp="1"/>
          </p:cNvSpPr>
          <p:nvPr>
            <p:ph idx="1"/>
          </p:nvPr>
        </p:nvSpPr>
        <p:spPr>
          <a:xfrm>
            <a:off x="914400" y="1484784"/>
            <a:ext cx="8229600" cy="4525963"/>
          </a:xfrm>
        </p:spPr>
        <p:txBody>
          <a:bodyPr/>
          <a:lstStyle/>
          <a:p>
            <a:pPr algn="l" rtl="0">
              <a:buNone/>
            </a:pPr>
            <a:r>
              <a:rPr lang="en-US" dirty="0" smtClean="0"/>
              <a:t>Solution : Since the derivatives of  </a:t>
            </a:r>
            <a:r>
              <a:rPr lang="en-US" dirty="0" err="1" smtClean="0"/>
              <a:t>Cosx</a:t>
            </a:r>
            <a:r>
              <a:rPr lang="en-US" dirty="0" smtClean="0"/>
              <a:t>   Equal   </a:t>
            </a:r>
            <a:r>
              <a:rPr lang="en-US" dirty="0" err="1" smtClean="0"/>
              <a:t>Sinx</a:t>
            </a:r>
            <a:r>
              <a:rPr lang="en-US" dirty="0" smtClean="0"/>
              <a:t>  or </a:t>
            </a:r>
            <a:r>
              <a:rPr lang="en-US" dirty="0" err="1" smtClean="0"/>
              <a:t>Cosx</a:t>
            </a:r>
            <a:r>
              <a:rPr lang="en-US" dirty="0" smtClean="0"/>
              <a:t>  and the greatest value  of              [               ] Equal One  Taylor remainder:</a:t>
            </a:r>
            <a:endParaRPr lang="ar-IQ" dirty="0"/>
          </a:p>
        </p:txBody>
      </p:sp>
      <p:sp>
        <p:nvSpPr>
          <p:cNvPr id="1034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427" name="Rectangle 3"/>
          <p:cNvSpPr>
            <a:spLocks noChangeArrowheads="1"/>
          </p:cNvSpPr>
          <p:nvPr/>
        </p:nvSpPr>
        <p:spPr bwMode="auto">
          <a:xfrm>
            <a:off x="0" y="2352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857224" y="1628801"/>
            <a:ext cx="8001056" cy="1569660"/>
          </a:xfrm>
          <a:prstGeom prst="rect">
            <a:avLst/>
          </a:prstGeom>
        </p:spPr>
        <p:txBody>
          <a:bodyPr wrap="square">
            <a:spAutoFit/>
          </a:bodyPr>
          <a:lstStyle/>
          <a:p>
            <a:endParaRPr lang="en-US" sz="3200" dirty="0" smtClean="0"/>
          </a:p>
          <a:p>
            <a:endParaRPr lang="en-US" sz="3200" dirty="0" smtClean="0"/>
          </a:p>
          <a:p>
            <a:endParaRPr lang="en-US" sz="3200" dirty="0" smtClean="0"/>
          </a:p>
        </p:txBody>
      </p:sp>
      <p:pic>
        <p:nvPicPr>
          <p:cNvPr id="9"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1680" y="2564904"/>
            <a:ext cx="1200150" cy="485775"/>
          </a:xfrm>
          <a:prstGeom prst="rect">
            <a:avLst/>
          </a:prstGeom>
          <a:noFill/>
        </p:spPr>
      </p:pic>
      <p:sp>
        <p:nvSpPr>
          <p:cNvPr id="9218" name="Rectangle 2"/>
          <p:cNvSpPr>
            <a:spLocks noChangeArrowheads="1"/>
          </p:cNvSpPr>
          <p:nvPr/>
        </p:nvSpPr>
        <p:spPr bwMode="auto">
          <a:xfrm>
            <a:off x="323528"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9219" name="Rectangle 3"/>
          <p:cNvSpPr>
            <a:spLocks noChangeArrowheads="1"/>
          </p:cNvSpPr>
          <p:nvPr/>
        </p:nvSpPr>
        <p:spPr bwMode="auto">
          <a:xfrm>
            <a:off x="0" y="3314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03648" y="4437112"/>
            <a:ext cx="2664296" cy="1008112"/>
          </a:xfrm>
          <a:prstGeom prst="rect">
            <a:avLst/>
          </a:prstGeom>
          <a:noFill/>
        </p:spPr>
      </p:pic>
      <p:sp>
        <p:nvSpPr>
          <p:cNvPr id="13" name="Rectangle 12"/>
          <p:cNvSpPr/>
          <p:nvPr/>
        </p:nvSpPr>
        <p:spPr>
          <a:xfrm>
            <a:off x="395536" y="4581128"/>
            <a:ext cx="5400600" cy="646331"/>
          </a:xfrm>
          <a:prstGeom prst="rect">
            <a:avLst/>
          </a:prstGeom>
        </p:spPr>
        <p:txBody>
          <a:bodyPr wrap="square">
            <a:spAutoFit/>
          </a:bodyPr>
          <a:lstStyle/>
          <a:p>
            <a:r>
              <a:rPr lang="en-US" sz="2800" dirty="0" smtClean="0"/>
              <a:t> </a:t>
            </a:r>
            <a:r>
              <a:rPr lang="en-US" sz="3600" dirty="0" smtClean="0"/>
              <a:t>= </a:t>
            </a:r>
            <a:r>
              <a:rPr lang="en-US" sz="2800" dirty="0" smtClean="0"/>
              <a:t> (1)                                        </a:t>
            </a:r>
            <a:r>
              <a:rPr lang="en-US" sz="3600" dirty="0" smtClean="0"/>
              <a:t>=</a:t>
            </a:r>
            <a:endParaRPr lang="ar-IQ" sz="3600" dirty="0"/>
          </a:p>
        </p:txBody>
      </p:sp>
      <p:pic>
        <p:nvPicPr>
          <p:cNvPr id="14"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04048" y="4437112"/>
            <a:ext cx="2343774" cy="1080120"/>
          </a:xfrm>
          <a:prstGeom prst="rect">
            <a:avLst/>
          </a:prstGeom>
          <a:noFill/>
        </p:spPr>
      </p:pic>
      <p:pic>
        <p:nvPicPr>
          <p:cNvPr id="15"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331640" y="3284984"/>
            <a:ext cx="5184576" cy="1003213"/>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Maylaurain</a:t>
            </a:r>
            <a:r>
              <a:rPr lang="en-US" dirty="0" smtClean="0"/>
              <a:t> Series for    </a:t>
            </a:r>
            <a:r>
              <a:rPr lang="en-US" dirty="0" smtClean="0"/>
              <a:t>f(x)=</a:t>
            </a:r>
            <a:r>
              <a:rPr lang="en-US" dirty="0" err="1" smtClean="0"/>
              <a:t>cosx</a:t>
            </a:r>
            <a:endParaRPr lang="ar-IQ" dirty="0"/>
          </a:p>
        </p:txBody>
      </p:sp>
      <p:sp>
        <p:nvSpPr>
          <p:cNvPr id="3" name="Content Placeholder 2"/>
          <p:cNvSpPr>
            <a:spLocks noGrp="1"/>
          </p:cNvSpPr>
          <p:nvPr>
            <p:ph idx="1"/>
          </p:nvPr>
        </p:nvSpPr>
        <p:spPr/>
        <p:txBody>
          <a:bodyPr/>
          <a:lstStyle/>
          <a:p>
            <a:pPr algn="l" rtl="0">
              <a:buNone/>
            </a:pPr>
            <a:r>
              <a:rPr lang="en-US" dirty="0" smtClean="0"/>
              <a:t>                </a:t>
            </a:r>
          </a:p>
          <a:p>
            <a:pPr algn="l" rtl="0">
              <a:buNone/>
            </a:pPr>
            <a:r>
              <a:rPr lang="en-US" dirty="0" smtClean="0"/>
              <a:t>                         </a:t>
            </a:r>
            <a:endParaRPr lang="ar-IQ" dirty="0" smtClean="0"/>
          </a:p>
          <a:p>
            <a:pPr algn="l" rtl="0">
              <a:buNone/>
            </a:pPr>
            <a:endParaRPr lang="en-US" dirty="0" smtClean="0"/>
          </a:p>
          <a:p>
            <a:pPr algn="l" rtl="0">
              <a:buNone/>
            </a:pPr>
            <a:r>
              <a:rPr lang="en-US" dirty="0" smtClean="0"/>
              <a:t>   </a:t>
            </a:r>
          </a:p>
        </p:txBody>
      </p:sp>
      <p:sp>
        <p:nvSpPr>
          <p:cNvPr id="104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1560" y="1628800"/>
            <a:ext cx="6408712" cy="2376264"/>
          </a:xfrm>
          <a:prstGeom prst="rect">
            <a:avLst/>
          </a:prstGeom>
          <a:noFill/>
        </p:spPr>
      </p:pic>
      <p:pic>
        <p:nvPicPr>
          <p:cNvPr id="1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31640" y="5013176"/>
            <a:ext cx="5400600" cy="1008112"/>
          </a:xfrm>
          <a:prstGeom prst="rect">
            <a:avLst/>
          </a:prstGeom>
          <a:noFill/>
        </p:spPr>
      </p:pic>
      <p:sp>
        <p:nvSpPr>
          <p:cNvPr id="12" name="Rectangle 11"/>
          <p:cNvSpPr/>
          <p:nvPr/>
        </p:nvSpPr>
        <p:spPr>
          <a:xfrm>
            <a:off x="323528" y="4149080"/>
            <a:ext cx="7560840" cy="646331"/>
          </a:xfrm>
          <a:prstGeom prst="rect">
            <a:avLst/>
          </a:prstGeom>
        </p:spPr>
        <p:txBody>
          <a:bodyPr wrap="square">
            <a:spAutoFit/>
          </a:bodyPr>
          <a:lstStyle/>
          <a:p>
            <a:r>
              <a:rPr lang="en-US" sz="3600" dirty="0" smtClean="0"/>
              <a:t>         General Formula  [ G.F ]</a:t>
            </a:r>
            <a:endParaRPr lang="ar-IQ" sz="3600" dirty="0"/>
          </a:p>
        </p:txBody>
      </p:sp>
    </p:spTree>
  </p:cSld>
  <p:clrMapOvr>
    <a:masterClrMapping/>
  </p:clrMapOvr>
  <p:transition>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iki.ubc.ca/images/math/f/f/a/ffa89e2575cc99a3b882e42581a61081.png"/>
          <p:cNvPicPr/>
          <p:nvPr/>
        </p:nvPicPr>
        <p:blipFill>
          <a:blip r:embed="rId3" cstate="print"/>
          <a:srcRect/>
          <a:stretch>
            <a:fillRect/>
          </a:stretch>
        </p:blipFill>
        <p:spPr bwMode="auto">
          <a:xfrm>
            <a:off x="827584" y="1628800"/>
            <a:ext cx="7632847" cy="4752527"/>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836712"/>
            <a:ext cx="7772400" cy="504056"/>
          </a:xfrm>
        </p:spPr>
        <p:txBody>
          <a:bodyPr>
            <a:normAutofit fontScale="90000"/>
          </a:bodyPr>
          <a:lstStyle/>
          <a:p>
            <a:pPr algn="l" rtl="0"/>
            <a:r>
              <a:rPr lang="en-US" dirty="0" smtClean="0"/>
              <a:t/>
            </a:r>
            <a:br>
              <a:rPr lang="en-US" dirty="0" smtClean="0"/>
            </a:br>
            <a:r>
              <a:rPr lang="en-US" dirty="0" smtClean="0"/>
              <a:t/>
            </a:r>
            <a:br>
              <a:rPr lang="en-US" dirty="0" smtClean="0"/>
            </a:br>
            <a:r>
              <a:rPr lang="en-US" dirty="0" smtClean="0"/>
              <a:t/>
            </a:r>
            <a:br>
              <a:rPr lang="en-US" dirty="0" smtClean="0"/>
            </a:br>
            <a:endParaRPr lang="ar-IQ" dirty="0"/>
          </a:p>
        </p:txBody>
      </p:sp>
      <p:sp>
        <p:nvSpPr>
          <p:cNvPr id="3" name="Subtitle 2"/>
          <p:cNvSpPr>
            <a:spLocks noGrp="1"/>
          </p:cNvSpPr>
          <p:nvPr>
            <p:ph type="subTitle" idx="1"/>
          </p:nvPr>
        </p:nvSpPr>
        <p:spPr>
          <a:xfrm>
            <a:off x="539552" y="260648"/>
            <a:ext cx="7790732" cy="5953864"/>
          </a:xfrm>
        </p:spPr>
        <p:txBody>
          <a:bodyPr/>
          <a:lstStyle/>
          <a:p>
            <a:pPr algn="l"/>
            <a:r>
              <a:rPr lang="en-US" dirty="0" smtClean="0"/>
              <a:t>       </a:t>
            </a:r>
          </a:p>
          <a:p>
            <a:pPr algn="l" rtl="0"/>
            <a:r>
              <a:rPr lang="en-US" dirty="0" smtClean="0"/>
              <a:t>     </a:t>
            </a:r>
            <a:r>
              <a:rPr lang="en-US" dirty="0" smtClean="0">
                <a:solidFill>
                  <a:schemeClr val="tx1"/>
                </a:solidFill>
              </a:rPr>
              <a:t>3) If              Find  the   remainder of: </a:t>
            </a:r>
            <a:r>
              <a:rPr lang="en-US" dirty="0" smtClean="0"/>
              <a:t> </a:t>
            </a:r>
            <a:endParaRPr lang="ar-IQ"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27"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0" name="Rectangle 6"/>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3" name="Rectangle 9"/>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6" name="Rectangle 12"/>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1" name="Rectangle 1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8" name="Rectangle 2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51" name="Picture 2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9552" y="2996952"/>
            <a:ext cx="7429552" cy="2357454"/>
          </a:xfrm>
          <a:prstGeom prst="rect">
            <a:avLst/>
          </a:prstGeom>
          <a:noFill/>
        </p:spPr>
      </p:pic>
      <p:sp>
        <p:nvSpPr>
          <p:cNvPr id="1053" name="Rectangle 29"/>
          <p:cNvSpPr>
            <a:spLocks noChangeArrowheads="1"/>
          </p:cNvSpPr>
          <p:nvPr/>
        </p:nvSpPr>
        <p:spPr bwMode="auto">
          <a:xfrm>
            <a:off x="0" y="3219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56" name="Rectangle 3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57" name="Picture 3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71600" y="1844824"/>
            <a:ext cx="5000660" cy="990600"/>
          </a:xfrm>
          <a:prstGeom prst="rect">
            <a:avLst/>
          </a:prstGeom>
          <a:noFill/>
        </p:spPr>
      </p:pic>
      <p:sp>
        <p:nvSpPr>
          <p:cNvPr id="1059" name="Rectangle 35"/>
          <p:cNvSpPr>
            <a:spLocks noChangeArrowheads="1"/>
          </p:cNvSpPr>
          <p:nvPr/>
        </p:nvSpPr>
        <p:spPr bwMode="auto">
          <a:xfrm>
            <a:off x="0" y="1447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0182" name="Rectangle 6"/>
          <p:cNvSpPr>
            <a:spLocks noChangeArrowheads="1"/>
          </p:cNvSpPr>
          <p:nvPr/>
        </p:nvSpPr>
        <p:spPr bwMode="auto">
          <a:xfrm>
            <a:off x="2699792" y="69269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762000"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01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83"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07704" y="692696"/>
            <a:ext cx="981075" cy="864096"/>
          </a:xfrm>
          <a:prstGeom prst="rect">
            <a:avLst/>
          </a:prstGeom>
          <a:noFill/>
        </p:spPr>
      </p:pic>
      <p:sp>
        <p:nvSpPr>
          <p:cNvPr id="50185" name="Rectangle 9"/>
          <p:cNvSpPr>
            <a:spLocks noChangeArrowheads="1"/>
          </p:cNvSpPr>
          <p:nvPr/>
        </p:nvSpPr>
        <p:spPr bwMode="auto">
          <a:xfrm>
            <a:off x="0" y="69269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762000"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57233"/>
            <a:ext cx="7772400" cy="642941"/>
          </a:xfrm>
        </p:spPr>
        <p:txBody>
          <a:bodyPr>
            <a:normAutofit fontScale="90000"/>
          </a:bodyPr>
          <a:lstStyle/>
          <a:p>
            <a:r>
              <a:rPr lang="en-US" i="1" dirty="0" smtClean="0"/>
              <a:t> </a:t>
            </a:r>
            <a:endParaRPr lang="ar-IQ" dirty="0"/>
          </a:p>
        </p:txBody>
      </p:sp>
      <p:sp>
        <p:nvSpPr>
          <p:cNvPr id="3" name="Subtitle 2"/>
          <p:cNvSpPr>
            <a:spLocks noGrp="1"/>
          </p:cNvSpPr>
          <p:nvPr>
            <p:ph type="subTitle" idx="1"/>
          </p:nvPr>
        </p:nvSpPr>
        <p:spPr/>
        <p:txBody>
          <a:bodyPr/>
          <a:lstStyle/>
          <a:p>
            <a:r>
              <a:rPr lang="en-US" i="1" dirty="0" smtClean="0"/>
              <a:t> </a:t>
            </a:r>
            <a:endParaRPr lang="ar-IQ" dirty="0"/>
          </a:p>
        </p:txBody>
      </p:sp>
      <p:sp>
        <p:nvSpPr>
          <p:cNvPr id="1075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23"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26" name="Rectangle 6"/>
          <p:cNvSpPr>
            <a:spLocks noChangeArrowheads="1"/>
          </p:cNvSpPr>
          <p:nvPr/>
        </p:nvSpPr>
        <p:spPr bwMode="auto">
          <a:xfrm>
            <a:off x="0" y="304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29" name="Rectangle 9"/>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32" name="Rectangle 12"/>
          <p:cNvSpPr>
            <a:spLocks noChangeArrowheads="1"/>
          </p:cNvSpPr>
          <p:nvPr/>
        </p:nvSpPr>
        <p:spPr bwMode="auto">
          <a:xfrm>
            <a:off x="0" y="304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3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35" name="Rectangle 1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64075" algn="l"/>
              </a:tabLst>
            </a:pPr>
            <a:r>
              <a:rPr kumimoji="0" lang="en-US" sz="1100" b="0" i="1"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37"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38" name="Rectangle 1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40"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41" name="Rectangle 2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4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7542" name="Picture 2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14414" y="4714884"/>
            <a:ext cx="4143404" cy="1214446"/>
          </a:xfrm>
          <a:prstGeom prst="rect">
            <a:avLst/>
          </a:prstGeom>
          <a:noFill/>
        </p:spPr>
      </p:pic>
      <p:sp>
        <p:nvSpPr>
          <p:cNvPr id="107544" name="Rectangle 24"/>
          <p:cNvSpPr>
            <a:spLocks noChangeArrowheads="1"/>
          </p:cNvSpPr>
          <p:nvPr/>
        </p:nvSpPr>
        <p:spPr bwMode="auto">
          <a:xfrm>
            <a:off x="0" y="1685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46"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47" name="Rectangle 27"/>
          <p:cNvSpPr>
            <a:spLocks noChangeArrowheads="1"/>
          </p:cNvSpPr>
          <p:nvPr/>
        </p:nvSpPr>
        <p:spPr bwMode="auto">
          <a:xfrm>
            <a:off x="0" y="3219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49"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7548" name="Picture 2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00100" y="1928802"/>
            <a:ext cx="7000924" cy="2428892"/>
          </a:xfrm>
          <a:prstGeom prst="rect">
            <a:avLst/>
          </a:prstGeom>
          <a:noFill/>
        </p:spPr>
      </p:pic>
      <p:sp>
        <p:nvSpPr>
          <p:cNvPr id="10755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52" name="Rectangle 32"/>
          <p:cNvSpPr>
            <a:spLocks noChangeArrowheads="1"/>
          </p:cNvSpPr>
          <p:nvPr/>
        </p:nvSpPr>
        <p:spPr bwMode="auto">
          <a:xfrm>
            <a:off x="0" y="1447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54"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7553" name="Picture 3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28728" y="357166"/>
            <a:ext cx="7072362" cy="1481134"/>
          </a:xfrm>
          <a:prstGeom prst="rect">
            <a:avLst/>
          </a:prstGeom>
          <a:noFill/>
        </p:spPr>
      </p:pic>
    </p:spTree>
  </p:cSld>
  <p:clrMapOvr>
    <a:masterClrMapping/>
  </p:clrMapOvr>
  <p:transition>
    <p:sndAc>
      <p:stSnd>
        <p:snd r:embed="rId3"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7167"/>
            <a:ext cx="7772400" cy="428627"/>
          </a:xfrm>
        </p:spPr>
        <p:txBody>
          <a:bodyPr>
            <a:normAutofit fontScale="90000"/>
          </a:bodyPr>
          <a:lstStyle/>
          <a:p>
            <a:r>
              <a:rPr lang="ar-IQ" dirty="0" smtClean="0"/>
              <a:t/>
            </a:r>
            <a:br>
              <a:rPr lang="ar-IQ" dirty="0" smtClean="0"/>
            </a:br>
            <a:r>
              <a:rPr lang="en-US" dirty="0" smtClean="0"/>
              <a:t> </a:t>
            </a:r>
            <a:br>
              <a:rPr lang="en-US" dirty="0" smtClean="0"/>
            </a:br>
            <a:r>
              <a:rPr lang="en-US" dirty="0" smtClean="0"/>
              <a:t> </a:t>
            </a:r>
            <a:br>
              <a:rPr lang="en-US" dirty="0" smtClean="0"/>
            </a:br>
            <a:endParaRPr lang="ar-IQ" dirty="0"/>
          </a:p>
        </p:txBody>
      </p:sp>
      <p:sp>
        <p:nvSpPr>
          <p:cNvPr id="3" name="Subtitle 2"/>
          <p:cNvSpPr>
            <a:spLocks noGrp="1"/>
          </p:cNvSpPr>
          <p:nvPr>
            <p:ph type="subTitle" idx="1"/>
          </p:nvPr>
        </p:nvSpPr>
        <p:spPr>
          <a:xfrm>
            <a:off x="1357290" y="4357694"/>
            <a:ext cx="6000792" cy="857256"/>
          </a:xfrm>
        </p:spPr>
        <p:txBody>
          <a:bodyPr>
            <a:normAutofit fontScale="47500" lnSpcReduction="20000"/>
          </a:bodyPr>
          <a:lstStyle/>
          <a:p>
            <a:endParaRPr lang="ar-IQ" dirty="0" smtClean="0"/>
          </a:p>
          <a:p>
            <a:pPr rtl="0"/>
            <a:r>
              <a:rPr lang="en-US" dirty="0" smtClean="0"/>
              <a:t> </a:t>
            </a:r>
          </a:p>
          <a:p>
            <a:pPr rtl="0"/>
            <a:r>
              <a:rPr lang="en-US" dirty="0" smtClean="0"/>
              <a:t> </a:t>
            </a:r>
          </a:p>
          <a:p>
            <a:endParaRPr lang="ar-IQ" dirty="0"/>
          </a:p>
        </p:txBody>
      </p:sp>
      <p:sp>
        <p:nvSpPr>
          <p:cNvPr id="1095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71" name="Rectangle 3"/>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5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74" name="Rectangle 6"/>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5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77" name="Rectangle 9"/>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57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80" name="Rectangle 12"/>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58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83" name="Rectangle 15"/>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58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8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8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91"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92" name="Rectangle 24"/>
          <p:cNvSpPr>
            <a:spLocks noChangeArrowheads="1"/>
          </p:cNvSpPr>
          <p:nvPr/>
        </p:nvSpPr>
        <p:spPr bwMode="auto">
          <a:xfrm>
            <a:off x="0" y="142873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64075" algn="l"/>
              </a:tabLst>
            </a:pPr>
            <a:r>
              <a:rPr kumimoji="0" lang="en-US" sz="1100" b="0" i="1"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594"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95" name="Rectangle 27"/>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597"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99"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9598" name="Picture 3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14876" y="142852"/>
            <a:ext cx="1981200" cy="476250"/>
          </a:xfrm>
          <a:prstGeom prst="rect">
            <a:avLst/>
          </a:prstGeom>
          <a:noFill/>
        </p:spPr>
      </p:pic>
      <p:sp>
        <p:nvSpPr>
          <p:cNvPr id="109601"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603"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9602" name="Picture 3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1538" y="5072074"/>
            <a:ext cx="6429420" cy="1276352"/>
          </a:xfrm>
          <a:prstGeom prst="rect">
            <a:avLst/>
          </a:prstGeom>
          <a:noFill/>
        </p:spPr>
      </p:pic>
      <p:sp>
        <p:nvSpPr>
          <p:cNvPr id="109605"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607" name="Rectangle 39"/>
          <p:cNvSpPr>
            <a:spLocks noChangeArrowheads="1"/>
          </p:cNvSpPr>
          <p:nvPr/>
        </p:nvSpPr>
        <p:spPr bwMode="auto">
          <a:xfrm>
            <a:off x="714348"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608" name="Rectangle 40"/>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610" name="Rectangle 4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9609" name="Picture 4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71472" y="1714488"/>
            <a:ext cx="7929618" cy="2928958"/>
          </a:xfrm>
          <a:prstGeom prst="rect">
            <a:avLst/>
          </a:prstGeom>
          <a:noFill/>
        </p:spPr>
      </p:pic>
      <p:sp>
        <p:nvSpPr>
          <p:cNvPr id="109611" name="Rectangle 43"/>
          <p:cNvSpPr>
            <a:spLocks noChangeArrowheads="1"/>
          </p:cNvSpPr>
          <p:nvPr/>
        </p:nvSpPr>
        <p:spPr bwMode="auto">
          <a:xfrm>
            <a:off x="428596" y="142852"/>
            <a:ext cx="7358114"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64075" algn="l"/>
              </a:tabLst>
            </a:pPr>
            <a:r>
              <a:rPr kumimoji="0" lang="en-US"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4)Find( G.F )and( </a:t>
            </a:r>
            <a:r>
              <a:rPr kumimoji="0" lang="en-US" sz="26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R</a:t>
            </a:r>
            <a:r>
              <a:rPr kumimoji="0" lang="en-US" sz="2600" b="0" i="0" u="none" strike="noStrike" cap="none" normalizeH="0" baseline="-30000" dirty="0" err="1" smtClean="0">
                <a:ln>
                  <a:noFill/>
                </a:ln>
                <a:solidFill>
                  <a:schemeClr val="tx1"/>
                </a:solidFill>
                <a:effectLst/>
                <a:latin typeface="Calibri" pitchFamily="34" charset="0"/>
                <a:ea typeface="Times New Roman" pitchFamily="18" charset="0"/>
                <a:cs typeface="Arial" pitchFamily="34" charset="0"/>
              </a:rPr>
              <a:t>n</a:t>
            </a:r>
            <a:r>
              <a:rPr kumimoji="0" lang="en-US"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for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48637"/>
          </a:xfrm>
        </p:spPr>
        <p:txBody>
          <a:bodyPr>
            <a:normAutofit fontScale="90000"/>
          </a:bodyPr>
          <a:lstStyle/>
          <a:p>
            <a:endParaRPr lang="ar-IQ" dirty="0"/>
          </a:p>
        </p:txBody>
      </p:sp>
      <p:sp>
        <p:nvSpPr>
          <p:cNvPr id="3" name="Subtitle 2"/>
          <p:cNvSpPr>
            <a:spLocks noGrp="1"/>
          </p:cNvSpPr>
          <p:nvPr>
            <p:ph type="subTitle" idx="1"/>
          </p:nvPr>
        </p:nvSpPr>
        <p:spPr/>
        <p:txBody>
          <a:bodyPr/>
          <a:lstStyle/>
          <a:p>
            <a:endParaRPr lang="en-US" dirty="0" smtClean="0"/>
          </a:p>
          <a:p>
            <a:endParaRPr lang="ar-IQ" dirty="0"/>
          </a:p>
        </p:txBody>
      </p:sp>
      <p:sp>
        <p:nvSpPr>
          <p:cNvPr id="1116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161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28794" y="4857760"/>
            <a:ext cx="5357850" cy="1214446"/>
          </a:xfrm>
          <a:prstGeom prst="rect">
            <a:avLst/>
          </a:prstGeom>
          <a:noFill/>
        </p:spPr>
      </p:pic>
      <p:sp>
        <p:nvSpPr>
          <p:cNvPr id="111619" name="Rectangle 3"/>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1622" name="Rectangle 6"/>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3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1538" y="1643050"/>
            <a:ext cx="7572428" cy="3000396"/>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 REFRENCES</a:t>
            </a:r>
            <a:endParaRPr lang="en-US" dirty="0"/>
          </a:p>
        </p:txBody>
      </p:sp>
      <p:sp>
        <p:nvSpPr>
          <p:cNvPr id="3" name="Content Placeholder 2"/>
          <p:cNvSpPr>
            <a:spLocks noGrp="1"/>
          </p:cNvSpPr>
          <p:nvPr>
            <p:ph idx="1"/>
          </p:nvPr>
        </p:nvSpPr>
        <p:spPr>
          <a:xfrm>
            <a:off x="179512" y="1556792"/>
            <a:ext cx="8964488" cy="4824537"/>
          </a:xfrm>
        </p:spPr>
        <p:txBody>
          <a:bodyPr>
            <a:normAutofit/>
          </a:bodyPr>
          <a:lstStyle/>
          <a:p>
            <a:pPr algn="l" rtl="0">
              <a:buNone/>
            </a:pPr>
            <a:r>
              <a:rPr lang="en-US" sz="1900" b="1" dirty="0" smtClean="0"/>
              <a:t>    1- An Introduction to numerical analysis by A.S. ELALOOSY</a:t>
            </a:r>
            <a:br>
              <a:rPr lang="en-US" sz="1900" b="1" dirty="0" smtClean="0"/>
            </a:br>
            <a:r>
              <a:rPr lang="en-US" sz="1900" b="1" dirty="0" smtClean="0"/>
              <a:t>2- Introduction to Numerical Analysis by Oron Levy ( September 21th , 2010 )</a:t>
            </a:r>
            <a:br>
              <a:rPr lang="en-US" sz="1900" b="1" dirty="0" smtClean="0"/>
            </a:br>
            <a:r>
              <a:rPr lang="en-US" sz="1900" b="1" dirty="0" smtClean="0"/>
              <a:t>3- Atkinson K , an introduction to numerical analysis , second edition John , Willy &amp;  Sons New York, NY 1989</a:t>
            </a:r>
          </a:p>
          <a:p>
            <a:pPr algn="l" rtl="0">
              <a:buNone/>
            </a:pPr>
            <a:r>
              <a:rPr lang="en-US" sz="1900" b="1" dirty="0" smtClean="0"/>
              <a:t>    4- Introduction to approximation theory , second edition Chelsea publishing company , Cheney E.W .New York ,NY ,1982 </a:t>
            </a:r>
            <a:br>
              <a:rPr lang="en-US" sz="1900" b="1" dirty="0" smtClean="0"/>
            </a:br>
            <a:r>
              <a:rPr lang="en-US" sz="1900" b="1" dirty="0" smtClean="0"/>
              <a:t>5- Analysis of Numerical Methods, Isaacson E, Keller H.B, Second edition , Dover , Mineola, NY 1994</a:t>
            </a:r>
            <a:br>
              <a:rPr lang="en-US" sz="1900" b="1" dirty="0" smtClean="0"/>
            </a:br>
            <a:r>
              <a:rPr lang="en-US" sz="1900" b="1" dirty="0" smtClean="0"/>
              <a:t>6- Analysis of Numerical Analysis ,</a:t>
            </a:r>
            <a:r>
              <a:rPr lang="en-US" sz="1900" b="1" dirty="0" err="1" smtClean="0"/>
              <a:t>Stoer</a:t>
            </a:r>
            <a:r>
              <a:rPr lang="en-US" sz="1900" b="1" dirty="0" smtClean="0"/>
              <a:t> J. </a:t>
            </a:r>
            <a:r>
              <a:rPr lang="en-US" sz="1900" b="1" dirty="0" err="1" smtClean="0"/>
              <a:t>Burlisch.R</a:t>
            </a:r>
            <a:r>
              <a:rPr lang="en-US" sz="1900" b="1" dirty="0" smtClean="0"/>
              <a:t> , second edition, </a:t>
            </a:r>
            <a:r>
              <a:rPr lang="en-US" sz="1900" b="1" dirty="0" err="1" smtClean="0"/>
              <a:t>Verlag</a:t>
            </a:r>
            <a:r>
              <a:rPr lang="en-US" sz="1900" b="1" dirty="0" smtClean="0"/>
              <a:t>, New York ,NY ,1993</a:t>
            </a:r>
          </a:p>
          <a:p>
            <a:pPr algn="l" rtl="0">
              <a:buNone/>
            </a:pPr>
            <a:endParaRPr lang="en-US" b="1" dirty="0"/>
          </a:p>
        </p:txBody>
      </p:sp>
    </p:spTree>
    <p:extLst>
      <p:ext uri="{BB962C8B-B14F-4D97-AF65-F5344CB8AC3E}">
        <p14:creationId xmlns:p14="http://schemas.microsoft.com/office/powerpoint/2010/main" val="3343912003"/>
      </p:ext>
    </p:extLst>
  </p:cSld>
  <p:clrMapOvr>
    <a:masterClrMapping/>
  </p:clrMapOvr>
  <p:transition>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296143"/>
          </a:xfrm>
        </p:spPr>
        <p:txBody>
          <a:bodyPr>
            <a:normAutofit/>
          </a:bodyPr>
          <a:lstStyle/>
          <a:p>
            <a:pPr algn="l" rtl="0"/>
            <a:r>
              <a:rPr lang="en-GB" sz="3100" dirty="0" smtClean="0"/>
              <a:t>4-4 </a:t>
            </a:r>
            <a:r>
              <a:rPr lang="en-US" sz="3100" b="1" dirty="0" smtClean="0"/>
              <a:t>Euler's formula[</a:t>
            </a:r>
            <a:r>
              <a:rPr lang="en-GB" sz="3100" dirty="0" smtClean="0"/>
              <a:t>Relation between</a:t>
            </a:r>
            <a:r>
              <a:rPr lang="en-GB" sz="3100" b="1" dirty="0" smtClean="0"/>
              <a:t> </a:t>
            </a:r>
            <a:r>
              <a:rPr lang="en-US" sz="3100" dirty="0" err="1" smtClean="0"/>
              <a:t>Maclaurian</a:t>
            </a:r>
            <a:r>
              <a:rPr lang="en-US" sz="3100" dirty="0" smtClean="0"/>
              <a:t> expansion and </a:t>
            </a:r>
            <a:r>
              <a:rPr lang="en-GB" sz="3100" dirty="0" smtClean="0"/>
              <a:t>Polar form</a:t>
            </a:r>
            <a:r>
              <a:rPr lang="en-US" b="1" dirty="0" smtClean="0"/>
              <a:t>]</a:t>
            </a:r>
            <a:endParaRPr lang="ar-IQ" dirty="0"/>
          </a:p>
        </p:txBody>
      </p:sp>
      <p:sp>
        <p:nvSpPr>
          <p:cNvPr id="3" name="Subtitle 2"/>
          <p:cNvSpPr>
            <a:spLocks noGrp="1"/>
          </p:cNvSpPr>
          <p:nvPr>
            <p:ph type="subTitle" idx="1"/>
          </p:nvPr>
        </p:nvSpPr>
        <p:spPr>
          <a:xfrm>
            <a:off x="1371600" y="1700808"/>
            <a:ext cx="6400800" cy="3937992"/>
          </a:xfrm>
        </p:spPr>
        <p:txBody>
          <a:bodyPr/>
          <a:lstStyle/>
          <a:p>
            <a:pPr algn="l"/>
            <a:r>
              <a:rPr lang="en-US" b="1" dirty="0" smtClean="0">
                <a:solidFill>
                  <a:schemeClr val="tx1"/>
                </a:solidFill>
              </a:rPr>
              <a:t>Euler's formula:</a:t>
            </a:r>
          </a:p>
          <a:p>
            <a:pPr algn="l"/>
            <a:r>
              <a:rPr lang="en-US" b="1" dirty="0" smtClean="0">
                <a:solidFill>
                  <a:schemeClr val="tx1"/>
                </a:solidFill>
              </a:rPr>
              <a:t>Q5:</a:t>
            </a:r>
            <a:endParaRPr lang="en-US" dirty="0" smtClean="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55776" y="2348880"/>
            <a:ext cx="3096344" cy="576064"/>
          </a:xfrm>
          <a:prstGeom prst="rect">
            <a:avLst/>
          </a:prstGeom>
          <a:noFill/>
        </p:spPr>
      </p:pic>
      <p:sp>
        <p:nvSpPr>
          <p:cNvPr id="1027" name="Rectangle 3"/>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755576" y="2924945"/>
            <a:ext cx="7416824" cy="3046988"/>
          </a:xfrm>
          <a:prstGeom prst="rect">
            <a:avLst/>
          </a:prstGeom>
        </p:spPr>
        <p:txBody>
          <a:bodyPr wrap="square">
            <a:spAutoFit/>
          </a:bodyPr>
          <a:lstStyle/>
          <a:p>
            <a:pPr algn="just"/>
            <a:r>
              <a:rPr lang="en-US" sz="3200" b="1" dirty="0" smtClean="0">
                <a:hlinkClick r:id="rId4" tooltip="Euler's formula"/>
              </a:rPr>
              <a:t>Euler's formula</a:t>
            </a:r>
            <a:r>
              <a:rPr lang="en-US" sz="3200" b="1" dirty="0" smtClean="0"/>
              <a:t> states that, for any </a:t>
            </a:r>
            <a:r>
              <a:rPr lang="en-US" sz="3200" b="1" dirty="0" smtClean="0">
                <a:hlinkClick r:id="rId5" tooltip="Real number"/>
              </a:rPr>
              <a:t>real number</a:t>
            </a:r>
            <a:r>
              <a:rPr lang="en-US" sz="3200" b="1" dirty="0" smtClean="0"/>
              <a:t> </a:t>
            </a:r>
            <a:r>
              <a:rPr lang="en-US" sz="3200" b="1" i="1" dirty="0" err="1" smtClean="0"/>
              <a:t>x</a:t>
            </a:r>
            <a:r>
              <a:rPr lang="en-US" sz="3200" b="1" dirty="0" err="1" smtClean="0"/>
              <a:t>,where</a:t>
            </a:r>
            <a:r>
              <a:rPr lang="en-US" sz="3200" b="1" dirty="0" smtClean="0"/>
              <a:t> </a:t>
            </a:r>
            <a:r>
              <a:rPr lang="en-US" sz="3200" b="1" i="1" dirty="0" smtClean="0"/>
              <a:t>e</a:t>
            </a:r>
            <a:r>
              <a:rPr lang="en-US" sz="3200" b="1" dirty="0" smtClean="0"/>
              <a:t> is the </a:t>
            </a:r>
            <a:r>
              <a:rPr lang="en-US" sz="3200" b="1" dirty="0" smtClean="0">
                <a:hlinkClick r:id="rId6" tooltip="E (mathematical constant)"/>
              </a:rPr>
              <a:t>base of the natural logarithm</a:t>
            </a:r>
            <a:r>
              <a:rPr lang="en-US" sz="3200" b="1" dirty="0" smtClean="0"/>
              <a:t>. This can be proved by observing that and so on, and by considering </a:t>
            </a:r>
            <a:r>
              <a:rPr lang="en-US" sz="3200" b="1" dirty="0" err="1" smtClean="0"/>
              <a:t>the</a:t>
            </a:r>
            <a:r>
              <a:rPr lang="en-US" sz="3200" b="1" dirty="0" err="1" smtClean="0">
                <a:hlinkClick r:id="rId7" tooltip="Taylor series"/>
              </a:rPr>
              <a:t>Taylorseries</a:t>
            </a:r>
            <a:r>
              <a:rPr lang="en-US" sz="3200" b="1" dirty="0" smtClean="0"/>
              <a:t> </a:t>
            </a:r>
          </a:p>
          <a:p>
            <a:pPr algn="just"/>
            <a:r>
              <a:rPr lang="en-US" sz="3200" b="1" dirty="0" smtClean="0"/>
              <a:t>expansions of </a:t>
            </a:r>
            <a:r>
              <a:rPr lang="en-US" sz="3200" b="1" i="1" dirty="0" err="1" smtClean="0"/>
              <a:t>e</a:t>
            </a:r>
            <a:r>
              <a:rPr lang="en-US" sz="3200" b="1" i="1" baseline="30000" dirty="0" err="1" smtClean="0"/>
              <a:t>ix</a:t>
            </a:r>
            <a:r>
              <a:rPr lang="en-US" sz="3200" b="1" dirty="0" smtClean="0"/>
              <a:t>, </a:t>
            </a:r>
            <a:r>
              <a:rPr lang="en-US" sz="3200" b="1" i="1" dirty="0" err="1" smtClean="0"/>
              <a:t>cos</a:t>
            </a:r>
            <a:r>
              <a:rPr lang="en-US" sz="3200" b="1" i="1" dirty="0" smtClean="0"/>
              <a:t>(x)</a:t>
            </a:r>
            <a:r>
              <a:rPr lang="en-US" sz="3200" b="1" dirty="0" smtClean="0"/>
              <a:t> and </a:t>
            </a:r>
            <a:r>
              <a:rPr lang="en-US" sz="3200" b="1" i="1" dirty="0" smtClean="0"/>
              <a:t>sin(x)</a:t>
            </a:r>
            <a:r>
              <a:rPr lang="en-US" sz="3200" b="1" dirty="0" smtClean="0"/>
              <a:t>:</a:t>
            </a:r>
          </a:p>
        </p:txBody>
      </p:sp>
    </p:spTree>
  </p:cSld>
  <p:clrMapOvr>
    <a:masterClrMapping/>
  </p:clrMapOvr>
  <p:transition>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36912"/>
            <a:ext cx="7772400" cy="288032"/>
          </a:xfrm>
        </p:spPr>
        <p:txBody>
          <a:bodyPr>
            <a:normAutofit fontScale="90000"/>
          </a:bodyPr>
          <a:lstStyle/>
          <a:p>
            <a:r>
              <a:rPr lang="en-US" dirty="0" smtClean="0"/>
              <a:t/>
            </a:r>
            <a:br>
              <a:rPr lang="en-US" dirty="0" smtClean="0"/>
            </a:br>
            <a:r>
              <a:rPr lang="en-US" dirty="0" smtClean="0"/>
              <a:t/>
            </a:r>
            <a:br>
              <a:rPr lang="en-US" dirty="0" smtClean="0"/>
            </a:br>
            <a:endParaRPr lang="ar-IQ" dirty="0"/>
          </a:p>
        </p:txBody>
      </p:sp>
      <p:sp>
        <p:nvSpPr>
          <p:cNvPr id="3" name="Subtitle 2"/>
          <p:cNvSpPr>
            <a:spLocks noGrp="1"/>
          </p:cNvSpPr>
          <p:nvPr>
            <p:ph type="subTitle" idx="1"/>
          </p:nvPr>
        </p:nvSpPr>
        <p:spPr>
          <a:xfrm>
            <a:off x="251520" y="3356992"/>
            <a:ext cx="8208912" cy="2808312"/>
          </a:xfrm>
        </p:spPr>
        <p:txBody>
          <a:bodyPr>
            <a:noAutofit/>
          </a:bodyPr>
          <a:lstStyle/>
          <a:p>
            <a:pPr algn="l" rtl="0"/>
            <a:endParaRPr lang="ar-IQ" sz="1200" dirty="0">
              <a:cs typeface="+mj-cs"/>
            </a:endParaRPr>
          </a:p>
        </p:txBody>
      </p:sp>
      <p:sp>
        <p:nvSpPr>
          <p:cNvPr id="4" name="Rectangle 3"/>
          <p:cNvSpPr/>
          <p:nvPr/>
        </p:nvSpPr>
        <p:spPr>
          <a:xfrm>
            <a:off x="611560" y="260649"/>
            <a:ext cx="7200800" cy="830997"/>
          </a:xfrm>
          <a:prstGeom prst="rect">
            <a:avLst/>
          </a:prstGeom>
        </p:spPr>
        <p:txBody>
          <a:bodyPr wrap="square">
            <a:spAutoFit/>
          </a:bodyPr>
          <a:lstStyle/>
          <a:p>
            <a:pPr algn="just"/>
            <a:r>
              <a:rPr lang="en-US" sz="2400" b="1" dirty="0" smtClean="0"/>
              <a:t>Euler's formula </a:t>
            </a:r>
            <a:r>
              <a:rPr lang="en-US" sz="2400" u="sng" dirty="0" smtClean="0">
                <a:hlinkClick r:id="rId3" tooltip="Euler's formula"/>
              </a:rPr>
              <a:t>Euler's formula</a:t>
            </a:r>
            <a:r>
              <a:rPr lang="en-US" sz="2400" dirty="0" smtClean="0"/>
              <a:t> states that, for any </a:t>
            </a:r>
            <a:r>
              <a:rPr lang="en-US" sz="2400" u="sng" dirty="0" smtClean="0">
                <a:hlinkClick r:id="rId4" tooltip="Real number"/>
              </a:rPr>
              <a:t>real number</a:t>
            </a:r>
            <a:r>
              <a:rPr lang="en-US" sz="2400" dirty="0" smtClean="0"/>
              <a:t> </a:t>
            </a:r>
            <a:r>
              <a:rPr lang="en-US" sz="2400" i="1" dirty="0" smtClean="0"/>
              <a:t>x</a:t>
            </a:r>
            <a:r>
              <a:rPr lang="en-US" sz="2400" dirty="0" smtClean="0"/>
              <a:t>,</a:t>
            </a:r>
          </a:p>
        </p:txBody>
      </p:sp>
      <p:sp>
        <p:nvSpPr>
          <p:cNvPr id="5" name="Rectangle 4"/>
          <p:cNvSpPr/>
          <p:nvPr/>
        </p:nvSpPr>
        <p:spPr>
          <a:xfrm>
            <a:off x="683568" y="1268760"/>
            <a:ext cx="7848872" cy="1569660"/>
          </a:xfrm>
          <a:prstGeom prst="rect">
            <a:avLst/>
          </a:prstGeom>
        </p:spPr>
        <p:txBody>
          <a:bodyPr wrap="square">
            <a:spAutoFit/>
          </a:bodyPr>
          <a:lstStyle/>
          <a:p>
            <a:pPr algn="just"/>
            <a:r>
              <a:rPr lang="en-US" sz="2400" b="1" dirty="0" smtClean="0">
                <a:hlinkClick r:id="rId3" tooltip="Euler's formula"/>
              </a:rPr>
              <a:t>Euler's formula</a:t>
            </a:r>
            <a:r>
              <a:rPr lang="en-US" sz="2400" b="1" dirty="0" smtClean="0"/>
              <a:t> states that, for any </a:t>
            </a:r>
            <a:r>
              <a:rPr lang="en-US" sz="2400" b="1" dirty="0" smtClean="0">
                <a:hlinkClick r:id="rId4" tooltip="Real number"/>
              </a:rPr>
              <a:t>real number</a:t>
            </a:r>
            <a:r>
              <a:rPr lang="en-US" sz="2400" b="1" dirty="0" smtClean="0"/>
              <a:t> </a:t>
            </a:r>
            <a:r>
              <a:rPr lang="en-US" sz="2400" b="1" i="1" dirty="0" err="1" smtClean="0"/>
              <a:t>x</a:t>
            </a:r>
            <a:r>
              <a:rPr lang="en-US" sz="2400" b="1" dirty="0" err="1" smtClean="0"/>
              <a:t>,where</a:t>
            </a:r>
            <a:r>
              <a:rPr lang="en-US" sz="2400" b="1" dirty="0" smtClean="0"/>
              <a:t> </a:t>
            </a:r>
            <a:r>
              <a:rPr lang="en-US" sz="2400" b="1" i="1" dirty="0" smtClean="0"/>
              <a:t>e</a:t>
            </a:r>
            <a:r>
              <a:rPr lang="en-US" sz="2400" b="1" dirty="0" smtClean="0"/>
              <a:t> is the </a:t>
            </a:r>
            <a:r>
              <a:rPr lang="en-US" sz="2400" b="1" dirty="0" smtClean="0">
                <a:hlinkClick r:id="rId5" tooltip="E (mathematical constant)"/>
              </a:rPr>
              <a:t>base of the natural logarithm</a:t>
            </a:r>
            <a:r>
              <a:rPr lang="en-US" sz="2400" b="1" dirty="0" smtClean="0"/>
              <a:t>. This can be proved by observing that and so on, and by considering the</a:t>
            </a:r>
          </a:p>
          <a:p>
            <a:pPr algn="just"/>
            <a:r>
              <a:rPr lang="en-US" sz="2400" b="1" dirty="0" smtClean="0">
                <a:hlinkClick r:id="rId6" tooltip="Taylor series"/>
              </a:rPr>
              <a:t>Taylor series</a:t>
            </a:r>
            <a:r>
              <a:rPr lang="en-US" sz="2400" b="1" dirty="0" smtClean="0"/>
              <a:t> expansions of </a:t>
            </a:r>
            <a:r>
              <a:rPr lang="en-US" sz="2400" b="1" i="1" dirty="0" err="1" smtClean="0"/>
              <a:t>e</a:t>
            </a:r>
            <a:r>
              <a:rPr lang="en-US" sz="2400" b="1" i="1" baseline="30000" dirty="0" err="1" smtClean="0"/>
              <a:t>ix</a:t>
            </a:r>
            <a:r>
              <a:rPr lang="en-US" sz="2400" b="1" dirty="0" smtClean="0"/>
              <a:t>, </a:t>
            </a:r>
            <a:r>
              <a:rPr lang="en-US" sz="2400" b="1" i="1" dirty="0" err="1" smtClean="0"/>
              <a:t>cos</a:t>
            </a:r>
            <a:r>
              <a:rPr lang="en-US" sz="2400" b="1" i="1" dirty="0" smtClean="0"/>
              <a:t>(x)</a:t>
            </a:r>
            <a:r>
              <a:rPr lang="en-US" sz="2400" b="1" dirty="0" smtClean="0"/>
              <a:t> and </a:t>
            </a:r>
            <a:r>
              <a:rPr lang="en-US" sz="2400" b="1" i="1" dirty="0" smtClean="0"/>
              <a:t>sin(x)</a:t>
            </a:r>
            <a:r>
              <a:rPr lang="en-US" sz="2400" b="1" dirty="0" smtClean="0"/>
              <a:t>:</a:t>
            </a:r>
          </a:p>
        </p:txBody>
      </p:sp>
      <p:pic>
        <p:nvPicPr>
          <p:cNvPr id="6" name="Picture 5" descr="e^{{ix}}=\cos x+i\sin x\ "/>
          <p:cNvPicPr/>
          <p:nvPr/>
        </p:nvPicPr>
        <p:blipFill>
          <a:blip r:embed="rId7" cstate="print"/>
          <a:srcRect/>
          <a:stretch>
            <a:fillRect/>
          </a:stretch>
        </p:blipFill>
        <p:spPr bwMode="auto">
          <a:xfrm>
            <a:off x="2627784" y="620688"/>
            <a:ext cx="2571768" cy="571504"/>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516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1680" y="332656"/>
            <a:ext cx="5486400" cy="1000125"/>
          </a:xfrm>
          <a:prstGeom prst="rect">
            <a:avLst/>
          </a:prstGeom>
          <a:noFill/>
        </p:spPr>
      </p:pic>
      <p:sp>
        <p:nvSpPr>
          <p:cNvPr id="135171" name="Rectangle 3"/>
          <p:cNvSpPr>
            <a:spLocks noChangeArrowheads="1"/>
          </p:cNvSpPr>
          <p:nvPr/>
        </p:nvSpPr>
        <p:spPr bwMode="auto">
          <a:xfrm>
            <a:off x="0" y="1457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7" name="Rectangle 6"/>
          <p:cNvSpPr/>
          <p:nvPr/>
        </p:nvSpPr>
        <p:spPr>
          <a:xfrm>
            <a:off x="755576" y="1340768"/>
            <a:ext cx="3096345" cy="523220"/>
          </a:xfrm>
          <a:prstGeom prst="rect">
            <a:avLst/>
          </a:prstGeom>
        </p:spPr>
        <p:txBody>
          <a:bodyPr wrap="square">
            <a:spAutoFit/>
          </a:bodyPr>
          <a:lstStyle/>
          <a:p>
            <a:r>
              <a:rPr lang="en-US" sz="2800" dirty="0" smtClean="0"/>
              <a:t>1-Prove  that :</a:t>
            </a:r>
            <a:endParaRPr lang="ar-IQ" sz="2800" dirty="0"/>
          </a:p>
        </p:txBody>
      </p:sp>
      <p:pic>
        <p:nvPicPr>
          <p:cNvPr id="8" name="Picture 7" descr="e^{{ix}}=\cos x+i\sin x\ "/>
          <p:cNvPicPr/>
          <p:nvPr/>
        </p:nvPicPr>
        <p:blipFill>
          <a:blip r:embed="rId4" cstate="print"/>
          <a:srcRect/>
          <a:stretch>
            <a:fillRect/>
          </a:stretch>
        </p:blipFill>
        <p:spPr bwMode="auto">
          <a:xfrm>
            <a:off x="3635896" y="1340768"/>
            <a:ext cx="2571768" cy="571504"/>
          </a:xfrm>
          <a:prstGeom prst="rect">
            <a:avLst/>
          </a:prstGeom>
          <a:noFill/>
          <a:ln w="9525">
            <a:noFill/>
            <a:miter lim="800000"/>
            <a:headEnd/>
            <a:tailEnd/>
          </a:ln>
        </p:spPr>
      </p:pic>
      <p:sp>
        <p:nvSpPr>
          <p:cNvPr id="10" name="Rectangle 9"/>
          <p:cNvSpPr/>
          <p:nvPr/>
        </p:nvSpPr>
        <p:spPr>
          <a:xfrm>
            <a:off x="539552" y="476672"/>
            <a:ext cx="1224135" cy="584775"/>
          </a:xfrm>
          <a:prstGeom prst="rect">
            <a:avLst/>
          </a:prstGeom>
        </p:spPr>
        <p:txBody>
          <a:bodyPr wrap="square">
            <a:spAutoFit/>
          </a:bodyPr>
          <a:lstStyle/>
          <a:p>
            <a:r>
              <a:rPr lang="en-US" sz="3200" dirty="0" smtClean="0">
                <a:cs typeface="+mj-cs"/>
              </a:rPr>
              <a:t>Q5: If</a:t>
            </a:r>
            <a:endParaRPr lang="ar-IQ" sz="3200" dirty="0">
              <a:cs typeface="+mj-cs"/>
            </a:endParaRPr>
          </a:p>
        </p:txBody>
      </p:sp>
      <p:sp>
        <p:nvSpPr>
          <p:cNvPr id="11" name="Rectangle 10"/>
          <p:cNvSpPr/>
          <p:nvPr/>
        </p:nvSpPr>
        <p:spPr>
          <a:xfrm>
            <a:off x="755576" y="2564904"/>
            <a:ext cx="864096" cy="584775"/>
          </a:xfrm>
          <a:prstGeom prst="rect">
            <a:avLst/>
          </a:prstGeom>
        </p:spPr>
        <p:txBody>
          <a:bodyPr wrap="square">
            <a:spAutoFit/>
          </a:bodyPr>
          <a:lstStyle/>
          <a:p>
            <a:r>
              <a:rPr lang="en-US" sz="3200" dirty="0" smtClean="0"/>
              <a:t>Q6:</a:t>
            </a:r>
            <a:endParaRPr lang="ar-IQ" sz="3200" dirty="0"/>
          </a:p>
        </p:txBody>
      </p:sp>
      <p:pic>
        <p:nvPicPr>
          <p:cNvPr id="13517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19672" y="2636912"/>
            <a:ext cx="1638300" cy="504825"/>
          </a:xfrm>
          <a:prstGeom prst="rect">
            <a:avLst/>
          </a:prstGeom>
          <a:noFill/>
        </p:spPr>
      </p:pic>
      <p:sp>
        <p:nvSpPr>
          <p:cNvPr id="135176" name="Rectangle 8"/>
          <p:cNvSpPr>
            <a:spLocks noChangeArrowheads="1"/>
          </p:cNvSpPr>
          <p:nvPr/>
        </p:nvSpPr>
        <p:spPr bwMode="auto">
          <a:xfrm>
            <a:off x="0" y="504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5177"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19672" y="3140968"/>
            <a:ext cx="1971675" cy="628650"/>
          </a:xfrm>
          <a:prstGeom prst="rect">
            <a:avLst/>
          </a:prstGeom>
          <a:noFill/>
        </p:spPr>
      </p:pic>
      <p:sp>
        <p:nvSpPr>
          <p:cNvPr id="135180" name="Rectangle 12"/>
          <p:cNvSpPr>
            <a:spLocks noChangeArrowheads="1"/>
          </p:cNvSpPr>
          <p:nvPr/>
        </p:nvSpPr>
        <p:spPr bwMode="auto">
          <a:xfrm>
            <a:off x="0" y="3841246"/>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Prove that  :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5179"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47664" y="3933056"/>
            <a:ext cx="1514475" cy="342900"/>
          </a:xfrm>
          <a:prstGeom prst="rect">
            <a:avLst/>
          </a:prstGeom>
          <a:noFill/>
        </p:spPr>
      </p:pic>
      <p:sp>
        <p:nvSpPr>
          <p:cNvPr id="135181" name="Rectangle 1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518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5182" name="Picture 1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995936" y="2420888"/>
            <a:ext cx="2076450" cy="666750"/>
          </a:xfrm>
          <a:prstGeom prst="rect">
            <a:avLst/>
          </a:prstGeom>
          <a:noFill/>
        </p:spPr>
      </p:pic>
      <p:sp>
        <p:nvSpPr>
          <p:cNvPr id="13518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5184" name="Picture 1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139952" y="3068960"/>
            <a:ext cx="2114550" cy="666750"/>
          </a:xfrm>
          <a:prstGeom prst="rect">
            <a:avLst/>
          </a:prstGeom>
          <a:noFill/>
        </p:spPr>
      </p:pic>
      <p:sp>
        <p:nvSpPr>
          <p:cNvPr id="93185" name="Rectangle 1"/>
          <p:cNvSpPr>
            <a:spLocks noChangeArrowheads="1"/>
          </p:cNvSpPr>
          <p:nvPr/>
        </p:nvSpPr>
        <p:spPr bwMode="auto">
          <a:xfrm>
            <a:off x="683568" y="1844824"/>
            <a:ext cx="820891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2-Find the value of (e)  </a:t>
            </a:r>
            <a:r>
              <a:rPr kumimoji="0" lang="en-US" sz="2400" b="0" i="0" u="none" strike="noStrike" cap="none" normalizeH="0" baseline="0" dirty="0" smtClean="0">
                <a:ln>
                  <a:noFill/>
                </a:ln>
                <a:effectLst/>
                <a:latin typeface="Calibri" pitchFamily="34" charset="0"/>
                <a:ea typeface="Calibri" pitchFamily="34" charset="0"/>
                <a:cs typeface="Arial" pitchFamily="34" charset="0"/>
              </a:rPr>
              <a:t>or Prove that e=2.718281828459 </a:t>
            </a:r>
            <a:r>
              <a:rPr kumimoji="0" lang="en-US" sz="24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89"/>
            <a:ext cx="7772400" cy="1143009"/>
          </a:xfrm>
        </p:spPr>
        <p:txBody>
          <a:bodyPr>
            <a:normAutofit/>
          </a:bodyPr>
          <a:lstStyle/>
          <a:p>
            <a:r>
              <a:rPr lang="en-US" dirty="0" smtClean="0"/>
              <a:t>Taylor and </a:t>
            </a:r>
            <a:r>
              <a:rPr lang="en-US" dirty="0" err="1" smtClean="0"/>
              <a:t>maclaurian</a:t>
            </a:r>
            <a:endParaRPr lang="ar-IQ" dirty="0"/>
          </a:p>
        </p:txBody>
      </p:sp>
      <p:sp>
        <p:nvSpPr>
          <p:cNvPr id="3" name="Subtitle 2"/>
          <p:cNvSpPr>
            <a:spLocks noGrp="1"/>
          </p:cNvSpPr>
          <p:nvPr>
            <p:ph type="subTitle" idx="1"/>
          </p:nvPr>
        </p:nvSpPr>
        <p:spPr>
          <a:xfrm>
            <a:off x="1285852" y="1428736"/>
            <a:ext cx="6400800" cy="5286412"/>
          </a:xfrm>
        </p:spPr>
        <p:txBody>
          <a:bodyPr>
            <a:normAutofit/>
          </a:bodyPr>
          <a:lstStyle/>
          <a:p>
            <a:pPr algn="l"/>
            <a:r>
              <a:rPr lang="en-US" dirty="0" smtClean="0">
                <a:solidFill>
                  <a:schemeClr val="tx1"/>
                </a:solidFill>
              </a:rPr>
              <a:t>Exercise</a:t>
            </a:r>
          </a:p>
          <a:p>
            <a:r>
              <a:rPr lang="ar-IQ" dirty="0" smtClean="0">
                <a:solidFill>
                  <a:schemeClr val="tx1"/>
                </a:solidFill>
              </a:rPr>
              <a:t> </a:t>
            </a:r>
          </a:p>
          <a:p>
            <a:endParaRPr lang="ar-IQ" dirty="0" smtClean="0">
              <a:solidFill>
                <a:schemeClr val="tx1"/>
              </a:solidFill>
            </a:endParaRPr>
          </a:p>
          <a:p>
            <a:endParaRPr lang="ar-IQ" dirty="0" smtClean="0">
              <a:solidFill>
                <a:schemeClr val="tx1"/>
              </a:solidFill>
            </a:endParaRPr>
          </a:p>
          <a:p>
            <a:endParaRPr lang="ar-IQ" dirty="0" smtClean="0">
              <a:solidFill>
                <a:schemeClr val="tx1"/>
              </a:solidFill>
            </a:endParaRPr>
          </a:p>
          <a:p>
            <a:endParaRPr lang="ar-IQ" dirty="0" smtClean="0">
              <a:solidFill>
                <a:schemeClr val="tx1"/>
              </a:solidFill>
            </a:endParaRPr>
          </a:p>
          <a:p>
            <a:pPr algn="l"/>
            <a:endParaRPr lang="en-US" dirty="0" smtClean="0">
              <a:solidFill>
                <a:schemeClr val="tx1"/>
              </a:solidFill>
            </a:endParaRPr>
          </a:p>
          <a:p>
            <a:pPr algn="l"/>
            <a:r>
              <a:rPr lang="ar-IQ" dirty="0" smtClean="0">
                <a:solidFill>
                  <a:schemeClr val="tx1"/>
                </a:solidFill>
              </a:rPr>
              <a:t>=</a:t>
            </a:r>
            <a:r>
              <a:rPr lang="en-US" dirty="0" smtClean="0">
                <a:solidFill>
                  <a:schemeClr val="tx1"/>
                </a:solidFill>
              </a:rPr>
              <a:t>f(x)</a:t>
            </a:r>
            <a:r>
              <a:rPr lang="ar-IQ" dirty="0" smtClean="0">
                <a:solidFill>
                  <a:schemeClr val="tx1"/>
                </a:solidFill>
              </a:rPr>
              <a:t>(</a:t>
            </a:r>
            <a:r>
              <a:rPr lang="en-US" dirty="0" smtClean="0">
                <a:solidFill>
                  <a:schemeClr val="tx1"/>
                </a:solidFill>
              </a:rPr>
              <a:t>e</a:t>
            </a:r>
            <a:r>
              <a:rPr lang="ar-IQ" dirty="0" smtClean="0">
                <a:solidFill>
                  <a:schemeClr val="tx1"/>
                </a:solidFill>
              </a:rPr>
              <a:t>  </a:t>
            </a:r>
          </a:p>
          <a:p>
            <a:endParaRPr lang="ar-IQ" dirty="0">
              <a:solidFill>
                <a:schemeClr val="tx1"/>
              </a:solidFill>
            </a:endParaRPr>
          </a:p>
        </p:txBody>
      </p:sp>
      <p:pic>
        <p:nvPicPr>
          <p:cNvPr id="111621" name="Picture 5"/>
          <p:cNvPicPr>
            <a:picLocks noChangeAspect="1" noChangeArrowheads="1"/>
          </p:cNvPicPr>
          <p:nvPr/>
        </p:nvPicPr>
        <p:blipFill>
          <a:blip r:embed="rId3" cstate="print"/>
          <a:srcRect/>
          <a:stretch>
            <a:fillRect/>
          </a:stretch>
        </p:blipFill>
        <p:spPr bwMode="auto">
          <a:xfrm>
            <a:off x="642910" y="4500570"/>
            <a:ext cx="3929090" cy="500066"/>
          </a:xfrm>
          <a:prstGeom prst="rect">
            <a:avLst/>
          </a:prstGeom>
          <a:noFill/>
          <a:ln w="9525">
            <a:noFill/>
            <a:miter lim="800000"/>
            <a:headEnd/>
            <a:tailEnd/>
          </a:ln>
          <a:effectLst/>
        </p:spPr>
      </p:pic>
      <p:pic>
        <p:nvPicPr>
          <p:cNvPr id="111622" name="Picture 6"/>
          <p:cNvPicPr>
            <a:picLocks noChangeAspect="1" noChangeArrowheads="1"/>
          </p:cNvPicPr>
          <p:nvPr/>
        </p:nvPicPr>
        <p:blipFill>
          <a:blip r:embed="rId4" cstate="print"/>
          <a:srcRect/>
          <a:stretch>
            <a:fillRect/>
          </a:stretch>
        </p:blipFill>
        <p:spPr bwMode="auto">
          <a:xfrm>
            <a:off x="2571736" y="5500702"/>
            <a:ext cx="2714644" cy="571504"/>
          </a:xfrm>
          <a:prstGeom prst="rect">
            <a:avLst/>
          </a:prstGeom>
          <a:noFill/>
          <a:ln w="9525">
            <a:noFill/>
            <a:miter lim="800000"/>
            <a:headEnd/>
            <a:tailEnd/>
          </a:ln>
          <a:effectLst/>
        </p:spPr>
      </p:pic>
      <p:pic>
        <p:nvPicPr>
          <p:cNvPr id="111624" name="Picture 8"/>
          <p:cNvPicPr>
            <a:picLocks noChangeAspect="1" noChangeArrowheads="1"/>
          </p:cNvPicPr>
          <p:nvPr/>
        </p:nvPicPr>
        <p:blipFill>
          <a:blip r:embed="rId5" cstate="print"/>
          <a:srcRect/>
          <a:stretch>
            <a:fillRect/>
          </a:stretch>
        </p:blipFill>
        <p:spPr bwMode="auto">
          <a:xfrm>
            <a:off x="3000364" y="1071546"/>
            <a:ext cx="2571768" cy="857256"/>
          </a:xfrm>
          <a:prstGeom prst="rect">
            <a:avLst/>
          </a:prstGeom>
          <a:noFill/>
          <a:ln w="9525">
            <a:noFill/>
            <a:miter lim="800000"/>
            <a:headEnd/>
            <a:tailEnd/>
          </a:ln>
          <a:effectLst/>
        </p:spPr>
      </p:pic>
      <p:pic>
        <p:nvPicPr>
          <p:cNvPr id="111626" name="Picture 10"/>
          <p:cNvPicPr>
            <a:picLocks noChangeAspect="1" noChangeArrowheads="1"/>
          </p:cNvPicPr>
          <p:nvPr/>
        </p:nvPicPr>
        <p:blipFill>
          <a:blip r:embed="rId6" cstate="print"/>
          <a:srcRect/>
          <a:stretch>
            <a:fillRect/>
          </a:stretch>
        </p:blipFill>
        <p:spPr bwMode="auto">
          <a:xfrm>
            <a:off x="1071538" y="3429000"/>
            <a:ext cx="3143272" cy="714380"/>
          </a:xfrm>
          <a:prstGeom prst="rect">
            <a:avLst/>
          </a:prstGeom>
          <a:noFill/>
          <a:ln w="9525">
            <a:noFill/>
            <a:miter lim="800000"/>
            <a:headEnd/>
            <a:tailEnd/>
          </a:ln>
          <a:effec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05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52"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357290" y="2500306"/>
            <a:ext cx="2928958" cy="642942"/>
          </a:xfrm>
          <a:prstGeom prst="rect">
            <a:avLst/>
          </a:prstGeom>
          <a:noFill/>
        </p:spPr>
      </p:pic>
      <p:sp>
        <p:nvSpPr>
          <p:cNvPr id="2054"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05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57"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29190" y="2571744"/>
            <a:ext cx="2214578" cy="714380"/>
          </a:xfrm>
          <a:prstGeom prst="rect">
            <a:avLst/>
          </a:prstGeom>
          <a:noFill/>
        </p:spPr>
      </p:pic>
      <p:sp>
        <p:nvSpPr>
          <p:cNvPr id="2059"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6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60" name="Picture 1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714876" y="3571876"/>
            <a:ext cx="2643206" cy="785818"/>
          </a:xfrm>
          <a:prstGeom prst="rect">
            <a:avLst/>
          </a:prstGeom>
          <a:noFill/>
        </p:spPr>
      </p:pic>
      <p:sp>
        <p:nvSpPr>
          <p:cNvPr id="2062"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R Programming Language for Taylor and </a:t>
            </a:r>
            <a:r>
              <a:rPr lang="en-US" dirty="0" err="1" smtClean="0"/>
              <a:t>MacLaurin</a:t>
            </a:r>
            <a:r>
              <a:rPr lang="en-US" dirty="0"/>
              <a:t> Series</a:t>
            </a:r>
            <a:endParaRPr lang="ar-IQ" dirty="0"/>
          </a:p>
        </p:txBody>
      </p:sp>
      <p:graphicFrame>
        <p:nvGraphicFramePr>
          <p:cNvPr id="3" name="Table 2"/>
          <p:cNvGraphicFramePr>
            <a:graphicFrameLocks noGrp="1"/>
          </p:cNvGraphicFramePr>
          <p:nvPr>
            <p:extLst>
              <p:ext uri="{D42A27DB-BD31-4B8C-83A1-F6EECF244321}">
                <p14:modId xmlns:p14="http://schemas.microsoft.com/office/powerpoint/2010/main" val="862471858"/>
              </p:ext>
            </p:extLst>
          </p:nvPr>
        </p:nvGraphicFramePr>
        <p:xfrm>
          <a:off x="5148064" y="3737996"/>
          <a:ext cx="3538736" cy="351130"/>
        </p:xfrm>
        <a:graphic>
          <a:graphicData uri="http://schemas.openxmlformats.org/drawingml/2006/table">
            <a:tbl>
              <a:tblPr/>
              <a:tblGrid>
                <a:gridCol w="1769368">
                  <a:extLst>
                    <a:ext uri="{9D8B030D-6E8A-4147-A177-3AD203B41FA5}">
                      <a16:colId xmlns:a16="http://schemas.microsoft.com/office/drawing/2014/main" val="902348999"/>
                    </a:ext>
                  </a:extLst>
                </a:gridCol>
                <a:gridCol w="1769368">
                  <a:extLst>
                    <a:ext uri="{9D8B030D-6E8A-4147-A177-3AD203B41FA5}">
                      <a16:colId xmlns:a16="http://schemas.microsoft.com/office/drawing/2014/main" val="1878257581"/>
                    </a:ext>
                  </a:extLst>
                </a:gridCol>
              </a:tblGrid>
              <a:tr h="351130">
                <a:tc>
                  <a:txBody>
                    <a:bodyPr/>
                    <a:lstStyle/>
                    <a:p>
                      <a:endParaRPr lang="en-US" sz="1700" dirty="0"/>
                    </a:p>
                  </a:txBody>
                  <a:tcPr marL="87782" marR="87782" marT="43891" marB="43891">
                    <a:lnL>
                      <a:noFill/>
                    </a:lnL>
                    <a:lnR>
                      <a:noFill/>
                    </a:lnR>
                    <a:lnT>
                      <a:noFill/>
                    </a:lnT>
                    <a:lnB>
                      <a:noFill/>
                    </a:lnB>
                    <a:solidFill>
                      <a:srgbClr val="FFFFFF"/>
                    </a:solidFill>
                  </a:tcPr>
                </a:tc>
                <a:tc>
                  <a:txBody>
                    <a:bodyPr/>
                    <a:lstStyle/>
                    <a:p>
                      <a:pPr algn="r"/>
                      <a:endParaRPr lang="en-US" sz="1700" dirty="0">
                        <a:effectLst/>
                      </a:endParaRPr>
                    </a:p>
                  </a:txBody>
                  <a:tcPr marL="87782" marR="87782" marT="43891" marB="43891">
                    <a:lnL>
                      <a:noFill/>
                    </a:lnL>
                    <a:lnR>
                      <a:noFill/>
                    </a:lnR>
                    <a:lnT>
                      <a:noFill/>
                    </a:lnT>
                    <a:lnB>
                      <a:noFill/>
                    </a:lnB>
                    <a:solidFill>
                      <a:srgbClr val="FFFFFF"/>
                    </a:solidFill>
                  </a:tcPr>
                </a:tc>
                <a:extLst>
                  <a:ext uri="{0D108BD9-81ED-4DB2-BD59-A6C34878D82A}">
                    <a16:rowId xmlns:a16="http://schemas.microsoft.com/office/drawing/2014/main" val="1254322442"/>
                  </a:ext>
                </a:extLst>
              </a:tr>
            </a:tbl>
          </a:graphicData>
        </a:graphic>
      </p:graphicFrame>
      <p:sp>
        <p:nvSpPr>
          <p:cNvPr id="4" name="Rectangle 1"/>
          <p:cNvSpPr>
            <a:spLocks noChangeArrowheads="1"/>
          </p:cNvSpPr>
          <p:nvPr/>
        </p:nvSpPr>
        <p:spPr bwMode="auto">
          <a:xfrm>
            <a:off x="144246" y="1460021"/>
            <a:ext cx="4424609" cy="21852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2000" dirty="0"/>
              <a:t>R Documentation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ar-IQ" altLang="ar-IQ" sz="2000" b="1"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altLang="ar-IQ" sz="2400" b="1"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rPr>
              <a:t>Taylor Series Expansion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ar-IQ" altLang="ar-IQ" sz="2400" b="1"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altLang="ar-IQ" sz="2400" b="1"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rPr>
              <a:t>Description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ar-IQ" altLang="ar-IQ" sz="2400" b="1"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endParaRPr>
          </a:p>
        </p:txBody>
      </p:sp>
      <p:sp>
        <p:nvSpPr>
          <p:cNvPr id="8" name="Rectangle 5"/>
          <p:cNvSpPr>
            <a:spLocks noChangeArrowheads="1"/>
          </p:cNvSpPr>
          <p:nvPr/>
        </p:nvSpPr>
        <p:spPr bwMode="auto">
          <a:xfrm>
            <a:off x="144246" y="3335491"/>
            <a:ext cx="7380082"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IQ" altLang="ar-IQ"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Computes the Taylor series of </a:t>
            </a:r>
            <a:r>
              <a:rPr kumimoji="0" lang="ar-IQ" altLang="ar-IQ" sz="2400" b="0" i="0" u="none" strike="noStrike" cap="none" normalizeH="0" baseline="0" dirty="0" smtClean="0">
                <a:ln>
                  <a:noFill/>
                </a:ln>
                <a:solidFill>
                  <a:srgbClr val="000000"/>
                </a:solidFill>
                <a:effectLst/>
                <a:latin typeface="Arial Unicode MS"/>
              </a:rPr>
              <a:t>functions</a:t>
            </a:r>
            <a:r>
              <a:rPr kumimoji="0" lang="ar-IQ" altLang="ar-IQ"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or </a:t>
            </a:r>
            <a:r>
              <a:rPr kumimoji="0" lang="ar-IQ" altLang="ar-IQ" sz="2400" b="0" i="0" u="none" strike="noStrike" cap="none" normalizeH="0" baseline="0" dirty="0" smtClean="0">
                <a:ln>
                  <a:noFill/>
                </a:ln>
                <a:solidFill>
                  <a:srgbClr val="000000"/>
                </a:solidFill>
                <a:effectLst/>
                <a:latin typeface="Arial Unicode MS"/>
              </a:rPr>
              <a:t>characters</a:t>
            </a:r>
            <a:r>
              <a:rPr kumimoji="0" lang="ar-IQ" altLang="ar-IQ"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ar-IQ" altLang="ar-IQ" sz="2400" b="0" i="0" u="none" strike="noStrike" cap="none" normalizeH="0" baseline="0" dirty="0" smtClean="0">
                <a:ln>
                  <a:noFill/>
                </a:ln>
                <a:solidFill>
                  <a:schemeClr val="tx1"/>
                </a:solidFill>
                <a:effectLst/>
              </a:rPr>
              <a:t> </a:t>
            </a:r>
          </a:p>
        </p:txBody>
      </p:sp>
      <p:sp>
        <p:nvSpPr>
          <p:cNvPr id="9" name="Rectangle 6"/>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ar-IQ" altLang="ar-IQ" sz="1800" b="0" i="0" u="none" strike="noStrike" cap="none" normalizeH="0" baseline="0" dirty="0" smtClean="0">
              <a:ln>
                <a:noFill/>
              </a:ln>
              <a:solidFill>
                <a:schemeClr val="tx1"/>
              </a:solidFill>
              <a:effectLst/>
              <a:latin typeface="Arial" panose="020B0604020202020204" pitchFamily="34" charset="0"/>
            </a:endParaRPr>
          </a:p>
        </p:txBody>
      </p:sp>
      <mc:AlternateContent xmlns:mc="http://schemas.openxmlformats.org/markup-compatibility/2006">
        <mc:Choice xmlns:a14="http://schemas.microsoft.com/office/drawing/2010/main" Requires="a14">
          <p:sp>
            <p:nvSpPr>
              <p:cNvPr id="10" name="Rectangle 9"/>
              <p:cNvSpPr/>
              <p:nvPr/>
            </p:nvSpPr>
            <p:spPr>
              <a:xfrm>
                <a:off x="310811" y="4166487"/>
                <a:ext cx="7645565" cy="1200329"/>
              </a:xfrm>
              <a:prstGeom prst="rect">
                <a:avLst/>
              </a:prstGeom>
            </p:spPr>
            <p:txBody>
              <a:bodyPr wrap="square">
                <a:spAutoFit/>
              </a:bodyPr>
              <a:lstStyle/>
              <a:p>
                <a:pPr lvl="0" eaLnBrk="0" fontAlgn="base" hangingPunct="0">
                  <a:spcBef>
                    <a:spcPct val="0"/>
                  </a:spcBef>
                  <a:spcAft>
                    <a:spcPct val="0"/>
                  </a:spcAft>
                </a:pPr>
                <a:r>
                  <a:rPr lang="ar-IQ" altLang="ar-IQ" sz="2400" b="1" dirty="0">
                    <a:solidFill>
                      <a:srgbClr val="666666"/>
                    </a:solidFill>
                    <a:latin typeface="Courier New" panose="02070309020205020404" pitchFamily="49" charset="0"/>
                    <a:cs typeface="Courier New" panose="02070309020205020404" pitchFamily="49" charset="0"/>
                  </a:rPr>
                  <a:t>Usage</a:t>
                </a:r>
              </a:p>
              <a:p>
                <a:pPr lvl="0" eaLnBrk="0" fontAlgn="base" hangingPunct="0">
                  <a:spcBef>
                    <a:spcPct val="0"/>
                  </a:spcBef>
                  <a:spcAft>
                    <a:spcPct val="0"/>
                  </a:spcAft>
                </a:pPr>
                <a:r>
                  <a:rPr lang="ar-IQ" altLang="ar-IQ" sz="2400" dirty="0">
                    <a:solidFill>
                      <a:srgbClr val="000000"/>
                    </a:solidFill>
                    <a:latin typeface="Arial Unicode MS"/>
                  </a:rPr>
                  <a:t>taylor( f, var, params = list(), order </a:t>
                </a:r>
                <a:r>
                  <a:rPr lang="ar-IQ" altLang="ar-IQ" sz="2400" dirty="0" smtClean="0">
                    <a:solidFill>
                      <a:srgbClr val="000000"/>
                    </a:solidFill>
                    <a:latin typeface="Arial Unicode MS"/>
                  </a:rPr>
                  <a:t>= </a:t>
                </a:r>
                <a:r>
                  <a:rPr lang="en-US" altLang="ar-IQ" sz="2400" dirty="0" smtClean="0">
                    <a:solidFill>
                      <a:srgbClr val="000000"/>
                    </a:solidFill>
                    <a:latin typeface="Arial Unicode MS"/>
                  </a:rPr>
                  <a:t>1</a:t>
                </a:r>
                <a:r>
                  <a:rPr lang="ar-IQ" altLang="ar-IQ" sz="2400" dirty="0" smtClean="0">
                    <a:solidFill>
                      <a:srgbClr val="000000"/>
                    </a:solidFill>
                    <a:latin typeface="Arial Unicode MS"/>
                  </a:rPr>
                  <a:t>, </a:t>
                </a:r>
                <a:r>
                  <a:rPr lang="ar-IQ" altLang="ar-IQ" sz="2400" dirty="0">
                    <a:solidFill>
                      <a:srgbClr val="000000"/>
                    </a:solidFill>
                    <a:latin typeface="Arial Unicode MS"/>
                  </a:rPr>
                  <a:t>accuracy = </a:t>
                </a:r>
                <a:r>
                  <a:rPr lang="en-US" altLang="ar-IQ" sz="2400" dirty="0" smtClean="0">
                    <a:solidFill>
                      <a:srgbClr val="000000"/>
                    </a:solidFill>
                    <a:latin typeface="Arial Unicode MS"/>
                  </a:rPr>
                  <a:t>4</a:t>
                </a:r>
                <a:r>
                  <a:rPr lang="ar-IQ" altLang="ar-IQ" sz="2400" dirty="0" smtClean="0">
                    <a:solidFill>
                      <a:srgbClr val="000000"/>
                    </a:solidFill>
                    <a:latin typeface="Arial Unicode MS"/>
                  </a:rPr>
                  <a:t>, </a:t>
                </a:r>
                <a:r>
                  <a:rPr lang="ar-IQ" altLang="ar-IQ" sz="2400" dirty="0">
                    <a:solidFill>
                      <a:srgbClr val="000000"/>
                    </a:solidFill>
                    <a:latin typeface="Arial Unicode MS"/>
                  </a:rPr>
                  <a:t>stepsize = NULL, zero = </a:t>
                </a:r>
                <a:r>
                  <a:rPr lang="en-US" altLang="ar-IQ" sz="2400" dirty="0" smtClean="0">
                    <a:solidFill>
                      <a:srgbClr val="000000"/>
                    </a:solidFill>
                    <a:latin typeface="Arial Unicode MS"/>
                  </a:rPr>
                  <a:t>1</a:t>
                </a:r>
                <a:r>
                  <a:rPr lang="ar-IQ" altLang="ar-IQ" sz="2400" dirty="0" smtClean="0">
                    <a:solidFill>
                      <a:srgbClr val="000000"/>
                    </a:solidFill>
                    <a:latin typeface="Arial Unicode MS"/>
                  </a:rPr>
                  <a:t>e-</a:t>
                </a:r>
                <a14:m>
                  <m:oMath xmlns:m="http://schemas.openxmlformats.org/officeDocument/2006/math">
                    <m:r>
                      <a:rPr lang="ar-IQ" altLang="ar-IQ" sz="2400" i="1" smtClean="0">
                        <a:solidFill>
                          <a:srgbClr val="000000"/>
                        </a:solidFill>
                        <a:latin typeface="Cambria Math" panose="02040503050406030204" pitchFamily="18" charset="0"/>
                        <a:ea typeface="Cambria Math" panose="02040503050406030204" pitchFamily="18" charset="0"/>
                      </a:rPr>
                      <m:t>𝜃</m:t>
                    </m:r>
                  </m:oMath>
                </a14:m>
                <a:r>
                  <a:rPr lang="en-US" altLang="ar-IQ" sz="2400" dirty="0" smtClean="0">
                    <a:solidFill>
                      <a:srgbClr val="000000"/>
                    </a:solidFill>
                    <a:latin typeface="Arial Unicode MS"/>
                  </a:rPr>
                  <a:t>7)</a:t>
                </a:r>
                <a:endParaRPr lang="ar-IQ" altLang="ar-IQ" sz="2400" dirty="0">
                  <a:latin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310811" y="4166487"/>
                <a:ext cx="7645565" cy="1200329"/>
              </a:xfrm>
              <a:prstGeom prst="rect">
                <a:avLst/>
              </a:prstGeom>
              <a:blipFill>
                <a:blip r:embed="rId3"/>
                <a:stretch>
                  <a:fillRect l="-1276" t="-4061" b="-11168"/>
                </a:stretch>
              </a:blipFill>
            </p:spPr>
            <p:txBody>
              <a:bodyPr/>
              <a:lstStyle/>
              <a:p>
                <a:r>
                  <a:rPr lang="ar-IQ">
                    <a:noFill/>
                  </a:rPr>
                  <a:t> </a:t>
                </a:r>
              </a:p>
            </p:txBody>
          </p:sp>
        </mc:Fallback>
      </mc:AlternateContent>
    </p:spTree>
    <p:extLst>
      <p:ext uri="{BB962C8B-B14F-4D97-AF65-F5344CB8AC3E}">
        <p14:creationId xmlns:p14="http://schemas.microsoft.com/office/powerpoint/2010/main" val="3795128702"/>
      </p:ext>
    </p:extLst>
  </p:cSld>
  <p:clrMapOvr>
    <a:masterClrMapping/>
  </p:clrMapOvr>
  <p:transition>
    <p:sndAc>
      <p:stSnd>
        <p:snd r:embed="rId2" name="chimes.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404664"/>
            <a:ext cx="1287532" cy="369332"/>
          </a:xfrm>
          <a:prstGeom prst="rect">
            <a:avLst/>
          </a:prstGeom>
        </p:spPr>
        <p:txBody>
          <a:bodyPr wrap="none">
            <a:spAutoFit/>
          </a:bodyPr>
          <a:lstStyle/>
          <a:p>
            <a:r>
              <a:rPr lang="en-US" b="1" dirty="0">
                <a:solidFill>
                  <a:srgbClr val="666666"/>
                </a:solidFill>
                <a:latin typeface="Courier New" panose="02070309020205020404" pitchFamily="49" charset="0"/>
              </a:rPr>
              <a:t>Examples</a:t>
            </a:r>
            <a:endParaRPr lang="en-US" b="1" i="0" dirty="0">
              <a:solidFill>
                <a:srgbClr val="666666"/>
              </a:solidFill>
              <a:effectLst/>
              <a:latin typeface="Courier New" panose="02070309020205020404" pitchFamily="49" charset="0"/>
            </a:endParaRPr>
          </a:p>
        </p:txBody>
      </p:sp>
      <mc:AlternateContent xmlns:mc="http://schemas.openxmlformats.org/markup-compatibility/2006">
        <mc:Choice xmlns:a14="http://schemas.microsoft.com/office/drawing/2010/main" Requires="a14">
          <p:sp>
            <p:nvSpPr>
              <p:cNvPr id="6" name="Rectangle 5"/>
              <p:cNvSpPr/>
              <p:nvPr/>
            </p:nvSpPr>
            <p:spPr>
              <a:xfrm>
                <a:off x="2286000" y="943800"/>
                <a:ext cx="4572000" cy="4970400"/>
              </a:xfrm>
              <a:prstGeom prst="rect">
                <a:avLst/>
              </a:prstGeom>
            </p:spPr>
            <p:txBody>
              <a:bodyPr>
                <a:spAutoFit/>
              </a:bodyPr>
              <a:lstStyle/>
              <a:p>
                <a14:m>
                  <m:oMathPara xmlns:m="http://schemas.openxmlformats.org/officeDocument/2006/math">
                    <m:oMathParaPr>
                      <m:jc m:val="centerGroup"/>
                    </m:oMathParaPr>
                    <m:oMath xmlns:m="http://schemas.openxmlformats.org/officeDocument/2006/math">
                      <m:d>
                        <m:dPr>
                          <m:begChr m:val=""/>
                          <m:ctrlPr>
                            <a:rPr lang="ar-IQ">
                              <a:latin typeface="Cambria Math" panose="02040503050406030204" pitchFamily="18" charset="0"/>
                            </a:rPr>
                          </m:ctrlPr>
                        </m:dPr>
                        <m:e>
                          <m:r>
                            <a:rPr lang="ar-IQ">
                              <a:latin typeface="Cambria Math" panose="02040503050406030204" pitchFamily="18" charset="0"/>
                            </a:rPr>
                            <m:t>#</m:t>
                          </m:r>
                          <m:r>
                            <a:rPr lang="ar-IQ" i="0">
                              <a:latin typeface="Cambria Math" panose="02040503050406030204" pitchFamily="18" charset="0"/>
                            </a:rPr>
                            <m:t>## </m:t>
                          </m:r>
                          <m:r>
                            <a:rPr lang="ar-IQ" i="1">
                              <a:latin typeface="Cambria Math" panose="02040503050406030204" pitchFamily="18" charset="0"/>
                            </a:rPr>
                            <m:t>𝑢𝑛𝑖𝑣𝑎𝑟𝑖𝑎𝑡𝑒</m:t>
                          </m:r>
                          <m:r>
                            <a:rPr lang="ar-IQ" i="0">
                              <a:latin typeface="Cambria Math" panose="02040503050406030204" pitchFamily="18" charset="0"/>
                            </a:rPr>
                            <m:t> </m:t>
                          </m:r>
                          <m:r>
                            <a:rPr lang="ar-IQ" i="1">
                              <a:latin typeface="Cambria Math" panose="02040503050406030204" pitchFamily="18" charset="0"/>
                            </a:rPr>
                            <m:t>𝑡𝑎𝑦𝑙𝑜𝑟</m:t>
                          </m:r>
                          <m:r>
                            <a:rPr lang="ar-IQ" i="0">
                              <a:latin typeface="Cambria Math" panose="02040503050406030204" pitchFamily="18" charset="0"/>
                            </a:rPr>
                            <m:t> </m:t>
                          </m:r>
                          <m:r>
                            <a:rPr lang="ar-IQ" i="1">
                              <a:latin typeface="Cambria Math" panose="02040503050406030204" pitchFamily="18" charset="0"/>
                            </a:rPr>
                            <m:t>𝑠𝑒𝑟𝑖𝑒𝑠</m:t>
                          </m:r>
                          <m:r>
                            <a:rPr lang="ar-IQ" i="0">
                              <a:latin typeface="Cambria Math" panose="02040503050406030204" pitchFamily="18" charset="0"/>
                            </a:rPr>
                            <m:t> (</m:t>
                          </m:r>
                          <m:r>
                            <a:rPr lang="ar-IQ" i="1">
                              <a:latin typeface="Cambria Math" panose="02040503050406030204" pitchFamily="18" charset="0"/>
                            </a:rPr>
                            <m:t>𝑖𝑛</m:t>
                          </m:r>
                          <m:r>
                            <a:rPr lang="ar-IQ" i="0">
                              <a:latin typeface="Cambria Math" panose="02040503050406030204" pitchFamily="18" charset="0"/>
                            </a:rPr>
                            <m:t> </m:t>
                          </m:r>
                          <m:r>
                            <a:rPr lang="ar-IQ" i="1">
                              <a:latin typeface="Cambria Math" panose="02040503050406030204" pitchFamily="18" charset="0"/>
                            </a:rPr>
                            <m:t>𝑥</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m:t>
                          </m:r>
                          <m:r>
                            <a:rPr lang="ar-IQ" i="1">
                              <a:latin typeface="Cambria Math" panose="02040503050406030204" pitchFamily="18" charset="0"/>
                            </a:rPr>
                            <m:t>𝑡𝑎𝑦𝑙𝑜𝑟</m:t>
                          </m:r>
                          <m:r>
                            <a:rPr lang="ar-IQ" i="0">
                              <a:latin typeface="Cambria Math" panose="02040503050406030204" pitchFamily="18" charset="0"/>
                            </a:rPr>
                            <m:t>("</m:t>
                          </m:r>
                          <m:r>
                            <a:rPr lang="ar-IQ" i="1">
                              <a:latin typeface="Cambria Math" panose="02040503050406030204" pitchFamily="18" charset="0"/>
                            </a:rPr>
                            <m:t>𝑒𝑥𝑝</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𝑣𝑎𝑟</m:t>
                          </m:r>
                          <m:r>
                            <a:rPr lang="ar-IQ" i="0">
                              <a:latin typeface="Cambria Math" panose="02040503050406030204" pitchFamily="18" charset="0"/>
                            </a:rPr>
                            <m:t> = "</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𝑜𝑟𝑑𝑒𝑟</m:t>
                          </m:r>
                          <m:r>
                            <a:rPr lang="ar-IQ" i="0">
                              <a:latin typeface="Cambria Math" panose="02040503050406030204" pitchFamily="18" charset="0"/>
                            </a:rPr>
                            <m:t> = </m:t>
                          </m:r>
                          <m:r>
                            <a:rPr lang="ar-IQ" i="0">
                              <a:latin typeface="Cambria Math" panose="02040503050406030204" pitchFamily="18" charset="0"/>
                            </a:rPr>
                            <m:t>2</m:t>
                          </m:r>
                          <m:r>
                            <a:rPr lang="ar-IQ" i="0">
                              <a:latin typeface="Cambria Math" panose="02040503050406030204" pitchFamily="18" charset="0"/>
                            </a:rPr>
                            <m:t>)### </m:t>
                          </m:r>
                          <m:r>
                            <a:rPr lang="ar-IQ" i="1">
                              <a:latin typeface="Cambria Math" panose="02040503050406030204" pitchFamily="18" charset="0"/>
                            </a:rPr>
                            <m:t>𝑢𝑛𝑖𝑣𝑎𝑟𝑖𝑎𝑡𝑒</m:t>
                          </m:r>
                          <m:r>
                            <a:rPr lang="ar-IQ" i="0">
                              <a:latin typeface="Cambria Math" panose="02040503050406030204" pitchFamily="18" charset="0"/>
                            </a:rPr>
                            <m:t> </m:t>
                          </m:r>
                          <m:r>
                            <a:rPr lang="ar-IQ" i="1">
                              <a:latin typeface="Cambria Math" panose="02040503050406030204" pitchFamily="18" charset="0"/>
                            </a:rPr>
                            <m:t>𝑡𝑎𝑦𝑙𝑜𝑟</m:t>
                          </m:r>
                          <m:r>
                            <a:rPr lang="ar-IQ" i="0">
                              <a:latin typeface="Cambria Math" panose="02040503050406030204" pitchFamily="18" charset="0"/>
                            </a:rPr>
                            <m:t> </m:t>
                          </m:r>
                          <m:r>
                            <a:rPr lang="ar-IQ" i="1">
                              <a:latin typeface="Cambria Math" panose="02040503050406030204" pitchFamily="18" charset="0"/>
                            </a:rPr>
                            <m:t>𝑠𝑒𝑟𝑖𝑒𝑠</m:t>
                          </m:r>
                          <m:r>
                            <a:rPr lang="ar-IQ" i="0">
                              <a:latin typeface="Cambria Math" panose="02040503050406030204" pitchFamily="18" charset="0"/>
                            </a:rPr>
                            <m:t> </m:t>
                          </m:r>
                          <m:r>
                            <a:rPr lang="ar-IQ" i="1">
                              <a:latin typeface="Cambria Math" panose="02040503050406030204" pitchFamily="18" charset="0"/>
                            </a:rPr>
                            <m:t>𝑜𝑓</m:t>
                          </m:r>
                          <m:r>
                            <a:rPr lang="ar-IQ" i="0">
                              <a:latin typeface="Cambria Math" panose="02040503050406030204" pitchFamily="18" charset="0"/>
                            </a:rPr>
                            <m:t> </m:t>
                          </m:r>
                          <m:r>
                            <a:rPr lang="ar-IQ" i="1">
                              <a:latin typeface="Cambria Math" panose="02040503050406030204" pitchFamily="18" charset="0"/>
                            </a:rPr>
                            <m:t>𝑢𝑠𝑒𝑟</m:t>
                          </m:r>
                          <m:r>
                            <a:rPr lang="ar-IQ" i="0">
                              <a:latin typeface="Cambria Math" panose="02040503050406030204" pitchFamily="18" charset="0"/>
                            </a:rPr>
                            <m:t>−</m:t>
                          </m:r>
                          <m:r>
                            <a:rPr lang="ar-IQ" i="1">
                              <a:latin typeface="Cambria Math" panose="02040503050406030204" pitchFamily="18" charset="0"/>
                            </a:rPr>
                            <m:t>𝑑𝑒𝑓𝑖𝑛𝑒𝑑</m:t>
                          </m:r>
                          <m:r>
                            <a:rPr lang="ar-IQ" i="0">
                              <a:latin typeface="Cambria Math" panose="02040503050406030204" pitchFamily="18" charset="0"/>
                            </a:rPr>
                            <m:t> </m:t>
                          </m:r>
                          <m:r>
                            <a:rPr lang="ar-IQ" i="1">
                              <a:latin typeface="Cambria Math" panose="02040503050406030204" pitchFamily="18" charset="0"/>
                            </a:rPr>
                            <m:t>𝑓𝑢𝑛𝑐𝑡𝑖𝑜𝑛𝑠</m:t>
                          </m:r>
                          <m:r>
                            <a:rPr lang="ar-IQ" i="0">
                              <a:latin typeface="Cambria Math" panose="02040503050406030204" pitchFamily="18" charset="0"/>
                            </a:rPr>
                            <m:t> (</m:t>
                          </m:r>
                          <m:r>
                            <a:rPr lang="ar-IQ" i="1">
                              <a:latin typeface="Cambria Math" panose="02040503050406030204" pitchFamily="18" charset="0"/>
                            </a:rPr>
                            <m:t>𝑖𝑛</m:t>
                          </m:r>
                          <m:r>
                            <a:rPr lang="ar-IQ" i="0">
                              <a:latin typeface="Cambria Math" panose="02040503050406030204" pitchFamily="18" charset="0"/>
                            </a:rPr>
                            <m:t> </m:t>
                          </m:r>
                          <m:r>
                            <a:rPr lang="ar-IQ" i="1">
                              <a:latin typeface="Cambria Math" panose="02040503050406030204" pitchFamily="18" charset="0"/>
                            </a:rPr>
                            <m:t>𝑥</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m:t>
                          </m:r>
                          <m:r>
                            <a:rPr lang="ar-IQ" i="1">
                              <a:latin typeface="Cambria Math" panose="02040503050406030204" pitchFamily="18" charset="0"/>
                            </a:rPr>
                            <m:t>𝑓</m:t>
                          </m:r>
                          <m:r>
                            <a:rPr lang="ar-IQ" i="0">
                              <a:latin typeface="Cambria Math" panose="02040503050406030204" pitchFamily="18" charset="0"/>
                            </a:rPr>
                            <m:t> &lt;− </m:t>
                          </m:r>
                          <m:r>
                            <a:rPr lang="ar-IQ" i="1">
                              <a:latin typeface="Cambria Math" panose="02040503050406030204" pitchFamily="18" charset="0"/>
                            </a:rPr>
                            <m:t>𝑓𝑢𝑛𝑐𝑡𝑖𝑜𝑛</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𝑒𝑥𝑝</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m:t>
                          </m:r>
                          <m:r>
                            <a:rPr lang="ar-IQ" i="1">
                              <a:latin typeface="Cambria Math" panose="02040503050406030204" pitchFamily="18" charset="0"/>
                            </a:rPr>
                            <m:t>𝑡𝑎𝑦𝑙𝑜𝑟</m:t>
                          </m:r>
                          <m:r>
                            <a:rPr lang="ar-IQ" i="0">
                              <a:latin typeface="Cambria Math" panose="02040503050406030204" pitchFamily="18" charset="0"/>
                            </a:rPr>
                            <m:t>(</m:t>
                          </m:r>
                          <m:r>
                            <a:rPr lang="ar-IQ" i="1">
                              <a:latin typeface="Cambria Math" panose="02040503050406030204" pitchFamily="18" charset="0"/>
                            </a:rPr>
                            <m:t>𝑓</m:t>
                          </m:r>
                          <m:r>
                            <a:rPr lang="ar-IQ" i="0">
                              <a:latin typeface="Cambria Math" panose="02040503050406030204" pitchFamily="18" charset="0"/>
                            </a:rPr>
                            <m:t> = </m:t>
                          </m:r>
                          <m:r>
                            <a:rPr lang="ar-IQ" i="1">
                              <a:latin typeface="Cambria Math" panose="02040503050406030204" pitchFamily="18" charset="0"/>
                            </a:rPr>
                            <m:t>𝑓</m:t>
                          </m:r>
                          <m:r>
                            <a:rPr lang="ar-IQ" i="0">
                              <a:latin typeface="Cambria Math" panose="02040503050406030204" pitchFamily="18" charset="0"/>
                            </a:rPr>
                            <m:t>, </m:t>
                          </m:r>
                          <m:r>
                            <a:rPr lang="ar-IQ" i="1">
                              <a:latin typeface="Cambria Math" panose="02040503050406030204" pitchFamily="18" charset="0"/>
                            </a:rPr>
                            <m:t>𝑣𝑎𝑟</m:t>
                          </m:r>
                          <m:r>
                            <a:rPr lang="ar-IQ" i="0">
                              <a:latin typeface="Cambria Math" panose="02040503050406030204" pitchFamily="18" charset="0"/>
                            </a:rPr>
                            <m:t> = </m:t>
                          </m:r>
                          <m:r>
                            <a:rPr lang="ar-IQ" i="1">
                              <a:latin typeface="Cambria Math" panose="02040503050406030204" pitchFamily="18" charset="0"/>
                            </a:rPr>
                            <m:t>𝑐</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 </m:t>
                          </m:r>
                          <m:r>
                            <a:rPr lang="ar-IQ" i="1">
                              <a:latin typeface="Cambria Math" panose="02040503050406030204" pitchFamily="18" charset="0"/>
                            </a:rPr>
                            <m:t>𝑜𝑟𝑑𝑒𝑟</m:t>
                          </m:r>
                          <m:r>
                            <a:rPr lang="ar-IQ" i="0">
                              <a:latin typeface="Cambria Math" panose="02040503050406030204" pitchFamily="18" charset="0"/>
                            </a:rPr>
                            <m:t> = </m:t>
                          </m:r>
                          <m:r>
                            <a:rPr lang="ar-IQ" i="0">
                              <a:latin typeface="Cambria Math" panose="02040503050406030204" pitchFamily="18" charset="0"/>
                            </a:rPr>
                            <m:t>2</m:t>
                          </m:r>
                          <m:r>
                            <a:rPr lang="ar-IQ" i="0">
                              <a:latin typeface="Cambria Math" panose="02040503050406030204" pitchFamily="18" charset="0"/>
                            </a:rPr>
                            <m:t>)### </m:t>
                          </m:r>
                          <m:r>
                            <a:rPr lang="ar-IQ" i="1">
                              <a:latin typeface="Cambria Math" panose="02040503050406030204" pitchFamily="18" charset="0"/>
                            </a:rPr>
                            <m:t>𝑚𝑢𝑙𝑡𝑖𝑣𝑎𝑟𝑖𝑎𝑡𝑒</m:t>
                          </m:r>
                          <m:r>
                            <a:rPr lang="ar-IQ" i="0">
                              <a:latin typeface="Cambria Math" panose="02040503050406030204" pitchFamily="18" charset="0"/>
                            </a:rPr>
                            <m:t> </m:t>
                          </m:r>
                          <m:r>
                            <a:rPr lang="ar-IQ" i="1">
                              <a:latin typeface="Cambria Math" panose="02040503050406030204" pitchFamily="18" charset="0"/>
                            </a:rPr>
                            <m:t>𝑡𝑎𝑦𝑙𝑜𝑟</m:t>
                          </m:r>
                          <m:r>
                            <a:rPr lang="ar-IQ" i="0">
                              <a:latin typeface="Cambria Math" panose="02040503050406030204" pitchFamily="18" charset="0"/>
                            </a:rPr>
                            <m:t> </m:t>
                          </m:r>
                          <m:r>
                            <a:rPr lang="ar-IQ" i="1">
                              <a:latin typeface="Cambria Math" panose="02040503050406030204" pitchFamily="18" charset="0"/>
                            </a:rPr>
                            <m:t>𝑠𝑒𝑟𝑖𝑒𝑠</m:t>
                          </m:r>
                          <m:r>
                            <a:rPr lang="ar-IQ" i="0">
                              <a:latin typeface="Cambria Math" panose="02040503050406030204" pitchFamily="18" charset="0"/>
                            </a:rPr>
                            <m:t> (</m:t>
                          </m:r>
                          <m:r>
                            <a:rPr lang="ar-IQ" i="1">
                              <a:latin typeface="Cambria Math" panose="02040503050406030204" pitchFamily="18" charset="0"/>
                            </a:rPr>
                            <m:t>𝑖𝑛</m:t>
                          </m:r>
                          <m:r>
                            <a:rPr lang="ar-IQ" i="0">
                              <a:latin typeface="Cambria Math" panose="02040503050406030204" pitchFamily="18" charset="0"/>
                            </a:rPr>
                            <m:t> </m:t>
                          </m:r>
                          <m:r>
                            <a:rPr lang="ar-IQ" i="1">
                              <a:latin typeface="Cambria Math" panose="02040503050406030204" pitchFamily="18" charset="0"/>
                            </a:rPr>
                            <m:t>𝑥</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 </m:t>
                          </m:r>
                          <m:r>
                            <a:rPr lang="ar-IQ" i="1">
                              <a:latin typeface="Cambria Math" panose="02040503050406030204" pitchFamily="18" charset="0"/>
                            </a:rPr>
                            <m:t>𝑎𝑛𝑑</m:t>
                          </m:r>
                          <m:r>
                            <a:rPr lang="ar-IQ" i="0">
                              <a:latin typeface="Cambria Math" panose="02040503050406030204" pitchFamily="18" charset="0"/>
                            </a:rPr>
                            <m:t> </m:t>
                          </m:r>
                          <m:r>
                            <a:rPr lang="ar-IQ" i="1">
                              <a:latin typeface="Cambria Math" panose="02040503050406030204" pitchFamily="18" charset="0"/>
                            </a:rPr>
                            <m:t>𝑦</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m:t>
                          </m:r>
                          <m:r>
                            <a:rPr lang="ar-IQ" i="1">
                              <a:latin typeface="Cambria Math" panose="02040503050406030204" pitchFamily="18" charset="0"/>
                            </a:rPr>
                            <m:t>𝑡𝑎𝑦𝑙𝑜𝑟</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m:t>
                          </m:r>
                          <m:r>
                            <a:rPr lang="ar-IQ" i="1">
                              <a:latin typeface="Cambria Math" panose="02040503050406030204" pitchFamily="18" charset="0"/>
                            </a:rPr>
                            <m:t>𝑦</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 </m:t>
                          </m:r>
                          <m:r>
                            <a:rPr lang="ar-IQ" i="1">
                              <a:latin typeface="Cambria Math" panose="02040503050406030204" pitchFamily="18" charset="0"/>
                            </a:rPr>
                            <m:t>𝑣𝑎𝑟</m:t>
                          </m:r>
                          <m:r>
                            <a:rPr lang="ar-IQ" i="0">
                              <a:latin typeface="Cambria Math" panose="02040503050406030204" pitchFamily="18" charset="0"/>
                            </a:rPr>
                            <m:t> = </m:t>
                          </m:r>
                          <m:r>
                            <a:rPr lang="ar-IQ" i="1">
                              <a:latin typeface="Cambria Math" panose="02040503050406030204" pitchFamily="18" charset="0"/>
                            </a:rPr>
                            <m:t>𝑐</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 </m:t>
                          </m:r>
                          <m:r>
                            <a:rPr lang="ar-IQ" i="1">
                              <a:latin typeface="Cambria Math" panose="02040503050406030204" pitchFamily="18" charset="0"/>
                            </a:rPr>
                            <m:t>𝑦</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 </m:t>
                          </m:r>
                          <m:r>
                            <a:rPr lang="ar-IQ" i="1">
                              <a:latin typeface="Cambria Math" panose="02040503050406030204" pitchFamily="18" charset="0"/>
                            </a:rPr>
                            <m:t>𝑜𝑟𝑑𝑒𝑟</m:t>
                          </m:r>
                          <m:r>
                            <a:rPr lang="ar-IQ" i="0">
                              <a:latin typeface="Cambria Math" panose="02040503050406030204" pitchFamily="18" charset="0"/>
                            </a:rPr>
                            <m:t> = </m:t>
                          </m:r>
                          <m:r>
                            <a:rPr lang="ar-IQ" i="0">
                              <a:latin typeface="Cambria Math" panose="02040503050406030204" pitchFamily="18" charset="0"/>
                            </a:rPr>
                            <m:t>4</m:t>
                          </m:r>
                          <m:r>
                            <a:rPr lang="ar-IQ" i="0">
                              <a:latin typeface="Cambria Math" panose="02040503050406030204" pitchFamily="18" charset="0"/>
                            </a:rPr>
                            <m:t>)### </m:t>
                          </m:r>
                          <m:r>
                            <a:rPr lang="ar-IQ" i="1">
                              <a:latin typeface="Cambria Math" panose="02040503050406030204" pitchFamily="18" charset="0"/>
                            </a:rPr>
                            <m:t>𝑚𝑢𝑙𝑡𝑖𝑣𝑎𝑟𝑖𝑎𝑡𝑒</m:t>
                          </m:r>
                          <m:r>
                            <a:rPr lang="ar-IQ" i="0">
                              <a:latin typeface="Cambria Math" panose="02040503050406030204" pitchFamily="18" charset="0"/>
                            </a:rPr>
                            <m:t> </m:t>
                          </m:r>
                          <m:r>
                            <a:rPr lang="ar-IQ" i="1">
                              <a:latin typeface="Cambria Math" panose="02040503050406030204" pitchFamily="18" charset="0"/>
                            </a:rPr>
                            <m:t>𝑡𝑎𝑦𝑙𝑜𝑟</m:t>
                          </m:r>
                          <m:r>
                            <a:rPr lang="ar-IQ" i="0">
                              <a:latin typeface="Cambria Math" panose="02040503050406030204" pitchFamily="18" charset="0"/>
                            </a:rPr>
                            <m:t> </m:t>
                          </m:r>
                          <m:r>
                            <a:rPr lang="ar-IQ" i="1">
                              <a:latin typeface="Cambria Math" panose="02040503050406030204" pitchFamily="18" charset="0"/>
                            </a:rPr>
                            <m:t>𝑠𝑒𝑟𝑖𝑒𝑠</m:t>
                          </m:r>
                          <m:r>
                            <a:rPr lang="ar-IQ" i="0">
                              <a:latin typeface="Cambria Math" panose="02040503050406030204" pitchFamily="18" charset="0"/>
                            </a:rPr>
                            <m:t> </m:t>
                          </m:r>
                          <m:r>
                            <a:rPr lang="ar-IQ" i="1">
                              <a:latin typeface="Cambria Math" panose="02040503050406030204" pitchFamily="18" charset="0"/>
                            </a:rPr>
                            <m:t>𝑜𝑓</m:t>
                          </m:r>
                          <m:r>
                            <a:rPr lang="ar-IQ" i="0">
                              <a:latin typeface="Cambria Math" panose="02040503050406030204" pitchFamily="18" charset="0"/>
                            </a:rPr>
                            <m:t> </m:t>
                          </m:r>
                          <m:r>
                            <a:rPr lang="ar-IQ" i="1">
                              <a:latin typeface="Cambria Math" panose="02040503050406030204" pitchFamily="18" charset="0"/>
                            </a:rPr>
                            <m:t>𝑢𝑠𝑒𝑟</m:t>
                          </m:r>
                          <m:r>
                            <a:rPr lang="ar-IQ" i="0">
                              <a:latin typeface="Cambria Math" panose="02040503050406030204" pitchFamily="18" charset="0"/>
                            </a:rPr>
                            <m:t>−</m:t>
                          </m:r>
                          <m:r>
                            <a:rPr lang="ar-IQ" i="1">
                              <a:latin typeface="Cambria Math" panose="02040503050406030204" pitchFamily="18" charset="0"/>
                            </a:rPr>
                            <m:t>𝑑𝑒𝑓𝑖𝑛𝑒𝑑</m:t>
                          </m:r>
                          <m:r>
                            <a:rPr lang="ar-IQ" i="0">
                              <a:latin typeface="Cambria Math" panose="02040503050406030204" pitchFamily="18" charset="0"/>
                            </a:rPr>
                            <m:t> </m:t>
                          </m:r>
                          <m:r>
                            <a:rPr lang="ar-IQ" i="1">
                              <a:latin typeface="Cambria Math" panose="02040503050406030204" pitchFamily="18" charset="0"/>
                            </a:rPr>
                            <m:t>𝑓𝑢𝑛𝑐𝑡𝑖𝑜𝑛𝑠</m:t>
                          </m:r>
                          <m:r>
                            <a:rPr lang="ar-IQ" i="0">
                              <a:latin typeface="Cambria Math" panose="02040503050406030204" pitchFamily="18" charset="0"/>
                            </a:rPr>
                            <m:t> (</m:t>
                          </m:r>
                          <m:r>
                            <a:rPr lang="ar-IQ" i="1">
                              <a:latin typeface="Cambria Math" panose="02040503050406030204" pitchFamily="18" charset="0"/>
                            </a:rPr>
                            <m:t>𝑖𝑛</m:t>
                          </m:r>
                          <m:r>
                            <a:rPr lang="ar-IQ" i="0">
                              <a:latin typeface="Cambria Math" panose="02040503050406030204" pitchFamily="18" charset="0"/>
                            </a:rPr>
                            <m:t> </m:t>
                          </m:r>
                          <m:r>
                            <a:rPr lang="ar-IQ" i="1">
                              <a:latin typeface="Cambria Math" panose="02040503050406030204" pitchFamily="18" charset="0"/>
                            </a:rPr>
                            <m:t>𝑥</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 </m:t>
                          </m:r>
                          <m:r>
                            <a:rPr lang="ar-IQ" i="1">
                              <a:latin typeface="Cambria Math" panose="02040503050406030204" pitchFamily="18" charset="0"/>
                            </a:rPr>
                            <m:t>𝑎𝑛𝑑</m:t>
                          </m:r>
                          <m:r>
                            <a:rPr lang="ar-IQ" i="0">
                              <a:latin typeface="Cambria Math" panose="02040503050406030204" pitchFamily="18" charset="0"/>
                            </a:rPr>
                            <m:t> </m:t>
                          </m:r>
                          <m:r>
                            <a:rPr lang="ar-IQ" i="1">
                              <a:latin typeface="Cambria Math" panose="02040503050406030204" pitchFamily="18" charset="0"/>
                            </a:rPr>
                            <m:t>𝑦</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m:t>
                          </m:r>
                          <m:r>
                            <a:rPr lang="ar-IQ" i="1">
                              <a:latin typeface="Cambria Math" panose="02040503050406030204" pitchFamily="18" charset="0"/>
                            </a:rPr>
                            <m:t>𝑓</m:t>
                          </m:r>
                          <m:r>
                            <a:rPr lang="ar-IQ" i="0">
                              <a:latin typeface="Cambria Math" panose="02040503050406030204" pitchFamily="18" charset="0"/>
                            </a:rPr>
                            <m:t> &lt;− </m:t>
                          </m:r>
                          <m:r>
                            <a:rPr lang="ar-IQ" i="1">
                              <a:latin typeface="Cambria Math" panose="02040503050406030204" pitchFamily="18" charset="0"/>
                            </a:rPr>
                            <m:t>𝑓𝑢𝑛𝑐𝑡𝑖𝑜𝑛</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m:t>
                          </m:r>
                          <m:r>
                            <a:rPr lang="ar-IQ" i="1">
                              <a:latin typeface="Cambria Math" panose="02040503050406030204" pitchFamily="18" charset="0"/>
                            </a:rPr>
                            <m:t>𝑦</m:t>
                          </m:r>
                          <m:r>
                            <a:rPr lang="ar-IQ" i="0">
                              <a:latin typeface="Cambria Math" panose="02040503050406030204" pitchFamily="18" charset="0"/>
                            </a:rPr>
                            <m:t>) </m:t>
                          </m:r>
                          <m:r>
                            <a:rPr lang="ar-IQ" i="1">
                              <a:latin typeface="Cambria Math" panose="02040503050406030204" pitchFamily="18" charset="0"/>
                            </a:rPr>
                            <m:t>𝑥</m:t>
                          </m:r>
                          <m:r>
                            <a:rPr lang="ar-IQ" i="0">
                              <a:latin typeface="Cambria Math" panose="02040503050406030204" pitchFamily="18" charset="0"/>
                            </a:rPr>
                            <m:t>∗(</m:t>
                          </m:r>
                          <m:r>
                            <a:rPr lang="ar-IQ" i="1">
                              <a:latin typeface="Cambria Math" panose="02040503050406030204" pitchFamily="18" charset="0"/>
                            </a:rPr>
                            <m:t>𝑦</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m:t>
                          </m:r>
                          <m:r>
                            <a:rPr lang="ar-IQ" i="1">
                              <a:latin typeface="Cambria Math" panose="02040503050406030204" pitchFamily="18" charset="0"/>
                            </a:rPr>
                            <m:t>𝑡𝑎𝑦𝑙𝑜𝑟</m:t>
                          </m:r>
                          <m:r>
                            <a:rPr lang="ar-IQ" i="0">
                              <a:latin typeface="Cambria Math" panose="02040503050406030204" pitchFamily="18" charset="0"/>
                            </a:rPr>
                            <m:t>(</m:t>
                          </m:r>
                          <m:r>
                            <a:rPr lang="ar-IQ" i="1">
                              <a:latin typeface="Cambria Math" panose="02040503050406030204" pitchFamily="18" charset="0"/>
                            </a:rPr>
                            <m:t>𝑓</m:t>
                          </m:r>
                          <m:r>
                            <a:rPr lang="ar-IQ" i="0">
                              <a:latin typeface="Cambria Math" panose="02040503050406030204" pitchFamily="18" charset="0"/>
                            </a:rPr>
                            <m:t>, </m:t>
                          </m:r>
                          <m:r>
                            <a:rPr lang="ar-IQ" i="1">
                              <a:latin typeface="Cambria Math" panose="02040503050406030204" pitchFamily="18" charset="0"/>
                            </a:rPr>
                            <m:t>𝑣𝑎𝑟</m:t>
                          </m:r>
                          <m:r>
                            <a:rPr lang="ar-IQ" i="0">
                              <a:latin typeface="Cambria Math" panose="02040503050406030204" pitchFamily="18" charset="0"/>
                            </a:rPr>
                            <m:t> = </m:t>
                          </m:r>
                          <m:r>
                            <a:rPr lang="ar-IQ" i="1">
                              <a:latin typeface="Cambria Math" panose="02040503050406030204" pitchFamily="18" charset="0"/>
                            </a:rPr>
                            <m:t>𝑐</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 </m:t>
                          </m:r>
                          <m:r>
                            <a:rPr lang="ar-IQ" i="1">
                              <a:latin typeface="Cambria Math" panose="02040503050406030204" pitchFamily="18" charset="0"/>
                            </a:rPr>
                            <m:t>𝑦</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 </m:t>
                          </m:r>
                          <m:r>
                            <a:rPr lang="ar-IQ" i="1">
                              <a:latin typeface="Cambria Math" panose="02040503050406030204" pitchFamily="18" charset="0"/>
                            </a:rPr>
                            <m:t>𝑜𝑟𝑑𝑒𝑟</m:t>
                          </m:r>
                          <m:r>
                            <a:rPr lang="ar-IQ" i="0">
                              <a:latin typeface="Cambria Math" panose="02040503050406030204" pitchFamily="18" charset="0"/>
                            </a:rPr>
                            <m:t> = </m:t>
                          </m:r>
                          <m:r>
                            <a:rPr lang="ar-IQ" i="0">
                              <a:latin typeface="Cambria Math" panose="02040503050406030204" pitchFamily="18" charset="0"/>
                            </a:rPr>
                            <m:t>4</m:t>
                          </m:r>
                          <m:r>
                            <a:rPr lang="ar-IQ" i="0">
                              <a:latin typeface="Cambria Math" panose="02040503050406030204" pitchFamily="18" charset="0"/>
                            </a:rPr>
                            <m:t>)### </m:t>
                          </m:r>
                          <m:r>
                            <a:rPr lang="ar-IQ" i="1">
                              <a:latin typeface="Cambria Math" panose="02040503050406030204" pitchFamily="18" charset="0"/>
                            </a:rPr>
                            <m:t>𝑣𝑒𝑐𝑡𝑜𝑟𝑖𝑧𝑒𝑑</m:t>
                          </m:r>
                          <m:r>
                            <a:rPr lang="ar-IQ" i="0">
                              <a:latin typeface="Cambria Math" panose="02040503050406030204" pitchFamily="18" charset="0"/>
                            </a:rPr>
                            <m:t> </m:t>
                          </m:r>
                          <m:r>
                            <a:rPr lang="ar-IQ" i="1">
                              <a:latin typeface="Cambria Math" panose="02040503050406030204" pitchFamily="18" charset="0"/>
                            </a:rPr>
                            <m:t>𝑖𝑛𝑡𝑒𝑟𝑓𝑎𝑐𝑒𝑓</m:t>
                          </m:r>
                          <m:r>
                            <a:rPr lang="ar-IQ" i="0">
                              <a:latin typeface="Cambria Math" panose="02040503050406030204" pitchFamily="18" charset="0"/>
                            </a:rPr>
                            <m:t> &lt;− </m:t>
                          </m:r>
                          <m:r>
                            <a:rPr lang="ar-IQ" i="1">
                              <a:latin typeface="Cambria Math" panose="02040503050406030204" pitchFamily="18" charset="0"/>
                            </a:rPr>
                            <m:t>𝑓𝑢𝑛𝑐𝑡𝑖𝑜𝑛</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𝑝𝑟𝑜𝑑</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m:t>
                          </m:r>
                          <m:r>
                            <a:rPr lang="ar-IQ" i="1">
                              <a:latin typeface="Cambria Math" panose="02040503050406030204" pitchFamily="18" charset="0"/>
                            </a:rPr>
                            <m:t>𝑡𝑎𝑦𝑙𝑜𝑟</m:t>
                          </m:r>
                          <m:r>
                            <a:rPr lang="ar-IQ" i="0">
                              <a:latin typeface="Cambria Math" panose="02040503050406030204" pitchFamily="18" charset="0"/>
                            </a:rPr>
                            <m:t>(</m:t>
                          </m:r>
                          <m:r>
                            <a:rPr lang="ar-IQ" i="1">
                              <a:latin typeface="Cambria Math" panose="02040503050406030204" pitchFamily="18" charset="0"/>
                            </a:rPr>
                            <m:t>𝑓</m:t>
                          </m:r>
                          <m:r>
                            <a:rPr lang="ar-IQ" i="0">
                              <a:latin typeface="Cambria Math" panose="02040503050406030204" pitchFamily="18" charset="0"/>
                            </a:rPr>
                            <m:t>, </m:t>
                          </m:r>
                          <m:r>
                            <a:rPr lang="ar-IQ" i="1">
                              <a:latin typeface="Cambria Math" panose="02040503050406030204" pitchFamily="18" charset="0"/>
                            </a:rPr>
                            <m:t>𝑣𝑎𝑟</m:t>
                          </m:r>
                          <m:r>
                            <a:rPr lang="ar-IQ" i="0">
                              <a:latin typeface="Cambria Math" panose="02040503050406030204" pitchFamily="18" charset="0"/>
                            </a:rPr>
                            <m:t> = </m:t>
                          </m:r>
                          <m:r>
                            <a:rPr lang="ar-IQ" i="1">
                              <a:latin typeface="Cambria Math" panose="02040503050406030204" pitchFamily="18" charset="0"/>
                            </a:rPr>
                            <m:t>𝑐</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m:t>
                          </m:r>
                          <m:r>
                            <a:rPr lang="ar-IQ" i="0">
                              <a:latin typeface="Cambria Math" panose="02040503050406030204" pitchFamily="18" charset="0"/>
                            </a:rPr>
                            <m:t>0</m:t>
                          </m:r>
                          <m:r>
                            <a:rPr lang="ar-IQ" i="0">
                              <a:latin typeface="Cambria Math" panose="02040503050406030204" pitchFamily="18" charset="0"/>
                            </a:rPr>
                            <m:t>), </m:t>
                          </m:r>
                          <m:r>
                            <a:rPr lang="ar-IQ" i="1">
                              <a:latin typeface="Cambria Math" panose="02040503050406030204" pitchFamily="18" charset="0"/>
                            </a:rPr>
                            <m:t>𝑜𝑟𝑑𝑒𝑟</m:t>
                          </m:r>
                          <m:r>
                            <a:rPr lang="ar-IQ" i="0">
                              <a:latin typeface="Cambria Math" panose="02040503050406030204" pitchFamily="18" charset="0"/>
                            </a:rPr>
                            <m:t> = </m:t>
                          </m:r>
                          <m:r>
                            <a:rPr lang="ar-IQ" i="0">
                              <a:latin typeface="Cambria Math" panose="02040503050406030204" pitchFamily="18" charset="0"/>
                            </a:rPr>
                            <m:t>3</m:t>
                          </m:r>
                        </m:e>
                      </m:d>
                    </m:oMath>
                  </m:oMathPara>
                </a14:m>
                <a:endParaRPr lang="ar-IQ" dirty="0"/>
              </a:p>
            </p:txBody>
          </p:sp>
        </mc:Choice>
        <mc:Fallback>
          <p:sp>
            <p:nvSpPr>
              <p:cNvPr id="6" name="Rectangle 5"/>
              <p:cNvSpPr>
                <a:spLocks noRot="1" noChangeAspect="1" noMove="1" noResize="1" noEditPoints="1" noAdjustHandles="1" noChangeArrowheads="1" noChangeShapeType="1" noTextEdit="1"/>
              </p:cNvSpPr>
              <p:nvPr/>
            </p:nvSpPr>
            <p:spPr>
              <a:xfrm>
                <a:off x="2286000" y="943800"/>
                <a:ext cx="4572000" cy="4970400"/>
              </a:xfrm>
              <a:prstGeom prst="rect">
                <a:avLst/>
              </a:prstGeom>
              <a:blipFill>
                <a:blip r:embed="rId3"/>
                <a:stretch>
                  <a:fillRect r="-1867" b="-13129"/>
                </a:stretch>
              </a:blipFill>
            </p:spPr>
            <p:txBody>
              <a:bodyPr/>
              <a:lstStyle/>
              <a:p>
                <a:r>
                  <a:rPr lang="ar-IQ">
                    <a:noFill/>
                  </a:rPr>
                  <a:t> </a:t>
                </a:r>
              </a:p>
            </p:txBody>
          </p:sp>
        </mc:Fallback>
      </mc:AlternateContent>
    </p:spTree>
    <p:extLst>
      <p:ext uri="{BB962C8B-B14F-4D97-AF65-F5344CB8AC3E}">
        <p14:creationId xmlns:p14="http://schemas.microsoft.com/office/powerpoint/2010/main" val="2342243361"/>
      </p:ext>
    </p:extLst>
  </p:cSld>
  <p:clrMapOvr>
    <a:masterClrMapping/>
  </p:clrMapOvr>
  <p:transition>
    <p:sndAc>
      <p:stSnd>
        <p:snd r:embed="rId2" name="chimes.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2984"/>
            <a:ext cx="7772400" cy="107157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rtl="0"/>
            <a:r>
              <a:rPr lang="ar-IQ" b="1" dirty="0" smtClean="0"/>
              <a:t>5</a:t>
            </a:r>
            <a:r>
              <a:rPr lang="en-GB" b="1" dirty="0" smtClean="0"/>
              <a:t>- </a:t>
            </a:r>
            <a:r>
              <a:rPr lang="en-US" dirty="0" smtClean="0"/>
              <a:t>Finite Differences </a:t>
            </a:r>
            <a:r>
              <a:rPr lang="ar-IQ" dirty="0" smtClean="0">
                <a:cs typeface="Ali_K_Samik" pitchFamily="2" charset="-78"/>
              </a:rPr>
              <a:t/>
            </a:r>
            <a:br>
              <a:rPr lang="ar-IQ" dirty="0" smtClean="0">
                <a:cs typeface="Ali_K_Samik" pitchFamily="2" charset="-78"/>
              </a:rPr>
            </a:br>
            <a:r>
              <a:rPr lang="ar-IQ" dirty="0" smtClean="0">
                <a:cs typeface="Ali_K_Samik" pitchFamily="2" charset="-78"/>
              </a:rPr>
              <a:t> جياوازيةسنووردارةكان (</a:t>
            </a:r>
            <a:r>
              <a:rPr lang="ar-IQ" dirty="0" smtClean="0">
                <a:cs typeface="Ali-A-Samik" pitchFamily="2" charset="-78"/>
              </a:rPr>
              <a:t>الفروق المنتهية)</a:t>
            </a:r>
            <a:endParaRPr lang="ar-IQ" dirty="0"/>
          </a:p>
        </p:txBody>
      </p:sp>
      <p:sp>
        <p:nvSpPr>
          <p:cNvPr id="3" name="Subtitle 2"/>
          <p:cNvSpPr>
            <a:spLocks noGrp="1"/>
          </p:cNvSpPr>
          <p:nvPr>
            <p:ph type="subTitle" idx="1"/>
          </p:nvPr>
        </p:nvSpPr>
        <p:spPr>
          <a:xfrm>
            <a:off x="714348" y="2571744"/>
            <a:ext cx="7429552" cy="4071966"/>
          </a:xfrm>
        </p:spPr>
        <p:txBody>
          <a:bodyPr>
            <a:noAutofit/>
          </a:bodyPr>
          <a:lstStyle/>
          <a:p>
            <a:pPr rtl="0"/>
            <a:r>
              <a:rPr lang="en-US" sz="3600" b="1" dirty="0" smtClean="0">
                <a:solidFill>
                  <a:schemeClr val="tx1"/>
                </a:solidFill>
                <a:cs typeface="+mj-cs"/>
              </a:rPr>
              <a:t>Kinds of finite differences</a:t>
            </a:r>
            <a:endParaRPr lang="ar-IQ" sz="3600" b="1" dirty="0" smtClean="0">
              <a:solidFill>
                <a:schemeClr val="tx1"/>
              </a:solidFill>
              <a:cs typeface="+mj-cs"/>
            </a:endParaRPr>
          </a:p>
          <a:p>
            <a:pPr algn="l" rtl="0"/>
            <a:r>
              <a:rPr lang="en-GB" sz="3600" dirty="0" smtClean="0">
                <a:solidFill>
                  <a:schemeClr val="tx1"/>
                </a:solidFill>
              </a:rPr>
              <a:t>5-1</a:t>
            </a:r>
            <a:r>
              <a:rPr lang="en-GB" sz="3600" dirty="0" smtClean="0"/>
              <a:t> </a:t>
            </a:r>
            <a:r>
              <a:rPr lang="en-US" sz="3600" dirty="0" smtClean="0">
                <a:solidFill>
                  <a:schemeClr val="tx1"/>
                </a:solidFill>
                <a:cs typeface="+mj-cs"/>
              </a:rPr>
              <a:t>Forward Differences</a:t>
            </a:r>
            <a:r>
              <a:rPr lang="ar-IQ" sz="3600" dirty="0" smtClean="0">
                <a:solidFill>
                  <a:schemeClr val="tx1"/>
                </a:solidFill>
                <a:cs typeface="+mj-cs"/>
              </a:rPr>
              <a:t>الفروق الأمامية</a:t>
            </a:r>
            <a:endParaRPr lang="en-US" sz="3600" dirty="0" smtClean="0">
              <a:solidFill>
                <a:schemeClr val="tx1"/>
              </a:solidFill>
              <a:cs typeface="+mj-cs"/>
            </a:endParaRPr>
          </a:p>
          <a:p>
            <a:pPr algn="l" rtl="0"/>
            <a:r>
              <a:rPr lang="en-US" sz="3600" dirty="0" smtClean="0">
                <a:solidFill>
                  <a:schemeClr val="tx1"/>
                </a:solidFill>
                <a:cs typeface="+mj-cs"/>
              </a:rPr>
              <a:t>(Descending Differences)</a:t>
            </a:r>
            <a:r>
              <a:rPr lang="ar-IQ" sz="3600" dirty="0" smtClean="0">
                <a:solidFill>
                  <a:schemeClr val="tx1"/>
                </a:solidFill>
                <a:cs typeface="+mj-cs"/>
              </a:rPr>
              <a:t>(الفروق النازلة) </a:t>
            </a:r>
            <a:endParaRPr lang="en-US" sz="3600" dirty="0" smtClean="0">
              <a:solidFill>
                <a:schemeClr val="tx1"/>
              </a:solidFill>
              <a:cs typeface="+mj-cs"/>
            </a:endParaRPr>
          </a:p>
          <a:p>
            <a:pPr algn="l"/>
            <a:r>
              <a:rPr lang="ar-IQ" sz="3600" dirty="0" smtClean="0">
                <a:solidFill>
                  <a:schemeClr val="tx1"/>
                </a:solidFill>
                <a:cs typeface="+mj-cs"/>
              </a:rPr>
              <a:t>   (         )</a:t>
            </a:r>
            <a:r>
              <a:rPr lang="en-US" sz="3600" dirty="0" smtClean="0">
                <a:solidFill>
                  <a:schemeClr val="tx1"/>
                </a:solidFill>
                <a:cs typeface="+mj-cs"/>
              </a:rPr>
              <a:t>It Symbol’s is Delta </a:t>
            </a: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4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43438" y="4572008"/>
            <a:ext cx="642942" cy="571504"/>
          </a:xfrm>
          <a:prstGeom prst="rect">
            <a:avLst/>
          </a:prstGeom>
          <a:noFill/>
        </p:spPr>
      </p:pic>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28728" y="5072074"/>
            <a:ext cx="3929090" cy="1071570"/>
          </a:xfrm>
          <a:prstGeom prst="rect">
            <a:avLst/>
          </a:prstGeom>
          <a:noFill/>
        </p:spPr>
      </p:pic>
    </p:spTree>
  </p:cSld>
  <p:clrMapOvr>
    <a:masterClrMapping/>
  </p:clrMapOvr>
  <p:transition>
    <p:sndAc>
      <p:stSnd>
        <p:snd r:embed="rId3"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fontScale="90000"/>
          </a:bodyPr>
          <a:lstStyle/>
          <a:p>
            <a:pPr algn="l" rtl="0"/>
            <a:r>
              <a:rPr lang="en-US" dirty="0" smtClean="0"/>
              <a:t/>
            </a:r>
            <a:br>
              <a:rPr lang="en-US" dirty="0" smtClean="0"/>
            </a:br>
            <a:r>
              <a:rPr lang="en-US" sz="3100" dirty="0" smtClean="0"/>
              <a:t>Table of Forward Differences</a:t>
            </a:r>
            <a:r>
              <a:rPr lang="ar-IQ" sz="3100" dirty="0" smtClean="0"/>
              <a:t>الفروق الأمامية</a:t>
            </a:r>
            <a:r>
              <a:rPr lang="en-US" sz="3100" dirty="0" smtClean="0"/>
              <a:t/>
            </a:r>
            <a:br>
              <a:rPr lang="en-US" sz="3100" dirty="0" smtClean="0"/>
            </a:br>
            <a:r>
              <a:rPr lang="en-US" sz="3100" dirty="0" smtClean="0"/>
              <a:t>(Descending Differences)</a:t>
            </a:r>
            <a:r>
              <a:rPr lang="ar-IQ" sz="3100" dirty="0" smtClean="0"/>
              <a:t>(الفروق النازلة) </a:t>
            </a:r>
            <a:r>
              <a:rPr lang="en-US" sz="3100" dirty="0" smtClean="0"/>
              <a:t/>
            </a:r>
            <a:br>
              <a:rPr lang="en-US" sz="3100" dirty="0" smtClean="0"/>
            </a:br>
            <a:endParaRPr lang="ar-IQ" sz="3100" dirty="0"/>
          </a:p>
        </p:txBody>
      </p:sp>
      <p:sp>
        <p:nvSpPr>
          <p:cNvPr id="3" name="Subtitle 2"/>
          <p:cNvSpPr txBox="1">
            <a:spLocks/>
          </p:cNvSpPr>
          <p:nvPr/>
        </p:nvSpPr>
        <p:spPr>
          <a:xfrm>
            <a:off x="1371600" y="1124744"/>
            <a:ext cx="6400800" cy="4514056"/>
          </a:xfrm>
          <a:prstGeom prst="rect">
            <a:avLst/>
          </a:prstGeom>
        </p:spPr>
        <p:txBody>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endParaRPr kumimoji="0" lang="ar-IQ"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2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79712" y="980728"/>
            <a:ext cx="1514476" cy="500066"/>
          </a:xfrm>
          <a:prstGeom prst="rect">
            <a:avLst/>
          </a:prstGeom>
          <a:noFill/>
        </p:spPr>
      </p:pic>
      <p:pic>
        <p:nvPicPr>
          <p:cNvPr id="5" name="Picture 2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19872" y="1340768"/>
            <a:ext cx="828675" cy="476250"/>
          </a:xfrm>
          <a:prstGeom prst="rect">
            <a:avLst/>
          </a:prstGeom>
          <a:noFill/>
        </p:spPr>
      </p:pic>
      <p:pic>
        <p:nvPicPr>
          <p:cNvPr id="6" name="Picture 2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51720" y="1772816"/>
            <a:ext cx="1362075" cy="476250"/>
          </a:xfrm>
          <a:prstGeom prst="rect">
            <a:avLst/>
          </a:prstGeom>
          <a:noFill/>
        </p:spPr>
      </p:pic>
      <p:pic>
        <p:nvPicPr>
          <p:cNvPr id="7" name="Picture 2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067944" y="1844824"/>
            <a:ext cx="771525" cy="485775"/>
          </a:xfrm>
          <a:prstGeom prst="rect">
            <a:avLst/>
          </a:prstGeom>
          <a:noFill/>
        </p:spPr>
      </p:pic>
      <p:pic>
        <p:nvPicPr>
          <p:cNvPr id="8" name="Picture 2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419872" y="2204864"/>
            <a:ext cx="828675" cy="476250"/>
          </a:xfrm>
          <a:prstGeom prst="rect">
            <a:avLst/>
          </a:prstGeom>
          <a:noFill/>
        </p:spPr>
      </p:pic>
      <p:pic>
        <p:nvPicPr>
          <p:cNvPr id="9"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32040" y="2204864"/>
            <a:ext cx="771525" cy="485775"/>
          </a:xfrm>
          <a:prstGeom prst="rect">
            <a:avLst/>
          </a:prstGeom>
          <a:noFill/>
        </p:spPr>
      </p:pic>
      <p:pic>
        <p:nvPicPr>
          <p:cNvPr id="10" name="Picture 1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051720" y="2636912"/>
            <a:ext cx="1371600" cy="476250"/>
          </a:xfrm>
          <a:prstGeom prst="rect">
            <a:avLst/>
          </a:prstGeom>
          <a:noFill/>
        </p:spPr>
      </p:pic>
      <p:pic>
        <p:nvPicPr>
          <p:cNvPr id="11" name="Picture 1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067944" y="2564904"/>
            <a:ext cx="762000" cy="485775"/>
          </a:xfrm>
          <a:prstGeom prst="rect">
            <a:avLst/>
          </a:prstGeom>
          <a:noFill/>
        </p:spPr>
      </p:pic>
      <p:pic>
        <p:nvPicPr>
          <p:cNvPr id="12" name="Picture 1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419872" y="2996952"/>
            <a:ext cx="828675" cy="476250"/>
          </a:xfrm>
          <a:prstGeom prst="rect">
            <a:avLst/>
          </a:prstGeom>
          <a:noFill/>
        </p:spPr>
      </p:pic>
      <p:pic>
        <p:nvPicPr>
          <p:cNvPr id="13" name="Picture 1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932040" y="2996952"/>
            <a:ext cx="762000" cy="485775"/>
          </a:xfrm>
          <a:prstGeom prst="rect">
            <a:avLst/>
          </a:prstGeom>
          <a:noFill/>
        </p:spPr>
      </p:pic>
      <p:pic>
        <p:nvPicPr>
          <p:cNvPr id="14" name="Picture 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051720" y="4869160"/>
            <a:ext cx="1314450" cy="476250"/>
          </a:xfrm>
          <a:prstGeom prst="rect">
            <a:avLst/>
          </a:prstGeom>
          <a:noFill/>
        </p:spPr>
      </p:pic>
      <p:pic>
        <p:nvPicPr>
          <p:cNvPr id="15" name="Picture 5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051720" y="3429000"/>
            <a:ext cx="1352550" cy="476250"/>
          </a:xfrm>
          <a:prstGeom prst="rect">
            <a:avLst/>
          </a:prstGeom>
          <a:noFill/>
        </p:spPr>
      </p:pic>
      <p:pic>
        <p:nvPicPr>
          <p:cNvPr id="16" name="Picture 5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3419872" y="3789040"/>
            <a:ext cx="828675" cy="476250"/>
          </a:xfrm>
          <a:prstGeom prst="rect">
            <a:avLst/>
          </a:prstGeom>
          <a:noFill/>
        </p:spPr>
      </p:pic>
      <p:pic>
        <p:nvPicPr>
          <p:cNvPr id="17" name="Picture 55"/>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4860032" y="3789040"/>
            <a:ext cx="771525" cy="485775"/>
          </a:xfrm>
          <a:prstGeom prst="rect">
            <a:avLst/>
          </a:prstGeom>
          <a:noFill/>
        </p:spPr>
      </p:pic>
      <p:pic>
        <p:nvPicPr>
          <p:cNvPr id="18" name="Picture 54"/>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2051720" y="4149080"/>
            <a:ext cx="1314450" cy="476250"/>
          </a:xfrm>
          <a:prstGeom prst="rect">
            <a:avLst/>
          </a:prstGeom>
          <a:noFill/>
        </p:spPr>
      </p:pic>
      <p:pic>
        <p:nvPicPr>
          <p:cNvPr id="19" name="Picture 53"/>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3995936" y="4221088"/>
            <a:ext cx="771525" cy="485775"/>
          </a:xfrm>
          <a:prstGeom prst="rect">
            <a:avLst/>
          </a:prstGeom>
          <a:noFill/>
        </p:spPr>
      </p:pic>
      <p:pic>
        <p:nvPicPr>
          <p:cNvPr id="20" name="Picture 52"/>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3347864" y="4581128"/>
            <a:ext cx="914400" cy="476250"/>
          </a:xfrm>
          <a:prstGeom prst="rect">
            <a:avLst/>
          </a:prstGeom>
          <a:noFill/>
        </p:spPr>
      </p:pic>
      <p:pic>
        <p:nvPicPr>
          <p:cNvPr id="21" name="Picture 90"/>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3995936" y="3429000"/>
            <a:ext cx="771525" cy="485775"/>
          </a:xfrm>
          <a:prstGeom prst="rect">
            <a:avLst/>
          </a:prstGeom>
          <a:noFill/>
        </p:spPr>
      </p:pic>
      <p:pic>
        <p:nvPicPr>
          <p:cNvPr id="22" name="Picture 94"/>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5796136" y="2636912"/>
            <a:ext cx="771525" cy="485775"/>
          </a:xfrm>
          <a:prstGeom prst="rect">
            <a:avLst/>
          </a:prstGeom>
          <a:noFill/>
        </p:spPr>
      </p:pic>
      <p:pic>
        <p:nvPicPr>
          <p:cNvPr id="23" name="Picture 96"/>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5796136" y="3501008"/>
            <a:ext cx="762000" cy="485775"/>
          </a:xfrm>
          <a:prstGeom prst="rect">
            <a:avLst/>
          </a:prstGeom>
          <a:noFill/>
        </p:spPr>
      </p:pic>
      <p:pic>
        <p:nvPicPr>
          <p:cNvPr id="24" name="Picture 98"/>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6732240" y="3068960"/>
            <a:ext cx="771525" cy="485775"/>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0" name="Picture 4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00100" y="571480"/>
            <a:ext cx="1409700" cy="304800"/>
          </a:xfrm>
          <a:prstGeom prst="rect">
            <a:avLst/>
          </a:prstGeom>
          <a:noFill/>
        </p:spPr>
      </p:pic>
      <p:sp>
        <p:nvSpPr>
          <p:cNvPr id="1072" name="Rectangle 48"/>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074" name="Picture 5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28860" y="928670"/>
            <a:ext cx="928694" cy="304800"/>
          </a:xfrm>
          <a:prstGeom prst="rect">
            <a:avLst/>
          </a:prstGeom>
          <a:noFill/>
        </p:spPr>
      </p:pic>
      <p:pic>
        <p:nvPicPr>
          <p:cNvPr id="1073" name="Picture 4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42976" y="1285860"/>
            <a:ext cx="1333500" cy="304800"/>
          </a:xfrm>
          <a:prstGeom prst="rect">
            <a:avLst/>
          </a:prstGeom>
          <a:noFill/>
        </p:spPr>
      </p:pic>
      <p:sp>
        <p:nvSpPr>
          <p:cNvPr id="1076" name="Rectangle 52"/>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7" name="Rectangle 5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83" name="Picture 5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571868" y="1357298"/>
            <a:ext cx="685800" cy="314325"/>
          </a:xfrm>
          <a:prstGeom prst="rect">
            <a:avLst/>
          </a:prstGeom>
          <a:noFill/>
        </p:spPr>
      </p:pic>
      <p:pic>
        <p:nvPicPr>
          <p:cNvPr id="1082" name="Picture 5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428860" y="1714488"/>
            <a:ext cx="928694" cy="304800"/>
          </a:xfrm>
          <a:prstGeom prst="rect">
            <a:avLst/>
          </a:prstGeom>
          <a:noFill/>
        </p:spPr>
      </p:pic>
      <p:pic>
        <p:nvPicPr>
          <p:cNvPr id="1081" name="Picture 5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43438" y="1714488"/>
            <a:ext cx="723900" cy="314325"/>
          </a:xfrm>
          <a:prstGeom prst="rect">
            <a:avLst/>
          </a:prstGeom>
          <a:noFill/>
        </p:spPr>
      </p:pic>
      <p:pic>
        <p:nvPicPr>
          <p:cNvPr id="1080" name="Picture 5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42976" y="2143116"/>
            <a:ext cx="1333500" cy="304800"/>
          </a:xfrm>
          <a:prstGeom prst="rect">
            <a:avLst/>
          </a:prstGeom>
          <a:noFill/>
        </p:spPr>
      </p:pic>
      <p:pic>
        <p:nvPicPr>
          <p:cNvPr id="1079" name="Picture 5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571868" y="2143116"/>
            <a:ext cx="685800" cy="314325"/>
          </a:xfrm>
          <a:prstGeom prst="rect">
            <a:avLst/>
          </a:prstGeom>
          <a:noFill/>
        </p:spPr>
      </p:pic>
      <p:pic>
        <p:nvPicPr>
          <p:cNvPr id="1078" name="Picture 5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715008" y="2000240"/>
            <a:ext cx="723900" cy="314325"/>
          </a:xfrm>
          <a:prstGeom prst="rect">
            <a:avLst/>
          </a:prstGeom>
          <a:noFill/>
        </p:spPr>
      </p:pic>
      <p:sp>
        <p:nvSpPr>
          <p:cNvPr id="1085" name="Rectangle 61"/>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 name="Rectangle 6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7" name="Rectangle 6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8" name="Rectangle 64"/>
          <p:cNvSpPr>
            <a:spLocks noChangeArrowheads="1"/>
          </p:cNvSpPr>
          <p:nvPr/>
        </p:nvSpPr>
        <p:spPr bwMode="auto">
          <a:xfrm>
            <a:off x="0" y="1695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9" name="Rectangle 65"/>
          <p:cNvSpPr>
            <a:spLocks noChangeArrowheads="1"/>
          </p:cNvSpPr>
          <p:nvPr/>
        </p:nvSpPr>
        <p:spPr bwMode="auto">
          <a:xfrm>
            <a:off x="0" y="2009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0" name="Rectangle 66"/>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03" name="Picture 7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0" y="457200"/>
            <a:ext cx="47625" cy="304800"/>
          </a:xfrm>
          <a:prstGeom prst="rect">
            <a:avLst/>
          </a:prstGeom>
          <a:noFill/>
        </p:spPr>
      </p:pic>
      <p:pic>
        <p:nvPicPr>
          <p:cNvPr id="1102" name="Picture 7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500298" y="2643182"/>
            <a:ext cx="762000" cy="304800"/>
          </a:xfrm>
          <a:prstGeom prst="rect">
            <a:avLst/>
          </a:prstGeom>
          <a:noFill/>
        </p:spPr>
      </p:pic>
      <p:pic>
        <p:nvPicPr>
          <p:cNvPr id="1101" name="Picture 77"/>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643438" y="2571744"/>
            <a:ext cx="723900" cy="314325"/>
          </a:xfrm>
          <a:prstGeom prst="rect">
            <a:avLst/>
          </a:prstGeom>
          <a:noFill/>
        </p:spPr>
      </p:pic>
      <p:pic>
        <p:nvPicPr>
          <p:cNvPr id="1100" name="Picture 7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6929454" y="2500306"/>
            <a:ext cx="723900" cy="314325"/>
          </a:xfrm>
          <a:prstGeom prst="rect">
            <a:avLst/>
          </a:prstGeom>
          <a:noFill/>
        </p:spPr>
      </p:pic>
      <p:pic>
        <p:nvPicPr>
          <p:cNvPr id="1099" name="Picture 75"/>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1214414" y="3000372"/>
            <a:ext cx="1323975" cy="304800"/>
          </a:xfrm>
          <a:prstGeom prst="rect">
            <a:avLst/>
          </a:prstGeom>
          <a:noFill/>
        </p:spPr>
      </p:pic>
      <p:pic>
        <p:nvPicPr>
          <p:cNvPr id="1098" name="Picture 74"/>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3500430" y="2928934"/>
            <a:ext cx="685800" cy="314325"/>
          </a:xfrm>
          <a:prstGeom prst="rect">
            <a:avLst/>
          </a:prstGeom>
          <a:noFill/>
        </p:spPr>
      </p:pic>
      <p:pic>
        <p:nvPicPr>
          <p:cNvPr id="1097" name="Picture 73"/>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5715008" y="3143248"/>
            <a:ext cx="723900" cy="314325"/>
          </a:xfrm>
          <a:prstGeom prst="rect">
            <a:avLst/>
          </a:prstGeom>
          <a:noFill/>
        </p:spPr>
      </p:pic>
      <p:pic>
        <p:nvPicPr>
          <p:cNvPr id="1096" name="Picture 72"/>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2428860" y="3429000"/>
            <a:ext cx="762000" cy="304800"/>
          </a:xfrm>
          <a:prstGeom prst="rect">
            <a:avLst/>
          </a:prstGeom>
          <a:noFill/>
        </p:spPr>
      </p:pic>
      <p:pic>
        <p:nvPicPr>
          <p:cNvPr id="1095" name="Picture 71"/>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4714876" y="3429000"/>
            <a:ext cx="723900" cy="314325"/>
          </a:xfrm>
          <a:prstGeom prst="rect">
            <a:avLst/>
          </a:prstGeom>
          <a:noFill/>
        </p:spPr>
      </p:pic>
      <p:pic>
        <p:nvPicPr>
          <p:cNvPr id="1094" name="Picture 70"/>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1214414" y="3857628"/>
            <a:ext cx="1304925" cy="304800"/>
          </a:xfrm>
          <a:prstGeom prst="rect">
            <a:avLst/>
          </a:prstGeom>
          <a:noFill/>
        </p:spPr>
      </p:pic>
      <p:pic>
        <p:nvPicPr>
          <p:cNvPr id="1093" name="Picture 69"/>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3571868" y="3786190"/>
            <a:ext cx="685800" cy="314325"/>
          </a:xfrm>
          <a:prstGeom prst="rect">
            <a:avLst/>
          </a:prstGeom>
          <a:noFill/>
        </p:spPr>
      </p:pic>
      <p:pic>
        <p:nvPicPr>
          <p:cNvPr id="1092" name="Picture 68"/>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2071670" y="4286256"/>
            <a:ext cx="1214446" cy="304800"/>
          </a:xfrm>
          <a:prstGeom prst="rect">
            <a:avLst/>
          </a:prstGeom>
          <a:noFill/>
        </p:spPr>
      </p:pic>
      <p:pic>
        <p:nvPicPr>
          <p:cNvPr id="1091" name="Picture 67"/>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1285852" y="4572008"/>
            <a:ext cx="1123950" cy="304800"/>
          </a:xfrm>
          <a:prstGeom prst="rect">
            <a:avLst/>
          </a:prstGeom>
          <a:noFill/>
        </p:spPr>
      </p:pic>
      <p:sp>
        <p:nvSpPr>
          <p:cNvPr id="1105" name="Rectangle 81"/>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6" name="Rectangle 82"/>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7" name="Rectangle 83"/>
          <p:cNvSpPr>
            <a:spLocks noChangeArrowheads="1"/>
          </p:cNvSpPr>
          <p:nvPr/>
        </p:nvSpPr>
        <p:spPr bwMode="auto">
          <a:xfrm>
            <a:off x="0" y="1381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8" name="Rectangle 84"/>
          <p:cNvSpPr>
            <a:spLocks noChangeArrowheads="1"/>
          </p:cNvSpPr>
          <p:nvPr/>
        </p:nvSpPr>
        <p:spPr bwMode="auto">
          <a:xfrm>
            <a:off x="0" y="1695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9" name="Rectangle 85"/>
          <p:cNvSpPr>
            <a:spLocks noChangeArrowheads="1"/>
          </p:cNvSpPr>
          <p:nvPr/>
        </p:nvSpPr>
        <p:spPr bwMode="auto">
          <a:xfrm>
            <a:off x="0" y="2000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0" name="Rectangle 86"/>
          <p:cNvSpPr>
            <a:spLocks noChangeArrowheads="1"/>
          </p:cNvSpPr>
          <p:nvPr/>
        </p:nvSpPr>
        <p:spPr bwMode="auto">
          <a:xfrm>
            <a:off x="0" y="2314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1" name="Rectangle 87"/>
          <p:cNvSpPr>
            <a:spLocks noChangeArrowheads="1"/>
          </p:cNvSpPr>
          <p:nvPr/>
        </p:nvSpPr>
        <p:spPr bwMode="auto">
          <a:xfrm>
            <a:off x="0" y="2628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2" name="Rectangle 88"/>
          <p:cNvSpPr>
            <a:spLocks noChangeArrowheads="1"/>
          </p:cNvSpPr>
          <p:nvPr/>
        </p:nvSpPr>
        <p:spPr bwMode="auto">
          <a:xfrm>
            <a:off x="0" y="2933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3" name="Rectangle 89"/>
          <p:cNvSpPr>
            <a:spLocks noChangeArrowheads="1"/>
          </p:cNvSpPr>
          <p:nvPr/>
        </p:nvSpPr>
        <p:spPr bwMode="auto">
          <a:xfrm>
            <a:off x="0" y="3248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4" name="Rectangle 90"/>
          <p:cNvSpPr>
            <a:spLocks noChangeArrowheads="1"/>
          </p:cNvSpPr>
          <p:nvPr/>
        </p:nvSpPr>
        <p:spPr bwMode="auto">
          <a:xfrm>
            <a:off x="0" y="3552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5" name="Rectangle 91"/>
          <p:cNvSpPr>
            <a:spLocks noChangeArrowheads="1"/>
          </p:cNvSpPr>
          <p:nvPr/>
        </p:nvSpPr>
        <p:spPr bwMode="auto">
          <a:xfrm>
            <a:off x="0" y="3867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6" name="Rectangle 92"/>
          <p:cNvSpPr>
            <a:spLocks noChangeArrowheads="1"/>
          </p:cNvSpPr>
          <p:nvPr/>
        </p:nvSpPr>
        <p:spPr bwMode="auto">
          <a:xfrm>
            <a:off x="0" y="4171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7" name="Rectangle 93"/>
          <p:cNvSpPr>
            <a:spLocks noChangeArrowheads="1"/>
          </p:cNvSpPr>
          <p:nvPr/>
        </p:nvSpPr>
        <p:spPr bwMode="auto">
          <a:xfrm>
            <a:off x="0" y="447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5795"/>
            <a:ext cx="7772400" cy="1000131"/>
          </a:xfrm>
        </p:spPr>
        <p:txBody>
          <a:bodyPr/>
          <a:lstStyle/>
          <a:p>
            <a:r>
              <a:rPr lang="en-US" dirty="0" smtClean="0"/>
              <a:t>Examples</a:t>
            </a:r>
            <a:endParaRPr lang="ar-IQ" dirty="0"/>
          </a:p>
        </p:txBody>
      </p:sp>
      <p:sp>
        <p:nvSpPr>
          <p:cNvPr id="3" name="Subtitle 2"/>
          <p:cNvSpPr>
            <a:spLocks noGrp="1"/>
          </p:cNvSpPr>
          <p:nvPr>
            <p:ph type="subTitle" idx="1"/>
          </p:nvPr>
        </p:nvSpPr>
        <p:spPr>
          <a:xfrm>
            <a:off x="1331640" y="2132856"/>
            <a:ext cx="6400800" cy="3857652"/>
          </a:xfrm>
        </p:spPr>
        <p:txBody>
          <a:bodyPr>
            <a:normAutofit/>
          </a:bodyPr>
          <a:lstStyle/>
          <a:p>
            <a:pPr algn="l"/>
            <a:r>
              <a:rPr lang="en-US" dirty="0" smtClean="0">
                <a:solidFill>
                  <a:schemeClr val="tx1"/>
                </a:solidFill>
              </a:rPr>
              <a:t>Find the table(F.W.D. )for the follow </a:t>
            </a:r>
            <a:r>
              <a:rPr lang="ar-IQ" dirty="0" smtClean="0">
                <a:solidFill>
                  <a:schemeClr val="tx1"/>
                </a:solidFill>
              </a:rPr>
              <a:t>        </a:t>
            </a:r>
            <a:r>
              <a:rPr lang="ar-IQ" sz="2400" b="1" dirty="0" smtClean="0">
                <a:solidFill>
                  <a:schemeClr val="tx1"/>
                </a:solidFill>
                <a:cs typeface="Ali_K_Samik" pitchFamily="2" charset="-78"/>
              </a:rPr>
              <a:t>تيَبيني لةم كاتةدا ثيَويستة نرخةكاني(            ) بةرةوذوور رِيَكبخريَن </a:t>
            </a:r>
            <a:r>
              <a:rPr lang="en-US" dirty="0" smtClean="0">
                <a:solidFill>
                  <a:schemeClr val="tx1"/>
                </a:solidFill>
              </a:rPr>
              <a:t>functions:</a:t>
            </a:r>
          </a:p>
          <a:p>
            <a:pPr algn="l" rtl="0"/>
            <a:r>
              <a:rPr lang="en-US" dirty="0" smtClean="0">
                <a:solidFill>
                  <a:schemeClr val="tx1"/>
                </a:solidFill>
              </a:rPr>
              <a:t>1)</a:t>
            </a:r>
            <a:endParaRPr lang="ar-IQ" dirty="0" smtClean="0">
              <a:solidFill>
                <a:schemeClr val="tx1"/>
              </a:solidFill>
            </a:endParaRPr>
          </a:p>
          <a:p>
            <a:pPr algn="l" rtl="0"/>
            <a:r>
              <a:rPr lang="en-US" dirty="0" smtClean="0">
                <a:solidFill>
                  <a:schemeClr val="tx1"/>
                </a:solidFill>
              </a:rPr>
              <a:t>          =0,1,2,3,4,5,6,7,8,9   </a:t>
            </a:r>
          </a:p>
          <a:p>
            <a:pPr algn="l" rtl="0"/>
            <a:r>
              <a:rPr lang="en-US" dirty="0" smtClean="0">
                <a:solidFill>
                  <a:schemeClr val="tx1"/>
                </a:solidFill>
              </a:rPr>
              <a:t>2)               </a:t>
            </a:r>
          </a:p>
          <a:p>
            <a:pPr algn="l" rtl="0"/>
            <a:r>
              <a:rPr lang="en-US" dirty="0" smtClean="0">
                <a:solidFill>
                  <a:schemeClr val="tx1"/>
                </a:solidFill>
              </a:rPr>
              <a:t>          = 0, 3, 6,9, 12, 15   </a:t>
            </a:r>
          </a:p>
          <a:p>
            <a:pPr algn="l" rtl="0"/>
            <a:endParaRPr lang="en-US" dirty="0" smtClean="0">
              <a:solidFill>
                <a:schemeClr val="tx1"/>
              </a:solidFill>
            </a:endParaRPr>
          </a:p>
        </p:txBody>
      </p:sp>
      <p:sp>
        <p:nvSpPr>
          <p:cNvPr id="1198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9811"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98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9814" name="Rectangle 6"/>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981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9815"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43108" y="4643446"/>
            <a:ext cx="1028700" cy="495300"/>
          </a:xfrm>
          <a:prstGeom prst="rect">
            <a:avLst/>
          </a:prstGeom>
          <a:noFill/>
        </p:spPr>
      </p:pic>
      <p:sp>
        <p:nvSpPr>
          <p:cNvPr id="119817" name="Rectangle 9"/>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981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9818"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43108" y="3429000"/>
            <a:ext cx="1028700" cy="495300"/>
          </a:xfrm>
          <a:prstGeom prst="rect">
            <a:avLst/>
          </a:prstGeom>
          <a:noFill/>
        </p:spPr>
      </p:pic>
      <p:sp>
        <p:nvSpPr>
          <p:cNvPr id="119820" name="Rectangle 12"/>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98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982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982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9825"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85918" y="4071942"/>
            <a:ext cx="566740" cy="571504"/>
          </a:xfrm>
          <a:prstGeom prst="rect">
            <a:avLst/>
          </a:prstGeom>
          <a:noFill/>
        </p:spPr>
      </p:pic>
      <p:sp>
        <p:nvSpPr>
          <p:cNvPr id="11982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9827" name="Picture 1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85918" y="5214950"/>
            <a:ext cx="423864" cy="642942"/>
          </a:xfrm>
          <a:prstGeom prst="rect">
            <a:avLst/>
          </a:prstGeom>
          <a:noFill/>
        </p:spPr>
      </p:pic>
      <p:pic>
        <p:nvPicPr>
          <p:cNvPr id="25"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57554" y="2500306"/>
            <a:ext cx="566740" cy="571504"/>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27250"/>
            <a:ext cx="91440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7-Schaum's Outline" Numerical Analysis "   by Francis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Scheid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931959"/>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8-"Basic Numerical Analysis" by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J.Ribbans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0" y="1726759"/>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9-"Numerical Analysis" by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W.A.Watson,T.Philipson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P.J.Oates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269227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10-"Numerical Analysis" by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G.A.Watson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251520" y="3140968"/>
            <a:ext cx="7920880" cy="1815882"/>
          </a:xfrm>
          <a:prstGeom prst="rect">
            <a:avLst/>
          </a:prstGeom>
        </p:spPr>
        <p:txBody>
          <a:bodyPr wrap="square">
            <a:spAutoFit/>
          </a:bodyPr>
          <a:lstStyle/>
          <a:p>
            <a:r>
              <a:rPr lang="en-US" sz="2800" dirty="0" smtClean="0">
                <a:cs typeface="+mj-cs"/>
              </a:rPr>
              <a:t>11-</a:t>
            </a:r>
            <a:r>
              <a:rPr lang="en-US" sz="2800" dirty="0" smtClean="0"/>
              <a:t> INTRODUCTION TO NUMERICAL METHODS</a:t>
            </a:r>
            <a:endParaRPr lang="ar-IQ" sz="2800" dirty="0" smtClean="0"/>
          </a:p>
          <a:p>
            <a:r>
              <a:rPr lang="en-US" sz="2800" dirty="0" smtClean="0">
                <a:cs typeface="+mj-cs"/>
              </a:rPr>
              <a:t>by Dr. Ibrahim A. </a:t>
            </a:r>
            <a:r>
              <a:rPr lang="en-US" sz="2800" dirty="0" err="1" smtClean="0">
                <a:cs typeface="+mj-cs"/>
              </a:rPr>
              <a:t>Assakkaf</a:t>
            </a:r>
            <a:r>
              <a:rPr lang="en-US" sz="2800" dirty="0" smtClean="0">
                <a:cs typeface="+mj-cs"/>
              </a:rPr>
              <a:t> ,Spring 2001</a:t>
            </a:r>
          </a:p>
          <a:p>
            <a:r>
              <a:rPr lang="en-US" sz="2800" dirty="0" smtClean="0">
                <a:cs typeface="+mj-cs"/>
              </a:rPr>
              <a:t>ENCE 2003 - Computation Methods in Civil Engineering</a:t>
            </a:r>
            <a:endParaRPr lang="ar-IQ" sz="2800" dirty="0">
              <a:cs typeface="+mj-cs"/>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285883"/>
          </a:xfrm>
        </p:spPr>
        <p:txBody>
          <a:bodyPr/>
          <a:lstStyle/>
          <a:p>
            <a:r>
              <a:rPr lang="en-GB" dirty="0" smtClean="0"/>
              <a:t>6-1-2 </a:t>
            </a:r>
            <a:r>
              <a:rPr lang="en-US" dirty="0" smtClean="0"/>
              <a:t>Error Propagation</a:t>
            </a:r>
            <a:endParaRPr lang="ar-IQ" dirty="0"/>
          </a:p>
        </p:txBody>
      </p:sp>
      <p:sp>
        <p:nvSpPr>
          <p:cNvPr id="3" name="Subtitle 2"/>
          <p:cNvSpPr>
            <a:spLocks noGrp="1"/>
          </p:cNvSpPr>
          <p:nvPr>
            <p:ph type="subTitle" idx="1"/>
          </p:nvPr>
        </p:nvSpPr>
        <p:spPr>
          <a:xfrm>
            <a:off x="1403648" y="2132856"/>
            <a:ext cx="6986614" cy="4536504"/>
          </a:xfrm>
        </p:spPr>
        <p:txBody>
          <a:bodyPr>
            <a:normAutofit/>
          </a:bodyPr>
          <a:lstStyle/>
          <a:p>
            <a:r>
              <a:rPr lang="en-US" dirty="0" smtClean="0">
                <a:solidFill>
                  <a:schemeClr val="tx1"/>
                </a:solidFill>
              </a:rPr>
              <a:t>Exercise</a:t>
            </a:r>
          </a:p>
          <a:p>
            <a:pPr rtl="0"/>
            <a:r>
              <a:rPr lang="en-US" dirty="0" smtClean="0">
                <a:solidFill>
                  <a:schemeClr val="tx1"/>
                </a:solidFill>
              </a:rPr>
              <a:t>There is an error in printing the following</a:t>
            </a:r>
          </a:p>
          <a:p>
            <a:pPr rtl="0"/>
            <a:r>
              <a:rPr lang="en-US" dirty="0" smtClean="0">
                <a:solidFill>
                  <a:schemeClr val="tx1"/>
                </a:solidFill>
              </a:rPr>
              <a:t>Data Find this error?</a:t>
            </a:r>
          </a:p>
          <a:p>
            <a:pPr rtl="0"/>
            <a:r>
              <a:rPr lang="en-US" sz="2400" dirty="0" smtClean="0">
                <a:solidFill>
                  <a:schemeClr val="tx1"/>
                </a:solidFill>
              </a:rPr>
              <a:t>1-</a:t>
            </a:r>
            <a:r>
              <a:rPr lang="en-US" dirty="0" smtClean="0">
                <a:solidFill>
                  <a:schemeClr val="tx1"/>
                </a:solidFill>
              </a:rPr>
              <a:t>     </a:t>
            </a:r>
            <a:r>
              <a:rPr lang="en-US" sz="2400" dirty="0" smtClean="0">
                <a:solidFill>
                  <a:schemeClr val="tx1"/>
                </a:solidFill>
              </a:rPr>
              <a:t>X= 1   , 2    ,3   , 4     ,  5   ,   6   , 7   , 8    , 9   </a:t>
            </a:r>
          </a:p>
          <a:p>
            <a:pPr rtl="0"/>
            <a:r>
              <a:rPr lang="en-US" sz="2400" dirty="0" smtClean="0">
                <a:solidFill>
                  <a:schemeClr val="tx1"/>
                </a:solidFill>
              </a:rPr>
              <a:t>            Y=  1   ,2    ,4   , 8   , 16   ,26   , 42 , 64 , 93</a:t>
            </a:r>
          </a:p>
          <a:p>
            <a:pPr algn="l" rtl="0"/>
            <a:r>
              <a:rPr lang="en-US" dirty="0" smtClean="0">
                <a:solidFill>
                  <a:schemeClr val="tx1"/>
                </a:solidFill>
              </a:rPr>
              <a:t>      </a:t>
            </a:r>
            <a:r>
              <a:rPr lang="en-US" sz="2400" smtClean="0">
                <a:solidFill>
                  <a:schemeClr val="tx1"/>
                </a:solidFill>
              </a:rPr>
              <a:t>2-        Y=0,0,0,0,0,1,0,0,0,0</a:t>
            </a:r>
            <a:r>
              <a:rPr lang="en-US" smtClean="0">
                <a:solidFill>
                  <a:schemeClr val="tx1"/>
                </a:solidFill>
              </a:rPr>
              <a:t> </a:t>
            </a:r>
            <a:endParaRPr lang="en-US" dirty="0" smtClean="0">
              <a:solidFill>
                <a:schemeClr val="tx1"/>
              </a:solidFill>
            </a:endParaRPr>
          </a:p>
          <a:p>
            <a:pPr rtl="0"/>
            <a:endParaRPr lang="en-US" dirty="0" smtClean="0">
              <a:solidFill>
                <a:schemeClr val="tx1"/>
              </a:solidFill>
            </a:endParaRPr>
          </a:p>
          <a:p>
            <a:pPr rtl="0"/>
            <a:endParaRPr lang="ar-IQ" dirty="0">
              <a:solidFill>
                <a:schemeClr val="tx1"/>
              </a:solidFill>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864095"/>
          </a:xfrm>
        </p:spPr>
        <p:txBody>
          <a:bodyPr>
            <a:normAutofit fontScale="90000"/>
          </a:bodyPr>
          <a:lstStyle/>
          <a:p>
            <a:r>
              <a:rPr lang="en-US" sz="2800" b="1" dirty="0" smtClean="0">
                <a:solidFill>
                  <a:schemeClr val="lt1"/>
                </a:solidFill>
              </a:rPr>
              <a:t>- </a:t>
            </a:r>
            <a:r>
              <a:rPr lang="en-GB" sz="2700" b="1" dirty="0" smtClean="0"/>
              <a:t>5-2 Ascending Differences[ Backward Differences](B.W.D)</a:t>
            </a:r>
            <a:br>
              <a:rPr lang="en-GB" sz="2700" b="1" dirty="0" smtClean="0"/>
            </a:br>
            <a:r>
              <a:rPr lang="ar-IQ" sz="2700" b="1" dirty="0" smtClean="0">
                <a:cs typeface="Ali_K_Samik" pitchFamily="2" charset="-78"/>
              </a:rPr>
              <a:t>جياوازية بةرةوذوورةكان</a:t>
            </a:r>
            <a:endParaRPr lang="ar-IQ" sz="2700" b="1" dirty="0">
              <a:cs typeface="Ali_K_Samik" pitchFamily="2" charset="-78"/>
            </a:endParaRPr>
          </a:p>
        </p:txBody>
      </p:sp>
      <p:sp>
        <p:nvSpPr>
          <p:cNvPr id="3" name="Subtitle 2"/>
          <p:cNvSpPr>
            <a:spLocks noGrp="1"/>
          </p:cNvSpPr>
          <p:nvPr>
            <p:ph type="subTitle" idx="1"/>
          </p:nvPr>
        </p:nvSpPr>
        <p:spPr>
          <a:xfrm>
            <a:off x="683568" y="1268760"/>
            <a:ext cx="7632848" cy="4370040"/>
          </a:xfrm>
        </p:spPr>
        <p:txBody>
          <a:bodyPr/>
          <a:lstStyle/>
          <a:p>
            <a:pPr algn="l" rtl="0"/>
            <a:r>
              <a:rPr lang="en-US" b="1" dirty="0" smtClean="0">
                <a:solidFill>
                  <a:schemeClr val="tx1"/>
                </a:solidFill>
              </a:rPr>
              <a:t>In this kind the basis begin from(-n ) to (0)</a:t>
            </a:r>
            <a:endParaRPr lang="ar-IQ" b="1" dirty="0">
              <a:solidFill>
                <a:schemeClr val="tx1"/>
              </a:solidFill>
            </a:endParaRPr>
          </a:p>
        </p:txBody>
      </p:sp>
      <p:pic>
        <p:nvPicPr>
          <p:cNvPr id="4"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5616" y="1916832"/>
            <a:ext cx="6048672" cy="573214"/>
          </a:xfrm>
          <a:prstGeom prst="rect">
            <a:avLst/>
          </a:prstGeom>
          <a:noFill/>
        </p:spPr>
      </p:pic>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788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75656" y="2636912"/>
            <a:ext cx="5544616" cy="619125"/>
          </a:xfrm>
          <a:prstGeom prst="rect">
            <a:avLst/>
          </a:prstGeom>
          <a:noFill/>
        </p:spPr>
      </p:pic>
      <p:sp>
        <p:nvSpPr>
          <p:cNvPr id="378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789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75656" y="3501008"/>
            <a:ext cx="5472608" cy="619125"/>
          </a:xfrm>
          <a:prstGeom prst="rect">
            <a:avLst/>
          </a:prstGeom>
          <a:noFill/>
        </p:spPr>
      </p:pic>
      <p:sp>
        <p:nvSpPr>
          <p:cNvPr id="37893" name="Rectangle 5"/>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789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7894"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75656" y="4437112"/>
            <a:ext cx="5472608" cy="619125"/>
          </a:xfrm>
          <a:prstGeom prst="rect">
            <a:avLst/>
          </a:prstGeom>
          <a:noFill/>
        </p:spPr>
      </p:pic>
      <p:sp>
        <p:nvSpPr>
          <p:cNvPr id="37896" name="Rectangle 8"/>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296143"/>
          </a:xfrm>
        </p:spPr>
        <p:txBody>
          <a:bodyPr>
            <a:normAutofit fontScale="90000"/>
          </a:bodyPr>
          <a:lstStyle/>
          <a:p>
            <a:pPr lvl="0"/>
            <a:r>
              <a:rPr lang="en-GB" sz="3600" dirty="0" smtClean="0"/>
              <a:t>6-2-1 </a:t>
            </a:r>
            <a:r>
              <a:rPr lang="en-US" sz="3600" b="1" dirty="0" smtClean="0"/>
              <a:t>Table</a:t>
            </a:r>
            <a:r>
              <a:rPr lang="en-US" sz="3600" dirty="0" smtClean="0"/>
              <a:t>    </a:t>
            </a:r>
            <a:r>
              <a:rPr lang="en-US" sz="3600" b="1" dirty="0" smtClean="0"/>
              <a:t>Back- ward Differences</a:t>
            </a:r>
            <a:br>
              <a:rPr lang="en-US" sz="3600" b="1" dirty="0" smtClean="0"/>
            </a:br>
            <a:r>
              <a:rPr lang="en-US" sz="3600" b="1" dirty="0" smtClean="0"/>
              <a:t> Table   Ascending Differences</a:t>
            </a:r>
            <a:r>
              <a:rPr lang="ar-IQ" sz="2800" dirty="0" smtClean="0"/>
              <a:t/>
            </a:r>
            <a:br>
              <a:rPr lang="ar-IQ" sz="2800" dirty="0" smtClean="0"/>
            </a:br>
            <a:endParaRPr lang="ar-IQ" sz="2800" dirty="0"/>
          </a:p>
        </p:txBody>
      </p:sp>
      <p:sp>
        <p:nvSpPr>
          <p:cNvPr id="4" name="Subtitle 2"/>
          <p:cNvSpPr txBox="1">
            <a:spLocks noGrp="1"/>
          </p:cNvSpPr>
          <p:nvPr>
            <p:ph type="subTitle" idx="1"/>
          </p:nvPr>
        </p:nvSpPr>
        <p:spPr>
          <a:xfrm>
            <a:off x="1042988" y="1412777"/>
            <a:ext cx="7632700" cy="4226024"/>
          </a:xfrm>
          <a:prstGeom prst="rect">
            <a:avLst/>
          </a:prstGeom>
        </p:spPr>
        <p:txBody>
          <a:bodyPr vert="horz" lIns="91440" tIns="45720" rIns="91440" bIns="45720" rtlCol="1">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IQ"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IQ"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2976" y="2285992"/>
            <a:ext cx="295275" cy="476250"/>
          </a:xfrm>
          <a:prstGeom prst="rect">
            <a:avLst/>
          </a:prstGeom>
          <a:noFill/>
        </p:spPr>
      </p:pic>
      <p:pic>
        <p:nvPicPr>
          <p:cNvPr id="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00232" y="2285992"/>
            <a:ext cx="304800" cy="476250"/>
          </a:xfrm>
          <a:prstGeom prst="rect">
            <a:avLst/>
          </a:prstGeom>
          <a:noFill/>
        </p:spPr>
      </p:pic>
      <p:sp>
        <p:nvSpPr>
          <p:cNvPr id="7" name="Rectangle 6"/>
          <p:cNvSpPr/>
          <p:nvPr/>
        </p:nvSpPr>
        <p:spPr>
          <a:xfrm>
            <a:off x="1000100" y="2714620"/>
            <a:ext cx="7429552" cy="369332"/>
          </a:xfrm>
          <a:prstGeom prst="rect">
            <a:avLst/>
          </a:prstGeom>
        </p:spPr>
        <p:txBody>
          <a:bodyPr wrap="square">
            <a:spAutoFit/>
          </a:bodyPr>
          <a:lstStyle/>
          <a:p>
            <a:r>
              <a:rPr lang="en-US" dirty="0" smtClean="0"/>
              <a:t>===============================================================</a:t>
            </a:r>
            <a:endParaRPr lang="ar-IQ" dirty="0"/>
          </a:p>
        </p:txBody>
      </p:sp>
      <p:pic>
        <p:nvPicPr>
          <p:cNvPr id="8" name="Picture 2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79712" y="6381750"/>
            <a:ext cx="428625" cy="476250"/>
          </a:xfrm>
          <a:prstGeom prst="rect">
            <a:avLst/>
          </a:prstGeom>
          <a:noFill/>
        </p:spPr>
      </p:pic>
      <p:pic>
        <p:nvPicPr>
          <p:cNvPr id="9" name="Picture 2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59632" y="6381750"/>
            <a:ext cx="428625" cy="476250"/>
          </a:xfrm>
          <a:prstGeom prst="rect">
            <a:avLst/>
          </a:prstGeom>
          <a:noFill/>
        </p:spPr>
      </p:pic>
      <p:pic>
        <p:nvPicPr>
          <p:cNvPr id="10" name="Picture 3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43608" y="4149080"/>
            <a:ext cx="609600" cy="476250"/>
          </a:xfrm>
          <a:prstGeom prst="rect">
            <a:avLst/>
          </a:prstGeom>
          <a:noFill/>
        </p:spPr>
      </p:pic>
      <p:pic>
        <p:nvPicPr>
          <p:cNvPr id="11" name="Picture 3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786050" y="2285992"/>
            <a:ext cx="742950" cy="485775"/>
          </a:xfrm>
          <a:prstGeom prst="rect">
            <a:avLst/>
          </a:prstGeom>
          <a:noFill/>
        </p:spPr>
      </p:pic>
      <p:pic>
        <p:nvPicPr>
          <p:cNvPr id="12" name="Picture 4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000496" y="2357430"/>
            <a:ext cx="752475" cy="485775"/>
          </a:xfrm>
          <a:prstGeom prst="rect">
            <a:avLst/>
          </a:prstGeom>
          <a:noFill/>
        </p:spPr>
      </p:pic>
      <p:pic>
        <p:nvPicPr>
          <p:cNvPr id="13" name="Picture 4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214942" y="2357430"/>
            <a:ext cx="752475" cy="485775"/>
          </a:xfrm>
          <a:prstGeom prst="rect">
            <a:avLst/>
          </a:prstGeom>
          <a:noFill/>
        </p:spPr>
      </p:pic>
      <p:pic>
        <p:nvPicPr>
          <p:cNvPr id="14" name="Picture 4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286512" y="2357430"/>
            <a:ext cx="752475" cy="485775"/>
          </a:xfrm>
          <a:prstGeom prst="rect">
            <a:avLst/>
          </a:prstGeom>
          <a:noFill/>
        </p:spPr>
      </p:pic>
      <p:pic>
        <p:nvPicPr>
          <p:cNvPr id="15" name="Picture 4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358082" y="2428868"/>
            <a:ext cx="752475" cy="485775"/>
          </a:xfrm>
          <a:prstGeom prst="rect">
            <a:avLst/>
          </a:prstGeom>
          <a:noFill/>
        </p:spPr>
      </p:pic>
      <p:pic>
        <p:nvPicPr>
          <p:cNvPr id="16" name="Picture 5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187624" y="5589240"/>
            <a:ext cx="609600" cy="476250"/>
          </a:xfrm>
          <a:prstGeom prst="rect">
            <a:avLst/>
          </a:prstGeom>
          <a:noFill/>
        </p:spPr>
      </p:pic>
      <p:pic>
        <p:nvPicPr>
          <p:cNvPr id="17" name="Picture 5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115616" y="4869160"/>
            <a:ext cx="609600" cy="476250"/>
          </a:xfrm>
          <a:prstGeom prst="rect">
            <a:avLst/>
          </a:prstGeom>
          <a:noFill/>
        </p:spPr>
      </p:pic>
      <p:pic>
        <p:nvPicPr>
          <p:cNvPr id="18" name="Picture 58"/>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043608" y="3501008"/>
            <a:ext cx="609600" cy="476250"/>
          </a:xfrm>
          <a:prstGeom prst="rect">
            <a:avLst/>
          </a:prstGeom>
          <a:noFill/>
        </p:spPr>
      </p:pic>
      <p:pic>
        <p:nvPicPr>
          <p:cNvPr id="19" name="Picture 64"/>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1907704" y="5589240"/>
            <a:ext cx="609600" cy="476250"/>
          </a:xfrm>
          <a:prstGeom prst="rect">
            <a:avLst/>
          </a:prstGeom>
          <a:noFill/>
        </p:spPr>
      </p:pic>
      <p:pic>
        <p:nvPicPr>
          <p:cNvPr id="20" name="Picture 66"/>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1835696" y="4869160"/>
            <a:ext cx="609600" cy="476250"/>
          </a:xfrm>
          <a:prstGeom prst="rect">
            <a:avLst/>
          </a:prstGeom>
          <a:noFill/>
        </p:spPr>
      </p:pic>
      <p:pic>
        <p:nvPicPr>
          <p:cNvPr id="21" name="Picture 69"/>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835696" y="2924944"/>
            <a:ext cx="609600" cy="476250"/>
          </a:xfrm>
          <a:prstGeom prst="rect">
            <a:avLst/>
          </a:prstGeom>
          <a:noFill/>
        </p:spPr>
      </p:pic>
      <p:pic>
        <p:nvPicPr>
          <p:cNvPr id="22" name="Picture 72"/>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1835696" y="4149080"/>
            <a:ext cx="609600" cy="476250"/>
          </a:xfrm>
          <a:prstGeom prst="rect">
            <a:avLst/>
          </a:prstGeom>
          <a:noFill/>
        </p:spPr>
      </p:pic>
      <p:pic>
        <p:nvPicPr>
          <p:cNvPr id="23" name="Picture 75"/>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1835696" y="3573016"/>
            <a:ext cx="609600" cy="476250"/>
          </a:xfrm>
          <a:prstGeom prst="rect">
            <a:avLst/>
          </a:prstGeom>
          <a:noFill/>
        </p:spPr>
      </p:pic>
      <p:pic>
        <p:nvPicPr>
          <p:cNvPr id="24" name="Picture 78"/>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2843808" y="5373216"/>
            <a:ext cx="828675" cy="476250"/>
          </a:xfrm>
          <a:prstGeom prst="rect">
            <a:avLst/>
          </a:prstGeom>
          <a:noFill/>
        </p:spPr>
      </p:pic>
      <p:pic>
        <p:nvPicPr>
          <p:cNvPr id="25" name="Picture 81"/>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2915816" y="6165304"/>
            <a:ext cx="638175" cy="476250"/>
          </a:xfrm>
          <a:prstGeom prst="rect">
            <a:avLst/>
          </a:prstGeom>
          <a:noFill/>
        </p:spPr>
      </p:pic>
      <p:pic>
        <p:nvPicPr>
          <p:cNvPr id="26" name="Picture 84"/>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2843808" y="4725144"/>
            <a:ext cx="828675" cy="476250"/>
          </a:xfrm>
          <a:prstGeom prst="rect">
            <a:avLst/>
          </a:prstGeom>
          <a:noFill/>
        </p:spPr>
      </p:pic>
      <p:pic>
        <p:nvPicPr>
          <p:cNvPr id="27" name="Picture 87"/>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2843808" y="4005064"/>
            <a:ext cx="828675" cy="476250"/>
          </a:xfrm>
          <a:prstGeom prst="rect">
            <a:avLst/>
          </a:prstGeom>
          <a:noFill/>
        </p:spPr>
      </p:pic>
      <p:pic>
        <p:nvPicPr>
          <p:cNvPr id="28" name="Picture 90"/>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2771800" y="3356992"/>
            <a:ext cx="828675" cy="476250"/>
          </a:xfrm>
          <a:prstGeom prst="rect">
            <a:avLst/>
          </a:prstGeom>
          <a:noFill/>
        </p:spPr>
      </p:pic>
      <p:pic>
        <p:nvPicPr>
          <p:cNvPr id="29" name="Picture 93"/>
          <p:cNvPicPr>
            <a:picLocks noChangeAspect="1" noChangeArrowheads="1"/>
          </p:cNvPicPr>
          <p:nvPr/>
        </p:nvPicPr>
        <p:blipFill>
          <a:blip r:embed="rId26" cstate="print">
            <a:clrChange>
              <a:clrFrom>
                <a:srgbClr val="FFFFFF"/>
              </a:clrFrom>
              <a:clrTo>
                <a:srgbClr val="FFFFFF">
                  <a:alpha val="0"/>
                </a:srgbClr>
              </a:clrTo>
            </a:clrChange>
          </a:blip>
          <a:srcRect/>
          <a:stretch>
            <a:fillRect/>
          </a:stretch>
        </p:blipFill>
        <p:spPr bwMode="auto">
          <a:xfrm>
            <a:off x="4067944" y="5877272"/>
            <a:ext cx="800100" cy="485775"/>
          </a:xfrm>
          <a:prstGeom prst="rect">
            <a:avLst/>
          </a:prstGeom>
          <a:noFill/>
        </p:spPr>
      </p:pic>
      <p:pic>
        <p:nvPicPr>
          <p:cNvPr id="30" name="Picture 95"/>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3995936" y="5157192"/>
            <a:ext cx="990600" cy="485775"/>
          </a:xfrm>
          <a:prstGeom prst="rect">
            <a:avLst/>
          </a:prstGeom>
          <a:noFill/>
        </p:spPr>
      </p:pic>
      <p:pic>
        <p:nvPicPr>
          <p:cNvPr id="31" name="Picture 98"/>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3923928" y="4437112"/>
            <a:ext cx="990600" cy="485775"/>
          </a:xfrm>
          <a:prstGeom prst="rect">
            <a:avLst/>
          </a:prstGeom>
          <a:noFill/>
        </p:spPr>
      </p:pic>
      <p:pic>
        <p:nvPicPr>
          <p:cNvPr id="32" name="Picture 101"/>
          <p:cNvPicPr>
            <a:picLocks noChangeAspect="1" noChangeArrowheads="1"/>
          </p:cNvPicPr>
          <p:nvPr/>
        </p:nvPicPr>
        <p:blipFill>
          <a:blip r:embed="rId29" cstate="print">
            <a:clrChange>
              <a:clrFrom>
                <a:srgbClr val="FFFFFF"/>
              </a:clrFrom>
              <a:clrTo>
                <a:srgbClr val="FFFFFF">
                  <a:alpha val="0"/>
                </a:srgbClr>
              </a:clrTo>
            </a:clrChange>
          </a:blip>
          <a:srcRect/>
          <a:stretch>
            <a:fillRect/>
          </a:stretch>
        </p:blipFill>
        <p:spPr bwMode="auto">
          <a:xfrm>
            <a:off x="3923928" y="3861048"/>
            <a:ext cx="990600" cy="485775"/>
          </a:xfrm>
          <a:prstGeom prst="rect">
            <a:avLst/>
          </a:prstGeom>
          <a:noFill/>
        </p:spPr>
      </p:pic>
      <p:pic>
        <p:nvPicPr>
          <p:cNvPr id="33" name="Picture 104"/>
          <p:cNvPicPr>
            <a:picLocks noChangeAspect="1" noChangeArrowheads="1"/>
          </p:cNvPicPr>
          <p:nvPr/>
        </p:nvPicPr>
        <p:blipFill>
          <a:blip r:embed="rId30" cstate="print">
            <a:clrChange>
              <a:clrFrom>
                <a:srgbClr val="FFFFFF"/>
              </a:clrFrom>
              <a:clrTo>
                <a:srgbClr val="FFFFFF">
                  <a:alpha val="0"/>
                </a:srgbClr>
              </a:clrTo>
            </a:clrChange>
          </a:blip>
          <a:srcRect/>
          <a:stretch>
            <a:fillRect/>
          </a:stretch>
        </p:blipFill>
        <p:spPr bwMode="auto">
          <a:xfrm>
            <a:off x="5364088" y="5733256"/>
            <a:ext cx="800100" cy="485775"/>
          </a:xfrm>
          <a:prstGeom prst="rect">
            <a:avLst/>
          </a:prstGeom>
          <a:noFill/>
        </p:spPr>
      </p:pic>
      <p:pic>
        <p:nvPicPr>
          <p:cNvPr id="34" name="Picture 107"/>
          <p:cNvPicPr>
            <a:picLocks noChangeAspect="1" noChangeArrowheads="1"/>
          </p:cNvPicPr>
          <p:nvPr/>
        </p:nvPicPr>
        <p:blipFill>
          <a:blip r:embed="rId31" cstate="print">
            <a:clrChange>
              <a:clrFrom>
                <a:srgbClr val="FFFFFF"/>
              </a:clrFrom>
              <a:clrTo>
                <a:srgbClr val="FFFFFF">
                  <a:alpha val="0"/>
                </a:srgbClr>
              </a:clrTo>
            </a:clrChange>
          </a:blip>
          <a:srcRect/>
          <a:stretch>
            <a:fillRect/>
          </a:stretch>
        </p:blipFill>
        <p:spPr bwMode="auto">
          <a:xfrm>
            <a:off x="5286380" y="5000636"/>
            <a:ext cx="990600" cy="485775"/>
          </a:xfrm>
          <a:prstGeom prst="rect">
            <a:avLst/>
          </a:prstGeom>
          <a:noFill/>
        </p:spPr>
      </p:pic>
      <p:pic>
        <p:nvPicPr>
          <p:cNvPr id="35" name="Picture 110"/>
          <p:cNvPicPr>
            <a:picLocks noChangeAspect="1" noChangeArrowheads="1"/>
          </p:cNvPicPr>
          <p:nvPr/>
        </p:nvPicPr>
        <p:blipFill>
          <a:blip r:embed="rId32" cstate="print">
            <a:clrChange>
              <a:clrFrom>
                <a:srgbClr val="FFFFFF"/>
              </a:clrFrom>
              <a:clrTo>
                <a:srgbClr val="FFFFFF">
                  <a:alpha val="0"/>
                </a:srgbClr>
              </a:clrTo>
            </a:clrChange>
          </a:blip>
          <a:srcRect/>
          <a:stretch>
            <a:fillRect/>
          </a:stretch>
        </p:blipFill>
        <p:spPr bwMode="auto">
          <a:xfrm>
            <a:off x="5148064" y="4293096"/>
            <a:ext cx="990600" cy="485775"/>
          </a:xfrm>
          <a:prstGeom prst="rect">
            <a:avLst/>
          </a:prstGeom>
          <a:noFill/>
        </p:spPr>
      </p:pic>
      <p:pic>
        <p:nvPicPr>
          <p:cNvPr id="36" name="Picture 113"/>
          <p:cNvPicPr>
            <a:picLocks noChangeAspect="1" noChangeArrowheads="1"/>
          </p:cNvPicPr>
          <p:nvPr/>
        </p:nvPicPr>
        <p:blipFill>
          <a:blip r:embed="rId33" cstate="print">
            <a:clrChange>
              <a:clrFrom>
                <a:srgbClr val="FFFFFF"/>
              </a:clrFrom>
              <a:clrTo>
                <a:srgbClr val="FFFFFF">
                  <a:alpha val="0"/>
                </a:srgbClr>
              </a:clrTo>
            </a:clrChange>
          </a:blip>
          <a:srcRect/>
          <a:stretch>
            <a:fillRect/>
          </a:stretch>
        </p:blipFill>
        <p:spPr bwMode="auto">
          <a:xfrm>
            <a:off x="6444208" y="5517232"/>
            <a:ext cx="800100" cy="485775"/>
          </a:xfrm>
          <a:prstGeom prst="rect">
            <a:avLst/>
          </a:prstGeom>
          <a:noFill/>
        </p:spPr>
      </p:pic>
      <p:pic>
        <p:nvPicPr>
          <p:cNvPr id="37" name="Picture 116"/>
          <p:cNvPicPr>
            <a:picLocks noChangeAspect="1" noChangeArrowheads="1"/>
          </p:cNvPicPr>
          <p:nvPr/>
        </p:nvPicPr>
        <p:blipFill>
          <a:blip r:embed="rId34" cstate="print">
            <a:clrChange>
              <a:clrFrom>
                <a:srgbClr val="FFFFFF"/>
              </a:clrFrom>
              <a:clrTo>
                <a:srgbClr val="FFFFFF">
                  <a:alpha val="0"/>
                </a:srgbClr>
              </a:clrTo>
            </a:clrChange>
          </a:blip>
          <a:srcRect/>
          <a:stretch>
            <a:fillRect/>
          </a:stretch>
        </p:blipFill>
        <p:spPr bwMode="auto">
          <a:xfrm>
            <a:off x="7380312" y="5157192"/>
            <a:ext cx="800100" cy="485775"/>
          </a:xfrm>
          <a:prstGeom prst="rect">
            <a:avLst/>
          </a:prstGeom>
          <a:noFill/>
        </p:spPr>
      </p:pic>
      <p:pic>
        <p:nvPicPr>
          <p:cNvPr id="38" name="Picture 119"/>
          <p:cNvPicPr>
            <a:picLocks noChangeAspect="1" noChangeArrowheads="1"/>
          </p:cNvPicPr>
          <p:nvPr/>
        </p:nvPicPr>
        <p:blipFill>
          <a:blip r:embed="rId35" cstate="print">
            <a:clrChange>
              <a:clrFrom>
                <a:srgbClr val="FFFFFF"/>
              </a:clrFrom>
              <a:clrTo>
                <a:srgbClr val="FFFFFF">
                  <a:alpha val="0"/>
                </a:srgbClr>
              </a:clrTo>
            </a:clrChange>
          </a:blip>
          <a:srcRect/>
          <a:stretch>
            <a:fillRect/>
          </a:stretch>
        </p:blipFill>
        <p:spPr bwMode="auto">
          <a:xfrm>
            <a:off x="6228184" y="4725144"/>
            <a:ext cx="990600" cy="485775"/>
          </a:xfrm>
          <a:prstGeom prst="rect">
            <a:avLst/>
          </a:prstGeom>
          <a:noFill/>
        </p:spPr>
      </p:pic>
      <p:pic>
        <p:nvPicPr>
          <p:cNvPr id="39" name="Picture 61"/>
          <p:cNvPicPr>
            <a:picLocks noChangeAspect="1" noChangeArrowheads="1"/>
          </p:cNvPicPr>
          <p:nvPr/>
        </p:nvPicPr>
        <p:blipFill>
          <a:blip r:embed="rId36" cstate="print">
            <a:clrChange>
              <a:clrFrom>
                <a:srgbClr val="FFFFFF"/>
              </a:clrFrom>
              <a:clrTo>
                <a:srgbClr val="FFFFFF">
                  <a:alpha val="0"/>
                </a:srgbClr>
              </a:clrTo>
            </a:clrChange>
          </a:blip>
          <a:srcRect/>
          <a:stretch>
            <a:fillRect/>
          </a:stretch>
        </p:blipFill>
        <p:spPr bwMode="auto">
          <a:xfrm>
            <a:off x="1043608" y="2924944"/>
            <a:ext cx="648465" cy="475110"/>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dirty="0"/>
          </a:p>
        </p:txBody>
      </p:sp>
      <p:sp>
        <p:nvSpPr>
          <p:cNvPr id="3" name="Subtitle 2"/>
          <p:cNvSpPr>
            <a:spLocks noGrp="1"/>
          </p:cNvSpPr>
          <p:nvPr>
            <p:ph type="subTitle" idx="1"/>
          </p:nvPr>
        </p:nvSpPr>
        <p:spPr/>
        <p:txBody>
          <a:bodyPr/>
          <a:lstStyle/>
          <a:p>
            <a:endParaRPr lang="ar-IQ"/>
          </a:p>
        </p:txBody>
      </p:sp>
      <p:sp>
        <p:nvSpPr>
          <p:cNvPr id="4" name="Title 1"/>
          <p:cNvSpPr txBox="1">
            <a:spLocks/>
          </p:cNvSpPr>
          <p:nvPr/>
        </p:nvSpPr>
        <p:spPr>
          <a:xfrm>
            <a:off x="685800" y="714357"/>
            <a:ext cx="7772400" cy="5715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1" anchor="ctr">
            <a:normAutofit fontScale="8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lt1"/>
                </a:solidFill>
                <a:effectLst/>
                <a:uLnTx/>
                <a:uFillTx/>
                <a:latin typeface="+mn-lt"/>
                <a:ea typeface="+mn-ea"/>
                <a:cs typeface="+mn-cs"/>
              </a:rPr>
              <a:t>Example</a:t>
            </a:r>
            <a:endParaRPr kumimoji="0" lang="ar-IQ"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Subtitle 2"/>
          <p:cNvSpPr txBox="1">
            <a:spLocks/>
          </p:cNvSpPr>
          <p:nvPr/>
        </p:nvSpPr>
        <p:spPr>
          <a:xfrm>
            <a:off x="857224" y="1357298"/>
            <a:ext cx="7358114" cy="478634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1">
            <a:normAutofit fontScale="70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0             1         3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-2</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-1             3          5                        3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-5                       11</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-2             5        10                        -8                    23</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3                      -12                    37</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-3              7         7                          4                    -14</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-1                         2</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-4              9         8                          2</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-3</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-5             11       11</a:t>
            </a:r>
            <a:endParaRPr kumimoji="0" lang="ar-IQ"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7"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2976" y="1785926"/>
            <a:ext cx="104775" cy="238125"/>
          </a:xfrm>
          <a:prstGeom prst="rect">
            <a:avLst/>
          </a:prstGeom>
          <a:noFill/>
        </p:spPr>
      </p:pic>
      <p:sp>
        <p:nvSpPr>
          <p:cNvPr id="9"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85918" y="1714488"/>
            <a:ext cx="152400" cy="238125"/>
          </a:xfrm>
          <a:prstGeom prst="rect">
            <a:avLst/>
          </a:prstGeom>
          <a:noFill/>
        </p:spPr>
      </p:pic>
      <p:sp>
        <p:nvSpPr>
          <p:cNvPr id="11" name="Rectangle 7"/>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00298" y="1714488"/>
            <a:ext cx="152400" cy="238125"/>
          </a:xfrm>
          <a:prstGeom prst="rect">
            <a:avLst/>
          </a:prstGeom>
          <a:noFill/>
        </p:spPr>
      </p:pic>
      <p:sp>
        <p:nvSpPr>
          <p:cNvPr id="14"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57554" y="1785926"/>
            <a:ext cx="228600" cy="219075"/>
          </a:xfrm>
          <a:prstGeom prst="rect">
            <a:avLst/>
          </a:prstGeom>
          <a:noFill/>
        </p:spPr>
      </p:pic>
      <p:sp>
        <p:nvSpPr>
          <p:cNvPr id="16"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00496" y="1785926"/>
            <a:ext cx="295275" cy="219075"/>
          </a:xfrm>
          <a:prstGeom prst="rect">
            <a:avLst/>
          </a:prstGeom>
          <a:noFill/>
        </p:spPr>
      </p:pic>
      <p:sp>
        <p:nvSpPr>
          <p:cNvPr id="18" name="Rectangle 14"/>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 name="Picture 1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786314" y="1785926"/>
            <a:ext cx="295275" cy="219075"/>
          </a:xfrm>
          <a:prstGeom prst="rect">
            <a:avLst/>
          </a:prstGeom>
          <a:noFill/>
        </p:spPr>
      </p:pic>
      <p:sp>
        <p:nvSpPr>
          <p:cNvPr id="21"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2" name="Picture 1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429256" y="1785926"/>
            <a:ext cx="295275" cy="219075"/>
          </a:xfrm>
          <a:prstGeom prst="rect">
            <a:avLst/>
          </a:prstGeom>
          <a:noFill/>
        </p:spPr>
      </p:pic>
      <p:sp>
        <p:nvSpPr>
          <p:cNvPr id="23" name="Rectangle 19"/>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5" name="Picture 2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143636" y="1785926"/>
            <a:ext cx="295275" cy="219075"/>
          </a:xfrm>
          <a:prstGeom prst="rect">
            <a:avLst/>
          </a:prstGeom>
          <a:noFill/>
        </p:spPr>
      </p:pic>
      <p:sp>
        <p:nvSpPr>
          <p:cNvPr id="26" name="Rectangle 22"/>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2"/>
            <a:ext cx="7772400" cy="410686"/>
          </a:xfrm>
        </p:spPr>
        <p:txBody>
          <a:bodyPr>
            <a:normAutofit fontScale="90000"/>
          </a:bodyPr>
          <a:lstStyle/>
          <a:p>
            <a:pPr algn="l"/>
            <a:r>
              <a:rPr lang="ar-IQ" sz="2800" b="1" dirty="0" smtClean="0">
                <a:cs typeface="Ali_K_Samik" pitchFamily="2" charset="-78"/>
              </a:rPr>
              <a:t>جياوازية ناوةنديةكان </a:t>
            </a:r>
            <a:r>
              <a:rPr lang="en-GB" sz="2800" b="1" dirty="0" smtClean="0"/>
              <a:t>6-3 </a:t>
            </a:r>
            <a:r>
              <a:rPr lang="en-US" sz="2800" b="1" dirty="0" smtClean="0"/>
              <a:t>Central Differences</a:t>
            </a:r>
            <a:endParaRPr lang="ar-IQ" sz="2800" b="1" dirty="0"/>
          </a:p>
        </p:txBody>
      </p:sp>
      <p:sp>
        <p:nvSpPr>
          <p:cNvPr id="3" name="Subtitle 2"/>
          <p:cNvSpPr>
            <a:spLocks noGrp="1"/>
          </p:cNvSpPr>
          <p:nvPr>
            <p:ph type="subTitle" idx="1"/>
          </p:nvPr>
        </p:nvSpPr>
        <p:spPr>
          <a:xfrm>
            <a:off x="899592" y="1268760"/>
            <a:ext cx="7056784" cy="370111"/>
          </a:xfrm>
        </p:spPr>
        <p:txBody>
          <a:bodyPr>
            <a:normAutofit fontScale="70000" lnSpcReduction="20000"/>
          </a:bodyPr>
          <a:lstStyle/>
          <a:p>
            <a:pPr algn="l"/>
            <a:r>
              <a:rPr lang="en-GB" dirty="0" smtClean="0">
                <a:solidFill>
                  <a:schemeClr val="tx1"/>
                </a:solidFill>
              </a:rPr>
              <a:t>6-3-1 </a:t>
            </a:r>
            <a:r>
              <a:rPr lang="en-US" dirty="0" smtClean="0">
                <a:solidFill>
                  <a:schemeClr val="tx1"/>
                </a:solidFill>
              </a:rPr>
              <a:t>Table of Central Differences</a:t>
            </a:r>
            <a:endParaRPr lang="ar-IQ" dirty="0">
              <a:solidFill>
                <a:schemeClr val="tx1"/>
              </a:solidFill>
            </a:endParaRPr>
          </a:p>
        </p:txBody>
      </p:sp>
      <p:pic>
        <p:nvPicPr>
          <p:cNvPr id="6"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624" y="2564904"/>
            <a:ext cx="714380" cy="411405"/>
          </a:xfrm>
          <a:prstGeom prst="rect">
            <a:avLst/>
          </a:prstGeom>
          <a:noFill/>
        </p:spPr>
      </p:pic>
      <p:pic>
        <p:nvPicPr>
          <p:cNvPr id="7"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7624" y="3212976"/>
            <a:ext cx="642942" cy="411405"/>
          </a:xfrm>
          <a:prstGeom prst="rect">
            <a:avLst/>
          </a:prstGeom>
          <a:noFill/>
        </p:spPr>
      </p:pic>
      <p:pic>
        <p:nvPicPr>
          <p:cNvPr id="8"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87624" y="3717032"/>
            <a:ext cx="642942" cy="411405"/>
          </a:xfrm>
          <a:prstGeom prst="rect">
            <a:avLst/>
          </a:prstGeom>
          <a:noFill/>
        </p:spPr>
      </p:pic>
      <p:pic>
        <p:nvPicPr>
          <p:cNvPr id="9"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87624" y="4293096"/>
            <a:ext cx="428628" cy="411405"/>
          </a:xfrm>
          <a:prstGeom prst="rect">
            <a:avLst/>
          </a:prstGeom>
          <a:noFill/>
        </p:spPr>
      </p:pic>
      <p:pic>
        <p:nvPicPr>
          <p:cNvPr id="10" name="Picture 1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259632" y="4869160"/>
            <a:ext cx="457201" cy="411405"/>
          </a:xfrm>
          <a:prstGeom prst="rect">
            <a:avLst/>
          </a:prstGeom>
          <a:noFill/>
        </p:spPr>
      </p:pic>
      <p:pic>
        <p:nvPicPr>
          <p:cNvPr id="11"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59632" y="5445224"/>
            <a:ext cx="466726" cy="411405"/>
          </a:xfrm>
          <a:prstGeom prst="rect">
            <a:avLst/>
          </a:prstGeom>
          <a:noFill/>
        </p:spPr>
      </p:pic>
      <p:pic>
        <p:nvPicPr>
          <p:cNvPr id="12" name="Picture 2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87624" y="6021288"/>
            <a:ext cx="538164" cy="411405"/>
          </a:xfrm>
          <a:prstGeom prst="rect">
            <a:avLst/>
          </a:prstGeom>
          <a:noFill/>
        </p:spPr>
      </p:pic>
      <p:pic>
        <p:nvPicPr>
          <p:cNvPr id="13" name="Picture 2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331772" y="2587704"/>
            <a:ext cx="495300" cy="411405"/>
          </a:xfrm>
          <a:prstGeom prst="rect">
            <a:avLst/>
          </a:prstGeom>
          <a:noFill/>
        </p:spPr>
      </p:pic>
      <p:pic>
        <p:nvPicPr>
          <p:cNvPr id="14" name="Picture 3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339752" y="3212976"/>
            <a:ext cx="495300" cy="411405"/>
          </a:xfrm>
          <a:prstGeom prst="rect">
            <a:avLst/>
          </a:prstGeom>
          <a:noFill/>
        </p:spPr>
      </p:pic>
      <p:pic>
        <p:nvPicPr>
          <p:cNvPr id="15" name="Picture 33"/>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339752" y="3789040"/>
            <a:ext cx="495300" cy="411405"/>
          </a:xfrm>
          <a:prstGeom prst="rect">
            <a:avLst/>
          </a:prstGeom>
          <a:noFill/>
        </p:spPr>
      </p:pic>
      <p:pic>
        <p:nvPicPr>
          <p:cNvPr id="16" name="Picture 36"/>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20983809">
            <a:off x="2359281" y="4266104"/>
            <a:ext cx="396813" cy="504094"/>
          </a:xfrm>
          <a:prstGeom prst="rect">
            <a:avLst/>
          </a:prstGeom>
          <a:noFill/>
        </p:spPr>
      </p:pic>
      <p:pic>
        <p:nvPicPr>
          <p:cNvPr id="17" name="Picture 3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411760" y="4869160"/>
            <a:ext cx="314325" cy="411405"/>
          </a:xfrm>
          <a:prstGeom prst="rect">
            <a:avLst/>
          </a:prstGeom>
          <a:noFill/>
        </p:spPr>
      </p:pic>
      <p:pic>
        <p:nvPicPr>
          <p:cNvPr id="18" name="Picture 42"/>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474648" y="5373786"/>
            <a:ext cx="323850" cy="411405"/>
          </a:xfrm>
          <a:prstGeom prst="rect">
            <a:avLst/>
          </a:prstGeom>
          <a:noFill/>
        </p:spPr>
      </p:pic>
      <p:pic>
        <p:nvPicPr>
          <p:cNvPr id="19" name="Picture 45"/>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2474648" y="5945290"/>
            <a:ext cx="323850" cy="411405"/>
          </a:xfrm>
          <a:prstGeom prst="rect">
            <a:avLst/>
          </a:prstGeom>
          <a:noFill/>
        </p:spPr>
      </p:pic>
      <p:pic>
        <p:nvPicPr>
          <p:cNvPr id="20" name="Picture 51"/>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3260466" y="2944894"/>
            <a:ext cx="685800" cy="603977"/>
          </a:xfrm>
          <a:prstGeom prst="rect">
            <a:avLst/>
          </a:prstGeom>
          <a:noFill/>
        </p:spPr>
      </p:pic>
      <p:pic>
        <p:nvPicPr>
          <p:cNvPr id="21" name="Picture 54"/>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3260466" y="3516398"/>
            <a:ext cx="685800" cy="603977"/>
          </a:xfrm>
          <a:prstGeom prst="rect">
            <a:avLst/>
          </a:prstGeom>
          <a:noFill/>
        </p:spPr>
      </p:pic>
      <p:pic>
        <p:nvPicPr>
          <p:cNvPr id="22" name="Picture 57"/>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3253626" y="4090752"/>
            <a:ext cx="685800" cy="603977"/>
          </a:xfrm>
          <a:prstGeom prst="rect">
            <a:avLst/>
          </a:prstGeom>
          <a:noFill/>
        </p:spPr>
      </p:pic>
      <p:pic>
        <p:nvPicPr>
          <p:cNvPr id="23" name="Picture 60"/>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3339314" y="4666246"/>
            <a:ext cx="514350" cy="525201"/>
          </a:xfrm>
          <a:prstGeom prst="rect">
            <a:avLst/>
          </a:prstGeom>
          <a:noFill/>
        </p:spPr>
      </p:pic>
      <p:pic>
        <p:nvPicPr>
          <p:cNvPr id="24" name="Picture 63"/>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3267306" y="5170302"/>
            <a:ext cx="514350" cy="603977"/>
          </a:xfrm>
          <a:prstGeom prst="rect">
            <a:avLst/>
          </a:prstGeom>
          <a:noFill/>
        </p:spPr>
      </p:pic>
      <p:pic>
        <p:nvPicPr>
          <p:cNvPr id="25" name="Picture 66"/>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3267306" y="5746366"/>
            <a:ext cx="514350" cy="603977"/>
          </a:xfrm>
          <a:prstGeom prst="rect">
            <a:avLst/>
          </a:prstGeom>
          <a:noFill/>
        </p:spPr>
      </p:pic>
      <p:pic>
        <p:nvPicPr>
          <p:cNvPr id="26" name="Picture 71"/>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3347864" y="1844824"/>
            <a:ext cx="457200" cy="411405"/>
          </a:xfrm>
          <a:prstGeom prst="rect">
            <a:avLst/>
          </a:prstGeom>
          <a:noFill/>
        </p:spPr>
      </p:pic>
      <p:pic>
        <p:nvPicPr>
          <p:cNvPr id="27" name="Picture 74"/>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4355976" y="1916832"/>
            <a:ext cx="628650" cy="411405"/>
          </a:xfrm>
          <a:prstGeom prst="rect">
            <a:avLst/>
          </a:prstGeom>
          <a:noFill/>
        </p:spPr>
      </p:pic>
      <p:pic>
        <p:nvPicPr>
          <p:cNvPr id="28" name="Picture 77"/>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4203410" y="3370102"/>
            <a:ext cx="838200" cy="411405"/>
          </a:xfrm>
          <a:prstGeom prst="rect">
            <a:avLst/>
          </a:prstGeom>
          <a:noFill/>
        </p:spPr>
      </p:pic>
      <p:pic>
        <p:nvPicPr>
          <p:cNvPr id="29" name="Picture 80"/>
          <p:cNvPicPr>
            <a:picLocks noChangeAspect="1" noChangeArrowheads="1"/>
          </p:cNvPicPr>
          <p:nvPr/>
        </p:nvPicPr>
        <p:blipFill>
          <a:blip r:embed="rId26" cstate="print">
            <a:clrChange>
              <a:clrFrom>
                <a:srgbClr val="FFFFFF"/>
              </a:clrFrom>
              <a:clrTo>
                <a:srgbClr val="FFFFFF">
                  <a:alpha val="0"/>
                </a:srgbClr>
              </a:clrTo>
            </a:clrChange>
          </a:blip>
          <a:srcRect/>
          <a:stretch>
            <a:fillRect/>
          </a:stretch>
        </p:blipFill>
        <p:spPr bwMode="auto">
          <a:xfrm>
            <a:off x="4189730" y="3874728"/>
            <a:ext cx="838200" cy="411405"/>
          </a:xfrm>
          <a:prstGeom prst="rect">
            <a:avLst/>
          </a:prstGeom>
          <a:noFill/>
        </p:spPr>
      </p:pic>
      <p:pic>
        <p:nvPicPr>
          <p:cNvPr id="30" name="Picture 83"/>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4211960" y="4581128"/>
            <a:ext cx="666750" cy="411405"/>
          </a:xfrm>
          <a:prstGeom prst="rect">
            <a:avLst/>
          </a:prstGeom>
          <a:noFill/>
        </p:spPr>
      </p:pic>
      <p:pic>
        <p:nvPicPr>
          <p:cNvPr id="31" name="Picture 86"/>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4261738" y="5098864"/>
            <a:ext cx="666750" cy="411405"/>
          </a:xfrm>
          <a:prstGeom prst="rect">
            <a:avLst/>
          </a:prstGeom>
          <a:noFill/>
        </p:spPr>
      </p:pic>
      <p:pic>
        <p:nvPicPr>
          <p:cNvPr id="32" name="Picture 89"/>
          <p:cNvPicPr>
            <a:picLocks noChangeAspect="1" noChangeArrowheads="1"/>
          </p:cNvPicPr>
          <p:nvPr/>
        </p:nvPicPr>
        <p:blipFill>
          <a:blip r:embed="rId29" cstate="print">
            <a:clrChange>
              <a:clrFrom>
                <a:srgbClr val="FFFFFF"/>
              </a:clrFrom>
              <a:clrTo>
                <a:srgbClr val="FFFFFF">
                  <a:alpha val="0"/>
                </a:srgbClr>
              </a:clrTo>
            </a:clrChange>
          </a:blip>
          <a:srcRect/>
          <a:stretch>
            <a:fillRect/>
          </a:stretch>
        </p:blipFill>
        <p:spPr bwMode="auto">
          <a:xfrm>
            <a:off x="4211960" y="5661248"/>
            <a:ext cx="666750" cy="411405"/>
          </a:xfrm>
          <a:prstGeom prst="rect">
            <a:avLst/>
          </a:prstGeom>
          <a:noFill/>
        </p:spPr>
      </p:pic>
      <p:pic>
        <p:nvPicPr>
          <p:cNvPr id="33" name="Picture 92"/>
          <p:cNvPicPr>
            <a:picLocks noChangeAspect="1" noChangeArrowheads="1"/>
          </p:cNvPicPr>
          <p:nvPr/>
        </p:nvPicPr>
        <p:blipFill>
          <a:blip r:embed="rId30" cstate="print">
            <a:clrChange>
              <a:clrFrom>
                <a:srgbClr val="FFFFFF"/>
              </a:clrFrom>
              <a:clrTo>
                <a:srgbClr val="FFFFFF">
                  <a:alpha val="0"/>
                </a:srgbClr>
              </a:clrTo>
            </a:clrChange>
          </a:blip>
          <a:srcRect/>
          <a:stretch>
            <a:fillRect/>
          </a:stretch>
        </p:blipFill>
        <p:spPr bwMode="auto">
          <a:xfrm>
            <a:off x="5580112" y="1916832"/>
            <a:ext cx="412626" cy="411405"/>
          </a:xfrm>
          <a:prstGeom prst="rect">
            <a:avLst/>
          </a:prstGeom>
          <a:noFill/>
        </p:spPr>
      </p:pic>
      <p:pic>
        <p:nvPicPr>
          <p:cNvPr id="34" name="Picture 95"/>
          <p:cNvPicPr>
            <a:picLocks noChangeAspect="1" noChangeArrowheads="1"/>
          </p:cNvPicPr>
          <p:nvPr/>
        </p:nvPicPr>
        <p:blipFill>
          <a:blip r:embed="rId31" cstate="print">
            <a:clrChange>
              <a:clrFrom>
                <a:srgbClr val="FFFFFF"/>
              </a:clrFrom>
              <a:clrTo>
                <a:srgbClr val="FFFFFF">
                  <a:alpha val="0"/>
                </a:srgbClr>
              </a:clrTo>
            </a:clrChange>
          </a:blip>
          <a:srcRect/>
          <a:stretch>
            <a:fillRect/>
          </a:stretch>
        </p:blipFill>
        <p:spPr bwMode="auto">
          <a:xfrm>
            <a:off x="6372200" y="1916832"/>
            <a:ext cx="628650" cy="411405"/>
          </a:xfrm>
          <a:prstGeom prst="rect">
            <a:avLst/>
          </a:prstGeom>
          <a:noFill/>
        </p:spPr>
      </p:pic>
      <p:pic>
        <p:nvPicPr>
          <p:cNvPr id="35" name="Picture 1"/>
          <p:cNvPicPr>
            <a:picLocks noChangeAspect="1" noChangeArrowheads="1"/>
          </p:cNvPicPr>
          <p:nvPr/>
        </p:nvPicPr>
        <p:blipFill>
          <a:blip r:embed="rId32" cstate="print">
            <a:clrChange>
              <a:clrFrom>
                <a:srgbClr val="FFFFFF"/>
              </a:clrFrom>
              <a:clrTo>
                <a:srgbClr val="FFFFFF">
                  <a:alpha val="0"/>
                </a:srgbClr>
              </a:clrTo>
            </a:clrChange>
          </a:blip>
          <a:srcRect/>
          <a:stretch>
            <a:fillRect/>
          </a:stretch>
        </p:blipFill>
        <p:spPr bwMode="auto">
          <a:xfrm>
            <a:off x="5436096" y="3789040"/>
            <a:ext cx="642942" cy="463219"/>
          </a:xfrm>
          <a:prstGeom prst="rect">
            <a:avLst/>
          </a:prstGeom>
          <a:noFill/>
        </p:spPr>
      </p:pic>
      <p:pic>
        <p:nvPicPr>
          <p:cNvPr id="36" name="Picture 3"/>
          <p:cNvPicPr>
            <a:picLocks noChangeAspect="1" noChangeArrowheads="1"/>
          </p:cNvPicPr>
          <p:nvPr/>
        </p:nvPicPr>
        <p:blipFill>
          <a:blip r:embed="rId33" cstate="print">
            <a:clrChange>
              <a:clrFrom>
                <a:srgbClr val="FFFFFF"/>
              </a:clrFrom>
              <a:clrTo>
                <a:srgbClr val="FFFFFF">
                  <a:alpha val="0"/>
                </a:srgbClr>
              </a:clrTo>
            </a:clrChange>
          </a:blip>
          <a:srcRect/>
          <a:stretch>
            <a:fillRect/>
          </a:stretch>
        </p:blipFill>
        <p:spPr bwMode="auto">
          <a:xfrm>
            <a:off x="5436096" y="4293096"/>
            <a:ext cx="519113" cy="529392"/>
          </a:xfrm>
          <a:prstGeom prst="rect">
            <a:avLst/>
          </a:prstGeom>
          <a:noFill/>
        </p:spPr>
      </p:pic>
      <p:pic>
        <p:nvPicPr>
          <p:cNvPr id="37" name="Picture 6"/>
          <p:cNvPicPr>
            <a:picLocks noChangeAspect="1" noChangeArrowheads="1"/>
          </p:cNvPicPr>
          <p:nvPr/>
        </p:nvPicPr>
        <p:blipFill>
          <a:blip r:embed="rId34" cstate="print">
            <a:clrChange>
              <a:clrFrom>
                <a:srgbClr val="FFFFFF"/>
              </a:clrFrom>
              <a:clrTo>
                <a:srgbClr val="FFFFFF">
                  <a:alpha val="0"/>
                </a:srgbClr>
              </a:clrTo>
            </a:clrChange>
          </a:blip>
          <a:srcRect/>
          <a:stretch>
            <a:fillRect/>
          </a:stretch>
        </p:blipFill>
        <p:spPr bwMode="auto">
          <a:xfrm>
            <a:off x="5436096" y="4869161"/>
            <a:ext cx="643512" cy="468302"/>
          </a:xfrm>
          <a:prstGeom prst="rect">
            <a:avLst/>
          </a:prstGeom>
          <a:noFill/>
        </p:spPr>
      </p:pic>
      <p:pic>
        <p:nvPicPr>
          <p:cNvPr id="38" name="Picture 9"/>
          <p:cNvPicPr>
            <a:picLocks noChangeAspect="1" noChangeArrowheads="1"/>
          </p:cNvPicPr>
          <p:nvPr/>
        </p:nvPicPr>
        <p:blipFill>
          <a:blip r:embed="rId35" cstate="print">
            <a:clrChange>
              <a:clrFrom>
                <a:srgbClr val="FFFFFF"/>
              </a:clrFrom>
              <a:clrTo>
                <a:srgbClr val="FFFFFF">
                  <a:alpha val="0"/>
                </a:srgbClr>
              </a:clrTo>
            </a:clrChange>
          </a:blip>
          <a:srcRect/>
          <a:stretch>
            <a:fillRect/>
          </a:stretch>
        </p:blipFill>
        <p:spPr bwMode="auto">
          <a:xfrm>
            <a:off x="5508104" y="5445224"/>
            <a:ext cx="642942" cy="590851"/>
          </a:xfrm>
          <a:prstGeom prst="rect">
            <a:avLst/>
          </a:prstGeom>
          <a:noFill/>
        </p:spPr>
      </p:pic>
      <p:pic>
        <p:nvPicPr>
          <p:cNvPr id="39" name="Picture 1"/>
          <p:cNvPicPr>
            <a:picLocks noChangeAspect="1" noChangeArrowheads="1"/>
          </p:cNvPicPr>
          <p:nvPr/>
        </p:nvPicPr>
        <p:blipFill>
          <a:blip r:embed="rId36" cstate="print">
            <a:clrChange>
              <a:clrFrom>
                <a:srgbClr val="FFFFFF"/>
              </a:clrFrom>
              <a:clrTo>
                <a:srgbClr val="FFFFFF">
                  <a:alpha val="0"/>
                </a:srgbClr>
              </a:clrTo>
            </a:clrChange>
          </a:blip>
          <a:srcRect/>
          <a:stretch>
            <a:fillRect/>
          </a:stretch>
        </p:blipFill>
        <p:spPr bwMode="auto">
          <a:xfrm>
            <a:off x="6228184" y="4005064"/>
            <a:ext cx="576064" cy="529392"/>
          </a:xfrm>
          <a:prstGeom prst="rect">
            <a:avLst/>
          </a:prstGeom>
          <a:noFill/>
        </p:spPr>
      </p:pic>
      <p:pic>
        <p:nvPicPr>
          <p:cNvPr id="40" name="Picture 4"/>
          <p:cNvPicPr>
            <a:picLocks noChangeAspect="1" noChangeArrowheads="1"/>
          </p:cNvPicPr>
          <p:nvPr/>
        </p:nvPicPr>
        <p:blipFill>
          <a:blip r:embed="rId37" cstate="print">
            <a:clrChange>
              <a:clrFrom>
                <a:srgbClr val="FFFFFF"/>
              </a:clrFrom>
              <a:clrTo>
                <a:srgbClr val="FFFFFF">
                  <a:alpha val="0"/>
                </a:srgbClr>
              </a:clrTo>
            </a:clrChange>
          </a:blip>
          <a:srcRect/>
          <a:stretch>
            <a:fillRect/>
          </a:stretch>
        </p:blipFill>
        <p:spPr bwMode="auto">
          <a:xfrm>
            <a:off x="6205954" y="4594808"/>
            <a:ext cx="409376" cy="463218"/>
          </a:xfrm>
          <a:prstGeom prst="rect">
            <a:avLst/>
          </a:prstGeom>
          <a:noFill/>
        </p:spPr>
      </p:pic>
      <p:pic>
        <p:nvPicPr>
          <p:cNvPr id="41" name="Picture 10"/>
          <p:cNvPicPr>
            <a:picLocks noChangeAspect="1" noChangeArrowheads="1"/>
          </p:cNvPicPr>
          <p:nvPr/>
        </p:nvPicPr>
        <p:blipFill>
          <a:blip r:embed="rId38" cstate="print">
            <a:clrChange>
              <a:clrFrom>
                <a:srgbClr val="FFFFFF"/>
              </a:clrFrom>
              <a:clrTo>
                <a:srgbClr val="FFFFFF">
                  <a:alpha val="0"/>
                </a:srgbClr>
              </a:clrTo>
            </a:clrChange>
          </a:blip>
          <a:srcRect/>
          <a:stretch>
            <a:fillRect/>
          </a:stretch>
        </p:blipFill>
        <p:spPr bwMode="auto">
          <a:xfrm>
            <a:off x="6228184" y="5229200"/>
            <a:ext cx="420241" cy="463218"/>
          </a:xfrm>
          <a:prstGeom prst="rect">
            <a:avLst/>
          </a:prstGeom>
          <a:noFill/>
        </p:spPr>
      </p:pic>
      <p:pic>
        <p:nvPicPr>
          <p:cNvPr id="42" name="Picture 16"/>
          <p:cNvPicPr>
            <a:picLocks noChangeAspect="1" noChangeArrowheads="1"/>
          </p:cNvPicPr>
          <p:nvPr/>
        </p:nvPicPr>
        <p:blipFill>
          <a:blip r:embed="rId39" cstate="print">
            <a:clrChange>
              <a:clrFrom>
                <a:srgbClr val="FFFFFF"/>
              </a:clrFrom>
              <a:clrTo>
                <a:srgbClr val="FFFFFF">
                  <a:alpha val="0"/>
                </a:srgbClr>
              </a:clrTo>
            </a:clrChange>
          </a:blip>
          <a:srcRect/>
          <a:stretch>
            <a:fillRect/>
          </a:stretch>
        </p:blipFill>
        <p:spPr bwMode="auto">
          <a:xfrm>
            <a:off x="6876256" y="5085184"/>
            <a:ext cx="576064" cy="529392"/>
          </a:xfrm>
          <a:prstGeom prst="rect">
            <a:avLst/>
          </a:prstGeom>
          <a:noFill/>
        </p:spPr>
      </p:pic>
      <p:pic>
        <p:nvPicPr>
          <p:cNvPr id="43" name="Picture 19"/>
          <p:cNvPicPr>
            <a:picLocks noChangeAspect="1" noChangeArrowheads="1"/>
          </p:cNvPicPr>
          <p:nvPr/>
        </p:nvPicPr>
        <p:blipFill>
          <a:blip r:embed="rId40" cstate="print">
            <a:clrChange>
              <a:clrFrom>
                <a:srgbClr val="FFFFFF"/>
              </a:clrFrom>
              <a:clrTo>
                <a:srgbClr val="FFFFFF">
                  <a:alpha val="0"/>
                </a:srgbClr>
              </a:clrTo>
            </a:clrChange>
          </a:blip>
          <a:srcRect/>
          <a:stretch>
            <a:fillRect/>
          </a:stretch>
        </p:blipFill>
        <p:spPr bwMode="auto">
          <a:xfrm>
            <a:off x="6876256" y="4365104"/>
            <a:ext cx="576064" cy="595566"/>
          </a:xfrm>
          <a:prstGeom prst="rect">
            <a:avLst/>
          </a:prstGeom>
          <a:noFill/>
        </p:spPr>
      </p:pic>
      <p:pic>
        <p:nvPicPr>
          <p:cNvPr id="44" name="Picture 22"/>
          <p:cNvPicPr>
            <a:picLocks noChangeAspect="1" noChangeArrowheads="1"/>
          </p:cNvPicPr>
          <p:nvPr/>
        </p:nvPicPr>
        <p:blipFill>
          <a:blip r:embed="rId41" cstate="print">
            <a:clrChange>
              <a:clrFrom>
                <a:srgbClr val="FFFFFF"/>
              </a:clrFrom>
              <a:clrTo>
                <a:srgbClr val="FFFFFF">
                  <a:alpha val="0"/>
                </a:srgbClr>
              </a:clrTo>
            </a:clrChange>
          </a:blip>
          <a:srcRect/>
          <a:stretch>
            <a:fillRect/>
          </a:stretch>
        </p:blipFill>
        <p:spPr bwMode="auto">
          <a:xfrm>
            <a:off x="7668344" y="4869160"/>
            <a:ext cx="504056" cy="463218"/>
          </a:xfrm>
          <a:prstGeom prst="rect">
            <a:avLst/>
          </a:prstGeom>
          <a:noFill/>
        </p:spPr>
      </p:pic>
      <p:pic>
        <p:nvPicPr>
          <p:cNvPr id="45" name="Picture 25"/>
          <p:cNvPicPr>
            <a:picLocks noChangeAspect="1" noChangeArrowheads="1"/>
          </p:cNvPicPr>
          <p:nvPr/>
        </p:nvPicPr>
        <p:blipFill>
          <a:blip r:embed="rId42" cstate="print">
            <a:clrChange>
              <a:clrFrom>
                <a:srgbClr val="FFFFFF"/>
              </a:clrFrom>
              <a:clrTo>
                <a:srgbClr val="FFFFFF">
                  <a:alpha val="0"/>
                </a:srgbClr>
              </a:clrTo>
            </a:clrChange>
          </a:blip>
          <a:srcRect/>
          <a:stretch>
            <a:fillRect/>
          </a:stretch>
        </p:blipFill>
        <p:spPr bwMode="auto">
          <a:xfrm>
            <a:off x="8172400" y="1844824"/>
            <a:ext cx="484720" cy="471375"/>
          </a:xfrm>
          <a:prstGeom prst="rect">
            <a:avLst/>
          </a:prstGeom>
          <a:noFill/>
        </p:spPr>
      </p:pic>
      <p:pic>
        <p:nvPicPr>
          <p:cNvPr id="46" name="Picture 28"/>
          <p:cNvPicPr>
            <a:picLocks noChangeAspect="1" noChangeArrowheads="1"/>
          </p:cNvPicPr>
          <p:nvPr/>
        </p:nvPicPr>
        <p:blipFill>
          <a:blip r:embed="rId43" cstate="print">
            <a:clrChange>
              <a:clrFrom>
                <a:srgbClr val="FFFFFF"/>
              </a:clrFrom>
              <a:clrTo>
                <a:srgbClr val="FFFFFF">
                  <a:alpha val="0"/>
                </a:srgbClr>
              </a:clrTo>
            </a:clrChange>
          </a:blip>
          <a:srcRect/>
          <a:stretch>
            <a:fillRect/>
          </a:stretch>
        </p:blipFill>
        <p:spPr bwMode="auto">
          <a:xfrm>
            <a:off x="7236296" y="1844825"/>
            <a:ext cx="504056" cy="483528"/>
          </a:xfrm>
          <a:prstGeom prst="rect">
            <a:avLst/>
          </a:prstGeom>
          <a:noFill/>
        </p:spPr>
      </p:pic>
      <p:pic>
        <p:nvPicPr>
          <p:cNvPr id="33793" name="Picture 1"/>
          <p:cNvPicPr>
            <a:picLocks noChangeAspect="1" noChangeArrowheads="1"/>
          </p:cNvPicPr>
          <p:nvPr/>
        </p:nvPicPr>
        <p:blipFill>
          <a:blip r:embed="rId44" cstate="print">
            <a:clrChange>
              <a:clrFrom>
                <a:srgbClr val="FFFFFF"/>
              </a:clrFrom>
              <a:clrTo>
                <a:srgbClr val="FFFFFF">
                  <a:alpha val="0"/>
                </a:srgbClr>
              </a:clrTo>
            </a:clrChange>
          </a:blip>
          <a:srcRect/>
          <a:stretch>
            <a:fillRect/>
          </a:stretch>
        </p:blipFill>
        <p:spPr bwMode="auto">
          <a:xfrm>
            <a:off x="1259632" y="1860451"/>
            <a:ext cx="356620" cy="488429"/>
          </a:xfrm>
          <a:prstGeom prst="rect">
            <a:avLst/>
          </a:prstGeom>
          <a:noFill/>
        </p:spPr>
      </p:pic>
      <p:pic>
        <p:nvPicPr>
          <p:cNvPr id="33796" name="Picture 4"/>
          <p:cNvPicPr>
            <a:picLocks noChangeAspect="1" noChangeArrowheads="1"/>
          </p:cNvPicPr>
          <p:nvPr/>
        </p:nvPicPr>
        <p:blipFill>
          <a:blip r:embed="rId45" cstate="print">
            <a:clrChange>
              <a:clrFrom>
                <a:srgbClr val="FFFFFF"/>
              </a:clrFrom>
              <a:clrTo>
                <a:srgbClr val="FFFFFF">
                  <a:alpha val="0"/>
                </a:srgbClr>
              </a:clrTo>
            </a:clrChange>
          </a:blip>
          <a:srcRect/>
          <a:stretch>
            <a:fillRect/>
          </a:stretch>
        </p:blipFill>
        <p:spPr bwMode="auto">
          <a:xfrm>
            <a:off x="2339752" y="1772817"/>
            <a:ext cx="390525" cy="568964"/>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32656"/>
            <a:ext cx="7772400" cy="1008111"/>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r>
              <a:rPr kumimoji="0" lang="en-US" sz="3200" b="0" i="0" u="none" strike="noStrike" kern="1200" cap="none" spc="0" normalizeH="0" baseline="0" noProof="0" dirty="0" smtClean="0">
                <a:ln>
                  <a:noFill/>
                </a:ln>
                <a:solidFill>
                  <a:schemeClr val="tx1"/>
                </a:solidFill>
                <a:effectLst/>
                <a:uLnTx/>
                <a:uFillTx/>
                <a:latin typeface="+mj-lt"/>
                <a:ea typeface="+mj-ea"/>
                <a:cs typeface="+mj-cs"/>
              </a:rPr>
              <a:t>Central Differences</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r>
              <a:rPr kumimoji="0" lang="en-US" sz="3200" b="0" i="0" u="none" strike="noStrike" kern="1200" cap="none" spc="0" normalizeH="0" baseline="0" noProof="0" dirty="0" smtClean="0">
                <a:ln>
                  <a:noFill/>
                </a:ln>
                <a:solidFill>
                  <a:schemeClr val="tx1"/>
                </a:solidFill>
                <a:effectLst/>
                <a:uLnTx/>
                <a:uFillTx/>
                <a:latin typeface="+mj-lt"/>
                <a:ea typeface="+mj-ea"/>
                <a:cs typeface="+mj-cs"/>
              </a:rPr>
              <a:t> Example</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endParaRPr kumimoji="0" lang="ar-IQ"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Subtitle 2"/>
          <p:cNvSpPr txBox="1">
            <a:spLocks/>
          </p:cNvSpPr>
          <p:nvPr/>
        </p:nvSpPr>
        <p:spPr>
          <a:xfrm>
            <a:off x="899592" y="1340768"/>
            <a:ext cx="7272808" cy="4464496"/>
          </a:xfrm>
          <a:prstGeom prst="rect">
            <a:avLst/>
          </a:prstGeo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dk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dk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-2         1        7</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2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         2        9                          -3</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-1                            6</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0          3        8                           3                       -16</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2                        -10</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          4      10                          -7</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-5</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2          5         5</a:t>
            </a:r>
            <a:endParaRPr kumimoji="0" lang="ar-IQ"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Rectangle 2"/>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sp>
        <p:nvSpPr>
          <p:cNvPr id="5" name="Rectangle 4"/>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sp>
        <p:nvSpPr>
          <p:cNvPr id="6" name="Rectangle 6"/>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7"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99792" y="1340768"/>
            <a:ext cx="576064" cy="576064"/>
          </a:xfrm>
          <a:prstGeom prst="rect">
            <a:avLst/>
          </a:prstGeom>
          <a:noFill/>
        </p:spPr>
      </p:pic>
      <p:sp>
        <p:nvSpPr>
          <p:cNvPr id="8" name="Rectangle 8"/>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9"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35696" y="1268760"/>
            <a:ext cx="576064" cy="648072"/>
          </a:xfrm>
          <a:prstGeom prst="rect">
            <a:avLst/>
          </a:prstGeom>
          <a:noFill/>
        </p:spPr>
      </p:pic>
      <p:sp>
        <p:nvSpPr>
          <p:cNvPr id="10" name="Rectangle 10"/>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11"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15616" y="1556792"/>
            <a:ext cx="504056" cy="454149"/>
          </a:xfrm>
          <a:prstGeom prst="rect">
            <a:avLst/>
          </a:prstGeom>
          <a:noFill/>
        </p:spPr>
      </p:pic>
      <p:sp>
        <p:nvSpPr>
          <p:cNvPr id="12" name="Rectangle 12"/>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sp>
        <p:nvSpPr>
          <p:cNvPr id="13" name="Rectangle 14"/>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14"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72000" y="1556792"/>
            <a:ext cx="792088" cy="432048"/>
          </a:xfrm>
          <a:prstGeom prst="rect">
            <a:avLst/>
          </a:prstGeom>
          <a:noFill/>
        </p:spPr>
      </p:pic>
      <p:sp>
        <p:nvSpPr>
          <p:cNvPr id="15" name="Rectangle 16"/>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16"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35896" y="1556792"/>
            <a:ext cx="518458" cy="406524"/>
          </a:xfrm>
          <a:prstGeom prst="rect">
            <a:avLst/>
          </a:prstGeom>
          <a:noFill/>
        </p:spPr>
      </p:pic>
      <p:sp>
        <p:nvSpPr>
          <p:cNvPr id="17" name="Rectangle 18"/>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18"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724128" y="1484784"/>
            <a:ext cx="661258" cy="504056"/>
          </a:xfrm>
          <a:prstGeom prst="rect">
            <a:avLst/>
          </a:prstGeom>
          <a:noFill/>
        </p:spPr>
      </p:pic>
      <p:sp>
        <p:nvSpPr>
          <p:cNvPr id="19" name="Rectangle 20"/>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20" name="Picture 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804248" y="1412776"/>
            <a:ext cx="639688" cy="576064"/>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99592" y="3861048"/>
            <a:ext cx="2513662" cy="720080"/>
          </a:xfrm>
          <a:prstGeom prst="rect">
            <a:avLst/>
          </a:prstGeom>
          <a:noFill/>
        </p:spPr>
      </p:pic>
      <p:sp>
        <p:nvSpPr>
          <p:cNvPr id="4" name="Rectangle 5"/>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3608" y="2852936"/>
            <a:ext cx="2160240" cy="864096"/>
          </a:xfrm>
          <a:prstGeom prst="rect">
            <a:avLst/>
          </a:prstGeom>
          <a:noFill/>
        </p:spPr>
      </p:pic>
      <p:sp>
        <p:nvSpPr>
          <p:cNvPr id="7"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8"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71600" y="2204864"/>
            <a:ext cx="2046523" cy="789806"/>
          </a:xfrm>
          <a:prstGeom prst="rect">
            <a:avLst/>
          </a:prstGeom>
          <a:noFill/>
        </p:spPr>
      </p:pic>
      <p:sp>
        <p:nvSpPr>
          <p:cNvPr id="9"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31194" y="648886"/>
            <a:ext cx="2100646" cy="752083"/>
          </a:xfrm>
          <a:prstGeom prst="rect">
            <a:avLst/>
          </a:prstGeom>
          <a:noFill/>
        </p:spPr>
      </p:pic>
      <p:sp>
        <p:nvSpPr>
          <p:cNvPr id="11"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 name="Picture 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115616" y="1484784"/>
            <a:ext cx="2088232" cy="842029"/>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7"/>
            <a:ext cx="7772400" cy="792089"/>
          </a:xfrm>
        </p:spPr>
        <p:txBody>
          <a:bodyPr>
            <a:normAutofit/>
          </a:bodyPr>
          <a:lstStyle/>
          <a:p>
            <a:r>
              <a:rPr lang="en-US" dirty="0" smtClean="0"/>
              <a:t>Example</a:t>
            </a:r>
            <a:endParaRPr lang="ar-IQ" dirty="0"/>
          </a:p>
        </p:txBody>
      </p:sp>
      <p:sp>
        <p:nvSpPr>
          <p:cNvPr id="3" name="Subtitle 2"/>
          <p:cNvSpPr>
            <a:spLocks noGrp="1"/>
          </p:cNvSpPr>
          <p:nvPr>
            <p:ph type="subTitle" idx="1"/>
          </p:nvPr>
        </p:nvSpPr>
        <p:spPr>
          <a:xfrm>
            <a:off x="755576" y="1268760"/>
            <a:ext cx="7704856" cy="5256584"/>
          </a:xfrm>
        </p:spPr>
        <p:txBody>
          <a:bodyPr>
            <a:noAutofit/>
          </a:bodyPr>
          <a:lstStyle/>
          <a:p>
            <a:pPr algn="l" rtl="0"/>
            <a:r>
              <a:rPr lang="en-US" sz="2000" dirty="0" smtClean="0">
                <a:solidFill>
                  <a:schemeClr val="tx1"/>
                </a:solidFill>
              </a:rPr>
              <a:t>I</a:t>
            </a:r>
            <a:r>
              <a:rPr lang="en-US" sz="2400" dirty="0" smtClean="0">
                <a:solidFill>
                  <a:schemeClr val="tx1"/>
                </a:solidFill>
              </a:rPr>
              <a:t>F   </a:t>
            </a:r>
            <a:r>
              <a:rPr lang="el-GR" sz="2400" dirty="0" smtClean="0">
                <a:solidFill>
                  <a:schemeClr val="tx1"/>
                </a:solidFill>
              </a:rPr>
              <a:t>δ</a:t>
            </a:r>
            <a:r>
              <a:rPr lang="en-US" sz="2400" dirty="0" smtClean="0">
                <a:solidFill>
                  <a:schemeClr val="tx1"/>
                </a:solidFill>
              </a:rPr>
              <a:t>f(x)= f( x + h/2)- f( x - h/2) </a:t>
            </a:r>
          </a:p>
          <a:p>
            <a:pPr algn="l" rtl="0"/>
            <a:r>
              <a:rPr lang="en-US" sz="2400" dirty="0" smtClean="0">
                <a:solidFill>
                  <a:schemeClr val="tx1"/>
                </a:solidFill>
              </a:rPr>
              <a:t>Find the value of</a:t>
            </a:r>
            <a:r>
              <a:rPr lang="el-GR" sz="2400" dirty="0" smtClean="0">
                <a:solidFill>
                  <a:schemeClr val="tx1"/>
                </a:solidFill>
              </a:rPr>
              <a:t> δ</a:t>
            </a:r>
            <a:r>
              <a:rPr lang="en-US" sz="2400" dirty="0" smtClean="0">
                <a:solidFill>
                  <a:schemeClr val="tx1"/>
                </a:solidFill>
              </a:rPr>
              <a:t>f(x)  for the following functions:</a:t>
            </a:r>
          </a:p>
          <a:p>
            <a:pPr algn="l" rtl="0"/>
            <a:r>
              <a:rPr lang="en-US" sz="2400" b="1" dirty="0" smtClean="0">
                <a:solidFill>
                  <a:schemeClr val="tx1"/>
                </a:solidFill>
              </a:rPr>
              <a:t>1) f(x)= X</a:t>
            </a:r>
            <a:r>
              <a:rPr lang="en-US" sz="2400" b="1" baseline="30000" dirty="0" smtClean="0">
                <a:solidFill>
                  <a:schemeClr val="tx1"/>
                </a:solidFill>
              </a:rPr>
              <a:t>3      </a:t>
            </a:r>
          </a:p>
          <a:p>
            <a:pPr algn="l" rtl="0"/>
            <a:r>
              <a:rPr lang="en-US" sz="2400" baseline="30000" dirty="0" smtClean="0">
                <a:solidFill>
                  <a:schemeClr val="tx1"/>
                </a:solidFill>
              </a:rPr>
              <a:t>Solution :</a:t>
            </a:r>
            <a:r>
              <a:rPr lang="el-GR" sz="2400" dirty="0" smtClean="0">
                <a:solidFill>
                  <a:schemeClr val="tx1"/>
                </a:solidFill>
              </a:rPr>
              <a:t>δ</a:t>
            </a:r>
            <a:r>
              <a:rPr lang="en-US" sz="2400" dirty="0" smtClean="0">
                <a:solidFill>
                  <a:schemeClr val="tx1"/>
                </a:solidFill>
              </a:rPr>
              <a:t>f(x)= f( x + h/2)- f( x - h/2)= </a:t>
            </a:r>
          </a:p>
          <a:p>
            <a:pPr algn="l" rtl="0"/>
            <a:r>
              <a:rPr lang="en-US" sz="2400" dirty="0" smtClean="0">
                <a:solidFill>
                  <a:schemeClr val="tx1"/>
                </a:solidFill>
              </a:rPr>
              <a:t>(X + h/2 )</a:t>
            </a:r>
            <a:r>
              <a:rPr lang="en-US" sz="2400" baseline="30000" dirty="0" smtClean="0">
                <a:solidFill>
                  <a:schemeClr val="tx1"/>
                </a:solidFill>
              </a:rPr>
              <a:t>3</a:t>
            </a:r>
            <a:r>
              <a:rPr lang="en-US" sz="2400" dirty="0" smtClean="0">
                <a:solidFill>
                  <a:schemeClr val="tx1"/>
                </a:solidFill>
              </a:rPr>
              <a:t>  - (X - h/2 )</a:t>
            </a:r>
            <a:r>
              <a:rPr lang="en-US" sz="2400" baseline="30000" dirty="0" smtClean="0">
                <a:solidFill>
                  <a:schemeClr val="tx1"/>
                </a:solidFill>
              </a:rPr>
              <a:t>3</a:t>
            </a:r>
            <a:r>
              <a:rPr lang="en-US" sz="2400" dirty="0" smtClean="0">
                <a:solidFill>
                  <a:schemeClr val="tx1"/>
                </a:solidFill>
              </a:rPr>
              <a:t> </a:t>
            </a:r>
          </a:p>
          <a:p>
            <a:pPr algn="l" rtl="0"/>
            <a:r>
              <a:rPr lang="en-US" sz="2400" dirty="0" smtClean="0">
                <a:solidFill>
                  <a:schemeClr val="tx1"/>
                </a:solidFill>
              </a:rPr>
              <a:t>=3hX</a:t>
            </a:r>
            <a:r>
              <a:rPr lang="en-US" sz="2400" baseline="30000" dirty="0" smtClean="0">
                <a:solidFill>
                  <a:schemeClr val="tx1"/>
                </a:solidFill>
              </a:rPr>
              <a:t>2</a:t>
            </a:r>
            <a:r>
              <a:rPr lang="en-US" sz="2400" dirty="0" smtClean="0">
                <a:solidFill>
                  <a:schemeClr val="tx1"/>
                </a:solidFill>
              </a:rPr>
              <a:t> + h</a:t>
            </a:r>
            <a:r>
              <a:rPr lang="en-US" sz="2400" baseline="30000" dirty="0" smtClean="0">
                <a:solidFill>
                  <a:schemeClr val="tx1"/>
                </a:solidFill>
              </a:rPr>
              <a:t>3 </a:t>
            </a:r>
            <a:r>
              <a:rPr lang="en-US" sz="2400" dirty="0" smtClean="0">
                <a:solidFill>
                  <a:schemeClr val="tx1"/>
                </a:solidFill>
              </a:rPr>
              <a:t>/4 </a:t>
            </a:r>
          </a:p>
          <a:p>
            <a:pPr algn="l" rtl="0"/>
            <a:r>
              <a:rPr lang="en-US" sz="2400" b="1" dirty="0" smtClean="0">
                <a:solidFill>
                  <a:schemeClr val="tx1"/>
                </a:solidFill>
              </a:rPr>
              <a:t>2)f(x) =</a:t>
            </a:r>
            <a:r>
              <a:rPr lang="en-US" sz="2400" b="1" dirty="0" err="1" smtClean="0">
                <a:solidFill>
                  <a:schemeClr val="tx1"/>
                </a:solidFill>
              </a:rPr>
              <a:t>ln</a:t>
            </a:r>
            <a:r>
              <a:rPr lang="en-US" sz="2400" b="1" dirty="0" smtClean="0">
                <a:solidFill>
                  <a:schemeClr val="tx1"/>
                </a:solidFill>
              </a:rPr>
              <a:t>(x)</a:t>
            </a:r>
          </a:p>
          <a:p>
            <a:pPr algn="l" rtl="0"/>
            <a:r>
              <a:rPr lang="en-US" sz="2400" dirty="0" smtClean="0">
                <a:solidFill>
                  <a:schemeClr val="tx1"/>
                </a:solidFill>
              </a:rPr>
              <a:t>Solution:</a:t>
            </a:r>
          </a:p>
          <a:p>
            <a:pPr algn="l" rtl="0"/>
            <a:r>
              <a:rPr lang="el-GR" sz="2400" dirty="0" smtClean="0">
                <a:solidFill>
                  <a:schemeClr val="tx1"/>
                </a:solidFill>
              </a:rPr>
              <a:t>δ</a:t>
            </a:r>
            <a:r>
              <a:rPr lang="en-US" sz="2400" dirty="0" smtClean="0">
                <a:solidFill>
                  <a:schemeClr val="tx1"/>
                </a:solidFill>
              </a:rPr>
              <a:t>f(x)= f( x + h/2)- f( x - h/2) </a:t>
            </a:r>
          </a:p>
          <a:p>
            <a:pPr algn="l" rtl="0"/>
            <a:r>
              <a:rPr lang="el-GR" sz="2400" dirty="0" smtClean="0">
                <a:solidFill>
                  <a:schemeClr val="tx1"/>
                </a:solidFill>
              </a:rPr>
              <a:t>δ</a:t>
            </a:r>
            <a:r>
              <a:rPr lang="en-US" sz="2400" dirty="0" smtClean="0">
                <a:solidFill>
                  <a:schemeClr val="tx1"/>
                </a:solidFill>
              </a:rPr>
              <a:t>f(x)= </a:t>
            </a:r>
            <a:r>
              <a:rPr lang="en-US" sz="2400" dirty="0" err="1" smtClean="0">
                <a:solidFill>
                  <a:schemeClr val="tx1"/>
                </a:solidFill>
              </a:rPr>
              <a:t>ln</a:t>
            </a:r>
            <a:r>
              <a:rPr lang="en-US" sz="2400" dirty="0" smtClean="0">
                <a:solidFill>
                  <a:schemeClr val="tx1"/>
                </a:solidFill>
              </a:rPr>
              <a:t>( x + h/2)- </a:t>
            </a:r>
            <a:r>
              <a:rPr lang="en-US" sz="2400" dirty="0" err="1" smtClean="0">
                <a:solidFill>
                  <a:schemeClr val="tx1"/>
                </a:solidFill>
              </a:rPr>
              <a:t>ln</a:t>
            </a:r>
            <a:r>
              <a:rPr lang="en-US" sz="2400" dirty="0" smtClean="0">
                <a:solidFill>
                  <a:schemeClr val="tx1"/>
                </a:solidFill>
              </a:rPr>
              <a:t>( x - h/2) </a:t>
            </a:r>
          </a:p>
          <a:p>
            <a:pPr algn="l" rtl="0"/>
            <a:r>
              <a:rPr lang="en-US" sz="2400" dirty="0" smtClean="0">
                <a:solidFill>
                  <a:schemeClr val="tx1"/>
                </a:solidFill>
              </a:rPr>
              <a:t>= </a:t>
            </a:r>
            <a:r>
              <a:rPr lang="en-US" sz="2400" dirty="0" err="1" smtClean="0">
                <a:solidFill>
                  <a:schemeClr val="tx1"/>
                </a:solidFill>
              </a:rPr>
              <a:t>ln</a:t>
            </a:r>
            <a:r>
              <a:rPr lang="en-US" sz="2400" dirty="0" smtClean="0">
                <a:solidFill>
                  <a:schemeClr val="tx1"/>
                </a:solidFill>
              </a:rPr>
              <a:t> [(2x + h)/(2 x – h)]</a:t>
            </a:r>
            <a:endParaRPr lang="ar-IQ" sz="2400" dirty="0" smtClean="0">
              <a:solidFill>
                <a:schemeClr val="tx1"/>
              </a:solidFill>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7"/>
            <a:ext cx="7774632" cy="1296144"/>
          </a:xfrm>
        </p:spPr>
        <p:txBody>
          <a:bodyPr>
            <a:noAutofit/>
          </a:bodyPr>
          <a:lstStyle/>
          <a:p>
            <a:pPr algn="l" rtl="0"/>
            <a:r>
              <a:rPr lang="en-GB" sz="2800" dirty="0" smtClean="0"/>
              <a:t>6-4</a:t>
            </a:r>
            <a:r>
              <a:rPr lang="en-GB" sz="2800" b="1" dirty="0" smtClean="0"/>
              <a:t> relation between</a:t>
            </a:r>
            <a:r>
              <a:rPr lang="en-US" sz="2800" b="1" dirty="0" smtClean="0"/>
              <a:t>Central Differences and forward Differences or Effect of </a:t>
            </a:r>
            <a:r>
              <a:rPr lang="en-GB" sz="2800" b="1" dirty="0" smtClean="0"/>
              <a:t>Central Difference on  Forward Difference </a:t>
            </a:r>
            <a:r>
              <a:rPr lang="en-US" sz="2800" dirty="0" smtClean="0"/>
              <a:t/>
            </a:r>
            <a:br>
              <a:rPr lang="en-US" sz="2800" dirty="0" smtClean="0"/>
            </a:br>
            <a:endParaRPr lang="ar-IQ" sz="2800" b="1" dirty="0"/>
          </a:p>
        </p:txBody>
      </p:sp>
      <p:sp>
        <p:nvSpPr>
          <p:cNvPr id="3" name="Subtitle 2"/>
          <p:cNvSpPr>
            <a:spLocks noGrp="1"/>
          </p:cNvSpPr>
          <p:nvPr>
            <p:ph type="subTitle" idx="1"/>
          </p:nvPr>
        </p:nvSpPr>
        <p:spPr>
          <a:xfrm>
            <a:off x="1371600" y="2060848"/>
            <a:ext cx="6400800" cy="3577952"/>
          </a:xfrm>
        </p:spPr>
        <p:txBody>
          <a:bodyPr/>
          <a:lstStyle/>
          <a:p>
            <a:pPr lvl="0" algn="l" rtl="0">
              <a:defRPr/>
            </a:pPr>
            <a:r>
              <a:rPr lang="en-US" dirty="0" smtClean="0">
                <a:solidFill>
                  <a:schemeClr val="tx1"/>
                </a:solidFill>
              </a:rPr>
              <a:t>If  n=1  by                         find          for the following </a:t>
            </a:r>
            <a:r>
              <a:rPr lang="en-US" sz="2800" b="1" dirty="0" smtClean="0">
                <a:solidFill>
                  <a:schemeClr val="tx1"/>
                </a:solidFill>
              </a:rPr>
              <a:t>Differences</a:t>
            </a:r>
            <a:r>
              <a:rPr lang="en-US" sz="1600" dirty="0" smtClean="0">
                <a:solidFill>
                  <a:schemeClr val="tx1"/>
                </a:solidFill>
              </a:rPr>
              <a:t>:</a:t>
            </a:r>
          </a:p>
          <a:p>
            <a:pPr lvl="0" algn="l" rtl="0"/>
            <a:r>
              <a:rPr lang="en-US" dirty="0" smtClean="0"/>
              <a:t> </a:t>
            </a:r>
            <a:r>
              <a:rPr lang="en-US" dirty="0" smtClean="0">
                <a:solidFill>
                  <a:schemeClr val="tx1"/>
                </a:solidFill>
              </a:rPr>
              <a:t>1)</a:t>
            </a:r>
            <a:r>
              <a:rPr lang="en-US" dirty="0" smtClean="0"/>
              <a:t>           =                     =</a:t>
            </a:r>
          </a:p>
          <a:p>
            <a:pPr algn="l" rtl="0"/>
            <a:r>
              <a:rPr lang="en-US" dirty="0" smtClean="0">
                <a:solidFill>
                  <a:schemeClr val="tx1"/>
                </a:solidFill>
              </a:rPr>
              <a:t>2)</a:t>
            </a:r>
            <a:endParaRPr lang="ar-IQ" dirty="0" smtClean="0">
              <a:solidFill>
                <a:schemeClr val="tx1"/>
              </a:solidFill>
            </a:endParaRPr>
          </a:p>
          <a:p>
            <a:pPr lvl="0" algn="l" rtl="0"/>
            <a:r>
              <a:rPr lang="en-US" dirty="0" smtClean="0">
                <a:solidFill>
                  <a:schemeClr val="tx1"/>
                </a:solidFill>
              </a:rPr>
              <a:t>3)</a:t>
            </a:r>
          </a:p>
          <a:p>
            <a:pPr algn="l" rtl="0"/>
            <a:endParaRPr lang="en-US" dirty="0" smtClean="0"/>
          </a:p>
        </p:txBody>
      </p:sp>
      <p:sp>
        <p:nvSpPr>
          <p:cNvPr id="4" name="Subtitle 2"/>
          <p:cNvSpPr txBox="1">
            <a:spLocks/>
          </p:cNvSpPr>
          <p:nvPr/>
        </p:nvSpPr>
        <p:spPr>
          <a:xfrm>
            <a:off x="1115616" y="5445224"/>
            <a:ext cx="7416824" cy="1224136"/>
          </a:xfrm>
          <a:prstGeom prst="rect">
            <a:avLst/>
          </a:prstGeom>
        </p:spPr>
        <p:txBody>
          <a:bodyPr vert="horz" lIns="91440" tIns="45720" rIns="91440" bIns="45720" rtlCol="1">
            <a:normAutofit fontScale="5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1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1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31840" y="2204864"/>
            <a:ext cx="2088232" cy="648072"/>
          </a:xfrm>
          <a:prstGeom prst="rect">
            <a:avLst/>
          </a:prstGeom>
          <a:noFill/>
        </p:spPr>
      </p:pic>
      <p:pic>
        <p:nvPicPr>
          <p:cNvPr id="6"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79712" y="3140968"/>
            <a:ext cx="720080" cy="504056"/>
          </a:xfrm>
          <a:prstGeom prst="rect">
            <a:avLst/>
          </a:prstGeom>
          <a:noFill/>
        </p:spPr>
      </p:pic>
      <p:pic>
        <p:nvPicPr>
          <p:cNvPr id="7"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03848" y="3212976"/>
            <a:ext cx="1437677" cy="576064"/>
          </a:xfrm>
          <a:prstGeom prst="rect">
            <a:avLst/>
          </a:prstGeom>
          <a:noFill/>
        </p:spPr>
      </p:pic>
      <p:pic>
        <p:nvPicPr>
          <p:cNvPr id="8"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64088" y="3212976"/>
            <a:ext cx="923688" cy="648072"/>
          </a:xfrm>
          <a:prstGeom prst="rect">
            <a:avLst/>
          </a:prstGeom>
          <a:noFill/>
        </p:spPr>
      </p:pic>
      <p:pic>
        <p:nvPicPr>
          <p:cNvPr id="9"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907704" y="3933056"/>
            <a:ext cx="5400600" cy="288032"/>
          </a:xfrm>
          <a:prstGeom prst="rect">
            <a:avLst/>
          </a:prstGeom>
          <a:noFill/>
        </p:spPr>
      </p:pic>
      <p:pic>
        <p:nvPicPr>
          <p:cNvPr id="10"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35696" y="4509120"/>
            <a:ext cx="5256584" cy="288032"/>
          </a:xfrm>
          <a:prstGeom prst="rect">
            <a:avLst/>
          </a:prstGeom>
          <a:noFill/>
        </p:spPr>
      </p:pic>
      <p:pic>
        <p:nvPicPr>
          <p:cNvPr id="11"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084168" y="2204864"/>
            <a:ext cx="720080" cy="478532"/>
          </a:xfrm>
          <a:prstGeom prst="rect">
            <a:avLst/>
          </a:prstGeom>
          <a:noFill/>
        </p:spPr>
      </p:pic>
      <p:pic>
        <p:nvPicPr>
          <p:cNvPr id="13" name="Picture 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331640" y="5085184"/>
            <a:ext cx="5971111" cy="334516"/>
          </a:xfrm>
          <a:prstGeom prst="rect">
            <a:avLst/>
          </a:prstGeom>
          <a:noFill/>
        </p:spPr>
      </p:pic>
      <p:pic>
        <p:nvPicPr>
          <p:cNvPr id="14" name="Picture 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331640" y="5517232"/>
            <a:ext cx="5976664" cy="308872"/>
          </a:xfrm>
          <a:prstGeom prst="rect">
            <a:avLst/>
          </a:prstGeom>
          <a:noFill/>
        </p:spPr>
      </p:pic>
      <p:sp>
        <p:nvSpPr>
          <p:cNvPr id="3277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2772" name="Rectangle 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277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2773" name="Picture 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475656" y="6380609"/>
            <a:ext cx="2232248" cy="477391"/>
          </a:xfrm>
          <a:prstGeom prst="rect">
            <a:avLst/>
          </a:prstGeom>
          <a:noFill/>
        </p:spPr>
      </p:pic>
      <p:sp>
        <p:nvSpPr>
          <p:cNvPr id="32775" name="Rectangle 7"/>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277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2776" name="Picture 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475656" y="5877272"/>
            <a:ext cx="5472608" cy="432048"/>
          </a:xfrm>
          <a:prstGeom prst="rect">
            <a:avLst/>
          </a:prstGeom>
          <a:noFill/>
        </p:spPr>
      </p:pic>
      <p:sp>
        <p:nvSpPr>
          <p:cNvPr id="32778" name="Rectangle 10"/>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152128"/>
          </a:xfrm>
        </p:spPr>
        <p:txBody>
          <a:bodyPr>
            <a:normAutofit fontScale="90000"/>
          </a:bodyPr>
          <a:lstStyle/>
          <a:p>
            <a:pPr algn="l" rtl="0"/>
            <a:r>
              <a:rPr lang="en-GB" sz="2800" b="1" dirty="0" smtClean="0"/>
              <a:t>6-5 Deriving relation between</a:t>
            </a:r>
            <a:r>
              <a:rPr lang="en-US" sz="2800" b="1" dirty="0" smtClean="0"/>
              <a:t>Central Differences and forward Differences </a:t>
            </a:r>
            <a:r>
              <a:rPr lang="en-US" sz="2800" dirty="0" smtClean="0"/>
              <a:t>or</a:t>
            </a:r>
            <a:r>
              <a:rPr lang="en-GB" sz="2800" dirty="0" smtClean="0"/>
              <a:t> Effect of</a:t>
            </a:r>
            <a:r>
              <a:rPr lang="en-US" sz="2800" dirty="0" smtClean="0"/>
              <a:t> </a:t>
            </a:r>
            <a:r>
              <a:rPr lang="en-GB" sz="2800" dirty="0" smtClean="0"/>
              <a:t>Central Difference on  Forward Difference</a:t>
            </a:r>
            <a:endParaRPr lang="ar-IQ" sz="2800" b="1" dirty="0"/>
          </a:p>
        </p:txBody>
      </p:sp>
      <p:sp>
        <p:nvSpPr>
          <p:cNvPr id="3" name="Subtitle 2"/>
          <p:cNvSpPr>
            <a:spLocks noGrp="1"/>
          </p:cNvSpPr>
          <p:nvPr>
            <p:ph type="subTitle" idx="1"/>
          </p:nvPr>
        </p:nvSpPr>
        <p:spPr>
          <a:xfrm>
            <a:off x="683568" y="2060848"/>
            <a:ext cx="7088832" cy="4320480"/>
          </a:xfrm>
        </p:spPr>
        <p:txBody>
          <a:bodyPr/>
          <a:lstStyle/>
          <a:p>
            <a:pPr algn="l"/>
            <a:r>
              <a:rPr lang="en-US" dirty="0" smtClean="0">
                <a:solidFill>
                  <a:schemeClr val="tx1"/>
                </a:solidFill>
              </a:rPr>
              <a:t>Let</a:t>
            </a:r>
            <a:endParaRPr lang="ar-IQ" dirty="0">
              <a:solidFill>
                <a:schemeClr val="tx1"/>
              </a:solidFill>
            </a:endParaRPr>
          </a:p>
        </p:txBody>
      </p:sp>
      <p:sp>
        <p:nvSpPr>
          <p:cNvPr id="18" name="Subtitle 2"/>
          <p:cNvSpPr txBox="1">
            <a:spLocks/>
          </p:cNvSpPr>
          <p:nvPr/>
        </p:nvSpPr>
        <p:spPr>
          <a:xfrm>
            <a:off x="1000100" y="2420888"/>
            <a:ext cx="7072362" cy="3217912"/>
          </a:xfrm>
          <a:prstGeom prst="rect">
            <a:avLst/>
          </a:prstGeom>
        </p:spPr>
        <p:txBody>
          <a:bodyPr vert="horz" lIns="91440" tIns="45720" rIns="91440" bIns="45720" rtlCol="1">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By multiply both sides with (        )</a:t>
            </a: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IQ"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35696" y="2420888"/>
            <a:ext cx="3143272" cy="714380"/>
          </a:xfrm>
          <a:prstGeom prst="rect">
            <a:avLst/>
          </a:prstGeom>
          <a:noFill/>
        </p:spPr>
      </p:pic>
      <p:pic>
        <p:nvPicPr>
          <p:cNvPr id="2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72264" y="2714620"/>
            <a:ext cx="571504" cy="642943"/>
          </a:xfrm>
          <a:prstGeom prst="rect">
            <a:avLst/>
          </a:prstGeom>
          <a:noFill/>
        </p:spPr>
      </p:pic>
      <p:pic>
        <p:nvPicPr>
          <p:cNvPr id="21"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3573016"/>
            <a:ext cx="4286280" cy="781050"/>
          </a:xfrm>
          <a:prstGeom prst="rect">
            <a:avLst/>
          </a:prstGeom>
          <a:noFill/>
        </p:spPr>
      </p:pic>
      <p:pic>
        <p:nvPicPr>
          <p:cNvPr id="22"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75656" y="4005064"/>
            <a:ext cx="3214710" cy="666750"/>
          </a:xfrm>
          <a:prstGeom prst="rect">
            <a:avLst/>
          </a:prstGeom>
          <a:noFill/>
        </p:spPr>
      </p:pic>
      <p:pic>
        <p:nvPicPr>
          <p:cNvPr id="23"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357290" y="4643446"/>
            <a:ext cx="2038350" cy="928694"/>
          </a:xfrm>
          <a:prstGeom prst="rect">
            <a:avLst/>
          </a:prstGeom>
          <a:noFill/>
        </p:spPr>
      </p:pic>
      <p:pic>
        <p:nvPicPr>
          <p:cNvPr id="24" name="Picture 1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429124" y="4572008"/>
            <a:ext cx="3071834" cy="714380"/>
          </a:xfrm>
          <a:prstGeom prst="rect">
            <a:avLst/>
          </a:prstGeom>
          <a:noFill/>
        </p:spPr>
      </p:pic>
      <p:cxnSp>
        <p:nvCxnSpPr>
          <p:cNvPr id="25" name="Straight Arrow Connector 24"/>
          <p:cNvCxnSpPr/>
          <p:nvPr/>
        </p:nvCxnSpPr>
        <p:spPr>
          <a:xfrm flipV="1">
            <a:off x="3571868" y="5072074"/>
            <a:ext cx="461980" cy="1428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6" name="Picture 1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43042" y="5572140"/>
            <a:ext cx="3643338" cy="857256"/>
          </a:xfrm>
          <a:prstGeom prst="rect">
            <a:avLst/>
          </a:prstGeom>
          <a:noFill/>
        </p:spPr>
      </p:pic>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17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1751"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504056"/>
          </a:xfrm>
        </p:spPr>
        <p:txBody>
          <a:bodyPr>
            <a:normAutofit fontScale="90000"/>
          </a:bodyPr>
          <a:lstStyle/>
          <a:p>
            <a:r>
              <a:rPr lang="ar-IQ" dirty="0" smtClean="0">
                <a:cs typeface="+mn-cs"/>
              </a:rPr>
              <a:t>المصادر العربیة</a:t>
            </a:r>
            <a:endParaRPr lang="ar-IQ" dirty="0">
              <a:cs typeface="+mn-cs"/>
            </a:endParaRPr>
          </a:p>
        </p:txBody>
      </p:sp>
      <p:sp>
        <p:nvSpPr>
          <p:cNvPr id="3" name="Subtitle 2"/>
          <p:cNvSpPr>
            <a:spLocks noGrp="1"/>
          </p:cNvSpPr>
          <p:nvPr>
            <p:ph type="subTitle" idx="1"/>
          </p:nvPr>
        </p:nvSpPr>
        <p:spPr>
          <a:xfrm>
            <a:off x="899592" y="1196752"/>
            <a:ext cx="7488832" cy="3816424"/>
          </a:xfrm>
        </p:spPr>
        <p:txBody>
          <a:bodyPr>
            <a:normAutofit lnSpcReduction="10000"/>
          </a:bodyPr>
          <a:lstStyle/>
          <a:p>
            <a:pPr marL="514350" indent="-514350" algn="r">
              <a:buFont typeface="Arial" pitchFamily="34" charset="0"/>
              <a:buAutoNum type="arabicParenR"/>
            </a:pPr>
            <a:r>
              <a:rPr lang="ar-IQ" sz="2800" dirty="0" smtClean="0">
                <a:solidFill>
                  <a:schemeClr val="tx1"/>
                </a:solidFill>
              </a:rPr>
              <a:t>مقدمة</a:t>
            </a:r>
            <a:r>
              <a:rPr lang="ar-IQ" sz="2800" dirty="0" smtClean="0">
                <a:solidFill>
                  <a:schemeClr val="tx1"/>
                </a:solidFill>
                <a:cs typeface="+mj-cs"/>
              </a:rPr>
              <a:t> فی التحلیل العددی   تألیف د. احمدصالح الالوسی</a:t>
            </a:r>
          </a:p>
          <a:p>
            <a:pPr marL="514350" indent="-514350" algn="r">
              <a:buFont typeface="Arial" pitchFamily="34" charset="0"/>
              <a:buAutoNum type="arabicParenR"/>
            </a:pPr>
            <a:r>
              <a:rPr lang="ar-IQ" sz="2800" dirty="0" smtClean="0">
                <a:solidFill>
                  <a:schemeClr val="tx1"/>
                </a:solidFill>
                <a:cs typeface="+mj-cs"/>
              </a:rPr>
              <a:t>التحلیل العددی </a:t>
            </a:r>
            <a:r>
              <a:rPr lang="ar-IQ" sz="2800" dirty="0" smtClean="0">
                <a:solidFill>
                  <a:schemeClr val="tx1"/>
                </a:solidFill>
              </a:rPr>
              <a:t>للمهندسین تألیف د. سعدمحمد فضیلة</a:t>
            </a:r>
            <a:endParaRPr lang="en-US" sz="2800" dirty="0" smtClean="0">
              <a:solidFill>
                <a:schemeClr val="tx1"/>
              </a:solidFill>
            </a:endParaRPr>
          </a:p>
          <a:p>
            <a:pPr marL="514350" indent="-514350" algn="r">
              <a:buFont typeface="Arial" pitchFamily="34" charset="0"/>
              <a:buAutoNum type="arabicParenR"/>
            </a:pPr>
            <a:r>
              <a:rPr lang="ar-IQ" sz="2800" dirty="0" smtClean="0">
                <a:solidFill>
                  <a:schemeClr val="tx1"/>
                </a:solidFill>
              </a:rPr>
              <a:t>مقدمة في التحليل العددي ترجمة د. كاظم محمد اللامي , د.منتهى جرجيس</a:t>
            </a:r>
          </a:p>
          <a:p>
            <a:pPr marL="514350" indent="-514350" algn="r">
              <a:buFont typeface="Arial" pitchFamily="34" charset="0"/>
              <a:buAutoNum type="arabicParenR"/>
            </a:pPr>
            <a:r>
              <a:rPr lang="ar-IQ" sz="2800" dirty="0" smtClean="0">
                <a:solidFill>
                  <a:schemeClr val="tx1"/>
                </a:solidFill>
              </a:rPr>
              <a:t>التحلیل العددی ترجمة د. علي محمد ابراهيم , د. محمد ماهر علي النجار</a:t>
            </a:r>
          </a:p>
          <a:p>
            <a:pPr marL="514350" indent="-514350" algn="r">
              <a:buFont typeface="Arial" pitchFamily="34" charset="0"/>
              <a:buAutoNum type="arabicParenR"/>
            </a:pPr>
            <a:r>
              <a:rPr lang="ar-IQ" sz="2800" dirty="0" smtClean="0">
                <a:solidFill>
                  <a:schemeClr val="tx1"/>
                </a:solidFill>
              </a:rPr>
              <a:t>الرياضيات والتحلیل العددی تألیف د.  صفاءعلي ناصر </a:t>
            </a:r>
          </a:p>
          <a:p>
            <a:pPr marL="514350" indent="-514350" algn="r">
              <a:buFont typeface="Arial" pitchFamily="34" charset="0"/>
              <a:buAutoNum type="arabicParenR"/>
            </a:pPr>
            <a:r>
              <a:rPr lang="ar-IQ" sz="2800" dirty="0" smtClean="0">
                <a:solidFill>
                  <a:schemeClr val="tx1"/>
                </a:solidFill>
              </a:rPr>
              <a:t>التحلیل العددی تألیف خالد قاسم سمور</a:t>
            </a:r>
          </a:p>
          <a:p>
            <a:pPr marL="514350" indent="-514350" algn="r">
              <a:buFont typeface="Arial" pitchFamily="34" charset="0"/>
              <a:buAutoNum type="arabicParenR"/>
            </a:pPr>
            <a:endParaRPr lang="en-US" sz="2000" dirty="0" smtClean="0">
              <a:solidFill>
                <a:schemeClr val="tx1"/>
              </a:solidFill>
            </a:endParaRPr>
          </a:p>
          <a:p>
            <a:pPr marL="514350" indent="-514350" algn="r">
              <a:buFont typeface="Arial" pitchFamily="34" charset="0"/>
              <a:buAutoNum type="arabicParenR"/>
            </a:pPr>
            <a:endParaRPr lang="ar-IQ" sz="2000" dirty="0" smtClean="0">
              <a:solidFill>
                <a:schemeClr val="tx1"/>
              </a:solidFill>
            </a:endParaRPr>
          </a:p>
          <a:p>
            <a:pPr marL="514350" indent="-514350" algn="r">
              <a:buFont typeface="Arial" pitchFamily="34" charset="0"/>
              <a:buAutoNum type="arabicParenR"/>
            </a:pPr>
            <a:endParaRPr lang="ar-IQ" sz="2000" dirty="0" smtClean="0">
              <a:solidFill>
                <a:schemeClr val="tx1"/>
              </a:solidFill>
            </a:endParaRPr>
          </a:p>
          <a:p>
            <a:pPr marL="514350" indent="-514350" algn="r">
              <a:buFont typeface="Arial" pitchFamily="34" charset="0"/>
              <a:buAutoNum type="arabicParenR"/>
            </a:pPr>
            <a:endParaRPr lang="ar-IQ" sz="2000" dirty="0" smtClean="0">
              <a:solidFill>
                <a:schemeClr val="tx1"/>
              </a:solidFill>
            </a:endParaRPr>
          </a:p>
          <a:p>
            <a:pPr marL="514350" indent="-514350" algn="r">
              <a:buFont typeface="Arial" pitchFamily="34" charset="0"/>
              <a:buAutoNum type="arabicParenR"/>
            </a:pPr>
            <a:endParaRPr lang="en-US" sz="2000" dirty="0" smtClean="0">
              <a:solidFill>
                <a:schemeClr val="tx1"/>
              </a:solidFill>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1"/>
            <a:ext cx="7772400" cy="648071"/>
          </a:xfrm>
        </p:spPr>
        <p:txBody>
          <a:bodyPr>
            <a:normAutofit fontScale="90000"/>
          </a:bodyPr>
          <a:lstStyle/>
          <a:p>
            <a:pPr algn="l" rtl="0"/>
            <a:r>
              <a:rPr lang="en-GB" sz="2800" b="1" dirty="0" smtClean="0"/>
              <a:t>6-6 Deriving</a:t>
            </a:r>
            <a:r>
              <a:rPr lang="en-US" sz="2800" b="1" dirty="0" smtClean="0"/>
              <a:t> Relation between[Central Differences] and[Backward Differences]</a:t>
            </a:r>
            <a:r>
              <a:rPr lang="en-US" sz="2800" dirty="0" smtClean="0"/>
              <a:t> or</a:t>
            </a:r>
            <a:r>
              <a:rPr lang="en-GB" sz="2800" dirty="0" smtClean="0"/>
              <a:t> Effect of Central Differences o </a:t>
            </a:r>
            <a:r>
              <a:rPr lang="en-US" sz="2800" dirty="0" smtClean="0"/>
              <a:t>Backward Differences</a:t>
            </a:r>
            <a:endParaRPr lang="ar-IQ" sz="2800" b="1" dirty="0"/>
          </a:p>
        </p:txBody>
      </p:sp>
      <p:sp>
        <p:nvSpPr>
          <p:cNvPr id="3" name="Subtitle 2"/>
          <p:cNvSpPr>
            <a:spLocks noGrp="1"/>
          </p:cNvSpPr>
          <p:nvPr>
            <p:ph type="subTitle" idx="1"/>
          </p:nvPr>
        </p:nvSpPr>
        <p:spPr>
          <a:xfrm>
            <a:off x="539552" y="1844824"/>
            <a:ext cx="7920880" cy="3793976"/>
          </a:xfrm>
        </p:spPr>
        <p:txBody>
          <a:bodyPr/>
          <a:lstStyle/>
          <a:p>
            <a:pPr algn="l" rtl="0"/>
            <a:r>
              <a:rPr lang="en-US" b="1" dirty="0" smtClean="0">
                <a:solidFill>
                  <a:schemeClr val="tx1"/>
                </a:solidFill>
              </a:rPr>
              <a:t>If</a:t>
            </a:r>
            <a:endParaRPr lang="ar-IQ" b="1" dirty="0">
              <a:solidFill>
                <a:schemeClr val="tx1"/>
              </a:solidFill>
            </a:endParaRPr>
          </a:p>
        </p:txBody>
      </p:sp>
      <p:sp>
        <p:nvSpPr>
          <p:cNvPr id="137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7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72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7223" name="Rectangle 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72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7224"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5576" y="2420888"/>
            <a:ext cx="6336704" cy="1152128"/>
          </a:xfrm>
          <a:prstGeom prst="rect">
            <a:avLst/>
          </a:prstGeom>
          <a:noFill/>
        </p:spPr>
      </p:pic>
      <p:sp>
        <p:nvSpPr>
          <p:cNvPr id="137226" name="Rectangle 10"/>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72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7229" name="Rectangle 1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723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7232" name="Rectangle 16"/>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723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7233" name="Picture 1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3568" y="4437112"/>
            <a:ext cx="6984776" cy="1224136"/>
          </a:xfrm>
          <a:prstGeom prst="rect">
            <a:avLst/>
          </a:prstGeom>
          <a:noFill/>
        </p:spPr>
      </p:pic>
      <p:sp>
        <p:nvSpPr>
          <p:cNvPr id="137235" name="Rectangle 19"/>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723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7236" name="Picture 2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27584" y="5733256"/>
            <a:ext cx="4176464" cy="792088"/>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2016224"/>
          </a:xfrm>
        </p:spPr>
        <p:txBody>
          <a:bodyPr>
            <a:normAutofit fontScale="90000"/>
          </a:bodyPr>
          <a:lstStyle/>
          <a:p>
            <a:pPr rtl="0"/>
            <a:r>
              <a:rPr lang="en-GB" b="1" dirty="0" smtClean="0"/>
              <a:t> </a:t>
            </a:r>
            <a:r>
              <a:rPr lang="en-GB" sz="3100" b="1" dirty="0" smtClean="0"/>
              <a:t>6- </a:t>
            </a:r>
            <a:r>
              <a:rPr lang="en-US" sz="3100" b="1" dirty="0" smtClean="0"/>
              <a:t>Interpolation</a:t>
            </a:r>
            <a:br>
              <a:rPr lang="en-US" sz="3100" b="1" dirty="0" smtClean="0"/>
            </a:br>
            <a:r>
              <a:rPr lang="en-GB" sz="3100" b="1" dirty="0" smtClean="0"/>
              <a:t> 6-1 What is Interpolation?</a:t>
            </a:r>
            <a:r>
              <a:rPr lang="en-US" sz="2800" dirty="0" smtClean="0"/>
              <a:t> </a:t>
            </a:r>
            <a:r>
              <a:rPr lang="en-US" sz="2800" b="1" dirty="0" smtClean="0"/>
              <a:t>Equal intervals </a:t>
            </a:r>
            <a:r>
              <a:rPr lang="en-GB" sz="3100" b="1" dirty="0" smtClean="0"/>
              <a:t>  </a:t>
            </a:r>
            <a:r>
              <a:rPr lang="en-US" sz="3100" b="1" dirty="0" smtClean="0"/>
              <a:t/>
            </a:r>
            <a:br>
              <a:rPr lang="en-US" sz="3100" b="1" dirty="0" smtClean="0"/>
            </a:br>
            <a:r>
              <a:rPr lang="en-GB" sz="3100" b="1" dirty="0" smtClean="0"/>
              <a:t>6-2 </a:t>
            </a:r>
            <a:r>
              <a:rPr lang="en-US" sz="3100" b="1" dirty="0" smtClean="0"/>
              <a:t>Newton Forward  Interpolation  Formula{N.F.W.I.F.}</a:t>
            </a:r>
            <a:r>
              <a:rPr lang="en-US" sz="3600" dirty="0" smtClean="0"/>
              <a:t/>
            </a:r>
            <a:br>
              <a:rPr lang="en-US" sz="3600" dirty="0" smtClean="0"/>
            </a:br>
            <a:endParaRPr lang="ar-IQ" sz="3600" dirty="0"/>
          </a:p>
        </p:txBody>
      </p:sp>
      <p:sp>
        <p:nvSpPr>
          <p:cNvPr id="3" name="Subtitle 2"/>
          <p:cNvSpPr>
            <a:spLocks noGrp="1"/>
          </p:cNvSpPr>
          <p:nvPr>
            <p:ph type="subTitle" idx="1"/>
          </p:nvPr>
        </p:nvSpPr>
        <p:spPr>
          <a:xfrm>
            <a:off x="1371600" y="2357430"/>
            <a:ext cx="6400800" cy="3714776"/>
          </a:xfrm>
        </p:spPr>
        <p:txBody>
          <a:bodyPr/>
          <a:lstStyle/>
          <a:p>
            <a:r>
              <a:rPr lang="en-US" dirty="0" smtClean="0"/>
              <a:t> </a:t>
            </a:r>
            <a:endParaRPr lang="ar-IQ"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29"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2" name="Rectangle 8"/>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5" name="Rectangle 11"/>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2" name="Rectangle 1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5" name="Rectangle 2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3560"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39752" y="2348880"/>
            <a:ext cx="3456384" cy="432048"/>
          </a:xfrm>
          <a:prstGeom prst="rect">
            <a:avLst/>
          </a:prstGeom>
          <a:noFill/>
        </p:spPr>
      </p:pic>
      <p:pic>
        <p:nvPicPr>
          <p:cNvPr id="23559"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07704" y="2780928"/>
            <a:ext cx="4896544" cy="504056"/>
          </a:xfrm>
          <a:prstGeom prst="rect">
            <a:avLst/>
          </a:prstGeom>
          <a:noFill/>
        </p:spPr>
      </p:pic>
      <p:pic>
        <p:nvPicPr>
          <p:cNvPr id="23558"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339752" y="3501008"/>
            <a:ext cx="3312368" cy="504056"/>
          </a:xfrm>
          <a:prstGeom prst="rect">
            <a:avLst/>
          </a:prstGeom>
          <a:noFill/>
        </p:spPr>
      </p:pic>
      <p:pic>
        <p:nvPicPr>
          <p:cNvPr id="2355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07704" y="4005064"/>
            <a:ext cx="4032448" cy="576064"/>
          </a:xfrm>
          <a:prstGeom prst="rect">
            <a:avLst/>
          </a:prstGeom>
          <a:noFill/>
        </p:spPr>
      </p:pic>
      <p:pic>
        <p:nvPicPr>
          <p:cNvPr id="2355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63688" y="4653136"/>
            <a:ext cx="4752528" cy="504056"/>
          </a:xfrm>
          <a:prstGeom prst="rect">
            <a:avLst/>
          </a:prstGeom>
          <a:noFill/>
        </p:spPr>
      </p:pic>
      <p:pic>
        <p:nvPicPr>
          <p:cNvPr id="23555"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411760" y="5157192"/>
            <a:ext cx="2808312" cy="360040"/>
          </a:xfrm>
          <a:prstGeom prst="rect">
            <a:avLst/>
          </a:prstGeom>
          <a:noFill/>
        </p:spPr>
      </p:pic>
      <p:pic>
        <p:nvPicPr>
          <p:cNvPr id="23554"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91680" y="5517232"/>
            <a:ext cx="6552728" cy="598165"/>
          </a:xfrm>
          <a:prstGeom prst="rect">
            <a:avLst/>
          </a:prstGeom>
          <a:noFill/>
        </p:spPr>
      </p:pic>
      <p:pic>
        <p:nvPicPr>
          <p:cNvPr id="23553" name="Picture 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483768" y="6165304"/>
            <a:ext cx="2736304" cy="454149"/>
          </a:xfrm>
          <a:prstGeom prst="rect">
            <a:avLst/>
          </a:prstGeom>
          <a:noFill/>
        </p:spPr>
      </p:pic>
      <p:sp>
        <p:nvSpPr>
          <p:cNvPr id="2356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3562" name="Rectangle 10"/>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3" name="Rectangle 11"/>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4" name="Rectangle 12"/>
          <p:cNvSpPr>
            <a:spLocks noChangeArrowheads="1"/>
          </p:cNvSpPr>
          <p:nvPr/>
        </p:nvSpPr>
        <p:spPr bwMode="auto">
          <a:xfrm>
            <a:off x="0" y="117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5" name="Rectangle 13"/>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6" name="Rectangle 14"/>
          <p:cNvSpPr>
            <a:spLocks noChangeArrowheads="1"/>
          </p:cNvSpPr>
          <p:nvPr/>
        </p:nvSpPr>
        <p:spPr bwMode="auto">
          <a:xfrm>
            <a:off x="0" y="1647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7" name="Rectangle 15"/>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8" name="Rectangle 16"/>
          <p:cNvSpPr>
            <a:spLocks noChangeArrowheads="1"/>
          </p:cNvSpPr>
          <p:nvPr/>
        </p:nvSpPr>
        <p:spPr bwMode="auto">
          <a:xfrm>
            <a:off x="0" y="2124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9" name="Rectangle 17"/>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 F.W. I.F</a:t>
            </a:r>
            <a:endParaRPr lang="ar-IQ" dirty="0"/>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7704" y="1916832"/>
            <a:ext cx="4176464" cy="598165"/>
          </a:xfrm>
          <a:prstGeom prst="rect">
            <a:avLst/>
          </a:prstGeom>
          <a:noFill/>
        </p:spPr>
      </p:pic>
      <p:pic>
        <p:nvPicPr>
          <p:cNvPr id="10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79712" y="2636912"/>
            <a:ext cx="2304256" cy="526157"/>
          </a:xfrm>
          <a:prstGeom prst="rect">
            <a:avLst/>
          </a:prstGeom>
          <a:noFill/>
        </p:spPr>
      </p:pic>
      <p:pic>
        <p:nvPicPr>
          <p:cNvPr id="102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79712" y="4221088"/>
            <a:ext cx="2088232" cy="454149"/>
          </a:xfrm>
          <a:prstGeom prst="rect">
            <a:avLst/>
          </a:prstGeom>
          <a:noFill/>
        </p:spPr>
      </p:pic>
      <p:pic>
        <p:nvPicPr>
          <p:cNvPr id="1025"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15616" y="4797152"/>
            <a:ext cx="2295897" cy="1368152"/>
          </a:xfrm>
          <a:prstGeom prst="rect">
            <a:avLst/>
          </a:prstGeom>
          <a:noFill/>
        </p:spPr>
      </p:pic>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8" name="Rectangle 14"/>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0" y="117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0" y="1647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Rectangle 19"/>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2124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Rectangle 21"/>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6" name="Rectangle 22"/>
          <p:cNvSpPr>
            <a:spLocks noChangeArrowheads="1"/>
          </p:cNvSpPr>
          <p:nvPr/>
        </p:nvSpPr>
        <p:spPr bwMode="auto">
          <a:xfrm>
            <a:off x="0" y="2600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8" name="Rectangle 24"/>
          <p:cNvSpPr>
            <a:spLocks noChangeArrowheads="1"/>
          </p:cNvSpPr>
          <p:nvPr/>
        </p:nvSpPr>
        <p:spPr bwMode="auto">
          <a:xfrm>
            <a:off x="0" y="3076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9" name="Rectangle 25"/>
          <p:cNvSpPr>
            <a:spLocks noChangeArrowheads="1"/>
          </p:cNvSpPr>
          <p:nvPr/>
        </p:nvSpPr>
        <p:spPr bwMode="auto">
          <a:xfrm>
            <a:off x="0" y="3686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53"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54" name="Rectangle 30"/>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56"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57" name="Rectangle 3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59"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61"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60" name="Picture 3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707904" y="5157192"/>
            <a:ext cx="648072" cy="504056"/>
          </a:xfrm>
          <a:prstGeom prst="rect">
            <a:avLst/>
          </a:prstGeom>
          <a:noFill/>
        </p:spPr>
      </p:pic>
      <p:sp>
        <p:nvSpPr>
          <p:cNvPr id="1080" name="Rectangle 5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82"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81" name="Picture 5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267744" y="3284984"/>
            <a:ext cx="360040" cy="1080120"/>
          </a:xfrm>
          <a:prstGeom prst="rect">
            <a:avLst/>
          </a:prstGeom>
          <a:noFill/>
        </p:spPr>
      </p:pic>
      <p:sp>
        <p:nvSpPr>
          <p:cNvPr id="1084" name="Rectangle 6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83" name="Picture 5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860032" y="4869160"/>
            <a:ext cx="2808312" cy="1152128"/>
          </a:xfrm>
          <a:prstGeom prst="rect">
            <a:avLst/>
          </a:prstGeom>
          <a:noFill/>
        </p:spPr>
      </p:pic>
      <p:sp>
        <p:nvSpPr>
          <p:cNvPr id="1085" name="Rectangle 61"/>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formula for[N.F.W.I.F.</a:t>
            </a:r>
            <a:r>
              <a:rPr lang="en-US" dirty="0" smtClean="0"/>
              <a:t>]</a:t>
            </a:r>
            <a:endParaRPr lang="ar-IQ" dirty="0"/>
          </a:p>
        </p:txBody>
      </p:sp>
      <p:sp>
        <p:nvSpPr>
          <p:cNvPr id="1249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4931" name="Rectangle 3"/>
          <p:cNvSpPr>
            <a:spLocks noChangeArrowheads="1"/>
          </p:cNvSpPr>
          <p:nvPr/>
        </p:nvSpPr>
        <p:spPr bwMode="auto">
          <a:xfrm>
            <a:off x="0" y="3190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49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493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43608" y="1988840"/>
            <a:ext cx="7072362" cy="4029078"/>
          </a:xfrm>
          <a:prstGeom prst="rect">
            <a:avLst/>
          </a:prstGeom>
          <a:noFill/>
        </p:spPr>
      </p:pic>
      <p:sp>
        <p:nvSpPr>
          <p:cNvPr id="124934" name="Rectangle 6"/>
          <p:cNvSpPr>
            <a:spLocks noChangeArrowheads="1"/>
          </p:cNvSpPr>
          <p:nvPr/>
        </p:nvSpPr>
        <p:spPr bwMode="auto">
          <a:xfrm>
            <a:off x="0" y="4057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0042"/>
            <a:ext cx="7834064" cy="1000132"/>
          </a:xfrm>
        </p:spPr>
        <p:txBody>
          <a:bodyPr>
            <a:normAutofit fontScale="90000"/>
          </a:bodyPr>
          <a:lstStyle/>
          <a:p>
            <a:pPr rtl="0"/>
            <a:r>
              <a:rPr lang="en-US" dirty="0" smtClean="0"/>
              <a:t>Example</a:t>
            </a:r>
            <a:br>
              <a:rPr lang="en-US" dirty="0" smtClean="0"/>
            </a:br>
            <a:r>
              <a:rPr lang="en-US" dirty="0" smtClean="0"/>
              <a:t>Find  [N.I.F.W.D]for this table</a:t>
            </a:r>
            <a:endParaRPr lang="ar-IQ" dirty="0"/>
          </a:p>
        </p:txBody>
      </p:sp>
      <p:sp>
        <p:nvSpPr>
          <p:cNvPr id="125984"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5985" name="Rectangle 33"/>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986" name="Rectangle 34"/>
          <p:cNvSpPr>
            <a:spLocks noChangeArrowheads="1"/>
          </p:cNvSpPr>
          <p:nvPr/>
        </p:nvSpPr>
        <p:spPr bwMode="auto">
          <a:xfrm>
            <a:off x="214282" y="1714488"/>
            <a:ext cx="242778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87" name="Rectangle 35"/>
          <p:cNvSpPr>
            <a:spLocks noChangeArrowheads="1"/>
          </p:cNvSpPr>
          <p:nvPr/>
        </p:nvSpPr>
        <p:spPr bwMode="auto">
          <a:xfrm>
            <a:off x="0" y="2305050"/>
            <a:ext cx="2310248"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88" name="Rectangle 36"/>
          <p:cNvSpPr>
            <a:spLocks noChangeArrowheads="1"/>
          </p:cNvSpPr>
          <p:nvPr/>
        </p:nvSpPr>
        <p:spPr bwMode="auto">
          <a:xfrm>
            <a:off x="0" y="2895600"/>
            <a:ext cx="2392001"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89" name="Rectangle 37"/>
          <p:cNvSpPr>
            <a:spLocks noChangeArrowheads="1"/>
          </p:cNvSpPr>
          <p:nvPr/>
        </p:nvSpPr>
        <p:spPr bwMode="auto">
          <a:xfrm>
            <a:off x="0" y="3486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990" name="Rectangle 38"/>
          <p:cNvSpPr>
            <a:spLocks noChangeArrowheads="1"/>
          </p:cNvSpPr>
          <p:nvPr/>
        </p:nvSpPr>
        <p:spPr bwMode="auto">
          <a:xfrm>
            <a:off x="0" y="407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991" name="Rectangle 39"/>
          <p:cNvSpPr>
            <a:spLocks noChangeArrowheads="1"/>
          </p:cNvSpPr>
          <p:nvPr/>
        </p:nvSpPr>
        <p:spPr bwMode="auto">
          <a:xfrm>
            <a:off x="0" y="455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992" name="Rectangle 40"/>
          <p:cNvSpPr>
            <a:spLocks noChangeArrowheads="1"/>
          </p:cNvSpPr>
          <p:nvPr/>
        </p:nvSpPr>
        <p:spPr bwMode="auto">
          <a:xfrm>
            <a:off x="0" y="5143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993" name="Rectangle 41"/>
          <p:cNvSpPr>
            <a:spLocks noChangeArrowheads="1"/>
          </p:cNvSpPr>
          <p:nvPr/>
        </p:nvSpPr>
        <p:spPr bwMode="auto">
          <a:xfrm>
            <a:off x="0" y="561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13" name="Rectangle 6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12" name="Picture 6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43042" y="1428736"/>
            <a:ext cx="1928826" cy="655426"/>
          </a:xfrm>
          <a:prstGeom prst="rect">
            <a:avLst/>
          </a:prstGeom>
          <a:noFill/>
        </p:spPr>
      </p:pic>
      <p:cxnSp>
        <p:nvCxnSpPr>
          <p:cNvPr id="76" name="Straight Connector 75"/>
          <p:cNvCxnSpPr/>
          <p:nvPr/>
        </p:nvCxnSpPr>
        <p:spPr>
          <a:xfrm rot="16200000" flipH="1">
            <a:off x="928662" y="3500438"/>
            <a:ext cx="3714776"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015" name="Rectangle 6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6016" name="Rectangle 64"/>
          <p:cNvSpPr>
            <a:spLocks noChangeArrowheads="1"/>
          </p:cNvSpPr>
          <p:nvPr/>
        </p:nvSpPr>
        <p:spPr bwMode="auto">
          <a:xfrm>
            <a:off x="0" y="590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18" name="Rectangle 6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17" name="Picture 6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7624" y="3068960"/>
            <a:ext cx="2448272" cy="590550"/>
          </a:xfrm>
          <a:prstGeom prst="rect">
            <a:avLst/>
          </a:prstGeom>
          <a:noFill/>
        </p:spPr>
      </p:pic>
      <p:sp>
        <p:nvSpPr>
          <p:cNvPr id="126020" name="Rectangle 6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19" name="Picture 6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87624" y="3645024"/>
            <a:ext cx="2494060" cy="590550"/>
          </a:xfrm>
          <a:prstGeom prst="rect">
            <a:avLst/>
          </a:prstGeom>
          <a:noFill/>
        </p:spPr>
      </p:pic>
      <p:sp>
        <p:nvSpPr>
          <p:cNvPr id="126021" name="Rectangle 69"/>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6023" name="Rectangle 7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22" name="Picture 7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87624" y="4221088"/>
            <a:ext cx="2422622" cy="590550"/>
          </a:xfrm>
          <a:prstGeom prst="rect">
            <a:avLst/>
          </a:prstGeom>
          <a:noFill/>
        </p:spPr>
      </p:pic>
      <p:sp>
        <p:nvSpPr>
          <p:cNvPr id="126024" name="Rectangle 72"/>
          <p:cNvSpPr>
            <a:spLocks noChangeArrowheads="1"/>
          </p:cNvSpPr>
          <p:nvPr/>
        </p:nvSpPr>
        <p:spPr bwMode="auto">
          <a:xfrm>
            <a:off x="0" y="590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26" name="Rectangle 7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25" name="Picture 7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115616" y="4857760"/>
            <a:ext cx="2527690" cy="590550"/>
          </a:xfrm>
          <a:prstGeom prst="rect">
            <a:avLst/>
          </a:prstGeom>
          <a:noFill/>
        </p:spPr>
      </p:pic>
      <p:sp>
        <p:nvSpPr>
          <p:cNvPr id="126027" name="Rectangle 75"/>
          <p:cNvSpPr>
            <a:spLocks noChangeArrowheads="1"/>
          </p:cNvSpPr>
          <p:nvPr/>
        </p:nvSpPr>
        <p:spPr bwMode="auto">
          <a:xfrm>
            <a:off x="0" y="590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2" name="Straight Connector 91"/>
          <p:cNvCxnSpPr/>
          <p:nvPr/>
        </p:nvCxnSpPr>
        <p:spPr>
          <a:xfrm>
            <a:off x="1142976" y="2143116"/>
            <a:ext cx="7072362"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flipH="1">
            <a:off x="2035951" y="3464719"/>
            <a:ext cx="3643338"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H="1">
            <a:off x="3071802" y="3500438"/>
            <a:ext cx="3571900"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flipH="1">
            <a:off x="4214810" y="3571876"/>
            <a:ext cx="3500462"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H="1">
            <a:off x="5250661" y="3536157"/>
            <a:ext cx="3571900"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6200000" flipH="1">
            <a:off x="6322231" y="3536157"/>
            <a:ext cx="3571900"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6031" name="Picture 7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000496" y="1643050"/>
            <a:ext cx="571500" cy="476250"/>
          </a:xfrm>
          <a:prstGeom prst="rect">
            <a:avLst/>
          </a:prstGeom>
          <a:noFill/>
        </p:spPr>
      </p:pic>
      <p:pic>
        <p:nvPicPr>
          <p:cNvPr id="126030" name="Picture 7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000628" y="1643050"/>
            <a:ext cx="733425" cy="485775"/>
          </a:xfrm>
          <a:prstGeom prst="rect">
            <a:avLst/>
          </a:prstGeom>
          <a:noFill/>
        </p:spPr>
      </p:pic>
      <p:pic>
        <p:nvPicPr>
          <p:cNvPr id="126029" name="Picture 7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072198" y="1643050"/>
            <a:ext cx="733425" cy="485775"/>
          </a:xfrm>
          <a:prstGeom prst="rect">
            <a:avLst/>
          </a:prstGeom>
          <a:noFill/>
        </p:spPr>
      </p:pic>
      <p:pic>
        <p:nvPicPr>
          <p:cNvPr id="126028" name="Picture 7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143768" y="1643050"/>
            <a:ext cx="733425" cy="485775"/>
          </a:xfrm>
          <a:prstGeom prst="rect">
            <a:avLst/>
          </a:prstGeom>
          <a:noFill/>
        </p:spPr>
      </p:pic>
      <p:sp>
        <p:nvSpPr>
          <p:cNvPr id="126032" name="Rectangle 8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6033" name="Rectangle 81"/>
          <p:cNvSpPr>
            <a:spLocks noChangeArrowheads="1"/>
          </p:cNvSpPr>
          <p:nvPr/>
        </p:nvSpPr>
        <p:spPr bwMode="auto">
          <a:xfrm>
            <a:off x="0" y="476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34" name="Rectangle 82"/>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35" name="Rectangle 83"/>
          <p:cNvSpPr>
            <a:spLocks noChangeArrowheads="1"/>
          </p:cNvSpPr>
          <p:nvPr/>
        </p:nvSpPr>
        <p:spPr bwMode="auto">
          <a:xfrm>
            <a:off x="0" y="1447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36" name="Rectangle 84"/>
          <p:cNvSpPr>
            <a:spLocks noChangeArrowheads="1"/>
          </p:cNvSpPr>
          <p:nvPr/>
        </p:nvSpPr>
        <p:spPr bwMode="auto">
          <a:xfrm>
            <a:off x="0" y="1933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6039" name="Picture 8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000496" y="2571744"/>
            <a:ext cx="466725" cy="476250"/>
          </a:xfrm>
          <a:prstGeom prst="rect">
            <a:avLst/>
          </a:prstGeom>
          <a:noFill/>
          <a:ln>
            <a:solidFill>
              <a:schemeClr val="tx1"/>
            </a:solidFill>
          </a:ln>
        </p:spPr>
      </p:pic>
      <p:pic>
        <p:nvPicPr>
          <p:cNvPr id="126038" name="Picture 86"/>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214810" y="3929066"/>
            <a:ext cx="200025" cy="476250"/>
          </a:xfrm>
          <a:prstGeom prst="rect">
            <a:avLst/>
          </a:prstGeom>
          <a:noFill/>
        </p:spPr>
      </p:pic>
      <p:pic>
        <p:nvPicPr>
          <p:cNvPr id="126037" name="Picture 8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214810" y="4572008"/>
            <a:ext cx="200025" cy="476250"/>
          </a:xfrm>
          <a:prstGeom prst="rect">
            <a:avLst/>
          </a:prstGeom>
          <a:noFill/>
        </p:spPr>
      </p:pic>
      <p:sp>
        <p:nvSpPr>
          <p:cNvPr id="126041" name="Rectangle 8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6042" name="Rectangle 90"/>
          <p:cNvSpPr>
            <a:spLocks noChangeArrowheads="1"/>
          </p:cNvSpPr>
          <p:nvPr/>
        </p:nvSpPr>
        <p:spPr bwMode="auto">
          <a:xfrm>
            <a:off x="0" y="476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43" name="Rectangle 91"/>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44" name="Rectangle 92"/>
          <p:cNvSpPr>
            <a:spLocks noChangeArrowheads="1"/>
          </p:cNvSpPr>
          <p:nvPr/>
        </p:nvSpPr>
        <p:spPr bwMode="auto">
          <a:xfrm>
            <a:off x="0" y="1428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45" name="Rectangle 93"/>
          <p:cNvSpPr>
            <a:spLocks noChangeArrowheads="1"/>
          </p:cNvSpPr>
          <p:nvPr/>
        </p:nvSpPr>
        <p:spPr bwMode="auto">
          <a:xfrm>
            <a:off x="0" y="1905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47" name="Rectangle 9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46" name="Picture 9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071934" y="3357562"/>
            <a:ext cx="466725" cy="476250"/>
          </a:xfrm>
          <a:prstGeom prst="rect">
            <a:avLst/>
          </a:prstGeom>
          <a:noFill/>
        </p:spPr>
      </p:pic>
      <p:pic>
        <p:nvPicPr>
          <p:cNvPr id="126054" name="Picture 102"/>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5286380" y="4357694"/>
            <a:ext cx="466725" cy="476250"/>
          </a:xfrm>
          <a:prstGeom prst="rect">
            <a:avLst/>
          </a:prstGeom>
          <a:noFill/>
        </p:spPr>
      </p:pic>
      <p:pic>
        <p:nvPicPr>
          <p:cNvPr id="126052" name="Picture 100"/>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5429256" y="3714752"/>
            <a:ext cx="200025" cy="476250"/>
          </a:xfrm>
          <a:prstGeom prst="rect">
            <a:avLst/>
          </a:prstGeom>
          <a:noFill/>
        </p:spPr>
      </p:pic>
      <p:pic>
        <p:nvPicPr>
          <p:cNvPr id="126051" name="Picture 9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5286380" y="3000372"/>
            <a:ext cx="428628" cy="476250"/>
          </a:xfrm>
          <a:prstGeom prst="rect">
            <a:avLst/>
          </a:prstGeom>
          <a:noFill/>
          <a:ln>
            <a:solidFill>
              <a:schemeClr val="tx1"/>
            </a:solidFill>
          </a:ln>
        </p:spPr>
      </p:pic>
      <p:pic>
        <p:nvPicPr>
          <p:cNvPr id="126050" name="Picture 9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357950" y="3357562"/>
            <a:ext cx="357190" cy="476250"/>
          </a:xfrm>
          <a:prstGeom prst="rect">
            <a:avLst/>
          </a:prstGeom>
          <a:noFill/>
          <a:ln>
            <a:solidFill>
              <a:schemeClr val="tx1"/>
            </a:solidFill>
          </a:ln>
        </p:spPr>
      </p:pic>
      <p:pic>
        <p:nvPicPr>
          <p:cNvPr id="126049" name="Picture 97"/>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6215074" y="4071942"/>
            <a:ext cx="466725" cy="476250"/>
          </a:xfrm>
          <a:prstGeom prst="rect">
            <a:avLst/>
          </a:prstGeom>
          <a:noFill/>
        </p:spPr>
      </p:pic>
      <p:pic>
        <p:nvPicPr>
          <p:cNvPr id="126048" name="Picture 96"/>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7358083" y="3714752"/>
            <a:ext cx="571503" cy="476250"/>
          </a:xfrm>
          <a:prstGeom prst="rect">
            <a:avLst/>
          </a:prstGeom>
          <a:noFill/>
          <a:ln>
            <a:solidFill>
              <a:schemeClr val="tx1"/>
            </a:solidFill>
          </a:ln>
        </p:spPr>
      </p:pic>
      <p:sp>
        <p:nvSpPr>
          <p:cNvPr id="126055" name="Rectangle 10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6056" name="Rectangle 104"/>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57" name="Rectangle 105"/>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59" name="Rectangle 107"/>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60" name="Rectangle 108"/>
          <p:cNvSpPr>
            <a:spLocks noChangeArrowheads="1"/>
          </p:cNvSpPr>
          <p:nvPr/>
        </p:nvSpPr>
        <p:spPr bwMode="auto">
          <a:xfrm>
            <a:off x="0" y="2838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61" name="Rectangle 109"/>
          <p:cNvSpPr>
            <a:spLocks noChangeArrowheads="1"/>
          </p:cNvSpPr>
          <p:nvPr/>
        </p:nvSpPr>
        <p:spPr bwMode="auto">
          <a:xfrm>
            <a:off x="0" y="331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62" name="Rectangle 110"/>
          <p:cNvSpPr>
            <a:spLocks noChangeArrowheads="1"/>
          </p:cNvSpPr>
          <p:nvPr/>
        </p:nvSpPr>
        <p:spPr bwMode="auto">
          <a:xfrm>
            <a:off x="0" y="3790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6064" name="Rectangle 1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63" name="Picture 111"/>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1259632" y="2276872"/>
            <a:ext cx="1314450" cy="792088"/>
          </a:xfrm>
          <a:prstGeom prst="rect">
            <a:avLst/>
          </a:prstGeom>
          <a:noFill/>
        </p:spPr>
      </p:pic>
      <p:sp>
        <p:nvSpPr>
          <p:cNvPr id="126065" name="Rectangle 113"/>
          <p:cNvSpPr>
            <a:spLocks noChangeArrowheads="1"/>
          </p:cNvSpPr>
          <p:nvPr/>
        </p:nvSpPr>
        <p:spPr bwMode="auto">
          <a:xfrm>
            <a:off x="0" y="590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67" name="Rectangle 1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66" name="Picture 114"/>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3286116" y="2428868"/>
            <a:ext cx="285753" cy="476250"/>
          </a:xfrm>
          <a:prstGeom prst="rect">
            <a:avLst/>
          </a:prstGeom>
          <a:noFill/>
          <a:ln>
            <a:solidFill>
              <a:schemeClr val="tx1"/>
            </a:solidFill>
          </a:ln>
        </p:spPr>
      </p:pic>
    </p:spTree>
  </p:cSld>
  <p:clrMapOvr>
    <a:masterClrMapping/>
  </p:clrMapOvr>
  <p:transition>
    <p:sndAc>
      <p:stSnd>
        <p:snd r:embed="rId2" name="chimes.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ar-IQ" dirty="0"/>
          </a:p>
        </p:txBody>
      </p:sp>
      <p:pic>
        <p:nvPicPr>
          <p:cNvPr id="3"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00100" y="1928802"/>
            <a:ext cx="7072362" cy="4029078"/>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1"/>
            <a:ext cx="7772400" cy="1126477"/>
          </a:xfrm>
        </p:spPr>
        <p:txBody>
          <a:bodyPr>
            <a:noAutofit/>
          </a:bodyPr>
          <a:lstStyle/>
          <a:p>
            <a:r>
              <a:rPr lang="en-US" sz="2800" b="1" dirty="0" smtClean="0"/>
              <a:t>6-3Deriving Newton interpolation backward differences</a:t>
            </a:r>
            <a:endParaRPr lang="ar-IQ" sz="2800" b="1" dirty="0"/>
          </a:p>
        </p:txBody>
      </p:sp>
      <p:sp>
        <p:nvSpPr>
          <p:cNvPr id="3" name="Subtitle 2"/>
          <p:cNvSpPr>
            <a:spLocks noGrp="1"/>
          </p:cNvSpPr>
          <p:nvPr>
            <p:ph type="subTitle" idx="1"/>
          </p:nvPr>
        </p:nvSpPr>
        <p:spPr>
          <a:xfrm>
            <a:off x="1000100" y="1340768"/>
            <a:ext cx="6772300" cy="5017190"/>
          </a:xfrm>
        </p:spPr>
        <p:txBody>
          <a:bodyPr/>
          <a:lstStyle/>
          <a:p>
            <a:r>
              <a:rPr lang="en-US" b="1" dirty="0" smtClean="0">
                <a:solidFill>
                  <a:schemeClr val="tx1"/>
                </a:solidFill>
              </a:rPr>
              <a:t>if</a:t>
            </a:r>
            <a:endParaRPr lang="ar-IQ" b="1" dirty="0">
              <a:solidFill>
                <a:schemeClr val="tx1"/>
              </a:solidFill>
            </a:endParaRPr>
          </a:p>
        </p:txBody>
      </p:sp>
      <p:sp>
        <p:nvSpPr>
          <p:cNvPr id="4" name="Content Placeholder 2"/>
          <p:cNvSpPr txBox="1">
            <a:spLocks/>
          </p:cNvSpPr>
          <p:nvPr/>
        </p:nvSpPr>
        <p:spPr>
          <a:xfrm>
            <a:off x="457200" y="2060848"/>
            <a:ext cx="8229600" cy="4797152"/>
          </a:xfrm>
          <a:prstGeom prst="rect">
            <a:avLst/>
          </a:prstGeom>
        </p:spPr>
        <p:txBody>
          <a:bodyPr vert="horz" lIns="91440" tIns="45720" rIns="91440" bIns="45720" rtlCol="1">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ar-IQ"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Rectangle 2"/>
          <p:cNvSpPr>
            <a:spLocks noChangeArrowheads="1"/>
          </p:cNvSpPr>
          <p:nvPr/>
        </p:nvSpPr>
        <p:spPr bwMode="auto">
          <a:xfrm flipV="1">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6"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57356" y="2571744"/>
            <a:ext cx="4214842" cy="500066"/>
          </a:xfrm>
          <a:prstGeom prst="rect">
            <a:avLst/>
          </a:prstGeom>
          <a:noFill/>
        </p:spPr>
      </p:pic>
      <p:sp>
        <p:nvSpPr>
          <p:cNvPr id="7" name="Rectangle 3"/>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57356" y="3214686"/>
            <a:ext cx="4572032" cy="357190"/>
          </a:xfrm>
          <a:prstGeom prst="rect">
            <a:avLst/>
          </a:prstGeom>
          <a:noFill/>
        </p:spPr>
      </p:pic>
      <p:sp>
        <p:nvSpPr>
          <p:cNvPr id="10"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85918" y="3857628"/>
            <a:ext cx="4071966" cy="357190"/>
          </a:xfrm>
          <a:prstGeom prst="rect">
            <a:avLst/>
          </a:prstGeom>
          <a:noFill/>
        </p:spPr>
      </p:pic>
      <p:sp>
        <p:nvSpPr>
          <p:cNvPr id="12"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43042" y="4500571"/>
            <a:ext cx="4214842" cy="428628"/>
          </a:xfrm>
          <a:prstGeom prst="rect">
            <a:avLst/>
          </a:prstGeom>
          <a:noFill/>
        </p:spPr>
      </p:pic>
      <p:sp>
        <p:nvSpPr>
          <p:cNvPr id="16"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357290" y="5072074"/>
            <a:ext cx="4714908" cy="428628"/>
          </a:xfrm>
          <a:prstGeom prst="rect">
            <a:avLst/>
          </a:prstGeom>
          <a:noFill/>
        </p:spPr>
      </p:pic>
      <p:sp>
        <p:nvSpPr>
          <p:cNvPr id="18"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9" name="Picture 1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357290" y="5572140"/>
            <a:ext cx="4643470" cy="500066"/>
          </a:xfrm>
          <a:prstGeom prst="rect">
            <a:avLst/>
          </a:prstGeom>
          <a:noFill/>
        </p:spPr>
      </p:pic>
      <p:pic>
        <p:nvPicPr>
          <p:cNvPr id="20"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714480" y="2000240"/>
            <a:ext cx="4429156" cy="500066"/>
          </a:xfrm>
          <a:prstGeom prst="rect">
            <a:avLst/>
          </a:prstGeom>
          <a:noFill/>
        </p:spPr>
      </p:pic>
      <p:pic>
        <p:nvPicPr>
          <p:cNvPr id="21" name="Picture 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857356" y="1571612"/>
            <a:ext cx="4143404" cy="500066"/>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5"/>
            <a:ext cx="7772400" cy="1143007"/>
          </a:xfrm>
        </p:spPr>
        <p:txBody>
          <a:bodyPr>
            <a:normAutofit/>
          </a:bodyPr>
          <a:lstStyle/>
          <a:p>
            <a:endParaRPr lang="ar-IQ" dirty="0"/>
          </a:p>
        </p:txBody>
      </p:sp>
      <p:sp>
        <p:nvSpPr>
          <p:cNvPr id="3" name="Subtitle 2"/>
          <p:cNvSpPr>
            <a:spLocks noGrp="1"/>
          </p:cNvSpPr>
          <p:nvPr>
            <p:ph type="subTitle" idx="1"/>
          </p:nvPr>
        </p:nvSpPr>
        <p:spPr>
          <a:xfrm>
            <a:off x="642910" y="1714488"/>
            <a:ext cx="7129490" cy="4786346"/>
          </a:xfrm>
        </p:spPr>
        <p:txBody>
          <a:bodyPr/>
          <a:lstStyle/>
          <a:p>
            <a:endParaRPr lang="ar-IQ" dirty="0"/>
          </a:p>
        </p:txBody>
      </p:sp>
      <p:sp>
        <p:nvSpPr>
          <p:cNvPr id="4" name="Rectangle 2"/>
          <p:cNvSpPr>
            <a:spLocks noChangeArrowheads="1"/>
          </p:cNvSpPr>
          <p:nvPr/>
        </p:nvSpPr>
        <p:spPr bwMode="auto">
          <a:xfrm>
            <a:off x="-1428760" y="28575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00166" y="2214554"/>
            <a:ext cx="4929222" cy="904878"/>
          </a:xfrm>
          <a:prstGeom prst="rect">
            <a:avLst/>
          </a:prstGeom>
          <a:noFill/>
        </p:spPr>
      </p:pic>
      <p:sp>
        <p:nvSpPr>
          <p:cNvPr id="6" name="Rectangle 4"/>
          <p:cNvSpPr>
            <a:spLocks noChangeArrowheads="1"/>
          </p:cNvSpPr>
          <p:nvPr/>
        </p:nvSpPr>
        <p:spPr bwMode="auto">
          <a:xfrm>
            <a:off x="-1428760" y="28575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85918" y="3214686"/>
            <a:ext cx="5214974" cy="285752"/>
          </a:xfrm>
          <a:prstGeom prst="rect">
            <a:avLst/>
          </a:prstGeom>
          <a:noFill/>
        </p:spPr>
      </p:pic>
      <p:sp>
        <p:nvSpPr>
          <p:cNvPr id="8" name="Rectangle 6"/>
          <p:cNvSpPr>
            <a:spLocks noChangeArrowheads="1"/>
          </p:cNvSpPr>
          <p:nvPr/>
        </p:nvSpPr>
        <p:spPr bwMode="auto">
          <a:xfrm>
            <a:off x="-1428760" y="28575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 name="Rectangle 7"/>
          <p:cNvSpPr>
            <a:spLocks noChangeArrowheads="1"/>
          </p:cNvSpPr>
          <p:nvPr/>
        </p:nvSpPr>
        <p:spPr bwMode="auto">
          <a:xfrm>
            <a:off x="-1428760" y="197167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9"/>
          <p:cNvSpPr>
            <a:spLocks noChangeArrowheads="1"/>
          </p:cNvSpPr>
          <p:nvPr/>
        </p:nvSpPr>
        <p:spPr bwMode="auto">
          <a:xfrm>
            <a:off x="-1428760" y="28575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 name="Rectangle 10"/>
          <p:cNvSpPr>
            <a:spLocks noChangeArrowheads="1"/>
          </p:cNvSpPr>
          <p:nvPr/>
        </p:nvSpPr>
        <p:spPr bwMode="auto">
          <a:xfrm>
            <a:off x="-1428760" y="197167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051" name="Rectangle 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52"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14480" y="4857760"/>
            <a:ext cx="4714908" cy="1071570"/>
          </a:xfrm>
          <a:prstGeom prst="rect">
            <a:avLst/>
          </a:prstGeom>
          <a:noFill/>
        </p:spPr>
      </p:pic>
      <p:sp>
        <p:nvSpPr>
          <p:cNvPr id="2054" name="Rectangle 6"/>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121"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03648" y="3933056"/>
            <a:ext cx="5000660" cy="642942"/>
          </a:xfrm>
          <a:prstGeom prst="rect">
            <a:avLst/>
          </a:prstGeom>
          <a:noFill/>
        </p:spPr>
      </p:pic>
      <p:sp>
        <p:nvSpPr>
          <p:cNvPr id="5123" name="Rectangle 3"/>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00109"/>
            <a:ext cx="7772400" cy="571503"/>
          </a:xfrm>
        </p:spPr>
        <p:txBody>
          <a:bodyPr>
            <a:normAutofit fontScale="90000"/>
          </a:bodyPr>
          <a:lstStyle/>
          <a:p>
            <a:r>
              <a:rPr lang="en-US" sz="2800" b="1" dirty="0" smtClean="0"/>
              <a:t>Newton Back- ward Interpolation formula</a:t>
            </a:r>
            <a:br>
              <a:rPr lang="en-US" sz="2800" b="1" dirty="0" smtClean="0"/>
            </a:br>
            <a:r>
              <a:rPr lang="en-US" sz="2800" b="1" dirty="0" smtClean="0"/>
              <a:t>N.B.W.I.F</a:t>
            </a:r>
            <a:endParaRPr lang="ar-IQ" sz="2800" b="1" dirty="0"/>
          </a:p>
        </p:txBody>
      </p:sp>
      <p:sp>
        <p:nvSpPr>
          <p:cNvPr id="3" name="Subtitle 2"/>
          <p:cNvSpPr>
            <a:spLocks noGrp="1"/>
          </p:cNvSpPr>
          <p:nvPr>
            <p:ph type="subTitle" idx="1"/>
          </p:nvPr>
        </p:nvSpPr>
        <p:spPr>
          <a:xfrm>
            <a:off x="714348" y="1785926"/>
            <a:ext cx="7786742" cy="4071966"/>
          </a:xfrm>
        </p:spPr>
        <p:txBody>
          <a:bodyPr/>
          <a:lstStyle/>
          <a:p>
            <a:r>
              <a:rPr lang="en-US" b="1" dirty="0" smtClean="0">
                <a:solidFill>
                  <a:schemeClr val="tx1"/>
                </a:solidFill>
              </a:rPr>
              <a:t>N.B.W.I.F</a:t>
            </a:r>
            <a:endParaRPr lang="ar-IQ" b="1" dirty="0">
              <a:solidFill>
                <a:schemeClr val="tx1"/>
              </a:solidFill>
            </a:endParaRPr>
          </a:p>
        </p:txBody>
      </p:sp>
      <p:sp>
        <p:nvSpPr>
          <p:cNvPr id="4" name="Title 1"/>
          <p:cNvSpPr txBox="1">
            <a:spLocks/>
          </p:cNvSpPr>
          <p:nvPr/>
        </p:nvSpPr>
        <p:spPr>
          <a:xfrm>
            <a:off x="685800" y="428605"/>
            <a:ext cx="8101042" cy="1071570"/>
          </a:xfrm>
          <a:prstGeom prst="rect">
            <a:avLst/>
          </a:prstGeom>
        </p:spPr>
        <p:txBody>
          <a:bodyPr vert="horz" lIns="91440" tIns="45720" rIns="91440" bIns="45720" rtlCol="1" anchor="ctr">
            <a:normAutofit fontScale="67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r>
              <a:rPr kumimoji="0" lang="en-US" sz="4000" b="1" i="0" u="none" strike="noStrike" kern="1200" cap="none" spc="0" normalizeH="0" baseline="0" noProof="0" dirty="0" smtClean="0">
                <a:ln>
                  <a:noFill/>
                </a:ln>
                <a:solidFill>
                  <a:schemeClr val="tx1"/>
                </a:solidFill>
                <a:effectLst/>
                <a:uLnTx/>
                <a:uFillTx/>
                <a:latin typeface="+mj-lt"/>
                <a:ea typeface="+mj-ea"/>
                <a:cs typeface="+mj-cs"/>
              </a:rPr>
              <a:t/>
            </a:r>
            <a:br>
              <a:rPr kumimoji="0" lang="en-US" sz="4000" b="1" i="0" u="none" strike="noStrike" kern="1200" cap="none" spc="0" normalizeH="0" baseline="0" noProof="0" dirty="0" smtClean="0">
                <a:ln>
                  <a:noFill/>
                </a:ln>
                <a:solidFill>
                  <a:schemeClr val="tx1"/>
                </a:solidFill>
                <a:effectLst/>
                <a:uLnTx/>
                <a:uFillTx/>
                <a:latin typeface="+mj-lt"/>
                <a:ea typeface="+mj-ea"/>
                <a:cs typeface="+mj-cs"/>
              </a:rPr>
            </a:br>
            <a:endParaRPr kumimoji="0" lang="ar-IQ"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2"/>
          <p:cNvSpPr>
            <a:spLocks noChangeArrowheads="1"/>
          </p:cNvSpPr>
          <p:nvPr/>
        </p:nvSpPr>
        <p:spPr bwMode="auto">
          <a:xfrm>
            <a:off x="0" y="-14287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1538" y="2857496"/>
            <a:ext cx="3419478" cy="1143008"/>
          </a:xfrm>
          <a:prstGeom prst="rect">
            <a:avLst/>
          </a:prstGeom>
          <a:noFill/>
        </p:spPr>
      </p:pic>
      <p:sp>
        <p:nvSpPr>
          <p:cNvPr id="7" name="Rectangle 4"/>
          <p:cNvSpPr>
            <a:spLocks noChangeArrowheads="1"/>
          </p:cNvSpPr>
          <p:nvPr/>
        </p:nvSpPr>
        <p:spPr bwMode="auto">
          <a:xfrm>
            <a:off x="0" y="-14287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8" name="Rectangle 6"/>
          <p:cNvSpPr>
            <a:spLocks noChangeArrowheads="1"/>
          </p:cNvSpPr>
          <p:nvPr/>
        </p:nvSpPr>
        <p:spPr bwMode="auto">
          <a:xfrm>
            <a:off x="0" y="-14287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9" name="Rectangle 8"/>
          <p:cNvSpPr>
            <a:spLocks noChangeArrowheads="1"/>
          </p:cNvSpPr>
          <p:nvPr/>
        </p:nvSpPr>
        <p:spPr bwMode="auto">
          <a:xfrm>
            <a:off x="0" y="-14287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29058" y="4643446"/>
            <a:ext cx="4643470" cy="1071570"/>
          </a:xfrm>
          <a:prstGeom prst="rect">
            <a:avLst/>
          </a:prstGeom>
          <a:noFill/>
        </p:spPr>
      </p:pic>
      <p:sp>
        <p:nvSpPr>
          <p:cNvPr id="11" name="Rectangle 9"/>
          <p:cNvSpPr>
            <a:spLocks noChangeArrowheads="1"/>
          </p:cNvSpPr>
          <p:nvPr/>
        </p:nvSpPr>
        <p:spPr bwMode="auto">
          <a:xfrm>
            <a:off x="0" y="120014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14287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429124" y="2928934"/>
            <a:ext cx="3643338" cy="1143008"/>
          </a:xfrm>
          <a:prstGeom prst="rect">
            <a:avLst/>
          </a:prstGeom>
          <a:noFill/>
        </p:spPr>
      </p:pic>
      <p:sp>
        <p:nvSpPr>
          <p:cNvPr id="14" name="Rectangle 13"/>
          <p:cNvSpPr>
            <a:spLocks noChangeArrowheads="1"/>
          </p:cNvSpPr>
          <p:nvPr/>
        </p:nvSpPr>
        <p:spPr bwMode="auto">
          <a:xfrm>
            <a:off x="0" y="-14287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143108" y="5000636"/>
            <a:ext cx="1214446" cy="500066"/>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7299"/>
            <a:ext cx="7772400" cy="642941"/>
          </a:xfrm>
        </p:spPr>
        <p:txBody>
          <a:bodyPr>
            <a:normAutofit fontScale="90000"/>
          </a:bodyPr>
          <a:lstStyle/>
          <a:p>
            <a:r>
              <a:rPr lang="en-US" b="1" dirty="0" smtClean="0"/>
              <a:t>Newton</a:t>
            </a:r>
            <a:r>
              <a:rPr lang="en-US" dirty="0" smtClean="0"/>
              <a:t> </a:t>
            </a:r>
            <a:r>
              <a:rPr lang="en-US" b="1" dirty="0" smtClean="0"/>
              <a:t>Back- ward formula</a:t>
            </a:r>
            <a:r>
              <a:rPr lang="ar-IQ" dirty="0" smtClean="0"/>
              <a:t/>
            </a:r>
            <a:br>
              <a:rPr lang="ar-IQ" dirty="0" smtClean="0"/>
            </a:br>
            <a:endParaRPr lang="ar-IQ" dirty="0"/>
          </a:p>
        </p:txBody>
      </p:sp>
      <p:sp>
        <p:nvSpPr>
          <p:cNvPr id="3" name="Subtitle 2"/>
          <p:cNvSpPr>
            <a:spLocks noGrp="1"/>
          </p:cNvSpPr>
          <p:nvPr>
            <p:ph type="subTitle" idx="1"/>
          </p:nvPr>
        </p:nvSpPr>
        <p:spPr>
          <a:xfrm>
            <a:off x="642910" y="2357430"/>
            <a:ext cx="7786742" cy="3571900"/>
          </a:xfrm>
        </p:spPr>
        <p:txBody>
          <a:bodyPr/>
          <a:lstStyle/>
          <a:p>
            <a:r>
              <a:rPr lang="en-US" b="1" dirty="0" smtClean="0">
                <a:solidFill>
                  <a:schemeClr val="tx1"/>
                </a:solidFill>
              </a:rPr>
              <a:t>Newton</a:t>
            </a:r>
            <a:r>
              <a:rPr lang="en-US" dirty="0" smtClean="0">
                <a:solidFill>
                  <a:schemeClr val="tx1"/>
                </a:solidFill>
              </a:rPr>
              <a:t> </a:t>
            </a:r>
            <a:r>
              <a:rPr lang="en-US" b="1" dirty="0" smtClean="0">
                <a:solidFill>
                  <a:schemeClr val="tx1"/>
                </a:solidFill>
              </a:rPr>
              <a:t>Back- ward formula</a:t>
            </a:r>
            <a:endParaRPr lang="ar-IQ" dirty="0" smtClean="0">
              <a:solidFill>
                <a:schemeClr val="tx1"/>
              </a:solidFill>
            </a:endParaRPr>
          </a:p>
          <a:p>
            <a:endParaRPr lang="ar-IQ" dirty="0"/>
          </a:p>
        </p:txBody>
      </p:sp>
      <p:pic>
        <p:nvPicPr>
          <p:cNvPr id="4"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57224" y="3071810"/>
            <a:ext cx="3419478" cy="1143008"/>
          </a:xfrm>
          <a:prstGeom prst="rect">
            <a:avLst/>
          </a:prstGeom>
          <a:noFill/>
        </p:spPr>
      </p:pic>
      <p:pic>
        <p:nvPicPr>
          <p:cNvPr id="5"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29124" y="2928934"/>
            <a:ext cx="3643338" cy="1143008"/>
          </a:xfrm>
          <a:prstGeom prst="rect">
            <a:avLst/>
          </a:prstGeom>
          <a:noFill/>
        </p:spPr>
      </p:pic>
      <p:pic>
        <p:nvPicPr>
          <p:cNvPr id="6"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14414" y="4572008"/>
            <a:ext cx="1214446" cy="500066"/>
          </a:xfrm>
          <a:prstGeom prst="rect">
            <a:avLst/>
          </a:prstGeom>
          <a:noFill/>
        </p:spPr>
      </p:pic>
      <p:pic>
        <p:nvPicPr>
          <p:cNvPr id="7"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428860" y="4286256"/>
            <a:ext cx="4643470" cy="1071570"/>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580602"/>
              </p:ext>
            </p:extLst>
          </p:nvPr>
        </p:nvGraphicFramePr>
        <p:xfrm>
          <a:off x="827584" y="174456"/>
          <a:ext cx="8136904" cy="6309360"/>
        </p:xfrm>
        <a:graphic>
          <a:graphicData uri="http://schemas.openxmlformats.org/drawingml/2006/table">
            <a:tbl>
              <a:tblPr/>
              <a:tblGrid>
                <a:gridCol w="8136904">
                  <a:extLst>
                    <a:ext uri="{9D8B030D-6E8A-4147-A177-3AD203B41FA5}">
                      <a16:colId xmlns:a16="http://schemas.microsoft.com/office/drawing/2014/main" val="20000"/>
                    </a:ext>
                  </a:extLst>
                </a:gridCol>
              </a:tblGrid>
              <a:tr h="5904656">
                <a:tc>
                  <a:txBody>
                    <a:bodyPr/>
                    <a:lstStyle/>
                    <a:p>
                      <a:pPr algn="ctr" rtl="0"/>
                      <a:r>
                        <a:rPr lang="en-US" sz="2800" b="1" dirty="0" smtClean="0">
                          <a:latin typeface="Times New Roman"/>
                          <a:ea typeface="Calibri"/>
                          <a:cs typeface="+mj-cs"/>
                        </a:rPr>
                        <a:t>Course  book </a:t>
                      </a:r>
                    </a:p>
                    <a:p>
                      <a:pPr algn="ctr" rtl="0"/>
                      <a:r>
                        <a:rPr lang="en-US" sz="2000" b="1" dirty="0" smtClean="0">
                          <a:latin typeface="Times New Roman"/>
                          <a:ea typeface="Calibri"/>
                          <a:cs typeface="+mj-cs"/>
                        </a:rPr>
                        <a:t>CONTENT</a:t>
                      </a:r>
                    </a:p>
                    <a:p>
                      <a:pPr algn="l" rtl="0"/>
                      <a:r>
                        <a:rPr lang="en-US" sz="2000" b="1" dirty="0" smtClean="0">
                          <a:latin typeface="Times New Roman"/>
                          <a:ea typeface="Calibri"/>
                          <a:cs typeface="+mj-cs"/>
                        </a:rPr>
                        <a:t>Chapter </a:t>
                      </a:r>
                      <a:r>
                        <a:rPr lang="en-US" sz="2000" b="1" dirty="0">
                          <a:latin typeface="Times New Roman"/>
                          <a:ea typeface="Calibri"/>
                          <a:cs typeface="+mj-cs"/>
                        </a:rPr>
                        <a:t>One</a:t>
                      </a:r>
                      <a:r>
                        <a:rPr lang="en-US" sz="2000" b="1" dirty="0" smtClean="0">
                          <a:latin typeface="Times New Roman"/>
                          <a:ea typeface="Calibri"/>
                          <a:cs typeface="+mj-cs"/>
                        </a:rPr>
                        <a:t>: </a:t>
                      </a:r>
                      <a:r>
                        <a:rPr lang="en-US" sz="2000" b="1" kern="1200" dirty="0" smtClean="0">
                          <a:solidFill>
                            <a:schemeClr val="tx1"/>
                          </a:solidFill>
                          <a:latin typeface="+mn-lt"/>
                          <a:ea typeface="+mn-ea"/>
                          <a:cs typeface="+mj-cs"/>
                        </a:rPr>
                        <a:t>Errors Theorem</a:t>
                      </a:r>
                      <a:r>
                        <a:rPr lang="en-US" sz="2000" b="1" dirty="0" smtClean="0">
                          <a:latin typeface="Times New Roman"/>
                          <a:ea typeface="Calibri"/>
                          <a:cs typeface="+mj-cs"/>
                        </a:rPr>
                        <a:t> </a:t>
                      </a:r>
                    </a:p>
                    <a:p>
                      <a:pPr algn="just" rtl="0">
                        <a:lnSpc>
                          <a:spcPct val="115000"/>
                        </a:lnSpc>
                        <a:spcAft>
                          <a:spcPts val="0"/>
                        </a:spcAft>
                        <a:tabLst>
                          <a:tab pos="90170" algn="r"/>
                        </a:tabLst>
                      </a:pPr>
                      <a:r>
                        <a:rPr lang="en-GB" sz="2000" dirty="0" smtClean="0">
                          <a:latin typeface="Times New Roman"/>
                          <a:ea typeface="Calibri"/>
                          <a:cs typeface="Arial"/>
                        </a:rPr>
                        <a:t>1-1The remainder of Taylor Series [Taylor Expansion ] </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1-2 General</a:t>
                      </a:r>
                      <a:r>
                        <a:rPr lang="en-GB" sz="2000" baseline="0" dirty="0" smtClean="0">
                          <a:latin typeface="Times New Roman"/>
                          <a:ea typeface="Calibri"/>
                          <a:cs typeface="Arial"/>
                        </a:rPr>
                        <a:t> Formula for Function</a:t>
                      </a:r>
                    </a:p>
                    <a:p>
                      <a:pPr algn="just" rtl="0">
                        <a:lnSpc>
                          <a:spcPct val="115000"/>
                        </a:lnSpc>
                        <a:spcAft>
                          <a:spcPts val="0"/>
                        </a:spcAft>
                        <a:tabLst>
                          <a:tab pos="90170" algn="r"/>
                        </a:tabLst>
                      </a:pPr>
                      <a:r>
                        <a:rPr lang="en-GB" sz="2000" b="1" baseline="0" dirty="0" smtClean="0">
                          <a:latin typeface="Times New Roman"/>
                          <a:ea typeface="Calibri"/>
                          <a:cs typeface="Arial"/>
                        </a:rPr>
                        <a:t>1-3 Euler’s Formula</a:t>
                      </a:r>
                      <a:endParaRPr lang="en-US" sz="2000" b="1" dirty="0" smtClean="0">
                        <a:latin typeface="Times New Roman"/>
                        <a:ea typeface="Calibri"/>
                        <a:cs typeface="Arial"/>
                      </a:endParaRPr>
                    </a:p>
                    <a:p>
                      <a:pPr algn="just" rtl="0">
                        <a:lnSpc>
                          <a:spcPct val="115000"/>
                        </a:lnSpc>
                        <a:spcAft>
                          <a:spcPts val="0"/>
                        </a:spcAft>
                        <a:tabLst>
                          <a:tab pos="90170" algn="r"/>
                        </a:tabLst>
                      </a:pPr>
                      <a:r>
                        <a:rPr lang="en-US" sz="2000" b="1" dirty="0" smtClean="0">
                          <a:latin typeface="Times New Roman"/>
                          <a:ea typeface="Calibri"/>
                          <a:cs typeface="Arial"/>
                        </a:rPr>
                        <a:t>Chapter Two:</a:t>
                      </a:r>
                      <a:r>
                        <a:rPr lang="en-GB" sz="2000" b="1" dirty="0" smtClean="0">
                          <a:latin typeface="Times New Roman"/>
                          <a:ea typeface="Calibri"/>
                          <a:cs typeface="Arial"/>
                        </a:rPr>
                        <a:t> Finite Differences</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2-1 Descending Difference[Forward Difference]</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2-1-1 Table of Descending Difference [Forward Difference]</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2-2 Ascending Difference[ Backward Difference]</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2-2-1 Table of Descending Difference[Backward Difference] </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2-3 Central Difference</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2-3-1 Table of Central Difference</a:t>
                      </a:r>
                      <a:r>
                        <a:rPr lang="en-GB" sz="2000" b="1" dirty="0" smtClean="0">
                          <a:latin typeface="Times New Roman"/>
                          <a:ea typeface="Calibri"/>
                          <a:cs typeface="Arial"/>
                        </a:rPr>
                        <a:t> </a:t>
                      </a:r>
                    </a:p>
                    <a:p>
                      <a:pPr algn="just" rtl="0">
                        <a:lnSpc>
                          <a:spcPct val="115000"/>
                        </a:lnSpc>
                        <a:spcAft>
                          <a:spcPts val="0"/>
                        </a:spcAft>
                        <a:tabLst>
                          <a:tab pos="90170" algn="r"/>
                        </a:tabLst>
                      </a:pPr>
                      <a:r>
                        <a:rPr lang="en-GB" sz="2000" dirty="0" smtClean="0">
                          <a:latin typeface="Times New Roman"/>
                          <a:ea typeface="Calibri"/>
                          <a:cs typeface="Arial"/>
                        </a:rPr>
                        <a:t>2-4 Relation between[Forward Difference] and Central Difference</a:t>
                      </a:r>
                      <a:r>
                        <a:rPr lang="en-GB" sz="2000" b="1" dirty="0" smtClean="0">
                          <a:latin typeface="Times New Roman"/>
                          <a:ea typeface="Calibri"/>
                          <a:cs typeface="Arial"/>
                        </a:rPr>
                        <a:t> </a:t>
                      </a:r>
                    </a:p>
                    <a:p>
                      <a:pPr algn="just" rtl="0">
                        <a:lnSpc>
                          <a:spcPct val="115000"/>
                        </a:lnSpc>
                        <a:spcAft>
                          <a:spcPts val="0"/>
                        </a:spcAft>
                        <a:tabLst>
                          <a:tab pos="90170" algn="r"/>
                        </a:tabLst>
                      </a:pPr>
                      <a:r>
                        <a:rPr lang="en-US" sz="2000" kern="1200" dirty="0" smtClean="0">
                          <a:solidFill>
                            <a:schemeClr val="tx1"/>
                          </a:solidFill>
                          <a:latin typeface="+mn-lt"/>
                          <a:ea typeface="+mn-ea"/>
                          <a:cs typeface="+mn-cs"/>
                        </a:rPr>
                        <a:t>or </a:t>
                      </a:r>
                      <a:r>
                        <a:rPr lang="en-GB" sz="2000" kern="1200" dirty="0" smtClean="0">
                          <a:solidFill>
                            <a:schemeClr val="tx1"/>
                          </a:solidFill>
                          <a:latin typeface="+mn-lt"/>
                          <a:ea typeface="+mn-ea"/>
                          <a:cs typeface="+mn-cs"/>
                        </a:rPr>
                        <a:t>Forward Difference effect on Central Difference</a:t>
                      </a:r>
                      <a:endParaRPr lang="en-US" sz="2000" dirty="0" smtClean="0">
                        <a:latin typeface="+mn-lt"/>
                        <a:ea typeface="Calibri"/>
                        <a:cs typeface="Arial"/>
                      </a:endParaRPr>
                    </a:p>
                    <a:p>
                      <a:pPr algn="just" rtl="0">
                        <a:lnSpc>
                          <a:spcPct val="115000"/>
                        </a:lnSpc>
                        <a:spcAft>
                          <a:spcPts val="0"/>
                        </a:spcAft>
                        <a:tabLst>
                          <a:tab pos="90170" algn="r"/>
                        </a:tabLst>
                      </a:pPr>
                      <a:r>
                        <a:rPr lang="en-US" sz="2000" dirty="0" smtClean="0">
                          <a:latin typeface="+mn-lt"/>
                          <a:ea typeface="Calibri"/>
                          <a:cs typeface="Arial"/>
                        </a:rPr>
                        <a:t>2-5 Relation between Backward Difference and Central</a:t>
                      </a:r>
                      <a:r>
                        <a:rPr lang="en-US" sz="2000" baseline="0" dirty="0" smtClean="0">
                          <a:latin typeface="+mn-lt"/>
                          <a:ea typeface="Calibri"/>
                          <a:cs typeface="Arial"/>
                        </a:rPr>
                        <a:t> Difference</a:t>
                      </a:r>
                    </a:p>
                    <a:p>
                      <a:pPr algn="just" rtl="0">
                        <a:lnSpc>
                          <a:spcPct val="115000"/>
                        </a:lnSpc>
                        <a:spcAft>
                          <a:spcPts val="0"/>
                        </a:spcAft>
                        <a:tabLst>
                          <a:tab pos="90170" algn="r"/>
                        </a:tabLst>
                      </a:pPr>
                      <a:r>
                        <a:rPr lang="en-US" sz="2000" kern="1200" dirty="0" smtClean="0">
                          <a:solidFill>
                            <a:schemeClr val="tx1"/>
                          </a:solidFill>
                          <a:latin typeface="+mn-lt"/>
                          <a:ea typeface="+mn-ea"/>
                          <a:cs typeface="+mn-cs"/>
                        </a:rPr>
                        <a:t>or Backward Difference </a:t>
                      </a:r>
                      <a:r>
                        <a:rPr lang="en-GB" sz="2000" kern="1200" dirty="0" smtClean="0">
                          <a:solidFill>
                            <a:schemeClr val="tx1"/>
                          </a:solidFill>
                          <a:latin typeface="+mn-lt"/>
                          <a:ea typeface="+mn-ea"/>
                          <a:cs typeface="+mn-cs"/>
                        </a:rPr>
                        <a:t>effect on Central Difference</a:t>
                      </a:r>
                      <a:endParaRPr lang="en-US" sz="2000" dirty="0" smtClean="0">
                        <a:latin typeface="+mn-lt"/>
                        <a:ea typeface="Calibri"/>
                        <a:cs typeface="Arial"/>
                      </a:endParaRPr>
                    </a:p>
                    <a:p>
                      <a:pPr algn="l" rtl="0"/>
                      <a:endParaRPr lang="en-US" sz="2400" b="1" dirty="0" smtClean="0">
                        <a:latin typeface="Times New Roman"/>
                        <a:ea typeface="Calibri"/>
                        <a:cs typeface="+mj-cs"/>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ransition>
    <p:sndAc>
      <p:stSnd>
        <p:snd r:embed="rId2" name="chimes.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 y="462052"/>
            <a:ext cx="8229600" cy="771799"/>
          </a:xfrm>
        </p:spPr>
        <p:txBody>
          <a:bodyPr>
            <a:normAutofit fontScale="90000"/>
          </a:bodyPr>
          <a:lstStyle/>
          <a:p>
            <a:r>
              <a:rPr lang="en-US" dirty="0" smtClean="0"/>
              <a:t>6-3 Gaussian Forward Interpolation Formula</a:t>
            </a:r>
            <a:endParaRPr lang="ar-IQ" dirty="0"/>
          </a:p>
        </p:txBody>
      </p:sp>
      <p:sp>
        <p:nvSpPr>
          <p:cNvPr id="3" name="Title 1"/>
          <p:cNvSpPr txBox="1">
            <a:spLocks/>
          </p:cNvSpPr>
          <p:nvPr/>
        </p:nvSpPr>
        <p:spPr>
          <a:xfrm>
            <a:off x="685800" y="404664"/>
            <a:ext cx="7772400" cy="1008112"/>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endParaRPr kumimoji="0" lang="ar-IQ"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Subtitle 2"/>
          <p:cNvSpPr txBox="1">
            <a:spLocks/>
          </p:cNvSpPr>
          <p:nvPr/>
        </p:nvSpPr>
        <p:spPr>
          <a:xfrm>
            <a:off x="683568" y="1628800"/>
            <a:ext cx="8208912" cy="4370040"/>
          </a:xfrm>
          <a:prstGeom prst="rect">
            <a:avLst/>
          </a:prstGeom>
        </p:spPr>
        <p:txBody>
          <a:bodyPr/>
          <a:lstStyle/>
          <a:p>
            <a:pPr marL="342900" marR="0" lvl="0" indent="-342900" defTabSz="914400" rtl="1"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If</a:t>
            </a:r>
            <a:endParaRPr kumimoji="0" lang="ar-IQ"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685800" y="188640"/>
            <a:ext cx="7772400" cy="864096"/>
          </a:xfrm>
          <a:prstGeom prst="rect">
            <a:avLst/>
          </a:prstGeom>
        </p:spPr>
        <p:txBody>
          <a:bodyPr vert="horz" lIns="91440" tIns="45720" rIns="91440" bIns="45720" rtlCol="1" anchor="ctr">
            <a:normAutofit fontScale="7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mj-lt"/>
                <a:ea typeface="+mj-ea"/>
                <a:cs typeface="+mj-cs"/>
              </a:rPr>
              <a:t/>
            </a:r>
            <a:br>
              <a:rPr kumimoji="0" lang="en-US" sz="3600" b="0" i="0" u="none" strike="noStrike" kern="1200" cap="none" spc="0" normalizeH="0" baseline="0" noProof="0" smtClean="0">
                <a:ln>
                  <a:noFill/>
                </a:ln>
                <a:solidFill>
                  <a:schemeClr val="tx1"/>
                </a:solidFill>
                <a:effectLst/>
                <a:uLnTx/>
                <a:uFillTx/>
                <a:latin typeface="+mj-lt"/>
                <a:ea typeface="+mj-ea"/>
                <a:cs typeface="+mj-cs"/>
              </a:rPr>
            </a:br>
            <a:endParaRPr kumimoji="0" lang="ar-IQ"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Subtitle 2"/>
          <p:cNvSpPr txBox="1">
            <a:spLocks/>
          </p:cNvSpPr>
          <p:nvPr/>
        </p:nvSpPr>
        <p:spPr>
          <a:xfrm>
            <a:off x="323528" y="1268760"/>
            <a:ext cx="7272808" cy="4442048"/>
          </a:xfrm>
          <a:prstGeom prst="rect">
            <a:avLst/>
          </a:prstGeom>
        </p:spPr>
        <p:txBody>
          <a:bodyPr vert="horz" lIns="91440" tIns="45720" rIns="91440" bIns="45720" rtlCol="1">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ar-IQ"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624" y="1772816"/>
            <a:ext cx="3024336" cy="720080"/>
          </a:xfrm>
          <a:prstGeom prst="rect">
            <a:avLst/>
          </a:prstGeom>
          <a:noFill/>
        </p:spPr>
      </p:pic>
      <p:sp>
        <p:nvSpPr>
          <p:cNvPr id="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9"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0" name="Rectangle 20"/>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4" name="Rectangle 25"/>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8"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9"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0" name="Rectangle 3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2" name="Picture 3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9632" y="4725144"/>
            <a:ext cx="6840760" cy="1224136"/>
          </a:xfrm>
          <a:prstGeom prst="rect">
            <a:avLst/>
          </a:prstGeom>
          <a:noFill/>
        </p:spPr>
      </p:pic>
      <p:sp>
        <p:nvSpPr>
          <p:cNvPr id="33" name="Rectangle 36"/>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65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6563"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71600" y="2492896"/>
            <a:ext cx="7056784" cy="552450"/>
          </a:xfrm>
          <a:prstGeom prst="rect">
            <a:avLst/>
          </a:prstGeom>
          <a:noFill/>
        </p:spPr>
      </p:pic>
      <p:sp>
        <p:nvSpPr>
          <p:cNvPr id="665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656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9552" y="3068960"/>
            <a:ext cx="7704856" cy="552450"/>
          </a:xfrm>
          <a:prstGeom prst="rect">
            <a:avLst/>
          </a:prstGeom>
          <a:noFill/>
        </p:spPr>
      </p:pic>
      <p:sp>
        <p:nvSpPr>
          <p:cNvPr id="6656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65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6570"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11560" y="3789040"/>
            <a:ext cx="8136904" cy="864096"/>
          </a:xfrm>
          <a:prstGeom prst="rect">
            <a:avLst/>
          </a:prstGeom>
          <a:noFill/>
        </p:spPr>
      </p:pic>
      <p:sp>
        <p:nvSpPr>
          <p:cNvPr id="66572" name="Rectangle 1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4"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7"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8" name="Rectangle 3"/>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99592" y="1844824"/>
            <a:ext cx="2088232" cy="648072"/>
          </a:xfrm>
          <a:prstGeom prst="rect">
            <a:avLst/>
          </a:prstGeom>
          <a:noFill/>
        </p:spPr>
      </p:pic>
      <p:sp>
        <p:nvSpPr>
          <p:cNvPr id="11"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 name="Rectangle 1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1"/>
          <p:cNvSpPr>
            <a:spLocks noChangeArrowheads="1"/>
          </p:cNvSpPr>
          <p:nvPr/>
        </p:nvSpPr>
        <p:spPr bwMode="auto">
          <a:xfrm>
            <a:off x="0" y="1543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Straight Arrow Connector 14"/>
          <p:cNvCxnSpPr/>
          <p:nvPr/>
        </p:nvCxnSpPr>
        <p:spPr>
          <a:xfrm>
            <a:off x="3563888" y="3068960"/>
            <a:ext cx="8640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7" name="Rectangle 14"/>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 name="Straight Arrow Connector 17"/>
          <p:cNvCxnSpPr/>
          <p:nvPr/>
        </p:nvCxnSpPr>
        <p:spPr>
          <a:xfrm>
            <a:off x="3707904" y="4293096"/>
            <a:ext cx="8640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 name="Picture 1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27584" y="2564904"/>
            <a:ext cx="2146548" cy="769615"/>
          </a:xfrm>
          <a:prstGeom prst="rect">
            <a:avLst/>
          </a:prstGeom>
          <a:noFill/>
        </p:spPr>
      </p:pic>
      <p:pic>
        <p:nvPicPr>
          <p:cNvPr id="21"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88024" y="3789040"/>
            <a:ext cx="2376264" cy="1008112"/>
          </a:xfrm>
          <a:prstGeom prst="rect">
            <a:avLst/>
          </a:prstGeom>
          <a:noFill/>
        </p:spPr>
      </p:pic>
      <p:sp>
        <p:nvSpPr>
          <p:cNvPr id="2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3" name="Rectangle 2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3"/>
          <p:cNvSpPr>
            <a:spLocks noChangeArrowheads="1"/>
          </p:cNvSpPr>
          <p:nvPr/>
        </p:nvSpPr>
        <p:spPr bwMode="auto">
          <a:xfrm>
            <a:off x="0" y="1685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7"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860032" y="2420888"/>
            <a:ext cx="1768599" cy="1252339"/>
          </a:xfrm>
          <a:prstGeom prst="rect">
            <a:avLst/>
          </a:prstGeom>
          <a:noFill/>
        </p:spPr>
      </p:pic>
      <p:sp>
        <p:nvSpPr>
          <p:cNvPr id="28" name="Rectangle 2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0" name="Picture 2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71600" y="3573016"/>
            <a:ext cx="2304256" cy="1468363"/>
          </a:xfrm>
          <a:prstGeom prst="rect">
            <a:avLst/>
          </a:prstGeom>
          <a:noFill/>
        </p:spPr>
      </p:pic>
      <p:sp>
        <p:nvSpPr>
          <p:cNvPr id="31"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32" name="Picture 3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7544" y="5157192"/>
            <a:ext cx="2514600" cy="864096"/>
          </a:xfrm>
          <a:prstGeom prst="rect">
            <a:avLst/>
          </a:prstGeom>
          <a:noFill/>
        </p:spPr>
      </p:pic>
      <p:pic>
        <p:nvPicPr>
          <p:cNvPr id="33" name="Picture 3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283968" y="5157192"/>
            <a:ext cx="2257425" cy="913631"/>
          </a:xfrm>
          <a:prstGeom prst="rect">
            <a:avLst/>
          </a:prstGeom>
          <a:noFill/>
        </p:spPr>
      </p:pic>
      <p:pic>
        <p:nvPicPr>
          <p:cNvPr id="34" name="Picture 3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763688" y="5949280"/>
            <a:ext cx="3384376" cy="769615"/>
          </a:xfrm>
          <a:prstGeom prst="rect">
            <a:avLst/>
          </a:prstGeom>
          <a:noFill/>
        </p:spPr>
      </p:pic>
      <p:sp>
        <p:nvSpPr>
          <p:cNvPr id="35"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6" name="Rectangle 3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5"/>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6"/>
          <p:cNvSpPr>
            <a:spLocks noChangeArrowheads="1"/>
          </p:cNvSpPr>
          <p:nvPr/>
        </p:nvSpPr>
        <p:spPr bwMode="auto">
          <a:xfrm>
            <a:off x="0" y="1685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9" name="Straight Arrow Connector 38"/>
          <p:cNvCxnSpPr/>
          <p:nvPr/>
        </p:nvCxnSpPr>
        <p:spPr>
          <a:xfrm>
            <a:off x="3275856" y="5589240"/>
            <a:ext cx="8640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5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5539"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55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5540" name="Picture 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99592" y="620688"/>
            <a:ext cx="7632848" cy="936104"/>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6-4 Gaussian Backward Interpolation Formula</a:t>
            </a:r>
            <a:br>
              <a:rPr lang="en-US" dirty="0" smtClean="0"/>
            </a:br>
            <a:endParaRPr lang="ar-IQ" dirty="0"/>
          </a:p>
        </p:txBody>
      </p:sp>
      <p:graphicFrame>
        <p:nvGraphicFramePr>
          <p:cNvPr id="35" name="Table 34"/>
          <p:cNvGraphicFramePr>
            <a:graphicFrameLocks noGrp="1"/>
          </p:cNvGraphicFramePr>
          <p:nvPr/>
        </p:nvGraphicFramePr>
        <p:xfrm>
          <a:off x="1524000" y="3352597"/>
          <a:ext cx="6096000" cy="152806"/>
        </p:xfrm>
        <a:graphic>
          <a:graphicData uri="http://schemas.openxmlformats.org/drawingml/2006/table">
            <a:tbl>
              <a:tblPr/>
              <a:tblGrid>
                <a:gridCol w="5797360">
                  <a:extLst>
                    <a:ext uri="{9D8B030D-6E8A-4147-A177-3AD203B41FA5}">
                      <a16:colId xmlns:a16="http://schemas.microsoft.com/office/drawing/2014/main" val="20000"/>
                    </a:ext>
                  </a:extLst>
                </a:gridCol>
                <a:gridCol w="298640">
                  <a:extLst>
                    <a:ext uri="{9D8B030D-6E8A-4147-A177-3AD203B41FA5}">
                      <a16:colId xmlns:a16="http://schemas.microsoft.com/office/drawing/2014/main" val="20001"/>
                    </a:ext>
                  </a:extLst>
                </a:gridCol>
              </a:tblGrid>
              <a:tr h="151676">
                <a:tc>
                  <a:txBody>
                    <a:bodyPr/>
                    <a:lstStyle/>
                    <a:p>
                      <a:pPr algn="ctr" rtl="0">
                        <a:lnSpc>
                          <a:spcPct val="115000"/>
                        </a:lnSpc>
                        <a:spcAft>
                          <a:spcPts val="0"/>
                        </a:spcAft>
                      </a:pPr>
                      <a:endParaRPr lang="en-US" sz="800">
                        <a:solidFill>
                          <a:srgbClr val="000000"/>
                        </a:solidFill>
                        <a:latin typeface="Arial"/>
                        <a:ea typeface="Times New Roman"/>
                        <a:cs typeface="Arial"/>
                      </a:endParaRPr>
                    </a:p>
                  </a:txBody>
                  <a:tcPr marL="6299" marR="6299" marT="6299" marB="6299">
                    <a:lnL>
                      <a:noFill/>
                    </a:lnL>
                    <a:lnR>
                      <a:noFill/>
                    </a:lnR>
                    <a:lnT>
                      <a:noFill/>
                    </a:lnT>
                    <a:lnB>
                      <a:noFill/>
                    </a:lnB>
                    <a:solidFill>
                      <a:srgbClr val="FFFFFF"/>
                    </a:solidFill>
                  </a:tcPr>
                </a:tc>
                <a:tc>
                  <a:txBody>
                    <a:bodyPr/>
                    <a:lstStyle/>
                    <a:p>
                      <a:pPr algn="r" rtl="0">
                        <a:lnSpc>
                          <a:spcPct val="115000"/>
                        </a:lnSpc>
                        <a:spcAft>
                          <a:spcPts val="0"/>
                        </a:spcAft>
                      </a:pPr>
                      <a:r>
                        <a:rPr lang="en-US" sz="800">
                          <a:solidFill>
                            <a:srgbClr val="000000"/>
                          </a:solidFill>
                          <a:latin typeface="Arial"/>
                          <a:ea typeface="Times New Roman"/>
                          <a:cs typeface="Arial"/>
                        </a:rPr>
                        <a:t>(2)</a:t>
                      </a:r>
                      <a:endParaRPr lang="en-US" sz="700">
                        <a:latin typeface="Calibri"/>
                        <a:ea typeface="Calibri"/>
                        <a:cs typeface="Arial"/>
                      </a:endParaRPr>
                    </a:p>
                  </a:txBody>
                  <a:tcPr marL="6299" marR="6299" marT="6299" marB="6299">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graphicFrame>
        <p:nvGraphicFramePr>
          <p:cNvPr id="36" name="Table 35"/>
          <p:cNvGraphicFramePr>
            <a:graphicFrameLocks noGrp="1"/>
          </p:cNvGraphicFramePr>
          <p:nvPr/>
        </p:nvGraphicFramePr>
        <p:xfrm>
          <a:off x="1524000" y="3352597"/>
          <a:ext cx="6096000" cy="152806"/>
        </p:xfrm>
        <a:graphic>
          <a:graphicData uri="http://schemas.openxmlformats.org/drawingml/2006/table">
            <a:tbl>
              <a:tblPr/>
              <a:tblGrid>
                <a:gridCol w="6096000">
                  <a:extLst>
                    <a:ext uri="{9D8B030D-6E8A-4147-A177-3AD203B41FA5}">
                      <a16:colId xmlns:a16="http://schemas.microsoft.com/office/drawing/2014/main" val="20000"/>
                    </a:ext>
                  </a:extLst>
                </a:gridCol>
              </a:tblGrid>
              <a:tr h="151676">
                <a:tc>
                  <a:txBody>
                    <a:bodyPr/>
                    <a:lstStyle/>
                    <a:p>
                      <a:pPr algn="ctr" rtl="0">
                        <a:lnSpc>
                          <a:spcPct val="115000"/>
                        </a:lnSpc>
                        <a:spcAft>
                          <a:spcPts val="0"/>
                        </a:spcAft>
                      </a:pPr>
                      <a:endParaRPr lang="en-US" sz="800" dirty="0">
                        <a:solidFill>
                          <a:srgbClr val="000000"/>
                        </a:solidFill>
                        <a:latin typeface="Arial"/>
                        <a:ea typeface="Times New Roman"/>
                        <a:cs typeface="Arial"/>
                      </a:endParaRPr>
                    </a:p>
                  </a:txBody>
                  <a:tcPr marL="6299" marR="6299" marT="6299" marB="6299">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65543" name="Rectangle 7"/>
          <p:cNvSpPr>
            <a:spLocks noChangeArrowheads="1"/>
          </p:cNvSpPr>
          <p:nvPr/>
        </p:nvSpPr>
        <p:spPr bwMode="auto">
          <a:xfrm>
            <a:off x="0" y="54868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5544" name="Rectangle 8"/>
          <p:cNvSpPr>
            <a:spLocks noChangeArrowheads="1"/>
          </p:cNvSpPr>
          <p:nvPr/>
        </p:nvSpPr>
        <p:spPr bwMode="auto">
          <a:xfrm>
            <a:off x="0" y="842918"/>
            <a:ext cx="184731" cy="6001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rgbClr val="000000"/>
              </a:solidFill>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endParaRPr>
          </a:p>
        </p:txBody>
      </p:sp>
      <p:sp>
        <p:nvSpPr>
          <p:cNvPr id="65545" name="Rectangle 9"/>
          <p:cNvSpPr>
            <a:spLocks noChangeArrowheads="1"/>
          </p:cNvSpPr>
          <p:nvPr/>
        </p:nvSpPr>
        <p:spPr bwMode="auto">
          <a:xfrm>
            <a:off x="0" y="158432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IQ" sz="11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451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3568" y="1340768"/>
            <a:ext cx="7200800" cy="552450"/>
          </a:xfrm>
          <a:prstGeom prst="rect">
            <a:avLst/>
          </a:prstGeom>
          <a:noFill/>
        </p:spPr>
      </p:pic>
      <p:sp>
        <p:nvSpPr>
          <p:cNvPr id="64515"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45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451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5576" y="1988840"/>
            <a:ext cx="7632848" cy="552450"/>
          </a:xfrm>
          <a:prstGeom prst="rect">
            <a:avLst/>
          </a:prstGeom>
          <a:noFill/>
        </p:spPr>
      </p:pic>
      <p:sp>
        <p:nvSpPr>
          <p:cNvPr id="645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4518"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5576" y="2564904"/>
            <a:ext cx="7704856" cy="720080"/>
          </a:xfrm>
          <a:prstGeom prst="rect">
            <a:avLst/>
          </a:prstGeom>
          <a:noFill/>
        </p:spPr>
      </p:pic>
      <p:sp>
        <p:nvSpPr>
          <p:cNvPr id="64520"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45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452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4523"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3568" y="3501008"/>
            <a:ext cx="7776864" cy="1008112"/>
          </a:xfrm>
          <a:prstGeom prst="rect">
            <a:avLst/>
          </a:prstGeom>
          <a:noFill/>
        </p:spPr>
      </p:pic>
      <p:sp>
        <p:nvSpPr>
          <p:cNvPr id="64525" name="Rectangle 1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452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4529"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4528"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55576" y="4797152"/>
            <a:ext cx="7416824" cy="648072"/>
          </a:xfrm>
          <a:prstGeom prst="rect">
            <a:avLst/>
          </a:prstGeom>
          <a:noFill/>
        </p:spPr>
      </p:pic>
      <p:sp>
        <p:nvSpPr>
          <p:cNvPr id="64530" name="Rectangle 18"/>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1728193"/>
          </a:xfrm>
        </p:spPr>
        <p:txBody>
          <a:bodyPr>
            <a:normAutofit/>
          </a:bodyPr>
          <a:lstStyle/>
          <a:p>
            <a:r>
              <a:rPr lang="en-GB" dirty="0" smtClean="0"/>
              <a:t>6-5</a:t>
            </a:r>
            <a:r>
              <a:rPr lang="en-US" dirty="0" smtClean="0"/>
              <a:t>Lagrange Interpolation</a:t>
            </a:r>
            <a:br>
              <a:rPr lang="en-US" dirty="0" smtClean="0"/>
            </a:br>
            <a:r>
              <a:rPr lang="en-US" dirty="0" smtClean="0"/>
              <a:t>for unequal intervals</a:t>
            </a:r>
            <a:endParaRPr lang="ar-IQ" dirty="0"/>
          </a:p>
        </p:txBody>
      </p:sp>
      <p:sp>
        <p:nvSpPr>
          <p:cNvPr id="3" name="Subtitle 2"/>
          <p:cNvSpPr>
            <a:spLocks noGrp="1"/>
          </p:cNvSpPr>
          <p:nvPr>
            <p:ph type="subTitle" idx="1"/>
          </p:nvPr>
        </p:nvSpPr>
        <p:spPr>
          <a:xfrm>
            <a:off x="1115616" y="2492896"/>
            <a:ext cx="7200800" cy="4104456"/>
          </a:xfrm>
        </p:spPr>
        <p:txBody>
          <a:bodyPr/>
          <a:lstStyle/>
          <a:p>
            <a:r>
              <a:rPr lang="en-US" dirty="0" smtClean="0"/>
              <a:t>if</a:t>
            </a:r>
            <a:endParaRPr lang="ar-IQ" dirty="0"/>
          </a:p>
        </p:txBody>
      </p:sp>
      <p:pic>
        <p:nvPicPr>
          <p:cNvPr id="4"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35696" y="2924944"/>
            <a:ext cx="2705100" cy="1228725"/>
          </a:xfrm>
          <a:prstGeom prst="rect">
            <a:avLst/>
          </a:prstGeom>
          <a:noFill/>
        </p:spPr>
      </p:pic>
      <p:pic>
        <p:nvPicPr>
          <p:cNvPr id="5"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75656" y="4221088"/>
            <a:ext cx="7197080" cy="1870323"/>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720079"/>
          </a:xfrm>
        </p:spPr>
        <p:txBody>
          <a:bodyPr>
            <a:normAutofit fontScale="90000"/>
          </a:bodyPr>
          <a:lstStyle/>
          <a:p>
            <a:endParaRPr lang="ar-IQ" dirty="0"/>
          </a:p>
        </p:txBody>
      </p:sp>
      <p:sp>
        <p:nvSpPr>
          <p:cNvPr id="3" name="Subtitle 2"/>
          <p:cNvSpPr>
            <a:spLocks noGrp="1"/>
          </p:cNvSpPr>
          <p:nvPr>
            <p:ph type="subTitle" idx="1"/>
          </p:nvPr>
        </p:nvSpPr>
        <p:spPr>
          <a:xfrm>
            <a:off x="971600" y="1268760"/>
            <a:ext cx="7704856" cy="4370040"/>
          </a:xfrm>
        </p:spPr>
        <p:txBody>
          <a:bodyPr/>
          <a:lstStyle/>
          <a:p>
            <a:r>
              <a:rPr lang="en-US" dirty="0" smtClean="0">
                <a:solidFill>
                  <a:schemeClr val="tx1"/>
                </a:solidFill>
              </a:rPr>
              <a:t>If  k=2 only we find </a:t>
            </a:r>
            <a:endParaRPr lang="ar-IQ" dirty="0">
              <a:solidFill>
                <a:schemeClr val="tx1"/>
              </a:solidFill>
            </a:endParaRPr>
          </a:p>
        </p:txBody>
      </p:sp>
      <p:pic>
        <p:nvPicPr>
          <p:cNvPr id="4" name="Picture 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03648" y="1988840"/>
            <a:ext cx="942975" cy="476250"/>
          </a:xfrm>
          <a:prstGeom prst="rect">
            <a:avLst/>
          </a:prstGeom>
          <a:noFill/>
        </p:spPr>
      </p:pic>
      <p:pic>
        <p:nvPicPr>
          <p:cNvPr id="5" name="Picture 1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43808" y="2060848"/>
            <a:ext cx="933450" cy="476250"/>
          </a:xfrm>
          <a:prstGeom prst="rect">
            <a:avLst/>
          </a:prstGeom>
          <a:noFill/>
        </p:spPr>
      </p:pic>
      <p:pic>
        <p:nvPicPr>
          <p:cNvPr id="6" name="Picture 1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83968" y="2060848"/>
            <a:ext cx="619125" cy="476250"/>
          </a:xfrm>
          <a:prstGeom prst="rect">
            <a:avLst/>
          </a:prstGeom>
          <a:noFill/>
        </p:spPr>
      </p:pic>
      <p:pic>
        <p:nvPicPr>
          <p:cNvPr id="7"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48064" y="1988840"/>
            <a:ext cx="942975" cy="476250"/>
          </a:xfrm>
          <a:prstGeom prst="rect">
            <a:avLst/>
          </a:prstGeom>
          <a:noFill/>
        </p:spPr>
      </p:pic>
      <p:sp>
        <p:nvSpPr>
          <p:cNvPr id="8" name="Rectangle 2"/>
          <p:cNvSpPr>
            <a:spLocks noChangeArrowheads="1"/>
          </p:cNvSpPr>
          <p:nvPr/>
        </p:nvSpPr>
        <p:spPr bwMode="auto">
          <a:xfrm>
            <a:off x="257252" y="63610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475656" y="2852936"/>
            <a:ext cx="4229100" cy="962025"/>
          </a:xfrm>
          <a:prstGeom prst="rect">
            <a:avLst/>
          </a:prstGeom>
          <a:noFill/>
        </p:spPr>
      </p:pic>
      <p:sp>
        <p:nvSpPr>
          <p:cNvPr id="10" name="Rectangle 3"/>
          <p:cNvSpPr>
            <a:spLocks noChangeArrowheads="1"/>
          </p:cNvSpPr>
          <p:nvPr/>
        </p:nvSpPr>
        <p:spPr bwMode="auto">
          <a:xfrm>
            <a:off x="257252" y="205532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5"/>
          <p:cNvSpPr>
            <a:spLocks noChangeArrowheads="1"/>
          </p:cNvSpPr>
          <p:nvPr/>
        </p:nvSpPr>
        <p:spPr bwMode="auto">
          <a:xfrm>
            <a:off x="257252" y="63610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47664" y="4005064"/>
            <a:ext cx="4210050" cy="962025"/>
          </a:xfrm>
          <a:prstGeom prst="rect">
            <a:avLst/>
          </a:prstGeom>
          <a:noFill/>
        </p:spPr>
      </p:pic>
      <p:sp>
        <p:nvSpPr>
          <p:cNvPr id="13" name="Rectangle 6"/>
          <p:cNvSpPr>
            <a:spLocks noChangeArrowheads="1"/>
          </p:cNvSpPr>
          <p:nvPr/>
        </p:nvSpPr>
        <p:spPr bwMode="auto">
          <a:xfrm>
            <a:off x="257252" y="205532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257252" y="63610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19672" y="5085184"/>
            <a:ext cx="4229100" cy="962025"/>
          </a:xfrm>
          <a:prstGeom prst="rect">
            <a:avLst/>
          </a:prstGeom>
          <a:noFill/>
        </p:spPr>
      </p:pic>
      <p:sp>
        <p:nvSpPr>
          <p:cNvPr id="16" name="Rectangle 9"/>
          <p:cNvSpPr>
            <a:spLocks noChangeArrowheads="1"/>
          </p:cNvSpPr>
          <p:nvPr/>
        </p:nvSpPr>
        <p:spPr bwMode="auto">
          <a:xfrm>
            <a:off x="257252" y="205532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1"/>
          <p:cNvSpPr>
            <a:spLocks noChangeArrowheads="1"/>
          </p:cNvSpPr>
          <p:nvPr/>
        </p:nvSpPr>
        <p:spPr bwMode="auto">
          <a:xfrm>
            <a:off x="257252" y="63610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8" name="Rectangle 13"/>
          <p:cNvSpPr>
            <a:spLocks noChangeArrowheads="1"/>
          </p:cNvSpPr>
          <p:nvPr/>
        </p:nvSpPr>
        <p:spPr bwMode="auto">
          <a:xfrm>
            <a:off x="257252" y="63610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9" name="Rectangle 15"/>
          <p:cNvSpPr>
            <a:spLocks noChangeArrowheads="1"/>
          </p:cNvSpPr>
          <p:nvPr/>
        </p:nvSpPr>
        <p:spPr bwMode="auto">
          <a:xfrm>
            <a:off x="257252" y="63610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0" name="Rectangle 16"/>
          <p:cNvSpPr>
            <a:spLocks noChangeArrowheads="1"/>
          </p:cNvSpPr>
          <p:nvPr/>
        </p:nvSpPr>
        <p:spPr bwMode="auto">
          <a:xfrm>
            <a:off x="257252" y="156955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Picture 1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555776" y="1916832"/>
            <a:ext cx="76200" cy="476250"/>
          </a:xfrm>
          <a:prstGeom prst="rect">
            <a:avLst/>
          </a:prstGeom>
          <a:noFill/>
        </p:spPr>
      </p:pic>
      <p:sp>
        <p:nvSpPr>
          <p:cNvPr id="22" name="Rectangle 19"/>
          <p:cNvSpPr>
            <a:spLocks noChangeArrowheads="1"/>
          </p:cNvSpPr>
          <p:nvPr/>
        </p:nvSpPr>
        <p:spPr bwMode="auto">
          <a:xfrm>
            <a:off x="257252" y="63610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3" name="Rectangle 20"/>
          <p:cNvSpPr>
            <a:spLocks noChangeArrowheads="1"/>
          </p:cNvSpPr>
          <p:nvPr/>
        </p:nvSpPr>
        <p:spPr bwMode="auto">
          <a:xfrm>
            <a:off x="257252" y="156955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1"/>
          <p:cNvSpPr>
            <a:spLocks noChangeArrowheads="1"/>
          </p:cNvSpPr>
          <p:nvPr/>
        </p:nvSpPr>
        <p:spPr bwMode="auto">
          <a:xfrm>
            <a:off x="257252" y="204580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4" name="Table 3"/>
              <p:cNvGraphicFramePr>
                <a:graphicFrameLocks noGrp="1"/>
              </p:cNvGraphicFramePr>
              <p:nvPr/>
            </p:nvGraphicFramePr>
            <p:xfrm>
              <a:off x="457200" y="3748056"/>
              <a:ext cx="8229600" cy="230251"/>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4195969937"/>
                        </a:ext>
                      </a:extLst>
                    </a:gridCol>
                    <a:gridCol w="4114800">
                      <a:extLst>
                        <a:ext uri="{9D8B030D-6E8A-4147-A177-3AD203B41FA5}">
                          <a16:colId xmlns:a16="http://schemas.microsoft.com/office/drawing/2014/main" val="4118225447"/>
                        </a:ext>
                      </a:extLst>
                    </a:gridCol>
                  </a:tblGrid>
                  <a:tr h="229637">
                    <a:tc>
                      <a:txBody>
                        <a:bodyPr/>
                        <a:lstStyle/>
                        <a:p>
                          <a:pPr algn="l" rtl="0">
                            <a:lnSpc>
                              <a:spcPct val="107000"/>
                            </a:lnSpc>
                            <a:spcAft>
                              <a:spcPts val="0"/>
                            </a:spcAft>
                          </a:pPr>
                          <a14:m>
                            <m:oMathPara xmlns:m="http://schemas.openxmlformats.org/officeDocument/2006/math">
                              <m:oMathParaPr>
                                <m:jc m:val="centerGroup"/>
                              </m:oMathParaPr>
                              <m:oMath xmlns:m="http://schemas.openxmlformats.org/officeDocument/2006/math">
                                <m:r>
                                  <a:rPr lang="en-US" sz="1300">
                                    <a:effectLst/>
                                  </a:rPr>
                                  <m:t>𝑎𝑝𝑝𝑟𝑜𝑥𝑓𝑢𝑛</m:t>
                                </m:r>
                                <m:r>
                                  <a:rPr lang="en-US" sz="1300">
                                    <a:effectLst/>
                                  </a:rPr>
                                  <m:t> {</m:t>
                                </m:r>
                                <m:r>
                                  <a:rPr lang="en-US" sz="1300">
                                    <a:effectLst/>
                                  </a:rPr>
                                  <m:t>𝑠𝑡𝑎𝑡𝑠</m:t>
                                </m:r>
                                <m:r>
                                  <a:rPr lang="en-US" sz="1300">
                                    <a:effectLst/>
                                  </a:rPr>
                                  <m:t>}</m:t>
                                </m:r>
                              </m:oMath>
                            </m:oMathPara>
                          </a14:m>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144" marR="9144" marT="9144" marB="9144" anchor="ctr"/>
                    </a:tc>
                    <a:tc>
                      <a:txBody>
                        <a:bodyPr/>
                        <a:lstStyle/>
                        <a:p>
                          <a:pPr algn="r" rtl="0">
                            <a:lnSpc>
                              <a:spcPct val="107000"/>
                            </a:lnSpc>
                            <a:spcAft>
                              <a:spcPts val="0"/>
                            </a:spcAft>
                          </a:pPr>
                          <a14:m>
                            <m:oMathPara xmlns:m="http://schemas.openxmlformats.org/officeDocument/2006/math">
                              <m:oMathParaPr>
                                <m:jc m:val="centerGroup"/>
                              </m:oMathParaPr>
                              <m:oMath xmlns:m="http://schemas.openxmlformats.org/officeDocument/2006/math">
                                <m:r>
                                  <a:rPr lang="en-US" sz="1300">
                                    <a:effectLst/>
                                  </a:rPr>
                                  <m:t>𝑅</m:t>
                                </m:r>
                                <m:r>
                                  <a:rPr lang="en-US" sz="1300">
                                    <a:effectLst/>
                                  </a:rPr>
                                  <m:t> </m:t>
                                </m:r>
                                <m:r>
                                  <a:rPr lang="en-US" sz="1300">
                                    <a:effectLst/>
                                  </a:rPr>
                                  <m:t>𝐷𝑜𝑐𝑢𝑚𝑒𝑛𝑡𝑎𝑡𝑖𝑜𝑛</m:t>
                                </m:r>
                              </m:oMath>
                            </m:oMathPara>
                          </a14:m>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144" marR="9144" marT="9144" marB="9144" anchor="ctr"/>
                    </a:tc>
                    <a:extLst>
                      <a:ext uri="{0D108BD9-81ED-4DB2-BD59-A6C34878D82A}">
                        <a16:rowId xmlns:a16="http://schemas.microsoft.com/office/drawing/2014/main" val="3052190942"/>
                      </a:ext>
                    </a:extLst>
                  </a:tr>
                </a:tbl>
              </a:graphicData>
            </a:graphic>
          </p:graphicFrame>
        </mc:Choice>
        <mc:Fallback>
          <p:graphicFrame>
            <p:nvGraphicFramePr>
              <p:cNvPr id="4" name="Table 3"/>
              <p:cNvGraphicFramePr>
                <a:graphicFrameLocks noGrp="1"/>
              </p:cNvGraphicFramePr>
              <p:nvPr/>
            </p:nvGraphicFramePr>
            <p:xfrm>
              <a:off x="457200" y="3748056"/>
              <a:ext cx="8229600" cy="230251"/>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4195969937"/>
                        </a:ext>
                      </a:extLst>
                    </a:gridCol>
                    <a:gridCol w="4114800">
                      <a:extLst>
                        <a:ext uri="{9D8B030D-6E8A-4147-A177-3AD203B41FA5}">
                          <a16:colId xmlns:a16="http://schemas.microsoft.com/office/drawing/2014/main" val="4118225447"/>
                        </a:ext>
                      </a:extLst>
                    </a:gridCol>
                  </a:tblGrid>
                  <a:tr h="230251">
                    <a:tc>
                      <a:txBody>
                        <a:bodyPr/>
                        <a:lstStyle/>
                        <a:p>
                          <a:endParaRPr lang="ar-IQ"/>
                        </a:p>
                      </a:txBody>
                      <a:tcPr marL="9144" marR="9144" marT="9144" marB="9144" anchor="ctr">
                        <a:blipFill>
                          <a:blip r:embed="rId3"/>
                          <a:stretch>
                            <a:fillRect l="-296" t="-2564" r="-100741" b="-20513"/>
                          </a:stretch>
                        </a:blipFill>
                      </a:tcPr>
                    </a:tc>
                    <a:tc>
                      <a:txBody>
                        <a:bodyPr/>
                        <a:lstStyle/>
                        <a:p>
                          <a:endParaRPr lang="ar-IQ"/>
                        </a:p>
                      </a:txBody>
                      <a:tcPr marL="9144" marR="9144" marT="9144" marB="9144" anchor="ctr">
                        <a:blipFill>
                          <a:blip r:embed="rId3"/>
                          <a:stretch>
                            <a:fillRect l="-100296" t="-2564" r="-741" b="-20513"/>
                          </a:stretch>
                        </a:blipFill>
                      </a:tcPr>
                    </a:tc>
                    <a:extLst>
                      <a:ext uri="{0D108BD9-81ED-4DB2-BD59-A6C34878D82A}">
                        <a16:rowId xmlns:a16="http://schemas.microsoft.com/office/drawing/2014/main" val="3052190942"/>
                      </a:ext>
                    </a:extLst>
                  </a:tr>
                </a:tbl>
              </a:graphicData>
            </a:graphic>
          </p:graphicFrame>
        </mc:Fallback>
      </mc:AlternateContent>
      <p:sp>
        <p:nvSpPr>
          <p:cNvPr id="5" name="Rectangle 2"/>
          <p:cNvSpPr>
            <a:spLocks noChangeArrowheads="1"/>
          </p:cNvSpPr>
          <p:nvPr/>
        </p:nvSpPr>
        <p:spPr bwMode="auto">
          <a:xfrm>
            <a:off x="457200" y="2391639"/>
            <a:ext cx="8686800" cy="3170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1" i="1" u="none" strike="noStrike" cap="none" normalizeH="0" baseline="0" dirty="0" smtClean="0">
                <a:ln>
                  <a:noFill/>
                </a:ln>
                <a:solidFill>
                  <a:srgbClr val="666666"/>
                </a:solidFill>
                <a:effectLst/>
                <a:latin typeface="Cambria Math" panose="02040503050406030204" pitchFamily="18" charset="0"/>
                <a:ea typeface="Times New Roman" panose="02020603050405020304" pitchFamily="18" charset="0"/>
                <a:cs typeface="Arial" panose="020B0604020202020204" pitchFamily="34" charset="0"/>
              </a:rPr>
              <a:t>Interpolation Functions</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1" i="1" u="none" strike="noStrike" cap="none" normalizeH="0" baseline="0" dirty="0" smtClean="0">
                <a:ln>
                  <a:noFill/>
                </a:ln>
                <a:solidFill>
                  <a:srgbClr val="666666"/>
                </a:solidFill>
                <a:effectLst/>
                <a:latin typeface="Cambria Math" panose="02040503050406030204" pitchFamily="18" charset="0"/>
                <a:ea typeface="Times New Roman" panose="02020603050405020304" pitchFamily="18" charset="0"/>
                <a:cs typeface="Arial" panose="020B0604020202020204" pitchFamily="34" charset="0"/>
              </a:rPr>
              <a:t>Description</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Return a list of points which linearly interpolate given data points, or a function performing the linear (or constant) interpolation.</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1" i="1" u="none" strike="noStrike" cap="none" normalizeH="0" baseline="0" dirty="0" smtClean="0">
                <a:ln>
                  <a:noFill/>
                </a:ln>
                <a:solidFill>
                  <a:srgbClr val="666666"/>
                </a:solidFill>
                <a:effectLst/>
                <a:latin typeface="Cambria Math" panose="02040503050406030204" pitchFamily="18" charset="0"/>
                <a:ea typeface="Times New Roman" panose="02020603050405020304" pitchFamily="18" charset="0"/>
                <a:cs typeface="Arial" panose="020B0604020202020204" pitchFamily="34" charset="0"/>
              </a:rPr>
              <a:t>Usage</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approx</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(x, y = NULL,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xout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method = "linear", n = 50,</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yleft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yright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rule = 1, f = 0, ties = mean, na.rm = TRUE)</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approxfun</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(x, y = NULL,       method = "linear",</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yleft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yright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rule = 1, f = 0, ties = mean, na.rm = TRUE)</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ar-IQ" sz="2000" b="0" i="0" u="none" strike="noStrike" cap="none" normalizeH="0" baseline="0" dirty="0" smtClean="0">
              <a:ln>
                <a:noFill/>
              </a:ln>
              <a:solidFill>
                <a:schemeClr val="tx1"/>
              </a:solidFill>
              <a:effectLst/>
            </a:endParaRPr>
          </a:p>
        </p:txBody>
      </p:sp>
      <mc:AlternateContent xmlns:mc="http://schemas.openxmlformats.org/markup-compatibility/2006">
        <mc:Choice xmlns:a14="http://schemas.microsoft.com/office/drawing/2010/main" Requires="a14">
          <p:sp>
            <p:nvSpPr>
              <p:cNvPr id="6" name="Rectangle 5"/>
              <p:cNvSpPr/>
              <p:nvPr/>
            </p:nvSpPr>
            <p:spPr>
              <a:xfrm>
                <a:off x="1115616" y="980728"/>
                <a:ext cx="5328592" cy="1323439"/>
              </a:xfrm>
              <a:prstGeom prst="rect">
                <a:avLst/>
              </a:prstGeom>
            </p:spPr>
            <p:txBody>
              <a:bodyPr wrap="square">
                <a:spAutoFit/>
              </a:bodyPr>
              <a:lstStyle/>
              <a:p>
                <a:r>
                  <a:rPr lang="en-US" sz="4000" i="1" dirty="0" smtClean="0">
                    <a:latin typeface="Cambria Math" panose="02040503050406030204" pitchFamily="18" charset="0"/>
                  </a:rPr>
                  <a:t>R Programming Codes</a:t>
                </a:r>
                <a:endParaRPr lang="ar-IQ" sz="4000" i="1"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ar-IQ" sz="4000" i="1" smtClean="0">
                          <a:latin typeface="Cambria Math" panose="02040503050406030204" pitchFamily="18" charset="0"/>
                        </a:rPr>
                        <m:t>𝑅</m:t>
                      </m:r>
                      <m:r>
                        <a:rPr lang="ar-IQ" sz="4000" b="0" i="0" smtClean="0">
                          <a:latin typeface="Cambria Math" panose="02040503050406030204" pitchFamily="18" charset="0"/>
                        </a:rPr>
                        <m:t>−</m:t>
                      </m:r>
                      <m:r>
                        <a:rPr lang="ar-IQ" sz="4000" i="0">
                          <a:latin typeface="Cambria Math" panose="02040503050406030204" pitchFamily="18" charset="0"/>
                        </a:rPr>
                        <m:t> </m:t>
                      </m:r>
                      <m:r>
                        <a:rPr lang="ar-IQ" sz="4000" i="1">
                          <a:latin typeface="Cambria Math" panose="02040503050406030204" pitchFamily="18" charset="0"/>
                        </a:rPr>
                        <m:t>𝐷𝑜𝑐𝑢𝑚𝑒𝑛𝑡𝑎𝑡𝑖𝑜𝑛</m:t>
                      </m:r>
                    </m:oMath>
                  </m:oMathPara>
                </a14:m>
                <a:endParaRPr lang="ar-IQ" sz="4000" dirty="0"/>
              </a:p>
            </p:txBody>
          </p:sp>
        </mc:Choice>
        <mc:Fallback>
          <p:sp>
            <p:nvSpPr>
              <p:cNvPr id="6" name="Rectangle 5"/>
              <p:cNvSpPr>
                <a:spLocks noRot="1" noChangeAspect="1" noMove="1" noResize="1" noEditPoints="1" noAdjustHandles="1" noChangeArrowheads="1" noChangeShapeType="1" noTextEdit="1"/>
              </p:cNvSpPr>
              <p:nvPr/>
            </p:nvSpPr>
            <p:spPr>
              <a:xfrm>
                <a:off x="1115616" y="980728"/>
                <a:ext cx="5328592" cy="1323439"/>
              </a:xfrm>
              <a:prstGeom prst="rect">
                <a:avLst/>
              </a:prstGeom>
              <a:blipFill>
                <a:blip r:embed="rId4"/>
                <a:stretch>
                  <a:fillRect l="-4005" t="-8295"/>
                </a:stretch>
              </a:blipFill>
            </p:spPr>
            <p:txBody>
              <a:bodyPr/>
              <a:lstStyle/>
              <a:p>
                <a:r>
                  <a:rPr lang="ar-IQ">
                    <a:noFill/>
                  </a:rPr>
                  <a:t> </a:t>
                </a:r>
              </a:p>
            </p:txBody>
          </p:sp>
        </mc:Fallback>
      </mc:AlternateContent>
    </p:spTree>
    <p:extLst>
      <p:ext uri="{BB962C8B-B14F-4D97-AF65-F5344CB8AC3E}">
        <p14:creationId xmlns:p14="http://schemas.microsoft.com/office/powerpoint/2010/main" val="1078908844"/>
      </p:ext>
    </p:extLst>
  </p:cSld>
  <p:clrMapOvr>
    <a:masterClrMapping/>
  </p:clrMapOvr>
  <p:transition>
    <p:sndAc>
      <p:stSnd>
        <p:snd r:embed="rId2" name="chimes.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611560" y="3356992"/>
                <a:ext cx="6912768" cy="3346494"/>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ar-IQ" b="1" i="1">
                          <a:latin typeface="Cambria Math" panose="02040503050406030204" pitchFamily="18" charset="0"/>
                        </a:rPr>
                        <m:t>𝑬𝒙𝒂𝒎𝒑𝒍𝒆𝒔</m:t>
                      </m:r>
                      <m:r>
                        <a:rPr lang="ar-IQ" b="0" i="1">
                          <a:latin typeface="Cambria Math" panose="02040503050406030204" pitchFamily="18" charset="0"/>
                        </a:rPr>
                        <m:t>𝑟𝑒𝑞𝑢𝑖𝑟𝑒</m:t>
                      </m:r>
                      <m:r>
                        <a:rPr lang="ar-IQ" b="0" i="0">
                          <a:latin typeface="Cambria Math" panose="02040503050406030204" pitchFamily="18" charset="0"/>
                        </a:rPr>
                        <m:t>(</m:t>
                      </m:r>
                      <m:r>
                        <a:rPr lang="ar-IQ" b="0" i="1">
                          <a:latin typeface="Cambria Math" panose="02040503050406030204" pitchFamily="18" charset="0"/>
                        </a:rPr>
                        <m:t>𝑔𝑟𝑎𝑝h𝑖𝑐𝑠</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&lt;− </m:t>
                      </m:r>
                      <m:r>
                        <a:rPr lang="ar-IQ" b="0" i="0">
                          <a:latin typeface="Cambria Math" panose="02040503050406030204" pitchFamily="18" charset="0"/>
                        </a:rPr>
                        <m:t>1</m:t>
                      </m:r>
                      <m:r>
                        <a:rPr lang="ar-IQ" b="0" i="0">
                          <a:latin typeface="Cambria Math" panose="02040503050406030204" pitchFamily="18" charset="0"/>
                        </a:rPr>
                        <m:t>:</m:t>
                      </m:r>
                      <m:r>
                        <a:rPr lang="ar-IQ" b="0" i="0">
                          <a:latin typeface="Cambria Math" panose="02040503050406030204" pitchFamily="18" charset="0"/>
                        </a:rPr>
                        <m:t>10</m:t>
                      </m:r>
                      <m:r>
                        <a:rPr lang="ar-IQ" b="0" i="1">
                          <a:latin typeface="Cambria Math" panose="02040503050406030204" pitchFamily="18" charset="0"/>
                        </a:rPr>
                        <m:t>𝑦</m:t>
                      </m:r>
                      <m:r>
                        <a:rPr lang="ar-IQ" b="0" i="0">
                          <a:latin typeface="Cambria Math" panose="02040503050406030204" pitchFamily="18" charset="0"/>
                        </a:rPr>
                        <m:t> &lt;− </m:t>
                      </m:r>
                      <m:r>
                        <a:rPr lang="ar-IQ" b="0" i="1">
                          <a:latin typeface="Cambria Math" panose="02040503050406030204" pitchFamily="18" charset="0"/>
                        </a:rPr>
                        <m:t>𝑟𝑛𝑜𝑟𝑚</m:t>
                      </m:r>
                      <m:r>
                        <a:rPr lang="ar-IQ" b="0" i="0">
                          <a:latin typeface="Cambria Math" panose="02040503050406030204" pitchFamily="18" charset="0"/>
                        </a:rPr>
                        <m:t>(</m:t>
                      </m:r>
                      <m:r>
                        <a:rPr lang="ar-IQ" b="0" i="0">
                          <a:latin typeface="Cambria Math" panose="02040503050406030204" pitchFamily="18" charset="0"/>
                        </a:rPr>
                        <m:t>10</m:t>
                      </m:r>
                      <m:r>
                        <a:rPr lang="ar-IQ" b="0" i="0">
                          <a:latin typeface="Cambria Math" panose="02040503050406030204" pitchFamily="18" charset="0"/>
                        </a:rPr>
                        <m:t>)</m:t>
                      </m:r>
                      <m:r>
                        <a:rPr lang="ar-IQ" b="0" i="1">
                          <a:latin typeface="Cambria Math" panose="02040503050406030204" pitchFamily="18" charset="0"/>
                        </a:rPr>
                        <m:t>𝑝𝑎𝑟</m:t>
                      </m:r>
                      <m:r>
                        <a:rPr lang="ar-IQ" b="0" i="0">
                          <a:latin typeface="Cambria Math" panose="02040503050406030204" pitchFamily="18" charset="0"/>
                        </a:rPr>
                        <m:t>(</m:t>
                      </m:r>
                      <m:r>
                        <a:rPr lang="ar-IQ" b="0" i="1">
                          <a:latin typeface="Cambria Math" panose="02040503050406030204" pitchFamily="18" charset="0"/>
                        </a:rPr>
                        <m:t>𝑚𝑓𝑟𝑜𝑤</m:t>
                      </m:r>
                      <m:r>
                        <a:rPr lang="ar-IQ" b="0" i="0">
                          <a:latin typeface="Cambria Math" panose="02040503050406030204" pitchFamily="18" charset="0"/>
                        </a:rPr>
                        <m:t> = </m:t>
                      </m:r>
                      <m:r>
                        <a:rPr lang="ar-IQ" b="0" i="1">
                          <a:latin typeface="Cambria Math" panose="02040503050406030204" pitchFamily="18" charset="0"/>
                        </a:rPr>
                        <m:t>𝑐</m:t>
                      </m:r>
                      <m:r>
                        <a:rPr lang="ar-IQ" b="0" i="0">
                          <a:latin typeface="Cambria Math" panose="02040503050406030204" pitchFamily="18" charset="0"/>
                        </a:rPr>
                        <m:t>(</m:t>
                      </m:r>
                      <m:r>
                        <a:rPr lang="ar-IQ" b="0" i="0">
                          <a:latin typeface="Cambria Math" panose="02040503050406030204" pitchFamily="18" charset="0"/>
                        </a:rPr>
                        <m:t>2</m:t>
                      </m:r>
                      <m:r>
                        <a:rPr lang="ar-IQ" b="0" i="0">
                          <a:latin typeface="Cambria Math" panose="02040503050406030204" pitchFamily="18" charset="0"/>
                        </a:rPr>
                        <m:t>,</m:t>
                      </m:r>
                      <m:r>
                        <a:rPr lang="ar-IQ" b="0" i="0">
                          <a:latin typeface="Cambria Math" panose="02040503050406030204" pitchFamily="18" charset="0"/>
                        </a:rPr>
                        <m:t>1</m:t>
                      </m:r>
                      <m:r>
                        <a:rPr lang="ar-IQ" b="0" i="0">
                          <a:latin typeface="Cambria Math" panose="02040503050406030204" pitchFamily="18" charset="0"/>
                        </a:rPr>
                        <m:t>))</m:t>
                      </m:r>
                      <m:r>
                        <a:rPr lang="ar-IQ" b="0" i="1">
                          <a:latin typeface="Cambria Math" panose="02040503050406030204" pitchFamily="18" charset="0"/>
                        </a:rPr>
                        <m:t>𝑝𝑙𝑜𝑡</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m:t>
                      </m:r>
                      <m:r>
                        <a:rPr lang="ar-IQ" b="0" i="1">
                          <a:latin typeface="Cambria Math" panose="02040503050406030204" pitchFamily="18" charset="0"/>
                        </a:rPr>
                        <m:t>𝑦</m:t>
                      </m:r>
                      <m:r>
                        <a:rPr lang="ar-IQ" b="0" i="0">
                          <a:latin typeface="Cambria Math" panose="02040503050406030204" pitchFamily="18" charset="0"/>
                        </a:rPr>
                        <m:t>, </m:t>
                      </m:r>
                      <m:r>
                        <a:rPr lang="ar-IQ" b="0" i="1">
                          <a:latin typeface="Cambria Math" panose="02040503050406030204" pitchFamily="18" charset="0"/>
                        </a:rPr>
                        <m:t>𝑚𝑎𝑖𝑛</m:t>
                      </m:r>
                      <m:r>
                        <a:rPr lang="ar-IQ" b="0" i="0">
                          <a:latin typeface="Cambria Math" panose="02040503050406030204" pitchFamily="18" charset="0"/>
                        </a:rPr>
                        <m:t> = "</m:t>
                      </m:r>
                      <m:r>
                        <a:rPr lang="ar-IQ" b="0" i="1">
                          <a:latin typeface="Cambria Math" panose="02040503050406030204" pitchFamily="18" charset="0"/>
                        </a:rPr>
                        <m:t>𝑎𝑝𝑝𝑟𝑜𝑥</m:t>
                      </m:r>
                      <m:r>
                        <a:rPr lang="ar-IQ" b="0" i="0">
                          <a:latin typeface="Cambria Math" panose="02040503050406030204" pitchFamily="18" charset="0"/>
                        </a:rPr>
                        <m:t>(.) </m:t>
                      </m:r>
                      <m:r>
                        <a:rPr lang="ar-IQ" b="0" i="1">
                          <a:latin typeface="Cambria Math" panose="02040503050406030204" pitchFamily="18" charset="0"/>
                        </a:rPr>
                        <m:t>𝑎𝑛𝑑</m:t>
                      </m:r>
                      <m:r>
                        <a:rPr lang="ar-IQ" b="0" i="0">
                          <a:latin typeface="Cambria Math" panose="02040503050406030204" pitchFamily="18" charset="0"/>
                        </a:rPr>
                        <m:t> </m:t>
                      </m:r>
                      <m:r>
                        <a:rPr lang="ar-IQ" b="0" i="1">
                          <a:latin typeface="Cambria Math" panose="02040503050406030204" pitchFamily="18" charset="0"/>
                        </a:rPr>
                        <m:t>𝑎𝑝𝑝𝑟𝑜𝑥𝑓𝑢𝑛</m:t>
                      </m:r>
                      <m:r>
                        <a:rPr lang="ar-IQ" b="0" i="0">
                          <a:latin typeface="Cambria Math" panose="02040503050406030204" pitchFamily="18" charset="0"/>
                        </a:rPr>
                        <m:t>(.)")</m:t>
                      </m:r>
                      <m:r>
                        <a:rPr lang="ar-IQ" b="0" i="1">
                          <a:latin typeface="Cambria Math" panose="02040503050406030204" pitchFamily="18" charset="0"/>
                        </a:rPr>
                        <m:t>𝑝𝑜𝑖𝑛𝑡𝑠</m:t>
                      </m:r>
                      <m:r>
                        <a:rPr lang="ar-IQ" b="0" i="0">
                          <a:latin typeface="Cambria Math" panose="02040503050406030204" pitchFamily="18" charset="0"/>
                        </a:rPr>
                        <m:t>(</m:t>
                      </m:r>
                      <m:r>
                        <a:rPr lang="ar-IQ" b="0" i="1">
                          <a:latin typeface="Cambria Math" panose="02040503050406030204" pitchFamily="18" charset="0"/>
                        </a:rPr>
                        <m:t>𝑎𝑝𝑝𝑟𝑜𝑥</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m:t>
                      </m:r>
                      <m:r>
                        <a:rPr lang="ar-IQ" b="0" i="1">
                          <a:latin typeface="Cambria Math" panose="02040503050406030204" pitchFamily="18" charset="0"/>
                        </a:rPr>
                        <m:t>𝑦</m:t>
                      </m:r>
                      <m:r>
                        <a:rPr lang="ar-IQ" b="0" i="0">
                          <a:latin typeface="Cambria Math" panose="02040503050406030204" pitchFamily="18" charset="0"/>
                        </a:rPr>
                        <m:t>), </m:t>
                      </m:r>
                      <m:r>
                        <a:rPr lang="ar-IQ" b="0" i="1">
                          <a:latin typeface="Cambria Math" panose="02040503050406030204" pitchFamily="18" charset="0"/>
                        </a:rPr>
                        <m:t>𝑐𝑜𝑙</m:t>
                      </m:r>
                      <m:r>
                        <a:rPr lang="ar-IQ" b="0" i="0">
                          <a:latin typeface="Cambria Math" panose="02040503050406030204" pitchFamily="18" charset="0"/>
                        </a:rPr>
                        <m:t> = </m:t>
                      </m:r>
                      <m:r>
                        <a:rPr lang="ar-IQ" b="0" i="0">
                          <a:latin typeface="Cambria Math" panose="02040503050406030204" pitchFamily="18" charset="0"/>
                        </a:rPr>
                        <m:t>2</m:t>
                      </m:r>
                      <m:r>
                        <a:rPr lang="ar-IQ" b="0" i="0">
                          <a:latin typeface="Cambria Math" panose="02040503050406030204" pitchFamily="18" charset="0"/>
                        </a:rPr>
                        <m:t>, </m:t>
                      </m:r>
                      <m:r>
                        <a:rPr lang="ar-IQ" b="0" i="1">
                          <a:latin typeface="Cambria Math" panose="02040503050406030204" pitchFamily="18" charset="0"/>
                        </a:rPr>
                        <m:t>𝑝𝑐h</m:t>
                      </m:r>
                      <m:r>
                        <a:rPr lang="ar-IQ" b="0" i="0">
                          <a:latin typeface="Cambria Math" panose="02040503050406030204" pitchFamily="18" charset="0"/>
                        </a:rPr>
                        <m:t> = "∗")</m:t>
                      </m:r>
                      <m:r>
                        <a:rPr lang="ar-IQ" b="0" i="1">
                          <a:latin typeface="Cambria Math" panose="02040503050406030204" pitchFamily="18" charset="0"/>
                        </a:rPr>
                        <m:t>𝑝𝑜𝑖𝑛𝑡𝑠</m:t>
                      </m:r>
                      <m:r>
                        <a:rPr lang="ar-IQ" b="0" i="0">
                          <a:latin typeface="Cambria Math" panose="02040503050406030204" pitchFamily="18" charset="0"/>
                        </a:rPr>
                        <m:t>(</m:t>
                      </m:r>
                      <m:r>
                        <a:rPr lang="ar-IQ" b="0" i="1">
                          <a:latin typeface="Cambria Math" panose="02040503050406030204" pitchFamily="18" charset="0"/>
                        </a:rPr>
                        <m:t>𝑎𝑝𝑝𝑟𝑜𝑥</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m:t>
                      </m:r>
                      <m:r>
                        <a:rPr lang="ar-IQ" b="0" i="1">
                          <a:latin typeface="Cambria Math" panose="02040503050406030204" pitchFamily="18" charset="0"/>
                        </a:rPr>
                        <m:t>𝑦</m:t>
                      </m:r>
                      <m:r>
                        <a:rPr lang="ar-IQ" b="0" i="0">
                          <a:latin typeface="Cambria Math" panose="02040503050406030204" pitchFamily="18" charset="0"/>
                        </a:rPr>
                        <m:t>, </m:t>
                      </m:r>
                      <m:r>
                        <a:rPr lang="ar-IQ" b="0" i="1">
                          <a:latin typeface="Cambria Math" panose="02040503050406030204" pitchFamily="18" charset="0"/>
                        </a:rPr>
                        <m:t>𝑚𝑒𝑡h𝑜𝑑</m:t>
                      </m:r>
                      <m:r>
                        <a:rPr lang="ar-IQ" b="0" i="0">
                          <a:latin typeface="Cambria Math" panose="02040503050406030204" pitchFamily="18" charset="0"/>
                        </a:rPr>
                        <m:t> = "</m:t>
                      </m:r>
                      <m:r>
                        <a:rPr lang="ar-IQ" b="0" i="1">
                          <a:latin typeface="Cambria Math" panose="02040503050406030204" pitchFamily="18" charset="0"/>
                        </a:rPr>
                        <m:t>𝑐𝑜𝑛𝑠𝑡𝑎𝑛𝑡</m:t>
                      </m:r>
                      <m:r>
                        <a:rPr lang="ar-IQ" b="0" i="0">
                          <a:latin typeface="Cambria Math" panose="02040503050406030204" pitchFamily="18" charset="0"/>
                        </a:rPr>
                        <m:t>"), </m:t>
                      </m:r>
                      <m:r>
                        <a:rPr lang="ar-IQ" b="0" i="1">
                          <a:latin typeface="Cambria Math" panose="02040503050406030204" pitchFamily="18" charset="0"/>
                        </a:rPr>
                        <m:t>𝑐𝑜𝑙</m:t>
                      </m:r>
                      <m:r>
                        <a:rPr lang="ar-IQ" b="0" i="0">
                          <a:latin typeface="Cambria Math" panose="02040503050406030204" pitchFamily="18" charset="0"/>
                        </a:rPr>
                        <m:t> = </m:t>
                      </m:r>
                      <m:r>
                        <a:rPr lang="ar-IQ" b="0" i="0">
                          <a:latin typeface="Cambria Math" panose="02040503050406030204" pitchFamily="18" charset="0"/>
                        </a:rPr>
                        <m:t>4</m:t>
                      </m:r>
                      <m:r>
                        <a:rPr lang="ar-IQ" b="0" i="0">
                          <a:latin typeface="Cambria Math" panose="02040503050406030204" pitchFamily="18" charset="0"/>
                        </a:rPr>
                        <m:t>, </m:t>
                      </m:r>
                      <m:r>
                        <a:rPr lang="ar-IQ" b="0" i="1">
                          <a:latin typeface="Cambria Math" panose="02040503050406030204" pitchFamily="18" charset="0"/>
                        </a:rPr>
                        <m:t>𝑝𝑐h</m:t>
                      </m:r>
                      <m:r>
                        <a:rPr lang="ar-IQ" b="0" i="0">
                          <a:latin typeface="Cambria Math" panose="02040503050406030204" pitchFamily="18" charset="0"/>
                        </a:rPr>
                        <m:t> = "∗")</m:t>
                      </m:r>
                      <m:r>
                        <a:rPr lang="ar-IQ" b="0" i="1">
                          <a:latin typeface="Cambria Math" panose="02040503050406030204" pitchFamily="18" charset="0"/>
                        </a:rPr>
                        <m:t>𝑓</m:t>
                      </m:r>
                      <m:r>
                        <a:rPr lang="ar-IQ" b="0" i="0">
                          <a:latin typeface="Cambria Math" panose="02040503050406030204" pitchFamily="18" charset="0"/>
                        </a:rPr>
                        <m:t> &lt;− </m:t>
                      </m:r>
                      <m:r>
                        <a:rPr lang="ar-IQ" b="0" i="1">
                          <a:latin typeface="Cambria Math" panose="02040503050406030204" pitchFamily="18" charset="0"/>
                        </a:rPr>
                        <m:t>𝑎𝑝𝑝𝑟𝑜𝑥𝑓𝑢𝑛</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m:t>
                      </m:r>
                      <m:r>
                        <a:rPr lang="ar-IQ" b="0" i="1">
                          <a:latin typeface="Cambria Math" panose="02040503050406030204" pitchFamily="18" charset="0"/>
                        </a:rPr>
                        <m:t>𝑦</m:t>
                      </m:r>
                      <m:r>
                        <a:rPr lang="ar-IQ" b="0" i="0">
                          <a:latin typeface="Cambria Math" panose="02040503050406030204" pitchFamily="18" charset="0"/>
                        </a:rPr>
                        <m:t>)</m:t>
                      </m:r>
                      <m:r>
                        <a:rPr lang="ar-IQ" b="0" i="1">
                          <a:latin typeface="Cambria Math" panose="02040503050406030204" pitchFamily="18" charset="0"/>
                        </a:rPr>
                        <m:t>𝑐𝑢𝑟𝑣𝑒</m:t>
                      </m:r>
                      <m:r>
                        <a:rPr lang="ar-IQ" b="0" i="0">
                          <a:latin typeface="Cambria Math" panose="02040503050406030204" pitchFamily="18" charset="0"/>
                        </a:rPr>
                        <m:t>(</m:t>
                      </m:r>
                      <m:r>
                        <a:rPr lang="ar-IQ" b="0" i="1">
                          <a:latin typeface="Cambria Math" panose="02040503050406030204" pitchFamily="18" charset="0"/>
                        </a:rPr>
                        <m:t>𝑓</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m:t>
                      </m:r>
                      <m:r>
                        <a:rPr lang="ar-IQ" b="0" i="0">
                          <a:latin typeface="Cambria Math" panose="02040503050406030204" pitchFamily="18" charset="0"/>
                        </a:rPr>
                        <m:t>0</m:t>
                      </m:r>
                      <m:r>
                        <a:rPr lang="ar-IQ" b="0" i="0">
                          <a:latin typeface="Cambria Math" panose="02040503050406030204" pitchFamily="18" charset="0"/>
                        </a:rPr>
                        <m:t>, </m:t>
                      </m:r>
                      <m:r>
                        <a:rPr lang="ar-IQ" b="0" i="0">
                          <a:latin typeface="Cambria Math" panose="02040503050406030204" pitchFamily="18" charset="0"/>
                        </a:rPr>
                        <m:t>11</m:t>
                      </m:r>
                      <m:r>
                        <a:rPr lang="ar-IQ" b="0" i="0">
                          <a:latin typeface="Cambria Math" panose="02040503050406030204" pitchFamily="18" charset="0"/>
                        </a:rPr>
                        <m:t>, </m:t>
                      </m:r>
                      <m:r>
                        <a:rPr lang="ar-IQ" b="0" i="1">
                          <a:latin typeface="Cambria Math" panose="02040503050406030204" pitchFamily="18" charset="0"/>
                        </a:rPr>
                        <m:t>𝑐𝑜𝑙</m:t>
                      </m:r>
                      <m:r>
                        <a:rPr lang="ar-IQ" b="0" i="0">
                          <a:latin typeface="Cambria Math" panose="02040503050406030204" pitchFamily="18" charset="0"/>
                        </a:rPr>
                        <m:t> = "</m:t>
                      </m:r>
                      <m:r>
                        <a:rPr lang="ar-IQ" b="0" i="1">
                          <a:latin typeface="Cambria Math" panose="02040503050406030204" pitchFamily="18" charset="0"/>
                        </a:rPr>
                        <m:t>𝑔𝑟𝑒𝑒𝑛</m:t>
                      </m:r>
                      <m:r>
                        <a:rPr lang="ar-IQ" b="0" i="0">
                          <a:latin typeface="Cambria Math" panose="02040503050406030204" pitchFamily="18" charset="0"/>
                        </a:rPr>
                        <m:t>2</m:t>
                      </m:r>
                      <m:r>
                        <a:rPr lang="ar-IQ" b="0" i="0">
                          <a:latin typeface="Cambria Math" panose="02040503050406030204" pitchFamily="18" charset="0"/>
                        </a:rPr>
                        <m:t>")</m:t>
                      </m:r>
                      <m:r>
                        <a:rPr lang="ar-IQ" b="0" i="1">
                          <a:latin typeface="Cambria Math" panose="02040503050406030204" pitchFamily="18" charset="0"/>
                        </a:rPr>
                        <m:t>𝑝𝑜𝑖𝑛𝑡𝑠</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m:t>
                      </m:r>
                      <m:r>
                        <a:rPr lang="ar-IQ" b="0" i="1">
                          <a:latin typeface="Cambria Math" panose="02040503050406030204" pitchFamily="18" charset="0"/>
                        </a:rPr>
                        <m:t>𝑦</m:t>
                      </m:r>
                      <m:r>
                        <a:rPr lang="ar-IQ" b="0" i="0">
                          <a:latin typeface="Cambria Math" panose="02040503050406030204" pitchFamily="18" charset="0"/>
                        </a:rPr>
                        <m:t>)</m:t>
                      </m:r>
                      <m:r>
                        <a:rPr lang="ar-IQ" b="0" i="1">
                          <a:latin typeface="Cambria Math" panose="02040503050406030204" pitchFamily="18" charset="0"/>
                        </a:rPr>
                        <m:t>𝑖𝑠</m:t>
                      </m:r>
                      <m:r>
                        <a:rPr lang="ar-IQ" b="0" i="0">
                          <a:latin typeface="Cambria Math" panose="02040503050406030204" pitchFamily="18" charset="0"/>
                        </a:rPr>
                        <m:t>.</m:t>
                      </m:r>
                      <m:r>
                        <a:rPr lang="ar-IQ" b="0" i="1">
                          <a:latin typeface="Cambria Math" panose="02040503050406030204" pitchFamily="18" charset="0"/>
                        </a:rPr>
                        <m:t>𝑓𝑢𝑛𝑐𝑡𝑖𝑜𝑛</m:t>
                      </m:r>
                      <m:r>
                        <a:rPr lang="ar-IQ" b="0" i="0">
                          <a:latin typeface="Cambria Math" panose="02040503050406030204" pitchFamily="18" charset="0"/>
                        </a:rPr>
                        <m:t>(</m:t>
                      </m:r>
                      <m:r>
                        <a:rPr lang="ar-IQ" b="0" i="1">
                          <a:latin typeface="Cambria Math" panose="02040503050406030204" pitchFamily="18" charset="0"/>
                        </a:rPr>
                        <m:t>𝑓𝑐</m:t>
                      </m:r>
                      <m:r>
                        <a:rPr lang="ar-IQ" b="0" i="0">
                          <a:latin typeface="Cambria Math" panose="02040503050406030204" pitchFamily="18" charset="0"/>
                        </a:rPr>
                        <m:t> &lt;− </m:t>
                      </m:r>
                      <m:r>
                        <a:rPr lang="ar-IQ" b="0" i="1">
                          <a:latin typeface="Cambria Math" panose="02040503050406030204" pitchFamily="18" charset="0"/>
                        </a:rPr>
                        <m:t>𝑎𝑝𝑝𝑟𝑜𝑥𝑓𝑢𝑛</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m:t>
                      </m:r>
                      <m:r>
                        <a:rPr lang="ar-IQ" b="0" i="1">
                          <a:latin typeface="Cambria Math" panose="02040503050406030204" pitchFamily="18" charset="0"/>
                        </a:rPr>
                        <m:t>𝑦</m:t>
                      </m:r>
                      <m:r>
                        <a:rPr lang="ar-IQ" b="0" i="0">
                          <a:latin typeface="Cambria Math" panose="02040503050406030204" pitchFamily="18" charset="0"/>
                        </a:rPr>
                        <m:t>, </m:t>
                      </m:r>
                      <m:r>
                        <a:rPr lang="ar-IQ" b="0" i="1">
                          <a:latin typeface="Cambria Math" panose="02040503050406030204" pitchFamily="18" charset="0"/>
                        </a:rPr>
                        <m:t>𝑚𝑒𝑡h𝑜𝑑</m:t>
                      </m:r>
                      <m:r>
                        <a:rPr lang="ar-IQ" b="0" i="0">
                          <a:latin typeface="Cambria Math" panose="02040503050406030204" pitchFamily="18" charset="0"/>
                        </a:rPr>
                        <m:t> = "</m:t>
                      </m:r>
                      <m:r>
                        <a:rPr lang="ar-IQ" b="0" i="1">
                          <a:latin typeface="Cambria Math" panose="02040503050406030204" pitchFamily="18" charset="0"/>
                        </a:rPr>
                        <m:t>𝑐𝑜𝑛𝑠𝑡</m:t>
                      </m:r>
                      <m:r>
                        <a:rPr lang="ar-IQ" b="0" i="0">
                          <a:latin typeface="Cambria Math" panose="02040503050406030204" pitchFamily="18" charset="0"/>
                        </a:rPr>
                        <m:t>")) # </m:t>
                      </m:r>
                      <m:r>
                        <a:rPr lang="ar-IQ" b="0" i="1">
                          <a:latin typeface="Cambria Math" panose="02040503050406030204" pitchFamily="18" charset="0"/>
                        </a:rPr>
                        <m:t>𝑇𝑅𝑈𝐸𝑐𝑢𝑟𝑣𝑒</m:t>
                      </m:r>
                      <m:r>
                        <a:rPr lang="ar-IQ" b="0" i="0">
                          <a:latin typeface="Cambria Math" panose="02040503050406030204" pitchFamily="18" charset="0"/>
                        </a:rPr>
                        <m:t>(</m:t>
                      </m:r>
                      <m:r>
                        <a:rPr lang="ar-IQ" b="0" i="1">
                          <a:latin typeface="Cambria Math" panose="02040503050406030204" pitchFamily="18" charset="0"/>
                        </a:rPr>
                        <m:t>𝑓𝑐</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m:t>
                      </m:r>
                      <m:r>
                        <a:rPr lang="ar-IQ" b="0" i="0">
                          <a:latin typeface="Cambria Math" panose="02040503050406030204" pitchFamily="18" charset="0"/>
                        </a:rPr>
                        <m:t>0</m:t>
                      </m:r>
                      <m:r>
                        <a:rPr lang="ar-IQ" b="0" i="0">
                          <a:latin typeface="Cambria Math" panose="02040503050406030204" pitchFamily="18" charset="0"/>
                        </a:rPr>
                        <m:t>, </m:t>
                      </m:r>
                      <m:r>
                        <a:rPr lang="ar-IQ" b="0" i="0">
                          <a:latin typeface="Cambria Math" panose="02040503050406030204" pitchFamily="18" charset="0"/>
                        </a:rPr>
                        <m:t>10</m:t>
                      </m:r>
                      <m:r>
                        <a:rPr lang="ar-IQ" b="0" i="0">
                          <a:latin typeface="Cambria Math" panose="02040503050406030204" pitchFamily="18" charset="0"/>
                        </a:rPr>
                        <m:t>, </m:t>
                      </m:r>
                      <m:r>
                        <a:rPr lang="ar-IQ" b="0" i="1">
                          <a:latin typeface="Cambria Math" panose="02040503050406030204" pitchFamily="18" charset="0"/>
                        </a:rPr>
                        <m:t>𝑐𝑜𝑙</m:t>
                      </m:r>
                      <m:r>
                        <a:rPr lang="ar-IQ" b="0" i="0">
                          <a:latin typeface="Cambria Math" panose="02040503050406030204" pitchFamily="18" charset="0"/>
                        </a:rPr>
                        <m:t> = "</m:t>
                      </m:r>
                      <m:r>
                        <a:rPr lang="ar-IQ" b="0" i="1">
                          <a:latin typeface="Cambria Math" panose="02040503050406030204" pitchFamily="18" charset="0"/>
                        </a:rPr>
                        <m:t>𝑑𝑎𝑟𝑘𝑏𝑙𝑢𝑒</m:t>
                      </m:r>
                      <m:r>
                        <a:rPr lang="ar-IQ" b="0" i="0">
                          <a:latin typeface="Cambria Math" panose="02040503050406030204" pitchFamily="18" charset="0"/>
                        </a:rPr>
                        <m:t>", </m:t>
                      </m:r>
                      <m:r>
                        <a:rPr lang="ar-IQ" b="0" i="1">
                          <a:latin typeface="Cambria Math" panose="02040503050406030204" pitchFamily="18" charset="0"/>
                        </a:rPr>
                        <m:t>𝑎𝑑𝑑</m:t>
                      </m:r>
                      <m:r>
                        <a:rPr lang="ar-IQ" b="0" i="0">
                          <a:latin typeface="Cambria Math" panose="02040503050406030204" pitchFamily="18" charset="0"/>
                        </a:rPr>
                        <m:t> = </m:t>
                      </m:r>
                      <m:r>
                        <a:rPr lang="ar-IQ" b="0" i="1">
                          <a:latin typeface="Cambria Math" panose="02040503050406030204" pitchFamily="18" charset="0"/>
                        </a:rPr>
                        <m:t>𝑇𝑅𝑈𝐸</m:t>
                      </m:r>
                      <m:r>
                        <a:rPr lang="ar-IQ" b="0" i="0">
                          <a:latin typeface="Cambria Math" panose="02040503050406030204" pitchFamily="18" charset="0"/>
                        </a:rPr>
                        <m:t>)## </m:t>
                      </m:r>
                      <m:r>
                        <a:rPr lang="ar-IQ" b="0" i="1">
                          <a:latin typeface="Cambria Math" panose="02040503050406030204" pitchFamily="18" charset="0"/>
                        </a:rPr>
                        <m:t>𝑑𝑖𝑓𝑓𝑒𝑟𝑒𝑛𝑡</m:t>
                      </m:r>
                      <m:r>
                        <a:rPr lang="ar-IQ" b="0" i="0">
                          <a:latin typeface="Cambria Math" panose="02040503050406030204" pitchFamily="18" charset="0"/>
                        </a:rPr>
                        <m:t> </m:t>
                      </m:r>
                      <m:r>
                        <a:rPr lang="ar-IQ" b="0" i="1">
                          <a:latin typeface="Cambria Math" panose="02040503050406030204" pitchFamily="18" charset="0"/>
                        </a:rPr>
                        <m:t>𝑒𝑥𝑡𝑟𝑎𝑝𝑜𝑙𝑎𝑡𝑖𝑜𝑛</m:t>
                      </m:r>
                      <m:r>
                        <a:rPr lang="ar-IQ" b="0" i="0">
                          <a:latin typeface="Cambria Math" panose="02040503050406030204" pitchFamily="18" charset="0"/>
                        </a:rPr>
                        <m:t> </m:t>
                      </m:r>
                      <m:r>
                        <a:rPr lang="ar-IQ" b="0" i="1">
                          <a:latin typeface="Cambria Math" panose="02040503050406030204" pitchFamily="18" charset="0"/>
                        </a:rPr>
                        <m:t>𝑜𝑛</m:t>
                      </m:r>
                      <m:r>
                        <a:rPr lang="ar-IQ" b="0" i="0">
                          <a:latin typeface="Cambria Math" panose="02040503050406030204" pitchFamily="18" charset="0"/>
                        </a:rPr>
                        <m:t> </m:t>
                      </m:r>
                      <m:r>
                        <a:rPr lang="ar-IQ" b="0" i="1">
                          <a:latin typeface="Cambria Math" panose="02040503050406030204" pitchFamily="18" charset="0"/>
                        </a:rPr>
                        <m:t>𝑙𝑒𝑓𝑡</m:t>
                      </m:r>
                      <m:r>
                        <a:rPr lang="ar-IQ" b="0" i="0">
                          <a:latin typeface="Cambria Math" panose="02040503050406030204" pitchFamily="18" charset="0"/>
                        </a:rPr>
                        <m:t> </m:t>
                      </m:r>
                      <m:r>
                        <a:rPr lang="ar-IQ" b="0" i="1">
                          <a:latin typeface="Cambria Math" panose="02040503050406030204" pitchFamily="18" charset="0"/>
                        </a:rPr>
                        <m:t>𝑎𝑛𝑑</m:t>
                      </m:r>
                      <m:r>
                        <a:rPr lang="ar-IQ" b="0" i="0">
                          <a:latin typeface="Cambria Math" panose="02040503050406030204" pitchFamily="18" charset="0"/>
                        </a:rPr>
                        <m:t> </m:t>
                      </m:r>
                      <m:r>
                        <a:rPr lang="ar-IQ" b="0" i="1">
                          <a:latin typeface="Cambria Math" panose="02040503050406030204" pitchFamily="18" charset="0"/>
                        </a:rPr>
                        <m:t>𝑟𝑖𝑔h𝑡</m:t>
                      </m:r>
                      <m:r>
                        <a:rPr lang="ar-IQ" b="0" i="0">
                          <a:latin typeface="Cambria Math" panose="02040503050406030204" pitchFamily="18" charset="0"/>
                        </a:rPr>
                        <m:t> </m:t>
                      </m:r>
                      <m:r>
                        <a:rPr lang="ar-IQ" b="0" i="1">
                          <a:latin typeface="Cambria Math" panose="02040503050406030204" pitchFamily="18" charset="0"/>
                        </a:rPr>
                        <m:t>𝑠𝑖𝑑𝑒</m:t>
                      </m:r>
                      <m:r>
                        <a:rPr lang="ar-IQ" b="0" i="0">
                          <a:latin typeface="Cambria Math" panose="02040503050406030204" pitchFamily="18" charset="0"/>
                        </a:rPr>
                        <m:t> :</m:t>
                      </m:r>
                      <m:r>
                        <a:rPr lang="ar-IQ" b="0" i="1">
                          <a:latin typeface="Cambria Math" panose="02040503050406030204" pitchFamily="18" charset="0"/>
                        </a:rPr>
                        <m:t>𝑝𝑙𝑜𝑡</m:t>
                      </m:r>
                      <m:r>
                        <a:rPr lang="ar-IQ" b="0" i="0">
                          <a:latin typeface="Cambria Math" panose="02040503050406030204" pitchFamily="18" charset="0"/>
                        </a:rPr>
                        <m:t>(</m:t>
                      </m:r>
                      <m:r>
                        <a:rPr lang="ar-IQ" b="0" i="1">
                          <a:latin typeface="Cambria Math" panose="02040503050406030204" pitchFamily="18" charset="0"/>
                        </a:rPr>
                        <m:t>𝑎𝑝𝑝𝑟𝑜𝑥𝑓𝑢𝑛</m:t>
                      </m:r>
                      <m:r>
                        <a:rPr lang="ar-IQ" b="0" i="0">
                          <a:latin typeface="Cambria Math" panose="02040503050406030204" pitchFamily="18" charset="0"/>
                        </a:rPr>
                        <m:t>(</m:t>
                      </m:r>
                      <m:r>
                        <a:rPr lang="ar-IQ" b="0" i="1">
                          <a:latin typeface="Cambria Math" panose="02040503050406030204" pitchFamily="18" charset="0"/>
                        </a:rPr>
                        <m:t>𝑥</m:t>
                      </m:r>
                      <m:r>
                        <a:rPr lang="ar-IQ" b="0" i="0">
                          <a:latin typeface="Cambria Math" panose="02040503050406030204" pitchFamily="18" charset="0"/>
                        </a:rPr>
                        <m:t>, </m:t>
                      </m:r>
                      <m:r>
                        <a:rPr lang="ar-IQ" b="0" i="1">
                          <a:latin typeface="Cambria Math" panose="02040503050406030204" pitchFamily="18" charset="0"/>
                        </a:rPr>
                        <m:t>𝑦</m:t>
                      </m:r>
                      <m:r>
                        <a:rPr lang="ar-IQ" b="0" i="0">
                          <a:latin typeface="Cambria Math" panose="02040503050406030204" pitchFamily="18" charset="0"/>
                        </a:rPr>
                        <m:t>, </m:t>
                      </m:r>
                      <m:r>
                        <a:rPr lang="ar-IQ" b="0" i="1">
                          <a:latin typeface="Cambria Math" panose="02040503050406030204" pitchFamily="18" charset="0"/>
                        </a:rPr>
                        <m:t>𝑟𝑢𝑙𝑒</m:t>
                      </m:r>
                      <m:r>
                        <a:rPr lang="ar-IQ" b="0" i="0">
                          <a:latin typeface="Cambria Math" panose="02040503050406030204" pitchFamily="18" charset="0"/>
                        </a:rPr>
                        <m:t> = </m:t>
                      </m:r>
                      <m:r>
                        <a:rPr lang="ar-IQ" b="0" i="0">
                          <a:latin typeface="Cambria Math" panose="02040503050406030204" pitchFamily="18" charset="0"/>
                        </a:rPr>
                        <m:t>2</m:t>
                      </m:r>
                      <m:r>
                        <a:rPr lang="ar-IQ" b="0" i="0">
                          <a:latin typeface="Cambria Math" panose="02040503050406030204" pitchFamily="18" charset="0"/>
                        </a:rPr>
                        <m:t>:</m:t>
                      </m:r>
                      <m:r>
                        <a:rPr lang="ar-IQ" b="0" i="0">
                          <a:latin typeface="Cambria Math" panose="02040503050406030204" pitchFamily="18" charset="0"/>
                        </a:rPr>
                        <m:t>1</m:t>
                      </m:r>
                      <m:r>
                        <a:rPr lang="ar-IQ" b="0" i="0">
                          <a:latin typeface="Cambria Math" panose="02040503050406030204" pitchFamily="18" charset="0"/>
                        </a:rPr>
                        <m:t>), </m:t>
                      </m:r>
                      <m:r>
                        <a:rPr lang="ar-IQ" b="0" i="0">
                          <a:latin typeface="Cambria Math" panose="02040503050406030204" pitchFamily="18" charset="0"/>
                        </a:rPr>
                        <m:t>0</m:t>
                      </m:r>
                      <m:r>
                        <a:rPr lang="ar-IQ" b="0" i="0">
                          <a:latin typeface="Cambria Math" panose="02040503050406030204" pitchFamily="18" charset="0"/>
                        </a:rPr>
                        <m:t>, </m:t>
                      </m:r>
                      <m:r>
                        <a:rPr lang="ar-IQ" b="0" i="0">
                          <a:latin typeface="Cambria Math" panose="02040503050406030204" pitchFamily="18" charset="0"/>
                        </a:rPr>
                        <m:t>11</m:t>
                      </m:r>
                      <m:r>
                        <a:rPr lang="ar-IQ" b="0" i="0">
                          <a:latin typeface="Cambria Math" panose="02040503050406030204" pitchFamily="18" charset="0"/>
                        </a:rPr>
                        <m:t>,     </m:t>
                      </m:r>
                      <m:r>
                        <a:rPr lang="ar-IQ" b="0" i="1">
                          <a:latin typeface="Cambria Math" panose="02040503050406030204" pitchFamily="18" charset="0"/>
                        </a:rPr>
                        <m:t>𝑐𝑜𝑙</m:t>
                      </m:r>
                      <m:r>
                        <a:rPr lang="ar-IQ" b="0" i="0">
                          <a:latin typeface="Cambria Math" panose="02040503050406030204" pitchFamily="18" charset="0"/>
                        </a:rPr>
                        <m:t> = "</m:t>
                      </m:r>
                      <m:r>
                        <a:rPr lang="ar-IQ" b="0" i="1">
                          <a:latin typeface="Cambria Math" panose="02040503050406030204" pitchFamily="18" charset="0"/>
                        </a:rPr>
                        <m:t>𝑡𝑜𝑚𝑎𝑡𝑜</m:t>
                      </m:r>
                      <m:r>
                        <a:rPr lang="ar-IQ" b="0" i="0">
                          <a:latin typeface="Cambria Math" panose="02040503050406030204" pitchFamily="18" charset="0"/>
                        </a:rPr>
                        <m:t>", </m:t>
                      </m:r>
                      <m:r>
                        <a:rPr lang="ar-IQ" b="0" i="1">
                          <a:latin typeface="Cambria Math" panose="02040503050406030204" pitchFamily="18" charset="0"/>
                        </a:rPr>
                        <m:t>𝑎𝑑𝑑</m:t>
                      </m:r>
                      <m:r>
                        <a:rPr lang="ar-IQ" b="0" i="0">
                          <a:latin typeface="Cambria Math" panose="02040503050406030204" pitchFamily="18" charset="0"/>
                        </a:rPr>
                        <m:t> = </m:t>
                      </m:r>
                      <m:r>
                        <a:rPr lang="ar-IQ" b="0" i="1">
                          <a:latin typeface="Cambria Math" panose="02040503050406030204" pitchFamily="18" charset="0"/>
                        </a:rPr>
                        <m:t>𝑇𝑅𝑈𝐸</m:t>
                      </m:r>
                      <m:r>
                        <a:rPr lang="ar-IQ" b="0" i="0">
                          <a:latin typeface="Cambria Math" panose="02040503050406030204" pitchFamily="18" charset="0"/>
                        </a:rPr>
                        <m:t>, </m:t>
                      </m:r>
                      <m:r>
                        <a:rPr lang="ar-IQ" b="0" i="1">
                          <a:latin typeface="Cambria Math" panose="02040503050406030204" pitchFamily="18" charset="0"/>
                        </a:rPr>
                        <m:t>𝑙𝑡𝑦</m:t>
                      </m:r>
                      <m:r>
                        <a:rPr lang="ar-IQ" b="0" i="0">
                          <a:latin typeface="Cambria Math" panose="02040503050406030204" pitchFamily="18" charset="0"/>
                        </a:rPr>
                        <m:t> = </m:t>
                      </m:r>
                      <m:r>
                        <a:rPr lang="ar-IQ" b="0" i="0">
                          <a:latin typeface="Cambria Math" panose="02040503050406030204" pitchFamily="18" charset="0"/>
                        </a:rPr>
                        <m:t>3</m:t>
                      </m:r>
                      <m:r>
                        <a:rPr lang="ar-IQ" b="0" i="0">
                          <a:latin typeface="Cambria Math" panose="02040503050406030204" pitchFamily="18" charset="0"/>
                        </a:rPr>
                        <m:t>, </m:t>
                      </m:r>
                      <m:r>
                        <a:rPr lang="ar-IQ" b="0" i="1">
                          <a:latin typeface="Cambria Math" panose="02040503050406030204" pitchFamily="18" charset="0"/>
                        </a:rPr>
                        <m:t>𝑙𝑤𝑑</m:t>
                      </m:r>
                      <m:r>
                        <a:rPr lang="ar-IQ" b="0" i="0">
                          <a:latin typeface="Cambria Math" panose="02040503050406030204" pitchFamily="18" charset="0"/>
                        </a:rPr>
                        <m:t> = </m:t>
                      </m:r>
                      <m:r>
                        <a:rPr lang="ar-IQ" b="0" i="0">
                          <a:latin typeface="Cambria Math" panose="02040503050406030204" pitchFamily="18" charset="0"/>
                        </a:rPr>
                        <m:t>2</m:t>
                      </m:r>
                      <m:r>
                        <a:rPr lang="ar-IQ" b="0" i="0">
                          <a:latin typeface="Cambria Math" panose="02040503050406030204" pitchFamily="18" charset="0"/>
                        </a:rPr>
                        <m:t>)### </m:t>
                      </m:r>
                      <m:r>
                        <a:rPr lang="ar-IQ" b="0" i="1">
                          <a:latin typeface="Cambria Math" panose="02040503050406030204" pitchFamily="18" charset="0"/>
                        </a:rPr>
                        <m:t>𝑇𝑟𝑒𝑎𝑡𝑚𝑒𝑛𝑡</m:t>
                      </m:r>
                      <m:r>
                        <a:rPr lang="ar-IQ" b="0" i="0">
                          <a:latin typeface="Cambria Math" panose="02040503050406030204" pitchFamily="18" charset="0"/>
                        </a:rPr>
                        <m:t> </m:t>
                      </m:r>
                      <m:r>
                        <a:rPr lang="ar-IQ" b="0" i="1">
                          <a:latin typeface="Cambria Math" panose="02040503050406030204" pitchFamily="18" charset="0"/>
                        </a:rPr>
                        <m:t>𝑜𝑓</m:t>
                      </m:r>
                      <m:r>
                        <a:rPr lang="ar-IQ" b="0" i="0">
                          <a:latin typeface="Cambria Math" panose="02040503050406030204" pitchFamily="18" charset="0"/>
                        </a:rPr>
                        <m:t> ′</m:t>
                      </m:r>
                      <m:r>
                        <a:rPr lang="ar-IQ" b="0" i="1">
                          <a:latin typeface="Cambria Math" panose="02040503050406030204" pitchFamily="18" charset="0"/>
                        </a:rPr>
                        <m:t>𝑁𝐴</m:t>
                      </m:r>
                      <m:r>
                        <a:rPr lang="ar-IQ" b="0" i="0">
                          <a:latin typeface="Cambria Math" panose="02040503050406030204" pitchFamily="18" charset="0"/>
                        </a:rPr>
                        <m:t>′</m:t>
                      </m:r>
                      <m:r>
                        <a:rPr lang="ar-IQ" b="0" i="1">
                          <a:latin typeface="Cambria Math" panose="02040503050406030204" pitchFamily="18" charset="0"/>
                        </a:rPr>
                        <m:t>𝑠</m:t>
                      </m:r>
                      <m:r>
                        <a:rPr lang="ar-IQ" b="0" i="0">
                          <a:latin typeface="Cambria Math" panose="02040503050406030204" pitchFamily="18" charset="0"/>
                        </a:rPr>
                        <m:t> −− </m:t>
                      </m:r>
                      <m:r>
                        <a:rPr lang="ar-IQ" b="0" i="1">
                          <a:latin typeface="Cambria Math" panose="02040503050406030204" pitchFamily="18" charset="0"/>
                        </a:rPr>
                        <m:t>𝑎𝑟𝑒</m:t>
                      </m:r>
                      <m:r>
                        <a:rPr lang="ar-IQ" b="0" i="0">
                          <a:latin typeface="Cambria Math" panose="02040503050406030204" pitchFamily="18" charset="0"/>
                        </a:rPr>
                        <m:t> </m:t>
                      </m:r>
                      <m:r>
                        <a:rPr lang="ar-IQ" b="0" i="1">
                          <a:latin typeface="Cambria Math" panose="02040503050406030204" pitchFamily="18" charset="0"/>
                        </a:rPr>
                        <m:t>𝑘𝑒𝑝𝑡</m:t>
                      </m:r>
                      <m:r>
                        <a:rPr lang="ar-IQ" b="0" i="0">
                          <a:latin typeface="Cambria Math" panose="02040503050406030204" pitchFamily="18" charset="0"/>
                        </a:rPr>
                        <m:t> </m:t>
                      </m:r>
                      <m:r>
                        <a:rPr lang="ar-IQ" b="0" i="1">
                          <a:latin typeface="Cambria Math" panose="02040503050406030204" pitchFamily="18" charset="0"/>
                        </a:rPr>
                        <m:t>𝑖𝑓</m:t>
                      </m:r>
                      <m:r>
                        <a:rPr lang="ar-IQ" b="0" i="0">
                          <a:latin typeface="Cambria Math" panose="02040503050406030204" pitchFamily="18" charset="0"/>
                        </a:rPr>
                        <m:t>  </m:t>
                      </m:r>
                      <m:r>
                        <a:rPr lang="ar-IQ" b="0" i="1">
                          <a:latin typeface="Cambria Math" panose="02040503050406030204" pitchFamily="18" charset="0"/>
                        </a:rPr>
                        <m:t>𝑛𝑎</m:t>
                      </m:r>
                      <m:r>
                        <a:rPr lang="ar-IQ" b="0" i="0">
                          <a:latin typeface="Cambria Math" panose="02040503050406030204" pitchFamily="18" charset="0"/>
                        </a:rPr>
                        <m:t>.</m:t>
                      </m:r>
                      <m:r>
                        <a:rPr lang="ar-IQ" b="0" i="1">
                          <a:latin typeface="Cambria Math" panose="02040503050406030204" pitchFamily="18" charset="0"/>
                        </a:rPr>
                        <m:t>𝑟𝑚</m:t>
                      </m:r>
                      <m:r>
                        <a:rPr lang="ar-IQ" b="0" i="0">
                          <a:latin typeface="Cambria Math" panose="02040503050406030204" pitchFamily="18" charset="0"/>
                        </a:rPr>
                        <m:t>=</m:t>
                      </m:r>
                      <m:r>
                        <a:rPr lang="ar-IQ" b="0" i="1">
                          <a:latin typeface="Cambria Math" panose="02040503050406030204" pitchFamily="18" charset="0"/>
                        </a:rPr>
                        <m:t>𝐹𝐴𝐿𝑆𝐸</m:t>
                      </m:r>
                      <m:r>
                        <a:rPr lang="ar-IQ" b="0" i="0">
                          <a:latin typeface="Cambria Math" panose="02040503050406030204" pitchFamily="18" charset="0"/>
                        </a:rPr>
                        <m:t> :</m:t>
                      </m:r>
                    </m:oMath>
                  </m:oMathPara>
                </a14:m>
                <a:endParaRPr lang="ar-IQ" dirty="0"/>
              </a:p>
            </p:txBody>
          </p:sp>
        </mc:Choice>
        <mc:Fallback>
          <p:sp>
            <p:nvSpPr>
              <p:cNvPr id="2" name="Rectangle 1"/>
              <p:cNvSpPr>
                <a:spLocks noRot="1" noChangeAspect="1" noMove="1" noResize="1" noEditPoints="1" noAdjustHandles="1" noChangeArrowheads="1" noChangeShapeType="1" noTextEdit="1"/>
              </p:cNvSpPr>
              <p:nvPr/>
            </p:nvSpPr>
            <p:spPr>
              <a:xfrm>
                <a:off x="611560" y="3356992"/>
                <a:ext cx="6912768" cy="3346494"/>
              </a:xfrm>
              <a:prstGeom prst="rect">
                <a:avLst/>
              </a:prstGeom>
              <a:blipFill>
                <a:blip r:embed="rId3"/>
                <a:stretch>
                  <a:fillRect b="-729"/>
                </a:stretch>
              </a:blipFill>
            </p:spPr>
            <p:txBody>
              <a:bodyPr/>
              <a:lstStyle/>
              <a:p>
                <a:r>
                  <a:rPr lang="ar-IQ">
                    <a:noFill/>
                  </a:rPr>
                  <a:t> </a:t>
                </a:r>
              </a:p>
            </p:txBody>
          </p:sp>
        </mc:Fallback>
      </mc:AlternateContent>
      <p:sp>
        <p:nvSpPr>
          <p:cNvPr id="5" name="Rectangle 2"/>
          <p:cNvSpPr>
            <a:spLocks noChangeArrowheads="1"/>
          </p:cNvSpPr>
          <p:nvPr/>
        </p:nvSpPr>
        <p:spPr bwMode="auto">
          <a:xfrm>
            <a:off x="489640" y="219293"/>
            <a:ext cx="7898784" cy="3170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1" i="1" u="none" strike="noStrike" cap="none" normalizeH="0" baseline="0" dirty="0" smtClean="0">
                <a:ln>
                  <a:noFill/>
                </a:ln>
                <a:solidFill>
                  <a:srgbClr val="666666"/>
                </a:solidFill>
                <a:effectLst/>
                <a:latin typeface="Cambria Math" panose="02040503050406030204" pitchFamily="18" charset="0"/>
                <a:ea typeface="Times New Roman" panose="02020603050405020304" pitchFamily="18" charset="0"/>
                <a:cs typeface="Arial" panose="020B0604020202020204" pitchFamily="34" charset="0"/>
              </a:rPr>
              <a:t>Interpolation Functions</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1" i="1" u="none" strike="noStrike" cap="none" normalizeH="0" baseline="0" dirty="0" smtClean="0">
                <a:ln>
                  <a:noFill/>
                </a:ln>
                <a:solidFill>
                  <a:srgbClr val="666666"/>
                </a:solidFill>
                <a:effectLst/>
                <a:latin typeface="Cambria Math" panose="02040503050406030204" pitchFamily="18" charset="0"/>
                <a:ea typeface="Times New Roman" panose="02020603050405020304" pitchFamily="18" charset="0"/>
                <a:cs typeface="Arial" panose="020B0604020202020204" pitchFamily="34" charset="0"/>
              </a:rPr>
              <a:t>Description</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Return a list of points which linearly interpolate given data points, or a function performing the linear (or constant) interpolation.</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1" i="1" u="none" strike="noStrike" cap="none" normalizeH="0" baseline="0" dirty="0" smtClean="0">
                <a:ln>
                  <a:noFill/>
                </a:ln>
                <a:solidFill>
                  <a:srgbClr val="666666"/>
                </a:solidFill>
                <a:effectLst/>
                <a:latin typeface="Cambria Math" panose="02040503050406030204" pitchFamily="18" charset="0"/>
                <a:ea typeface="Times New Roman" panose="02020603050405020304" pitchFamily="18" charset="0"/>
                <a:cs typeface="Arial" panose="020B0604020202020204" pitchFamily="34" charset="0"/>
              </a:rPr>
              <a:t>Usage</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approx</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(x, y = NULL,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xout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method = "linear", n = 50,</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yleft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yright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rule = 1, f = 0, ties = mean, na.rm = TRUE)</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approxfun</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(x, y = NULL,       method = "linear",</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yleft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a:t>
            </a:r>
            <a:r>
              <a:rPr kumimoji="0" lang="en-US" altLang="ar-IQ" sz="2000" b="0" i="1" u="none" strike="noStrike" cap="none" normalizeH="0" baseline="0" dirty="0" err="1"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yright</a:t>
            </a:r>
            <a:r>
              <a:rPr kumimoji="0" lang="en-US" altLang="ar-IQ" sz="20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 rule = 1, f = 0, ties = mean, na.rm = TRUE)</a:t>
            </a:r>
            <a:endParaRPr kumimoji="0" lang="en-US" altLang="ar-IQ"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ar-IQ"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228472671"/>
      </p:ext>
    </p:extLst>
  </p:cSld>
  <p:clrMapOvr>
    <a:masterClrMapping/>
  </p:clrMapOvr>
  <p:transition>
    <p:sndAc>
      <p:stSnd>
        <p:snd r:embed="rId2" name="chimes.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755576" y="556632"/>
                <a:ext cx="7416824" cy="6281976"/>
              </a:xfrm>
              <a:prstGeom prst="rect">
                <a:avLst/>
              </a:prstGeom>
            </p:spPr>
            <p:txBody>
              <a:bodyPr wrap="square">
                <a:spAutoFit/>
              </a:bodyPr>
              <a:lstStyle/>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00000"/>
                    </a:solidFill>
                    <a:latin typeface="Courier New" panose="02070309020205020404" pitchFamily="49"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&lt;−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1</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4</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𝑦𝑛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&lt;−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𝑐</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1</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𝑁𝐴</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3</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4</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𝑥𝑜𝑢𝑡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&lt;−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1</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9</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𝐷𝑒𝑓𝑎𝑢𝑙𝑡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𝑏𝑒h𝑎𝑣𝑖𝑜𝑟</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𝑟𝑚</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𝑇𝑅𝑈𝐸</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𝑁𝐴</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𝑜𝑚𝑖𝑡𝑡𝑒𝑑</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𝑒𝑥𝑡𝑟𝑎𝑝𝑜𝑙𝑎𝑡𝑖𝑜𝑛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𝑔𝑖𝑣𝑒𝑠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𝑁𝐴</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𝑑𝑎𝑡𝑎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𝑓𝑟𝑎𝑚𝑒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𝑎𝑝𝑝𝑟𝑜𝑥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𝑦𝑛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𝑥𝑜𝑢𝑡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𝑑𝑎𝑡𝑎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𝑓𝑟𝑎𝑚𝑒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𝑎𝑝𝑝𝑟𝑜𝑥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𝑦𝑛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𝑥𝑜𝑢𝑡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𝑟𝑢𝑙𝑒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−&gt;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𝑐𝑜𝑛𝑠𝑡𝑎𝑛𝑡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𝑒𝑥𝑡𝑟𝑎𝑝𝑜𝑙𝑎𝑡𝑖𝑜𝑛</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𝑁𝑒𝑤</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2019</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2020</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𝑟𝑚</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𝐹𝐴𝐿𝑆𝐸</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𝑁𝐴</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𝑎𝑟𝑒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𝑘𝑒𝑝𝑡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𝑑𝑎𝑡𝑎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𝑓𝑟𝑎𝑚𝑒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𝑎𝑝𝑝𝑟𝑜𝑥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𝑦𝑛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𝑥𝑜𝑢𝑡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𝑟𝑚</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𝐹𝐴𝐿𝑆𝐸</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𝑟𝑢𝑙𝑒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𝑑𝑎𝑡𝑎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𝑓𝑟𝑎𝑚𝑒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𝑎𝑝𝑝𝑟𝑜𝑥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𝑦𝑛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𝑥𝑜𝑢𝑡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𝑟𝑚</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𝐹𝐴𝐿𝑆𝐸</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𝑟𝑢𝑙𝑒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𝑚𝑒𝑡h𝑜𝑑</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𝑐𝑜𝑛𝑠𝑡𝑎𝑛𝑡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i="1" dirty="0">
                    <a:solidFill>
                      <a:srgbClr val="000000"/>
                    </a:solidFill>
                    <a:latin typeface="Cambria Math" panose="02040503050406030204" pitchFamily="18" charset="0"/>
                    <a:ea typeface="Times New Roman" panose="02020603050405020304" pitchFamily="18" charset="0"/>
                    <a:cs typeface="Courier New" panose="02070309020205020404" pitchFamily="49"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𝑁𝐴</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𝑖𝑛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𝑎𝑟𝑒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𝑛𝑜𝑡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𝑎𝑙𝑙𝑜𝑤𝑒𝑑</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𝑠𝑡𝑜𝑝𝑖𝑓𝑛𝑜𝑡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𝑖𝑛h𝑒𝑟𝑖𝑡𝑠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𝑡𝑟𝑦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𝑎𝑝𝑝𝑟𝑜𝑥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𝑦𝑛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𝑦𝑛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𝑟𝑚</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𝐹𝐴𝐿𝑆𝐸</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𝑡𝑟𝑦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𝑒𝑟𝑟𝑜𝑟</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00000"/>
                    </a:solidFill>
                    <a:latin typeface="Courier New" panose="02070309020205020404" pitchFamily="49"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𝐺𝑖𝑣𝑒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𝑛𝑖𝑐𝑒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𝑜𝑣𝑒𝑟𝑣𝑖𝑒𝑤</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𝑜𝑓</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𝑎𝑙𝑙</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𝑝𝑜𝑠𝑠𝑖𝑏𝑖𝑙𝑖𝑡𝑖𝑒𝑠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𝑟𝑢𝑙𝑒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𝑚𝑒𝑡h𝑜𝑑</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𝑟𝑚</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   ======   =====</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755576" y="556632"/>
                <a:ext cx="7416824" cy="6281976"/>
              </a:xfrm>
              <a:prstGeom prst="rect">
                <a:avLst/>
              </a:prstGeom>
              <a:blipFill>
                <a:blip r:embed="rId3"/>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3316114379"/>
      </p:ext>
    </p:extLst>
  </p:cSld>
  <p:clrMapOvr>
    <a:masterClrMapping/>
  </p:clrMapOvr>
  <p:transition>
    <p:sndAc>
      <p:stSnd>
        <p:snd r:embed="rId2" name="chimes.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683568" y="836712"/>
                <a:ext cx="8460432" cy="4834144"/>
              </a:xfrm>
              <a:prstGeom prst="rect">
                <a:avLst/>
              </a:prstGeom>
            </p:spPr>
            <p:txBody>
              <a:bodyPr wrap="square">
                <a:spAutoFit/>
              </a:bodyPr>
              <a:lstStyle/>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𝑒𝑥𝑡𝑟𝑎𝑝𝑜𝑙𝑎𝑡𝑖𝑜𝑛𝑠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𝑁𝐴</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𝐶</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𝐶𝑜𝑛𝑠𝑡𝑎𝑛𝑡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𝑟𝑢𝑙𝑒𝑠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&lt;−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𝑙𝑖𝑠𝑡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1</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𝐶</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𝑁𝐶</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1</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𝐶𝑁</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1</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𝑚𝑒𝑡h𝑜𝑑𝑠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&lt;−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𝑐</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𝑐𝑜𝑛𝑠𝑡𝑎𝑛𝑡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𝑙𝑖𝑛𝑒𝑎𝑟</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&lt;−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𝑠𝑎𝑝𝑝𝑙𝑦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𝑟𝑢𝑙𝑒𝑠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𝑓𝑢𝑛𝑐𝑡𝑖𝑜𝑛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𝑅</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𝑠𝑎𝑝𝑝𝑙𝑦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𝑚𝑒𝑡h𝑜𝑑𝑠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𝑓𝑢𝑛𝑐𝑡𝑖𝑜𝑛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𝑀</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𝑠𝑎𝑝𝑝𝑙𝑦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𝑠𝑒𝑡𝑁𝑎𝑚𝑒𝑠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𝑐</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𝑇𝑅𝑈𝐸</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𝐹𝐴𝐿𝑆𝐸</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𝑓𝑢𝑛𝑐𝑡𝑖𝑜𝑛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𝑎𝑝𝑝𝑟𝑜𝑥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𝑦𝑛</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𝑥𝑜𝑢𝑡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𝑥𝑜𝑢𝑡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𝑚𝑒𝑡h𝑜𝑑</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𝑀</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𝑟𝑢𝑙𝑒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𝑅</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𝑟𝑚</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𝑠𝑖𝑚𝑝𝑙𝑖𝑓𝑦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𝑎𝑟𝑟𝑎𝑦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𝑠𝑖𝑚𝑝𝑙𝑖𝑓𝑦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𝑎𝑟𝑟𝑎𝑦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𝑛𝑎𝑚𝑒𝑠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𝑑𝑖𝑚𝑛𝑎𝑚𝑒𝑠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&lt;−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𝑐</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𝑛𝑎</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𝑟𝑚</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𝑚𝑒𝑡h𝑜𝑑</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𝑟𝑢𝑙𝑒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𝑑𝑖𝑚𝑛𝑎𝑚𝑒𝑠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1</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&lt;−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𝑓𝑜𝑟𝑚𝑎𝑡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𝑥𝑜𝑢𝑡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𝑓𝑡𝑎𝑏𝑙𝑒</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𝑎𝑝𝑒𝑟𝑚</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𝑟𝑦</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4</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1</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−−&gt;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4</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2</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𝑙𝑒𝑛𝑔𝑡h</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𝑥𝑜𝑢𝑡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16</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𝑥</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9</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𝑚𝑎𝑡𝑟𝑖𝑥</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00000"/>
                    </a:solidFill>
                    <a:latin typeface="Courier New" panose="02070309020205020404" pitchFamily="49"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00000"/>
                    </a:solidFill>
                    <a:latin typeface="Courier New" panose="02070309020205020404" pitchFamily="49"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𝑆h𝑜𝑤</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𝑡𝑟𝑒𝑎𝑡𝑚𝑒𝑛𝑡</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𝑜𝑓</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𝑡𝑖𝑒𝑠</m:t>
                      </m:r>
                      <m:r>
                        <a:rPr lang="en-US" i="1">
                          <a:solidFill>
                            <a:srgbClr val="000000"/>
                          </a:solidFill>
                          <a:latin typeface="Cambria Math" panose="02040503050406030204" pitchFamily="18" charset="0"/>
                          <a:ea typeface="Times New Roman" panose="02020603050405020304" pitchFamily="18" charset="0"/>
                          <a:cs typeface="Courier New" panose="02070309020205020404" pitchFamily="49" charset="0"/>
                        </a:rPr>
                        <m:t>′ :</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i="1" dirty="0">
                    <a:solidFill>
                      <a:srgbClr val="000000"/>
                    </a:solidFill>
                    <a:latin typeface="Cambria Math" panose="02040503050406030204" pitchFamily="18" charset="0"/>
                    <a:ea typeface="Times New Roman" panose="02020603050405020304" pitchFamily="18" charset="0"/>
                    <a:cs typeface="Courier New" panose="02070309020205020404" pitchFamily="49"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683568" y="836712"/>
                <a:ext cx="8460432" cy="4834144"/>
              </a:xfrm>
              <a:prstGeom prst="rect">
                <a:avLst/>
              </a:prstGeom>
              <a:blipFill>
                <a:blip r:embed="rId3"/>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3071925422"/>
      </p:ext>
    </p:extLst>
  </p:cSld>
  <p:clrMapOvr>
    <a:masterClrMapping/>
  </p:clrMapOvr>
  <p:transition>
    <p:sndAc>
      <p:stSnd>
        <p:snd r:embed="rId2" name="chimes.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683568" y="1052736"/>
                <a:ext cx="5670376" cy="3346494"/>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ar-IQ" i="1">
                          <a:latin typeface="Cambria Math" panose="02040503050406030204" pitchFamily="18" charset="0"/>
                        </a:rPr>
                        <m:t>𝑥</m:t>
                      </m:r>
                      <m:r>
                        <a:rPr lang="ar-IQ" i="0">
                          <a:latin typeface="Cambria Math" panose="02040503050406030204" pitchFamily="18" charset="0"/>
                        </a:rPr>
                        <m:t> &lt;− </m:t>
                      </m:r>
                      <m:r>
                        <a:rPr lang="ar-IQ" i="1">
                          <a:latin typeface="Cambria Math" panose="02040503050406030204" pitchFamily="18" charset="0"/>
                        </a:rPr>
                        <m:t>𝑐</m:t>
                      </m:r>
                      <m:r>
                        <a:rPr lang="ar-IQ" i="0">
                          <a:latin typeface="Cambria Math" panose="02040503050406030204" pitchFamily="18" charset="0"/>
                        </a:rPr>
                        <m:t>(</m:t>
                      </m:r>
                      <m:r>
                        <a:rPr lang="ar-IQ" i="0">
                          <a:latin typeface="Cambria Math" panose="02040503050406030204" pitchFamily="18" charset="0"/>
                        </a:rPr>
                        <m:t>2</m:t>
                      </m:r>
                      <m:r>
                        <a:rPr lang="ar-IQ" i="0">
                          <a:latin typeface="Cambria Math" panose="02040503050406030204" pitchFamily="18" charset="0"/>
                        </a:rPr>
                        <m:t>,</m:t>
                      </m:r>
                      <m:r>
                        <a:rPr lang="ar-IQ" i="0">
                          <a:latin typeface="Cambria Math" panose="02040503050406030204" pitchFamily="18" charset="0"/>
                        </a:rPr>
                        <m:t>2</m:t>
                      </m:r>
                      <m:r>
                        <a:rPr lang="ar-IQ" i="0">
                          <a:latin typeface="Cambria Math" panose="02040503050406030204" pitchFamily="18" charset="0"/>
                        </a:rPr>
                        <m:t>:</m:t>
                      </m:r>
                      <m:r>
                        <a:rPr lang="ar-IQ" i="0">
                          <a:latin typeface="Cambria Math" panose="02040503050406030204" pitchFamily="18" charset="0"/>
                        </a:rPr>
                        <m:t>4</m:t>
                      </m:r>
                      <m:r>
                        <a:rPr lang="ar-IQ" i="0">
                          <a:latin typeface="Cambria Math" panose="02040503050406030204" pitchFamily="18" charset="0"/>
                        </a:rPr>
                        <m:t>,</m:t>
                      </m:r>
                      <m:r>
                        <a:rPr lang="ar-IQ" i="0">
                          <a:latin typeface="Cambria Math" panose="02040503050406030204" pitchFamily="18" charset="0"/>
                        </a:rPr>
                        <m:t>4</m:t>
                      </m:r>
                      <m:r>
                        <a:rPr lang="ar-IQ" i="0">
                          <a:latin typeface="Cambria Math" panose="02040503050406030204" pitchFamily="18" charset="0"/>
                        </a:rPr>
                        <m:t>,</m:t>
                      </m:r>
                      <m:r>
                        <a:rPr lang="ar-IQ" i="0">
                          <a:latin typeface="Cambria Math" panose="02040503050406030204" pitchFamily="18" charset="0"/>
                        </a:rPr>
                        <m:t>4</m:t>
                      </m:r>
                      <m:r>
                        <a:rPr lang="ar-IQ" i="0">
                          <a:latin typeface="Cambria Math" panose="02040503050406030204" pitchFamily="18" charset="0"/>
                        </a:rPr>
                        <m:t>,</m:t>
                      </m:r>
                      <m:r>
                        <a:rPr lang="ar-IQ" i="0">
                          <a:latin typeface="Cambria Math" panose="02040503050406030204" pitchFamily="18" charset="0"/>
                        </a:rPr>
                        <m:t>5</m:t>
                      </m:r>
                      <m:r>
                        <a:rPr lang="ar-IQ" i="0">
                          <a:latin typeface="Cambria Math" panose="02040503050406030204" pitchFamily="18" charset="0"/>
                        </a:rPr>
                        <m:t>,</m:t>
                      </m:r>
                      <m:r>
                        <a:rPr lang="ar-IQ" i="0">
                          <a:latin typeface="Cambria Math" panose="02040503050406030204" pitchFamily="18" charset="0"/>
                        </a:rPr>
                        <m:t>5</m:t>
                      </m:r>
                      <m:r>
                        <a:rPr lang="ar-IQ" i="0">
                          <a:latin typeface="Cambria Math" panose="02040503050406030204" pitchFamily="18" charset="0"/>
                        </a:rPr>
                        <m:t>,</m:t>
                      </m:r>
                      <m:r>
                        <a:rPr lang="ar-IQ" i="0">
                          <a:latin typeface="Cambria Math" panose="02040503050406030204" pitchFamily="18" charset="0"/>
                        </a:rPr>
                        <m:t>7</m:t>
                      </m:r>
                      <m:r>
                        <a:rPr lang="ar-IQ" i="0">
                          <a:latin typeface="Cambria Math" panose="02040503050406030204" pitchFamily="18" charset="0"/>
                        </a:rPr>
                        <m:t>,</m:t>
                      </m:r>
                      <m:r>
                        <a:rPr lang="ar-IQ" i="0">
                          <a:latin typeface="Cambria Math" panose="02040503050406030204" pitchFamily="18" charset="0"/>
                        </a:rPr>
                        <m:t>7</m:t>
                      </m:r>
                      <m:r>
                        <a:rPr lang="ar-IQ" i="0">
                          <a:latin typeface="Cambria Math" panose="02040503050406030204" pitchFamily="18" charset="0"/>
                        </a:rPr>
                        <m:t>,</m:t>
                      </m:r>
                      <m:r>
                        <a:rPr lang="ar-IQ" i="0">
                          <a:latin typeface="Cambria Math" panose="02040503050406030204" pitchFamily="18" charset="0"/>
                        </a:rPr>
                        <m:t>7</m:t>
                      </m:r>
                      <m:r>
                        <a:rPr lang="ar-IQ" i="0">
                          <a:latin typeface="Cambria Math" panose="02040503050406030204" pitchFamily="18" charset="0"/>
                        </a:rPr>
                        <m:t>)</m:t>
                      </m:r>
                      <m:r>
                        <a:rPr lang="ar-IQ" i="1">
                          <a:latin typeface="Cambria Math" panose="02040503050406030204" pitchFamily="18" charset="0"/>
                        </a:rPr>
                        <m:t>𝑦</m:t>
                      </m:r>
                      <m:r>
                        <a:rPr lang="ar-IQ" i="0">
                          <a:latin typeface="Cambria Math" panose="02040503050406030204" pitchFamily="18" charset="0"/>
                        </a:rPr>
                        <m:t> &lt;− </m:t>
                      </m:r>
                      <m:r>
                        <a:rPr lang="ar-IQ" i="1">
                          <a:latin typeface="Cambria Math" panose="02040503050406030204" pitchFamily="18" charset="0"/>
                        </a:rPr>
                        <m:t>𝑐</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m:t>
                      </m:r>
                      <m:r>
                        <a:rPr lang="ar-IQ" i="0">
                          <a:latin typeface="Cambria Math" panose="02040503050406030204" pitchFamily="18" charset="0"/>
                        </a:rPr>
                        <m:t>6</m:t>
                      </m:r>
                      <m:r>
                        <a:rPr lang="ar-IQ" i="0">
                          <a:latin typeface="Cambria Math" panose="02040503050406030204" pitchFamily="18" charset="0"/>
                        </a:rPr>
                        <m:t>, </m:t>
                      </m:r>
                      <m:r>
                        <a:rPr lang="ar-IQ" i="0">
                          <a:latin typeface="Cambria Math" panose="02040503050406030204" pitchFamily="18" charset="0"/>
                        </a:rPr>
                        <m:t>5</m:t>
                      </m:r>
                      <m:r>
                        <a:rPr lang="ar-IQ" i="0">
                          <a:latin typeface="Cambria Math" panose="02040503050406030204" pitchFamily="18" charset="0"/>
                        </a:rPr>
                        <m:t>:</m:t>
                      </m:r>
                      <m:r>
                        <a:rPr lang="ar-IQ" i="0">
                          <a:latin typeface="Cambria Math" panose="02040503050406030204" pitchFamily="18" charset="0"/>
                        </a:rPr>
                        <m:t>4</m:t>
                      </m:r>
                      <m:r>
                        <a:rPr lang="ar-IQ" i="0">
                          <a:latin typeface="Cambria Math" panose="02040503050406030204" pitchFamily="18" charset="0"/>
                        </a:rPr>
                        <m:t>, </m:t>
                      </m:r>
                      <m:r>
                        <a:rPr lang="ar-IQ" i="0">
                          <a:latin typeface="Cambria Math" panose="02040503050406030204" pitchFamily="18" charset="0"/>
                        </a:rPr>
                        <m:t>3</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m:t>
                      </m:r>
                      <m:r>
                        <a:rPr lang="ar-IQ" i="1">
                          <a:latin typeface="Cambria Math" panose="02040503050406030204" pitchFamily="18" charset="0"/>
                        </a:rPr>
                        <m:t>𝑎𝑚𝑦</m:t>
                      </m:r>
                      <m:r>
                        <a:rPr lang="ar-IQ" i="0">
                          <a:latin typeface="Cambria Math" panose="02040503050406030204" pitchFamily="18" charset="0"/>
                        </a:rPr>
                        <m:t> &lt;− </m:t>
                      </m:r>
                      <m:r>
                        <a:rPr lang="ar-IQ" i="1">
                          <a:latin typeface="Cambria Math" panose="02040503050406030204" pitchFamily="18" charset="0"/>
                        </a:rPr>
                        <m:t>𝑎𝑝𝑝𝑟𝑜𝑥</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𝑦</m:t>
                      </m:r>
                      <m:r>
                        <a:rPr lang="ar-IQ" i="0">
                          <a:latin typeface="Cambria Math" panose="02040503050406030204" pitchFamily="18" charset="0"/>
                        </a:rPr>
                        <m:t>, </m:t>
                      </m:r>
                      <m:r>
                        <a:rPr lang="ar-IQ" i="1">
                          <a:latin typeface="Cambria Math" panose="02040503050406030204" pitchFamily="18" charset="0"/>
                        </a:rPr>
                        <m:t>𝑥𝑜𝑢𝑡</m:t>
                      </m:r>
                      <m:r>
                        <a:rPr lang="ar-IQ" i="0">
                          <a:latin typeface="Cambria Math" panose="02040503050406030204" pitchFamily="18" charset="0"/>
                        </a:rPr>
                        <m:t> = </m:t>
                      </m:r>
                      <m:r>
                        <a:rPr lang="ar-IQ" i="1">
                          <a:latin typeface="Cambria Math" panose="02040503050406030204" pitchFamily="18" charset="0"/>
                        </a:rPr>
                        <m:t>𝑥</m:t>
                      </m:r>
                      <m:r>
                        <a:rPr lang="ar-IQ" i="0">
                          <a:latin typeface="Cambria Math" panose="02040503050406030204" pitchFamily="18" charset="0"/>
                        </a:rPr>
                        <m:t>)$</m:t>
                      </m:r>
                      <m:r>
                        <a:rPr lang="ar-IQ" i="1">
                          <a:latin typeface="Cambria Math" panose="02040503050406030204" pitchFamily="18" charset="0"/>
                        </a:rPr>
                        <m:t>𝑦</m:t>
                      </m:r>
                      <m:r>
                        <a:rPr lang="ar-IQ" i="0">
                          <a:latin typeface="Cambria Math" panose="02040503050406030204" pitchFamily="18" charset="0"/>
                        </a:rPr>
                        <m:t>) # </m:t>
                      </m:r>
                      <m:r>
                        <a:rPr lang="ar-IQ" i="1">
                          <a:latin typeface="Cambria Math" panose="02040503050406030204" pitchFamily="18" charset="0"/>
                        </a:rPr>
                        <m:t>𝑤𝑎𝑟𝑛𝑖𝑛𝑔</m:t>
                      </m:r>
                      <m:r>
                        <a:rPr lang="ar-IQ" i="0">
                          <a:latin typeface="Cambria Math" panose="02040503050406030204" pitchFamily="18" charset="0"/>
                        </a:rPr>
                        <m:t>, </m:t>
                      </m:r>
                      <m:r>
                        <a:rPr lang="ar-IQ" i="1">
                          <a:latin typeface="Cambria Math" panose="02040503050406030204" pitchFamily="18" charset="0"/>
                        </a:rPr>
                        <m:t>𝑐𝑎𝑛</m:t>
                      </m:r>
                      <m:r>
                        <a:rPr lang="ar-IQ" i="0">
                          <a:latin typeface="Cambria Math" panose="02040503050406030204" pitchFamily="18" charset="0"/>
                        </a:rPr>
                        <m:t> </m:t>
                      </m:r>
                      <m:r>
                        <a:rPr lang="ar-IQ" i="1">
                          <a:latin typeface="Cambria Math" panose="02040503050406030204" pitchFamily="18" charset="0"/>
                        </a:rPr>
                        <m:t>𝑏𝑒</m:t>
                      </m:r>
                      <m:r>
                        <a:rPr lang="ar-IQ" i="0">
                          <a:latin typeface="Cambria Math" panose="02040503050406030204" pitchFamily="18" charset="0"/>
                        </a:rPr>
                        <m:t> </m:t>
                      </m:r>
                      <m:r>
                        <a:rPr lang="ar-IQ" i="1">
                          <a:latin typeface="Cambria Math" panose="02040503050406030204" pitchFamily="18" charset="0"/>
                        </a:rPr>
                        <m:t>𝑎𝑣𝑜𝑖𝑑𝑒𝑑</m:t>
                      </m:r>
                      <m:r>
                        <a:rPr lang="ar-IQ" i="0">
                          <a:latin typeface="Cambria Math" panose="02040503050406030204" pitchFamily="18" charset="0"/>
                        </a:rPr>
                        <m:t> </m:t>
                      </m:r>
                      <m:r>
                        <a:rPr lang="ar-IQ" i="1">
                          <a:latin typeface="Cambria Math" panose="02040503050406030204" pitchFamily="18" charset="0"/>
                        </a:rPr>
                        <m:t>𝑏𝑦</m:t>
                      </m:r>
                      <m:r>
                        <a:rPr lang="ar-IQ" i="0">
                          <a:latin typeface="Cambria Math" panose="02040503050406030204" pitchFamily="18" charset="0"/>
                        </a:rPr>
                        <m:t> </m:t>
                      </m:r>
                      <m:r>
                        <a:rPr lang="ar-IQ" i="1">
                          <a:latin typeface="Cambria Math" panose="02040503050406030204" pitchFamily="18" charset="0"/>
                        </a:rPr>
                        <m:t>𝑠𝑝𝑒𝑐𝑖𝑓𝑦𝑖𝑛𝑔</m:t>
                      </m:r>
                      <m:r>
                        <a:rPr lang="ar-IQ" i="0">
                          <a:latin typeface="Cambria Math" panose="02040503050406030204" pitchFamily="18" charset="0"/>
                        </a:rPr>
                        <m:t> ′</m:t>
                      </m:r>
                      <m:r>
                        <a:rPr lang="ar-IQ" i="1">
                          <a:latin typeface="Cambria Math" panose="02040503050406030204" pitchFamily="18" charset="0"/>
                        </a:rPr>
                        <m:t>𝑡𝑖𝑒𝑠</m:t>
                      </m:r>
                      <m:r>
                        <a:rPr lang="ar-IQ" i="0">
                          <a:latin typeface="Cambria Math" panose="02040503050406030204" pitchFamily="18" charset="0"/>
                        </a:rPr>
                        <m:t>=′:</m:t>
                      </m:r>
                      <m:r>
                        <a:rPr lang="ar-IQ" i="1">
                          <a:latin typeface="Cambria Math" panose="02040503050406030204" pitchFamily="18" charset="0"/>
                        </a:rPr>
                        <m:t>𝑜𝑝</m:t>
                      </m:r>
                      <m:r>
                        <a:rPr lang="ar-IQ" i="0">
                          <a:latin typeface="Cambria Math" panose="02040503050406030204" pitchFamily="18" charset="0"/>
                        </a:rPr>
                        <m:t> &lt;− </m:t>
                      </m:r>
                      <m:r>
                        <a:rPr lang="ar-IQ" i="1">
                          <a:latin typeface="Cambria Math" panose="02040503050406030204" pitchFamily="18" charset="0"/>
                        </a:rPr>
                        <m:t>𝑜𝑝𝑡𝑖𝑜𝑛𝑠</m:t>
                      </m:r>
                      <m:r>
                        <a:rPr lang="ar-IQ" i="0">
                          <a:latin typeface="Cambria Math" panose="02040503050406030204" pitchFamily="18" charset="0"/>
                        </a:rPr>
                        <m:t>(</m:t>
                      </m:r>
                      <m:r>
                        <a:rPr lang="ar-IQ" i="1">
                          <a:latin typeface="Cambria Math" panose="02040503050406030204" pitchFamily="18" charset="0"/>
                        </a:rPr>
                        <m:t>𝑤𝑎𝑟𝑛</m:t>
                      </m:r>
                      <m:r>
                        <a:rPr lang="ar-IQ" i="0">
                          <a:latin typeface="Cambria Math" panose="02040503050406030204" pitchFamily="18" charset="0"/>
                        </a:rPr>
                        <m:t>=</m:t>
                      </m:r>
                      <m:r>
                        <a:rPr lang="ar-IQ" i="0">
                          <a:latin typeface="Cambria Math" panose="02040503050406030204" pitchFamily="18" charset="0"/>
                        </a:rPr>
                        <m:t>2</m:t>
                      </m:r>
                      <m:r>
                        <a:rPr lang="ar-IQ" i="0">
                          <a:latin typeface="Cambria Math" panose="02040503050406030204" pitchFamily="18" charset="0"/>
                        </a:rPr>
                        <m:t>) # </m:t>
                      </m:r>
                      <m:r>
                        <a:rPr lang="ar-IQ" i="1">
                          <a:latin typeface="Cambria Math" panose="02040503050406030204" pitchFamily="18" charset="0"/>
                        </a:rPr>
                        <m:t>𝑤𝑎𝑟𝑛𝑖𝑛𝑔𝑠</m:t>
                      </m:r>
                      <m:r>
                        <a:rPr lang="ar-IQ" i="0">
                          <a:latin typeface="Cambria Math" panose="02040503050406030204" pitchFamily="18" charset="0"/>
                        </a:rPr>
                        <m:t> </m:t>
                      </m:r>
                      <m:r>
                        <a:rPr lang="ar-IQ" i="1">
                          <a:latin typeface="Cambria Math" panose="02040503050406030204" pitchFamily="18" charset="0"/>
                        </a:rPr>
                        <m:t>𝑤𝑜𝑢𝑙𝑑</m:t>
                      </m:r>
                      <m:r>
                        <a:rPr lang="ar-IQ" i="0">
                          <a:latin typeface="Cambria Math" panose="02040503050406030204" pitchFamily="18" charset="0"/>
                        </a:rPr>
                        <m:t> </m:t>
                      </m:r>
                      <m:r>
                        <a:rPr lang="ar-IQ" i="1">
                          <a:latin typeface="Cambria Math" panose="02040503050406030204" pitchFamily="18" charset="0"/>
                        </a:rPr>
                        <m:t>𝑏𝑒</m:t>
                      </m:r>
                      <m:r>
                        <a:rPr lang="ar-IQ" i="0">
                          <a:latin typeface="Cambria Math" panose="02040503050406030204" pitchFamily="18" charset="0"/>
                        </a:rPr>
                        <m:t> </m:t>
                      </m:r>
                      <m:r>
                        <a:rPr lang="ar-IQ" i="1">
                          <a:latin typeface="Cambria Math" panose="02040503050406030204" pitchFamily="18" charset="0"/>
                        </a:rPr>
                        <m:t>𝑒𝑟𝑟𝑜𝑟𝑠𝑡𝑜𝑝𝑖𝑓𝑛𝑜𝑡</m:t>
                      </m:r>
                      <m:r>
                        <a:rPr lang="ar-IQ" i="0">
                          <a:latin typeface="Cambria Math" panose="02040503050406030204" pitchFamily="18" charset="0"/>
                        </a:rPr>
                        <m:t>(</m:t>
                      </m:r>
                      <m:r>
                        <a:rPr lang="ar-IQ" i="1">
                          <a:latin typeface="Cambria Math" panose="02040503050406030204" pitchFamily="18" charset="0"/>
                        </a:rPr>
                        <m:t>𝑖𝑑𝑒𝑛𝑡𝑖𝑐𝑎𝑙</m:t>
                      </m:r>
                      <m:r>
                        <a:rPr lang="ar-IQ" i="0">
                          <a:latin typeface="Cambria Math" panose="02040503050406030204" pitchFamily="18" charset="0"/>
                        </a:rPr>
                        <m:t>(</m:t>
                      </m:r>
                      <m:r>
                        <a:rPr lang="ar-IQ" i="1">
                          <a:latin typeface="Cambria Math" panose="02040503050406030204" pitchFamily="18" charset="0"/>
                        </a:rPr>
                        <m:t>𝑎𝑚𝑦</m:t>
                      </m:r>
                      <m:r>
                        <a:rPr lang="ar-IQ" i="0">
                          <a:latin typeface="Cambria Math" panose="02040503050406030204" pitchFamily="18" charset="0"/>
                        </a:rPr>
                        <m:t>, </m:t>
                      </m:r>
                      <m:r>
                        <a:rPr lang="ar-IQ" i="1">
                          <a:latin typeface="Cambria Math" panose="02040503050406030204" pitchFamily="18" charset="0"/>
                        </a:rPr>
                        <m:t>𝑎𝑝𝑝𝑟𝑜𝑥</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𝑦</m:t>
                      </m:r>
                      <m:r>
                        <a:rPr lang="ar-IQ" i="0">
                          <a:latin typeface="Cambria Math" panose="02040503050406030204" pitchFamily="18" charset="0"/>
                        </a:rPr>
                        <m:t>, </m:t>
                      </m:r>
                      <m:r>
                        <a:rPr lang="ar-IQ" i="1">
                          <a:latin typeface="Cambria Math" panose="02040503050406030204" pitchFamily="18" charset="0"/>
                        </a:rPr>
                        <m:t>𝑥𝑜𝑢𝑡</m:t>
                      </m:r>
                      <m:r>
                        <a:rPr lang="ar-IQ" i="0">
                          <a:latin typeface="Cambria Math" panose="02040503050406030204" pitchFamily="18" charset="0"/>
                        </a:rPr>
                        <m:t> = </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𝑡𝑖𝑒𝑠</m:t>
                      </m:r>
                      <m:r>
                        <a:rPr lang="ar-IQ" i="0">
                          <a:latin typeface="Cambria Math" panose="02040503050406030204" pitchFamily="18" charset="0"/>
                        </a:rPr>
                        <m:t>=</m:t>
                      </m:r>
                      <m:r>
                        <a:rPr lang="ar-IQ" i="1">
                          <a:latin typeface="Cambria Math" panose="02040503050406030204" pitchFamily="18" charset="0"/>
                        </a:rPr>
                        <m:t>𝑚𝑒𝑎𝑛</m:t>
                      </m:r>
                      <m:r>
                        <a:rPr lang="ar-IQ" i="0">
                          <a:latin typeface="Cambria Math" panose="02040503050406030204" pitchFamily="18" charset="0"/>
                        </a:rPr>
                        <m:t>)$</m:t>
                      </m:r>
                      <m:r>
                        <a:rPr lang="ar-IQ" i="1">
                          <a:latin typeface="Cambria Math" panose="02040503050406030204" pitchFamily="18" charset="0"/>
                        </a:rPr>
                        <m:t>𝑦</m:t>
                      </m:r>
                      <m:r>
                        <a:rPr lang="ar-IQ" i="0">
                          <a:latin typeface="Cambria Math" panose="02040503050406030204" pitchFamily="18" charset="0"/>
                        </a:rPr>
                        <m:t>))(</m:t>
                      </m:r>
                      <m:r>
                        <a:rPr lang="ar-IQ" i="1">
                          <a:latin typeface="Cambria Math" panose="02040503050406030204" pitchFamily="18" charset="0"/>
                        </a:rPr>
                        <m:t>𝑎𝑦</m:t>
                      </m:r>
                      <m:r>
                        <a:rPr lang="ar-IQ" i="0">
                          <a:latin typeface="Cambria Math" panose="02040503050406030204" pitchFamily="18" charset="0"/>
                        </a:rPr>
                        <m:t> &lt;− </m:t>
                      </m:r>
                      <m:r>
                        <a:rPr lang="ar-IQ" i="1">
                          <a:latin typeface="Cambria Math" panose="02040503050406030204" pitchFamily="18" charset="0"/>
                        </a:rPr>
                        <m:t>𝑎𝑝𝑝𝑟𝑜𝑥</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𝑦</m:t>
                      </m:r>
                      <m:r>
                        <a:rPr lang="ar-IQ" i="0">
                          <a:latin typeface="Cambria Math" panose="02040503050406030204" pitchFamily="18" charset="0"/>
                        </a:rPr>
                        <m:t>, </m:t>
                      </m:r>
                      <m:r>
                        <a:rPr lang="ar-IQ" i="1">
                          <a:latin typeface="Cambria Math" panose="02040503050406030204" pitchFamily="18" charset="0"/>
                        </a:rPr>
                        <m:t>𝑥𝑜𝑢𝑡</m:t>
                      </m:r>
                      <m:r>
                        <a:rPr lang="ar-IQ" i="0">
                          <a:latin typeface="Cambria Math" panose="02040503050406030204" pitchFamily="18" charset="0"/>
                        </a:rPr>
                        <m:t> = </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𝑡𝑖𝑒𝑠</m:t>
                      </m:r>
                      <m:r>
                        <a:rPr lang="ar-IQ" i="0">
                          <a:latin typeface="Cambria Math" panose="02040503050406030204" pitchFamily="18" charset="0"/>
                        </a:rPr>
                        <m:t> = "</m:t>
                      </m:r>
                      <m:r>
                        <a:rPr lang="ar-IQ" i="1">
                          <a:latin typeface="Cambria Math" panose="02040503050406030204" pitchFamily="18" charset="0"/>
                        </a:rPr>
                        <m:t>𝑜𝑟𝑑𝑒𝑟𝑒𝑑</m:t>
                      </m:r>
                      <m:r>
                        <a:rPr lang="ar-IQ" i="0">
                          <a:latin typeface="Cambria Math" panose="02040503050406030204" pitchFamily="18" charset="0"/>
                        </a:rPr>
                        <m:t>")$</m:t>
                      </m:r>
                      <m:r>
                        <a:rPr lang="ar-IQ" i="1">
                          <a:latin typeface="Cambria Math" panose="02040503050406030204" pitchFamily="18" charset="0"/>
                        </a:rPr>
                        <m:t>𝑦</m:t>
                      </m:r>
                      <m:r>
                        <a:rPr lang="ar-IQ" i="0">
                          <a:latin typeface="Cambria Math" panose="02040503050406030204" pitchFamily="18" charset="0"/>
                        </a:rPr>
                        <m:t>)</m:t>
                      </m:r>
                      <m:r>
                        <a:rPr lang="ar-IQ" i="1">
                          <a:latin typeface="Cambria Math" panose="02040503050406030204" pitchFamily="18" charset="0"/>
                        </a:rPr>
                        <m:t>𝑠𝑡𝑜𝑝𝑖𝑓𝑛𝑜𝑡</m:t>
                      </m:r>
                      <m:r>
                        <a:rPr lang="ar-IQ" i="0">
                          <a:latin typeface="Cambria Math" panose="02040503050406030204" pitchFamily="18" charset="0"/>
                        </a:rPr>
                        <m:t>(</m:t>
                      </m:r>
                      <m:r>
                        <a:rPr lang="ar-IQ" i="1">
                          <a:latin typeface="Cambria Math" panose="02040503050406030204" pitchFamily="18" charset="0"/>
                        </a:rPr>
                        <m:t>𝑎𝑚𝑦</m:t>
                      </m:r>
                      <m:r>
                        <a:rPr lang="ar-IQ" i="0">
                          <a:latin typeface="Cambria Math" panose="02040503050406030204" pitchFamily="18" charset="0"/>
                        </a:rPr>
                        <m:t> == </m:t>
                      </m:r>
                      <m:r>
                        <a:rPr lang="ar-IQ" i="1">
                          <a:latin typeface="Cambria Math" panose="02040503050406030204" pitchFamily="18" charset="0"/>
                        </a:rPr>
                        <m:t>𝑐</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m:t>
                      </m:r>
                      <m:r>
                        <a:rPr lang="ar-IQ" i="0">
                          <a:latin typeface="Cambria Math" panose="02040503050406030204" pitchFamily="18" charset="0"/>
                        </a:rPr>
                        <m:t>5</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m:t>
                      </m:r>
                      <m:r>
                        <a:rPr lang="ar-IQ" i="0">
                          <a:latin typeface="Cambria Math" panose="02040503050406030204" pitchFamily="18" charset="0"/>
                        </a:rPr>
                        <m:t>5</m:t>
                      </m:r>
                      <m:r>
                        <a:rPr lang="ar-IQ" i="0">
                          <a:latin typeface="Cambria Math" panose="02040503050406030204" pitchFamily="18" charset="0"/>
                        </a:rPr>
                        <m:t>, </m:t>
                      </m:r>
                      <m:r>
                        <a:rPr lang="ar-IQ" i="0">
                          <a:latin typeface="Cambria Math" panose="02040503050406030204" pitchFamily="18" charset="0"/>
                        </a:rPr>
                        <m:t>3</m:t>
                      </m:r>
                      <m:r>
                        <a:rPr lang="ar-IQ" i="0">
                          <a:latin typeface="Cambria Math" panose="02040503050406030204" pitchFamily="18" charset="0"/>
                        </a:rPr>
                        <m:t>, </m:t>
                      </m:r>
                      <m:r>
                        <a:rPr lang="ar-IQ" i="0">
                          <a:latin typeface="Cambria Math" panose="02040503050406030204" pitchFamily="18" charset="0"/>
                        </a:rPr>
                        <m:t>5</m:t>
                      </m:r>
                      <m:r>
                        <a:rPr lang="ar-IQ" i="0">
                          <a:latin typeface="Cambria Math" panose="02040503050406030204" pitchFamily="18" charset="0"/>
                        </a:rPr>
                        <m:t>,</m:t>
                      </m:r>
                      <m:r>
                        <a:rPr lang="ar-IQ" i="0">
                          <a:latin typeface="Cambria Math" panose="02040503050406030204" pitchFamily="18" charset="0"/>
                        </a:rPr>
                        <m:t>5</m:t>
                      </m:r>
                      <m:r>
                        <a:rPr lang="ar-IQ" i="0">
                          <a:latin typeface="Cambria Math" panose="02040503050406030204" pitchFamily="18" charset="0"/>
                        </a:rPr>
                        <m:t>,</m:t>
                      </m:r>
                      <m:r>
                        <a:rPr lang="ar-IQ" i="0">
                          <a:latin typeface="Cambria Math" panose="02040503050406030204" pitchFamily="18" charset="0"/>
                        </a:rPr>
                        <m:t>5</m:t>
                      </m:r>
                      <m:r>
                        <a:rPr lang="ar-IQ" i="0">
                          <a:latin typeface="Cambria Math" panose="02040503050406030204" pitchFamily="18" charset="0"/>
                        </a:rPr>
                        <m:t>, </m:t>
                      </m:r>
                      <m:r>
                        <a:rPr lang="ar-IQ" i="0">
                          <a:latin typeface="Cambria Math" panose="02040503050406030204" pitchFamily="18" charset="0"/>
                        </a:rPr>
                        <m:t>4</m:t>
                      </m:r>
                      <m:r>
                        <a:rPr lang="ar-IQ" i="0">
                          <a:latin typeface="Cambria Math" panose="02040503050406030204" pitchFamily="18" charset="0"/>
                        </a:rPr>
                        <m:t>.</m:t>
                      </m:r>
                      <m:r>
                        <a:rPr lang="ar-IQ" i="0">
                          <a:latin typeface="Cambria Math" panose="02040503050406030204" pitchFamily="18" charset="0"/>
                        </a:rPr>
                        <m:t>5</m:t>
                      </m:r>
                      <m:r>
                        <a:rPr lang="ar-IQ" i="0">
                          <a:latin typeface="Cambria Math" panose="02040503050406030204" pitchFamily="18" charset="0"/>
                        </a:rPr>
                        <m:t>,</m:t>
                      </m:r>
                      <m:r>
                        <a:rPr lang="ar-IQ" i="0">
                          <a:latin typeface="Cambria Math" panose="02040503050406030204" pitchFamily="18" charset="0"/>
                        </a:rPr>
                        <m:t>4</m:t>
                      </m:r>
                      <m:r>
                        <a:rPr lang="ar-IQ" i="0">
                          <a:latin typeface="Cambria Math" panose="02040503050406030204" pitchFamily="18" charset="0"/>
                        </a:rPr>
                        <m:t>.</m:t>
                      </m:r>
                      <m:r>
                        <a:rPr lang="ar-IQ" i="0">
                          <a:latin typeface="Cambria Math" panose="02040503050406030204" pitchFamily="18" charset="0"/>
                        </a:rPr>
                        <m:t>5</m:t>
                      </m:r>
                      <m:r>
                        <a:rPr lang="ar-IQ" i="0">
                          <a:latin typeface="Cambria Math" panose="02040503050406030204" pitchFamily="18" charset="0"/>
                        </a:rPr>
                        <m:t>, </m:t>
                      </m:r>
                      <m:r>
                        <a:rPr lang="ar-IQ" i="0">
                          <a:latin typeface="Cambria Math" panose="02040503050406030204" pitchFamily="18" charset="0"/>
                        </a:rPr>
                        <m:t>2</m:t>
                      </m:r>
                      <m:r>
                        <a:rPr lang="ar-IQ" i="0">
                          <a:latin typeface="Cambria Math" panose="02040503050406030204" pitchFamily="18" charset="0"/>
                        </a:rPr>
                        <m:t>,</m:t>
                      </m:r>
                      <m:r>
                        <a:rPr lang="ar-IQ" i="0">
                          <a:latin typeface="Cambria Math" panose="02040503050406030204" pitchFamily="18" charset="0"/>
                        </a:rPr>
                        <m:t>2</m:t>
                      </m:r>
                      <m:r>
                        <a:rPr lang="ar-IQ" i="0">
                          <a:latin typeface="Cambria Math" panose="02040503050406030204" pitchFamily="18" charset="0"/>
                        </a:rPr>
                        <m:t>,</m:t>
                      </m:r>
                      <m:r>
                        <a:rPr lang="ar-IQ" i="0">
                          <a:latin typeface="Cambria Math" panose="02040503050406030204" pitchFamily="18" charset="0"/>
                        </a:rPr>
                        <m:t>2</m:t>
                      </m:r>
                      <m:r>
                        <a:rPr lang="ar-IQ" i="0">
                          <a:latin typeface="Cambria Math" panose="02040503050406030204" pitchFamily="18" charset="0"/>
                        </a:rPr>
                        <m:t>),          </m:t>
                      </m:r>
                      <m:r>
                        <a:rPr lang="ar-IQ" i="1">
                          <a:latin typeface="Cambria Math" panose="02040503050406030204" pitchFamily="18" charset="0"/>
                        </a:rPr>
                        <m:t>𝑎𝑦</m:t>
                      </m:r>
                      <m:r>
                        <a:rPr lang="ar-IQ" i="0">
                          <a:latin typeface="Cambria Math" panose="02040503050406030204" pitchFamily="18" charset="0"/>
                        </a:rPr>
                        <m:t>  == </m:t>
                      </m:r>
                      <m:r>
                        <a:rPr lang="ar-IQ" i="1">
                          <a:latin typeface="Cambria Math" panose="02040503050406030204" pitchFamily="18" charset="0"/>
                        </a:rPr>
                        <m:t>𝑐</m:t>
                      </m:r>
                      <m:r>
                        <a:rPr lang="ar-IQ" i="0">
                          <a:latin typeface="Cambria Math" panose="02040503050406030204" pitchFamily="18" charset="0"/>
                        </a:rPr>
                        <m:t>(</m:t>
                      </m:r>
                      <m:r>
                        <a:rPr lang="ar-IQ" i="0">
                          <a:latin typeface="Cambria Math" panose="02040503050406030204" pitchFamily="18" charset="0"/>
                        </a:rPr>
                        <m:t>2</m:t>
                      </m:r>
                      <m:r>
                        <a:rPr lang="ar-IQ" i="0">
                          <a:latin typeface="Cambria Math" panose="02040503050406030204" pitchFamily="18" charset="0"/>
                        </a:rPr>
                        <m:t>, </m:t>
                      </m:r>
                      <m:r>
                        <a:rPr lang="ar-IQ" i="0">
                          <a:latin typeface="Cambria Math" panose="02040503050406030204" pitchFamily="18" charset="0"/>
                        </a:rPr>
                        <m:t>2</m:t>
                      </m:r>
                      <m:r>
                        <a:rPr lang="ar-IQ" i="0">
                          <a:latin typeface="Cambria Math" panose="02040503050406030204" pitchFamily="18" charset="0"/>
                        </a:rPr>
                        <m:t>,    </m:t>
                      </m:r>
                      <m:r>
                        <a:rPr lang="ar-IQ" i="0">
                          <a:latin typeface="Cambria Math" panose="02040503050406030204" pitchFamily="18" charset="0"/>
                        </a:rPr>
                        <m:t>3</m:t>
                      </m:r>
                      <m:r>
                        <a:rPr lang="ar-IQ" i="0">
                          <a:latin typeface="Cambria Math" panose="02040503050406030204" pitchFamily="18" charset="0"/>
                        </a:rPr>
                        <m:t>, </m:t>
                      </m:r>
                      <m:r>
                        <a:rPr lang="ar-IQ" i="0">
                          <a:latin typeface="Cambria Math" panose="02040503050406030204" pitchFamily="18" charset="0"/>
                        </a:rPr>
                        <m:t>6</m:t>
                      </m:r>
                      <m:r>
                        <a:rPr lang="ar-IQ" i="0">
                          <a:latin typeface="Cambria Math" panose="02040503050406030204" pitchFamily="18" charset="0"/>
                        </a:rPr>
                        <m:t>,</m:t>
                      </m:r>
                      <m:r>
                        <a:rPr lang="ar-IQ" i="0">
                          <a:latin typeface="Cambria Math" panose="02040503050406030204" pitchFamily="18" charset="0"/>
                        </a:rPr>
                        <m:t>6</m:t>
                      </m:r>
                      <m:r>
                        <a:rPr lang="ar-IQ" i="0">
                          <a:latin typeface="Cambria Math" panose="02040503050406030204" pitchFamily="18" charset="0"/>
                        </a:rPr>
                        <m:t>,</m:t>
                      </m:r>
                      <m:r>
                        <a:rPr lang="ar-IQ" i="0">
                          <a:latin typeface="Cambria Math" panose="02040503050406030204" pitchFamily="18" charset="0"/>
                        </a:rPr>
                        <m:t>6</m:t>
                      </m:r>
                      <m:r>
                        <a:rPr lang="ar-IQ" i="0">
                          <a:latin typeface="Cambria Math" panose="02040503050406030204" pitchFamily="18" charset="0"/>
                        </a:rPr>
                        <m:t>, </m:t>
                      </m:r>
                      <m:r>
                        <a:rPr lang="ar-IQ" i="0">
                          <a:latin typeface="Cambria Math" panose="02040503050406030204" pitchFamily="18" charset="0"/>
                        </a:rPr>
                        <m:t>4</m:t>
                      </m:r>
                      <m:r>
                        <a:rPr lang="ar-IQ" i="0">
                          <a:latin typeface="Cambria Math" panose="02040503050406030204" pitchFamily="18" charset="0"/>
                        </a:rPr>
                        <m:t>, </m:t>
                      </m:r>
                      <m:r>
                        <a:rPr lang="ar-IQ" i="0">
                          <a:latin typeface="Cambria Math" panose="02040503050406030204" pitchFamily="18" charset="0"/>
                        </a:rPr>
                        <m:t>4</m:t>
                      </m:r>
                      <m:r>
                        <a:rPr lang="ar-IQ" i="0">
                          <a:latin typeface="Cambria Math" panose="02040503050406030204" pitchFamily="18" charset="0"/>
                        </a:rPr>
                        <m:t>,    </m:t>
                      </m:r>
                      <m:r>
                        <a:rPr lang="ar-IQ" i="0">
                          <a:latin typeface="Cambria Math" panose="02040503050406030204" pitchFamily="18" charset="0"/>
                        </a:rPr>
                        <m:t>1</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m:t>
                      </m:r>
                      <m:r>
                        <a:rPr lang="ar-IQ" i="0">
                          <a:latin typeface="Cambria Math" panose="02040503050406030204" pitchFamily="18" charset="0"/>
                        </a:rPr>
                        <m:t>1</m:t>
                      </m:r>
                      <m:r>
                        <a:rPr lang="ar-IQ" i="0">
                          <a:latin typeface="Cambria Math" panose="02040503050406030204" pitchFamily="18" charset="0"/>
                        </a:rPr>
                        <m:t>))</m:t>
                      </m:r>
                      <m:r>
                        <a:rPr lang="ar-IQ" i="1">
                          <a:latin typeface="Cambria Math" panose="02040503050406030204" pitchFamily="18" charset="0"/>
                        </a:rPr>
                        <m:t>𝑎𝑝𝑝𝑟𝑜𝑥</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𝑦</m:t>
                      </m:r>
                      <m:r>
                        <a:rPr lang="ar-IQ" i="0">
                          <a:latin typeface="Cambria Math" panose="02040503050406030204" pitchFamily="18" charset="0"/>
                        </a:rPr>
                        <m:t>, </m:t>
                      </m:r>
                      <m:r>
                        <a:rPr lang="ar-IQ" i="1">
                          <a:latin typeface="Cambria Math" panose="02040503050406030204" pitchFamily="18" charset="0"/>
                        </a:rPr>
                        <m:t>𝑥𝑜𝑢𝑡</m:t>
                      </m:r>
                      <m:r>
                        <a:rPr lang="ar-IQ" i="0">
                          <a:latin typeface="Cambria Math" panose="02040503050406030204" pitchFamily="18" charset="0"/>
                        </a:rPr>
                        <m:t> = </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𝑡𝑖𝑒𝑠</m:t>
                      </m:r>
                      <m:r>
                        <a:rPr lang="ar-IQ" i="0">
                          <a:latin typeface="Cambria Math" panose="02040503050406030204" pitchFamily="18" charset="0"/>
                        </a:rPr>
                        <m:t> = </m:t>
                      </m:r>
                      <m:r>
                        <a:rPr lang="ar-IQ" i="1">
                          <a:latin typeface="Cambria Math" panose="02040503050406030204" pitchFamily="18" charset="0"/>
                        </a:rPr>
                        <m:t>𝑚𝑖𝑛</m:t>
                      </m:r>
                      <m:r>
                        <a:rPr lang="ar-IQ" i="0">
                          <a:latin typeface="Cambria Math" panose="02040503050406030204" pitchFamily="18" charset="0"/>
                        </a:rPr>
                        <m:t>)$</m:t>
                      </m:r>
                      <m:r>
                        <a:rPr lang="ar-IQ" i="1">
                          <a:latin typeface="Cambria Math" panose="02040503050406030204" pitchFamily="18" charset="0"/>
                        </a:rPr>
                        <m:t>𝑦𝑎𝑝𝑝𝑟𝑜𝑥</m:t>
                      </m:r>
                      <m:r>
                        <a:rPr lang="ar-IQ" i="0">
                          <a:latin typeface="Cambria Math" panose="02040503050406030204" pitchFamily="18" charset="0"/>
                        </a:rPr>
                        <m:t>(</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𝑦</m:t>
                      </m:r>
                      <m:r>
                        <a:rPr lang="ar-IQ" i="0">
                          <a:latin typeface="Cambria Math" panose="02040503050406030204" pitchFamily="18" charset="0"/>
                        </a:rPr>
                        <m:t>, </m:t>
                      </m:r>
                      <m:r>
                        <a:rPr lang="ar-IQ" i="1">
                          <a:latin typeface="Cambria Math" panose="02040503050406030204" pitchFamily="18" charset="0"/>
                        </a:rPr>
                        <m:t>𝑥𝑜𝑢𝑡</m:t>
                      </m:r>
                      <m:r>
                        <a:rPr lang="ar-IQ" i="0">
                          <a:latin typeface="Cambria Math" panose="02040503050406030204" pitchFamily="18" charset="0"/>
                        </a:rPr>
                        <m:t> = </m:t>
                      </m:r>
                      <m:r>
                        <a:rPr lang="ar-IQ" i="1">
                          <a:latin typeface="Cambria Math" panose="02040503050406030204" pitchFamily="18" charset="0"/>
                        </a:rPr>
                        <m:t>𝑥</m:t>
                      </m:r>
                      <m:r>
                        <a:rPr lang="ar-IQ" i="0">
                          <a:latin typeface="Cambria Math" panose="02040503050406030204" pitchFamily="18" charset="0"/>
                        </a:rPr>
                        <m:t>, </m:t>
                      </m:r>
                      <m:r>
                        <a:rPr lang="ar-IQ" i="1">
                          <a:latin typeface="Cambria Math" panose="02040503050406030204" pitchFamily="18" charset="0"/>
                        </a:rPr>
                        <m:t>𝑡𝑖𝑒𝑠</m:t>
                      </m:r>
                      <m:r>
                        <a:rPr lang="ar-IQ" i="0">
                          <a:latin typeface="Cambria Math" panose="02040503050406030204" pitchFamily="18" charset="0"/>
                        </a:rPr>
                        <m:t> = </m:t>
                      </m:r>
                      <m:r>
                        <a:rPr lang="ar-IQ" i="1">
                          <a:latin typeface="Cambria Math" panose="02040503050406030204" pitchFamily="18" charset="0"/>
                        </a:rPr>
                        <m:t>𝑚𝑎𝑥</m:t>
                      </m:r>
                      <m:r>
                        <a:rPr lang="ar-IQ" i="0">
                          <a:latin typeface="Cambria Math" panose="02040503050406030204" pitchFamily="18" charset="0"/>
                        </a:rPr>
                        <m:t>)$</m:t>
                      </m:r>
                      <m:r>
                        <a:rPr lang="ar-IQ" i="1">
                          <a:latin typeface="Cambria Math" panose="02040503050406030204" pitchFamily="18" charset="0"/>
                        </a:rPr>
                        <m:t>𝑦𝑜𝑝𝑡𝑖𝑜𝑛𝑠</m:t>
                      </m:r>
                      <m:r>
                        <a:rPr lang="ar-IQ" i="0">
                          <a:latin typeface="Cambria Math" panose="02040503050406030204" pitchFamily="18" charset="0"/>
                        </a:rPr>
                        <m:t>(</m:t>
                      </m:r>
                      <m:r>
                        <a:rPr lang="ar-IQ" i="1">
                          <a:latin typeface="Cambria Math" panose="02040503050406030204" pitchFamily="18" charset="0"/>
                        </a:rPr>
                        <m:t>𝑜𝑝</m:t>
                      </m:r>
                      <m:r>
                        <a:rPr lang="ar-IQ" i="0">
                          <a:latin typeface="Cambria Math" panose="02040503050406030204" pitchFamily="18" charset="0"/>
                        </a:rPr>
                        <m:t>) # </m:t>
                      </m:r>
                      <m:r>
                        <a:rPr lang="ar-IQ" i="1">
                          <a:latin typeface="Cambria Math" panose="02040503050406030204" pitchFamily="18" charset="0"/>
                        </a:rPr>
                        <m:t>𝑟𝑒𝑣𝑒𝑟𝑡</m:t>
                      </m:r>
                      <m:r>
                        <a:rPr lang="ar-IQ" i="0">
                          <a:latin typeface="Cambria Math" panose="02040503050406030204" pitchFamily="18" charset="0"/>
                        </a:rPr>
                        <m:t> ′</m:t>
                      </m:r>
                      <m:r>
                        <a:rPr lang="ar-IQ" i="1">
                          <a:latin typeface="Cambria Math" panose="02040503050406030204" pitchFamily="18" charset="0"/>
                        </a:rPr>
                        <m:t>𝑤𝑎𝑟𝑛</m:t>
                      </m:r>
                      <m:r>
                        <a:rPr lang="ar-IQ" i="0">
                          <a:latin typeface="Cambria Math" panose="02040503050406030204" pitchFamily="18" charset="0"/>
                        </a:rPr>
                        <m:t>′</m:t>
                      </m:r>
                      <m:r>
                        <a:rPr lang="ar-IQ" i="1">
                          <a:latin typeface="Cambria Math" panose="02040503050406030204" pitchFamily="18" charset="0"/>
                        </a:rPr>
                        <m:t>𝑖𝑛𝑔</m:t>
                      </m:r>
                      <m:r>
                        <a:rPr lang="ar-IQ" i="0">
                          <a:latin typeface="Cambria Math" panose="02040503050406030204" pitchFamily="18" charset="0"/>
                        </a:rPr>
                        <m:t> </m:t>
                      </m:r>
                      <m:r>
                        <a:rPr lang="ar-IQ" i="1">
                          <a:latin typeface="Cambria Math" panose="02040503050406030204" pitchFamily="18" charset="0"/>
                        </a:rPr>
                        <m:t>𝑙𝑒𝑣𝑒𝑙</m:t>
                      </m:r>
                    </m:oMath>
                  </m:oMathPara>
                </a14:m>
                <a:endParaRPr lang="ar-IQ" dirty="0"/>
              </a:p>
            </p:txBody>
          </p:sp>
        </mc:Choice>
        <mc:Fallback>
          <p:sp>
            <p:nvSpPr>
              <p:cNvPr id="2" name="Rectangle 1"/>
              <p:cNvSpPr>
                <a:spLocks noRot="1" noChangeAspect="1" noMove="1" noResize="1" noEditPoints="1" noAdjustHandles="1" noChangeArrowheads="1" noChangeShapeType="1" noTextEdit="1"/>
              </p:cNvSpPr>
              <p:nvPr/>
            </p:nvSpPr>
            <p:spPr>
              <a:xfrm>
                <a:off x="683568" y="1052736"/>
                <a:ext cx="5670376" cy="3346494"/>
              </a:xfrm>
              <a:prstGeom prst="rect">
                <a:avLst/>
              </a:prstGeom>
              <a:blipFill>
                <a:blip r:embed="rId3"/>
                <a:stretch>
                  <a:fillRect r="-38172" b="-729"/>
                </a:stretch>
              </a:blipFill>
            </p:spPr>
            <p:txBody>
              <a:bodyPr/>
              <a:lstStyle/>
              <a:p>
                <a:r>
                  <a:rPr lang="ar-IQ">
                    <a:noFill/>
                  </a:rPr>
                  <a:t> </a:t>
                </a:r>
              </a:p>
            </p:txBody>
          </p:sp>
        </mc:Fallback>
      </mc:AlternateContent>
    </p:spTree>
    <p:extLst>
      <p:ext uri="{BB962C8B-B14F-4D97-AF65-F5344CB8AC3E}">
        <p14:creationId xmlns:p14="http://schemas.microsoft.com/office/powerpoint/2010/main" val="3197957385"/>
      </p:ext>
    </p:extLst>
  </p:cSld>
  <p:clrMapOvr>
    <a:masterClrMapping/>
  </p:clrMapOvr>
  <p:transition>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22298118"/>
              </p:ext>
            </p:extLst>
          </p:nvPr>
        </p:nvGraphicFramePr>
        <p:xfrm>
          <a:off x="899592" y="188640"/>
          <a:ext cx="7848872" cy="5465771"/>
        </p:xfrm>
        <a:graphic>
          <a:graphicData uri="http://schemas.openxmlformats.org/drawingml/2006/table">
            <a:tbl>
              <a:tblPr/>
              <a:tblGrid>
                <a:gridCol w="7848872">
                  <a:extLst>
                    <a:ext uri="{9D8B030D-6E8A-4147-A177-3AD203B41FA5}">
                      <a16:colId xmlns:a16="http://schemas.microsoft.com/office/drawing/2014/main" val="20000"/>
                    </a:ext>
                  </a:extLst>
                </a:gridCol>
              </a:tblGrid>
              <a:tr h="3888431">
                <a:tc>
                  <a:txBody>
                    <a:bodyPr/>
                    <a:lstStyle/>
                    <a:p>
                      <a:pPr algn="just" rtl="0">
                        <a:lnSpc>
                          <a:spcPct val="115000"/>
                        </a:lnSpc>
                        <a:spcAft>
                          <a:spcPts val="0"/>
                        </a:spcAft>
                        <a:tabLst>
                          <a:tab pos="90170" algn="r"/>
                        </a:tabLst>
                      </a:pPr>
                      <a:r>
                        <a:rPr lang="en-US" sz="1800" b="1" dirty="0" smtClean="0">
                          <a:latin typeface="Times New Roman"/>
                          <a:ea typeface="Calibri"/>
                          <a:cs typeface="Arial"/>
                        </a:rPr>
                        <a:t>Chapter Three:</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b="1" dirty="0" smtClean="0">
                          <a:solidFill>
                            <a:schemeClr val="tx1"/>
                          </a:solidFill>
                          <a:latin typeface="Times New Roman"/>
                          <a:ea typeface="Calibri"/>
                          <a:cs typeface="Arial"/>
                        </a:rPr>
                        <a:t>3-</a:t>
                      </a:r>
                      <a:r>
                        <a:rPr lang="en-GB" sz="1800" b="1" dirty="0">
                          <a:solidFill>
                            <a:schemeClr val="tx1"/>
                          </a:solidFill>
                          <a:latin typeface="Times New Roman"/>
                          <a:ea typeface="Calibri"/>
                          <a:cs typeface="Arial"/>
                        </a:rPr>
                        <a:t>   </a:t>
                      </a:r>
                      <a:r>
                        <a:rPr lang="en-GB" sz="1800" b="1" dirty="0" smtClean="0">
                          <a:solidFill>
                            <a:schemeClr val="tx1"/>
                          </a:solidFill>
                          <a:latin typeface="Times New Roman"/>
                          <a:ea typeface="Calibri"/>
                          <a:cs typeface="Arial"/>
                        </a:rPr>
                        <a:t>Interpolation: </a:t>
                      </a: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3-1 What is Interpolation? </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dirty="0">
                          <a:solidFill>
                            <a:schemeClr val="tx1"/>
                          </a:solidFill>
                          <a:latin typeface="Times New Roman"/>
                          <a:ea typeface="Calibri"/>
                          <a:cs typeface="Arial"/>
                        </a:rPr>
                        <a:t> </a:t>
                      </a:r>
                      <a:r>
                        <a:rPr lang="en-GB" sz="1800" dirty="0" smtClean="0">
                          <a:solidFill>
                            <a:schemeClr val="tx1"/>
                          </a:solidFill>
                          <a:latin typeface="Times New Roman"/>
                          <a:ea typeface="Calibri"/>
                          <a:cs typeface="Arial"/>
                        </a:rPr>
                        <a:t>3-2 </a:t>
                      </a:r>
                      <a:r>
                        <a:rPr lang="en-GB" sz="1800" dirty="0">
                          <a:solidFill>
                            <a:schemeClr val="tx1"/>
                          </a:solidFill>
                          <a:latin typeface="Times New Roman"/>
                          <a:ea typeface="Calibri"/>
                          <a:cs typeface="Arial"/>
                        </a:rPr>
                        <a:t>Newton’s Forward of the Interpolation </a:t>
                      </a:r>
                      <a:r>
                        <a:rPr lang="en-GB" sz="1800" dirty="0" smtClean="0">
                          <a:solidFill>
                            <a:schemeClr val="tx1"/>
                          </a:solidFill>
                          <a:latin typeface="Times New Roman"/>
                          <a:ea typeface="Calibri"/>
                          <a:cs typeface="Arial"/>
                        </a:rPr>
                        <a:t>Polynomial</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3-3 </a:t>
                      </a:r>
                      <a:r>
                        <a:rPr lang="en-GB" sz="1800" dirty="0">
                          <a:solidFill>
                            <a:schemeClr val="tx1"/>
                          </a:solidFill>
                          <a:latin typeface="Times New Roman"/>
                          <a:ea typeface="Calibri"/>
                          <a:cs typeface="Arial"/>
                        </a:rPr>
                        <a:t>Newton’s Backward of the Interpolation Polynomial  </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3-4 </a:t>
                      </a:r>
                      <a:r>
                        <a:rPr lang="en-GB" sz="1800" dirty="0">
                          <a:solidFill>
                            <a:schemeClr val="tx1"/>
                          </a:solidFill>
                          <a:latin typeface="Times New Roman"/>
                          <a:ea typeface="Calibri"/>
                          <a:cs typeface="Arial"/>
                        </a:rPr>
                        <a:t>The Error in Polynomial </a:t>
                      </a:r>
                      <a:r>
                        <a:rPr lang="en-GB" sz="1800" dirty="0" smtClean="0">
                          <a:solidFill>
                            <a:schemeClr val="tx1"/>
                          </a:solidFill>
                          <a:latin typeface="Times New Roman"/>
                          <a:ea typeface="Calibri"/>
                          <a:cs typeface="Arial"/>
                        </a:rPr>
                        <a:t>Interpolation</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3-5 </a:t>
                      </a:r>
                      <a:r>
                        <a:rPr lang="en-US" sz="1800" dirty="0">
                          <a:solidFill>
                            <a:schemeClr val="tx1"/>
                          </a:solidFill>
                          <a:latin typeface="Times New Roman"/>
                          <a:ea typeface="Calibri"/>
                          <a:cs typeface="Arial"/>
                        </a:rPr>
                        <a:t>Gaussian</a:t>
                      </a:r>
                      <a:r>
                        <a:rPr lang="en-GB" sz="1800" dirty="0">
                          <a:solidFill>
                            <a:schemeClr val="tx1"/>
                          </a:solidFill>
                          <a:latin typeface="Times New Roman"/>
                          <a:ea typeface="Calibri"/>
                          <a:cs typeface="Arial"/>
                        </a:rPr>
                        <a:t> Forward of the Interpolation </a:t>
                      </a:r>
                      <a:r>
                        <a:rPr lang="en-GB" sz="1800" dirty="0" smtClean="0">
                          <a:solidFill>
                            <a:schemeClr val="tx1"/>
                          </a:solidFill>
                          <a:latin typeface="Times New Roman"/>
                          <a:ea typeface="Calibri"/>
                          <a:cs typeface="Arial"/>
                        </a:rPr>
                        <a:t>Polynomial</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dirty="0">
                          <a:solidFill>
                            <a:schemeClr val="tx1"/>
                          </a:solidFill>
                          <a:latin typeface="Times New Roman"/>
                          <a:ea typeface="Calibri"/>
                          <a:cs typeface="Arial"/>
                        </a:rPr>
                        <a:t> </a:t>
                      </a:r>
                      <a:r>
                        <a:rPr lang="en-GB" sz="1800" dirty="0" smtClean="0">
                          <a:solidFill>
                            <a:schemeClr val="tx1"/>
                          </a:solidFill>
                          <a:latin typeface="Times New Roman"/>
                          <a:ea typeface="Calibri"/>
                          <a:cs typeface="Arial"/>
                        </a:rPr>
                        <a:t>3-6 </a:t>
                      </a:r>
                      <a:r>
                        <a:rPr lang="en-US" sz="1800" dirty="0">
                          <a:solidFill>
                            <a:schemeClr val="tx1"/>
                          </a:solidFill>
                          <a:latin typeface="Times New Roman"/>
                          <a:ea typeface="Calibri"/>
                          <a:cs typeface="Arial"/>
                        </a:rPr>
                        <a:t>Gaussian</a:t>
                      </a:r>
                      <a:r>
                        <a:rPr lang="en-GB" sz="1800" dirty="0">
                          <a:solidFill>
                            <a:schemeClr val="tx1"/>
                          </a:solidFill>
                          <a:latin typeface="Times New Roman"/>
                          <a:ea typeface="Calibri"/>
                          <a:cs typeface="Arial"/>
                        </a:rPr>
                        <a:t> Backward of the Interpolation Polynomial  </a:t>
                      </a:r>
                      <a:endParaRPr lang="en-GB" sz="1800" dirty="0" smtClean="0">
                        <a:solidFill>
                          <a:schemeClr val="tx1"/>
                        </a:solidFill>
                        <a:latin typeface="Times New Roman"/>
                        <a:ea typeface="Calibri"/>
                        <a:cs typeface="Arial"/>
                      </a:endParaRPr>
                    </a:p>
                    <a:p>
                      <a:pPr marL="0" marR="0" indent="0" algn="just" defTabSz="914400" rtl="0" eaLnBrk="1" fontAlgn="auto" latinLnBrk="0" hangingPunct="1">
                        <a:lnSpc>
                          <a:spcPct val="115000"/>
                        </a:lnSpc>
                        <a:spcBef>
                          <a:spcPts val="0"/>
                        </a:spcBef>
                        <a:spcAft>
                          <a:spcPts val="0"/>
                        </a:spcAft>
                        <a:buClrTx/>
                        <a:buSzTx/>
                        <a:buFontTx/>
                        <a:buNone/>
                        <a:tabLst>
                          <a:tab pos="90170" algn="r"/>
                        </a:tabLst>
                        <a:defRPr/>
                      </a:pPr>
                      <a:r>
                        <a:rPr lang="en-GB" sz="1800" dirty="0" smtClean="0">
                          <a:solidFill>
                            <a:schemeClr val="tx1"/>
                          </a:solidFill>
                          <a:latin typeface="Times New Roman"/>
                          <a:ea typeface="Calibri"/>
                          <a:cs typeface="Arial"/>
                        </a:rPr>
                        <a:t>3-7The Lagrange Form of the Interpolation Polynomial</a:t>
                      </a:r>
                      <a:endParaRPr lang="en-US" sz="1800" dirty="0" smtClean="0">
                        <a:solidFill>
                          <a:schemeClr val="tx1"/>
                        </a:solidFill>
                        <a:latin typeface="+mn-lt"/>
                        <a:ea typeface="Calibri"/>
                        <a:cs typeface="Arial"/>
                      </a:endParaRPr>
                    </a:p>
                    <a:p>
                      <a:pPr algn="just" rtl="0">
                        <a:lnSpc>
                          <a:spcPct val="115000"/>
                        </a:lnSpc>
                        <a:spcAft>
                          <a:spcPts val="0"/>
                        </a:spcAft>
                        <a:tabLst>
                          <a:tab pos="90170" algn="r"/>
                        </a:tabLst>
                      </a:pPr>
                      <a:endParaRPr lang="en-US" sz="1800" dirty="0">
                        <a:solidFill>
                          <a:schemeClr val="tx1"/>
                        </a:solidFill>
                        <a:latin typeface="Calibri"/>
                        <a:ea typeface="Calibri"/>
                        <a:cs typeface="Arial"/>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65453">
                <a:tc>
                  <a:txBody>
                    <a:bodyPr/>
                    <a:lstStyle/>
                    <a:p>
                      <a:pPr algn="just" rtl="0">
                        <a:lnSpc>
                          <a:spcPct val="115000"/>
                        </a:lnSpc>
                        <a:spcAft>
                          <a:spcPts val="0"/>
                        </a:spcAft>
                        <a:tabLst>
                          <a:tab pos="90170" algn="r"/>
                        </a:tabLst>
                      </a:pPr>
                      <a:r>
                        <a:rPr lang="en-US" sz="1800" b="1" dirty="0">
                          <a:solidFill>
                            <a:schemeClr val="tx1"/>
                          </a:solidFill>
                          <a:latin typeface="Times New Roman"/>
                          <a:ea typeface="Calibri"/>
                          <a:cs typeface="Arial"/>
                        </a:rPr>
                        <a:t>Chapter </a:t>
                      </a:r>
                      <a:r>
                        <a:rPr lang="en-US" sz="1800" b="1" dirty="0" smtClean="0">
                          <a:solidFill>
                            <a:schemeClr val="tx1"/>
                          </a:solidFill>
                          <a:latin typeface="Times New Roman"/>
                          <a:ea typeface="Calibri"/>
                          <a:cs typeface="Arial"/>
                        </a:rPr>
                        <a:t>Four:</a:t>
                      </a:r>
                      <a:r>
                        <a:rPr lang="en-GB" sz="1800" b="1" dirty="0" smtClean="0">
                          <a:solidFill>
                            <a:schemeClr val="tx1"/>
                          </a:solidFill>
                          <a:latin typeface="Times New Roman"/>
                          <a:ea typeface="Calibri"/>
                          <a:cs typeface="Arial"/>
                        </a:rPr>
                        <a:t> </a:t>
                      </a:r>
                      <a:r>
                        <a:rPr lang="en-GB" sz="1800" b="1" dirty="0">
                          <a:solidFill>
                            <a:schemeClr val="tx1"/>
                          </a:solidFill>
                          <a:latin typeface="Times New Roman"/>
                          <a:ea typeface="Calibri"/>
                          <a:cs typeface="Arial"/>
                        </a:rPr>
                        <a:t>Numerical Integration</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4-1 Basic Concepts.</a:t>
                      </a:r>
                      <a:endParaRPr lang="en-US" sz="1800" dirty="0" smtClean="0">
                        <a:solidFill>
                          <a:schemeClr val="tx1"/>
                        </a:solidFill>
                        <a:latin typeface="Calibri"/>
                        <a:ea typeface="Calibri"/>
                        <a:cs typeface="Arial"/>
                      </a:endParaRP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4-2 Integration via Interpolation</a:t>
                      </a:r>
                      <a:endParaRPr lang="en-US" sz="1800" dirty="0" smtClean="0">
                        <a:solidFill>
                          <a:schemeClr val="tx1"/>
                        </a:solidFill>
                        <a:latin typeface="Calibri"/>
                        <a:ea typeface="Calibri"/>
                        <a:cs typeface="Arial"/>
                      </a:endParaRPr>
                    </a:p>
                    <a:p>
                      <a:pPr algn="just" rtl="0">
                        <a:lnSpc>
                          <a:spcPct val="115000"/>
                        </a:lnSpc>
                        <a:spcAft>
                          <a:spcPts val="0"/>
                        </a:spcAft>
                        <a:tabLst>
                          <a:tab pos="90170" algn="r"/>
                        </a:tabLst>
                      </a:pPr>
                      <a:r>
                        <a:rPr lang="en-GB" sz="1800" u="none" dirty="0" smtClean="0">
                          <a:solidFill>
                            <a:schemeClr val="tx1"/>
                          </a:solidFill>
                          <a:latin typeface="Times New Roman"/>
                          <a:ea typeface="Calibri"/>
                          <a:cs typeface="Arial"/>
                        </a:rPr>
                        <a:t>4-3 Newton –Cotes Formulas </a:t>
                      </a:r>
                      <a:endParaRPr lang="en-US" sz="1800" u="none" dirty="0">
                        <a:solidFill>
                          <a:schemeClr val="tx1"/>
                        </a:solidFill>
                        <a:latin typeface="Calibri"/>
                        <a:ea typeface="Calibri"/>
                        <a:cs typeface="Arial"/>
                      </a:endParaRP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4-4 </a:t>
                      </a:r>
                      <a:r>
                        <a:rPr lang="en-GB" sz="1800" dirty="0">
                          <a:solidFill>
                            <a:schemeClr val="tx1"/>
                          </a:solidFill>
                          <a:latin typeface="Times New Roman"/>
                          <a:ea typeface="Calibri"/>
                          <a:cs typeface="Arial"/>
                        </a:rPr>
                        <a:t>Simpson’s </a:t>
                      </a:r>
                      <a:r>
                        <a:rPr lang="en-GB" sz="1800" dirty="0" smtClean="0">
                          <a:solidFill>
                            <a:schemeClr val="tx1"/>
                          </a:solidFill>
                          <a:latin typeface="Times New Roman"/>
                          <a:ea typeface="Calibri"/>
                          <a:cs typeface="Arial"/>
                        </a:rPr>
                        <a:t>Integration</a:t>
                      </a:r>
                      <a:endParaRPr lang="en-US" sz="1800" dirty="0">
                        <a:solidFill>
                          <a:schemeClr val="tx1"/>
                        </a:solidFill>
                        <a:latin typeface="Calibri"/>
                        <a:ea typeface="Calibri"/>
                        <a:cs typeface="Arial"/>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ransition>
    <p:sndAc>
      <p:stSnd>
        <p:snd r:embed="rId2" name="chimes.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432047"/>
          </a:xfrm>
        </p:spPr>
        <p:txBody>
          <a:bodyPr>
            <a:noAutofit/>
          </a:bodyPr>
          <a:lstStyle/>
          <a:p>
            <a:pPr algn="l" rtl="0"/>
            <a:r>
              <a:rPr lang="en-GB" sz="3200" b="1" dirty="0" smtClean="0">
                <a:latin typeface="Times New Roman"/>
                <a:ea typeface="Calibri"/>
                <a:cs typeface="Arial"/>
              </a:rPr>
              <a:t>Chapter Seven </a:t>
            </a:r>
            <a:r>
              <a:rPr lang="en-US" sz="3200" b="1" dirty="0" smtClean="0"/>
              <a:t>Numerical Integration</a:t>
            </a:r>
            <a:r>
              <a:rPr lang="ar-IQ" sz="3200" b="1" dirty="0" smtClean="0"/>
              <a:t> </a:t>
            </a:r>
            <a:endParaRPr lang="ar-IQ" sz="3200" b="1" dirty="0"/>
          </a:p>
        </p:txBody>
      </p:sp>
      <p:sp>
        <p:nvSpPr>
          <p:cNvPr id="3" name="Subtitle 2"/>
          <p:cNvSpPr>
            <a:spLocks noGrp="1"/>
          </p:cNvSpPr>
          <p:nvPr>
            <p:ph type="subTitle" idx="1"/>
          </p:nvPr>
        </p:nvSpPr>
        <p:spPr>
          <a:xfrm>
            <a:off x="1403648" y="2132856"/>
            <a:ext cx="6400800" cy="3505944"/>
          </a:xfrm>
        </p:spPr>
        <p:txBody>
          <a:bodyPr>
            <a:normAutofit/>
          </a:bodyPr>
          <a:lstStyle/>
          <a:p>
            <a:pPr algn="l" rtl="0"/>
            <a:endParaRPr lang="en-US" dirty="0" smtClean="0">
              <a:solidFill>
                <a:schemeClr val="tx1"/>
              </a:solidFill>
            </a:endParaRPr>
          </a:p>
          <a:p>
            <a:pPr algn="l" rtl="0"/>
            <a:endParaRPr lang="en-US" dirty="0" smtClean="0">
              <a:solidFill>
                <a:schemeClr val="tx1"/>
              </a:solidFill>
            </a:endParaRPr>
          </a:p>
          <a:p>
            <a:pPr algn="l" rtl="0"/>
            <a:endParaRPr lang="en-US" dirty="0" smtClean="0">
              <a:solidFill>
                <a:schemeClr val="tx1"/>
              </a:solidFill>
            </a:endParaRPr>
          </a:p>
        </p:txBody>
      </p:sp>
      <p:sp>
        <p:nvSpPr>
          <p:cNvPr id="6" name="Rectangle 5"/>
          <p:cNvSpPr/>
          <p:nvPr/>
        </p:nvSpPr>
        <p:spPr>
          <a:xfrm>
            <a:off x="251520" y="836712"/>
            <a:ext cx="8064896" cy="4031873"/>
          </a:xfrm>
          <a:prstGeom prst="rect">
            <a:avLst/>
          </a:prstGeom>
        </p:spPr>
        <p:txBody>
          <a:bodyPr wrap="square">
            <a:spAutoFit/>
          </a:bodyPr>
          <a:lstStyle/>
          <a:p>
            <a:pPr algn="just"/>
            <a:r>
              <a:rPr lang="en-GB" sz="3200" b="1" dirty="0" smtClean="0">
                <a:latin typeface="Times New Roman"/>
                <a:ea typeface="Calibri"/>
                <a:cs typeface="Arial"/>
              </a:rPr>
              <a:t>7-1 Basic Concepts </a:t>
            </a:r>
            <a:r>
              <a:rPr lang="en-US" sz="2400" dirty="0" smtClean="0"/>
              <a:t>: In this chapter we are going to explore various ways for approximating the integral of a function over a given domain. Since we can not analytically integrate every function , the need for approximate integration formulas is obvious. In addition, there might be situations where the given function can be integrated analytically, and still, an approximation formula may end up being a more efficient alternative to evaluating the exact expression of the integral.</a:t>
            </a:r>
          </a:p>
          <a:p>
            <a:endParaRPr lang="ar-IQ" sz="3200" dirty="0"/>
          </a:p>
        </p:txBody>
      </p:sp>
      <p:sp>
        <p:nvSpPr>
          <p:cNvPr id="5" name="Rectangle 4"/>
          <p:cNvSpPr/>
          <p:nvPr/>
        </p:nvSpPr>
        <p:spPr>
          <a:xfrm>
            <a:off x="2339752" y="2276872"/>
            <a:ext cx="4572000" cy="703911"/>
          </a:xfrm>
          <a:prstGeom prst="rect">
            <a:avLst/>
          </a:prstGeom>
        </p:spPr>
        <p:txBody>
          <a:bodyPr>
            <a:spAutoFit/>
          </a:bodyPr>
          <a:lstStyle/>
          <a:p>
            <a:pPr algn="just">
              <a:lnSpc>
                <a:spcPct val="115000"/>
              </a:lnSpc>
              <a:tabLst>
                <a:tab pos="90170" algn="r"/>
              </a:tabLst>
            </a:pPr>
            <a:r>
              <a:rPr lang="en-GB" dirty="0" smtClean="0">
                <a:latin typeface="Times New Roman"/>
                <a:ea typeface="Calibri"/>
                <a:cs typeface="Arial"/>
              </a:rPr>
              <a:t>.</a:t>
            </a:r>
            <a:endParaRPr lang="en-US" dirty="0" smtClean="0">
              <a:ea typeface="Calibri"/>
              <a:cs typeface="Arial"/>
            </a:endParaRPr>
          </a:p>
          <a:p>
            <a:pPr algn="just">
              <a:lnSpc>
                <a:spcPct val="115000"/>
              </a:lnSpc>
              <a:tabLst>
                <a:tab pos="90170" algn="r"/>
              </a:tabLst>
            </a:pPr>
            <a:endParaRPr lang="en-GB" dirty="0" smtClean="0">
              <a:latin typeface="Times New Roman"/>
              <a:ea typeface="Calibri"/>
              <a:cs typeface="Arial"/>
            </a:endParaRPr>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3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95736" y="4077072"/>
            <a:ext cx="2880320" cy="576064"/>
          </a:xfrm>
          <a:prstGeom prst="rect">
            <a:avLst/>
          </a:prstGeom>
          <a:noFill/>
        </p:spPr>
      </p:pic>
      <p:sp>
        <p:nvSpPr>
          <p:cNvPr id="14339" name="Rectangle 3"/>
          <p:cNvSpPr>
            <a:spLocks noChangeArrowheads="1"/>
          </p:cNvSpPr>
          <p:nvPr/>
        </p:nvSpPr>
        <p:spPr bwMode="auto">
          <a:xfrm>
            <a:off x="0" y="71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3347864" y="3789041"/>
            <a:ext cx="4896544" cy="461665"/>
          </a:xfrm>
          <a:prstGeom prst="rect">
            <a:avLst/>
          </a:prstGeom>
        </p:spPr>
        <p:txBody>
          <a:bodyPr wrap="square">
            <a:spAutoFit/>
          </a:bodyPr>
          <a:lstStyle/>
          <a:p>
            <a:r>
              <a:rPr lang="en-US" sz="2400" dirty="0" smtClean="0"/>
              <a:t>is called the rectangular method</a:t>
            </a:r>
            <a:endParaRPr lang="ar-IQ" sz="2400" dirty="0"/>
          </a:p>
        </p:txBody>
      </p:sp>
      <p:pic>
        <p:nvPicPr>
          <p:cNvPr id="14340" name="Picture 4"/>
          <p:cNvPicPr>
            <a:picLocks noChangeAspect="1" noChangeArrowheads="1"/>
          </p:cNvPicPr>
          <p:nvPr/>
        </p:nvPicPr>
        <p:blipFill>
          <a:blip r:embed="rId4" cstate="print"/>
          <a:srcRect/>
          <a:stretch>
            <a:fillRect/>
          </a:stretch>
        </p:blipFill>
        <p:spPr bwMode="auto">
          <a:xfrm>
            <a:off x="1115616" y="4509120"/>
            <a:ext cx="6696744" cy="2208287"/>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612844"/>
            <a:ext cx="7632848" cy="3785652"/>
          </a:xfrm>
          <a:prstGeom prst="rect">
            <a:avLst/>
          </a:prstGeom>
        </p:spPr>
        <p:txBody>
          <a:bodyPr wrap="square">
            <a:spAutoFit/>
          </a:bodyPr>
          <a:lstStyle/>
          <a:p>
            <a:pPr algn="just"/>
            <a:r>
              <a:rPr lang="en-US" sz="2400" dirty="0" smtClean="0"/>
              <a:t>while the lower (</a:t>
            </a:r>
            <a:r>
              <a:rPr lang="en-US" sz="2400" dirty="0" err="1" smtClean="0"/>
              <a:t>Darboux</a:t>
            </a:r>
            <a:r>
              <a:rPr lang="en-US" sz="2400" dirty="0" smtClean="0"/>
              <a:t>) sum of f(x) with respect to the partition P is defined</a:t>
            </a:r>
          </a:p>
          <a:p>
            <a:pPr algn="just"/>
            <a:r>
              <a:rPr lang="en-US" sz="2400" dirty="0" smtClean="0"/>
              <a:t>The upper integral of f(x) on [a, b] is defined as</a:t>
            </a:r>
          </a:p>
          <a:p>
            <a:pPr algn="just"/>
            <a:endParaRPr lang="en-US" sz="2400" dirty="0" smtClean="0"/>
          </a:p>
          <a:p>
            <a:pPr algn="just"/>
            <a:r>
              <a:rPr lang="en-US" sz="2400" dirty="0" smtClean="0"/>
              <a:t>and the lower integral of f(x) is fined as</a:t>
            </a:r>
          </a:p>
          <a:p>
            <a:pPr algn="just"/>
            <a:r>
              <a:rPr lang="en-US" sz="2400" dirty="0" smtClean="0"/>
              <a:t>where both the </a:t>
            </a:r>
            <a:r>
              <a:rPr lang="en-US" sz="2400" dirty="0" err="1" smtClean="0"/>
              <a:t>infimum</a:t>
            </a:r>
            <a:r>
              <a:rPr lang="en-US" sz="2400" dirty="0" smtClean="0"/>
              <a:t>                 and the </a:t>
            </a:r>
            <a:r>
              <a:rPr lang="en-US" sz="2400" dirty="0" err="1" smtClean="0"/>
              <a:t>supremum</a:t>
            </a:r>
            <a:r>
              <a:rPr lang="en-US" sz="2400" dirty="0" smtClean="0"/>
              <a:t>            </a:t>
            </a:r>
          </a:p>
          <a:p>
            <a:pPr algn="just"/>
            <a:r>
              <a:rPr lang="en-US" sz="2400" dirty="0" smtClean="0"/>
              <a:t>are taken over all possible partitions, P, of the interval [a, b]. If the upper and lower integral of f(x) are equal to each other, their common value is denoted by</a:t>
            </a:r>
          </a:p>
          <a:p>
            <a:pPr algn="just"/>
            <a:r>
              <a:rPr lang="en-US" sz="2400" dirty="0" smtClean="0"/>
              <a:t>          and is referred to as the Riemann integral of f(x).</a:t>
            </a:r>
          </a:p>
        </p:txBody>
      </p:sp>
      <p:sp>
        <p:nvSpPr>
          <p:cNvPr id="139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926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44208" y="3573016"/>
            <a:ext cx="1152128" cy="504056"/>
          </a:xfrm>
          <a:prstGeom prst="rect">
            <a:avLst/>
          </a:prstGeom>
          <a:noFill/>
        </p:spPr>
      </p:pic>
      <p:sp>
        <p:nvSpPr>
          <p:cNvPr id="139267"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39268" name="Picture 4"/>
          <p:cNvPicPr>
            <a:picLocks noChangeAspect="1" noChangeArrowheads="1"/>
          </p:cNvPicPr>
          <p:nvPr/>
        </p:nvPicPr>
        <p:blipFill>
          <a:blip r:embed="rId4" cstate="print"/>
          <a:srcRect/>
          <a:stretch>
            <a:fillRect/>
          </a:stretch>
        </p:blipFill>
        <p:spPr bwMode="auto">
          <a:xfrm>
            <a:off x="7020272" y="1268760"/>
            <a:ext cx="1447800" cy="595883"/>
          </a:xfrm>
          <a:prstGeom prst="rect">
            <a:avLst/>
          </a:prstGeom>
          <a:noFill/>
          <a:ln w="9525">
            <a:noFill/>
            <a:miter lim="800000"/>
            <a:headEnd/>
            <a:tailEnd/>
          </a:ln>
        </p:spPr>
      </p:pic>
      <p:pic>
        <p:nvPicPr>
          <p:cNvPr id="139269" name="Picture 5"/>
          <p:cNvPicPr>
            <a:picLocks noChangeAspect="1" noChangeArrowheads="1"/>
          </p:cNvPicPr>
          <p:nvPr/>
        </p:nvPicPr>
        <p:blipFill>
          <a:blip r:embed="rId5" cstate="print"/>
          <a:srcRect/>
          <a:stretch>
            <a:fillRect/>
          </a:stretch>
        </p:blipFill>
        <p:spPr bwMode="auto">
          <a:xfrm>
            <a:off x="6012160" y="1844824"/>
            <a:ext cx="2376264" cy="648072"/>
          </a:xfrm>
          <a:prstGeom prst="rect">
            <a:avLst/>
          </a:prstGeom>
          <a:noFill/>
          <a:ln w="9525">
            <a:noFill/>
            <a:miter lim="800000"/>
            <a:headEnd/>
            <a:tailEnd/>
          </a:ln>
        </p:spPr>
      </p:pic>
      <p:pic>
        <p:nvPicPr>
          <p:cNvPr id="139270" name="Picture 6"/>
          <p:cNvPicPr>
            <a:picLocks noChangeAspect="1" noChangeArrowheads="1"/>
          </p:cNvPicPr>
          <p:nvPr/>
        </p:nvPicPr>
        <p:blipFill>
          <a:blip r:embed="rId6" cstate="print"/>
          <a:srcRect/>
          <a:stretch>
            <a:fillRect/>
          </a:stretch>
        </p:blipFill>
        <p:spPr bwMode="auto">
          <a:xfrm>
            <a:off x="4139952" y="2492896"/>
            <a:ext cx="1440160" cy="371475"/>
          </a:xfrm>
          <a:prstGeom prst="rect">
            <a:avLst/>
          </a:prstGeom>
          <a:noFill/>
          <a:ln w="9525">
            <a:noFill/>
            <a:miter lim="800000"/>
            <a:headEnd/>
            <a:tailEnd/>
          </a:ln>
        </p:spPr>
      </p:pic>
      <p:pic>
        <p:nvPicPr>
          <p:cNvPr id="139271" name="Picture 7"/>
          <p:cNvPicPr>
            <a:picLocks noChangeAspect="1" noChangeArrowheads="1"/>
          </p:cNvPicPr>
          <p:nvPr/>
        </p:nvPicPr>
        <p:blipFill>
          <a:blip r:embed="rId7" cstate="print"/>
          <a:srcRect/>
          <a:stretch>
            <a:fillRect/>
          </a:stretch>
        </p:blipFill>
        <p:spPr bwMode="auto">
          <a:xfrm>
            <a:off x="7629525" y="2564904"/>
            <a:ext cx="1514475" cy="2286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1368151"/>
          </a:xfrm>
        </p:spPr>
        <p:txBody>
          <a:bodyPr/>
          <a:lstStyle/>
          <a:p>
            <a:r>
              <a:rPr lang="en-US" dirty="0" smtClean="0"/>
              <a:t>7-2Composite Integration Rules</a:t>
            </a:r>
          </a:p>
        </p:txBody>
      </p:sp>
      <p:sp>
        <p:nvSpPr>
          <p:cNvPr id="3" name="Subtitle 2"/>
          <p:cNvSpPr>
            <a:spLocks noGrp="1"/>
          </p:cNvSpPr>
          <p:nvPr>
            <p:ph type="subTitle" idx="1"/>
          </p:nvPr>
        </p:nvSpPr>
        <p:spPr>
          <a:xfrm>
            <a:off x="755576" y="2204864"/>
            <a:ext cx="7488832" cy="3433936"/>
          </a:xfrm>
        </p:spPr>
        <p:txBody>
          <a:bodyPr>
            <a:normAutofit/>
          </a:bodyPr>
          <a:lstStyle/>
          <a:p>
            <a:pPr algn="just" rtl="0"/>
            <a:r>
              <a:rPr lang="en-US" dirty="0" smtClean="0">
                <a:solidFill>
                  <a:schemeClr val="tx1"/>
                </a:solidFill>
              </a:rPr>
              <a:t>In a composite </a:t>
            </a:r>
            <a:r>
              <a:rPr lang="en-US" dirty="0" err="1" smtClean="0">
                <a:solidFill>
                  <a:schemeClr val="tx1"/>
                </a:solidFill>
              </a:rPr>
              <a:t>quadrature</a:t>
            </a:r>
            <a:r>
              <a:rPr lang="en-US" dirty="0" smtClean="0">
                <a:solidFill>
                  <a:schemeClr val="tx1"/>
                </a:solidFill>
              </a:rPr>
              <a:t>, we divide the interval into subintervals and apply an </a:t>
            </a:r>
            <a:r>
              <a:rPr lang="en-US" dirty="0" err="1" smtClean="0">
                <a:solidFill>
                  <a:schemeClr val="tx1"/>
                </a:solidFill>
              </a:rPr>
              <a:t>integrationrule</a:t>
            </a:r>
            <a:r>
              <a:rPr lang="en-US" dirty="0" smtClean="0">
                <a:solidFill>
                  <a:schemeClr val="tx1"/>
                </a:solidFill>
              </a:rPr>
              <a:t> to each subinterval. We demonstrate this idea with a couple of examples.</a:t>
            </a:r>
            <a:endParaRPr lang="ar-IQ" dirty="0">
              <a:solidFill>
                <a:schemeClr val="tx1"/>
              </a:solidFill>
            </a:endParaRPr>
          </a:p>
        </p:txBody>
      </p:sp>
      <p:pic>
        <p:nvPicPr>
          <p:cNvPr id="138241" name="Picture 1"/>
          <p:cNvPicPr>
            <a:picLocks noChangeAspect="1" noChangeArrowheads="1"/>
          </p:cNvPicPr>
          <p:nvPr/>
        </p:nvPicPr>
        <p:blipFill>
          <a:blip r:embed="rId3" cstate="print"/>
          <a:srcRect/>
          <a:stretch>
            <a:fillRect/>
          </a:stretch>
        </p:blipFill>
        <p:spPr bwMode="auto">
          <a:xfrm>
            <a:off x="2555776" y="4509120"/>
            <a:ext cx="5400600" cy="1728192"/>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92696"/>
            <a:ext cx="6984776" cy="3539430"/>
          </a:xfrm>
          <a:prstGeom prst="rect">
            <a:avLst/>
          </a:prstGeom>
        </p:spPr>
        <p:txBody>
          <a:bodyPr wrap="square">
            <a:spAutoFit/>
          </a:bodyPr>
          <a:lstStyle/>
          <a:p>
            <a:pPr algn="just"/>
            <a:r>
              <a:rPr lang="en-US" sz="3200" dirty="0" smtClean="0"/>
              <a:t>If f (x) is a function, then the integral of f from a to b is Written by</a:t>
            </a:r>
          </a:p>
          <a:p>
            <a:pPr algn="just"/>
            <a:r>
              <a:rPr lang="en-US" sz="3200" dirty="0" smtClean="0"/>
              <a:t>This integral gives the area under the graph of f , with the area under the positive part counting as positive area, and the area under the negative part of f counting as negative area, </a:t>
            </a:r>
          </a:p>
        </p:txBody>
      </p:sp>
      <p:pic>
        <p:nvPicPr>
          <p:cNvPr id="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64088" y="1196752"/>
            <a:ext cx="1296144" cy="648072"/>
          </a:xfrm>
          <a:prstGeom prst="rect">
            <a:avLst/>
          </a:prstGeom>
          <a:noFill/>
        </p:spPr>
      </p:pic>
      <p:pic>
        <p:nvPicPr>
          <p:cNvPr id="4"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80112" y="3717032"/>
            <a:ext cx="866775" cy="400050"/>
          </a:xfrm>
          <a:prstGeom prst="rect">
            <a:avLst/>
          </a:prstGeom>
          <a:noFill/>
        </p:spPr>
      </p:pic>
    </p:spTree>
  </p:cSld>
  <p:clrMapOvr>
    <a:masterClrMapping/>
  </p:clrMapOvr>
  <p:transition>
    <p:sndAc>
      <p:stSnd>
        <p:snd r:embed="rId2" name="chimes.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080119"/>
          </a:xfrm>
        </p:spPr>
        <p:txBody>
          <a:bodyPr>
            <a:normAutofit fontScale="90000"/>
          </a:bodyPr>
          <a:lstStyle/>
          <a:p>
            <a:r>
              <a:rPr lang="en-US" dirty="0" smtClean="0"/>
              <a:t/>
            </a:r>
            <a:br>
              <a:rPr lang="en-US" dirty="0" smtClean="0"/>
            </a:br>
            <a:r>
              <a:rPr lang="en-US" dirty="0" smtClean="0"/>
              <a:t/>
            </a:r>
            <a:br>
              <a:rPr lang="en-US" dirty="0" smtClean="0"/>
            </a:br>
            <a:endParaRPr lang="ar-IQ" dirty="0"/>
          </a:p>
        </p:txBody>
      </p:sp>
      <p:sp>
        <p:nvSpPr>
          <p:cNvPr id="3" name="Subtitle 2"/>
          <p:cNvSpPr>
            <a:spLocks noGrp="1"/>
          </p:cNvSpPr>
          <p:nvPr>
            <p:ph type="subTitle" idx="1"/>
          </p:nvPr>
        </p:nvSpPr>
        <p:spPr>
          <a:xfrm>
            <a:off x="971600" y="1484784"/>
            <a:ext cx="6944816" cy="5112568"/>
          </a:xfrm>
        </p:spPr>
        <p:txBody>
          <a:bodyPr>
            <a:normAutofit fontScale="77500" lnSpcReduction="20000"/>
          </a:bodyPr>
          <a:lstStyle/>
          <a:p>
            <a:pPr algn="just" rtl="0"/>
            <a:r>
              <a:rPr lang="en-US" b="1" dirty="0" smtClean="0">
                <a:ea typeface="Calibri"/>
                <a:cs typeface="Arial"/>
              </a:rPr>
              <a:t/>
            </a:r>
            <a:br>
              <a:rPr lang="en-US" b="1" dirty="0" smtClean="0">
                <a:ea typeface="Calibri"/>
                <a:cs typeface="Arial"/>
              </a:rPr>
            </a:br>
            <a:r>
              <a:rPr lang="ar-IQ" b="1" dirty="0" smtClean="0">
                <a:latin typeface="Times New Roman"/>
                <a:ea typeface="Calibri"/>
              </a:rPr>
              <a:t> </a:t>
            </a:r>
            <a:r>
              <a:rPr lang="ar-IQ" b="1" dirty="0" smtClean="0">
                <a:solidFill>
                  <a:schemeClr val="tx1"/>
                </a:solidFill>
                <a:latin typeface="Times New Roman"/>
                <a:ea typeface="Calibri"/>
              </a:rPr>
              <a:t>7</a:t>
            </a:r>
            <a:r>
              <a:rPr lang="en-GB" b="1" dirty="0" smtClean="0">
                <a:solidFill>
                  <a:schemeClr val="tx1"/>
                </a:solidFill>
                <a:latin typeface="Times New Roman"/>
                <a:ea typeface="Calibri"/>
                <a:cs typeface="Arial"/>
              </a:rPr>
              <a:t>-3 </a:t>
            </a:r>
            <a:r>
              <a:rPr lang="en-US" b="1" dirty="0" smtClean="0">
                <a:solidFill>
                  <a:schemeClr val="tx1"/>
                </a:solidFill>
              </a:rPr>
              <a:t>Integration via </a:t>
            </a:r>
            <a:r>
              <a:rPr lang="en-US" b="1" dirty="0" err="1" smtClean="0">
                <a:solidFill>
                  <a:schemeClr val="tx1"/>
                </a:solidFill>
              </a:rPr>
              <a:t>Interpolation</a:t>
            </a:r>
            <a:r>
              <a:rPr lang="en-US" dirty="0" err="1" smtClean="0">
                <a:solidFill>
                  <a:schemeClr val="tx1"/>
                </a:solidFill>
              </a:rPr>
              <a:t>Methods</a:t>
            </a:r>
            <a:endParaRPr lang="en-US" b="1" dirty="0" smtClean="0">
              <a:solidFill>
                <a:schemeClr val="tx1"/>
              </a:solidFill>
            </a:endParaRPr>
          </a:p>
          <a:p>
            <a:pPr algn="just" rtl="0"/>
            <a:r>
              <a:rPr lang="en-US" dirty="0" smtClean="0">
                <a:solidFill>
                  <a:schemeClr val="tx1"/>
                </a:solidFill>
              </a:rPr>
              <a:t>In this section we will study how to derive </a:t>
            </a:r>
            <a:r>
              <a:rPr lang="en-US" dirty="0" err="1" smtClean="0">
                <a:solidFill>
                  <a:schemeClr val="tx1"/>
                </a:solidFill>
              </a:rPr>
              <a:t>quadratures</a:t>
            </a:r>
            <a:r>
              <a:rPr lang="en-US" dirty="0" smtClean="0">
                <a:solidFill>
                  <a:schemeClr val="tx1"/>
                </a:solidFill>
              </a:rPr>
              <a:t> by integrating an </a:t>
            </a:r>
            <a:r>
              <a:rPr lang="en-US" dirty="0" err="1" smtClean="0">
                <a:solidFill>
                  <a:schemeClr val="tx1"/>
                </a:solidFill>
              </a:rPr>
              <a:t>interpolant</a:t>
            </a:r>
            <a:r>
              <a:rPr lang="en-US" dirty="0" smtClean="0">
                <a:solidFill>
                  <a:schemeClr val="tx1"/>
                </a:solidFill>
              </a:rPr>
              <a:t> .</a:t>
            </a:r>
          </a:p>
          <a:p>
            <a:pPr algn="just" rtl="0"/>
            <a:r>
              <a:rPr lang="en-US" dirty="0" smtClean="0">
                <a:solidFill>
                  <a:schemeClr val="tx1"/>
                </a:solidFill>
              </a:rPr>
              <a:t>As always, our goal is to evaluate. We select nodes x</a:t>
            </a:r>
            <a:r>
              <a:rPr lang="en-US" sz="1600" dirty="0" smtClean="0">
                <a:solidFill>
                  <a:schemeClr val="tx1"/>
                </a:solidFill>
              </a:rPr>
              <a:t>0</a:t>
            </a:r>
            <a:r>
              <a:rPr lang="en-US" dirty="0" smtClean="0">
                <a:solidFill>
                  <a:schemeClr val="tx1"/>
                </a:solidFill>
              </a:rPr>
              <a:t>, . . . , </a:t>
            </a:r>
            <a:r>
              <a:rPr lang="en-US" dirty="0" err="1" smtClean="0">
                <a:solidFill>
                  <a:schemeClr val="tx1"/>
                </a:solidFill>
              </a:rPr>
              <a:t>x</a:t>
            </a:r>
            <a:r>
              <a:rPr lang="en-US" sz="2000" dirty="0" err="1" smtClean="0">
                <a:solidFill>
                  <a:schemeClr val="tx1"/>
                </a:solidFill>
              </a:rPr>
              <a:t>n</a:t>
            </a:r>
            <a:r>
              <a:rPr lang="en-US" sz="2000" dirty="0" smtClean="0">
                <a:solidFill>
                  <a:schemeClr val="tx1"/>
                </a:solidFill>
              </a:rPr>
              <a:t> </a:t>
            </a:r>
            <a:r>
              <a:rPr lang="en-US" dirty="0" smtClean="0">
                <a:solidFill>
                  <a:schemeClr val="tx1"/>
                </a:solidFill>
              </a:rPr>
              <a:t>[a, b],and write the Lagrange interpolate               through these points </a:t>
            </a:r>
            <a:r>
              <a:rPr lang="en-US" dirty="0" err="1" smtClean="0">
                <a:solidFill>
                  <a:schemeClr val="tx1"/>
                </a:solidFill>
                <a:cs typeface="+mj-cs"/>
              </a:rPr>
              <a:t>Univariate</a:t>
            </a:r>
            <a:r>
              <a:rPr lang="en-US" dirty="0" smtClean="0">
                <a:solidFill>
                  <a:schemeClr val="tx1"/>
                </a:solidFill>
                <a:cs typeface="+mj-cs"/>
              </a:rPr>
              <a:t> </a:t>
            </a:r>
            <a:r>
              <a:rPr lang="en-US" dirty="0" err="1" smtClean="0">
                <a:solidFill>
                  <a:schemeClr val="tx1"/>
                </a:solidFill>
                <a:cs typeface="+mj-cs"/>
              </a:rPr>
              <a:t>quadrature</a:t>
            </a:r>
            <a:r>
              <a:rPr lang="en-US" dirty="0" smtClean="0">
                <a:solidFill>
                  <a:schemeClr val="tx1"/>
                </a:solidFill>
                <a:cs typeface="+mj-cs"/>
              </a:rPr>
              <a:t> methods are designed to approximate the integral of areal-valued function f </a:t>
            </a:r>
            <a:r>
              <a:rPr lang="en-US" dirty="0" err="1" smtClean="0">
                <a:solidFill>
                  <a:schemeClr val="tx1"/>
                </a:solidFill>
                <a:cs typeface="+mj-cs"/>
              </a:rPr>
              <a:t>depened</a:t>
            </a:r>
            <a:r>
              <a:rPr lang="en-US" dirty="0" smtClean="0">
                <a:solidFill>
                  <a:schemeClr val="tx1"/>
                </a:solidFill>
                <a:cs typeface="+mj-cs"/>
              </a:rPr>
              <a:t> on a bounded interval [a; b] of the real line.</a:t>
            </a:r>
          </a:p>
          <a:p>
            <a:pPr algn="l" rtl="0"/>
            <a:r>
              <a:rPr lang="en-US" dirty="0" smtClean="0">
                <a:solidFill>
                  <a:schemeClr val="tx1"/>
                </a:solidFill>
              </a:rPr>
              <a:t>7-4</a:t>
            </a:r>
            <a:r>
              <a:rPr lang="en-US" dirty="0" smtClean="0">
                <a:solidFill>
                  <a:schemeClr val="tx1"/>
                </a:solidFill>
                <a:cs typeface="+mj-cs"/>
              </a:rPr>
              <a:t> -1</a:t>
            </a:r>
            <a:r>
              <a:rPr lang="en-US" b="1" dirty="0" smtClean="0">
                <a:solidFill>
                  <a:schemeClr val="tx1"/>
                </a:solidFill>
                <a:cs typeface="+mj-cs"/>
              </a:rPr>
              <a:t> Newton-Cotes method are widely used,</a:t>
            </a:r>
          </a:p>
          <a:p>
            <a:pPr algn="l" rtl="0"/>
            <a:r>
              <a:rPr lang="en-US" b="1" dirty="0" smtClean="0">
                <a:solidFill>
                  <a:schemeClr val="tx1"/>
                </a:solidFill>
              </a:rPr>
              <a:t>7-4 </a:t>
            </a:r>
            <a:r>
              <a:rPr lang="en-US" b="1" dirty="0" smtClean="0">
                <a:solidFill>
                  <a:schemeClr val="tx1"/>
                </a:solidFill>
                <a:cs typeface="+mj-cs"/>
              </a:rPr>
              <a:t>-2 Simpson's Rule</a:t>
            </a:r>
          </a:p>
          <a:p>
            <a:pPr algn="l" rtl="0"/>
            <a:r>
              <a:rPr lang="en-US" dirty="0" smtClean="0">
                <a:solidFill>
                  <a:schemeClr val="tx1"/>
                </a:solidFill>
                <a:cs typeface="+mj-cs"/>
              </a:rPr>
              <a:t>Both rules are easy to implement and are typically adequate for computing the area under a continuous function</a:t>
            </a:r>
            <a:endParaRPr lang="ar-IQ" dirty="0">
              <a:solidFill>
                <a:schemeClr val="tx1"/>
              </a:solidFill>
              <a:cs typeface="+mj-cs"/>
            </a:endParaRPr>
          </a:p>
        </p:txBody>
      </p:sp>
      <p:pic>
        <p:nvPicPr>
          <p:cNvPr id="4" name="Picture 5"/>
          <p:cNvPicPr>
            <a:picLocks noChangeAspect="1" noChangeArrowheads="1"/>
          </p:cNvPicPr>
          <p:nvPr/>
        </p:nvPicPr>
        <p:blipFill>
          <a:blip r:embed="rId3" cstate="print"/>
          <a:srcRect/>
          <a:stretch>
            <a:fillRect/>
          </a:stretch>
        </p:blipFill>
        <p:spPr bwMode="auto">
          <a:xfrm>
            <a:off x="6804248" y="2492896"/>
            <a:ext cx="952500" cy="416049"/>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08111"/>
          </a:xfrm>
        </p:spPr>
        <p:txBody>
          <a:bodyPr>
            <a:normAutofit/>
          </a:bodyPr>
          <a:lstStyle/>
          <a:p>
            <a:pPr algn="l" rtl="0"/>
            <a:r>
              <a:rPr lang="en-US" dirty="0" smtClean="0"/>
              <a:t>7-4-1Newton-Cotes Method</a:t>
            </a:r>
            <a:endParaRPr lang="ar-IQ" dirty="0"/>
          </a:p>
        </p:txBody>
      </p:sp>
      <p:sp>
        <p:nvSpPr>
          <p:cNvPr id="3" name="Subtitle 2"/>
          <p:cNvSpPr>
            <a:spLocks noGrp="1"/>
          </p:cNvSpPr>
          <p:nvPr>
            <p:ph type="subTitle" idx="1"/>
          </p:nvPr>
        </p:nvSpPr>
        <p:spPr>
          <a:xfrm>
            <a:off x="1331640" y="2132856"/>
            <a:ext cx="7304856" cy="3361928"/>
          </a:xfrm>
        </p:spPr>
        <p:txBody>
          <a:bodyPr>
            <a:normAutofit/>
          </a:bodyPr>
          <a:lstStyle/>
          <a:p>
            <a:pPr algn="just" rtl="0"/>
            <a:r>
              <a:rPr lang="en-US" dirty="0" smtClean="0">
                <a:solidFill>
                  <a:schemeClr val="tx1"/>
                </a:solidFill>
                <a:cs typeface="+mj-cs"/>
              </a:rPr>
              <a:t>If                is  the La</a:t>
            </a:r>
            <a:r>
              <a:rPr lang="en-US" dirty="0" smtClean="0">
                <a:solidFill>
                  <a:schemeClr val="tx1"/>
                </a:solidFill>
              </a:rPr>
              <a:t>grange interpolation</a:t>
            </a:r>
          </a:p>
          <a:p>
            <a:pPr algn="just" rtl="0"/>
            <a:r>
              <a:rPr lang="en-US" dirty="0" smtClean="0">
                <a:solidFill>
                  <a:schemeClr val="tx1"/>
                </a:solidFill>
                <a:cs typeface="+mj-cs"/>
              </a:rPr>
              <a:t>Polynomial for the function y=f(x) for which the following(n+1) points are given:      </a:t>
            </a:r>
          </a:p>
          <a:p>
            <a:pPr algn="just" rtl="0"/>
            <a:r>
              <a:rPr lang="en-US" dirty="0" smtClean="0">
                <a:solidFill>
                  <a:schemeClr val="tx1"/>
                </a:solidFill>
                <a:cs typeface="+mj-cs"/>
              </a:rPr>
              <a:t>                ,              ,                , . . . ,               </a:t>
            </a:r>
          </a:p>
          <a:p>
            <a:pPr algn="just" rtl="0"/>
            <a:r>
              <a:rPr lang="en-US" dirty="0" smtClean="0">
                <a:solidFill>
                  <a:schemeClr val="tx1"/>
                </a:solidFill>
                <a:cs typeface="+mj-cs"/>
              </a:rPr>
              <a:t> then</a:t>
            </a:r>
            <a:endParaRPr lang="ar-IQ" dirty="0">
              <a:solidFill>
                <a:schemeClr val="tx1"/>
              </a:solidFill>
              <a:cs typeface="+mj-cs"/>
            </a:endParaRPr>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7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7704" y="2420888"/>
            <a:ext cx="1008112" cy="530585"/>
          </a:xfrm>
          <a:prstGeom prst="rect">
            <a:avLst/>
          </a:prstGeom>
          <a:noFill/>
        </p:spPr>
      </p:pic>
      <p:sp>
        <p:nvSpPr>
          <p:cNvPr id="501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7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47664" y="4077072"/>
            <a:ext cx="1245738" cy="470090"/>
          </a:xfrm>
          <a:prstGeom prst="rect">
            <a:avLst/>
          </a:prstGeom>
          <a:noFill/>
        </p:spPr>
      </p:pic>
      <p:sp>
        <p:nvSpPr>
          <p:cNvPr id="501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8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31840" y="4149080"/>
            <a:ext cx="1080120" cy="415431"/>
          </a:xfrm>
          <a:prstGeom prst="rect">
            <a:avLst/>
          </a:prstGeom>
          <a:noFill/>
        </p:spPr>
      </p:pic>
      <p:sp>
        <p:nvSpPr>
          <p:cNvPr id="501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83"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55976" y="4149080"/>
            <a:ext cx="1268110" cy="478532"/>
          </a:xfrm>
          <a:prstGeom prst="rect">
            <a:avLst/>
          </a:prstGeom>
          <a:noFill/>
        </p:spPr>
      </p:pic>
      <p:sp>
        <p:nvSpPr>
          <p:cNvPr id="501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85"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04248" y="4149080"/>
            <a:ext cx="1375861" cy="432048"/>
          </a:xfrm>
          <a:prstGeom prst="rect">
            <a:avLst/>
          </a:prstGeom>
          <a:noFill/>
        </p:spPr>
      </p:pic>
      <p:sp>
        <p:nvSpPr>
          <p:cNvPr id="501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87"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411760" y="4869160"/>
            <a:ext cx="4438650" cy="962025"/>
          </a:xfrm>
          <a:prstGeom prst="rect">
            <a:avLst/>
          </a:prstGeom>
          <a:noFill/>
        </p:spPr>
      </p:pic>
      <p:sp>
        <p:nvSpPr>
          <p:cNvPr id="50189" name="Rectangle 13"/>
          <p:cNvSpPr>
            <a:spLocks noChangeArrowheads="1"/>
          </p:cNvSpPr>
          <p:nvPr/>
        </p:nvSpPr>
        <p:spPr bwMode="auto">
          <a:xfrm>
            <a:off x="0" y="1419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1"/>
            <a:ext cx="7772400" cy="288031"/>
          </a:xfrm>
        </p:spPr>
        <p:txBody>
          <a:bodyPr>
            <a:normAutofit fontScale="90000"/>
          </a:bodyPr>
          <a:lstStyle/>
          <a:p>
            <a:r>
              <a:rPr lang="en-US" dirty="0" smtClean="0"/>
              <a:t>and</a:t>
            </a:r>
            <a:endParaRPr lang="ar-IQ" dirty="0"/>
          </a:p>
        </p:txBody>
      </p:sp>
      <p:sp>
        <p:nvSpPr>
          <p:cNvPr id="3" name="Subtitle 2"/>
          <p:cNvSpPr>
            <a:spLocks noGrp="1"/>
          </p:cNvSpPr>
          <p:nvPr>
            <p:ph type="subTitle" idx="1"/>
          </p:nvPr>
        </p:nvSpPr>
        <p:spPr>
          <a:xfrm>
            <a:off x="899592" y="1628800"/>
            <a:ext cx="7848872" cy="4896544"/>
          </a:xfrm>
        </p:spPr>
        <p:txBody>
          <a:bodyPr/>
          <a:lstStyle/>
          <a:p>
            <a:r>
              <a:rPr lang="en-US" dirty="0" smtClean="0"/>
              <a:t>if</a:t>
            </a:r>
            <a:endParaRPr lang="ar-IQ" dirty="0"/>
          </a:p>
        </p:txBody>
      </p:sp>
      <p:sp>
        <p:nvSpPr>
          <p:cNvPr id="149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9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950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75656" y="2276872"/>
            <a:ext cx="1872208" cy="735707"/>
          </a:xfrm>
          <a:prstGeom prst="rect">
            <a:avLst/>
          </a:prstGeom>
          <a:noFill/>
        </p:spPr>
      </p:pic>
      <p:sp>
        <p:nvSpPr>
          <p:cNvPr id="149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950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35896" y="2132856"/>
            <a:ext cx="3888432" cy="1152128"/>
          </a:xfrm>
          <a:prstGeom prst="rect">
            <a:avLst/>
          </a:prstGeom>
          <a:noFill/>
        </p:spPr>
      </p:pic>
      <p:sp>
        <p:nvSpPr>
          <p:cNvPr id="149511" name="Rectangle 7"/>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9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9512"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2924943"/>
            <a:ext cx="7056784" cy="1597762"/>
          </a:xfrm>
          <a:prstGeom prst="rect">
            <a:avLst/>
          </a:prstGeom>
          <a:noFill/>
        </p:spPr>
      </p:pic>
      <p:sp>
        <p:nvSpPr>
          <p:cNvPr id="149514" name="Rectangle 10"/>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951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951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9517"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47664" y="4581128"/>
            <a:ext cx="5832648" cy="1800200"/>
          </a:xfrm>
          <a:prstGeom prst="rect">
            <a:avLst/>
          </a:prstGeom>
          <a:noFill/>
        </p:spPr>
      </p:pic>
      <p:sp>
        <p:nvSpPr>
          <p:cNvPr id="149519"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2400" cy="504055"/>
          </a:xfrm>
        </p:spPr>
        <p:txBody>
          <a:bodyPr>
            <a:normAutofit fontScale="90000"/>
          </a:bodyPr>
          <a:lstStyle/>
          <a:p>
            <a:r>
              <a:rPr lang="en-US" dirty="0" smtClean="0"/>
              <a:t>If   n=1</a:t>
            </a:r>
            <a:endParaRPr lang="ar-IQ" dirty="0"/>
          </a:p>
        </p:txBody>
      </p:sp>
      <p:sp>
        <p:nvSpPr>
          <p:cNvPr id="3" name="Subtitle 2"/>
          <p:cNvSpPr>
            <a:spLocks noGrp="1"/>
          </p:cNvSpPr>
          <p:nvPr>
            <p:ph type="subTitle" idx="1"/>
          </p:nvPr>
        </p:nvSpPr>
        <p:spPr>
          <a:xfrm>
            <a:off x="899592" y="1916832"/>
            <a:ext cx="7560840" cy="3721968"/>
          </a:xfrm>
        </p:spPr>
        <p:txBody>
          <a:bodyPr/>
          <a:lstStyle/>
          <a:p>
            <a:pPr algn="l" rtl="0"/>
            <a:r>
              <a:rPr lang="en-US" dirty="0" smtClean="0">
                <a:solidFill>
                  <a:schemeClr val="tx1"/>
                </a:solidFill>
              </a:rPr>
              <a:t>-----------------------</a:t>
            </a:r>
          </a:p>
          <a:p>
            <a:pPr algn="l" rtl="0"/>
            <a:endParaRPr lang="ar-IQ" dirty="0">
              <a:solidFill>
                <a:schemeClr val="tx1"/>
              </a:solidFill>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03648" y="1196752"/>
            <a:ext cx="864096" cy="936104"/>
          </a:xfrm>
          <a:prstGeom prst="rect">
            <a:avLst/>
          </a:prstGeom>
          <a:noFill/>
        </p:spPr>
      </p:pic>
      <p:sp>
        <p:nvSpPr>
          <p:cNvPr id="1030"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3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3848" y="1196752"/>
            <a:ext cx="720080" cy="792088"/>
          </a:xfrm>
          <a:prstGeom prst="rect">
            <a:avLst/>
          </a:prstGeom>
          <a:noFill/>
        </p:spPr>
      </p:pic>
      <p:sp>
        <p:nvSpPr>
          <p:cNvPr id="1033" name="Rectangle 9"/>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34"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2348880"/>
            <a:ext cx="576064" cy="720080"/>
          </a:xfrm>
          <a:prstGeom prst="rect">
            <a:avLst/>
          </a:prstGeom>
          <a:noFill/>
        </p:spPr>
      </p:pic>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36"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987824" y="2492896"/>
            <a:ext cx="504056" cy="576064"/>
          </a:xfrm>
          <a:prstGeom prst="rect">
            <a:avLst/>
          </a:prstGeom>
          <a:noFill/>
        </p:spPr>
      </p:pic>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38"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403648" y="3356992"/>
            <a:ext cx="486916" cy="676272"/>
          </a:xfrm>
          <a:prstGeom prst="rect">
            <a:avLst/>
          </a:prstGeom>
          <a:noFill/>
        </p:spPr>
      </p:pic>
      <p:sp>
        <p:nvSpPr>
          <p:cNvPr id="104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40" name="Picture 1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21138536">
            <a:off x="2959866" y="3311828"/>
            <a:ext cx="447434" cy="688362"/>
          </a:xfrm>
          <a:prstGeom prst="rect">
            <a:avLst/>
          </a:prstGeom>
          <a:noFill/>
        </p:spPr>
      </p:pic>
      <p:sp>
        <p:nvSpPr>
          <p:cNvPr id="1043"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42" name="Picture 1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15616" y="4005064"/>
            <a:ext cx="3096344" cy="819150"/>
          </a:xfrm>
          <a:prstGeom prst="rect">
            <a:avLst/>
          </a:prstGeom>
          <a:noFill/>
        </p:spPr>
      </p:pic>
      <p:sp>
        <p:nvSpPr>
          <p:cNvPr id="1045"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44" name="Picture 2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043608" y="4941168"/>
            <a:ext cx="2333625" cy="819150"/>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053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053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7584" y="692696"/>
            <a:ext cx="6336704" cy="936104"/>
          </a:xfrm>
          <a:prstGeom prst="rect">
            <a:avLst/>
          </a:prstGeom>
          <a:noFill/>
        </p:spPr>
      </p:pic>
      <p:sp>
        <p:nvSpPr>
          <p:cNvPr id="150535" name="Rectangle 7"/>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054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054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0545" name="Rectangle 17"/>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0547"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0548" name="Rectangle 20"/>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0550"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0549" name="Picture 2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15616" y="3717032"/>
            <a:ext cx="6624736" cy="2232248"/>
          </a:xfrm>
          <a:prstGeom prst="rect">
            <a:avLst/>
          </a:prstGeom>
          <a:noFill/>
        </p:spPr>
      </p:pic>
      <p:sp>
        <p:nvSpPr>
          <p:cNvPr id="150551" name="Rectangle 23"/>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0553"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0552"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15616" y="1628800"/>
            <a:ext cx="6048672" cy="2016224"/>
          </a:xfrm>
          <a:prstGeom prst="rect">
            <a:avLst/>
          </a:prstGeom>
          <a:noFill/>
        </p:spPr>
      </p:pic>
      <p:sp>
        <p:nvSpPr>
          <p:cNvPr id="150554" name="Rectangle 26"/>
          <p:cNvSpPr>
            <a:spLocks noChangeArrowheads="1"/>
          </p:cNvSpPr>
          <p:nvPr/>
        </p:nvSpPr>
        <p:spPr bwMode="auto">
          <a:xfrm>
            <a:off x="0" y="1571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155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1560" y="548680"/>
            <a:ext cx="7128792" cy="1800200"/>
          </a:xfrm>
          <a:prstGeom prst="rect">
            <a:avLst/>
          </a:prstGeom>
          <a:noFill/>
        </p:spPr>
      </p:pic>
      <p:sp>
        <p:nvSpPr>
          <p:cNvPr id="151555" name="Rectangle 3"/>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15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1558" name="Rectangle 6"/>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156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1559"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99592" y="2852936"/>
            <a:ext cx="7200800" cy="1458838"/>
          </a:xfrm>
          <a:prstGeom prst="rect">
            <a:avLst/>
          </a:prstGeom>
          <a:noFill/>
        </p:spPr>
      </p:pic>
      <p:sp>
        <p:nvSpPr>
          <p:cNvPr id="151561" name="Rectangle 9"/>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156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156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7169"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51720" y="4797152"/>
            <a:ext cx="4320480" cy="926207"/>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5795"/>
            <a:ext cx="7772400" cy="714379"/>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1-3</a:t>
            </a:r>
            <a:r>
              <a:rPr lang="en-GB" dirty="0" smtClean="0"/>
              <a:t> </a:t>
            </a:r>
            <a:r>
              <a:rPr lang="en-US" dirty="0" smtClean="0"/>
              <a:t>Taylor  Series with Remainder</a:t>
            </a:r>
            <a:endParaRPr lang="ar-IQ" dirty="0">
              <a:solidFill>
                <a:schemeClr val="bg1"/>
              </a:solidFill>
            </a:endParaRPr>
          </a:p>
        </p:txBody>
      </p:sp>
      <p:sp>
        <p:nvSpPr>
          <p:cNvPr id="3" name="Subtitle 2"/>
          <p:cNvSpPr>
            <a:spLocks noGrp="1"/>
          </p:cNvSpPr>
          <p:nvPr>
            <p:ph type="subTitle" idx="1"/>
          </p:nvPr>
        </p:nvSpPr>
        <p:spPr>
          <a:xfrm>
            <a:off x="1000100" y="1928802"/>
            <a:ext cx="7500990" cy="3929090"/>
          </a:xfrm>
        </p:spPr>
        <p:txBody>
          <a:bodyPr/>
          <a:lstStyle/>
          <a:p>
            <a:pPr algn="l" rtl="0"/>
            <a:r>
              <a:rPr lang="en-US" dirty="0" smtClean="0">
                <a:solidFill>
                  <a:schemeClr val="tx1"/>
                </a:solidFill>
              </a:rPr>
              <a:t>In</a:t>
            </a:r>
            <a:r>
              <a:rPr lang="en-US" dirty="0" smtClean="0"/>
              <a:t> </a:t>
            </a:r>
            <a:r>
              <a:rPr lang="en-US" dirty="0" smtClean="0">
                <a:solidFill>
                  <a:schemeClr val="tx1"/>
                </a:solidFill>
              </a:rPr>
              <a:t>Taylor  Series:</a:t>
            </a:r>
            <a:endParaRPr lang="ar-IQ"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27" name="Rectangle 3"/>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5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1538" y="2500306"/>
            <a:ext cx="7786742" cy="3643338"/>
          </a:xfrm>
          <a:prstGeom prst="rect">
            <a:avLst/>
          </a:prstGeom>
          <a:noFill/>
        </p:spPr>
      </p:pic>
      <p:sp>
        <p:nvSpPr>
          <p:cNvPr id="2054" name="Rectangle 6"/>
          <p:cNvSpPr>
            <a:spLocks noChangeArrowheads="1"/>
          </p:cNvSpPr>
          <p:nvPr/>
        </p:nvSpPr>
        <p:spPr bwMode="auto">
          <a:xfrm>
            <a:off x="0" y="5457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7-5Simpsons Method</a:t>
            </a:r>
            <a:endParaRPr lang="ar-IQ" dirty="0"/>
          </a:p>
        </p:txBody>
      </p:sp>
      <p:pic>
        <p:nvPicPr>
          <p:cNvPr id="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15816" y="2348880"/>
            <a:ext cx="1008112" cy="530585"/>
          </a:xfrm>
          <a:prstGeom prst="rect">
            <a:avLst/>
          </a:prstGeom>
          <a:noFill/>
        </p:spPr>
      </p:pic>
      <p:sp>
        <p:nvSpPr>
          <p:cNvPr id="4" name="Rectangle 3"/>
          <p:cNvSpPr/>
          <p:nvPr/>
        </p:nvSpPr>
        <p:spPr>
          <a:xfrm>
            <a:off x="1043608" y="2204864"/>
            <a:ext cx="6696744" cy="3539430"/>
          </a:xfrm>
          <a:prstGeom prst="rect">
            <a:avLst/>
          </a:prstGeom>
        </p:spPr>
        <p:txBody>
          <a:bodyPr wrap="square">
            <a:spAutoFit/>
          </a:bodyPr>
          <a:lstStyle/>
          <a:p>
            <a:pPr algn="just"/>
            <a:r>
              <a:rPr lang="en-US" sz="3200" dirty="0" smtClean="0"/>
              <a:t>If                is  the Lagrange interpolation Polynomial for the function y=f(x) for which the following(n+1) points are given:      </a:t>
            </a:r>
          </a:p>
          <a:p>
            <a:pPr algn="just"/>
            <a:r>
              <a:rPr lang="en-US" sz="3200" dirty="0" smtClean="0"/>
              <a:t>                ,              ,                , . . . ,               </a:t>
            </a:r>
          </a:p>
          <a:p>
            <a:pPr algn="just"/>
            <a:endParaRPr lang="en-US" sz="3200" dirty="0" smtClean="0"/>
          </a:p>
          <a:p>
            <a:pPr algn="just"/>
            <a:r>
              <a:rPr lang="en-US" sz="3200" dirty="0" smtClean="0"/>
              <a:t> then   </a:t>
            </a:r>
            <a:endParaRPr lang="ar-IQ" sz="3200" dirty="0"/>
          </a:p>
        </p:txBody>
      </p:sp>
      <p:pic>
        <p:nvPicPr>
          <p:cNvPr id="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9632" y="4221088"/>
            <a:ext cx="1245738" cy="614106"/>
          </a:xfrm>
          <a:prstGeom prst="rect">
            <a:avLst/>
          </a:prstGeom>
          <a:noFill/>
        </p:spPr>
      </p:pic>
      <p:pic>
        <p:nvPicPr>
          <p:cNvPr id="6"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71800" y="4293096"/>
            <a:ext cx="1080120" cy="631455"/>
          </a:xfrm>
          <a:prstGeom prst="rect">
            <a:avLst/>
          </a:prstGeom>
          <a:noFill/>
        </p:spPr>
      </p:pic>
      <p:pic>
        <p:nvPicPr>
          <p:cNvPr id="7"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139952" y="4221088"/>
            <a:ext cx="1268110" cy="694556"/>
          </a:xfrm>
          <a:prstGeom prst="rect">
            <a:avLst/>
          </a:prstGeom>
          <a:noFill/>
        </p:spPr>
      </p:pic>
      <p:pic>
        <p:nvPicPr>
          <p:cNvPr id="8"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516216" y="4221088"/>
            <a:ext cx="1375861" cy="648072"/>
          </a:xfrm>
          <a:prstGeom prst="rect">
            <a:avLst/>
          </a:prstGeom>
          <a:noFill/>
        </p:spPr>
      </p:pic>
      <p:pic>
        <p:nvPicPr>
          <p:cNvPr id="9"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411760" y="4869160"/>
            <a:ext cx="4438650" cy="962025"/>
          </a:xfrm>
          <a:prstGeom prst="rect">
            <a:avLst/>
          </a:prstGeom>
          <a:noFill/>
        </p:spPr>
      </p:pic>
    </p:spTree>
  </p:cSld>
  <p:clrMapOvr>
    <a:masterClrMapping/>
  </p:clrMapOvr>
  <p:transition>
    <p:sndAc>
      <p:stSnd>
        <p:snd r:embed="rId2" name="chimes.wav"/>
      </p:stSnd>
    </p:sndAc>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5616" y="1700808"/>
            <a:ext cx="6912768" cy="4176464"/>
          </a:xfrm>
        </p:spPr>
        <p:txBody>
          <a:bodyPr/>
          <a:lstStyle/>
          <a:p>
            <a:r>
              <a:rPr lang="en-US" dirty="0" smtClean="0">
                <a:solidFill>
                  <a:schemeClr val="tx1"/>
                </a:solidFill>
              </a:rPr>
              <a:t>If n=2</a:t>
            </a:r>
            <a:endParaRPr lang="ar-IQ" dirty="0">
              <a:solidFill>
                <a:schemeClr val="tx1"/>
              </a:solidFill>
            </a:endParaRPr>
          </a:p>
        </p:txBody>
      </p:sp>
      <p:sp>
        <p:nvSpPr>
          <p:cNvPr id="4" name="Title 1"/>
          <p:cNvSpPr txBox="1">
            <a:spLocks/>
          </p:cNvSpPr>
          <p:nvPr/>
        </p:nvSpPr>
        <p:spPr>
          <a:xfrm>
            <a:off x="683568" y="620688"/>
            <a:ext cx="7772400" cy="1224136"/>
          </a:xfrm>
          <a:prstGeom prst="rect">
            <a:avLst/>
          </a:prstGeom>
        </p:spPr>
        <p:txBody>
          <a:bodyPr vert="horz" lIns="91440" tIns="45720" rIns="91440" bIns="45720" rtlCol="1" anchor="ctr">
            <a:normAutofit fontScale="97500"/>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IQ"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899592" y="1844824"/>
            <a:ext cx="7560840" cy="4320480"/>
          </a:xfrm>
          <a:prstGeom prst="rect">
            <a:avLst/>
          </a:prstGeom>
        </p:spPr>
        <p:txBody>
          <a:bodyPr vert="horz" lIns="91440" tIns="45720" rIns="91440" bIns="45720" rtlCol="1">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ar-IQ"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7"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624" y="2060848"/>
            <a:ext cx="864096" cy="936104"/>
          </a:xfrm>
          <a:prstGeom prst="rect">
            <a:avLst/>
          </a:prstGeom>
          <a:noFill/>
        </p:spPr>
      </p:pic>
      <p:sp>
        <p:nvSpPr>
          <p:cNvPr id="8"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31840" y="2060848"/>
            <a:ext cx="720080" cy="792088"/>
          </a:xfrm>
          <a:prstGeom prst="rect">
            <a:avLst/>
          </a:prstGeom>
          <a:noFill/>
        </p:spPr>
      </p:pic>
      <p:sp>
        <p:nvSpPr>
          <p:cNvPr id="11" name="Rectangle 9"/>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3501008"/>
            <a:ext cx="648072" cy="648072"/>
          </a:xfrm>
          <a:prstGeom prst="rect">
            <a:avLst/>
          </a:prstGeom>
          <a:noFill/>
        </p:spPr>
      </p:pic>
      <p:sp>
        <p:nvSpPr>
          <p:cNvPr id="14"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771800" y="3573016"/>
            <a:ext cx="648072" cy="576064"/>
          </a:xfrm>
          <a:prstGeom prst="rect">
            <a:avLst/>
          </a:prstGeom>
          <a:noFill/>
        </p:spPr>
      </p:pic>
      <p:sp>
        <p:nvSpPr>
          <p:cNvPr id="16"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259632" y="4365104"/>
            <a:ext cx="720080" cy="676272"/>
          </a:xfrm>
          <a:prstGeom prst="rect">
            <a:avLst/>
          </a:prstGeom>
          <a:noFill/>
        </p:spPr>
      </p:pic>
      <p:sp>
        <p:nvSpPr>
          <p:cNvPr id="18"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9" name="Picture 1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21138536">
            <a:off x="2898761" y="4250669"/>
            <a:ext cx="499521" cy="854803"/>
          </a:xfrm>
          <a:prstGeom prst="rect">
            <a:avLst/>
          </a:prstGeom>
          <a:noFill/>
        </p:spPr>
      </p:pic>
      <p:sp>
        <p:nvSpPr>
          <p:cNvPr id="20"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2"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2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2577" name="Picture 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259632" y="5229200"/>
            <a:ext cx="720080" cy="591691"/>
          </a:xfrm>
          <a:prstGeom prst="rect">
            <a:avLst/>
          </a:prstGeom>
          <a:noFill/>
        </p:spPr>
      </p:pic>
      <p:sp>
        <p:nvSpPr>
          <p:cNvPr id="152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2579" name="Picture 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915816" y="5085184"/>
            <a:ext cx="648072" cy="792088"/>
          </a:xfrm>
          <a:prstGeom prst="rect">
            <a:avLst/>
          </a:prstGeom>
          <a:noFill/>
        </p:spPr>
      </p:pic>
      <p:pic>
        <p:nvPicPr>
          <p:cNvPr id="28" name="Picture 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99592" y="5733256"/>
            <a:ext cx="4896544" cy="807715"/>
          </a:xfrm>
          <a:prstGeom prst="rect">
            <a:avLst/>
          </a:prstGeom>
          <a:noFill/>
        </p:spPr>
      </p:pic>
      <p:sp>
        <p:nvSpPr>
          <p:cNvPr id="152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2581" name="Picture 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516216" y="5589240"/>
            <a:ext cx="2305050" cy="1095747"/>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0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09" name="Rectangle 9"/>
          <p:cNvSpPr>
            <a:spLocks noChangeArrowheads="1"/>
          </p:cNvSpPr>
          <p:nvPr/>
        </p:nvSpPr>
        <p:spPr bwMode="auto">
          <a:xfrm>
            <a:off x="0" y="904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36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3612" name="Picture 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43608" y="3645024"/>
            <a:ext cx="5153025" cy="685800"/>
          </a:xfrm>
          <a:prstGeom prst="rect">
            <a:avLst/>
          </a:prstGeom>
          <a:noFill/>
        </p:spPr>
      </p:pic>
      <p:sp>
        <p:nvSpPr>
          <p:cNvPr id="1536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1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3616" name="Picture 1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3608" y="2276872"/>
            <a:ext cx="5143500" cy="685800"/>
          </a:xfrm>
          <a:prstGeom prst="rect">
            <a:avLst/>
          </a:prstGeom>
          <a:noFill/>
        </p:spPr>
      </p:pic>
      <p:sp>
        <p:nvSpPr>
          <p:cNvPr id="471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47105"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59632" y="1268760"/>
            <a:ext cx="4824536" cy="669032"/>
          </a:xfrm>
          <a:prstGeom prst="rect">
            <a:avLst/>
          </a:prstGeom>
          <a:noFill/>
        </p:spPr>
      </p:pic>
      <p:sp>
        <p:nvSpPr>
          <p:cNvPr id="4710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46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5616" y="980729"/>
            <a:ext cx="4876800" cy="1008112"/>
          </a:xfrm>
          <a:prstGeom prst="rect">
            <a:avLst/>
          </a:prstGeom>
          <a:noFill/>
        </p:spPr>
      </p:pic>
      <p:sp>
        <p:nvSpPr>
          <p:cNvPr id="154630" name="Rectangle 6"/>
          <p:cNvSpPr>
            <a:spLocks noChangeArrowheads="1"/>
          </p:cNvSpPr>
          <p:nvPr/>
        </p:nvSpPr>
        <p:spPr bwMode="auto">
          <a:xfrm>
            <a:off x="0" y="1628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46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463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5576" y="2564904"/>
            <a:ext cx="6912768" cy="1080120"/>
          </a:xfrm>
          <a:prstGeom prst="rect">
            <a:avLst/>
          </a:prstGeom>
          <a:noFill/>
        </p:spPr>
      </p:pic>
      <p:sp>
        <p:nvSpPr>
          <p:cNvPr id="154633" name="Rectangle 9"/>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395536" y="3933056"/>
            <a:ext cx="8136904" cy="1077218"/>
          </a:xfrm>
          <a:prstGeom prst="rect">
            <a:avLst/>
          </a:prstGeom>
        </p:spPr>
        <p:txBody>
          <a:bodyPr wrap="square">
            <a:spAutoFit/>
          </a:bodyPr>
          <a:lstStyle/>
          <a:p>
            <a:r>
              <a:rPr lang="en-US" sz="2800" dirty="0" smtClean="0"/>
              <a:t>We must solve the final integral by part the result is :</a:t>
            </a:r>
          </a:p>
          <a:p>
            <a:endParaRPr lang="en-US" dirty="0" smtClean="0"/>
          </a:p>
          <a:p>
            <a:endParaRPr lang="ar-IQ" dirty="0"/>
          </a:p>
        </p:txBody>
      </p:sp>
      <p:pic>
        <p:nvPicPr>
          <p:cNvPr id="9"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87624" y="4797152"/>
            <a:ext cx="4610100" cy="962025"/>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34" name="Picture 2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03648" y="764704"/>
            <a:ext cx="3744416" cy="630932"/>
          </a:xfrm>
          <a:prstGeom prst="rect">
            <a:avLst/>
          </a:prstGeom>
          <a:noFill/>
        </p:spPr>
      </p:pic>
      <p:pic>
        <p:nvPicPr>
          <p:cNvPr id="141333" name="Picture 2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23928" y="1556792"/>
            <a:ext cx="3208015" cy="558924"/>
          </a:xfrm>
          <a:prstGeom prst="rect">
            <a:avLst/>
          </a:prstGeom>
          <a:noFill/>
        </p:spPr>
      </p:pic>
      <p:pic>
        <p:nvPicPr>
          <p:cNvPr id="141332" name="Picture 2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19672" y="2924944"/>
            <a:ext cx="4392488" cy="648072"/>
          </a:xfrm>
          <a:prstGeom prst="rect">
            <a:avLst/>
          </a:prstGeom>
          <a:noFill/>
        </p:spPr>
      </p:pic>
      <p:pic>
        <p:nvPicPr>
          <p:cNvPr id="141331" name="Picture 1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47664" y="3573016"/>
            <a:ext cx="4824536" cy="720080"/>
          </a:xfrm>
          <a:prstGeom prst="rect">
            <a:avLst/>
          </a:prstGeom>
          <a:noFill/>
        </p:spPr>
      </p:pic>
      <p:pic>
        <p:nvPicPr>
          <p:cNvPr id="141330" name="Picture 1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47664" y="4221088"/>
            <a:ext cx="5112568" cy="558924"/>
          </a:xfrm>
          <a:prstGeom prst="rect">
            <a:avLst/>
          </a:prstGeom>
          <a:noFill/>
        </p:spPr>
      </p:pic>
      <p:pic>
        <p:nvPicPr>
          <p:cNvPr id="141329"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47664" y="4797152"/>
            <a:ext cx="5040560" cy="648072"/>
          </a:xfrm>
          <a:prstGeom prst="rect">
            <a:avLst/>
          </a:prstGeom>
          <a:noFill/>
        </p:spPr>
      </p:pic>
      <p:pic>
        <p:nvPicPr>
          <p:cNvPr id="141328" name="Picture 1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547664" y="5517232"/>
            <a:ext cx="4248472" cy="576064"/>
          </a:xfrm>
          <a:prstGeom prst="rect">
            <a:avLst/>
          </a:prstGeom>
          <a:noFill/>
        </p:spPr>
      </p:pic>
      <p:sp>
        <p:nvSpPr>
          <p:cNvPr id="141335" name="Rectangle 23"/>
          <p:cNvSpPr>
            <a:spLocks noChangeArrowheads="1"/>
          </p:cNvSpPr>
          <p:nvPr/>
        </p:nvSpPr>
        <p:spPr bwMode="auto">
          <a:xfrm>
            <a:off x="0" y="-24122"/>
            <a:ext cx="457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Exercise  1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336" name="Rectangle 24"/>
          <p:cNvSpPr>
            <a:spLocks noChangeArrowheads="1"/>
          </p:cNvSpPr>
          <p:nvPr/>
        </p:nvSpPr>
        <p:spPr bwMode="auto">
          <a:xfrm>
            <a:off x="0" y="461546"/>
            <a:ext cx="248786"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338" name="Rectangle 26"/>
          <p:cNvSpPr>
            <a:spLocks noChangeArrowheads="1"/>
          </p:cNvSpPr>
          <p:nvPr/>
        </p:nvSpPr>
        <p:spPr bwMode="auto">
          <a:xfrm>
            <a:off x="0" y="1485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1339" name="Rectangle 27"/>
          <p:cNvSpPr>
            <a:spLocks noChangeArrowheads="1"/>
          </p:cNvSpPr>
          <p:nvPr/>
        </p:nvSpPr>
        <p:spPr bwMode="auto">
          <a:xfrm>
            <a:off x="0" y="1828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1340" name="Rectangle 28"/>
          <p:cNvSpPr>
            <a:spLocks noChangeArrowheads="1"/>
          </p:cNvSpPr>
          <p:nvPr/>
        </p:nvSpPr>
        <p:spPr bwMode="auto">
          <a:xfrm>
            <a:off x="0" y="2171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1341" name="Rectangle 29"/>
          <p:cNvSpPr>
            <a:spLocks noChangeArrowheads="1"/>
          </p:cNvSpPr>
          <p:nvPr/>
        </p:nvSpPr>
        <p:spPr bwMode="auto">
          <a:xfrm>
            <a:off x="0" y="2514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1342" name="Rectangle 30"/>
          <p:cNvSpPr>
            <a:spLocks noChangeArrowheads="1"/>
          </p:cNvSpPr>
          <p:nvPr/>
        </p:nvSpPr>
        <p:spPr bwMode="auto">
          <a:xfrm>
            <a:off x="0" y="2857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32"/>
          <p:cNvSpPr/>
          <p:nvPr/>
        </p:nvSpPr>
        <p:spPr>
          <a:xfrm>
            <a:off x="1331640" y="2060848"/>
            <a:ext cx="2880319" cy="769441"/>
          </a:xfrm>
          <a:prstGeom prst="rect">
            <a:avLst/>
          </a:prstGeom>
        </p:spPr>
        <p:txBody>
          <a:bodyPr wrap="square">
            <a:spAutoFit/>
          </a:bodyPr>
          <a:lstStyle/>
          <a:p>
            <a:pPr lvl="0" fontAlgn="base">
              <a:spcBef>
                <a:spcPct val="0"/>
              </a:spcBef>
              <a:spcAft>
                <a:spcPct val="0"/>
              </a:spcAft>
            </a:pPr>
            <a:r>
              <a:rPr lang="en-US" sz="4400" dirty="0" smtClean="0">
                <a:latin typeface="Times New Roman" pitchFamily="18" charset="0"/>
                <a:ea typeface="Calibri" pitchFamily="34" charset="0"/>
                <a:cs typeface="Times New Roman" pitchFamily="18" charset="0"/>
              </a:rPr>
              <a:t>Proof:</a:t>
            </a:r>
            <a:endParaRPr lang="en-US" sz="4400" dirty="0" smtClean="0">
              <a:latin typeface="Arial" pitchFamily="34" charset="0"/>
              <a:cs typeface="Arial" pitchFamily="34" charset="0"/>
            </a:endParaRPr>
          </a:p>
        </p:txBody>
      </p:sp>
      <p:sp>
        <p:nvSpPr>
          <p:cNvPr id="34" name="Rectangle 33"/>
          <p:cNvSpPr/>
          <p:nvPr/>
        </p:nvSpPr>
        <p:spPr>
          <a:xfrm>
            <a:off x="611560" y="1340768"/>
            <a:ext cx="2664296" cy="707886"/>
          </a:xfrm>
          <a:prstGeom prst="rect">
            <a:avLst/>
          </a:prstGeom>
        </p:spPr>
        <p:txBody>
          <a:bodyPr wrap="square">
            <a:spAutoFit/>
          </a:bodyPr>
          <a:lstStyle/>
          <a:p>
            <a:r>
              <a:rPr lang="en-US" sz="4000" dirty="0" smtClean="0">
                <a:latin typeface="Times New Roman" pitchFamily="18" charset="0"/>
                <a:ea typeface="Calibri" pitchFamily="34" charset="0"/>
                <a:cs typeface="Times New Roman" pitchFamily="18" charset="0"/>
              </a:rPr>
              <a:t>Prove that:</a:t>
            </a:r>
            <a:endParaRPr lang="ar-IQ" sz="4000" dirty="0"/>
          </a:p>
        </p:txBody>
      </p:sp>
      <p:sp>
        <p:nvSpPr>
          <p:cNvPr id="35" name="Rectangle 34"/>
          <p:cNvSpPr/>
          <p:nvPr/>
        </p:nvSpPr>
        <p:spPr>
          <a:xfrm>
            <a:off x="539553" y="692696"/>
            <a:ext cx="648072" cy="707886"/>
          </a:xfrm>
          <a:prstGeom prst="rect">
            <a:avLst/>
          </a:prstGeom>
        </p:spPr>
        <p:txBody>
          <a:bodyPr wrap="square">
            <a:spAutoFit/>
          </a:bodyPr>
          <a:lstStyle/>
          <a:p>
            <a:r>
              <a:rPr lang="en-US" sz="4000" dirty="0" smtClean="0">
                <a:latin typeface="Calibri" pitchFamily="34" charset="0"/>
                <a:ea typeface="Times New Roman" pitchFamily="18" charset="0"/>
                <a:cs typeface="Arial" pitchFamily="34" charset="0"/>
              </a:rPr>
              <a:t>If</a:t>
            </a:r>
            <a:endParaRPr lang="ar-IQ" sz="4000" dirty="0"/>
          </a:p>
        </p:txBody>
      </p:sp>
    </p:spTree>
  </p:cSld>
  <p:clrMapOvr>
    <a:masterClrMapping/>
  </p:clrMapOvr>
  <p:transition>
    <p:sndAc>
      <p:stSnd>
        <p:snd r:embed="rId2" name="chimes.wav"/>
      </p:stSnd>
    </p:sndAc>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1"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35696" y="2060848"/>
            <a:ext cx="4032448" cy="619125"/>
          </a:xfrm>
          <a:prstGeom prst="rect">
            <a:avLst/>
          </a:prstGeom>
          <a:noFill/>
        </p:spPr>
      </p:pic>
      <p:pic>
        <p:nvPicPr>
          <p:cNvPr id="14234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63688" y="2780928"/>
            <a:ext cx="4968552" cy="619125"/>
          </a:xfrm>
          <a:prstGeom prst="rect">
            <a:avLst/>
          </a:prstGeom>
          <a:noFill/>
        </p:spPr>
      </p:pic>
      <p:pic>
        <p:nvPicPr>
          <p:cNvPr id="14233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91680" y="3717032"/>
            <a:ext cx="5472608" cy="647700"/>
          </a:xfrm>
          <a:prstGeom prst="rect">
            <a:avLst/>
          </a:prstGeom>
          <a:noFill/>
        </p:spPr>
      </p:pic>
      <p:pic>
        <p:nvPicPr>
          <p:cNvPr id="142338"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91680" y="4509120"/>
            <a:ext cx="5760640" cy="685800"/>
          </a:xfrm>
          <a:prstGeom prst="rect">
            <a:avLst/>
          </a:prstGeom>
          <a:noFill/>
        </p:spPr>
      </p:pic>
      <p:pic>
        <p:nvPicPr>
          <p:cNvPr id="142337"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35696" y="5517232"/>
            <a:ext cx="3312368" cy="522734"/>
          </a:xfrm>
          <a:prstGeom prst="rect">
            <a:avLst/>
          </a:prstGeom>
          <a:noFill/>
        </p:spPr>
      </p:pic>
      <p:sp>
        <p:nvSpPr>
          <p:cNvPr id="142344" name="Rectangle 8"/>
          <p:cNvSpPr>
            <a:spLocks noChangeArrowheads="1"/>
          </p:cNvSpPr>
          <p:nvPr/>
        </p:nvSpPr>
        <p:spPr bwMode="auto">
          <a:xfrm>
            <a:off x="0" y="-108931"/>
            <a:ext cx="248376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Exercise(2)</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If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345" name="Rectangle 9"/>
          <p:cNvSpPr>
            <a:spLocks noChangeArrowheads="1"/>
          </p:cNvSpPr>
          <p:nvPr/>
        </p:nvSpPr>
        <p:spPr bwMode="auto">
          <a:xfrm>
            <a:off x="107504" y="907502"/>
            <a:ext cx="266429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Prove that: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347" name="Rectangle 11"/>
          <p:cNvSpPr>
            <a:spLocks noChangeArrowheads="1"/>
          </p:cNvSpPr>
          <p:nvPr/>
        </p:nvSpPr>
        <p:spPr bwMode="auto">
          <a:xfrm>
            <a:off x="0" y="1943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2348" name="Rectangle 12"/>
          <p:cNvSpPr>
            <a:spLocks noChangeArrowheads="1"/>
          </p:cNvSpPr>
          <p:nvPr/>
        </p:nvSpPr>
        <p:spPr bwMode="auto">
          <a:xfrm>
            <a:off x="0" y="2562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2349" name="Rectangle 13"/>
          <p:cNvSpPr>
            <a:spLocks noChangeArrowheads="1"/>
          </p:cNvSpPr>
          <p:nvPr/>
        </p:nvSpPr>
        <p:spPr bwMode="auto">
          <a:xfrm>
            <a:off x="0" y="320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2350" name="Rectangle 14"/>
          <p:cNvSpPr>
            <a:spLocks noChangeArrowheads="1"/>
          </p:cNvSpPr>
          <p:nvPr/>
        </p:nvSpPr>
        <p:spPr bwMode="auto">
          <a:xfrm>
            <a:off x="0" y="3895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p:nvPr/>
        </p:nvSpPr>
        <p:spPr>
          <a:xfrm>
            <a:off x="251521" y="1700808"/>
            <a:ext cx="2304256" cy="646331"/>
          </a:xfrm>
          <a:prstGeom prst="rect">
            <a:avLst/>
          </a:prstGeom>
        </p:spPr>
        <p:txBody>
          <a:bodyPr wrap="square">
            <a:spAutoFit/>
          </a:bodyPr>
          <a:lstStyle/>
          <a:p>
            <a:pPr lvl="0" fontAlgn="base">
              <a:spcBef>
                <a:spcPct val="0"/>
              </a:spcBef>
              <a:spcAft>
                <a:spcPct val="0"/>
              </a:spcAft>
            </a:pPr>
            <a:r>
              <a:rPr lang="en-US" sz="3600" dirty="0" smtClean="0">
                <a:latin typeface="Times New Roman" pitchFamily="18" charset="0"/>
                <a:ea typeface="Calibri" pitchFamily="34" charset="0"/>
                <a:cs typeface="Times New Roman" pitchFamily="18" charset="0"/>
              </a:rPr>
              <a:t>Proof:</a:t>
            </a:r>
            <a:endParaRPr lang="en-US" sz="3600" dirty="0" smtClean="0">
              <a:latin typeface="Arial" pitchFamily="34" charset="0"/>
              <a:cs typeface="Arial" pitchFamily="34" charset="0"/>
            </a:endParaRPr>
          </a:p>
        </p:txBody>
      </p:sp>
      <p:pic>
        <p:nvPicPr>
          <p:cNvPr id="17"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1680" y="332656"/>
            <a:ext cx="3312368" cy="763141"/>
          </a:xfrm>
          <a:prstGeom prst="rect">
            <a:avLst/>
          </a:prstGeom>
          <a:noFill/>
        </p:spPr>
      </p:pic>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44035"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44036"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627784" y="1268760"/>
            <a:ext cx="4032448" cy="731515"/>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 </a:t>
            </a:r>
            <a:r>
              <a:rPr lang="en-US" dirty="0" smtClean="0"/>
              <a:t>Remainder of  Taylor  Series</a:t>
            </a:r>
            <a:endParaRPr lang="ar-IQ" dirty="0"/>
          </a:p>
        </p:txBody>
      </p:sp>
      <p:sp>
        <p:nvSpPr>
          <p:cNvPr id="3" name="Content Placeholder 2"/>
          <p:cNvSpPr>
            <a:spLocks noGrp="1"/>
          </p:cNvSpPr>
          <p:nvPr>
            <p:ph idx="1"/>
          </p:nvPr>
        </p:nvSpPr>
        <p:spPr/>
        <p:txBody>
          <a:bodyPr/>
          <a:lstStyle/>
          <a:p>
            <a:pPr algn="l" rtl="0">
              <a:buNone/>
            </a:pPr>
            <a:endParaRPr lang="en-US" dirty="0" smtClean="0"/>
          </a:p>
          <a:p>
            <a:pPr algn="l" rtl="0">
              <a:buNone/>
            </a:pPr>
            <a:r>
              <a:rPr lang="en-US" dirty="0" smtClean="0"/>
              <a:t>      </a:t>
            </a:r>
            <a:endParaRPr lang="ar-IQ" dirty="0"/>
          </a:p>
        </p:txBody>
      </p:sp>
      <p:sp>
        <p:nvSpPr>
          <p:cNvPr id="952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952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523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57224" y="1214422"/>
            <a:ext cx="6929486" cy="2646626"/>
          </a:xfrm>
          <a:prstGeom prst="rect">
            <a:avLst/>
          </a:prstGeom>
          <a:noFill/>
        </p:spPr>
      </p:pic>
      <p:sp>
        <p:nvSpPr>
          <p:cNvPr id="95237" name="Rectangle 5"/>
          <p:cNvSpPr>
            <a:spLocks noChangeArrowheads="1"/>
          </p:cNvSpPr>
          <p:nvPr/>
        </p:nvSpPr>
        <p:spPr bwMode="auto">
          <a:xfrm>
            <a:off x="0" y="2457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5240" name="Rectangle 8"/>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524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95243" name="Rectangle 11"/>
          <p:cNvSpPr>
            <a:spLocks noChangeArrowheads="1"/>
          </p:cNvSpPr>
          <p:nvPr/>
        </p:nvSpPr>
        <p:spPr bwMode="auto">
          <a:xfrm>
            <a:off x="0" y="1609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524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5244"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79712" y="4149080"/>
            <a:ext cx="5214974" cy="1080120"/>
          </a:xfrm>
          <a:prstGeom prst="rect">
            <a:avLst/>
          </a:prstGeom>
          <a:noFill/>
        </p:spPr>
      </p:pic>
      <p:sp>
        <p:nvSpPr>
          <p:cNvPr id="95246" name="Rectangle 14"/>
          <p:cNvSpPr>
            <a:spLocks noChangeArrowheads="1"/>
          </p:cNvSpPr>
          <p:nvPr/>
        </p:nvSpPr>
        <p:spPr bwMode="auto">
          <a:xfrm>
            <a:off x="0" y="1609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95247"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71800" y="2996952"/>
            <a:ext cx="4500594" cy="1143008"/>
          </a:xfrm>
          <a:prstGeom prst="rect">
            <a:avLst/>
          </a:prstGeom>
          <a:noFill/>
        </p:spPr>
      </p:pic>
      <p:sp>
        <p:nvSpPr>
          <p:cNvPr id="95249" name="Rectangle 17"/>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7" name="Picture 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35696" y="5589240"/>
            <a:ext cx="5184576" cy="1003213"/>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908720"/>
            <a:ext cx="7344816" cy="3046988"/>
          </a:xfrm>
          <a:prstGeom prst="rect">
            <a:avLst/>
          </a:prstGeom>
        </p:spPr>
        <p:txBody>
          <a:bodyPr wrap="square">
            <a:spAutoFit/>
          </a:bodyPr>
          <a:lstStyle/>
          <a:p>
            <a:endParaRPr lang="en-US" sz="4800" dirty="0" smtClean="0"/>
          </a:p>
          <a:p>
            <a:endParaRPr lang="en-US" sz="4800" dirty="0"/>
          </a:p>
          <a:p>
            <a:endParaRPr lang="en-US" sz="4800" dirty="0" smtClean="0"/>
          </a:p>
          <a:p>
            <a:r>
              <a:rPr lang="en-US" sz="4800" dirty="0" smtClean="0"/>
              <a:t>1-2 General Formula  [ G.F ]</a:t>
            </a:r>
            <a:endParaRPr lang="ar-IQ" sz="4800" dirty="0"/>
          </a:p>
        </p:txBody>
      </p:sp>
    </p:spTree>
  </p:cSld>
  <p:clrMapOvr>
    <a:masterClrMapping/>
  </p:clrMapOvr>
  <p:transition>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21950</TotalTime>
  <Words>2335</Words>
  <Application>Microsoft Office PowerPoint</Application>
  <PresentationFormat>On-screen Show (4:3)</PresentationFormat>
  <Paragraphs>437</Paragraphs>
  <Slides>75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75</vt:i4>
      </vt:variant>
    </vt:vector>
  </HeadingPairs>
  <TitlesOfParts>
    <vt:vector size="84" baseType="lpstr">
      <vt:lpstr>Ali_K_Samik</vt:lpstr>
      <vt:lpstr>Ali-A-Samik</vt:lpstr>
      <vt:lpstr>Arial</vt:lpstr>
      <vt:lpstr>Arial Unicode MS</vt:lpstr>
      <vt:lpstr>Calibri</vt:lpstr>
      <vt:lpstr>Cambria Math</vt:lpstr>
      <vt:lpstr>Courier New</vt:lpstr>
      <vt:lpstr>Times New Roman</vt:lpstr>
      <vt:lpstr>Office Theme</vt:lpstr>
      <vt:lpstr>Numerical Analysis  with R Programming Language</vt:lpstr>
      <vt:lpstr> REFRENCES</vt:lpstr>
      <vt:lpstr>PowerPoint Presentation</vt:lpstr>
      <vt:lpstr>المصادر العربیة</vt:lpstr>
      <vt:lpstr>PowerPoint Presentation</vt:lpstr>
      <vt:lpstr>PowerPoint Presentation</vt:lpstr>
      <vt:lpstr>1-3 Taylor  Series with Remainder</vt:lpstr>
      <vt:lpstr> Remainder of  Taylor  Series</vt:lpstr>
      <vt:lpstr>PowerPoint Presentation</vt:lpstr>
      <vt:lpstr>Example</vt:lpstr>
      <vt:lpstr>Exercise</vt:lpstr>
      <vt:lpstr>1-Maclaurain Series for</vt:lpstr>
      <vt:lpstr>2)If   f(x)=Cosx Find Remainder Maclaurian Series and G.F</vt:lpstr>
      <vt:lpstr>Maylaurain Series for    f(x)=cosx</vt:lpstr>
      <vt:lpstr>PowerPoint Presentation</vt:lpstr>
      <vt:lpstr>   </vt:lpstr>
      <vt:lpstr> </vt:lpstr>
      <vt:lpstr>     </vt:lpstr>
      <vt:lpstr>PowerPoint Presentation</vt:lpstr>
      <vt:lpstr>4-4 Euler's formula[Relation between Maclaurian expansion and Polar form]</vt:lpstr>
      <vt:lpstr>  </vt:lpstr>
      <vt:lpstr>PowerPoint Presentation</vt:lpstr>
      <vt:lpstr>Taylor and maclaurian</vt:lpstr>
      <vt:lpstr>R Programming Language for Taylor and MacLaurin Series</vt:lpstr>
      <vt:lpstr>PowerPoint Presentation</vt:lpstr>
      <vt:lpstr>5- Finite Differences   جياوازيةسنووردارةكان (الفروق المنتهية)</vt:lpstr>
      <vt:lpstr> Table of Forward Differencesالفروق الأمامية (Descending Differences)(الفروق النازلة)  </vt:lpstr>
      <vt:lpstr>PowerPoint Presentation</vt:lpstr>
      <vt:lpstr>Examples</vt:lpstr>
      <vt:lpstr>6-1-2 Error Propagation</vt:lpstr>
      <vt:lpstr>- 5-2 Ascending Differences[ Backward Differences](B.W.D) جياوازية بةرةوذوورةكان</vt:lpstr>
      <vt:lpstr>6-2-1 Table    Back- ward Differences  Table   Ascending Differences </vt:lpstr>
      <vt:lpstr>PowerPoint Presentation</vt:lpstr>
      <vt:lpstr>جياوازية ناوةنديةكان 6-3 Central Differences</vt:lpstr>
      <vt:lpstr>PowerPoint Presentation</vt:lpstr>
      <vt:lpstr>PowerPoint Presentation</vt:lpstr>
      <vt:lpstr>Example</vt:lpstr>
      <vt:lpstr>6-4 relation betweenCentral Differences and forward Differences or Effect of Central Difference on  Forward Difference  </vt:lpstr>
      <vt:lpstr>6-5 Deriving relation betweenCentral Differences and forward Differences or Effect of Central Difference on  Forward Difference</vt:lpstr>
      <vt:lpstr>6-6 Deriving Relation between[Central Differences] and[Backward Differences] or Effect of Central Differences o Backward Differences</vt:lpstr>
      <vt:lpstr> 6- Interpolation  6-1 What is Interpolation? Equal intervals    6-2 Newton Forward  Interpolation  Formula{N.F.W.I.F.} </vt:lpstr>
      <vt:lpstr>N. F.W. I.F</vt:lpstr>
      <vt:lpstr>General formula for[N.F.W.I.F.]</vt:lpstr>
      <vt:lpstr>Example Find  [N.I.F.W.D]for this table</vt:lpstr>
      <vt:lpstr>PowerPoint Presentation</vt:lpstr>
      <vt:lpstr>6-3Deriving Newton interpolation backward differences</vt:lpstr>
      <vt:lpstr>PowerPoint Presentation</vt:lpstr>
      <vt:lpstr>Newton Back- ward Interpolation formula N.B.W.I.F</vt:lpstr>
      <vt:lpstr>Newton Back- ward formula </vt:lpstr>
      <vt:lpstr>6-3 Gaussian Forward Interpolation Formula</vt:lpstr>
      <vt:lpstr>PowerPoint Presentation</vt:lpstr>
      <vt:lpstr>6-4 Gaussian Backward Interpolation Formula </vt:lpstr>
      <vt:lpstr>6-5Lagrange Interpolation for unequal intervals</vt:lpstr>
      <vt:lpstr>PowerPoint Presentation</vt:lpstr>
      <vt:lpstr>PowerPoint Presentation</vt:lpstr>
      <vt:lpstr>PowerPoint Presentation</vt:lpstr>
      <vt:lpstr>PowerPoint Presentation</vt:lpstr>
      <vt:lpstr>PowerPoint Presentation</vt:lpstr>
      <vt:lpstr>PowerPoint Presentation</vt:lpstr>
      <vt:lpstr>Chapter Seven Numerical Integration </vt:lpstr>
      <vt:lpstr>PowerPoint Presentation</vt:lpstr>
      <vt:lpstr>7-2Composite Integration Rules</vt:lpstr>
      <vt:lpstr>PowerPoint Presentation</vt:lpstr>
      <vt:lpstr>  </vt:lpstr>
      <vt:lpstr>7-4-1Newton-Cotes Method</vt:lpstr>
      <vt:lpstr>and</vt:lpstr>
      <vt:lpstr>If   n=1</vt:lpstr>
      <vt:lpstr>PowerPoint Presentation</vt:lpstr>
      <vt:lpstr>PowerPoint Presentation</vt:lpstr>
      <vt:lpstr>7-5Simpsons Method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Numerical Analysis</dc:title>
  <dc:creator>Miqdad</dc:creator>
  <cp:lastModifiedBy>Orient</cp:lastModifiedBy>
  <cp:revision>990</cp:revision>
  <dcterms:created xsi:type="dcterms:W3CDTF">2013-10-21T21:07:45Z</dcterms:created>
  <dcterms:modified xsi:type="dcterms:W3CDTF">2023-05-20T19:56:58Z</dcterms:modified>
</cp:coreProperties>
</file>