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64" r:id="rId3"/>
    <p:sldId id="301" r:id="rId4"/>
    <p:sldId id="300" r:id="rId5"/>
    <p:sldId id="258" r:id="rId6"/>
    <p:sldId id="259" r:id="rId7"/>
    <p:sldId id="260" r:id="rId8"/>
    <p:sldId id="261" r:id="rId9"/>
    <p:sldId id="262" r:id="rId10"/>
    <p:sldId id="263" r:id="rId11"/>
    <p:sldId id="267" r:id="rId12"/>
    <p:sldId id="303" r:id="rId13"/>
    <p:sldId id="274" r:id="rId14"/>
    <p:sldId id="302" r:id="rId15"/>
    <p:sldId id="309" r:id="rId16"/>
    <p:sldId id="304" r:id="rId17"/>
    <p:sldId id="307" r:id="rId18"/>
    <p:sldId id="308" r:id="rId19"/>
    <p:sldId id="305" r:id="rId20"/>
    <p:sldId id="281" r:id="rId21"/>
    <p:sldId id="282" r:id="rId22"/>
    <p:sldId id="283" r:id="rId23"/>
    <p:sldId id="286" r:id="rId24"/>
    <p:sldId id="287" r:id="rId25"/>
    <p:sldId id="288" r:id="rId26"/>
    <p:sldId id="289" r:id="rId27"/>
    <p:sldId id="290" r:id="rId28"/>
    <p:sldId id="291" r:id="rId29"/>
    <p:sldId id="284" r:id="rId30"/>
    <p:sldId id="292" r:id="rId31"/>
    <p:sldId id="306" r:id="rId32"/>
    <p:sldId id="293" r:id="rId33"/>
    <p:sldId id="294" r:id="rId34"/>
    <p:sldId id="295" r:id="rId35"/>
    <p:sldId id="296" r:id="rId36"/>
    <p:sldId id="297" r:id="rId37"/>
    <p:sldId id="298" r:id="rId3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8" autoAdjust="0"/>
    <p:restoredTop sz="94660"/>
  </p:normalViewPr>
  <p:slideViewPr>
    <p:cSldViewPr>
      <p:cViewPr varScale="1">
        <p:scale>
          <a:sx n="69" d="100"/>
          <a:sy n="69" d="100"/>
        </p:scale>
        <p:origin x="140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B6C8270-9438-4E4F-9B15-C6D37F9D2A3B}" type="datetimeFigureOut">
              <a:rPr lang="ar-IQ" smtClean="0"/>
              <a:pPr/>
              <a:t>24/04/1445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35D8E1A-63A1-42A6-B3D7-7FC064A5A435}" type="slidenum">
              <a:rPr lang="ar-IQ" smtClean="0"/>
              <a:pPr/>
              <a:t>‹#›</a:t>
            </a:fld>
            <a:endParaRPr lang="ar-IQ"/>
          </a:p>
        </p:txBody>
      </p:sp>
    </p:spTree>
    <p:extLst>
      <p:ext uri="{BB962C8B-B14F-4D97-AF65-F5344CB8AC3E}">
        <p14:creationId xmlns:p14="http://schemas.microsoft.com/office/powerpoint/2010/main" val="27599680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435D8E1A-63A1-42A6-B3D7-7FC064A5A435}" type="slidenum">
              <a:rPr lang="ar-IQ" smtClean="0"/>
              <a:pPr/>
              <a:t>5</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435D8E1A-63A1-42A6-B3D7-7FC064A5A435}" type="slidenum">
              <a:rPr lang="ar-IQ" smtClean="0"/>
              <a:pPr/>
              <a:t>9</a:t>
            </a:fld>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435D8E1A-63A1-42A6-B3D7-7FC064A5A435}" type="slidenum">
              <a:rPr lang="ar-IQ" smtClean="0"/>
              <a:pPr/>
              <a:t>22</a:t>
            </a:fld>
            <a:endParaRPr lang="ar-IQ"/>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435D8E1A-63A1-42A6-B3D7-7FC064A5A435}" type="slidenum">
              <a:rPr lang="ar-IQ" smtClean="0"/>
              <a:pPr/>
              <a:t>34</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ADB5394-AA81-46AA-B5FF-B2B86E4C0908}" type="datetimeFigureOut">
              <a:rPr lang="ar-IQ" smtClean="0"/>
              <a:pPr/>
              <a:t>24/04/1445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E319581-F064-432F-8B4E-FC4E42125D5F}"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ADB5394-AA81-46AA-B5FF-B2B86E4C0908}" type="datetimeFigureOut">
              <a:rPr lang="ar-IQ" smtClean="0"/>
              <a:pPr/>
              <a:t>24/04/1445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E319581-F064-432F-8B4E-FC4E42125D5F}"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ADB5394-AA81-46AA-B5FF-B2B86E4C0908}" type="datetimeFigureOut">
              <a:rPr lang="ar-IQ" smtClean="0"/>
              <a:pPr/>
              <a:t>24/04/1445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E319581-F064-432F-8B4E-FC4E42125D5F}"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ADB5394-AA81-46AA-B5FF-B2B86E4C0908}" type="datetimeFigureOut">
              <a:rPr lang="ar-IQ" smtClean="0"/>
              <a:pPr/>
              <a:t>24/04/1445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E319581-F064-432F-8B4E-FC4E42125D5F}"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B5394-AA81-46AA-B5FF-B2B86E4C0908}" type="datetimeFigureOut">
              <a:rPr lang="ar-IQ" smtClean="0"/>
              <a:pPr/>
              <a:t>24/04/1445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E319581-F064-432F-8B4E-FC4E42125D5F}"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ADB5394-AA81-46AA-B5FF-B2B86E4C0908}" type="datetimeFigureOut">
              <a:rPr lang="ar-IQ" smtClean="0"/>
              <a:pPr/>
              <a:t>24/04/1445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E319581-F064-432F-8B4E-FC4E42125D5F}"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ADB5394-AA81-46AA-B5FF-B2B86E4C0908}" type="datetimeFigureOut">
              <a:rPr lang="ar-IQ" smtClean="0"/>
              <a:pPr/>
              <a:t>24/04/1445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E319581-F064-432F-8B4E-FC4E42125D5F}"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ADB5394-AA81-46AA-B5FF-B2B86E4C0908}" type="datetimeFigureOut">
              <a:rPr lang="ar-IQ" smtClean="0"/>
              <a:pPr/>
              <a:t>24/04/1445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E319581-F064-432F-8B4E-FC4E42125D5F}"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B5394-AA81-46AA-B5FF-B2B86E4C0908}" type="datetimeFigureOut">
              <a:rPr lang="ar-IQ" smtClean="0"/>
              <a:pPr/>
              <a:t>24/04/1445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E319581-F064-432F-8B4E-FC4E42125D5F}"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B5394-AA81-46AA-B5FF-B2B86E4C0908}" type="datetimeFigureOut">
              <a:rPr lang="ar-IQ" smtClean="0"/>
              <a:pPr/>
              <a:t>24/04/1445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E319581-F064-432F-8B4E-FC4E42125D5F}"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B5394-AA81-46AA-B5FF-B2B86E4C0908}" type="datetimeFigureOut">
              <a:rPr lang="ar-IQ" smtClean="0"/>
              <a:pPr/>
              <a:t>24/04/1445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E319581-F064-432F-8B4E-FC4E42125D5F}"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ADB5394-AA81-46AA-B5FF-B2B86E4C0908}" type="datetimeFigureOut">
              <a:rPr lang="ar-IQ" smtClean="0"/>
              <a:pPr/>
              <a:t>24/04/1445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E319581-F064-432F-8B4E-FC4E42125D5F}"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5" Type="http://schemas.openxmlformats.org/officeDocument/2006/relationships/image" Target="../media/image2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 Id="rId14" Type="http://schemas.openxmlformats.org/officeDocument/2006/relationships/image" Target="../media/image25.png"/></Relationships>
</file>

<file path=ppt/slides/_rels/slide25.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7.xml"/><Relationship Id="rId4" Type="http://schemas.openxmlformats.org/officeDocument/2006/relationships/image" Target="../media/image29.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0.png"/><Relationship Id="rId1" Type="http://schemas.openxmlformats.org/officeDocument/2006/relationships/slideLayout" Target="../slideLayouts/slideLayout6.xml"/><Relationship Id="rId6" Type="http://schemas.openxmlformats.org/officeDocument/2006/relationships/image" Target="../media/image34.png"/><Relationship Id="rId5" Type="http://schemas.openxmlformats.org/officeDocument/2006/relationships/image" Target="../media/image33.png"/><Relationship Id="rId10" Type="http://schemas.openxmlformats.org/officeDocument/2006/relationships/image" Target="../media/image38.png"/><Relationship Id="rId4" Type="http://schemas.openxmlformats.org/officeDocument/2006/relationships/image" Target="../media/image32.png"/><Relationship Id="rId9" Type="http://schemas.openxmlformats.org/officeDocument/2006/relationships/image" Target="../media/image3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image" Target="../media/image40.png"/><Relationship Id="rId7" Type="http://schemas.openxmlformats.org/officeDocument/2006/relationships/image" Target="../media/image44.png"/><Relationship Id="rId2" Type="http://schemas.openxmlformats.org/officeDocument/2006/relationships/image" Target="../media/image39.png"/><Relationship Id="rId1" Type="http://schemas.openxmlformats.org/officeDocument/2006/relationships/slideLayout" Target="../slideLayouts/slideLayout7.xml"/><Relationship Id="rId6" Type="http://schemas.openxmlformats.org/officeDocument/2006/relationships/image" Target="../media/image43.png"/><Relationship Id="rId5" Type="http://schemas.openxmlformats.org/officeDocument/2006/relationships/image" Target="../media/image42.png"/><Relationship Id="rId10" Type="http://schemas.openxmlformats.org/officeDocument/2006/relationships/image" Target="../media/image47.png"/><Relationship Id="rId4" Type="http://schemas.openxmlformats.org/officeDocument/2006/relationships/image" Target="../media/image41.png"/><Relationship Id="rId9" Type="http://schemas.openxmlformats.org/officeDocument/2006/relationships/image" Target="../media/image4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8" Type="http://schemas.openxmlformats.org/officeDocument/2006/relationships/image" Target="../media/image54.png"/><Relationship Id="rId3" Type="http://schemas.openxmlformats.org/officeDocument/2006/relationships/image" Target="../media/image49.png"/><Relationship Id="rId7" Type="http://schemas.openxmlformats.org/officeDocument/2006/relationships/image" Target="../media/image53.png"/><Relationship Id="rId2" Type="http://schemas.openxmlformats.org/officeDocument/2006/relationships/image" Target="../media/image48.png"/><Relationship Id="rId1" Type="http://schemas.openxmlformats.org/officeDocument/2006/relationships/slideLayout" Target="../slideLayouts/slideLayout6.xml"/><Relationship Id="rId6" Type="http://schemas.openxmlformats.org/officeDocument/2006/relationships/image" Target="../media/image52.png"/><Relationship Id="rId5" Type="http://schemas.openxmlformats.org/officeDocument/2006/relationships/image" Target="../media/image51.png"/><Relationship Id="rId10" Type="http://schemas.openxmlformats.org/officeDocument/2006/relationships/image" Target="../media/image56.png"/><Relationship Id="rId4" Type="http://schemas.openxmlformats.org/officeDocument/2006/relationships/image" Target="../media/image50.png"/><Relationship Id="rId9" Type="http://schemas.openxmlformats.org/officeDocument/2006/relationships/image" Target="../media/image55.png"/></Relationships>
</file>

<file path=ppt/slides/_rels/slide33.xml.rels><?xml version="1.0" encoding="UTF-8" standalone="yes"?>
<Relationships xmlns="http://schemas.openxmlformats.org/package/2006/relationships"><Relationship Id="rId8" Type="http://schemas.openxmlformats.org/officeDocument/2006/relationships/image" Target="../media/image63.png"/><Relationship Id="rId13" Type="http://schemas.openxmlformats.org/officeDocument/2006/relationships/image" Target="../media/image68.png"/><Relationship Id="rId3" Type="http://schemas.openxmlformats.org/officeDocument/2006/relationships/image" Target="../media/image58.png"/><Relationship Id="rId7" Type="http://schemas.openxmlformats.org/officeDocument/2006/relationships/image" Target="../media/image62.png"/><Relationship Id="rId12" Type="http://schemas.openxmlformats.org/officeDocument/2006/relationships/image" Target="../media/image67.png"/><Relationship Id="rId2" Type="http://schemas.openxmlformats.org/officeDocument/2006/relationships/image" Target="../media/image57.png"/><Relationship Id="rId1" Type="http://schemas.openxmlformats.org/officeDocument/2006/relationships/slideLayout" Target="../slideLayouts/slideLayout7.xml"/><Relationship Id="rId6" Type="http://schemas.openxmlformats.org/officeDocument/2006/relationships/image" Target="../media/image61.png"/><Relationship Id="rId11" Type="http://schemas.openxmlformats.org/officeDocument/2006/relationships/image" Target="../media/image66.png"/><Relationship Id="rId5" Type="http://schemas.openxmlformats.org/officeDocument/2006/relationships/image" Target="../media/image60.png"/><Relationship Id="rId10" Type="http://schemas.openxmlformats.org/officeDocument/2006/relationships/image" Target="../media/image65.png"/><Relationship Id="rId4" Type="http://schemas.openxmlformats.org/officeDocument/2006/relationships/image" Target="../media/image59.png"/><Relationship Id="rId9" Type="http://schemas.openxmlformats.org/officeDocument/2006/relationships/image" Target="../media/image64.png"/></Relationships>
</file>

<file path=ppt/slides/_rels/slide34.xml.rels><?xml version="1.0" encoding="UTF-8" standalone="yes"?>
<Relationships xmlns="http://schemas.openxmlformats.org/package/2006/relationships"><Relationship Id="rId8" Type="http://schemas.openxmlformats.org/officeDocument/2006/relationships/image" Target="../media/image74.png"/><Relationship Id="rId3" Type="http://schemas.openxmlformats.org/officeDocument/2006/relationships/image" Target="../media/image69.png"/><Relationship Id="rId7" Type="http://schemas.openxmlformats.org/officeDocument/2006/relationships/image" Target="../media/image73.png"/><Relationship Id="rId12" Type="http://schemas.openxmlformats.org/officeDocument/2006/relationships/image" Target="../media/image78.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2.png"/><Relationship Id="rId11" Type="http://schemas.openxmlformats.org/officeDocument/2006/relationships/image" Target="../media/image77.png"/><Relationship Id="rId5" Type="http://schemas.openxmlformats.org/officeDocument/2006/relationships/image" Target="../media/image71.png"/><Relationship Id="rId10" Type="http://schemas.openxmlformats.org/officeDocument/2006/relationships/image" Target="../media/image76.png"/><Relationship Id="rId4" Type="http://schemas.openxmlformats.org/officeDocument/2006/relationships/image" Target="../media/image70.png"/><Relationship Id="rId9" Type="http://schemas.openxmlformats.org/officeDocument/2006/relationships/image" Target="../media/image75.png"/></Relationships>
</file>

<file path=ppt/slides/_rels/slide35.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image" Target="../media/image79.png"/><Relationship Id="rId1" Type="http://schemas.openxmlformats.org/officeDocument/2006/relationships/slideLayout" Target="../slideLayouts/slideLayout6.xml"/><Relationship Id="rId5" Type="http://schemas.openxmlformats.org/officeDocument/2006/relationships/image" Target="../media/image82.png"/><Relationship Id="rId4" Type="http://schemas.openxmlformats.org/officeDocument/2006/relationships/image" Target="../media/image81.png"/></Relationships>
</file>

<file path=ppt/slides/_rels/slide36.xml.rels><?xml version="1.0" encoding="UTF-8" standalone="yes"?>
<Relationships xmlns="http://schemas.openxmlformats.org/package/2006/relationships"><Relationship Id="rId8" Type="http://schemas.openxmlformats.org/officeDocument/2006/relationships/image" Target="../media/image89.png"/><Relationship Id="rId3" Type="http://schemas.openxmlformats.org/officeDocument/2006/relationships/image" Target="../media/image84.png"/><Relationship Id="rId7" Type="http://schemas.openxmlformats.org/officeDocument/2006/relationships/image" Target="../media/image88.png"/><Relationship Id="rId2" Type="http://schemas.openxmlformats.org/officeDocument/2006/relationships/image" Target="../media/image83.png"/><Relationship Id="rId1" Type="http://schemas.openxmlformats.org/officeDocument/2006/relationships/slideLayout" Target="../slideLayouts/slideLayout7.xml"/><Relationship Id="rId6" Type="http://schemas.openxmlformats.org/officeDocument/2006/relationships/image" Target="../media/image87.png"/><Relationship Id="rId11" Type="http://schemas.openxmlformats.org/officeDocument/2006/relationships/image" Target="../media/image92.png"/><Relationship Id="rId5" Type="http://schemas.openxmlformats.org/officeDocument/2006/relationships/image" Target="../media/image86.png"/><Relationship Id="rId10" Type="http://schemas.openxmlformats.org/officeDocument/2006/relationships/image" Target="../media/image91.png"/><Relationship Id="rId4" Type="http://schemas.openxmlformats.org/officeDocument/2006/relationships/image" Target="../media/image85.png"/><Relationship Id="rId9" Type="http://schemas.openxmlformats.org/officeDocument/2006/relationships/image" Target="../media/image90.png"/></Relationships>
</file>

<file path=ppt/slides/_rels/slide37.xml.rels><?xml version="1.0" encoding="UTF-8" standalone="yes"?>
<Relationships xmlns="http://schemas.openxmlformats.org/package/2006/relationships"><Relationship Id="rId3" Type="http://schemas.openxmlformats.org/officeDocument/2006/relationships/image" Target="../media/image94.png"/><Relationship Id="rId2" Type="http://schemas.openxmlformats.org/officeDocument/2006/relationships/image" Target="../media/image93.png"/><Relationship Id="rId1" Type="http://schemas.openxmlformats.org/officeDocument/2006/relationships/slideLayout" Target="../slideLayouts/slideLayout7.xml"/><Relationship Id="rId6" Type="http://schemas.openxmlformats.org/officeDocument/2006/relationships/image" Target="../media/image97.png"/><Relationship Id="rId5" Type="http://schemas.openxmlformats.org/officeDocument/2006/relationships/image" Target="../media/image96.png"/><Relationship Id="rId4" Type="http://schemas.openxmlformats.org/officeDocument/2006/relationships/image" Target="../media/image9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47800"/>
            <a:ext cx="7238999" cy="3416320"/>
          </a:xfrm>
          <a:prstGeom prst="rect">
            <a:avLst/>
          </a:prstGeom>
        </p:spPr>
        <p:txBody>
          <a:bodyPr wrap="square">
            <a:spAutoFit/>
          </a:bodyPr>
          <a:lstStyle/>
          <a:p>
            <a:pPr algn="ctr"/>
            <a:r>
              <a:rPr lang="en-US" sz="7200" b="1" dirty="0" smtClean="0">
                <a:cs typeface="+mj-cs"/>
              </a:rPr>
              <a:t>NONPARAMETRIC STATISTICAL </a:t>
            </a:r>
          </a:p>
          <a:p>
            <a:pPr algn="ctr"/>
            <a:r>
              <a:rPr lang="en-US" sz="7200" b="1" dirty="0" smtClean="0">
                <a:cs typeface="+mj-cs"/>
              </a:rPr>
              <a:t>METHODS</a:t>
            </a:r>
            <a:endParaRPr lang="ar-IQ" sz="7200" b="1" dirty="0">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
            <a:ext cx="8229600" cy="5016758"/>
          </a:xfrm>
          <a:prstGeom prst="rect">
            <a:avLst/>
          </a:prstGeom>
        </p:spPr>
        <p:txBody>
          <a:bodyPr wrap="square">
            <a:spAutoFit/>
          </a:bodyPr>
          <a:lstStyle/>
          <a:p>
            <a:pPr algn="l" rtl="0"/>
            <a:r>
              <a:rPr lang="en-US" sz="2800" b="1" dirty="0" smtClean="0">
                <a:cs typeface="+mj-cs"/>
              </a:rPr>
              <a:t>Chapter Eight</a:t>
            </a:r>
          </a:p>
          <a:p>
            <a:pPr algn="l" rtl="0"/>
            <a:r>
              <a:rPr lang="en-US" sz="2800" b="1" dirty="0" smtClean="0">
                <a:cs typeface="+mj-cs"/>
              </a:rPr>
              <a:t>Goodness-of-Fit Tests </a:t>
            </a:r>
          </a:p>
          <a:p>
            <a:pPr algn="l" rtl="0"/>
            <a:r>
              <a:rPr lang="en-US" sz="2400" b="1" dirty="0" smtClean="0">
                <a:cs typeface="+mj-cs"/>
              </a:rPr>
              <a:t>8.1</a:t>
            </a:r>
            <a:r>
              <a:rPr lang="en-US" sz="2400" dirty="0" smtClean="0">
                <a:cs typeface="+mj-cs"/>
              </a:rPr>
              <a:t> Introduction </a:t>
            </a:r>
          </a:p>
          <a:p>
            <a:pPr algn="l" rtl="0"/>
            <a:r>
              <a:rPr lang="en-US" sz="2400" b="1" dirty="0" smtClean="0">
                <a:cs typeface="+mj-cs"/>
              </a:rPr>
              <a:t>8.2</a:t>
            </a:r>
            <a:r>
              <a:rPr lang="en-US" sz="2400" dirty="0" smtClean="0">
                <a:cs typeface="+mj-cs"/>
              </a:rPr>
              <a:t> The chi-square goodness-of-fit test </a:t>
            </a:r>
          </a:p>
          <a:p>
            <a:pPr algn="l" rtl="0"/>
            <a:r>
              <a:rPr lang="en-US" sz="2400" b="1" dirty="0" smtClean="0">
                <a:cs typeface="+mj-cs"/>
              </a:rPr>
              <a:t>8.3</a:t>
            </a:r>
            <a:r>
              <a:rPr lang="en-US" sz="2400" dirty="0" smtClean="0">
                <a:cs typeface="+mj-cs"/>
              </a:rPr>
              <a:t> </a:t>
            </a:r>
            <a:r>
              <a:rPr lang="en-US" sz="2400" dirty="0" err="1" smtClean="0">
                <a:cs typeface="+mj-cs"/>
              </a:rPr>
              <a:t>Kolmogorov</a:t>
            </a:r>
            <a:r>
              <a:rPr lang="en-US" sz="2400" dirty="0" smtClean="0">
                <a:cs typeface="+mj-cs"/>
              </a:rPr>
              <a:t>-Smirnov goodness-of-fit test</a:t>
            </a:r>
          </a:p>
          <a:p>
            <a:pPr algn="l" rtl="0"/>
            <a:r>
              <a:rPr lang="en-US" sz="2400" b="1" dirty="0" smtClean="0">
                <a:cs typeface="+mj-cs"/>
              </a:rPr>
              <a:t>8.3.1</a:t>
            </a:r>
            <a:r>
              <a:rPr lang="en-US" sz="2400" dirty="0" smtClean="0">
                <a:cs typeface="+mj-cs"/>
              </a:rPr>
              <a:t> The </a:t>
            </a:r>
            <a:r>
              <a:rPr lang="en-US" sz="2400" dirty="0" err="1" smtClean="0">
                <a:cs typeface="+mj-cs"/>
              </a:rPr>
              <a:t>Kolmogorov</a:t>
            </a:r>
            <a:r>
              <a:rPr lang="en-US" sz="2400" dirty="0" smtClean="0">
                <a:cs typeface="+mj-cs"/>
              </a:rPr>
              <a:t>–Smirnov goodness-of-fit test for a single sample </a:t>
            </a:r>
          </a:p>
          <a:p>
            <a:pPr algn="l" rtl="0"/>
            <a:r>
              <a:rPr lang="en-US" sz="2400" b="1" dirty="0" smtClean="0">
                <a:cs typeface="+mj-cs"/>
              </a:rPr>
              <a:t>8.3.2 </a:t>
            </a:r>
            <a:r>
              <a:rPr lang="en-US" sz="2400" dirty="0" smtClean="0">
                <a:cs typeface="+mj-cs"/>
              </a:rPr>
              <a:t>The </a:t>
            </a:r>
            <a:r>
              <a:rPr lang="en-US" sz="2400" dirty="0" err="1" smtClean="0">
                <a:cs typeface="+mj-cs"/>
              </a:rPr>
              <a:t>Kolmogorov</a:t>
            </a:r>
            <a:r>
              <a:rPr lang="en-US" sz="2400" dirty="0" smtClean="0">
                <a:cs typeface="+mj-cs"/>
              </a:rPr>
              <a:t>–Smirnov two-sample test </a:t>
            </a:r>
          </a:p>
          <a:p>
            <a:pPr algn="l" rtl="0"/>
            <a:r>
              <a:rPr lang="en-US" sz="2400" b="1" dirty="0" smtClean="0">
                <a:cs typeface="+mj-cs"/>
              </a:rPr>
              <a:t>Chapter Nine</a:t>
            </a:r>
            <a:endParaRPr lang="en-US" sz="2400" dirty="0" smtClean="0">
              <a:cs typeface="+mj-cs"/>
            </a:endParaRPr>
          </a:p>
          <a:p>
            <a:pPr algn="l" rtl="0"/>
            <a:r>
              <a:rPr lang="en-US" sz="2400" b="1" dirty="0" smtClean="0">
                <a:cs typeface="+mj-cs"/>
              </a:rPr>
              <a:t>9.Rank Correlation </a:t>
            </a:r>
          </a:p>
          <a:p>
            <a:pPr algn="l" rtl="0"/>
            <a:r>
              <a:rPr lang="en-US" sz="2400" b="1" dirty="0" smtClean="0">
                <a:cs typeface="+mj-cs"/>
              </a:rPr>
              <a:t>9.1</a:t>
            </a:r>
            <a:r>
              <a:rPr lang="en-US" sz="2400" dirty="0" smtClean="0">
                <a:cs typeface="+mj-cs"/>
              </a:rPr>
              <a:t> Introduction </a:t>
            </a:r>
          </a:p>
          <a:p>
            <a:pPr algn="l" rtl="0"/>
            <a:r>
              <a:rPr lang="en-US" sz="2400" b="1" dirty="0" smtClean="0">
                <a:cs typeface="+mj-cs"/>
              </a:rPr>
              <a:t>9.2</a:t>
            </a:r>
            <a:r>
              <a:rPr lang="en-US" sz="2400" dirty="0" smtClean="0">
                <a:cs typeface="+mj-cs"/>
              </a:rPr>
              <a:t> Spearman’s rank correlation </a:t>
            </a:r>
          </a:p>
          <a:p>
            <a:pPr algn="l" rtl="0"/>
            <a:r>
              <a:rPr lang="en-US" sz="2400" b="1" dirty="0" smtClean="0">
                <a:cs typeface="+mj-cs"/>
              </a:rPr>
              <a:t>9.3</a:t>
            </a:r>
            <a:r>
              <a:rPr lang="en-US" sz="2400" dirty="0" smtClean="0">
                <a:cs typeface="+mj-cs"/>
              </a:rPr>
              <a:t> Kendall’s rank correlation coefficient</a:t>
            </a:r>
            <a:endParaRPr lang="ar-IQ" sz="2400" dirty="0">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685800"/>
          </a:xfrm>
        </p:spPr>
        <p:txBody>
          <a:bodyPr>
            <a:normAutofit fontScale="90000"/>
          </a:bodyPr>
          <a:lstStyle/>
          <a:p>
            <a:pPr algn="l" rtl="0"/>
            <a:r>
              <a:rPr lang="en-US" b="1" dirty="0" smtClean="0"/>
              <a:t/>
            </a:r>
            <a:br>
              <a:rPr lang="en-US" b="1" dirty="0" smtClean="0"/>
            </a:br>
            <a:r>
              <a:rPr lang="en-US" sz="4000" b="1" dirty="0" smtClean="0"/>
              <a:t> </a:t>
            </a:r>
            <a:r>
              <a:rPr lang="en-US" b="1" dirty="0" smtClean="0"/>
              <a:t/>
            </a:r>
            <a:br>
              <a:rPr lang="en-US" b="1" dirty="0" smtClean="0"/>
            </a:br>
            <a:endParaRPr lang="ar-IQ" dirty="0"/>
          </a:p>
        </p:txBody>
      </p:sp>
      <p:sp>
        <p:nvSpPr>
          <p:cNvPr id="5" name="Rectangle 4"/>
          <p:cNvSpPr/>
          <p:nvPr/>
        </p:nvSpPr>
        <p:spPr>
          <a:xfrm>
            <a:off x="381000" y="304801"/>
            <a:ext cx="7696200" cy="1077218"/>
          </a:xfrm>
          <a:prstGeom prst="rect">
            <a:avLst/>
          </a:prstGeom>
        </p:spPr>
        <p:txBody>
          <a:bodyPr wrap="square">
            <a:spAutoFit/>
          </a:bodyPr>
          <a:lstStyle/>
          <a:p>
            <a:pPr algn="l" rtl="0"/>
            <a:r>
              <a:rPr lang="en-US" sz="3200" b="1" dirty="0" smtClean="0"/>
              <a:t>                            Chapter One </a:t>
            </a:r>
            <a:br>
              <a:rPr lang="en-US" sz="3200" b="1" dirty="0" smtClean="0"/>
            </a:br>
            <a:r>
              <a:rPr lang="en-US" sz="3200" b="1" dirty="0" smtClean="0"/>
              <a:t>1.1 </a:t>
            </a:r>
            <a:r>
              <a:rPr lang="en-US" sz="3200" dirty="0" smtClean="0"/>
              <a:t>Introduction</a:t>
            </a:r>
            <a:r>
              <a:rPr lang="en-US" sz="3200" b="1" dirty="0" smtClean="0"/>
              <a:t> [</a:t>
            </a:r>
            <a:r>
              <a:rPr lang="en-GB" sz="2000" b="1" dirty="0" smtClean="0"/>
              <a:t>Parametric </a:t>
            </a:r>
            <a:r>
              <a:rPr lang="en-GB" sz="2000" b="1" dirty="0"/>
              <a:t>and nonparametric methods </a:t>
            </a:r>
            <a:r>
              <a:rPr lang="en-US" sz="2000" b="1" dirty="0" smtClean="0"/>
              <a:t>]</a:t>
            </a:r>
          </a:p>
        </p:txBody>
      </p:sp>
      <p:sp>
        <p:nvSpPr>
          <p:cNvPr id="3" name="Rectangle 2"/>
          <p:cNvSpPr/>
          <p:nvPr/>
        </p:nvSpPr>
        <p:spPr>
          <a:xfrm>
            <a:off x="533400" y="1362969"/>
            <a:ext cx="8001000" cy="4216539"/>
          </a:xfrm>
          <a:prstGeom prst="rect">
            <a:avLst/>
          </a:prstGeom>
        </p:spPr>
        <p:txBody>
          <a:bodyPr wrap="square">
            <a:spAutoFit/>
          </a:bodyPr>
          <a:lstStyle/>
          <a:p>
            <a:pPr algn="just" rtl="0"/>
            <a:r>
              <a:rPr lang="en-GB" sz="2400" b="1" dirty="0" smtClean="0"/>
              <a:t>-</a:t>
            </a:r>
            <a:r>
              <a:rPr lang="en-GB" sz="2400" b="1" dirty="0"/>
              <a:t>What is parametric statistical </a:t>
            </a:r>
            <a:r>
              <a:rPr lang="en-GB" sz="2400" b="1" dirty="0" smtClean="0"/>
              <a:t>test</a:t>
            </a:r>
            <a:r>
              <a:rPr lang="en-GB" sz="2400" dirty="0" smtClean="0"/>
              <a:t>?</a:t>
            </a:r>
            <a:endParaRPr lang="en-GB" sz="2400" dirty="0"/>
          </a:p>
          <a:p>
            <a:pPr algn="just" rtl="0"/>
            <a:r>
              <a:rPr lang="en-GB" sz="2400" dirty="0"/>
              <a:t>Parametric tests are used when the information about the population parameters is completely </a:t>
            </a:r>
            <a:r>
              <a:rPr lang="en-GB" sz="2400" dirty="0" smtClean="0"/>
              <a:t>known in </a:t>
            </a:r>
            <a:r>
              <a:rPr lang="en-GB" sz="2400" dirty="0"/>
              <a:t>simple words, parametric test assumes that the data is normally </a:t>
            </a:r>
            <a:r>
              <a:rPr lang="en-GB" sz="2400" dirty="0" smtClean="0"/>
              <a:t>distributed. It makes </a:t>
            </a:r>
            <a:r>
              <a:rPr lang="en-GB" sz="2400" dirty="0"/>
              <a:t>assumptions about the parameters </a:t>
            </a:r>
            <a:r>
              <a:rPr lang="en-GB" sz="2400" dirty="0" smtClean="0"/>
              <a:t>of </a:t>
            </a:r>
            <a:r>
              <a:rPr lang="en-GB" sz="2400" dirty="0"/>
              <a:t>the population distribution(s) from which one's data are </a:t>
            </a:r>
            <a:r>
              <a:rPr lang="en-GB" sz="2400" dirty="0" smtClean="0"/>
              <a:t>drawn, they are </a:t>
            </a:r>
            <a:r>
              <a:rPr lang="en-GB" sz="2400" dirty="0"/>
              <a:t>often those for which we know that the population is normal, or we can approximate using a normal distribution after we  remember the central limit theorem. Ultimately the classification of a method as parametric depends upon the assumptions that are made about a population</a:t>
            </a:r>
            <a:r>
              <a:rPr lang="en-GB" sz="2800" dirty="0"/>
              <a:t>. </a:t>
            </a:r>
            <a:endParaRPr lang="en-GB"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382000" cy="5324535"/>
          </a:xfrm>
          <a:prstGeom prst="rect">
            <a:avLst/>
          </a:prstGeom>
        </p:spPr>
        <p:txBody>
          <a:bodyPr wrap="square">
            <a:spAutoFit/>
          </a:bodyPr>
          <a:lstStyle/>
          <a:p>
            <a:pPr algn="just" rtl="0"/>
            <a:r>
              <a:rPr lang="en-GB" sz="2000" b="1" dirty="0"/>
              <a:t>What is </a:t>
            </a:r>
            <a:r>
              <a:rPr lang="en-GB" sz="2000" b="1" dirty="0" smtClean="0"/>
              <a:t>Nonparametric </a:t>
            </a:r>
            <a:r>
              <a:rPr lang="en-GB" sz="2000" b="1" dirty="0"/>
              <a:t>method(sometimes called a distribution free test) ? </a:t>
            </a:r>
            <a:r>
              <a:rPr lang="en-GB" sz="2000" dirty="0" smtClean="0"/>
              <a:t>Nonparametric </a:t>
            </a:r>
            <a:r>
              <a:rPr lang="en-GB" sz="2000" dirty="0"/>
              <a:t>statistics is the branch of statistics that is not based solely on </a:t>
            </a:r>
            <a:r>
              <a:rPr lang="en-GB" sz="2000" dirty="0" smtClean="0"/>
              <a:t>parameterized </a:t>
            </a:r>
            <a:r>
              <a:rPr lang="en-GB" sz="2000" dirty="0"/>
              <a:t>families of probability distributions (common examples of parameters are the mean and variance). </a:t>
            </a:r>
          </a:p>
          <a:p>
            <a:pPr algn="just" rtl="0"/>
            <a:r>
              <a:rPr lang="en-GB" sz="2000" dirty="0"/>
              <a:t>Nonparametric statistics is based on either being distribution-free or having a specified distribution but with the distribution's parameters unspecified. </a:t>
            </a:r>
            <a:endParaRPr lang="en-GB" sz="2000" dirty="0" smtClean="0"/>
          </a:p>
          <a:p>
            <a:pPr algn="just" rtl="0"/>
            <a:r>
              <a:rPr lang="en-GB" sz="2000" dirty="0" smtClean="0"/>
              <a:t>-Nonparametric </a:t>
            </a:r>
            <a:r>
              <a:rPr lang="en-GB" sz="2000" dirty="0"/>
              <a:t>method refers to a type of statistic that does not require that the population being </a:t>
            </a:r>
            <a:r>
              <a:rPr lang="en-GB" sz="2000" dirty="0" smtClean="0"/>
              <a:t>analysed </a:t>
            </a:r>
            <a:r>
              <a:rPr lang="en-GB" sz="2000" dirty="0"/>
              <a:t>meet certain assumptions, or parameters.. </a:t>
            </a:r>
          </a:p>
          <a:p>
            <a:pPr algn="just" rtl="0"/>
            <a:r>
              <a:rPr lang="en-GB" sz="2000" dirty="0" smtClean="0"/>
              <a:t>-</a:t>
            </a:r>
            <a:r>
              <a:rPr lang="en-GB" sz="2000" dirty="0"/>
              <a:t>The nonparametric methods, however, are not based on the underlying assumptions and thus do not require a population’s distribution to be denoted by specific </a:t>
            </a:r>
            <a:r>
              <a:rPr lang="en-GB" sz="2000" dirty="0" smtClean="0"/>
              <a:t>parameters</a:t>
            </a:r>
          </a:p>
          <a:p>
            <a:pPr algn="just" rtl="0"/>
            <a:endParaRPr lang="en-GB" sz="2000" b="1" dirty="0" smtClean="0"/>
          </a:p>
          <a:p>
            <a:pPr algn="just" rtl="0"/>
            <a:r>
              <a:rPr lang="en-GB" sz="2000" b="1" dirty="0" smtClean="0"/>
              <a:t>(Hint)Generally</a:t>
            </a:r>
          </a:p>
          <a:p>
            <a:pPr algn="just" rtl="0"/>
            <a:r>
              <a:rPr lang="en-GB" sz="2000" dirty="0" smtClean="0"/>
              <a:t>-data </a:t>
            </a:r>
            <a:r>
              <a:rPr lang="en-GB" sz="2000" dirty="0"/>
              <a:t>transformation can sometimes make the data suitable for parametric analyses.</a:t>
            </a:r>
          </a:p>
          <a:p>
            <a:pPr algn="just" rtl="0"/>
            <a:r>
              <a:rPr lang="en-GB" sz="2000" dirty="0" smtClean="0"/>
              <a:t>- </a:t>
            </a:r>
            <a:r>
              <a:rPr lang="en-GB" sz="2000" dirty="0"/>
              <a:t>if both parametric and nonparametric methods are applicable to a particular problem, we should use the more efficient parametric method</a:t>
            </a:r>
            <a:r>
              <a:rPr lang="en-GB" sz="2000" dirty="0" smtClean="0"/>
              <a:t>.</a:t>
            </a:r>
            <a:endParaRPr lang="en-GB" sz="2000" dirty="0"/>
          </a:p>
        </p:txBody>
      </p:sp>
    </p:spTree>
    <p:extLst>
      <p:ext uri="{BB962C8B-B14F-4D97-AF65-F5344CB8AC3E}">
        <p14:creationId xmlns:p14="http://schemas.microsoft.com/office/powerpoint/2010/main" val="174418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51344"/>
            <a:ext cx="7543800" cy="5693866"/>
          </a:xfrm>
          <a:prstGeom prst="rect">
            <a:avLst/>
          </a:prstGeom>
        </p:spPr>
        <p:txBody>
          <a:bodyPr wrap="square">
            <a:spAutoFit/>
          </a:bodyPr>
          <a:lstStyle/>
          <a:p>
            <a:pPr algn="just" rtl="0"/>
            <a:r>
              <a:rPr lang="en-US" sz="2800" b="1" dirty="0" smtClean="0"/>
              <a:t>Advantages of Nonparametric</a:t>
            </a:r>
            <a:endParaRPr lang="en-US" sz="2800" b="1" dirty="0"/>
          </a:p>
          <a:p>
            <a:pPr algn="just" rtl="0"/>
            <a:r>
              <a:rPr lang="en-US" sz="2400" dirty="0" smtClean="0"/>
              <a:t>-</a:t>
            </a:r>
            <a:r>
              <a:rPr lang="en-GB" sz="2400" dirty="0"/>
              <a:t>nonparametric methods will be used when the population data has an unknown distribution, or when the sample size is small.</a:t>
            </a:r>
          </a:p>
          <a:p>
            <a:pPr algn="just" rtl="0"/>
            <a:r>
              <a:rPr lang="en-GB" sz="2400" dirty="0" smtClean="0"/>
              <a:t>-Nonparametric </a:t>
            </a:r>
            <a:r>
              <a:rPr lang="en-GB" sz="2400" dirty="0"/>
              <a:t>methods require minimal assumptions about the form of the distribution of the population. For instance, it might be assumed that the data are from a population that has continuous distribution, but no other assumptions are made. </a:t>
            </a:r>
            <a:endParaRPr lang="en-US" sz="2400" dirty="0" smtClean="0"/>
          </a:p>
          <a:p>
            <a:pPr algn="just" rtl="0"/>
            <a:r>
              <a:rPr lang="en-GB" sz="2400" dirty="0"/>
              <a:t>Or it might be assumed that the population distribution depends on </a:t>
            </a:r>
            <a:r>
              <a:rPr lang="en-GB" sz="2400" dirty="0" smtClean="0"/>
              <a:t>location parameter[ </a:t>
            </a:r>
            <a:r>
              <a:rPr lang="en-GB" sz="2400" dirty="0"/>
              <a:t>is the median, rather than the mean] , and scale parameters. </a:t>
            </a:r>
          </a:p>
          <a:p>
            <a:pPr algn="just" rtl="0"/>
            <a:r>
              <a:rPr lang="en-GB" sz="2400" dirty="0" smtClean="0"/>
              <a:t> </a:t>
            </a:r>
            <a:r>
              <a:rPr lang="en-US" sz="2400" dirty="0" smtClean="0"/>
              <a:t>-In particular, skewed data are frequently analyzed by non-parametric methods</a:t>
            </a:r>
          </a:p>
          <a:p>
            <a:pPr algn="just" rtl="0"/>
            <a:r>
              <a:rPr lang="en-GB" sz="2400" dirty="0" smtClean="0"/>
              <a:t> </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762000"/>
            <a:ext cx="7696200" cy="4893647"/>
          </a:xfrm>
          <a:prstGeom prst="rect">
            <a:avLst/>
          </a:prstGeom>
        </p:spPr>
        <p:txBody>
          <a:bodyPr wrap="square">
            <a:spAutoFit/>
          </a:bodyPr>
          <a:lstStyle/>
          <a:p>
            <a:pPr algn="just" rtl="0"/>
            <a:r>
              <a:rPr lang="en-GB" sz="2400" dirty="0"/>
              <a:t>-One of their advantages is that the data need not be quantitative but can be categorical (such as yes or no) or rank data.</a:t>
            </a:r>
          </a:p>
          <a:p>
            <a:pPr algn="just" rtl="0"/>
            <a:r>
              <a:rPr lang="en-GB" sz="2400" dirty="0"/>
              <a:t>- Nonparametric statistics includes both descriptive statistics and statistical inference.</a:t>
            </a:r>
          </a:p>
          <a:p>
            <a:pPr algn="just" rtl="0"/>
            <a:r>
              <a:rPr lang="en-GB" sz="2400" dirty="0" smtClean="0"/>
              <a:t>-Nonparametric </a:t>
            </a:r>
            <a:r>
              <a:rPr lang="en-GB" sz="2400" dirty="0"/>
              <a:t>statistics refer to a statistical method in which the data is not required to fit a normal distribution. </a:t>
            </a:r>
            <a:endParaRPr lang="en-GB" sz="2400" dirty="0" smtClean="0"/>
          </a:p>
          <a:p>
            <a:pPr algn="just" rtl="0"/>
            <a:r>
              <a:rPr lang="en-GB" sz="2400" dirty="0" smtClean="0"/>
              <a:t>-Nonparametric </a:t>
            </a:r>
            <a:r>
              <a:rPr lang="en-GB" sz="2400" dirty="0"/>
              <a:t>statistics uses data that is often ordinal, meaning it does not </a:t>
            </a:r>
            <a:r>
              <a:rPr lang="en-GB" sz="2400" dirty="0" smtClean="0"/>
              <a:t>rely(depend) </a:t>
            </a:r>
            <a:r>
              <a:rPr lang="en-GB" sz="2400" dirty="0"/>
              <a:t>on numbers, but rather on a ranking or order of sorts. but the functional form of the distribution, whether normal or whatever, is not specified. </a:t>
            </a:r>
            <a:r>
              <a:rPr lang="en-GB" sz="2400" dirty="0" smtClean="0"/>
              <a:t>whereas </a:t>
            </a:r>
            <a:r>
              <a:rPr lang="en-GB" sz="2400" dirty="0"/>
              <a:t>non-parametric tests are used when there is no or few information available about the population parameters. </a:t>
            </a:r>
            <a:endParaRPr lang="en-US" sz="2400" dirty="0"/>
          </a:p>
        </p:txBody>
      </p:sp>
    </p:spTree>
    <p:extLst>
      <p:ext uri="{BB962C8B-B14F-4D97-AF65-F5344CB8AC3E}">
        <p14:creationId xmlns:p14="http://schemas.microsoft.com/office/powerpoint/2010/main" val="698972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57200"/>
          </a:xfrm>
        </p:spPr>
        <p:txBody>
          <a:bodyPr>
            <a:normAutofit fontScale="90000"/>
          </a:bodyPr>
          <a:lstStyle/>
          <a:p>
            <a:r>
              <a:rPr lang="en-US" dirty="0" smtClean="0"/>
              <a:t/>
            </a:r>
            <a:br>
              <a:rPr lang="en-US" dirty="0" smtClean="0"/>
            </a:br>
            <a:r>
              <a:rPr lang="en-US" dirty="0" smtClean="0"/>
              <a:t>Disadvantages </a:t>
            </a:r>
            <a:r>
              <a:rPr lang="en-US" dirty="0"/>
              <a:t>of Nonparametric</a:t>
            </a:r>
            <a:br>
              <a:rPr lang="en-US" dirty="0"/>
            </a:br>
            <a:endParaRPr lang="en-US" dirty="0"/>
          </a:p>
        </p:txBody>
      </p:sp>
      <p:sp>
        <p:nvSpPr>
          <p:cNvPr id="3" name="Rectangle 2"/>
          <p:cNvSpPr/>
          <p:nvPr/>
        </p:nvSpPr>
        <p:spPr>
          <a:xfrm>
            <a:off x="1066800" y="990600"/>
            <a:ext cx="7620000" cy="4093428"/>
          </a:xfrm>
          <a:prstGeom prst="rect">
            <a:avLst/>
          </a:prstGeom>
        </p:spPr>
        <p:txBody>
          <a:bodyPr wrap="square">
            <a:spAutoFit/>
          </a:bodyPr>
          <a:lstStyle/>
          <a:p>
            <a:pPr algn="l" rtl="0"/>
            <a:r>
              <a:rPr lang="en-GB" sz="2000" dirty="0"/>
              <a:t>Disadvantages of Nonparametric Hypothesis Tests</a:t>
            </a:r>
          </a:p>
          <a:p>
            <a:pPr algn="l" rtl="0"/>
            <a:r>
              <a:rPr lang="en-GB" sz="2000" dirty="0"/>
              <a:t>1. Nonparametric hypothesis tests are less efficient than parametric tests. </a:t>
            </a:r>
            <a:r>
              <a:rPr lang="en-GB" sz="2000" dirty="0" smtClean="0"/>
              <a:t>This means </a:t>
            </a:r>
            <a:r>
              <a:rPr lang="en-GB" sz="2000" dirty="0"/>
              <a:t>that, for a given level of significance a, nonparametric tests require </a:t>
            </a:r>
            <a:r>
              <a:rPr lang="en-GB" sz="2000" dirty="0" smtClean="0"/>
              <a:t>a larger </a:t>
            </a:r>
            <a:r>
              <a:rPr lang="en-GB" sz="2000" dirty="0"/>
              <a:t>sample size to reject a null hypothesis (more on efficiency below).</a:t>
            </a:r>
          </a:p>
          <a:p>
            <a:pPr algn="l" rtl="0"/>
            <a:r>
              <a:rPr lang="en-GB" sz="2000" dirty="0"/>
              <a:t>2. Nonparametric tests replace the actual data values with either signs (positive </a:t>
            </a:r>
            <a:r>
              <a:rPr lang="en-GB" sz="2000" dirty="0" smtClean="0"/>
              <a:t>or negative</a:t>
            </a:r>
            <a:r>
              <a:rPr lang="en-GB" sz="2000" dirty="0"/>
              <a:t>) or ranks. Thus, the exact data values are wasted. </a:t>
            </a:r>
            <a:r>
              <a:rPr lang="en-GB" sz="2000" dirty="0">
                <a:solidFill>
                  <a:srgbClr val="FF0000"/>
                </a:solidFill>
              </a:rPr>
              <a:t>For example, in </a:t>
            </a:r>
            <a:r>
              <a:rPr lang="en-GB" sz="2000" dirty="0" smtClean="0">
                <a:solidFill>
                  <a:srgbClr val="FF0000"/>
                </a:solidFill>
              </a:rPr>
              <a:t>the nonparametric </a:t>
            </a:r>
            <a:r>
              <a:rPr lang="en-GB" sz="2000" dirty="0">
                <a:solidFill>
                  <a:srgbClr val="FF0000"/>
                </a:solidFill>
              </a:rPr>
              <a:t>sign test performed in Section 14.2, the actual data values </a:t>
            </a:r>
            <a:r>
              <a:rPr lang="en-GB" sz="2000" dirty="0" smtClean="0">
                <a:solidFill>
                  <a:srgbClr val="FF0000"/>
                </a:solidFill>
              </a:rPr>
              <a:t>are discarded </a:t>
            </a:r>
            <a:r>
              <a:rPr lang="en-GB" sz="2000" dirty="0">
                <a:solidFill>
                  <a:srgbClr val="FF0000"/>
                </a:solidFill>
              </a:rPr>
              <a:t>and replaced with positive or negative signs.</a:t>
            </a:r>
          </a:p>
          <a:p>
            <a:pPr algn="l" rtl="0"/>
            <a:r>
              <a:rPr lang="en-GB" sz="2000" dirty="0"/>
              <a:t>3. Because the use of nonparametric hypothesis tests is less widespread, </a:t>
            </a:r>
            <a:r>
              <a:rPr lang="en-GB" sz="2000" dirty="0" smtClean="0"/>
              <a:t>graphing calculators </a:t>
            </a:r>
            <a:r>
              <a:rPr lang="en-GB" sz="2000" dirty="0"/>
              <a:t>and statistical software often do not have dedicated procedures </a:t>
            </a:r>
            <a:r>
              <a:rPr lang="en-GB" sz="2000" dirty="0" smtClean="0"/>
              <a:t>for these </a:t>
            </a:r>
            <a:r>
              <a:rPr lang="en-GB" sz="2000" dirty="0"/>
              <a:t>tests.</a:t>
            </a:r>
            <a:endParaRPr lang="en-US" sz="2000" dirty="0"/>
          </a:p>
        </p:txBody>
      </p:sp>
    </p:spTree>
    <p:extLst>
      <p:ext uri="{BB962C8B-B14F-4D97-AF65-F5344CB8AC3E}">
        <p14:creationId xmlns:p14="http://schemas.microsoft.com/office/powerpoint/2010/main" val="4036932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rtl="0"/>
            <a:r>
              <a:rPr lang="en-US" sz="3100" b="1" dirty="0"/>
              <a:t/>
            </a:r>
            <a:br>
              <a:rPr lang="en-US" sz="3100" b="1" dirty="0"/>
            </a:br>
            <a:r>
              <a:rPr lang="en-US" sz="3100" b="1" dirty="0" smtClean="0"/>
              <a:t>Methods</a:t>
            </a:r>
            <a:br>
              <a:rPr lang="en-US" sz="3100" b="1" dirty="0" smtClean="0"/>
            </a:br>
            <a:r>
              <a:rPr lang="en-US" sz="3100" b="1" dirty="0" smtClean="0"/>
              <a:t>Non-parametric </a:t>
            </a:r>
            <a:r>
              <a:rPr lang="en-US" sz="3100" b="1" dirty="0"/>
              <a:t>(or distribution-free</a:t>
            </a:r>
            <a:r>
              <a:rPr lang="en-US" b="1" dirty="0"/>
              <a:t>)</a:t>
            </a:r>
            <a:br>
              <a:rPr lang="en-US" b="1" dirty="0"/>
            </a:br>
            <a:endParaRPr lang="en-US" b="1" dirty="0"/>
          </a:p>
        </p:txBody>
      </p:sp>
      <p:sp>
        <p:nvSpPr>
          <p:cNvPr id="5" name="Rectangle 4"/>
          <p:cNvSpPr/>
          <p:nvPr/>
        </p:nvSpPr>
        <p:spPr>
          <a:xfrm>
            <a:off x="733425" y="1219200"/>
            <a:ext cx="7391400" cy="5078313"/>
          </a:xfrm>
          <a:prstGeom prst="rect">
            <a:avLst/>
          </a:prstGeom>
        </p:spPr>
        <p:txBody>
          <a:bodyPr wrap="square">
            <a:spAutoFit/>
          </a:bodyPr>
          <a:lstStyle/>
          <a:p>
            <a:pPr algn="l" rtl="0"/>
            <a:r>
              <a:rPr lang="en-GB" dirty="0" smtClean="0"/>
              <a:t>inferential </a:t>
            </a:r>
            <a:r>
              <a:rPr lang="en-GB" dirty="0"/>
              <a:t>statistical methods are mathematical procedures for statistical hypothesis testing which, unlike parametric statistics, make no assumptions about the probability distributions of the variables being assessed. The most frequently used tests include</a:t>
            </a:r>
          </a:p>
          <a:p>
            <a:pPr algn="l" rtl="0"/>
            <a:r>
              <a:rPr lang="en-GB" dirty="0" smtClean="0"/>
              <a:t>Analysis </a:t>
            </a:r>
            <a:r>
              <a:rPr lang="en-GB" dirty="0"/>
              <a:t>of similarities</a:t>
            </a:r>
          </a:p>
          <a:p>
            <a:pPr algn="l" rtl="0"/>
            <a:r>
              <a:rPr lang="en-GB" dirty="0" smtClean="0"/>
              <a:t>1-Anderson–Darling </a:t>
            </a:r>
            <a:r>
              <a:rPr lang="en-GB" dirty="0"/>
              <a:t>test: tests whether a sample is drawn from a given distribution</a:t>
            </a:r>
          </a:p>
          <a:p>
            <a:pPr algn="l" rtl="0"/>
            <a:r>
              <a:rPr lang="en-GB" dirty="0" smtClean="0"/>
              <a:t>2-Statistical </a:t>
            </a:r>
            <a:r>
              <a:rPr lang="en-GB" dirty="0"/>
              <a:t>bootstrap methods: estimates the accuracy/sampling distribution of a statistic</a:t>
            </a:r>
          </a:p>
          <a:p>
            <a:pPr algn="l" rtl="0"/>
            <a:r>
              <a:rPr lang="en-GB" dirty="0" smtClean="0"/>
              <a:t>3-Cochran's </a:t>
            </a:r>
            <a:r>
              <a:rPr lang="en-GB" dirty="0"/>
              <a:t>Q: tests whether k treatments in randomized block designs with 0/1 outcomes have identical effects</a:t>
            </a:r>
          </a:p>
          <a:p>
            <a:pPr algn="l" rtl="0"/>
            <a:r>
              <a:rPr lang="en-GB" dirty="0" smtClean="0"/>
              <a:t>4-Cohen's </a:t>
            </a:r>
            <a:r>
              <a:rPr lang="en-GB" dirty="0"/>
              <a:t>kappa: measures inter-</a:t>
            </a:r>
            <a:r>
              <a:rPr lang="en-GB" dirty="0" err="1"/>
              <a:t>rater</a:t>
            </a:r>
            <a:r>
              <a:rPr lang="en-GB" dirty="0"/>
              <a:t> agreement for categorical items</a:t>
            </a:r>
          </a:p>
          <a:p>
            <a:pPr algn="l" rtl="0"/>
            <a:r>
              <a:rPr lang="en-GB" dirty="0" smtClean="0"/>
              <a:t>5-Friedman </a:t>
            </a:r>
            <a:r>
              <a:rPr lang="en-GB" dirty="0"/>
              <a:t>two-way analysis of variance by ranks: tests whether k treatments in randomized block designs have identical effects</a:t>
            </a:r>
          </a:p>
          <a:p>
            <a:pPr algn="l" rtl="0"/>
            <a:r>
              <a:rPr lang="en-GB" dirty="0" smtClean="0"/>
              <a:t>6-Kaplan–Meier</a:t>
            </a:r>
            <a:r>
              <a:rPr lang="en-GB" dirty="0"/>
              <a:t>: estimates the survival function from lifetime data, </a:t>
            </a:r>
            <a:r>
              <a:rPr lang="en-GB" dirty="0" err="1"/>
              <a:t>modeling</a:t>
            </a:r>
            <a:r>
              <a:rPr lang="en-GB" dirty="0"/>
              <a:t> censoring</a:t>
            </a:r>
          </a:p>
          <a:p>
            <a:pPr algn="l" rtl="0"/>
            <a:r>
              <a:rPr lang="en-GB" dirty="0" smtClean="0"/>
              <a:t>7-Kendall's </a:t>
            </a:r>
            <a:r>
              <a:rPr lang="en-GB" dirty="0"/>
              <a:t>tau: measures statistical dependence between two variables</a:t>
            </a:r>
          </a:p>
          <a:p>
            <a:pPr algn="l" rtl="0"/>
            <a:r>
              <a:rPr lang="en-GB" dirty="0" smtClean="0"/>
              <a:t>8-Kendall's </a:t>
            </a:r>
            <a:r>
              <a:rPr lang="en-GB" dirty="0"/>
              <a:t>W: a measure between 0 and 1 of inter-</a:t>
            </a:r>
            <a:r>
              <a:rPr lang="en-GB" dirty="0" err="1"/>
              <a:t>rater</a:t>
            </a:r>
            <a:r>
              <a:rPr lang="en-GB" dirty="0"/>
              <a:t> </a:t>
            </a:r>
            <a:r>
              <a:rPr lang="en-GB" dirty="0" smtClean="0"/>
              <a:t>agreement</a:t>
            </a:r>
            <a:endParaRPr lang="en-GB" dirty="0"/>
          </a:p>
        </p:txBody>
      </p:sp>
    </p:spTree>
    <p:extLst>
      <p:ext uri="{BB962C8B-B14F-4D97-AF65-F5344CB8AC3E}">
        <p14:creationId xmlns:p14="http://schemas.microsoft.com/office/powerpoint/2010/main" val="1715959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582969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16100" y="2878138"/>
            <a:ext cx="5511800"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1484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 y="-7590"/>
            <a:ext cx="8610600" cy="6740307"/>
          </a:xfrm>
          <a:prstGeom prst="rect">
            <a:avLst/>
          </a:prstGeom>
        </p:spPr>
        <p:txBody>
          <a:bodyPr wrap="square">
            <a:spAutoFit/>
          </a:bodyPr>
          <a:lstStyle/>
          <a:p>
            <a:pPr algn="l" rtl="0"/>
            <a:r>
              <a:rPr lang="en-GB" dirty="0" smtClean="0"/>
              <a:t>9-Kolmogorov–Smirnov </a:t>
            </a:r>
            <a:r>
              <a:rPr lang="en-GB" dirty="0"/>
              <a:t>test: tests whether a sample is drawn from a given distribution, or whether two samples are drawn from the same distribution</a:t>
            </a:r>
          </a:p>
          <a:p>
            <a:pPr algn="l" rtl="0"/>
            <a:r>
              <a:rPr lang="en-GB" dirty="0" smtClean="0"/>
              <a:t>10-Kruskal–Wallis </a:t>
            </a:r>
            <a:r>
              <a:rPr lang="en-GB" dirty="0"/>
              <a:t>one-way analysis of variance by ranks: tests whether &gt; 2 independent samples are drawn from the same distribution</a:t>
            </a:r>
          </a:p>
          <a:p>
            <a:pPr algn="l" rtl="0"/>
            <a:r>
              <a:rPr lang="en-GB" dirty="0" smtClean="0"/>
              <a:t>11-Kuiper's </a:t>
            </a:r>
            <a:r>
              <a:rPr lang="en-GB" dirty="0"/>
              <a:t>test: tests whether a sample is drawn from a given distribution, sensitive to cyclic variations such as day of the week</a:t>
            </a:r>
          </a:p>
          <a:p>
            <a:pPr algn="l" rtl="0"/>
            <a:r>
              <a:rPr lang="en-GB" dirty="0" smtClean="0"/>
              <a:t>12-Logrank </a:t>
            </a:r>
            <a:r>
              <a:rPr lang="en-GB" dirty="0"/>
              <a:t>test: compares survival distributions of two right-skewed, censored samples</a:t>
            </a:r>
          </a:p>
          <a:p>
            <a:pPr algn="l" rtl="0"/>
            <a:r>
              <a:rPr lang="en-GB" dirty="0" smtClean="0"/>
              <a:t>13-Mann–Whitney </a:t>
            </a:r>
            <a:r>
              <a:rPr lang="en-GB" dirty="0"/>
              <a:t>U or Wilcoxon rank sum test: tests whether two samples are drawn from the same distribution, as compared to a given alternative hypothesis.</a:t>
            </a:r>
          </a:p>
          <a:p>
            <a:pPr algn="l" rtl="0"/>
            <a:r>
              <a:rPr lang="en-GB" dirty="0" smtClean="0"/>
              <a:t>14-McNemar's </a:t>
            </a:r>
            <a:r>
              <a:rPr lang="en-GB" dirty="0"/>
              <a:t>test: tests whether, in 2 × 2 contingency tables with a dichotomous trait and matched pairs of subjects, row and column marginal frequencies are equal</a:t>
            </a:r>
          </a:p>
          <a:p>
            <a:pPr algn="l" rtl="0"/>
            <a:r>
              <a:rPr lang="en-GB" dirty="0" smtClean="0"/>
              <a:t>15-Median </a:t>
            </a:r>
            <a:r>
              <a:rPr lang="en-GB" dirty="0"/>
              <a:t>test: tests whether two samples are drawn from distributions with equal medians</a:t>
            </a:r>
          </a:p>
          <a:p>
            <a:pPr algn="l" rtl="0"/>
            <a:r>
              <a:rPr lang="en-GB" dirty="0" smtClean="0"/>
              <a:t>16-Pitman's </a:t>
            </a:r>
            <a:r>
              <a:rPr lang="en-GB" dirty="0"/>
              <a:t>permutation test: a statistical significance test that yields exact p values by examining all possible rearrangements of labels</a:t>
            </a:r>
          </a:p>
          <a:p>
            <a:pPr algn="l" rtl="0"/>
            <a:r>
              <a:rPr lang="en-GB" dirty="0" smtClean="0"/>
              <a:t>17-Rank </a:t>
            </a:r>
            <a:r>
              <a:rPr lang="en-GB" dirty="0"/>
              <a:t>products: detects differentially expressed genes in replicated microarray experiments</a:t>
            </a:r>
          </a:p>
          <a:p>
            <a:pPr algn="l" rtl="0"/>
            <a:r>
              <a:rPr lang="en-GB" dirty="0" smtClean="0"/>
              <a:t>18-Siegel–</a:t>
            </a:r>
            <a:r>
              <a:rPr lang="en-GB" dirty="0" err="1" smtClean="0"/>
              <a:t>Tukey</a:t>
            </a:r>
            <a:r>
              <a:rPr lang="en-GB" dirty="0" smtClean="0"/>
              <a:t> </a:t>
            </a:r>
            <a:r>
              <a:rPr lang="en-GB" dirty="0"/>
              <a:t>test: tests for differences in scale between two groups</a:t>
            </a:r>
          </a:p>
          <a:p>
            <a:pPr algn="l" rtl="0"/>
            <a:r>
              <a:rPr lang="en-GB" dirty="0" smtClean="0"/>
              <a:t>19-Sign </a:t>
            </a:r>
            <a:r>
              <a:rPr lang="en-GB" dirty="0"/>
              <a:t>test: tests whether matched pair samples are drawn from distributions with equal medians</a:t>
            </a:r>
          </a:p>
          <a:p>
            <a:pPr algn="l" rtl="0"/>
            <a:r>
              <a:rPr lang="en-GB" dirty="0" smtClean="0"/>
              <a:t>20-Spearman's </a:t>
            </a:r>
            <a:r>
              <a:rPr lang="en-GB" dirty="0"/>
              <a:t>rank correlation coefficient: measures statistical dependence between two variables using a monotonic function</a:t>
            </a:r>
          </a:p>
          <a:p>
            <a:pPr algn="l" rtl="0"/>
            <a:r>
              <a:rPr lang="en-GB" dirty="0" smtClean="0"/>
              <a:t>21-Squared </a:t>
            </a:r>
            <a:r>
              <a:rPr lang="en-GB" dirty="0"/>
              <a:t>ranks test: tests equality of variances in two or more samples</a:t>
            </a:r>
          </a:p>
          <a:p>
            <a:pPr algn="l" rtl="0"/>
            <a:r>
              <a:rPr lang="en-US" dirty="0" smtClean="0"/>
              <a:t>…………..</a:t>
            </a:r>
            <a:endParaRPr lang="en-US" dirty="0"/>
          </a:p>
        </p:txBody>
      </p:sp>
    </p:spTree>
    <p:extLst>
      <p:ext uri="{BB962C8B-B14F-4D97-AF65-F5344CB8AC3E}">
        <p14:creationId xmlns:p14="http://schemas.microsoft.com/office/powerpoint/2010/main" val="1837077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smtClean="0"/>
              <a:t>References</a:t>
            </a:r>
            <a:endParaRPr lang="ar-IQ" dirty="0"/>
          </a:p>
        </p:txBody>
      </p:sp>
      <p:sp>
        <p:nvSpPr>
          <p:cNvPr id="4" name="Rectangle 3"/>
          <p:cNvSpPr/>
          <p:nvPr/>
        </p:nvSpPr>
        <p:spPr>
          <a:xfrm>
            <a:off x="1019175" y="152400"/>
            <a:ext cx="7848600" cy="6093976"/>
          </a:xfrm>
          <a:prstGeom prst="rect">
            <a:avLst/>
          </a:prstGeom>
        </p:spPr>
        <p:txBody>
          <a:bodyPr wrap="square">
            <a:spAutoFit/>
          </a:bodyPr>
          <a:lstStyle/>
          <a:p>
            <a:pPr algn="l" rtl="0"/>
            <a:endParaRPr lang="en-US" dirty="0" smtClean="0"/>
          </a:p>
          <a:p>
            <a:pPr algn="l" rtl="0"/>
            <a:endParaRPr lang="en-US" dirty="0" smtClean="0"/>
          </a:p>
          <a:p>
            <a:pPr algn="l" rtl="0"/>
            <a:endParaRPr lang="en-US" dirty="0" smtClean="0"/>
          </a:p>
          <a:p>
            <a:pPr algn="l" rtl="0"/>
            <a:r>
              <a:rPr lang="en-US" sz="2400" dirty="0" smtClean="0"/>
              <a:t>1-</a:t>
            </a:r>
            <a:r>
              <a:rPr lang="en-GB" sz="2400" dirty="0" err="1"/>
              <a:t>Bagdonavicius</a:t>
            </a:r>
            <a:r>
              <a:rPr lang="en-GB" sz="2400" dirty="0"/>
              <a:t>, V., </a:t>
            </a:r>
            <a:r>
              <a:rPr lang="en-GB" sz="2400" dirty="0" err="1"/>
              <a:t>Kruopis</a:t>
            </a:r>
            <a:r>
              <a:rPr lang="en-GB" sz="2400" dirty="0"/>
              <a:t>, J., </a:t>
            </a:r>
            <a:r>
              <a:rPr lang="en-GB" sz="2400" dirty="0" err="1"/>
              <a:t>Nikulin</a:t>
            </a:r>
            <a:r>
              <a:rPr lang="en-GB" sz="2400" dirty="0"/>
              <a:t>, M.S. (2011). "Non-parametric tests for complete data", ISTE &amp; WILEY: London &amp; Hoboken. ISBN 978-1-84821-269-5</a:t>
            </a:r>
            <a:endParaRPr lang="en-US" sz="2400" dirty="0" smtClean="0"/>
          </a:p>
          <a:p>
            <a:pPr algn="l" rtl="0"/>
            <a:r>
              <a:rPr lang="en-US" sz="2400" dirty="0" smtClean="0"/>
              <a:t>2-Bradley, J.V. (1968). Distribution-Free Statistical Tests</a:t>
            </a:r>
          </a:p>
          <a:p>
            <a:pPr algn="l" rtl="0"/>
            <a:r>
              <a:rPr lang="en-US" sz="2400" dirty="0" smtClean="0"/>
              <a:t>3-Conover, W.J. (1971). Practical Nonparametric Statistics.</a:t>
            </a:r>
          </a:p>
          <a:p>
            <a:pPr algn="l" rtl="0"/>
            <a:r>
              <a:rPr lang="en-US" sz="2400" dirty="0" smtClean="0"/>
              <a:t>4-</a:t>
            </a:r>
            <a:r>
              <a:rPr lang="en-GB" sz="2400" dirty="0" err="1"/>
              <a:t>Corder</a:t>
            </a:r>
            <a:r>
              <a:rPr lang="en-GB" sz="2400" dirty="0"/>
              <a:t>, G. W.; Foreman, D. I. (2014). Nonparametric Statistics: A Step-by-Step Approach. Wiley. ISBN 978-1118840313</a:t>
            </a:r>
            <a:endParaRPr lang="en-US" sz="2400" dirty="0" smtClean="0"/>
          </a:p>
          <a:p>
            <a:pPr algn="l" rtl="0"/>
            <a:r>
              <a:rPr lang="en-US" sz="2400" dirty="0" smtClean="0"/>
              <a:t>5-David, H.A. (1970). Order Statistics.</a:t>
            </a:r>
          </a:p>
          <a:p>
            <a:pPr algn="l" rtl="0"/>
            <a:r>
              <a:rPr lang="en-US" sz="2400" dirty="0" smtClean="0"/>
              <a:t>6-Fraser, D.A.S. (1957). Nonparametric Methods in Statistics.</a:t>
            </a:r>
          </a:p>
          <a:p>
            <a:pPr algn="l" rtl="0"/>
            <a:r>
              <a:rPr lang="en-US" sz="2400" dirty="0" smtClean="0"/>
              <a:t>7-Gibbons</a:t>
            </a:r>
            <a:r>
              <a:rPr lang="en-US" sz="2400" dirty="0"/>
              <a:t>, Jean Dickinson; </a:t>
            </a:r>
            <a:r>
              <a:rPr lang="en-US" sz="2400" dirty="0" err="1"/>
              <a:t>Chakraborti</a:t>
            </a:r>
            <a:r>
              <a:rPr lang="en-US" sz="2400" dirty="0"/>
              <a:t>, </a:t>
            </a:r>
            <a:r>
              <a:rPr lang="en-US" sz="2400" dirty="0" err="1"/>
              <a:t>Subhabrata</a:t>
            </a:r>
            <a:r>
              <a:rPr lang="en-US" sz="2400" dirty="0"/>
              <a:t> (2003). Nonparametric Statistical Inference, 4th Ed. CRC Press. ISBN 0-8247-4052-1</a:t>
            </a:r>
          </a:p>
          <a:p>
            <a:pPr algn="l" rtl="0"/>
            <a:r>
              <a:rPr lang="en-US" sz="2400" dirty="0" smtClean="0"/>
              <a:t>8-Gibbons, J.D. (1971). Nonparametric Statistical Inference.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pPr algn="l" rtl="0"/>
            <a:r>
              <a:rPr lang="en-US" sz="3200" b="1" dirty="0" smtClean="0"/>
              <a:t>                                        </a:t>
            </a:r>
            <a:br>
              <a:rPr lang="en-US" sz="3200" b="1" dirty="0" smtClean="0"/>
            </a:br>
            <a:r>
              <a:rPr lang="en-US" sz="3200" b="1" dirty="0" smtClean="0"/>
              <a:t>                             </a:t>
            </a:r>
            <a:r>
              <a:rPr lang="en-US" sz="2700" b="1" dirty="0" smtClean="0"/>
              <a:t>Chapter  Two</a:t>
            </a:r>
            <a:br>
              <a:rPr lang="en-US" sz="2700" b="1" dirty="0" smtClean="0"/>
            </a:br>
            <a:r>
              <a:rPr lang="en-US" sz="2700" b="1" dirty="0" smtClean="0"/>
              <a:t>2.One-Sample Nonparametric</a:t>
            </a:r>
            <a:br>
              <a:rPr lang="en-US" sz="2700" b="1" dirty="0" smtClean="0"/>
            </a:br>
            <a:r>
              <a:rPr lang="en-US" sz="2700" b="1" dirty="0" smtClean="0"/>
              <a:t> </a:t>
            </a:r>
            <a:r>
              <a:rPr lang="en-US" sz="3200" b="1" dirty="0" smtClean="0"/>
              <a:t/>
            </a:r>
            <a:br>
              <a:rPr lang="en-US" sz="3200" b="1" dirty="0" smtClean="0"/>
            </a:br>
            <a:endParaRPr lang="ar-IQ" sz="3200" dirty="0"/>
          </a:p>
        </p:txBody>
      </p:sp>
      <p:sp>
        <p:nvSpPr>
          <p:cNvPr id="3" name="Rectangle 2"/>
          <p:cNvSpPr/>
          <p:nvPr/>
        </p:nvSpPr>
        <p:spPr>
          <a:xfrm>
            <a:off x="609600" y="990600"/>
            <a:ext cx="8229600" cy="3785652"/>
          </a:xfrm>
          <a:prstGeom prst="rect">
            <a:avLst/>
          </a:prstGeom>
        </p:spPr>
        <p:txBody>
          <a:bodyPr wrap="square">
            <a:spAutoFit/>
          </a:bodyPr>
          <a:lstStyle/>
          <a:p>
            <a:pPr algn="just" rtl="0"/>
            <a:r>
              <a:rPr lang="en-US" sz="2000" b="1" dirty="0" smtClean="0">
                <a:solidFill>
                  <a:srgbClr val="FF0000"/>
                </a:solidFill>
              </a:rPr>
              <a:t>2.1 Introduction </a:t>
            </a:r>
          </a:p>
          <a:p>
            <a:pPr algn="just" rtl="0"/>
            <a:r>
              <a:rPr lang="en-US" sz="2000" dirty="0" smtClean="0">
                <a:solidFill>
                  <a:srgbClr val="FF0000"/>
                </a:solidFill>
              </a:rPr>
              <a:t>In classical parametric tests (which assume that the population from which the sample data have been drawn is normally distributed), the parameter of interest is the population mean. In this chapter, we shall be concerned with the nonparametric analog of the one-sample </a:t>
            </a:r>
            <a:r>
              <a:rPr lang="en-US" sz="2000" i="1" dirty="0" smtClean="0">
                <a:solidFill>
                  <a:srgbClr val="FF0000"/>
                </a:solidFill>
              </a:rPr>
              <a:t>z and t tests. These are nonparametric procedures (which utilize data consisting of a single set of observations) that are appropriate when the location parameter is the median, rather than the mean. </a:t>
            </a:r>
          </a:p>
          <a:p>
            <a:pPr algn="just" rtl="0"/>
            <a:r>
              <a:rPr lang="en-US" sz="2000" dirty="0" smtClean="0">
                <a:solidFill>
                  <a:srgbClr val="FF0000"/>
                </a:solidFill>
              </a:rPr>
              <a:t>Several nonparametric procedures are available for making inferences about the median. Two of the nonparametric tests which are useful in situations where the conditions for the parametric </a:t>
            </a:r>
            <a:r>
              <a:rPr lang="en-US" sz="2000" i="1" dirty="0" smtClean="0">
                <a:solidFill>
                  <a:srgbClr val="FF0000"/>
                </a:solidFill>
              </a:rPr>
              <a:t>z and t tests are not met, are the one-sample sign test and the </a:t>
            </a:r>
            <a:r>
              <a:rPr lang="en-US" sz="2000" i="1" dirty="0" err="1" smtClean="0">
                <a:solidFill>
                  <a:srgbClr val="FF0000"/>
                </a:solidFill>
              </a:rPr>
              <a:t>Wilcoxon</a:t>
            </a:r>
            <a:r>
              <a:rPr lang="en-US" sz="2000" i="1" dirty="0" smtClean="0">
                <a:solidFill>
                  <a:srgbClr val="FF0000"/>
                </a:solidFill>
              </a:rPr>
              <a:t> signed-ranks test.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399"/>
            <a:ext cx="8153400" cy="5324535"/>
          </a:xfrm>
          <a:prstGeom prst="rect">
            <a:avLst/>
          </a:prstGeom>
        </p:spPr>
        <p:txBody>
          <a:bodyPr wrap="square">
            <a:spAutoFit/>
          </a:bodyPr>
          <a:lstStyle/>
          <a:p>
            <a:pPr algn="just" rtl="0"/>
            <a:r>
              <a:rPr lang="en-US" sz="2000" dirty="0" smtClean="0">
                <a:solidFill>
                  <a:srgbClr val="FF0000"/>
                </a:solidFill>
              </a:rPr>
              <a:t>Recall that the median of a set of data is defined as the middle value when data are arranged in order of magnitude. For continuous distributions, we define the median as the point    for which the probability that a value selected at random from the distribution is less than     and the probability that a value selected at random from the distribution is greater than are both equal to(1/2) When the population from which the sample has been drawn is symmetric, any conclusions about the median are applicable to the mean, since in symmetrical distributions the mean and the median coincide. </a:t>
            </a:r>
          </a:p>
          <a:p>
            <a:pPr algn="just" rtl="0"/>
            <a:r>
              <a:rPr lang="en-US" sz="2000" dirty="0" smtClean="0"/>
              <a:t>In this chapter, we shall also discuss procedures for making inferences concerning the population proportion and testing for randomness and the presence of </a:t>
            </a:r>
            <a:r>
              <a:rPr lang="en-US" sz="2000" dirty="0" err="1" smtClean="0"/>
              <a:t>trend.Wherever</a:t>
            </a:r>
            <a:r>
              <a:rPr lang="en-US" sz="2000" dirty="0" smtClean="0"/>
              <a:t> possible, we shall observe the following format in presenting the hypothesis-testing procedures. </a:t>
            </a:r>
          </a:p>
          <a:p>
            <a:pPr algn="just" rtl="0"/>
            <a:r>
              <a:rPr lang="en-US" sz="2000" b="1" dirty="0" smtClean="0"/>
              <a:t>1. Assumptions </a:t>
            </a:r>
          </a:p>
          <a:p>
            <a:pPr algn="just" rtl="0"/>
            <a:r>
              <a:rPr lang="en-US" sz="2000" dirty="0" smtClean="0"/>
              <a:t>We list the assumptions necessary for the validity of the test, and describe the data on which the calculations are based. </a:t>
            </a:r>
          </a:p>
          <a:p>
            <a:pPr algn="just" rtl="0"/>
            <a:r>
              <a:rPr lang="en-US" sz="2000" b="1" dirty="0" smtClean="0"/>
              <a:t>2. Parameter of interest </a:t>
            </a:r>
          </a:p>
          <a:p>
            <a:pPr algn="just" rtl="0"/>
            <a:r>
              <a:rPr lang="en-US" sz="2000" dirty="0" smtClean="0"/>
              <a:t>From the problem context, we identify the parameter of interest. </a:t>
            </a:r>
            <a:endParaRPr lang="ar-IQ" sz="2000" dirty="0"/>
          </a:p>
        </p:txBody>
      </p:sp>
      <p:pic>
        <p:nvPicPr>
          <p:cNvPr id="1027" name="Picture 3"/>
          <p:cNvPicPr>
            <a:picLocks noChangeAspect="1" noChangeArrowheads="1"/>
          </p:cNvPicPr>
          <p:nvPr/>
        </p:nvPicPr>
        <p:blipFill>
          <a:blip r:embed="rId2" cstate="print"/>
          <a:srcRect/>
          <a:stretch>
            <a:fillRect/>
          </a:stretch>
        </p:blipFill>
        <p:spPr bwMode="auto">
          <a:xfrm>
            <a:off x="6324599" y="1828800"/>
            <a:ext cx="191729" cy="371475"/>
          </a:xfrm>
          <a:prstGeom prst="rect">
            <a:avLst/>
          </a:prstGeom>
          <a:noFill/>
          <a:ln w="9525">
            <a:noFill/>
            <a:miter lim="800000"/>
            <a:headEnd/>
            <a:tailEnd/>
          </a:ln>
        </p:spPr>
      </p:pic>
      <p:pic>
        <p:nvPicPr>
          <p:cNvPr id="6" name="Picture 3"/>
          <p:cNvPicPr>
            <a:picLocks noChangeAspect="1" noChangeArrowheads="1"/>
          </p:cNvPicPr>
          <p:nvPr/>
        </p:nvPicPr>
        <p:blipFill>
          <a:blip r:embed="rId2" cstate="print"/>
          <a:srcRect/>
          <a:stretch>
            <a:fillRect/>
          </a:stretch>
        </p:blipFill>
        <p:spPr bwMode="auto">
          <a:xfrm>
            <a:off x="4190999" y="1524000"/>
            <a:ext cx="191729" cy="37147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533400"/>
            <a:ext cx="7315200" cy="5355312"/>
          </a:xfrm>
          <a:prstGeom prst="rect">
            <a:avLst/>
          </a:prstGeom>
        </p:spPr>
        <p:txBody>
          <a:bodyPr wrap="square">
            <a:spAutoFit/>
          </a:bodyPr>
          <a:lstStyle/>
          <a:p>
            <a:pPr algn="just" rtl="0"/>
            <a:r>
              <a:rPr lang="en-US" b="1" dirty="0" smtClean="0"/>
              <a:t>3. Hypotheses</a:t>
            </a:r>
          </a:p>
          <a:p>
            <a:pPr algn="just" rtl="0"/>
            <a:r>
              <a:rPr lang="en-US" dirty="0" smtClean="0"/>
              <a:t>We state the null hypothesis        </a:t>
            </a:r>
            <a:r>
              <a:rPr lang="en-US" i="1" dirty="0" smtClean="0"/>
              <a:t>and the alternative hypothesis   </a:t>
            </a:r>
          </a:p>
          <a:p>
            <a:pPr algn="just" rtl="0"/>
            <a:r>
              <a:rPr lang="en-US" b="1" dirty="0" smtClean="0"/>
              <a:t>4. Test statistic</a:t>
            </a:r>
          </a:p>
          <a:p>
            <a:pPr algn="just" rtl="0"/>
            <a:r>
              <a:rPr lang="en-US" dirty="0" smtClean="0"/>
              <a:t>We write down a formula or direction for computing the relevant test statistic. When we give a formula, we describe the methodology for evaluating it.</a:t>
            </a:r>
          </a:p>
          <a:p>
            <a:pPr algn="just" rtl="0"/>
            <a:r>
              <a:rPr lang="en-US" b="1" dirty="0" smtClean="0"/>
              <a:t>5. Significance level</a:t>
            </a:r>
          </a:p>
          <a:p>
            <a:pPr algn="just" rtl="0"/>
            <a:r>
              <a:rPr lang="en-US" dirty="0" smtClean="0"/>
              <a:t>We choose a significance level        .</a:t>
            </a:r>
          </a:p>
          <a:p>
            <a:pPr algn="just" rtl="0"/>
            <a:r>
              <a:rPr lang="en-US" b="1" dirty="0" smtClean="0"/>
              <a:t>6. Decision rule</a:t>
            </a:r>
          </a:p>
          <a:p>
            <a:pPr algn="just" rtl="0"/>
            <a:r>
              <a:rPr lang="en-US" dirty="0" smtClean="0"/>
              <a:t>We determine the critical region. The Appendix gives appropriate tables for the distribution of the test statistic. From these tables, we can determine the critical values of the test statistic corresponding to the chosen         .</a:t>
            </a:r>
          </a:p>
          <a:p>
            <a:pPr algn="just" rtl="0"/>
            <a:r>
              <a:rPr lang="en-US" b="1" dirty="0" smtClean="0"/>
              <a:t>7. Value of the test statistic</a:t>
            </a:r>
          </a:p>
          <a:p>
            <a:pPr algn="just" rtl="0"/>
            <a:r>
              <a:rPr lang="en-US" dirty="0" smtClean="0"/>
              <a:t>We compute the value of the test statistic from the sample data.</a:t>
            </a:r>
          </a:p>
          <a:p>
            <a:pPr algn="just" rtl="0"/>
            <a:r>
              <a:rPr lang="en-US" b="1" dirty="0" smtClean="0"/>
              <a:t>8. Decision</a:t>
            </a:r>
          </a:p>
          <a:p>
            <a:pPr algn="just" rtl="0"/>
            <a:r>
              <a:rPr lang="en-US" dirty="0" smtClean="0"/>
              <a:t>If the computed value of the test statistic is as extreme as or more extreme than a critical value, we reject    </a:t>
            </a:r>
            <a:r>
              <a:rPr lang="en-US" i="1" dirty="0" smtClean="0"/>
              <a:t> and conclude that     is true. If we cannot reject       we conclude that </a:t>
            </a:r>
            <a:r>
              <a:rPr lang="en-US" b="1" i="1" dirty="0" smtClean="0"/>
              <a:t>there is not enough information to warrant its falsity.</a:t>
            </a:r>
            <a:endParaRPr lang="ar-IQ" dirty="0"/>
          </a:p>
        </p:txBody>
      </p:sp>
      <p:pic>
        <p:nvPicPr>
          <p:cNvPr id="2050" name="Picture 2"/>
          <p:cNvPicPr>
            <a:picLocks noChangeAspect="1" noChangeArrowheads="1"/>
          </p:cNvPicPr>
          <p:nvPr/>
        </p:nvPicPr>
        <p:blipFill>
          <a:blip r:embed="rId3" cstate="print"/>
          <a:srcRect/>
          <a:stretch>
            <a:fillRect/>
          </a:stretch>
        </p:blipFill>
        <p:spPr bwMode="auto">
          <a:xfrm>
            <a:off x="3886200" y="838200"/>
            <a:ext cx="257175" cy="209550"/>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7086600" y="838200"/>
            <a:ext cx="190500" cy="247650"/>
          </a:xfrm>
          <a:prstGeom prst="rect">
            <a:avLst/>
          </a:prstGeom>
          <a:noFill/>
          <a:ln w="9525">
            <a:noFill/>
            <a:miter lim="800000"/>
            <a:headEnd/>
            <a:tailEnd/>
          </a:ln>
        </p:spPr>
      </p:pic>
      <p:pic>
        <p:nvPicPr>
          <p:cNvPr id="2052" name="Picture 4"/>
          <p:cNvPicPr>
            <a:picLocks noChangeAspect="1" noChangeArrowheads="1"/>
          </p:cNvPicPr>
          <p:nvPr/>
        </p:nvPicPr>
        <p:blipFill>
          <a:blip r:embed="rId5" cstate="print"/>
          <a:srcRect/>
          <a:stretch>
            <a:fillRect/>
          </a:stretch>
        </p:blipFill>
        <p:spPr bwMode="auto">
          <a:xfrm>
            <a:off x="4114800" y="2514600"/>
            <a:ext cx="104775" cy="200025"/>
          </a:xfrm>
          <a:prstGeom prst="rect">
            <a:avLst/>
          </a:prstGeom>
          <a:noFill/>
          <a:ln w="9525">
            <a:noFill/>
            <a:miter lim="800000"/>
            <a:headEnd/>
            <a:tailEnd/>
          </a:ln>
        </p:spPr>
      </p:pic>
      <p:pic>
        <p:nvPicPr>
          <p:cNvPr id="2053" name="Picture 5"/>
          <p:cNvPicPr>
            <a:picLocks noChangeAspect="1" noChangeArrowheads="1"/>
          </p:cNvPicPr>
          <p:nvPr/>
        </p:nvPicPr>
        <p:blipFill>
          <a:blip r:embed="rId5" cstate="print"/>
          <a:srcRect/>
          <a:stretch>
            <a:fillRect/>
          </a:stretch>
        </p:blipFill>
        <p:spPr bwMode="auto">
          <a:xfrm>
            <a:off x="7315200" y="3657600"/>
            <a:ext cx="104775" cy="200025"/>
          </a:xfrm>
          <a:prstGeom prst="rect">
            <a:avLst/>
          </a:prstGeom>
          <a:noFill/>
          <a:ln w="9525">
            <a:noFill/>
            <a:miter lim="800000"/>
            <a:headEnd/>
            <a:tailEnd/>
          </a:ln>
        </p:spPr>
      </p:pic>
      <p:pic>
        <p:nvPicPr>
          <p:cNvPr id="2054" name="Picture 6"/>
          <p:cNvPicPr>
            <a:picLocks noChangeAspect="1" noChangeArrowheads="1"/>
          </p:cNvPicPr>
          <p:nvPr/>
        </p:nvPicPr>
        <p:blipFill>
          <a:blip r:embed="rId6" cstate="print"/>
          <a:srcRect/>
          <a:stretch>
            <a:fillRect/>
          </a:stretch>
        </p:blipFill>
        <p:spPr bwMode="auto">
          <a:xfrm>
            <a:off x="3962400" y="5029200"/>
            <a:ext cx="200025" cy="219075"/>
          </a:xfrm>
          <a:prstGeom prst="rect">
            <a:avLst/>
          </a:prstGeom>
          <a:noFill/>
          <a:ln w="9525">
            <a:noFill/>
            <a:miter lim="800000"/>
            <a:headEnd/>
            <a:tailEnd/>
          </a:ln>
        </p:spPr>
      </p:pic>
      <p:pic>
        <p:nvPicPr>
          <p:cNvPr id="2055" name="Picture 7"/>
          <p:cNvPicPr>
            <a:picLocks noChangeAspect="1" noChangeArrowheads="1"/>
          </p:cNvPicPr>
          <p:nvPr/>
        </p:nvPicPr>
        <p:blipFill>
          <a:blip r:embed="rId6" cstate="print"/>
          <a:srcRect/>
          <a:stretch>
            <a:fillRect/>
          </a:stretch>
        </p:blipFill>
        <p:spPr bwMode="auto">
          <a:xfrm>
            <a:off x="1828800" y="5257800"/>
            <a:ext cx="200025" cy="219075"/>
          </a:xfrm>
          <a:prstGeom prst="rect">
            <a:avLst/>
          </a:prstGeom>
          <a:noFill/>
          <a:ln w="9525">
            <a:noFill/>
            <a:miter lim="800000"/>
            <a:headEnd/>
            <a:tailEnd/>
          </a:ln>
        </p:spPr>
      </p:pic>
      <p:pic>
        <p:nvPicPr>
          <p:cNvPr id="2056" name="Picture 8"/>
          <p:cNvPicPr>
            <a:picLocks noChangeAspect="1" noChangeArrowheads="1"/>
          </p:cNvPicPr>
          <p:nvPr/>
        </p:nvPicPr>
        <p:blipFill>
          <a:blip r:embed="rId7" cstate="print"/>
          <a:srcRect/>
          <a:stretch>
            <a:fillRect/>
          </a:stretch>
        </p:blipFill>
        <p:spPr bwMode="auto">
          <a:xfrm>
            <a:off x="5867400" y="5029200"/>
            <a:ext cx="219075" cy="1905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b="1" dirty="0" smtClean="0"/>
              <a:t/>
            </a:r>
            <a:br>
              <a:rPr lang="en-US" b="1" dirty="0" smtClean="0"/>
            </a:br>
            <a:r>
              <a:rPr lang="en-US" b="1" dirty="0" smtClean="0"/>
              <a:t>2.2 The one-sample sign test </a:t>
            </a:r>
            <a:br>
              <a:rPr lang="en-US" b="1" dirty="0" smtClean="0"/>
            </a:br>
            <a:endParaRPr lang="ar-IQ" dirty="0"/>
          </a:p>
        </p:txBody>
      </p:sp>
      <p:sp>
        <p:nvSpPr>
          <p:cNvPr id="3" name="Rectangle 2"/>
          <p:cNvSpPr/>
          <p:nvPr/>
        </p:nvSpPr>
        <p:spPr>
          <a:xfrm>
            <a:off x="609600" y="1600200"/>
            <a:ext cx="7620000" cy="2862322"/>
          </a:xfrm>
          <a:prstGeom prst="rect">
            <a:avLst/>
          </a:prstGeom>
        </p:spPr>
        <p:txBody>
          <a:bodyPr wrap="square">
            <a:spAutoFit/>
          </a:bodyPr>
          <a:lstStyle/>
          <a:p>
            <a:pPr algn="just" rtl="0"/>
            <a:r>
              <a:rPr lang="en-US" dirty="0" smtClean="0"/>
              <a:t>The sign test is perhaps the oldest of all nonparametric procedures. Let</a:t>
            </a:r>
          </a:p>
          <a:p>
            <a:pPr algn="just" rtl="0"/>
            <a:r>
              <a:rPr lang="en-US" dirty="0" smtClean="0"/>
              <a:t>                             be an observed random sample of size </a:t>
            </a:r>
            <a:r>
              <a:rPr lang="en-US" i="1" dirty="0" smtClean="0"/>
              <a:t>n from a population with median    .The sign test utilizes only the signs of the differences between the observed values      and the hypothesized median       Thus, the data is converted into a series of plus (+) and minus (–) signs. </a:t>
            </a:r>
          </a:p>
          <a:p>
            <a:pPr algn="just" rtl="0"/>
            <a:r>
              <a:rPr lang="en-US" b="1" dirty="0" smtClean="0"/>
              <a:t>2.2.1 Assumptions </a:t>
            </a:r>
          </a:p>
          <a:p>
            <a:pPr algn="just" rtl="0"/>
            <a:r>
              <a:rPr lang="en-US" dirty="0" smtClean="0"/>
              <a:t>1. The sample available for analysis is a random sample of independent measurements from a population with an unknown median  </a:t>
            </a:r>
          </a:p>
          <a:p>
            <a:pPr algn="just" rtl="0"/>
            <a:r>
              <a:rPr lang="en-US" dirty="0" smtClean="0"/>
              <a:t>2. The variable of interest is measured on at least an ordinal scale. </a:t>
            </a:r>
          </a:p>
          <a:p>
            <a:pPr algn="just" rtl="0"/>
            <a:r>
              <a:rPr lang="en-US" dirty="0" smtClean="0"/>
              <a:t>3. The variable of interest is continuous. </a:t>
            </a:r>
            <a:endParaRPr lang="ar-IQ" dirty="0"/>
          </a:p>
        </p:txBody>
      </p:sp>
      <p:pic>
        <p:nvPicPr>
          <p:cNvPr id="3074" name="Picture 2"/>
          <p:cNvPicPr>
            <a:picLocks noChangeAspect="1" noChangeArrowheads="1"/>
          </p:cNvPicPr>
          <p:nvPr/>
        </p:nvPicPr>
        <p:blipFill>
          <a:blip r:embed="rId2" cstate="print"/>
          <a:srcRect/>
          <a:stretch>
            <a:fillRect/>
          </a:stretch>
        </p:blipFill>
        <p:spPr bwMode="auto">
          <a:xfrm>
            <a:off x="762000" y="1905000"/>
            <a:ext cx="1295400" cy="28575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2743200" y="2438400"/>
            <a:ext cx="228600" cy="248478"/>
          </a:xfrm>
          <a:prstGeom prst="rect">
            <a:avLst/>
          </a:prstGeom>
          <a:noFill/>
          <a:ln w="9525">
            <a:noFill/>
            <a:miter lim="800000"/>
            <a:headEnd/>
            <a:tailEnd/>
          </a:ln>
        </p:spPr>
      </p:pic>
      <p:pic>
        <p:nvPicPr>
          <p:cNvPr id="3079" name="Picture 7"/>
          <p:cNvPicPr>
            <a:picLocks noChangeAspect="1" noChangeArrowheads="1"/>
          </p:cNvPicPr>
          <p:nvPr/>
        </p:nvPicPr>
        <p:blipFill>
          <a:blip r:embed="rId4" cstate="print"/>
          <a:srcRect/>
          <a:stretch>
            <a:fillRect/>
          </a:stretch>
        </p:blipFill>
        <p:spPr bwMode="auto">
          <a:xfrm>
            <a:off x="1981201" y="2209800"/>
            <a:ext cx="152400" cy="260033"/>
          </a:xfrm>
          <a:prstGeom prst="rect">
            <a:avLst/>
          </a:prstGeom>
          <a:noFill/>
          <a:ln w="9525">
            <a:noFill/>
            <a:miter lim="800000"/>
            <a:headEnd/>
            <a:tailEnd/>
          </a:ln>
        </p:spPr>
      </p:pic>
      <p:pic>
        <p:nvPicPr>
          <p:cNvPr id="3080" name="Picture 8"/>
          <p:cNvPicPr>
            <a:picLocks noChangeAspect="1" noChangeArrowheads="1"/>
          </p:cNvPicPr>
          <p:nvPr/>
        </p:nvPicPr>
        <p:blipFill>
          <a:blip r:embed="rId5" cstate="print"/>
          <a:srcRect/>
          <a:stretch>
            <a:fillRect/>
          </a:stretch>
        </p:blipFill>
        <p:spPr bwMode="auto">
          <a:xfrm>
            <a:off x="6096000" y="2438400"/>
            <a:ext cx="228600" cy="304800"/>
          </a:xfrm>
          <a:prstGeom prst="rect">
            <a:avLst/>
          </a:prstGeom>
          <a:noFill/>
          <a:ln w="9525">
            <a:noFill/>
            <a:miter lim="800000"/>
            <a:headEnd/>
            <a:tailEnd/>
          </a:ln>
        </p:spPr>
      </p:pic>
      <p:pic>
        <p:nvPicPr>
          <p:cNvPr id="3081" name="Picture 9"/>
          <p:cNvPicPr>
            <a:picLocks noChangeAspect="1" noChangeArrowheads="1"/>
          </p:cNvPicPr>
          <p:nvPr/>
        </p:nvPicPr>
        <p:blipFill>
          <a:blip r:embed="rId6" cstate="print"/>
          <a:srcRect/>
          <a:stretch>
            <a:fillRect/>
          </a:stretch>
        </p:blipFill>
        <p:spPr bwMode="auto">
          <a:xfrm>
            <a:off x="6248400" y="3581400"/>
            <a:ext cx="133350" cy="219075"/>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380999"/>
            <a:ext cx="7162800" cy="6463308"/>
          </a:xfrm>
          <a:prstGeom prst="rect">
            <a:avLst/>
          </a:prstGeom>
        </p:spPr>
        <p:txBody>
          <a:bodyPr wrap="square">
            <a:spAutoFit/>
          </a:bodyPr>
          <a:lstStyle/>
          <a:p>
            <a:pPr algn="l" rtl="0"/>
            <a:r>
              <a:rPr lang="en-US" b="1" dirty="0" smtClean="0"/>
              <a:t>2.2.2 Hypotheses</a:t>
            </a:r>
          </a:p>
          <a:p>
            <a:pPr algn="l" rtl="0"/>
            <a:r>
              <a:rPr lang="en-US" dirty="0" smtClean="0"/>
              <a:t>The hypothesis to be tested concerns the value of the population median. To test the hypothesis</a:t>
            </a:r>
          </a:p>
          <a:p>
            <a:pPr algn="l" rtl="0"/>
            <a:r>
              <a:rPr lang="en-US" dirty="0" smtClean="0"/>
              <a:t>Where       is a specified median value, against a corresponding one-sided or two-sided alternative, we use the </a:t>
            </a:r>
            <a:r>
              <a:rPr lang="en-US" b="1" i="1" dirty="0" smtClean="0"/>
              <a:t>Sign Test. The test statistic S depends on the alternative hypothesis,</a:t>
            </a:r>
            <a:r>
              <a:rPr lang="en-US" i="1" dirty="0" smtClean="0"/>
              <a:t>H1.</a:t>
            </a:r>
          </a:p>
          <a:p>
            <a:pPr algn="l" rtl="0"/>
            <a:r>
              <a:rPr lang="en-US" dirty="0" smtClean="0"/>
              <a:t>(a) </a:t>
            </a:r>
            <a:r>
              <a:rPr lang="en-US" b="1" dirty="0" smtClean="0"/>
              <a:t>One-sided test</a:t>
            </a:r>
          </a:p>
          <a:p>
            <a:pPr algn="l" rtl="0"/>
            <a:r>
              <a:rPr lang="en-US" dirty="0" smtClean="0"/>
              <a:t>For a one sided test, the alternative hypothesis is either</a:t>
            </a:r>
            <a:endParaRPr lang="en-US" i="1" dirty="0" smtClean="0"/>
          </a:p>
          <a:p>
            <a:pPr algn="l" rtl="0"/>
            <a:r>
              <a:rPr lang="en-US" dirty="0" smtClean="0"/>
              <a:t>(</a:t>
            </a:r>
            <a:r>
              <a:rPr lang="en-US" dirty="0" err="1" smtClean="0"/>
              <a:t>i</a:t>
            </a:r>
            <a:r>
              <a:rPr lang="en-US" dirty="0" smtClean="0"/>
              <a:t>) If we wish to test</a:t>
            </a:r>
          </a:p>
          <a:p>
            <a:pPr algn="l" rtl="0"/>
            <a:r>
              <a:rPr lang="en-US" dirty="0" smtClean="0"/>
              <a:t>                     </a:t>
            </a:r>
            <a:r>
              <a:rPr lang="en-US" i="1" dirty="0" smtClean="0"/>
              <a:t>against</a:t>
            </a:r>
          </a:p>
          <a:p>
            <a:pPr algn="l" rtl="0"/>
            <a:endParaRPr lang="en-US" dirty="0" smtClean="0"/>
          </a:p>
          <a:p>
            <a:pPr algn="l" rtl="0"/>
            <a:endParaRPr lang="en-US" dirty="0" smtClean="0"/>
          </a:p>
          <a:p>
            <a:pPr algn="l" rtl="0"/>
            <a:r>
              <a:rPr lang="en-US" dirty="0" smtClean="0"/>
              <a:t>then the </a:t>
            </a:r>
            <a:r>
              <a:rPr lang="en-US" b="1" i="1" dirty="0" smtClean="0"/>
              <a:t>test statistic is defined by</a:t>
            </a:r>
          </a:p>
          <a:p>
            <a:pPr algn="l" rtl="0"/>
            <a:r>
              <a:rPr lang="en-US" dirty="0" smtClean="0"/>
              <a:t>where </a:t>
            </a:r>
            <a:r>
              <a:rPr lang="en-US" i="1" dirty="0" smtClean="0"/>
              <a:t>                 Number of observations       greater than</a:t>
            </a:r>
          </a:p>
          <a:p>
            <a:pPr algn="l" rtl="0"/>
            <a:r>
              <a:rPr lang="en-US" b="1" dirty="0" smtClean="0"/>
              <a:t>= Number of +signs when the differences                   </a:t>
            </a:r>
            <a:r>
              <a:rPr lang="en-US" b="1" i="1" dirty="0" smtClean="0"/>
              <a:t>are computed,</a:t>
            </a:r>
          </a:p>
          <a:p>
            <a:pPr algn="l" rtl="0"/>
            <a:r>
              <a:rPr lang="en-US" i="1" dirty="0" err="1" smtClean="0"/>
              <a:t>i</a:t>
            </a:r>
            <a:r>
              <a:rPr lang="en-US" i="1" dirty="0" smtClean="0"/>
              <a:t> = 1, 2, ...n.</a:t>
            </a:r>
          </a:p>
          <a:p>
            <a:pPr algn="l" rtl="0"/>
            <a:r>
              <a:rPr lang="en-US" dirty="0" smtClean="0"/>
              <a:t>If the alternative hypothesis is true, then we should expect                 </a:t>
            </a:r>
            <a:r>
              <a:rPr lang="en-US" i="1" dirty="0" smtClean="0"/>
              <a:t>to</a:t>
            </a:r>
          </a:p>
          <a:p>
            <a:pPr algn="l" rtl="0"/>
            <a:r>
              <a:rPr lang="en-US" dirty="0" smtClean="0"/>
              <a:t>yield significantly fewer positive (+) signs than negative (−) signs. Thus, a smaller number of (+) signs leads to the rejection of       </a:t>
            </a:r>
            <a:r>
              <a:rPr lang="en-US" i="1" dirty="0" smtClean="0"/>
              <a:t>When       is true, we expect the </a:t>
            </a:r>
            <a:r>
              <a:rPr lang="en-US" dirty="0" smtClean="0"/>
              <a:t>number of (−) signs to be equal to that of the (+) signs and hence</a:t>
            </a:r>
          </a:p>
          <a:p>
            <a:pPr algn="l" rtl="0"/>
            <a:r>
              <a:rPr lang="en-US" dirty="0" smtClean="0"/>
              <a:t>Thus, when    </a:t>
            </a:r>
            <a:r>
              <a:rPr lang="en-US" i="1" dirty="0" smtClean="0"/>
              <a:t>    is true, S has the binomial distribution with parameters n and  ½</a:t>
            </a:r>
            <a:endParaRPr lang="ar-IQ" dirty="0" smtClean="0"/>
          </a:p>
        </p:txBody>
      </p:sp>
      <p:pic>
        <p:nvPicPr>
          <p:cNvPr id="4098" name="Picture 2"/>
          <p:cNvPicPr>
            <a:picLocks noChangeAspect="1" noChangeArrowheads="1"/>
          </p:cNvPicPr>
          <p:nvPr/>
        </p:nvPicPr>
        <p:blipFill>
          <a:blip r:embed="rId2" cstate="print"/>
          <a:srcRect/>
          <a:stretch>
            <a:fillRect/>
          </a:stretch>
        </p:blipFill>
        <p:spPr bwMode="auto">
          <a:xfrm>
            <a:off x="3733800" y="990600"/>
            <a:ext cx="819150" cy="257175"/>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2362200" y="1295400"/>
            <a:ext cx="171450" cy="219075"/>
          </a:xfrm>
          <a:prstGeom prst="rect">
            <a:avLst/>
          </a:prstGeom>
          <a:noFill/>
          <a:ln w="9525">
            <a:noFill/>
            <a:miter lim="800000"/>
            <a:headEnd/>
            <a:tailEnd/>
          </a:ln>
        </p:spPr>
      </p:pic>
      <p:pic>
        <p:nvPicPr>
          <p:cNvPr id="4100" name="Picture 4"/>
          <p:cNvPicPr>
            <a:picLocks noChangeAspect="1" noChangeArrowheads="1"/>
          </p:cNvPicPr>
          <p:nvPr/>
        </p:nvPicPr>
        <p:blipFill>
          <a:blip r:embed="rId4" cstate="print"/>
          <a:srcRect/>
          <a:stretch>
            <a:fillRect/>
          </a:stretch>
        </p:blipFill>
        <p:spPr bwMode="auto">
          <a:xfrm>
            <a:off x="6934200" y="2362200"/>
            <a:ext cx="1362075" cy="238125"/>
          </a:xfrm>
          <a:prstGeom prst="rect">
            <a:avLst/>
          </a:prstGeom>
          <a:noFill/>
          <a:ln w="9525">
            <a:noFill/>
            <a:miter lim="800000"/>
            <a:headEnd/>
            <a:tailEnd/>
          </a:ln>
        </p:spPr>
      </p:pic>
      <p:pic>
        <p:nvPicPr>
          <p:cNvPr id="4101" name="Picture 5"/>
          <p:cNvPicPr>
            <a:picLocks noChangeAspect="1" noChangeArrowheads="1"/>
          </p:cNvPicPr>
          <p:nvPr/>
        </p:nvPicPr>
        <p:blipFill>
          <a:blip r:embed="rId5" cstate="print"/>
          <a:srcRect/>
          <a:stretch>
            <a:fillRect/>
          </a:stretch>
        </p:blipFill>
        <p:spPr bwMode="auto">
          <a:xfrm>
            <a:off x="1752600" y="2895600"/>
            <a:ext cx="844261" cy="285750"/>
          </a:xfrm>
          <a:prstGeom prst="rect">
            <a:avLst/>
          </a:prstGeom>
          <a:noFill/>
          <a:ln w="9525">
            <a:noFill/>
            <a:miter lim="800000"/>
            <a:headEnd/>
            <a:tailEnd/>
          </a:ln>
        </p:spPr>
      </p:pic>
      <p:pic>
        <p:nvPicPr>
          <p:cNvPr id="4102" name="Picture 6"/>
          <p:cNvPicPr>
            <a:picLocks noChangeAspect="1" noChangeArrowheads="1"/>
          </p:cNvPicPr>
          <p:nvPr/>
        </p:nvPicPr>
        <p:blipFill>
          <a:blip r:embed="rId6" cstate="print"/>
          <a:srcRect/>
          <a:stretch>
            <a:fillRect/>
          </a:stretch>
        </p:blipFill>
        <p:spPr bwMode="auto">
          <a:xfrm>
            <a:off x="1828800" y="3223372"/>
            <a:ext cx="838200" cy="234203"/>
          </a:xfrm>
          <a:prstGeom prst="rect">
            <a:avLst/>
          </a:prstGeom>
          <a:noFill/>
          <a:ln w="9525">
            <a:noFill/>
            <a:miter lim="800000"/>
            <a:headEnd/>
            <a:tailEnd/>
          </a:ln>
        </p:spPr>
      </p:pic>
      <p:pic>
        <p:nvPicPr>
          <p:cNvPr id="4103" name="Picture 7"/>
          <p:cNvPicPr>
            <a:picLocks noChangeAspect="1" noChangeArrowheads="1"/>
          </p:cNvPicPr>
          <p:nvPr/>
        </p:nvPicPr>
        <p:blipFill>
          <a:blip r:embed="rId7" cstate="print"/>
          <a:srcRect/>
          <a:stretch>
            <a:fillRect/>
          </a:stretch>
        </p:blipFill>
        <p:spPr bwMode="auto">
          <a:xfrm>
            <a:off x="4953000" y="3733800"/>
            <a:ext cx="697139" cy="276225"/>
          </a:xfrm>
          <a:prstGeom prst="rect">
            <a:avLst/>
          </a:prstGeom>
          <a:noFill/>
          <a:ln w="9525">
            <a:noFill/>
            <a:miter lim="800000"/>
            <a:headEnd/>
            <a:tailEnd/>
          </a:ln>
        </p:spPr>
      </p:pic>
      <p:pic>
        <p:nvPicPr>
          <p:cNvPr id="4104" name="Picture 8"/>
          <p:cNvPicPr>
            <a:picLocks noChangeAspect="1" noChangeArrowheads="1"/>
          </p:cNvPicPr>
          <p:nvPr/>
        </p:nvPicPr>
        <p:blipFill>
          <a:blip r:embed="rId8" cstate="print"/>
          <a:srcRect/>
          <a:stretch>
            <a:fillRect/>
          </a:stretch>
        </p:blipFill>
        <p:spPr bwMode="auto">
          <a:xfrm>
            <a:off x="2514600" y="3962400"/>
            <a:ext cx="533400" cy="240632"/>
          </a:xfrm>
          <a:prstGeom prst="rect">
            <a:avLst/>
          </a:prstGeom>
          <a:noFill/>
          <a:ln w="9525">
            <a:noFill/>
            <a:miter lim="800000"/>
            <a:headEnd/>
            <a:tailEnd/>
          </a:ln>
        </p:spPr>
      </p:pic>
      <p:pic>
        <p:nvPicPr>
          <p:cNvPr id="4105" name="Picture 9"/>
          <p:cNvPicPr>
            <a:picLocks noChangeAspect="1" noChangeArrowheads="1"/>
          </p:cNvPicPr>
          <p:nvPr/>
        </p:nvPicPr>
        <p:blipFill>
          <a:blip r:embed="rId9" cstate="print"/>
          <a:srcRect/>
          <a:stretch>
            <a:fillRect/>
          </a:stretch>
        </p:blipFill>
        <p:spPr bwMode="auto">
          <a:xfrm>
            <a:off x="5410200" y="3978276"/>
            <a:ext cx="228600" cy="241300"/>
          </a:xfrm>
          <a:prstGeom prst="rect">
            <a:avLst/>
          </a:prstGeom>
          <a:noFill/>
          <a:ln w="9525">
            <a:noFill/>
            <a:miter lim="800000"/>
            <a:headEnd/>
            <a:tailEnd/>
          </a:ln>
        </p:spPr>
      </p:pic>
      <p:pic>
        <p:nvPicPr>
          <p:cNvPr id="4106" name="Picture 10"/>
          <p:cNvPicPr>
            <a:picLocks noChangeAspect="1" noChangeArrowheads="1"/>
          </p:cNvPicPr>
          <p:nvPr/>
        </p:nvPicPr>
        <p:blipFill>
          <a:blip r:embed="rId10" cstate="print"/>
          <a:srcRect/>
          <a:stretch>
            <a:fillRect/>
          </a:stretch>
        </p:blipFill>
        <p:spPr bwMode="auto">
          <a:xfrm>
            <a:off x="6934200" y="3886200"/>
            <a:ext cx="304800" cy="360218"/>
          </a:xfrm>
          <a:prstGeom prst="rect">
            <a:avLst/>
          </a:prstGeom>
          <a:noFill/>
          <a:ln w="9525">
            <a:noFill/>
            <a:miter lim="800000"/>
            <a:headEnd/>
            <a:tailEnd/>
          </a:ln>
        </p:spPr>
      </p:pic>
      <p:pic>
        <p:nvPicPr>
          <p:cNvPr id="4107" name="Picture 11"/>
          <p:cNvPicPr>
            <a:picLocks noChangeAspect="1" noChangeArrowheads="1"/>
          </p:cNvPicPr>
          <p:nvPr/>
        </p:nvPicPr>
        <p:blipFill>
          <a:blip r:embed="rId11" cstate="print"/>
          <a:srcRect/>
          <a:stretch>
            <a:fillRect/>
          </a:stretch>
        </p:blipFill>
        <p:spPr bwMode="auto">
          <a:xfrm>
            <a:off x="5791199" y="4267200"/>
            <a:ext cx="584489" cy="285750"/>
          </a:xfrm>
          <a:prstGeom prst="rect">
            <a:avLst/>
          </a:prstGeom>
          <a:noFill/>
          <a:ln w="9525">
            <a:noFill/>
            <a:miter lim="800000"/>
            <a:headEnd/>
            <a:tailEnd/>
          </a:ln>
        </p:spPr>
      </p:pic>
      <p:pic>
        <p:nvPicPr>
          <p:cNvPr id="4108" name="Picture 12"/>
          <p:cNvPicPr>
            <a:picLocks noChangeAspect="1" noChangeArrowheads="1"/>
          </p:cNvPicPr>
          <p:nvPr/>
        </p:nvPicPr>
        <p:blipFill>
          <a:blip r:embed="rId12" cstate="print"/>
          <a:srcRect/>
          <a:stretch>
            <a:fillRect/>
          </a:stretch>
        </p:blipFill>
        <p:spPr bwMode="auto">
          <a:xfrm>
            <a:off x="7239000" y="4876800"/>
            <a:ext cx="565604" cy="276225"/>
          </a:xfrm>
          <a:prstGeom prst="rect">
            <a:avLst/>
          </a:prstGeom>
          <a:noFill/>
          <a:ln w="9525">
            <a:noFill/>
            <a:miter lim="800000"/>
            <a:headEnd/>
            <a:tailEnd/>
          </a:ln>
        </p:spPr>
      </p:pic>
      <p:pic>
        <p:nvPicPr>
          <p:cNvPr id="4109" name="Picture 13"/>
          <p:cNvPicPr>
            <a:picLocks noChangeAspect="1" noChangeArrowheads="1"/>
          </p:cNvPicPr>
          <p:nvPr/>
        </p:nvPicPr>
        <p:blipFill>
          <a:blip r:embed="rId13" cstate="print"/>
          <a:srcRect/>
          <a:stretch>
            <a:fillRect/>
          </a:stretch>
        </p:blipFill>
        <p:spPr bwMode="auto">
          <a:xfrm>
            <a:off x="6477000" y="5410200"/>
            <a:ext cx="200025" cy="180975"/>
          </a:xfrm>
          <a:prstGeom prst="rect">
            <a:avLst/>
          </a:prstGeom>
          <a:noFill/>
          <a:ln w="9525">
            <a:noFill/>
            <a:miter lim="800000"/>
            <a:headEnd/>
            <a:tailEnd/>
          </a:ln>
        </p:spPr>
      </p:pic>
      <p:pic>
        <p:nvPicPr>
          <p:cNvPr id="4110" name="Picture 14"/>
          <p:cNvPicPr>
            <a:picLocks noChangeAspect="1" noChangeArrowheads="1"/>
          </p:cNvPicPr>
          <p:nvPr/>
        </p:nvPicPr>
        <p:blipFill>
          <a:blip r:embed="rId13" cstate="print"/>
          <a:srcRect/>
          <a:stretch>
            <a:fillRect/>
          </a:stretch>
        </p:blipFill>
        <p:spPr bwMode="auto">
          <a:xfrm>
            <a:off x="7391400" y="5410200"/>
            <a:ext cx="200025" cy="180975"/>
          </a:xfrm>
          <a:prstGeom prst="rect">
            <a:avLst/>
          </a:prstGeom>
          <a:noFill/>
          <a:ln w="9525">
            <a:noFill/>
            <a:miter lim="800000"/>
            <a:headEnd/>
            <a:tailEnd/>
          </a:ln>
        </p:spPr>
      </p:pic>
      <p:pic>
        <p:nvPicPr>
          <p:cNvPr id="4111" name="Picture 15"/>
          <p:cNvPicPr>
            <a:picLocks noChangeAspect="1" noChangeArrowheads="1"/>
          </p:cNvPicPr>
          <p:nvPr/>
        </p:nvPicPr>
        <p:blipFill>
          <a:blip r:embed="rId14" cstate="print"/>
          <a:srcRect/>
          <a:stretch>
            <a:fillRect/>
          </a:stretch>
        </p:blipFill>
        <p:spPr bwMode="auto">
          <a:xfrm>
            <a:off x="2286000" y="5943600"/>
            <a:ext cx="3886200" cy="283354"/>
          </a:xfrm>
          <a:prstGeom prst="rect">
            <a:avLst/>
          </a:prstGeom>
          <a:noFill/>
          <a:ln w="9525">
            <a:noFill/>
            <a:miter lim="800000"/>
            <a:headEnd/>
            <a:tailEnd/>
          </a:ln>
        </p:spPr>
      </p:pic>
      <p:pic>
        <p:nvPicPr>
          <p:cNvPr id="4112" name="Picture 16"/>
          <p:cNvPicPr>
            <a:picLocks noChangeAspect="1" noChangeArrowheads="1"/>
          </p:cNvPicPr>
          <p:nvPr/>
        </p:nvPicPr>
        <p:blipFill>
          <a:blip r:embed="rId15" cstate="print"/>
          <a:srcRect/>
          <a:stretch>
            <a:fillRect/>
          </a:stretch>
        </p:blipFill>
        <p:spPr bwMode="auto">
          <a:xfrm>
            <a:off x="2743200" y="6248400"/>
            <a:ext cx="228600" cy="255494"/>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57200"/>
            <a:ext cx="82296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590800"/>
            <a:ext cx="83058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4343400"/>
            <a:ext cx="82296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smtClean="0"/>
              <a:t/>
            </a:r>
            <a:br>
              <a:rPr lang="en-US" b="1" dirty="0" smtClean="0"/>
            </a:br>
            <a:r>
              <a:rPr lang="en-US" b="1" dirty="0" smtClean="0"/>
              <a:t>Example 2.1 </a:t>
            </a:r>
            <a:br>
              <a:rPr lang="en-US" b="1" dirty="0" smtClean="0"/>
            </a:br>
            <a:endParaRPr lang="ar-IQ" dirty="0"/>
          </a:p>
        </p:txBody>
      </p:sp>
      <p:sp>
        <p:nvSpPr>
          <p:cNvPr id="3" name="Rectangle 2"/>
          <p:cNvSpPr/>
          <p:nvPr/>
        </p:nvSpPr>
        <p:spPr>
          <a:xfrm>
            <a:off x="533400" y="914400"/>
            <a:ext cx="8305800" cy="646331"/>
          </a:xfrm>
          <a:prstGeom prst="rect">
            <a:avLst/>
          </a:prstGeom>
        </p:spPr>
        <p:txBody>
          <a:bodyPr wrap="square">
            <a:spAutoFit/>
          </a:bodyPr>
          <a:lstStyle/>
          <a:p>
            <a:pPr algn="l" rtl="0"/>
            <a:r>
              <a:rPr lang="en-US" dirty="0" smtClean="0">
                <a:cs typeface="+mj-cs"/>
              </a:rPr>
              <a:t>Appearance transit times for 11 patients with significantly occluded right coronary arteries are given below: </a:t>
            </a:r>
            <a:endParaRPr lang="ar-IQ" dirty="0">
              <a:cs typeface="+mj-cs"/>
            </a:endParaRPr>
          </a:p>
        </p:txBody>
      </p:sp>
      <p:pic>
        <p:nvPicPr>
          <p:cNvPr id="5122" name="Picture 2"/>
          <p:cNvPicPr>
            <a:picLocks noChangeAspect="1" noChangeArrowheads="1"/>
          </p:cNvPicPr>
          <p:nvPr/>
        </p:nvPicPr>
        <p:blipFill>
          <a:blip r:embed="rId2" cstate="print"/>
          <a:srcRect/>
          <a:stretch>
            <a:fillRect/>
          </a:stretch>
        </p:blipFill>
        <p:spPr bwMode="auto">
          <a:xfrm>
            <a:off x="609600" y="1600200"/>
            <a:ext cx="7391400" cy="723900"/>
          </a:xfrm>
          <a:prstGeom prst="rect">
            <a:avLst/>
          </a:prstGeom>
          <a:noFill/>
          <a:ln w="9525">
            <a:noFill/>
            <a:miter lim="800000"/>
            <a:headEnd/>
            <a:tailEnd/>
          </a:ln>
        </p:spPr>
      </p:pic>
      <p:sp>
        <p:nvSpPr>
          <p:cNvPr id="5" name="Rectangle 4"/>
          <p:cNvSpPr/>
          <p:nvPr/>
        </p:nvSpPr>
        <p:spPr>
          <a:xfrm>
            <a:off x="609600" y="2362200"/>
            <a:ext cx="7848600" cy="3416320"/>
          </a:xfrm>
          <a:prstGeom prst="rect">
            <a:avLst/>
          </a:prstGeom>
        </p:spPr>
        <p:txBody>
          <a:bodyPr wrap="square">
            <a:spAutoFit/>
          </a:bodyPr>
          <a:lstStyle/>
          <a:p>
            <a:pPr algn="l" rtl="0"/>
            <a:r>
              <a:rPr lang="en-US" dirty="0" smtClean="0"/>
              <a:t>Can we conclude, at the 0.05 level of significance, that the median appearance transit time in the population from which the data were drawn, is different from 3.50 seconds? </a:t>
            </a:r>
          </a:p>
          <a:p>
            <a:pPr algn="l" rtl="0"/>
            <a:r>
              <a:rPr lang="en-US" b="1" dirty="0" smtClean="0"/>
              <a:t>Solution </a:t>
            </a:r>
          </a:p>
          <a:p>
            <a:pPr algn="l" rtl="0"/>
            <a:r>
              <a:rPr lang="en-US" dirty="0" smtClean="0"/>
              <a:t>The parameter of interest is the median appearance transit time in the population. We wish to test the hypothesis </a:t>
            </a:r>
            <a:r>
              <a:rPr lang="en-US" dirty="0" smtClean="0">
                <a:solidFill>
                  <a:srgbClr val="FF0000"/>
                </a:solidFill>
              </a:rPr>
              <a:t>,</a:t>
            </a:r>
          </a:p>
          <a:p>
            <a:pPr algn="l" rtl="0"/>
            <a:r>
              <a:rPr lang="en-US" dirty="0" smtClean="0">
                <a:solidFill>
                  <a:srgbClr val="FF0000"/>
                </a:solidFill>
              </a:rPr>
              <a:t> </a:t>
            </a:r>
            <a:r>
              <a:rPr lang="en-US" dirty="0" smtClean="0"/>
              <a:t>Against            </a:t>
            </a:r>
            <a:r>
              <a:rPr lang="en-US" dirty="0" err="1" smtClean="0"/>
              <a:t>against</a:t>
            </a:r>
            <a:r>
              <a:rPr lang="en-US" dirty="0" smtClean="0">
                <a:solidFill>
                  <a:srgbClr val="FF0000"/>
                </a:solidFill>
              </a:rPr>
              <a:t> </a:t>
            </a:r>
          </a:p>
          <a:p>
            <a:pPr algn="l" rtl="0"/>
            <a:endParaRPr lang="en-US" dirty="0" smtClean="0">
              <a:solidFill>
                <a:srgbClr val="FF0000"/>
              </a:solidFill>
            </a:endParaRPr>
          </a:p>
          <a:p>
            <a:pPr algn="l" rtl="0"/>
            <a:r>
              <a:rPr lang="en-US" dirty="0" smtClean="0"/>
              <a:t>at the                    level of significance. Since this is a two-sided test, the test statistic is</a:t>
            </a:r>
            <a:endParaRPr lang="en-US" dirty="0" smtClean="0">
              <a:solidFill>
                <a:srgbClr val="FF0000"/>
              </a:solidFill>
            </a:endParaRPr>
          </a:p>
          <a:p>
            <a:pPr algn="l" rtl="0"/>
            <a:r>
              <a:rPr lang="en-US" dirty="0" smtClean="0"/>
              <a:t>Where        is the number of observations less than 3.50 and       is the number of observations greater than 3.50. When     is true, </a:t>
            </a:r>
            <a:endParaRPr lang="ar-IQ" dirty="0"/>
          </a:p>
        </p:txBody>
      </p:sp>
      <p:pic>
        <p:nvPicPr>
          <p:cNvPr id="4" name="Picture 2"/>
          <p:cNvPicPr>
            <a:picLocks noChangeAspect="1" noChangeArrowheads="1"/>
          </p:cNvPicPr>
          <p:nvPr/>
        </p:nvPicPr>
        <p:blipFill>
          <a:blip r:embed="rId3" cstate="print"/>
          <a:srcRect/>
          <a:stretch>
            <a:fillRect/>
          </a:stretch>
        </p:blipFill>
        <p:spPr bwMode="auto">
          <a:xfrm>
            <a:off x="685800" y="4096988"/>
            <a:ext cx="1066800" cy="249382"/>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a:stretch>
            <a:fillRect/>
          </a:stretch>
        </p:blipFill>
        <p:spPr bwMode="auto">
          <a:xfrm>
            <a:off x="685800" y="4343400"/>
            <a:ext cx="1066800" cy="274320"/>
          </a:xfrm>
          <a:prstGeom prst="rect">
            <a:avLst/>
          </a:prstGeom>
          <a:noFill/>
          <a:ln w="9525">
            <a:noFill/>
            <a:miter lim="800000"/>
            <a:headEnd/>
            <a:tailEnd/>
          </a:ln>
        </p:spPr>
      </p:pic>
      <p:pic>
        <p:nvPicPr>
          <p:cNvPr id="5124" name="Picture 4"/>
          <p:cNvPicPr>
            <a:picLocks noChangeAspect="1" noChangeArrowheads="1"/>
          </p:cNvPicPr>
          <p:nvPr/>
        </p:nvPicPr>
        <p:blipFill>
          <a:blip r:embed="rId5" cstate="print"/>
          <a:srcRect/>
          <a:stretch>
            <a:fillRect/>
          </a:stretch>
        </p:blipFill>
        <p:spPr bwMode="auto">
          <a:xfrm>
            <a:off x="1295400" y="4648200"/>
            <a:ext cx="838200" cy="242258"/>
          </a:xfrm>
          <a:prstGeom prst="rect">
            <a:avLst/>
          </a:prstGeom>
          <a:noFill/>
          <a:ln w="9525">
            <a:noFill/>
            <a:miter lim="800000"/>
            <a:headEnd/>
            <a:tailEnd/>
          </a:ln>
        </p:spPr>
      </p:pic>
      <p:pic>
        <p:nvPicPr>
          <p:cNvPr id="5125" name="Picture 5"/>
          <p:cNvPicPr>
            <a:picLocks noChangeAspect="1" noChangeArrowheads="1"/>
          </p:cNvPicPr>
          <p:nvPr/>
        </p:nvPicPr>
        <p:blipFill>
          <a:blip r:embed="rId6" cstate="print"/>
          <a:srcRect/>
          <a:stretch>
            <a:fillRect/>
          </a:stretch>
        </p:blipFill>
        <p:spPr bwMode="auto">
          <a:xfrm>
            <a:off x="1752600" y="4916557"/>
            <a:ext cx="1676400" cy="265043"/>
          </a:xfrm>
          <a:prstGeom prst="rect">
            <a:avLst/>
          </a:prstGeom>
          <a:noFill/>
          <a:ln w="9525">
            <a:noFill/>
            <a:miter lim="800000"/>
            <a:headEnd/>
            <a:tailEnd/>
          </a:ln>
        </p:spPr>
      </p:pic>
      <p:pic>
        <p:nvPicPr>
          <p:cNvPr id="5126" name="Picture 6"/>
          <p:cNvPicPr>
            <a:picLocks noChangeAspect="1" noChangeArrowheads="1"/>
          </p:cNvPicPr>
          <p:nvPr/>
        </p:nvPicPr>
        <p:blipFill>
          <a:blip r:embed="rId7" cstate="print"/>
          <a:srcRect/>
          <a:stretch>
            <a:fillRect/>
          </a:stretch>
        </p:blipFill>
        <p:spPr bwMode="auto">
          <a:xfrm>
            <a:off x="1371600" y="5181600"/>
            <a:ext cx="338138" cy="239161"/>
          </a:xfrm>
          <a:prstGeom prst="rect">
            <a:avLst/>
          </a:prstGeom>
          <a:noFill/>
          <a:ln w="9525">
            <a:noFill/>
            <a:miter lim="800000"/>
            <a:headEnd/>
            <a:tailEnd/>
          </a:ln>
        </p:spPr>
      </p:pic>
      <p:pic>
        <p:nvPicPr>
          <p:cNvPr id="5127" name="Picture 7"/>
          <p:cNvPicPr>
            <a:picLocks noChangeAspect="1" noChangeArrowheads="1"/>
          </p:cNvPicPr>
          <p:nvPr/>
        </p:nvPicPr>
        <p:blipFill>
          <a:blip r:embed="rId8" cstate="print"/>
          <a:srcRect/>
          <a:stretch>
            <a:fillRect/>
          </a:stretch>
        </p:blipFill>
        <p:spPr bwMode="auto">
          <a:xfrm>
            <a:off x="6324600" y="5181600"/>
            <a:ext cx="315686" cy="276225"/>
          </a:xfrm>
          <a:prstGeom prst="rect">
            <a:avLst/>
          </a:prstGeom>
          <a:noFill/>
          <a:ln w="9525">
            <a:noFill/>
            <a:miter lim="800000"/>
            <a:headEnd/>
            <a:tailEnd/>
          </a:ln>
        </p:spPr>
      </p:pic>
      <p:pic>
        <p:nvPicPr>
          <p:cNvPr id="5128" name="Picture 8"/>
          <p:cNvPicPr>
            <a:picLocks noChangeAspect="1" noChangeArrowheads="1"/>
          </p:cNvPicPr>
          <p:nvPr/>
        </p:nvPicPr>
        <p:blipFill>
          <a:blip r:embed="rId9" cstate="print"/>
          <a:srcRect/>
          <a:stretch>
            <a:fillRect/>
          </a:stretch>
        </p:blipFill>
        <p:spPr bwMode="auto">
          <a:xfrm>
            <a:off x="4191000" y="5410200"/>
            <a:ext cx="266700" cy="266700"/>
          </a:xfrm>
          <a:prstGeom prst="rect">
            <a:avLst/>
          </a:prstGeom>
          <a:noFill/>
          <a:ln w="9525">
            <a:noFill/>
            <a:miter lim="800000"/>
            <a:headEnd/>
            <a:tailEnd/>
          </a:ln>
        </p:spPr>
      </p:pic>
      <p:pic>
        <p:nvPicPr>
          <p:cNvPr id="5130" name="Picture 10"/>
          <p:cNvPicPr>
            <a:picLocks noChangeAspect="1" noChangeArrowheads="1"/>
          </p:cNvPicPr>
          <p:nvPr/>
        </p:nvPicPr>
        <p:blipFill>
          <a:blip r:embed="rId10" cstate="print"/>
          <a:srcRect/>
          <a:stretch>
            <a:fillRect/>
          </a:stretch>
        </p:blipFill>
        <p:spPr bwMode="auto">
          <a:xfrm>
            <a:off x="5181600" y="5410200"/>
            <a:ext cx="1600200" cy="266700"/>
          </a:xfrm>
          <a:prstGeom prst="rect">
            <a:avLst/>
          </a:prstGeom>
          <a:noFill/>
          <a:ln w="9525">
            <a:noFill/>
            <a:miter lim="800000"/>
            <a:headEnd/>
            <a:tailEnd/>
          </a:ln>
        </p:spPr>
      </p:pic>
      <p:sp>
        <p:nvSpPr>
          <p:cNvPr id="15" name="Rectangle 14"/>
          <p:cNvSpPr/>
          <p:nvPr/>
        </p:nvSpPr>
        <p:spPr>
          <a:xfrm>
            <a:off x="381000" y="5638800"/>
            <a:ext cx="7924800" cy="646331"/>
          </a:xfrm>
          <a:prstGeom prst="rect">
            <a:avLst/>
          </a:prstGeom>
        </p:spPr>
        <p:txBody>
          <a:bodyPr wrap="square">
            <a:spAutoFit/>
          </a:bodyPr>
          <a:lstStyle/>
          <a:p>
            <a:pPr algn="l" rtl="0"/>
            <a:r>
              <a:rPr lang="en-US" b="1" i="1" dirty="0" smtClean="0"/>
              <a:t>Note: We discard one observation which has the same value as the hypothesized median, leaving us with a usable sample size of 10.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9625" y="381000"/>
            <a:ext cx="7924800" cy="6370975"/>
          </a:xfrm>
          <a:prstGeom prst="rect">
            <a:avLst/>
          </a:prstGeom>
        </p:spPr>
        <p:txBody>
          <a:bodyPr wrap="square">
            <a:spAutoFit/>
          </a:bodyPr>
          <a:lstStyle/>
          <a:p>
            <a:pPr algn="l" rtl="0"/>
            <a:r>
              <a:rPr lang="en-GB" sz="2400" dirty="0"/>
              <a:t>9-Hajek, J. (1969). A Course in Nonparametric Statistics</a:t>
            </a:r>
          </a:p>
          <a:p>
            <a:pPr algn="l" rtl="0"/>
            <a:r>
              <a:rPr lang="en-US" sz="2400" dirty="0" smtClean="0"/>
              <a:t>10-Hajek</a:t>
            </a:r>
            <a:r>
              <a:rPr lang="en-US" sz="2400" dirty="0"/>
              <a:t>, J. &amp; </a:t>
            </a:r>
            <a:r>
              <a:rPr lang="en-US" sz="2400" dirty="0" err="1"/>
              <a:t>Sidek</a:t>
            </a:r>
            <a:r>
              <a:rPr lang="en-US" sz="2400" dirty="0"/>
              <a:t>, Z. (1967). Theory of Rank Tests.</a:t>
            </a:r>
          </a:p>
          <a:p>
            <a:pPr algn="l" rtl="0"/>
            <a:r>
              <a:rPr lang="en-US" sz="2400" dirty="0" smtClean="0"/>
              <a:t>11-Hettmansperger</a:t>
            </a:r>
            <a:r>
              <a:rPr lang="en-US" sz="2400" dirty="0"/>
              <a:t>, T.P. (1984). Statistical Inference Based on Ranks.</a:t>
            </a:r>
          </a:p>
          <a:p>
            <a:pPr algn="l" rtl="0"/>
            <a:r>
              <a:rPr lang="en-GB" sz="2400" dirty="0" smtClean="0"/>
              <a:t>12-Hettmansperger</a:t>
            </a:r>
            <a:r>
              <a:rPr lang="en-GB" sz="2400" dirty="0"/>
              <a:t>, T. P.; McKean, J. W. (1998). Robust Nonparametric Statistical Methods. Kendall's Library of Statistics. 5 (First ed.). London: Edward Arnold. New York: </a:t>
            </a:r>
            <a:r>
              <a:rPr lang="en-GB" sz="2400" dirty="0" smtClean="0"/>
              <a:t>John.</a:t>
            </a:r>
            <a:endParaRPr lang="en-US" sz="2400" dirty="0" smtClean="0"/>
          </a:p>
          <a:p>
            <a:pPr algn="l" rtl="0"/>
            <a:r>
              <a:rPr lang="en-US" sz="2400" dirty="0" smtClean="0"/>
              <a:t>13-Hollander </a:t>
            </a:r>
            <a:r>
              <a:rPr lang="en-US" sz="2400" dirty="0"/>
              <a:t>&amp; Wolfe. (1973). Nonparametric Statistical Methods</a:t>
            </a:r>
            <a:r>
              <a:rPr lang="en-US" sz="2400" dirty="0" smtClean="0"/>
              <a:t>.</a:t>
            </a:r>
          </a:p>
          <a:p>
            <a:pPr algn="l" rtl="0"/>
            <a:r>
              <a:rPr lang="en-US" sz="2400" dirty="0" smtClean="0"/>
              <a:t> 14-Hollander </a:t>
            </a:r>
            <a:r>
              <a:rPr lang="en-US" sz="2400" dirty="0"/>
              <a:t>M., Wolfe D.A., Chicken E. (2014). Nonparametric Statistical Methods, John Wiley &amp; Sons.</a:t>
            </a:r>
          </a:p>
          <a:p>
            <a:pPr algn="l" rtl="0"/>
            <a:r>
              <a:rPr lang="en-US" sz="2400" dirty="0" smtClean="0"/>
              <a:t>15-Huber</a:t>
            </a:r>
            <a:r>
              <a:rPr lang="en-US" sz="2400" dirty="0"/>
              <a:t>, P.J. (1981). Robust Statistics.</a:t>
            </a:r>
          </a:p>
          <a:p>
            <a:pPr algn="l" rtl="0"/>
            <a:r>
              <a:rPr lang="en-US" sz="2400" dirty="0" smtClean="0"/>
              <a:t>16-Kendall</a:t>
            </a:r>
            <a:r>
              <a:rPr lang="en-US" sz="2400" dirty="0"/>
              <a:t>, M.G. (1959). Rank Correlation Methods</a:t>
            </a:r>
            <a:r>
              <a:rPr lang="en-US" sz="2400" dirty="0" smtClean="0"/>
              <a:t>.</a:t>
            </a:r>
          </a:p>
          <a:p>
            <a:pPr algn="l" rtl="0"/>
            <a:r>
              <a:rPr lang="en-GB" sz="2400" dirty="0"/>
              <a:t>17-Lehmann, E. (1975). Nonparametric: </a:t>
            </a:r>
          </a:p>
          <a:p>
            <a:pPr algn="l" rtl="0"/>
            <a:r>
              <a:rPr lang="en-GB" sz="2400" dirty="0"/>
              <a:t>Statistical Methods Based on Ranks.</a:t>
            </a:r>
          </a:p>
          <a:p>
            <a:pPr algn="l" rtl="0"/>
            <a:r>
              <a:rPr lang="en-GB" sz="2400" dirty="0"/>
              <a:t>18-Noether, G.E. (1967). Elements of Nonparametric Statistics</a:t>
            </a:r>
            <a:r>
              <a:rPr lang="en-GB" sz="2400" dirty="0" smtClean="0"/>
              <a:t>.</a:t>
            </a:r>
            <a:endParaRPr lang="en-US" sz="2400" dirty="0"/>
          </a:p>
        </p:txBody>
      </p:sp>
    </p:spTree>
    <p:extLst>
      <p:ext uri="{BB962C8B-B14F-4D97-AF65-F5344CB8AC3E}">
        <p14:creationId xmlns:p14="http://schemas.microsoft.com/office/powerpoint/2010/main" val="1191969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304800"/>
            <a:ext cx="7467600" cy="646331"/>
          </a:xfrm>
          <a:prstGeom prst="rect">
            <a:avLst/>
          </a:prstGeom>
        </p:spPr>
        <p:txBody>
          <a:bodyPr wrap="square">
            <a:spAutoFit/>
          </a:bodyPr>
          <a:lstStyle/>
          <a:p>
            <a:pPr algn="l" rtl="0"/>
            <a:r>
              <a:rPr lang="en-US" dirty="0" smtClean="0"/>
              <a:t>Let        </a:t>
            </a:r>
            <a:r>
              <a:rPr lang="en-US" i="1" dirty="0" smtClean="0"/>
              <a:t>be the observed value of the test statistic. We reject      at the 0.05 level of significance </a:t>
            </a:r>
            <a:r>
              <a:rPr lang="en-US" dirty="0" smtClean="0"/>
              <a:t>when 0.05, </a:t>
            </a:r>
            <a:r>
              <a:rPr lang="en-US" i="1" dirty="0" smtClean="0"/>
              <a:t>                where</a:t>
            </a:r>
            <a:endParaRPr lang="ar-IQ" dirty="0"/>
          </a:p>
        </p:txBody>
      </p:sp>
      <p:pic>
        <p:nvPicPr>
          <p:cNvPr id="6146" name="Picture 2"/>
          <p:cNvPicPr>
            <a:picLocks noChangeAspect="1" noChangeArrowheads="1"/>
          </p:cNvPicPr>
          <p:nvPr/>
        </p:nvPicPr>
        <p:blipFill>
          <a:blip r:embed="rId2" cstate="print"/>
          <a:srcRect/>
          <a:stretch>
            <a:fillRect/>
          </a:stretch>
        </p:blipFill>
        <p:spPr bwMode="auto">
          <a:xfrm>
            <a:off x="5181600" y="609600"/>
            <a:ext cx="1778000" cy="304800"/>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1600200" y="350520"/>
            <a:ext cx="228600" cy="259080"/>
          </a:xfrm>
          <a:prstGeom prst="rect">
            <a:avLst/>
          </a:prstGeom>
          <a:noFill/>
          <a:ln w="9525">
            <a:noFill/>
            <a:miter lim="800000"/>
            <a:headEnd/>
            <a:tailEnd/>
          </a:ln>
        </p:spPr>
      </p:pic>
      <p:pic>
        <p:nvPicPr>
          <p:cNvPr id="6148" name="Picture 4"/>
          <p:cNvPicPr>
            <a:picLocks noChangeAspect="1" noChangeArrowheads="1"/>
          </p:cNvPicPr>
          <p:nvPr/>
        </p:nvPicPr>
        <p:blipFill>
          <a:blip r:embed="rId4" cstate="print"/>
          <a:srcRect/>
          <a:stretch>
            <a:fillRect/>
          </a:stretch>
        </p:blipFill>
        <p:spPr bwMode="auto">
          <a:xfrm>
            <a:off x="6781800" y="381000"/>
            <a:ext cx="152400" cy="209550"/>
          </a:xfrm>
          <a:prstGeom prst="rect">
            <a:avLst/>
          </a:prstGeom>
          <a:noFill/>
          <a:ln w="9525">
            <a:noFill/>
            <a:miter lim="800000"/>
            <a:headEnd/>
            <a:tailEnd/>
          </a:ln>
        </p:spPr>
      </p:pic>
      <p:pic>
        <p:nvPicPr>
          <p:cNvPr id="6149" name="Picture 5"/>
          <p:cNvPicPr>
            <a:picLocks noChangeAspect="1" noChangeArrowheads="1"/>
          </p:cNvPicPr>
          <p:nvPr/>
        </p:nvPicPr>
        <p:blipFill>
          <a:blip r:embed="rId5" cstate="print"/>
          <a:srcRect/>
          <a:stretch>
            <a:fillRect/>
          </a:stretch>
        </p:blipFill>
        <p:spPr bwMode="auto">
          <a:xfrm>
            <a:off x="3733800" y="685800"/>
            <a:ext cx="686435" cy="219075"/>
          </a:xfrm>
          <a:prstGeom prst="rect">
            <a:avLst/>
          </a:prstGeom>
          <a:noFill/>
          <a:ln w="9525">
            <a:noFill/>
            <a:miter lim="800000"/>
            <a:headEnd/>
            <a:tailEnd/>
          </a:ln>
        </p:spPr>
      </p:pic>
      <p:pic>
        <p:nvPicPr>
          <p:cNvPr id="6151" name="Picture 7"/>
          <p:cNvPicPr>
            <a:picLocks noChangeAspect="1" noChangeArrowheads="1"/>
          </p:cNvPicPr>
          <p:nvPr/>
        </p:nvPicPr>
        <p:blipFill>
          <a:blip r:embed="rId6" cstate="print"/>
          <a:srcRect/>
          <a:stretch>
            <a:fillRect/>
          </a:stretch>
        </p:blipFill>
        <p:spPr bwMode="auto">
          <a:xfrm>
            <a:off x="0" y="1066800"/>
            <a:ext cx="8001000" cy="828675"/>
          </a:xfrm>
          <a:prstGeom prst="rect">
            <a:avLst/>
          </a:prstGeom>
          <a:noFill/>
          <a:ln w="9525">
            <a:noFill/>
            <a:miter lim="800000"/>
            <a:headEnd/>
            <a:tailEnd/>
          </a:ln>
        </p:spPr>
      </p:pic>
      <p:sp>
        <p:nvSpPr>
          <p:cNvPr id="9" name="Rectangle 8"/>
          <p:cNvSpPr/>
          <p:nvPr/>
        </p:nvSpPr>
        <p:spPr>
          <a:xfrm>
            <a:off x="609600" y="2590800"/>
            <a:ext cx="7772400" cy="3908762"/>
          </a:xfrm>
          <a:prstGeom prst="rect">
            <a:avLst/>
          </a:prstGeom>
        </p:spPr>
        <p:txBody>
          <a:bodyPr wrap="square">
            <a:spAutoFit/>
          </a:bodyPr>
          <a:lstStyle/>
          <a:p>
            <a:pPr algn="l" rtl="0"/>
            <a:r>
              <a:rPr lang="en-US" sz="2000" dirty="0" smtClean="0"/>
              <a:t>From the above table,                           </a:t>
            </a:r>
            <a:r>
              <a:rPr lang="en-US" sz="2000" i="1" dirty="0" smtClean="0"/>
              <a:t>The observed value of the test statistic is therefore </a:t>
            </a:r>
            <a:r>
              <a:rPr lang="en-US" sz="2000" dirty="0" smtClean="0"/>
              <a:t>given by    </a:t>
            </a:r>
            <a:endParaRPr lang="da-DK" sz="2000" i="1" dirty="0" smtClean="0"/>
          </a:p>
          <a:p>
            <a:pPr algn="l" rtl="0"/>
            <a:r>
              <a:rPr lang="en-US" sz="2000" dirty="0" smtClean="0"/>
              <a:t>Since this is a two-sided test, the </a:t>
            </a:r>
            <a:r>
              <a:rPr lang="en-US" sz="2000" i="1" dirty="0" smtClean="0"/>
              <a:t>p-value of the test is given by</a:t>
            </a:r>
          </a:p>
          <a:p>
            <a:pPr algn="l" rtl="0"/>
            <a:endParaRPr lang="en-US" sz="2000" dirty="0" smtClean="0"/>
          </a:p>
          <a:p>
            <a:pPr algn="l" rtl="0"/>
            <a:r>
              <a:rPr lang="en-US" sz="2000" dirty="0" smtClean="0"/>
              <a:t>Since the </a:t>
            </a:r>
            <a:r>
              <a:rPr lang="en-US" sz="2000" i="1" dirty="0" smtClean="0"/>
              <a:t>p-value of the test, 0.0214, is less than 0.05, we reject             at the 0.05 level of  </a:t>
            </a:r>
            <a:r>
              <a:rPr lang="en-US" sz="2000" dirty="0" smtClean="0"/>
              <a:t>significance and conclude that the population median is not 3.50. </a:t>
            </a:r>
            <a:endParaRPr lang="ar-IQ" sz="2000" dirty="0" smtClean="0"/>
          </a:p>
          <a:p>
            <a:endParaRPr lang="ar-IQ" dirty="0" smtClean="0">
              <a:cs typeface="Ali_K_Samik" pitchFamily="2" charset="-78"/>
            </a:endParaRPr>
          </a:p>
          <a:p>
            <a:r>
              <a:rPr lang="ar-IQ" dirty="0" smtClean="0">
                <a:cs typeface="Ali_K_Samik" pitchFamily="2" charset="-78"/>
              </a:rPr>
              <a:t>تيَبيني: بؤدؤزينةوةي نرخي (</a:t>
            </a:r>
            <a:r>
              <a:rPr lang="en-US" i="1" dirty="0" smtClean="0"/>
              <a:t>0.0214</a:t>
            </a:r>
            <a:r>
              <a:rPr lang="ar-IQ" dirty="0" smtClean="0">
                <a:cs typeface="Ali_K_Samik" pitchFamily="2" charset="-78"/>
              </a:rPr>
              <a:t>) </a:t>
            </a:r>
            <a:r>
              <a:rPr lang="en-US" dirty="0" smtClean="0">
                <a:cs typeface="Ali_K_Samik" pitchFamily="2" charset="-78"/>
              </a:rPr>
              <a:t>binomial table</a:t>
            </a:r>
            <a:r>
              <a:rPr lang="ar-IQ" dirty="0" smtClean="0">
                <a:cs typeface="Ali_K_Samik" pitchFamily="2" charset="-78"/>
              </a:rPr>
              <a:t>بةكار ئةهيَنين لة( </a:t>
            </a:r>
            <a:r>
              <a:rPr lang="en-US" dirty="0" smtClean="0">
                <a:cs typeface="Ali_K_Samik" pitchFamily="2" charset="-78"/>
              </a:rPr>
              <a:t>(column</a:t>
            </a:r>
            <a:r>
              <a:rPr lang="ar-IQ" dirty="0" smtClean="0">
                <a:cs typeface="Ali_K_Samik" pitchFamily="2" charset="-78"/>
              </a:rPr>
              <a:t> يةكةم لاي ضةث (</a:t>
            </a:r>
            <a:r>
              <a:rPr lang="en-US" dirty="0" smtClean="0">
                <a:cs typeface="Ali_K_Samik" pitchFamily="2" charset="-78"/>
              </a:rPr>
              <a:t>n</a:t>
            </a:r>
            <a:r>
              <a:rPr lang="ar-IQ" dirty="0" smtClean="0">
                <a:cs typeface="Ali_K_Samik" pitchFamily="2" charset="-78"/>
              </a:rPr>
              <a:t>) ي ثرسيارةكة دواي دؤزينةوةي (</a:t>
            </a:r>
            <a:r>
              <a:rPr lang="en-US" dirty="0" smtClean="0">
                <a:cs typeface="Ali_K_Samik" pitchFamily="2" charset="-78"/>
              </a:rPr>
              <a:t>sign</a:t>
            </a:r>
            <a:r>
              <a:rPr lang="ar-IQ" dirty="0" smtClean="0">
                <a:cs typeface="Ali_K_Samik" pitchFamily="2" charset="-78"/>
              </a:rPr>
              <a:t>) ةكان وةرئةطرين لة(</a:t>
            </a:r>
            <a:r>
              <a:rPr lang="en-US" dirty="0" smtClean="0">
                <a:cs typeface="Ali_K_Samik" pitchFamily="2" charset="-78"/>
              </a:rPr>
              <a:t>row</a:t>
            </a:r>
            <a:r>
              <a:rPr lang="ar-IQ" dirty="0" smtClean="0">
                <a:cs typeface="Ali_K_Samik" pitchFamily="2" charset="-78"/>
              </a:rPr>
              <a:t>) يةكةم() لةذيَر(0.5) نرخي بةرامبةر(</a:t>
            </a:r>
            <a:r>
              <a:rPr lang="en-US" dirty="0" smtClean="0">
                <a:cs typeface="Ali_K_Samik" pitchFamily="2" charset="-78"/>
              </a:rPr>
              <a:t>X</a:t>
            </a:r>
            <a:r>
              <a:rPr lang="ar-IQ" dirty="0" smtClean="0">
                <a:cs typeface="Ali_K_Samik" pitchFamily="2" charset="-78"/>
              </a:rPr>
              <a:t>=1) وةرئةطرين </a:t>
            </a:r>
          </a:p>
          <a:p>
            <a:pPr algn="r"/>
            <a:endParaRPr lang="ar-IQ" dirty="0" smtClean="0">
              <a:cs typeface="Ali_K_Samik" pitchFamily="2" charset="-78"/>
            </a:endParaRPr>
          </a:p>
          <a:p>
            <a:pPr algn="r"/>
            <a:endParaRPr lang="ar-IQ" dirty="0">
              <a:cs typeface="Ali_K_Samik" pitchFamily="2" charset="-78"/>
            </a:endParaRPr>
          </a:p>
        </p:txBody>
      </p:sp>
      <p:pic>
        <p:nvPicPr>
          <p:cNvPr id="6152" name="Picture 8"/>
          <p:cNvPicPr>
            <a:picLocks noChangeAspect="1" noChangeArrowheads="1"/>
          </p:cNvPicPr>
          <p:nvPr/>
        </p:nvPicPr>
        <p:blipFill>
          <a:blip r:embed="rId7" cstate="print"/>
          <a:srcRect/>
          <a:stretch>
            <a:fillRect/>
          </a:stretch>
        </p:blipFill>
        <p:spPr bwMode="auto">
          <a:xfrm>
            <a:off x="2895600" y="2667000"/>
            <a:ext cx="1371600" cy="242761"/>
          </a:xfrm>
          <a:prstGeom prst="rect">
            <a:avLst/>
          </a:prstGeom>
          <a:noFill/>
          <a:ln w="9525">
            <a:noFill/>
            <a:miter lim="800000"/>
            <a:headEnd/>
            <a:tailEnd/>
          </a:ln>
        </p:spPr>
      </p:pic>
      <p:pic>
        <p:nvPicPr>
          <p:cNvPr id="6153" name="Picture 9"/>
          <p:cNvPicPr>
            <a:picLocks noChangeAspect="1" noChangeArrowheads="1"/>
          </p:cNvPicPr>
          <p:nvPr/>
        </p:nvPicPr>
        <p:blipFill>
          <a:blip r:embed="rId8" cstate="print"/>
          <a:srcRect/>
          <a:stretch>
            <a:fillRect/>
          </a:stretch>
        </p:blipFill>
        <p:spPr bwMode="auto">
          <a:xfrm>
            <a:off x="2449286" y="2895600"/>
            <a:ext cx="2122714" cy="304800"/>
          </a:xfrm>
          <a:prstGeom prst="rect">
            <a:avLst/>
          </a:prstGeom>
          <a:noFill/>
          <a:ln w="9525">
            <a:noFill/>
            <a:miter lim="800000"/>
            <a:headEnd/>
            <a:tailEnd/>
          </a:ln>
        </p:spPr>
      </p:pic>
      <p:pic>
        <p:nvPicPr>
          <p:cNvPr id="6154" name="Picture 10"/>
          <p:cNvPicPr>
            <a:picLocks noChangeAspect="1" noChangeArrowheads="1"/>
          </p:cNvPicPr>
          <p:nvPr/>
        </p:nvPicPr>
        <p:blipFill>
          <a:blip r:embed="rId9" cstate="print"/>
          <a:srcRect/>
          <a:stretch>
            <a:fillRect/>
          </a:stretch>
        </p:blipFill>
        <p:spPr bwMode="auto">
          <a:xfrm>
            <a:off x="685800" y="3581400"/>
            <a:ext cx="4343400" cy="304800"/>
          </a:xfrm>
          <a:prstGeom prst="rect">
            <a:avLst/>
          </a:prstGeom>
          <a:noFill/>
          <a:ln w="9525">
            <a:noFill/>
            <a:miter lim="800000"/>
            <a:headEnd/>
            <a:tailEnd/>
          </a:ln>
        </p:spPr>
      </p:pic>
      <p:pic>
        <p:nvPicPr>
          <p:cNvPr id="6155" name="Picture 11"/>
          <p:cNvPicPr>
            <a:picLocks noChangeAspect="1" noChangeArrowheads="1"/>
          </p:cNvPicPr>
          <p:nvPr/>
        </p:nvPicPr>
        <p:blipFill>
          <a:blip r:embed="rId10" cstate="print"/>
          <a:srcRect/>
          <a:stretch>
            <a:fillRect/>
          </a:stretch>
        </p:blipFill>
        <p:spPr bwMode="auto">
          <a:xfrm>
            <a:off x="7315200" y="3810000"/>
            <a:ext cx="457200" cy="28575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27069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Example 2.2 </a:t>
            </a:r>
            <a:br>
              <a:rPr lang="en-US" b="1" dirty="0" smtClean="0"/>
            </a:br>
            <a:endParaRPr lang="ar-IQ" dirty="0"/>
          </a:p>
        </p:txBody>
      </p:sp>
      <p:sp>
        <p:nvSpPr>
          <p:cNvPr id="3" name="Rectangle 2"/>
          <p:cNvSpPr/>
          <p:nvPr/>
        </p:nvSpPr>
        <p:spPr>
          <a:xfrm>
            <a:off x="914400" y="1219200"/>
            <a:ext cx="7315200" cy="3416320"/>
          </a:xfrm>
          <a:prstGeom prst="rect">
            <a:avLst/>
          </a:prstGeom>
        </p:spPr>
        <p:txBody>
          <a:bodyPr wrap="square">
            <a:spAutoFit/>
          </a:bodyPr>
          <a:lstStyle/>
          <a:p>
            <a:pPr algn="just" rtl="0"/>
            <a:r>
              <a:rPr lang="en-US" sz="2400" dirty="0" smtClean="0">
                <a:cs typeface="+mj-cs"/>
              </a:rPr>
              <a:t>The following data are IQs of arrested drug abusers who are aged 16 years or older. Is there any evidence that the median IQ of drug abusers in the population is greater than 107? Use</a:t>
            </a:r>
          </a:p>
          <a:p>
            <a:pPr algn="just" rtl="0"/>
            <a:endParaRPr lang="en-US" sz="2400" dirty="0" smtClean="0">
              <a:cs typeface="+mj-cs"/>
            </a:endParaRPr>
          </a:p>
          <a:p>
            <a:pPr algn="just" rtl="0"/>
            <a:endParaRPr lang="en-US" sz="2400" dirty="0" smtClean="0">
              <a:cs typeface="+mj-cs"/>
            </a:endParaRPr>
          </a:p>
          <a:p>
            <a:pPr algn="just" rtl="0"/>
            <a:endParaRPr lang="en-US" sz="2400" dirty="0" smtClean="0">
              <a:cs typeface="+mj-cs"/>
            </a:endParaRPr>
          </a:p>
          <a:p>
            <a:pPr algn="just" rtl="0"/>
            <a:endParaRPr lang="en-US" sz="2400" dirty="0" smtClean="0">
              <a:cs typeface="+mj-cs"/>
            </a:endParaRPr>
          </a:p>
          <a:p>
            <a:pPr algn="just" rtl="0"/>
            <a:endParaRPr lang="ar-IQ" sz="2400" dirty="0">
              <a:cs typeface="+mj-cs"/>
            </a:endParaRPr>
          </a:p>
        </p:txBody>
      </p:sp>
      <p:pic>
        <p:nvPicPr>
          <p:cNvPr id="1026" name="Picture 2"/>
          <p:cNvPicPr>
            <a:picLocks noChangeAspect="1" noChangeArrowheads="1"/>
          </p:cNvPicPr>
          <p:nvPr/>
        </p:nvPicPr>
        <p:blipFill>
          <a:blip r:embed="rId2" cstate="print"/>
          <a:srcRect/>
          <a:stretch>
            <a:fillRect/>
          </a:stretch>
        </p:blipFill>
        <p:spPr bwMode="auto">
          <a:xfrm>
            <a:off x="3048001" y="2438400"/>
            <a:ext cx="914399" cy="3048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838200" y="2971800"/>
            <a:ext cx="7315200" cy="600075"/>
          </a:xfrm>
          <a:prstGeom prst="rect">
            <a:avLst/>
          </a:prstGeom>
          <a:noFill/>
          <a:ln w="9525">
            <a:noFill/>
            <a:miter lim="800000"/>
            <a:headEnd/>
            <a:tailEnd/>
          </a:ln>
        </p:spPr>
      </p:pic>
      <p:sp>
        <p:nvSpPr>
          <p:cNvPr id="6" name="Rectangle 5"/>
          <p:cNvSpPr/>
          <p:nvPr/>
        </p:nvSpPr>
        <p:spPr>
          <a:xfrm>
            <a:off x="838200" y="3581400"/>
            <a:ext cx="7162800" cy="2400657"/>
          </a:xfrm>
          <a:prstGeom prst="rect">
            <a:avLst/>
          </a:prstGeom>
        </p:spPr>
        <p:txBody>
          <a:bodyPr wrap="square">
            <a:spAutoFit/>
          </a:bodyPr>
          <a:lstStyle/>
          <a:p>
            <a:pPr algn="just" rtl="0"/>
            <a:r>
              <a:rPr lang="en-US" sz="2000" b="1" dirty="0" smtClean="0"/>
              <a:t>Solution </a:t>
            </a:r>
          </a:p>
          <a:p>
            <a:pPr algn="just" rtl="0"/>
            <a:r>
              <a:rPr lang="en-US" sz="2000" dirty="0" smtClean="0"/>
              <a:t>The parameter of interest is     the median IQ of drug abusers in the population. We wish to test the hypothesis, </a:t>
            </a:r>
          </a:p>
          <a:p>
            <a:pPr algn="just" rtl="0"/>
            <a:r>
              <a:rPr lang="en-US" dirty="0" smtClean="0"/>
              <a:t>                   against </a:t>
            </a:r>
          </a:p>
          <a:p>
            <a:pPr algn="just" rtl="0"/>
            <a:endParaRPr lang="en-US" dirty="0" smtClean="0"/>
          </a:p>
          <a:p>
            <a:pPr algn="just" rtl="0"/>
            <a:endParaRPr lang="en-US" dirty="0" smtClean="0"/>
          </a:p>
          <a:p>
            <a:pPr algn="just" rtl="0"/>
            <a:endParaRPr lang="en-US" dirty="0" smtClean="0"/>
          </a:p>
          <a:p>
            <a:pPr algn="just" rtl="0"/>
            <a:endParaRPr lang="ar-IQ" dirty="0"/>
          </a:p>
        </p:txBody>
      </p:sp>
      <p:pic>
        <p:nvPicPr>
          <p:cNvPr id="1028" name="Picture 4"/>
          <p:cNvPicPr>
            <a:picLocks noChangeAspect="1" noChangeArrowheads="1"/>
          </p:cNvPicPr>
          <p:nvPr/>
        </p:nvPicPr>
        <p:blipFill>
          <a:blip r:embed="rId4" cstate="print"/>
          <a:srcRect/>
          <a:stretch>
            <a:fillRect/>
          </a:stretch>
        </p:blipFill>
        <p:spPr bwMode="auto">
          <a:xfrm>
            <a:off x="4114800" y="3962400"/>
            <a:ext cx="276225" cy="276225"/>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1143000" y="4495800"/>
            <a:ext cx="695325" cy="342900"/>
          </a:xfrm>
          <a:prstGeom prst="rect">
            <a:avLst/>
          </a:prstGeom>
          <a:noFill/>
          <a:ln w="9525">
            <a:noFill/>
            <a:miter lim="800000"/>
            <a:headEnd/>
            <a:tailEnd/>
          </a:ln>
        </p:spPr>
      </p:pic>
      <p:pic>
        <p:nvPicPr>
          <p:cNvPr id="1030" name="Picture 6"/>
          <p:cNvPicPr>
            <a:picLocks noChangeAspect="1" noChangeArrowheads="1"/>
          </p:cNvPicPr>
          <p:nvPr/>
        </p:nvPicPr>
        <p:blipFill>
          <a:blip r:embed="rId6" cstate="print"/>
          <a:srcRect/>
          <a:stretch>
            <a:fillRect/>
          </a:stretch>
        </p:blipFill>
        <p:spPr bwMode="auto">
          <a:xfrm>
            <a:off x="1066800" y="4800600"/>
            <a:ext cx="781050" cy="304800"/>
          </a:xfrm>
          <a:prstGeom prst="rect">
            <a:avLst/>
          </a:prstGeom>
          <a:noFill/>
          <a:ln w="9525">
            <a:noFill/>
            <a:miter lim="800000"/>
            <a:headEnd/>
            <a:tailEnd/>
          </a:ln>
        </p:spPr>
      </p:pic>
      <p:sp>
        <p:nvSpPr>
          <p:cNvPr id="10" name="Rectangle 9"/>
          <p:cNvSpPr/>
          <p:nvPr/>
        </p:nvSpPr>
        <p:spPr>
          <a:xfrm>
            <a:off x="838200" y="5029200"/>
            <a:ext cx="914400" cy="400110"/>
          </a:xfrm>
          <a:prstGeom prst="rect">
            <a:avLst/>
          </a:prstGeom>
        </p:spPr>
        <p:txBody>
          <a:bodyPr wrap="square">
            <a:spAutoFit/>
          </a:bodyPr>
          <a:lstStyle/>
          <a:p>
            <a:r>
              <a:rPr lang="en-US" sz="2000" dirty="0" smtClean="0"/>
              <a:t>at the </a:t>
            </a:r>
            <a:endParaRPr lang="ar-IQ" sz="2000" dirty="0"/>
          </a:p>
        </p:txBody>
      </p:sp>
      <p:pic>
        <p:nvPicPr>
          <p:cNvPr id="11" name="Picture 2"/>
          <p:cNvPicPr>
            <a:picLocks noChangeAspect="1" noChangeArrowheads="1"/>
          </p:cNvPicPr>
          <p:nvPr/>
        </p:nvPicPr>
        <p:blipFill>
          <a:blip r:embed="rId2" cstate="print"/>
          <a:srcRect/>
          <a:stretch>
            <a:fillRect/>
          </a:stretch>
        </p:blipFill>
        <p:spPr bwMode="auto">
          <a:xfrm>
            <a:off x="1752600" y="5105400"/>
            <a:ext cx="914399" cy="304800"/>
          </a:xfrm>
          <a:prstGeom prst="rect">
            <a:avLst/>
          </a:prstGeom>
          <a:noFill/>
          <a:ln w="9525">
            <a:noFill/>
            <a:miter lim="800000"/>
            <a:headEnd/>
            <a:tailEnd/>
          </a:ln>
        </p:spPr>
      </p:pic>
      <p:sp>
        <p:nvSpPr>
          <p:cNvPr id="12" name="Rectangle 11"/>
          <p:cNvSpPr/>
          <p:nvPr/>
        </p:nvSpPr>
        <p:spPr>
          <a:xfrm>
            <a:off x="2667000" y="5105401"/>
            <a:ext cx="4419600" cy="400110"/>
          </a:xfrm>
          <a:prstGeom prst="rect">
            <a:avLst/>
          </a:prstGeom>
        </p:spPr>
        <p:txBody>
          <a:bodyPr wrap="square">
            <a:spAutoFit/>
          </a:bodyPr>
          <a:lstStyle/>
          <a:p>
            <a:pPr algn="l" rtl="0"/>
            <a:r>
              <a:rPr lang="en-US" sz="2000" dirty="0" smtClean="0"/>
              <a:t>level of significance. The test statistic is </a:t>
            </a:r>
            <a:endParaRPr lang="ar-IQ" sz="2000" dirty="0"/>
          </a:p>
        </p:txBody>
      </p:sp>
      <p:pic>
        <p:nvPicPr>
          <p:cNvPr id="1031" name="Picture 7"/>
          <p:cNvPicPr>
            <a:picLocks noChangeAspect="1" noChangeArrowheads="1"/>
          </p:cNvPicPr>
          <p:nvPr/>
        </p:nvPicPr>
        <p:blipFill>
          <a:blip r:embed="rId7" cstate="print"/>
          <a:srcRect/>
          <a:stretch>
            <a:fillRect/>
          </a:stretch>
        </p:blipFill>
        <p:spPr bwMode="auto">
          <a:xfrm>
            <a:off x="6858000" y="5181600"/>
            <a:ext cx="914400" cy="266700"/>
          </a:xfrm>
          <a:prstGeom prst="rect">
            <a:avLst/>
          </a:prstGeom>
          <a:noFill/>
          <a:ln w="9525">
            <a:noFill/>
            <a:miter lim="800000"/>
            <a:headEnd/>
            <a:tailEnd/>
          </a:ln>
        </p:spPr>
      </p:pic>
      <p:sp>
        <p:nvSpPr>
          <p:cNvPr id="14" name="Rectangle 13"/>
          <p:cNvSpPr/>
          <p:nvPr/>
        </p:nvSpPr>
        <p:spPr>
          <a:xfrm>
            <a:off x="838200" y="5486400"/>
            <a:ext cx="7086600" cy="707886"/>
          </a:xfrm>
          <a:prstGeom prst="rect">
            <a:avLst/>
          </a:prstGeom>
        </p:spPr>
        <p:txBody>
          <a:bodyPr wrap="square">
            <a:spAutoFit/>
          </a:bodyPr>
          <a:lstStyle/>
          <a:p>
            <a:pPr algn="l" rtl="0"/>
            <a:r>
              <a:rPr lang="en-US" sz="2000" dirty="0" smtClean="0"/>
              <a:t>Where        </a:t>
            </a:r>
            <a:r>
              <a:rPr lang="en-US" sz="2000" i="1" dirty="0" smtClean="0"/>
              <a:t>is the number of observations less than 107. When        is true</a:t>
            </a:r>
            <a:endParaRPr lang="ar-IQ" sz="2000" dirty="0"/>
          </a:p>
        </p:txBody>
      </p:sp>
      <p:pic>
        <p:nvPicPr>
          <p:cNvPr id="1033" name="Picture 9"/>
          <p:cNvPicPr>
            <a:picLocks noChangeAspect="1" noChangeArrowheads="1"/>
          </p:cNvPicPr>
          <p:nvPr/>
        </p:nvPicPr>
        <p:blipFill>
          <a:blip r:embed="rId8" cstate="print"/>
          <a:srcRect/>
          <a:stretch>
            <a:fillRect/>
          </a:stretch>
        </p:blipFill>
        <p:spPr bwMode="auto">
          <a:xfrm>
            <a:off x="1752600" y="5562600"/>
            <a:ext cx="238125" cy="233363"/>
          </a:xfrm>
          <a:prstGeom prst="rect">
            <a:avLst/>
          </a:prstGeom>
          <a:noFill/>
          <a:ln w="9525">
            <a:noFill/>
            <a:miter lim="800000"/>
            <a:headEnd/>
            <a:tailEnd/>
          </a:ln>
        </p:spPr>
      </p:pic>
      <p:pic>
        <p:nvPicPr>
          <p:cNvPr id="1034" name="Picture 10"/>
          <p:cNvPicPr>
            <a:picLocks noChangeAspect="1" noChangeArrowheads="1"/>
          </p:cNvPicPr>
          <p:nvPr/>
        </p:nvPicPr>
        <p:blipFill>
          <a:blip r:embed="rId9" cstate="print"/>
          <a:srcRect/>
          <a:stretch>
            <a:fillRect/>
          </a:stretch>
        </p:blipFill>
        <p:spPr bwMode="auto">
          <a:xfrm>
            <a:off x="7467600" y="5486400"/>
            <a:ext cx="350520" cy="304800"/>
          </a:xfrm>
          <a:prstGeom prst="rect">
            <a:avLst/>
          </a:prstGeom>
          <a:noFill/>
          <a:ln w="9525">
            <a:noFill/>
            <a:miter lim="800000"/>
            <a:headEnd/>
            <a:tailEnd/>
          </a:ln>
        </p:spPr>
      </p:pic>
      <p:pic>
        <p:nvPicPr>
          <p:cNvPr id="1036" name="Picture 12"/>
          <p:cNvPicPr>
            <a:picLocks noChangeAspect="1" noChangeArrowheads="1"/>
          </p:cNvPicPr>
          <p:nvPr/>
        </p:nvPicPr>
        <p:blipFill>
          <a:blip r:embed="rId10" cstate="print"/>
          <a:srcRect/>
          <a:stretch>
            <a:fillRect/>
          </a:stretch>
        </p:blipFill>
        <p:spPr bwMode="auto">
          <a:xfrm>
            <a:off x="1828800" y="5791200"/>
            <a:ext cx="1066800" cy="36195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001000" cy="707886"/>
          </a:xfrm>
          <a:prstGeom prst="rect">
            <a:avLst/>
          </a:prstGeom>
        </p:spPr>
        <p:txBody>
          <a:bodyPr wrap="square">
            <a:spAutoFit/>
          </a:bodyPr>
          <a:lstStyle/>
          <a:p>
            <a:pPr algn="l" rtl="0"/>
            <a:r>
              <a:rPr lang="en-US" sz="2000" b="1" dirty="0" smtClean="0"/>
              <a:t>Note: We discard one observation which has the same value as the hypothesized median, leaving us with a usable sample size of 14. </a:t>
            </a:r>
            <a:endParaRPr lang="ar-IQ" sz="2000" dirty="0"/>
          </a:p>
        </p:txBody>
      </p:sp>
      <p:sp>
        <p:nvSpPr>
          <p:cNvPr id="3" name="Rectangle 2"/>
          <p:cNvSpPr/>
          <p:nvPr/>
        </p:nvSpPr>
        <p:spPr>
          <a:xfrm>
            <a:off x="304800" y="1295401"/>
            <a:ext cx="7543800" cy="1015663"/>
          </a:xfrm>
          <a:prstGeom prst="rect">
            <a:avLst/>
          </a:prstGeom>
        </p:spPr>
        <p:txBody>
          <a:bodyPr wrap="square">
            <a:spAutoFit/>
          </a:bodyPr>
          <a:lstStyle/>
          <a:p>
            <a:pPr algn="l" rtl="0"/>
            <a:r>
              <a:rPr lang="en-US" sz="2000" dirty="0" smtClean="0"/>
              <a:t>Let        </a:t>
            </a:r>
            <a:r>
              <a:rPr lang="en-US" sz="2000" i="1" dirty="0" smtClean="0"/>
              <a:t>be the observed value of the test statistic. We reject        at the 0.05 level of significance </a:t>
            </a:r>
            <a:r>
              <a:rPr lang="en-US" sz="2000" dirty="0" smtClean="0"/>
              <a:t>when </a:t>
            </a:r>
            <a:r>
              <a:rPr lang="en-US" sz="2000" i="1" dirty="0" smtClean="0"/>
              <a:t>                   , where the p-value of the test is given by</a:t>
            </a:r>
            <a:endParaRPr lang="ar-IQ" sz="2000" dirty="0"/>
          </a:p>
        </p:txBody>
      </p:sp>
      <p:pic>
        <p:nvPicPr>
          <p:cNvPr id="2050" name="Picture 2"/>
          <p:cNvPicPr>
            <a:picLocks noChangeAspect="1" noChangeArrowheads="1"/>
          </p:cNvPicPr>
          <p:nvPr/>
        </p:nvPicPr>
        <p:blipFill>
          <a:blip r:embed="rId2" cstate="print"/>
          <a:srcRect/>
          <a:stretch>
            <a:fillRect/>
          </a:stretch>
        </p:blipFill>
        <p:spPr bwMode="auto">
          <a:xfrm>
            <a:off x="6553200" y="1295400"/>
            <a:ext cx="304800" cy="2921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3657600" y="1600200"/>
            <a:ext cx="876300" cy="381000"/>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762000" y="1295400"/>
            <a:ext cx="381000" cy="304800"/>
          </a:xfrm>
          <a:prstGeom prst="rect">
            <a:avLst/>
          </a:prstGeom>
          <a:noFill/>
          <a:ln w="9525">
            <a:noFill/>
            <a:miter lim="800000"/>
            <a:headEnd/>
            <a:tailEnd/>
          </a:ln>
        </p:spPr>
      </p:pic>
      <p:pic>
        <p:nvPicPr>
          <p:cNvPr id="2053" name="Picture 5"/>
          <p:cNvPicPr>
            <a:picLocks noChangeAspect="1" noChangeArrowheads="1"/>
          </p:cNvPicPr>
          <p:nvPr/>
        </p:nvPicPr>
        <p:blipFill>
          <a:blip r:embed="rId5" cstate="print"/>
          <a:srcRect/>
          <a:stretch>
            <a:fillRect/>
          </a:stretch>
        </p:blipFill>
        <p:spPr bwMode="auto">
          <a:xfrm>
            <a:off x="1600200" y="1981200"/>
            <a:ext cx="1676400" cy="381000"/>
          </a:xfrm>
          <a:prstGeom prst="rect">
            <a:avLst/>
          </a:prstGeom>
          <a:noFill/>
          <a:ln w="9525">
            <a:noFill/>
            <a:miter lim="800000"/>
            <a:headEnd/>
            <a:tailEnd/>
          </a:ln>
        </p:spPr>
      </p:pic>
      <p:sp>
        <p:nvSpPr>
          <p:cNvPr id="8" name="Rectangle 7"/>
          <p:cNvSpPr/>
          <p:nvPr/>
        </p:nvSpPr>
        <p:spPr>
          <a:xfrm>
            <a:off x="381000" y="2286000"/>
            <a:ext cx="6858000" cy="400110"/>
          </a:xfrm>
          <a:prstGeom prst="rect">
            <a:avLst/>
          </a:prstGeom>
        </p:spPr>
        <p:txBody>
          <a:bodyPr wrap="square">
            <a:spAutoFit/>
          </a:bodyPr>
          <a:lstStyle/>
          <a:p>
            <a:pPr algn="l" rtl="0"/>
            <a:r>
              <a:rPr lang="en-US" sz="2000" dirty="0" smtClean="0"/>
              <a:t>The following table gives the signs of </a:t>
            </a:r>
            <a:endParaRPr lang="ar-IQ" sz="2000" dirty="0"/>
          </a:p>
        </p:txBody>
      </p:sp>
      <p:pic>
        <p:nvPicPr>
          <p:cNvPr id="2055" name="Picture 7"/>
          <p:cNvPicPr>
            <a:picLocks noChangeAspect="1" noChangeArrowheads="1"/>
          </p:cNvPicPr>
          <p:nvPr/>
        </p:nvPicPr>
        <p:blipFill>
          <a:blip r:embed="rId6" cstate="print"/>
          <a:srcRect/>
          <a:stretch>
            <a:fillRect/>
          </a:stretch>
        </p:blipFill>
        <p:spPr bwMode="auto">
          <a:xfrm>
            <a:off x="4953000" y="2286000"/>
            <a:ext cx="838200" cy="304800"/>
          </a:xfrm>
          <a:prstGeom prst="rect">
            <a:avLst/>
          </a:prstGeom>
          <a:noFill/>
          <a:ln w="9525">
            <a:noFill/>
            <a:miter lim="800000"/>
            <a:headEnd/>
            <a:tailEnd/>
          </a:ln>
        </p:spPr>
      </p:pic>
      <p:pic>
        <p:nvPicPr>
          <p:cNvPr id="2056" name="Picture 8"/>
          <p:cNvPicPr>
            <a:picLocks noChangeAspect="1" noChangeArrowheads="1"/>
          </p:cNvPicPr>
          <p:nvPr/>
        </p:nvPicPr>
        <p:blipFill>
          <a:blip r:embed="rId7" cstate="print"/>
          <a:srcRect/>
          <a:stretch>
            <a:fillRect/>
          </a:stretch>
        </p:blipFill>
        <p:spPr bwMode="auto">
          <a:xfrm>
            <a:off x="304800" y="2590800"/>
            <a:ext cx="7848600" cy="1676400"/>
          </a:xfrm>
          <a:prstGeom prst="rect">
            <a:avLst/>
          </a:prstGeom>
          <a:noFill/>
          <a:ln w="9525">
            <a:noFill/>
            <a:miter lim="800000"/>
            <a:headEnd/>
            <a:tailEnd/>
          </a:ln>
        </p:spPr>
      </p:pic>
      <p:sp>
        <p:nvSpPr>
          <p:cNvPr id="12" name="Rectangle 11"/>
          <p:cNvSpPr/>
          <p:nvPr/>
        </p:nvSpPr>
        <p:spPr>
          <a:xfrm>
            <a:off x="457200" y="4267201"/>
            <a:ext cx="8077200" cy="2554545"/>
          </a:xfrm>
          <a:prstGeom prst="rect">
            <a:avLst/>
          </a:prstGeom>
        </p:spPr>
        <p:txBody>
          <a:bodyPr wrap="square">
            <a:spAutoFit/>
          </a:bodyPr>
          <a:lstStyle/>
          <a:p>
            <a:pPr algn="just" rtl="0"/>
            <a:r>
              <a:rPr lang="en-US" sz="2000" dirty="0" smtClean="0"/>
              <a:t>Here,              </a:t>
            </a:r>
            <a:r>
              <a:rPr lang="en-US" sz="2000" i="1" dirty="0" smtClean="0"/>
              <a:t>and              The observed value of the test statistic is</a:t>
            </a:r>
          </a:p>
          <a:p>
            <a:pPr algn="just" rtl="0"/>
            <a:r>
              <a:rPr lang="en-US" sz="2000" dirty="0" smtClean="0"/>
              <a:t>Thus</a:t>
            </a:r>
          </a:p>
          <a:p>
            <a:pPr algn="just" rtl="0"/>
            <a:r>
              <a:rPr lang="en-US" sz="2000" dirty="0" smtClean="0"/>
              <a:t>Since this is a one-sided test, the </a:t>
            </a:r>
            <a:r>
              <a:rPr lang="en-US" sz="2000" i="1" dirty="0" smtClean="0"/>
              <a:t>p-value of the test is given by</a:t>
            </a:r>
          </a:p>
          <a:p>
            <a:pPr algn="just" rtl="0"/>
            <a:endParaRPr lang="en-US" sz="2000" dirty="0" smtClean="0"/>
          </a:p>
          <a:p>
            <a:pPr algn="just" rtl="0"/>
            <a:r>
              <a:rPr lang="en-US" sz="2000" dirty="0" smtClean="0"/>
              <a:t>Since the </a:t>
            </a:r>
            <a:r>
              <a:rPr lang="en-US" sz="2000" i="1" dirty="0" smtClean="0"/>
              <a:t>p-value of the test, 0.3953, is greater than 0.05, we fail to reject        </a:t>
            </a:r>
          </a:p>
          <a:p>
            <a:pPr algn="just" rtl="0"/>
            <a:r>
              <a:rPr lang="en-US" sz="2000" i="1" dirty="0" smtClean="0"/>
              <a:t>at the 0.05 level </a:t>
            </a:r>
            <a:r>
              <a:rPr lang="en-US" sz="2000" dirty="0" smtClean="0"/>
              <a:t>of significance. Hence, there is not enough evidence to conclude that the median IQ of the subjects in the population is greater than 107.</a:t>
            </a:r>
            <a:endParaRPr lang="ar-IQ" sz="2000" dirty="0"/>
          </a:p>
        </p:txBody>
      </p:sp>
      <p:pic>
        <p:nvPicPr>
          <p:cNvPr id="2057" name="Picture 9"/>
          <p:cNvPicPr>
            <a:picLocks noChangeAspect="1" noChangeArrowheads="1"/>
          </p:cNvPicPr>
          <p:nvPr/>
        </p:nvPicPr>
        <p:blipFill>
          <a:blip r:embed="rId8" cstate="print"/>
          <a:srcRect/>
          <a:stretch>
            <a:fillRect/>
          </a:stretch>
        </p:blipFill>
        <p:spPr bwMode="auto">
          <a:xfrm>
            <a:off x="1143000" y="4267200"/>
            <a:ext cx="704850" cy="333375"/>
          </a:xfrm>
          <a:prstGeom prst="rect">
            <a:avLst/>
          </a:prstGeom>
          <a:noFill/>
          <a:ln w="9525">
            <a:noFill/>
            <a:miter lim="800000"/>
            <a:headEnd/>
            <a:tailEnd/>
          </a:ln>
        </p:spPr>
      </p:pic>
      <p:pic>
        <p:nvPicPr>
          <p:cNvPr id="2058" name="Picture 10"/>
          <p:cNvPicPr>
            <a:picLocks noChangeAspect="1" noChangeArrowheads="1"/>
          </p:cNvPicPr>
          <p:nvPr/>
        </p:nvPicPr>
        <p:blipFill>
          <a:blip r:embed="rId9" cstate="print"/>
          <a:srcRect/>
          <a:stretch>
            <a:fillRect/>
          </a:stretch>
        </p:blipFill>
        <p:spPr bwMode="auto">
          <a:xfrm>
            <a:off x="2438400" y="4343400"/>
            <a:ext cx="628650" cy="304800"/>
          </a:xfrm>
          <a:prstGeom prst="rect">
            <a:avLst/>
          </a:prstGeom>
          <a:noFill/>
          <a:ln w="9525">
            <a:noFill/>
            <a:miter lim="800000"/>
            <a:headEnd/>
            <a:tailEnd/>
          </a:ln>
        </p:spPr>
      </p:pic>
      <p:pic>
        <p:nvPicPr>
          <p:cNvPr id="2059" name="Picture 11"/>
          <p:cNvPicPr>
            <a:picLocks noChangeAspect="1" noChangeArrowheads="1"/>
          </p:cNvPicPr>
          <p:nvPr/>
        </p:nvPicPr>
        <p:blipFill>
          <a:blip r:embed="rId10" cstate="print"/>
          <a:srcRect/>
          <a:stretch>
            <a:fillRect/>
          </a:stretch>
        </p:blipFill>
        <p:spPr bwMode="auto">
          <a:xfrm>
            <a:off x="1371600" y="4648200"/>
            <a:ext cx="914400" cy="304800"/>
          </a:xfrm>
          <a:prstGeom prst="rect">
            <a:avLst/>
          </a:prstGeom>
          <a:noFill/>
          <a:ln w="9525">
            <a:noFill/>
            <a:miter lim="800000"/>
            <a:headEnd/>
            <a:tailEnd/>
          </a:ln>
        </p:spPr>
      </p:pic>
      <p:pic>
        <p:nvPicPr>
          <p:cNvPr id="2060" name="Picture 12"/>
          <p:cNvPicPr>
            <a:picLocks noChangeAspect="1" noChangeArrowheads="1"/>
          </p:cNvPicPr>
          <p:nvPr/>
        </p:nvPicPr>
        <p:blipFill>
          <a:blip r:embed="rId11" cstate="print"/>
          <a:srcRect/>
          <a:stretch>
            <a:fillRect/>
          </a:stretch>
        </p:blipFill>
        <p:spPr bwMode="auto">
          <a:xfrm>
            <a:off x="7315200" y="4267200"/>
            <a:ext cx="962025" cy="381000"/>
          </a:xfrm>
          <a:prstGeom prst="rect">
            <a:avLst/>
          </a:prstGeom>
          <a:noFill/>
          <a:ln w="9525">
            <a:noFill/>
            <a:miter lim="800000"/>
            <a:headEnd/>
            <a:tailEnd/>
          </a:ln>
        </p:spPr>
      </p:pic>
      <p:pic>
        <p:nvPicPr>
          <p:cNvPr id="2061" name="Picture 13"/>
          <p:cNvPicPr>
            <a:picLocks noChangeAspect="1" noChangeArrowheads="1"/>
          </p:cNvPicPr>
          <p:nvPr/>
        </p:nvPicPr>
        <p:blipFill>
          <a:blip r:embed="rId12" cstate="print"/>
          <a:srcRect/>
          <a:stretch>
            <a:fillRect/>
          </a:stretch>
        </p:blipFill>
        <p:spPr bwMode="auto">
          <a:xfrm>
            <a:off x="457200" y="5181600"/>
            <a:ext cx="3276600" cy="457200"/>
          </a:xfrm>
          <a:prstGeom prst="rect">
            <a:avLst/>
          </a:prstGeom>
          <a:noFill/>
          <a:ln w="9525">
            <a:noFill/>
            <a:miter lim="800000"/>
            <a:headEnd/>
            <a:tailEnd/>
          </a:ln>
        </p:spPr>
      </p:pic>
      <p:pic>
        <p:nvPicPr>
          <p:cNvPr id="2062" name="Picture 14"/>
          <p:cNvPicPr>
            <a:picLocks noChangeAspect="1" noChangeArrowheads="1"/>
          </p:cNvPicPr>
          <p:nvPr/>
        </p:nvPicPr>
        <p:blipFill>
          <a:blip r:embed="rId13" cstate="print"/>
          <a:srcRect/>
          <a:stretch>
            <a:fillRect/>
          </a:stretch>
        </p:blipFill>
        <p:spPr bwMode="auto">
          <a:xfrm>
            <a:off x="8153400" y="5486400"/>
            <a:ext cx="263236" cy="3048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200"/>
            <a:ext cx="7620000" cy="2523768"/>
          </a:xfrm>
          <a:prstGeom prst="rect">
            <a:avLst/>
          </a:prstGeom>
        </p:spPr>
        <p:txBody>
          <a:bodyPr wrap="square">
            <a:spAutoFit/>
          </a:bodyPr>
          <a:lstStyle/>
          <a:p>
            <a:pPr algn="just" rtl="0"/>
            <a:r>
              <a:rPr lang="en-US" b="1" dirty="0" smtClean="0"/>
              <a:t>2.2.3 Large sample approximation </a:t>
            </a:r>
          </a:p>
          <a:p>
            <a:pPr algn="just" rtl="0"/>
            <a:r>
              <a:rPr lang="en-US" sz="2000" dirty="0" smtClean="0"/>
              <a:t>If the sample size is larger than 15, we can use the normal approximation to the binomial distribution with a continuity correction. Thus, if </a:t>
            </a:r>
            <a:r>
              <a:rPr lang="en-US" sz="2000" i="1" dirty="0" smtClean="0"/>
              <a:t>n is large and         </a:t>
            </a:r>
          </a:p>
          <a:p>
            <a:pPr algn="just" rtl="0"/>
            <a:r>
              <a:rPr lang="en-US" sz="2000" i="1" dirty="0" smtClean="0"/>
              <a:t>then it can be shown that S is approximately normally distribution with mean and variance                       That is,</a:t>
            </a:r>
          </a:p>
          <a:p>
            <a:pPr algn="just" rtl="0"/>
            <a:r>
              <a:rPr lang="en-US" sz="2000" i="1" dirty="0" smtClean="0"/>
              <a:t> Thus, for the sign test, when               and n &gt; 15, we can use the test statistic     . </a:t>
            </a:r>
            <a:endParaRPr lang="ar-IQ" sz="2000" dirty="0"/>
          </a:p>
        </p:txBody>
      </p:sp>
      <p:pic>
        <p:nvPicPr>
          <p:cNvPr id="3076" name="Picture 4"/>
          <p:cNvPicPr>
            <a:picLocks noChangeAspect="1" noChangeArrowheads="1"/>
          </p:cNvPicPr>
          <p:nvPr/>
        </p:nvPicPr>
        <p:blipFill>
          <a:blip r:embed="rId3" cstate="print"/>
          <a:srcRect/>
          <a:stretch>
            <a:fillRect/>
          </a:stretch>
        </p:blipFill>
        <p:spPr bwMode="auto">
          <a:xfrm>
            <a:off x="3429000" y="1371600"/>
            <a:ext cx="1219200" cy="381000"/>
          </a:xfrm>
          <a:prstGeom prst="rect">
            <a:avLst/>
          </a:prstGeom>
          <a:noFill/>
          <a:ln w="9525">
            <a:noFill/>
            <a:miter lim="800000"/>
            <a:headEnd/>
            <a:tailEnd/>
          </a:ln>
        </p:spPr>
      </p:pic>
      <p:pic>
        <p:nvPicPr>
          <p:cNvPr id="3077" name="Picture 5"/>
          <p:cNvPicPr>
            <a:picLocks noChangeAspect="1" noChangeArrowheads="1"/>
          </p:cNvPicPr>
          <p:nvPr/>
        </p:nvPicPr>
        <p:blipFill>
          <a:blip r:embed="rId4" cstate="print"/>
          <a:srcRect/>
          <a:stretch>
            <a:fillRect/>
          </a:stretch>
        </p:blipFill>
        <p:spPr bwMode="auto">
          <a:xfrm>
            <a:off x="3048000" y="1981200"/>
            <a:ext cx="990600" cy="352737"/>
          </a:xfrm>
          <a:prstGeom prst="rect">
            <a:avLst/>
          </a:prstGeom>
          <a:noFill/>
          <a:ln w="9525">
            <a:noFill/>
            <a:miter lim="800000"/>
            <a:headEnd/>
            <a:tailEnd/>
          </a:ln>
        </p:spPr>
      </p:pic>
      <p:pic>
        <p:nvPicPr>
          <p:cNvPr id="3078" name="Picture 6"/>
          <p:cNvPicPr>
            <a:picLocks noChangeAspect="1" noChangeArrowheads="1"/>
          </p:cNvPicPr>
          <p:nvPr/>
        </p:nvPicPr>
        <p:blipFill>
          <a:blip r:embed="rId5" cstate="print"/>
          <a:srcRect/>
          <a:stretch>
            <a:fillRect/>
          </a:stretch>
        </p:blipFill>
        <p:spPr bwMode="auto">
          <a:xfrm>
            <a:off x="5105400" y="1981200"/>
            <a:ext cx="1905000" cy="361950"/>
          </a:xfrm>
          <a:prstGeom prst="rect">
            <a:avLst/>
          </a:prstGeom>
          <a:noFill/>
          <a:ln w="9525">
            <a:noFill/>
            <a:miter lim="800000"/>
            <a:headEnd/>
            <a:tailEnd/>
          </a:ln>
        </p:spPr>
      </p:pic>
      <p:pic>
        <p:nvPicPr>
          <p:cNvPr id="3079" name="Picture 7"/>
          <p:cNvPicPr>
            <a:picLocks noChangeAspect="1" noChangeArrowheads="1"/>
          </p:cNvPicPr>
          <p:nvPr/>
        </p:nvPicPr>
        <p:blipFill>
          <a:blip r:embed="rId6" cstate="print"/>
          <a:srcRect/>
          <a:stretch>
            <a:fillRect/>
          </a:stretch>
        </p:blipFill>
        <p:spPr bwMode="auto">
          <a:xfrm>
            <a:off x="4562475" y="3419475"/>
            <a:ext cx="19050" cy="19050"/>
          </a:xfrm>
          <a:prstGeom prst="rect">
            <a:avLst/>
          </a:prstGeom>
          <a:noFill/>
          <a:ln w="9525">
            <a:noFill/>
            <a:miter lim="800000"/>
            <a:headEnd/>
            <a:tailEnd/>
          </a:ln>
        </p:spPr>
      </p:pic>
      <p:pic>
        <p:nvPicPr>
          <p:cNvPr id="3080" name="Picture 8"/>
          <p:cNvPicPr>
            <a:picLocks noChangeAspect="1" noChangeArrowheads="1"/>
          </p:cNvPicPr>
          <p:nvPr/>
        </p:nvPicPr>
        <p:blipFill>
          <a:blip r:embed="rId7" cstate="print"/>
          <a:srcRect/>
          <a:stretch>
            <a:fillRect/>
          </a:stretch>
        </p:blipFill>
        <p:spPr bwMode="auto">
          <a:xfrm>
            <a:off x="4114800" y="2286000"/>
            <a:ext cx="914400" cy="381000"/>
          </a:xfrm>
          <a:prstGeom prst="rect">
            <a:avLst/>
          </a:prstGeom>
          <a:noFill/>
          <a:ln w="9525">
            <a:noFill/>
            <a:miter lim="800000"/>
            <a:headEnd/>
            <a:tailEnd/>
          </a:ln>
        </p:spPr>
      </p:pic>
      <p:sp>
        <p:nvSpPr>
          <p:cNvPr id="11" name="Rectangle 10"/>
          <p:cNvSpPr/>
          <p:nvPr/>
        </p:nvSpPr>
        <p:spPr>
          <a:xfrm>
            <a:off x="762000" y="3733799"/>
            <a:ext cx="7772400" cy="1015663"/>
          </a:xfrm>
          <a:prstGeom prst="rect">
            <a:avLst/>
          </a:prstGeom>
        </p:spPr>
        <p:txBody>
          <a:bodyPr wrap="square">
            <a:spAutoFit/>
          </a:bodyPr>
          <a:lstStyle/>
          <a:p>
            <a:pPr algn="just" rtl="0"/>
            <a:r>
              <a:rPr lang="en-US" sz="2000" dirty="0" smtClean="0"/>
              <a:t>When     </a:t>
            </a:r>
            <a:r>
              <a:rPr lang="en-US" sz="2000" i="1" dirty="0" smtClean="0"/>
              <a:t> is true and 15,                  is approximately (0, 1). N For the large sample </a:t>
            </a:r>
            <a:r>
              <a:rPr lang="en-US" sz="2000" dirty="0" smtClean="0"/>
              <a:t>approximation, it is common to use a </a:t>
            </a:r>
            <a:r>
              <a:rPr lang="en-US" sz="2000" b="1" i="1" dirty="0" smtClean="0"/>
              <a:t>continuity correction, by replacing                      in the </a:t>
            </a:r>
            <a:r>
              <a:rPr lang="en-US" sz="2000" dirty="0" smtClean="0"/>
              <a:t>definition of </a:t>
            </a:r>
            <a:r>
              <a:rPr lang="en-US" sz="2000" i="1" dirty="0" smtClean="0"/>
              <a:t>Z. Equation (2.1) then becomes</a:t>
            </a:r>
            <a:endParaRPr lang="ar-IQ" sz="2000" dirty="0"/>
          </a:p>
        </p:txBody>
      </p:sp>
      <p:pic>
        <p:nvPicPr>
          <p:cNvPr id="3082" name="Picture 10"/>
          <p:cNvPicPr>
            <a:picLocks noChangeAspect="1" noChangeArrowheads="1"/>
          </p:cNvPicPr>
          <p:nvPr/>
        </p:nvPicPr>
        <p:blipFill>
          <a:blip r:embed="rId8" cstate="print"/>
          <a:srcRect/>
          <a:stretch>
            <a:fillRect/>
          </a:stretch>
        </p:blipFill>
        <p:spPr bwMode="auto">
          <a:xfrm>
            <a:off x="1205948" y="3733800"/>
            <a:ext cx="318052" cy="304800"/>
          </a:xfrm>
          <a:prstGeom prst="rect">
            <a:avLst/>
          </a:prstGeom>
          <a:noFill/>
          <a:ln w="9525">
            <a:noFill/>
            <a:miter lim="800000"/>
            <a:headEnd/>
            <a:tailEnd/>
          </a:ln>
        </p:spPr>
      </p:pic>
      <p:pic>
        <p:nvPicPr>
          <p:cNvPr id="3083" name="Picture 11"/>
          <p:cNvPicPr>
            <a:picLocks noChangeAspect="1" noChangeArrowheads="1"/>
          </p:cNvPicPr>
          <p:nvPr/>
        </p:nvPicPr>
        <p:blipFill>
          <a:blip r:embed="rId9" cstate="print"/>
          <a:srcRect/>
          <a:stretch>
            <a:fillRect/>
          </a:stretch>
        </p:blipFill>
        <p:spPr bwMode="auto">
          <a:xfrm>
            <a:off x="3048000" y="3733800"/>
            <a:ext cx="1143000" cy="400050"/>
          </a:xfrm>
          <a:prstGeom prst="rect">
            <a:avLst/>
          </a:prstGeom>
          <a:noFill/>
          <a:ln w="9525">
            <a:noFill/>
            <a:miter lim="800000"/>
            <a:headEnd/>
            <a:tailEnd/>
          </a:ln>
        </p:spPr>
      </p:pic>
      <p:pic>
        <p:nvPicPr>
          <p:cNvPr id="3084" name="Picture 12"/>
          <p:cNvPicPr>
            <a:picLocks noChangeAspect="1" noChangeArrowheads="1"/>
          </p:cNvPicPr>
          <p:nvPr/>
        </p:nvPicPr>
        <p:blipFill>
          <a:blip r:embed="rId10" cstate="print"/>
          <a:srcRect/>
          <a:stretch>
            <a:fillRect/>
          </a:stretch>
        </p:blipFill>
        <p:spPr bwMode="auto">
          <a:xfrm>
            <a:off x="2057400" y="4343400"/>
            <a:ext cx="723900" cy="457200"/>
          </a:xfrm>
          <a:prstGeom prst="rect">
            <a:avLst/>
          </a:prstGeom>
          <a:noFill/>
          <a:ln w="9525">
            <a:noFill/>
            <a:miter lim="800000"/>
            <a:headEnd/>
            <a:tailEnd/>
          </a:ln>
        </p:spPr>
      </p:pic>
      <p:pic>
        <p:nvPicPr>
          <p:cNvPr id="3085" name="Picture 13"/>
          <p:cNvPicPr>
            <a:picLocks noChangeAspect="1" noChangeArrowheads="1"/>
          </p:cNvPicPr>
          <p:nvPr/>
        </p:nvPicPr>
        <p:blipFill>
          <a:blip r:embed="rId11" cstate="print"/>
          <a:srcRect/>
          <a:stretch>
            <a:fillRect/>
          </a:stretch>
        </p:blipFill>
        <p:spPr bwMode="auto">
          <a:xfrm>
            <a:off x="914400" y="2895600"/>
            <a:ext cx="6705600" cy="752475"/>
          </a:xfrm>
          <a:prstGeom prst="rect">
            <a:avLst/>
          </a:prstGeom>
          <a:noFill/>
          <a:ln w="9525">
            <a:noFill/>
            <a:miter lim="800000"/>
            <a:headEnd/>
            <a:tailEnd/>
          </a:ln>
        </p:spPr>
      </p:pic>
      <p:pic>
        <p:nvPicPr>
          <p:cNvPr id="3086" name="Picture 14"/>
          <p:cNvPicPr>
            <a:picLocks noChangeAspect="1" noChangeArrowheads="1"/>
          </p:cNvPicPr>
          <p:nvPr/>
        </p:nvPicPr>
        <p:blipFill>
          <a:blip r:embed="rId12" cstate="print"/>
          <a:srcRect/>
          <a:stretch>
            <a:fillRect/>
          </a:stretch>
        </p:blipFill>
        <p:spPr bwMode="auto">
          <a:xfrm>
            <a:off x="609600" y="4800600"/>
            <a:ext cx="7467600" cy="581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t>Example 2.3 </a:t>
            </a:r>
            <a:endParaRPr lang="ar-IQ" dirty="0"/>
          </a:p>
        </p:txBody>
      </p:sp>
      <p:sp>
        <p:nvSpPr>
          <p:cNvPr id="3" name="Rectangle 2"/>
          <p:cNvSpPr/>
          <p:nvPr/>
        </p:nvSpPr>
        <p:spPr>
          <a:xfrm>
            <a:off x="457200" y="990600"/>
            <a:ext cx="8001000" cy="1938992"/>
          </a:xfrm>
          <a:prstGeom prst="rect">
            <a:avLst/>
          </a:prstGeom>
        </p:spPr>
        <p:txBody>
          <a:bodyPr wrap="square">
            <a:spAutoFit/>
          </a:bodyPr>
          <a:lstStyle/>
          <a:p>
            <a:pPr algn="just" rtl="0"/>
            <a:r>
              <a:rPr lang="en-US" sz="2000" dirty="0" smtClean="0"/>
              <a:t>The following data gives the ages, in years, of a random sample of 20 students from a training course. It is believed that the median age of students in this school is smaller than 22 years. Based on these data, is there sufficient evidence to conclude that the median age of students from a training course is smaller than 22 years? </a:t>
            </a:r>
          </a:p>
          <a:p>
            <a:pPr algn="just" rtl="0"/>
            <a:endParaRPr lang="ar-IQ" sz="2000" dirty="0"/>
          </a:p>
        </p:txBody>
      </p:sp>
      <p:pic>
        <p:nvPicPr>
          <p:cNvPr id="4098" name="Picture 2"/>
          <p:cNvPicPr>
            <a:picLocks noChangeAspect="1" noChangeArrowheads="1"/>
          </p:cNvPicPr>
          <p:nvPr/>
        </p:nvPicPr>
        <p:blipFill>
          <a:blip r:embed="rId2" cstate="print"/>
          <a:srcRect/>
          <a:stretch>
            <a:fillRect/>
          </a:stretch>
        </p:blipFill>
        <p:spPr bwMode="auto">
          <a:xfrm>
            <a:off x="304800" y="2667000"/>
            <a:ext cx="8229600" cy="1033463"/>
          </a:xfrm>
          <a:prstGeom prst="rect">
            <a:avLst/>
          </a:prstGeom>
          <a:noFill/>
          <a:ln w="9525">
            <a:noFill/>
            <a:miter lim="800000"/>
            <a:headEnd/>
            <a:tailEnd/>
          </a:ln>
        </p:spPr>
      </p:pic>
      <p:sp>
        <p:nvSpPr>
          <p:cNvPr id="5" name="Rectangle 4"/>
          <p:cNvSpPr/>
          <p:nvPr/>
        </p:nvSpPr>
        <p:spPr>
          <a:xfrm>
            <a:off x="685800" y="3581400"/>
            <a:ext cx="7696200" cy="1631216"/>
          </a:xfrm>
          <a:prstGeom prst="rect">
            <a:avLst/>
          </a:prstGeom>
        </p:spPr>
        <p:txBody>
          <a:bodyPr wrap="square">
            <a:spAutoFit/>
          </a:bodyPr>
          <a:lstStyle/>
          <a:p>
            <a:pPr algn="l" rtl="0"/>
            <a:r>
              <a:rPr lang="en-US" sz="2000" b="1" dirty="0" smtClean="0"/>
              <a:t>Solution </a:t>
            </a:r>
          </a:p>
          <a:p>
            <a:pPr algn="l" rtl="0"/>
            <a:r>
              <a:rPr lang="en-US" sz="2000" dirty="0" smtClean="0"/>
              <a:t>The parameter of interest is the median age of students from a training course. We are interested in testing the null hypothesis ,</a:t>
            </a:r>
          </a:p>
          <a:p>
            <a:pPr algn="l" rtl="0"/>
            <a:endParaRPr lang="en-US" sz="2000" dirty="0" smtClean="0"/>
          </a:p>
          <a:p>
            <a:pPr algn="l" rtl="0"/>
            <a:r>
              <a:rPr lang="en-US" sz="2000" dirty="0" smtClean="0"/>
              <a:t> </a:t>
            </a:r>
            <a:endParaRPr lang="ar-IQ" sz="2000" dirty="0"/>
          </a:p>
        </p:txBody>
      </p:sp>
      <p:pic>
        <p:nvPicPr>
          <p:cNvPr id="4099" name="Picture 3"/>
          <p:cNvPicPr>
            <a:picLocks noChangeAspect="1" noChangeArrowheads="1"/>
          </p:cNvPicPr>
          <p:nvPr/>
        </p:nvPicPr>
        <p:blipFill>
          <a:blip r:embed="rId3" cstate="print"/>
          <a:srcRect/>
          <a:stretch>
            <a:fillRect/>
          </a:stretch>
        </p:blipFill>
        <p:spPr bwMode="auto">
          <a:xfrm>
            <a:off x="762000" y="4572000"/>
            <a:ext cx="1295400" cy="333375"/>
          </a:xfrm>
          <a:prstGeom prst="rect">
            <a:avLst/>
          </a:prstGeom>
          <a:noFill/>
          <a:ln w="9525">
            <a:noFill/>
            <a:miter lim="800000"/>
            <a:headEnd/>
            <a:tailEnd/>
          </a:ln>
        </p:spPr>
      </p:pic>
      <p:pic>
        <p:nvPicPr>
          <p:cNvPr id="4100" name="Picture 4"/>
          <p:cNvPicPr>
            <a:picLocks noChangeAspect="1" noChangeArrowheads="1"/>
          </p:cNvPicPr>
          <p:nvPr/>
        </p:nvPicPr>
        <p:blipFill>
          <a:blip r:embed="rId4" cstate="print"/>
          <a:srcRect/>
          <a:stretch>
            <a:fillRect/>
          </a:stretch>
        </p:blipFill>
        <p:spPr bwMode="auto">
          <a:xfrm>
            <a:off x="838200" y="4876800"/>
            <a:ext cx="1143000" cy="381000"/>
          </a:xfrm>
          <a:prstGeom prst="rect">
            <a:avLst/>
          </a:prstGeom>
          <a:noFill/>
          <a:ln w="9525">
            <a:noFill/>
            <a:miter lim="800000"/>
            <a:headEnd/>
            <a:tailEnd/>
          </a:ln>
        </p:spPr>
      </p:pic>
      <p:sp>
        <p:nvSpPr>
          <p:cNvPr id="8" name="Rectangle 7"/>
          <p:cNvSpPr/>
          <p:nvPr/>
        </p:nvSpPr>
        <p:spPr>
          <a:xfrm>
            <a:off x="2286000" y="4572000"/>
            <a:ext cx="1066800" cy="461665"/>
          </a:xfrm>
          <a:prstGeom prst="rect">
            <a:avLst/>
          </a:prstGeom>
        </p:spPr>
        <p:txBody>
          <a:bodyPr wrap="square">
            <a:spAutoFit/>
          </a:bodyPr>
          <a:lstStyle/>
          <a:p>
            <a:r>
              <a:rPr lang="en-US" sz="2400" dirty="0" smtClean="0"/>
              <a:t>against</a:t>
            </a:r>
            <a:r>
              <a:rPr lang="en-US" dirty="0" smtClean="0"/>
              <a:t> </a:t>
            </a:r>
            <a:endParaRPr lang="ar-IQ" dirty="0"/>
          </a:p>
        </p:txBody>
      </p:sp>
      <p:sp>
        <p:nvSpPr>
          <p:cNvPr id="9" name="Rectangle 8"/>
          <p:cNvSpPr/>
          <p:nvPr/>
        </p:nvSpPr>
        <p:spPr>
          <a:xfrm>
            <a:off x="762001" y="5334000"/>
            <a:ext cx="2133599" cy="400110"/>
          </a:xfrm>
          <a:prstGeom prst="rect">
            <a:avLst/>
          </a:prstGeom>
        </p:spPr>
        <p:txBody>
          <a:bodyPr wrap="square">
            <a:spAutoFit/>
          </a:bodyPr>
          <a:lstStyle/>
          <a:p>
            <a:pPr algn="l" rtl="0"/>
            <a:r>
              <a:rPr lang="en-US" sz="2000" dirty="0" smtClean="0"/>
              <a:t>The test statistic is </a:t>
            </a:r>
            <a:endParaRPr lang="ar-IQ" sz="2000" dirty="0"/>
          </a:p>
        </p:txBody>
      </p:sp>
      <p:pic>
        <p:nvPicPr>
          <p:cNvPr id="4101" name="Picture 5"/>
          <p:cNvPicPr>
            <a:picLocks noChangeAspect="1" noChangeArrowheads="1"/>
          </p:cNvPicPr>
          <p:nvPr/>
        </p:nvPicPr>
        <p:blipFill>
          <a:blip r:embed="rId5" cstate="print"/>
          <a:srcRect/>
          <a:stretch>
            <a:fillRect/>
          </a:stretch>
        </p:blipFill>
        <p:spPr bwMode="auto">
          <a:xfrm>
            <a:off x="1066800" y="5791200"/>
            <a:ext cx="1143000" cy="624840"/>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905000"/>
            <a:ext cx="7543800" cy="646331"/>
          </a:xfrm>
          <a:prstGeom prst="rect">
            <a:avLst/>
          </a:prstGeom>
        </p:spPr>
        <p:txBody>
          <a:bodyPr wrap="square">
            <a:spAutoFit/>
          </a:bodyPr>
          <a:lstStyle/>
          <a:p>
            <a:pPr algn="l" rtl="0"/>
            <a:r>
              <a:rPr lang="en-US" dirty="0" smtClean="0"/>
              <a:t>where </a:t>
            </a:r>
            <a:r>
              <a:rPr lang="en-US" i="1" dirty="0" smtClean="0"/>
              <a:t>          = number of observations             </a:t>
            </a:r>
            <a:r>
              <a:rPr lang="en-US" b="1" i="1" dirty="0" smtClean="0"/>
              <a:t>greater than 22</a:t>
            </a:r>
          </a:p>
          <a:p>
            <a:pPr algn="l" rtl="0"/>
            <a:r>
              <a:rPr lang="en-US" dirty="0" smtClean="0"/>
              <a:t>= number of +signs when the differences                 </a:t>
            </a:r>
            <a:r>
              <a:rPr lang="en-US" i="1" dirty="0" smtClean="0"/>
              <a:t>are computed, </a:t>
            </a:r>
            <a:r>
              <a:rPr lang="en-US" i="1" dirty="0" err="1" smtClean="0"/>
              <a:t>i</a:t>
            </a:r>
            <a:r>
              <a:rPr lang="en-US" i="1" dirty="0" smtClean="0"/>
              <a:t> = 1, 2, ...20.</a:t>
            </a:r>
            <a:endParaRPr lang="ar-IQ" dirty="0"/>
          </a:p>
        </p:txBody>
      </p:sp>
      <p:pic>
        <p:nvPicPr>
          <p:cNvPr id="5122" name="Picture 2"/>
          <p:cNvPicPr>
            <a:picLocks noChangeAspect="1" noChangeArrowheads="1"/>
          </p:cNvPicPr>
          <p:nvPr/>
        </p:nvPicPr>
        <p:blipFill>
          <a:blip r:embed="rId2" cstate="print"/>
          <a:srcRect/>
          <a:stretch>
            <a:fillRect/>
          </a:stretch>
        </p:blipFill>
        <p:spPr bwMode="auto">
          <a:xfrm>
            <a:off x="1752600" y="1905000"/>
            <a:ext cx="381000" cy="285750"/>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4724400" y="1828800"/>
            <a:ext cx="381000" cy="333375"/>
          </a:xfrm>
          <a:prstGeom prst="rect">
            <a:avLst/>
          </a:prstGeom>
          <a:noFill/>
          <a:ln w="9525">
            <a:noFill/>
            <a:miter lim="800000"/>
            <a:headEnd/>
            <a:tailEnd/>
          </a:ln>
        </p:spPr>
      </p:pic>
      <p:pic>
        <p:nvPicPr>
          <p:cNvPr id="5124" name="Picture 4"/>
          <p:cNvPicPr>
            <a:picLocks noChangeAspect="1" noChangeArrowheads="1"/>
          </p:cNvPicPr>
          <p:nvPr/>
        </p:nvPicPr>
        <p:blipFill>
          <a:blip r:embed="rId4" cstate="print"/>
          <a:srcRect/>
          <a:stretch>
            <a:fillRect/>
          </a:stretch>
        </p:blipFill>
        <p:spPr bwMode="auto">
          <a:xfrm>
            <a:off x="4953000" y="2199715"/>
            <a:ext cx="685800" cy="295835"/>
          </a:xfrm>
          <a:prstGeom prst="rect">
            <a:avLst/>
          </a:prstGeom>
          <a:noFill/>
          <a:ln w="9525">
            <a:noFill/>
            <a:miter lim="800000"/>
            <a:headEnd/>
            <a:tailEnd/>
          </a:ln>
        </p:spPr>
      </p:pic>
      <p:sp>
        <p:nvSpPr>
          <p:cNvPr id="6" name="Rectangle 5"/>
          <p:cNvSpPr/>
          <p:nvPr/>
        </p:nvSpPr>
        <p:spPr>
          <a:xfrm>
            <a:off x="990600" y="2971800"/>
            <a:ext cx="7848600" cy="1938992"/>
          </a:xfrm>
          <a:prstGeom prst="rect">
            <a:avLst/>
          </a:prstGeom>
        </p:spPr>
        <p:txBody>
          <a:bodyPr wrap="square">
            <a:spAutoFit/>
          </a:bodyPr>
          <a:lstStyle/>
          <a:p>
            <a:pPr algn="l" rtl="0"/>
            <a:r>
              <a:rPr lang="en-US" sz="2000" dirty="0" smtClean="0"/>
              <a:t>When        </a:t>
            </a:r>
            <a:r>
              <a:rPr lang="en-US" sz="2000" i="1" dirty="0" smtClean="0"/>
              <a:t> is true,. Since n &gt; 15, we use the normal</a:t>
            </a:r>
            <a:r>
              <a:rPr lang="en-US" sz="2000" dirty="0" smtClean="0"/>
              <a:t> approximation to the binomial distribution with a continuity correction. The test statistic then becomes </a:t>
            </a:r>
          </a:p>
          <a:p>
            <a:pPr algn="l" rtl="0"/>
            <a:endParaRPr lang="en-US" sz="2000" dirty="0" smtClean="0"/>
          </a:p>
          <a:p>
            <a:pPr algn="l" rtl="0"/>
            <a:endParaRPr lang="en-US" sz="2000" dirty="0" smtClean="0"/>
          </a:p>
          <a:p>
            <a:pPr algn="l" rtl="0"/>
            <a:endParaRPr lang="ar-IQ" sz="2000" dirty="0"/>
          </a:p>
        </p:txBody>
      </p:sp>
      <p:pic>
        <p:nvPicPr>
          <p:cNvPr id="5125" name="Picture 5"/>
          <p:cNvPicPr>
            <a:picLocks noChangeAspect="1" noChangeArrowheads="1"/>
          </p:cNvPicPr>
          <p:nvPr/>
        </p:nvPicPr>
        <p:blipFill>
          <a:blip r:embed="rId5" cstate="print"/>
          <a:srcRect/>
          <a:stretch>
            <a:fillRect/>
          </a:stretch>
        </p:blipFill>
        <p:spPr bwMode="auto">
          <a:xfrm>
            <a:off x="1828800" y="2971800"/>
            <a:ext cx="247650" cy="295275"/>
          </a:xfrm>
          <a:prstGeom prst="rect">
            <a:avLst/>
          </a:prstGeom>
          <a:noFill/>
          <a:ln w="9525">
            <a:noFill/>
            <a:miter lim="800000"/>
            <a:headEnd/>
            <a:tailEnd/>
          </a:ln>
        </p:spPr>
      </p:pic>
      <p:pic>
        <p:nvPicPr>
          <p:cNvPr id="5126" name="Picture 6"/>
          <p:cNvPicPr>
            <a:picLocks noChangeAspect="1" noChangeArrowheads="1"/>
          </p:cNvPicPr>
          <p:nvPr/>
        </p:nvPicPr>
        <p:blipFill>
          <a:blip r:embed="rId6" cstate="print"/>
          <a:srcRect/>
          <a:stretch>
            <a:fillRect/>
          </a:stretch>
        </p:blipFill>
        <p:spPr bwMode="auto">
          <a:xfrm>
            <a:off x="2819400" y="2971800"/>
            <a:ext cx="1143000" cy="419100"/>
          </a:xfrm>
          <a:prstGeom prst="rect">
            <a:avLst/>
          </a:prstGeom>
          <a:noFill/>
          <a:ln w="9525">
            <a:noFill/>
            <a:miter lim="800000"/>
            <a:headEnd/>
            <a:tailEnd/>
          </a:ln>
        </p:spPr>
      </p:pic>
      <p:pic>
        <p:nvPicPr>
          <p:cNvPr id="5127" name="Picture 7"/>
          <p:cNvPicPr>
            <a:picLocks noChangeAspect="1" noChangeArrowheads="1"/>
          </p:cNvPicPr>
          <p:nvPr/>
        </p:nvPicPr>
        <p:blipFill>
          <a:blip r:embed="rId7" cstate="print"/>
          <a:srcRect/>
          <a:stretch>
            <a:fillRect/>
          </a:stretch>
        </p:blipFill>
        <p:spPr bwMode="auto">
          <a:xfrm>
            <a:off x="1447800" y="4038600"/>
            <a:ext cx="2895600" cy="561975"/>
          </a:xfrm>
          <a:prstGeom prst="rect">
            <a:avLst/>
          </a:prstGeom>
          <a:noFill/>
          <a:ln w="9525">
            <a:noFill/>
            <a:miter lim="800000"/>
            <a:headEnd/>
            <a:tailEnd/>
          </a:ln>
        </p:spPr>
      </p:pic>
      <p:sp>
        <p:nvSpPr>
          <p:cNvPr id="10" name="Rectangle 9"/>
          <p:cNvSpPr/>
          <p:nvPr/>
        </p:nvSpPr>
        <p:spPr>
          <a:xfrm>
            <a:off x="1295400" y="4724400"/>
            <a:ext cx="7315200" cy="1015663"/>
          </a:xfrm>
          <a:prstGeom prst="rect">
            <a:avLst/>
          </a:prstGeom>
        </p:spPr>
        <p:txBody>
          <a:bodyPr wrap="square">
            <a:spAutoFit/>
          </a:bodyPr>
          <a:lstStyle/>
          <a:p>
            <a:pPr algn="l" rtl="0"/>
            <a:r>
              <a:rPr lang="en-US" sz="2000" dirty="0" smtClean="0"/>
              <a:t>When          </a:t>
            </a:r>
            <a:r>
              <a:rPr lang="en-US" sz="2000" i="1" dirty="0" smtClean="0"/>
              <a:t>is true, Z is N(0, 1). Let           denote the observed value of the test statistic Z. We </a:t>
            </a:r>
            <a:r>
              <a:rPr lang="en-US" sz="2000" dirty="0" smtClean="0"/>
              <a:t>reject </a:t>
            </a:r>
            <a:r>
              <a:rPr lang="en-US" sz="2000" i="1" dirty="0" smtClean="0"/>
              <a:t>       at the 0.05 level of significance when                                   . The following table </a:t>
            </a:r>
            <a:r>
              <a:rPr lang="en-US" sz="2000" dirty="0" smtClean="0"/>
              <a:t>gives the signs of</a:t>
            </a:r>
            <a:endParaRPr lang="ar-IQ" sz="2000" dirty="0"/>
          </a:p>
        </p:txBody>
      </p:sp>
      <p:pic>
        <p:nvPicPr>
          <p:cNvPr id="5128" name="Picture 8"/>
          <p:cNvPicPr>
            <a:picLocks noChangeAspect="1" noChangeArrowheads="1"/>
          </p:cNvPicPr>
          <p:nvPr/>
        </p:nvPicPr>
        <p:blipFill>
          <a:blip r:embed="rId8" cstate="print"/>
          <a:srcRect/>
          <a:stretch>
            <a:fillRect/>
          </a:stretch>
        </p:blipFill>
        <p:spPr bwMode="auto">
          <a:xfrm>
            <a:off x="2122170" y="4800600"/>
            <a:ext cx="306705" cy="266700"/>
          </a:xfrm>
          <a:prstGeom prst="rect">
            <a:avLst/>
          </a:prstGeom>
          <a:noFill/>
          <a:ln w="9525">
            <a:noFill/>
            <a:miter lim="800000"/>
            <a:headEnd/>
            <a:tailEnd/>
          </a:ln>
        </p:spPr>
      </p:pic>
      <p:pic>
        <p:nvPicPr>
          <p:cNvPr id="5129" name="Picture 9"/>
          <p:cNvPicPr>
            <a:picLocks noChangeAspect="1" noChangeArrowheads="1"/>
          </p:cNvPicPr>
          <p:nvPr/>
        </p:nvPicPr>
        <p:blipFill>
          <a:blip r:embed="rId9" cstate="print"/>
          <a:srcRect/>
          <a:stretch>
            <a:fillRect/>
          </a:stretch>
        </p:blipFill>
        <p:spPr bwMode="auto">
          <a:xfrm>
            <a:off x="4876800" y="4800600"/>
            <a:ext cx="457200" cy="352426"/>
          </a:xfrm>
          <a:prstGeom prst="rect">
            <a:avLst/>
          </a:prstGeom>
          <a:noFill/>
          <a:ln w="9525">
            <a:noFill/>
            <a:miter lim="800000"/>
            <a:headEnd/>
            <a:tailEnd/>
          </a:ln>
        </p:spPr>
      </p:pic>
      <p:pic>
        <p:nvPicPr>
          <p:cNvPr id="13" name="Picture 8"/>
          <p:cNvPicPr>
            <a:picLocks noChangeAspect="1" noChangeArrowheads="1"/>
          </p:cNvPicPr>
          <p:nvPr/>
        </p:nvPicPr>
        <p:blipFill>
          <a:blip r:embed="rId8" cstate="print"/>
          <a:srcRect/>
          <a:stretch>
            <a:fillRect/>
          </a:stretch>
        </p:blipFill>
        <p:spPr bwMode="auto">
          <a:xfrm>
            <a:off x="4419600" y="5105400"/>
            <a:ext cx="304800" cy="266700"/>
          </a:xfrm>
          <a:prstGeom prst="rect">
            <a:avLst/>
          </a:prstGeom>
          <a:noFill/>
          <a:ln w="9525">
            <a:noFill/>
            <a:miter lim="800000"/>
            <a:headEnd/>
            <a:tailEnd/>
          </a:ln>
        </p:spPr>
      </p:pic>
      <p:pic>
        <p:nvPicPr>
          <p:cNvPr id="5130" name="Picture 10"/>
          <p:cNvPicPr>
            <a:picLocks noChangeAspect="1" noChangeArrowheads="1"/>
          </p:cNvPicPr>
          <p:nvPr/>
        </p:nvPicPr>
        <p:blipFill>
          <a:blip r:embed="rId10" cstate="print"/>
          <a:srcRect/>
          <a:stretch>
            <a:fillRect/>
          </a:stretch>
        </p:blipFill>
        <p:spPr bwMode="auto">
          <a:xfrm>
            <a:off x="2057400" y="5410200"/>
            <a:ext cx="1828800" cy="276225"/>
          </a:xfrm>
          <a:prstGeom prst="rect">
            <a:avLst/>
          </a:prstGeom>
          <a:noFill/>
          <a:ln w="9525">
            <a:noFill/>
            <a:miter lim="800000"/>
            <a:headEnd/>
            <a:tailEnd/>
          </a:ln>
        </p:spPr>
      </p:pic>
      <p:pic>
        <p:nvPicPr>
          <p:cNvPr id="5131" name="Picture 11"/>
          <p:cNvPicPr>
            <a:picLocks noChangeAspect="1" noChangeArrowheads="1"/>
          </p:cNvPicPr>
          <p:nvPr/>
        </p:nvPicPr>
        <p:blipFill>
          <a:blip r:embed="rId11" cstate="print"/>
          <a:srcRect/>
          <a:stretch>
            <a:fillRect/>
          </a:stretch>
        </p:blipFill>
        <p:spPr bwMode="auto">
          <a:xfrm>
            <a:off x="8001000" y="5334000"/>
            <a:ext cx="609600" cy="333375"/>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762000" y="381000"/>
            <a:ext cx="7467600" cy="933450"/>
          </a:xfrm>
          <a:prstGeom prst="rect">
            <a:avLst/>
          </a:prstGeom>
          <a:noFill/>
          <a:ln w="9525">
            <a:noFill/>
            <a:miter lim="800000"/>
            <a:headEnd/>
            <a:tailEnd/>
          </a:ln>
        </p:spPr>
      </p:pic>
      <p:sp>
        <p:nvSpPr>
          <p:cNvPr id="3" name="Rectangle 2"/>
          <p:cNvSpPr/>
          <p:nvPr/>
        </p:nvSpPr>
        <p:spPr>
          <a:xfrm>
            <a:off x="914400" y="1676401"/>
            <a:ext cx="7696200" cy="1200329"/>
          </a:xfrm>
          <a:prstGeom prst="rect">
            <a:avLst/>
          </a:prstGeom>
        </p:spPr>
        <p:txBody>
          <a:bodyPr wrap="square">
            <a:spAutoFit/>
          </a:bodyPr>
          <a:lstStyle/>
          <a:p>
            <a:pPr algn="l" rtl="0"/>
            <a:r>
              <a:rPr lang="en-US" dirty="0" smtClean="0"/>
              <a:t>From the above table               , Thus, the observed value of the statistic </a:t>
            </a:r>
            <a:r>
              <a:rPr lang="en-US" i="1" dirty="0" smtClean="0"/>
              <a:t>S is 5. This gives, </a:t>
            </a:r>
          </a:p>
          <a:p>
            <a:pPr algn="l" rtl="0"/>
            <a:endParaRPr lang="en-US" i="1" dirty="0" smtClean="0"/>
          </a:p>
          <a:p>
            <a:pPr algn="l" rtl="0"/>
            <a:endParaRPr lang="ar-IQ" dirty="0"/>
          </a:p>
        </p:txBody>
      </p:sp>
      <p:pic>
        <p:nvPicPr>
          <p:cNvPr id="6147" name="Picture 3"/>
          <p:cNvPicPr>
            <a:picLocks noChangeAspect="1" noChangeArrowheads="1"/>
          </p:cNvPicPr>
          <p:nvPr/>
        </p:nvPicPr>
        <p:blipFill>
          <a:blip r:embed="rId3" cstate="print"/>
          <a:srcRect/>
          <a:stretch>
            <a:fillRect/>
          </a:stretch>
        </p:blipFill>
        <p:spPr bwMode="auto">
          <a:xfrm>
            <a:off x="990600" y="2362200"/>
            <a:ext cx="3429000" cy="914400"/>
          </a:xfrm>
          <a:prstGeom prst="rect">
            <a:avLst/>
          </a:prstGeom>
          <a:noFill/>
          <a:ln w="9525">
            <a:noFill/>
            <a:miter lim="800000"/>
            <a:headEnd/>
            <a:tailEnd/>
          </a:ln>
        </p:spPr>
      </p:pic>
      <p:pic>
        <p:nvPicPr>
          <p:cNvPr id="6148" name="Picture 4"/>
          <p:cNvPicPr>
            <a:picLocks noChangeAspect="1" noChangeArrowheads="1"/>
          </p:cNvPicPr>
          <p:nvPr/>
        </p:nvPicPr>
        <p:blipFill>
          <a:blip r:embed="rId4" cstate="print"/>
          <a:srcRect/>
          <a:stretch>
            <a:fillRect/>
          </a:stretch>
        </p:blipFill>
        <p:spPr bwMode="auto">
          <a:xfrm>
            <a:off x="3124200" y="1676400"/>
            <a:ext cx="609600" cy="314325"/>
          </a:xfrm>
          <a:prstGeom prst="rect">
            <a:avLst/>
          </a:prstGeom>
          <a:noFill/>
          <a:ln w="9525">
            <a:noFill/>
            <a:miter lim="800000"/>
            <a:headEnd/>
            <a:tailEnd/>
          </a:ln>
        </p:spPr>
      </p:pic>
      <p:sp>
        <p:nvSpPr>
          <p:cNvPr id="6" name="Rectangle 5"/>
          <p:cNvSpPr/>
          <p:nvPr/>
        </p:nvSpPr>
        <p:spPr>
          <a:xfrm>
            <a:off x="914400" y="3200400"/>
            <a:ext cx="7620000" cy="923330"/>
          </a:xfrm>
          <a:prstGeom prst="rect">
            <a:avLst/>
          </a:prstGeom>
        </p:spPr>
        <p:txBody>
          <a:bodyPr wrap="square">
            <a:spAutoFit/>
          </a:bodyPr>
          <a:lstStyle/>
          <a:p>
            <a:pPr algn="l" rtl="0"/>
            <a:r>
              <a:rPr lang="en-US" dirty="0" smtClean="0"/>
              <a:t>Since                        is less than 1.645, we reject             </a:t>
            </a:r>
            <a:r>
              <a:rPr lang="en-US" i="1" dirty="0" smtClean="0"/>
              <a:t> at the 0.05 level of significance and conclude </a:t>
            </a:r>
            <a:r>
              <a:rPr lang="en-US" dirty="0" smtClean="0"/>
              <a:t>that the median age of students of </a:t>
            </a:r>
            <a:r>
              <a:rPr lang="en-US" dirty="0" err="1" smtClean="0"/>
              <a:t>Besease</a:t>
            </a:r>
            <a:r>
              <a:rPr lang="en-US" dirty="0" smtClean="0"/>
              <a:t> Senior High School is less than 22 years.</a:t>
            </a:r>
            <a:endParaRPr lang="ar-IQ" dirty="0"/>
          </a:p>
        </p:txBody>
      </p:sp>
      <p:pic>
        <p:nvPicPr>
          <p:cNvPr id="6149" name="Picture 5"/>
          <p:cNvPicPr>
            <a:picLocks noChangeAspect="1" noChangeArrowheads="1"/>
          </p:cNvPicPr>
          <p:nvPr/>
        </p:nvPicPr>
        <p:blipFill>
          <a:blip r:embed="rId5" cstate="print"/>
          <a:srcRect/>
          <a:stretch>
            <a:fillRect/>
          </a:stretch>
        </p:blipFill>
        <p:spPr bwMode="auto">
          <a:xfrm>
            <a:off x="1752600" y="3124200"/>
            <a:ext cx="762000" cy="323850"/>
          </a:xfrm>
          <a:prstGeom prst="rect">
            <a:avLst/>
          </a:prstGeom>
          <a:noFill/>
          <a:ln w="9525">
            <a:noFill/>
            <a:miter lim="800000"/>
            <a:headEnd/>
            <a:tailEnd/>
          </a:ln>
        </p:spPr>
      </p:pic>
      <p:pic>
        <p:nvPicPr>
          <p:cNvPr id="6150" name="Picture 6"/>
          <p:cNvPicPr>
            <a:picLocks noChangeAspect="1" noChangeArrowheads="1"/>
          </p:cNvPicPr>
          <p:nvPr/>
        </p:nvPicPr>
        <p:blipFill>
          <a:blip r:embed="rId6" cstate="print"/>
          <a:srcRect/>
          <a:stretch>
            <a:fillRect/>
          </a:stretch>
        </p:blipFill>
        <p:spPr bwMode="auto">
          <a:xfrm>
            <a:off x="5486400" y="3200400"/>
            <a:ext cx="381000" cy="3016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7772400" cy="6001643"/>
          </a:xfrm>
          <a:prstGeom prst="rect">
            <a:avLst/>
          </a:prstGeom>
        </p:spPr>
        <p:txBody>
          <a:bodyPr wrap="square">
            <a:spAutoFit/>
          </a:bodyPr>
          <a:lstStyle/>
          <a:p>
            <a:pPr algn="l" rtl="0"/>
            <a:r>
              <a:rPr lang="en-US" sz="2400" dirty="0" smtClean="0"/>
              <a:t>19-Puri</a:t>
            </a:r>
            <a:r>
              <a:rPr lang="en-US" sz="2400" dirty="0"/>
              <a:t>, M.L. (ed.) (1969). Nonparametric Techniques in Statistical Inference (a collection of papers).</a:t>
            </a:r>
          </a:p>
          <a:p>
            <a:pPr algn="l" rtl="0"/>
            <a:r>
              <a:rPr lang="en-US" sz="2400" dirty="0" smtClean="0"/>
              <a:t>20-Puri</a:t>
            </a:r>
            <a:r>
              <a:rPr lang="en-US" sz="2400" dirty="0"/>
              <a:t>, M.L. &amp; </a:t>
            </a:r>
            <a:r>
              <a:rPr lang="en-US" sz="2400" dirty="0" err="1"/>
              <a:t>Sen</a:t>
            </a:r>
            <a:r>
              <a:rPr lang="en-US" sz="2400" dirty="0"/>
              <a:t>, P.K. (1971). Nonparametric Methods in Multivariate Analysis.</a:t>
            </a:r>
          </a:p>
          <a:p>
            <a:pPr algn="l" rtl="0"/>
            <a:r>
              <a:rPr lang="en-US" sz="2400" dirty="0" smtClean="0"/>
              <a:t>21-Randles </a:t>
            </a:r>
            <a:r>
              <a:rPr lang="en-US" sz="2400" dirty="0"/>
              <a:t>&amp; Wolfe (1979). Introduction to the Theory of Nonparametric </a:t>
            </a:r>
            <a:r>
              <a:rPr lang="en-US" sz="2400" dirty="0" err="1"/>
              <a:t>Statistica</a:t>
            </a:r>
            <a:r>
              <a:rPr lang="en-US" sz="2400" dirty="0"/>
              <a:t>.</a:t>
            </a:r>
          </a:p>
          <a:p>
            <a:pPr algn="l" rtl="0"/>
            <a:r>
              <a:rPr lang="en-GB" sz="2400" dirty="0" smtClean="0"/>
              <a:t>22-Sheskin</a:t>
            </a:r>
            <a:r>
              <a:rPr lang="en-GB" sz="2400" dirty="0"/>
              <a:t>, David J. (2003) Handbook of Parametric and Nonparametric Statistical Procedures. CRC Press. ISBN 1-58488-440-1</a:t>
            </a:r>
          </a:p>
          <a:p>
            <a:pPr algn="l" rtl="0"/>
            <a:r>
              <a:rPr lang="en-US" sz="2400" dirty="0" smtClean="0"/>
              <a:t>23-</a:t>
            </a:r>
            <a:r>
              <a:rPr lang="en-GB" sz="2400" dirty="0"/>
              <a:t>Wasserman, Larry (2007). All of Nonparametric Statistics, Springer. ISBN 0-387-25145-6.</a:t>
            </a:r>
          </a:p>
          <a:p>
            <a:pPr algn="l" rtl="0"/>
            <a:r>
              <a:rPr lang="en-GB" sz="2400" dirty="0" smtClean="0"/>
              <a:t>24-Wayne</a:t>
            </a:r>
            <a:r>
              <a:rPr lang="en-GB" sz="2400" dirty="0"/>
              <a:t>, W. D. (1978). Applied nonparametric statistics. Houghton Mifflin company, </a:t>
            </a:r>
            <a:r>
              <a:rPr lang="en-GB" sz="2400" dirty="0" smtClean="0"/>
              <a:t>London</a:t>
            </a:r>
          </a:p>
          <a:p>
            <a:pPr algn="l" rtl="0"/>
            <a:r>
              <a:rPr lang="en-GB" sz="2400" dirty="0" smtClean="0"/>
              <a:t>25-Wiley </a:t>
            </a:r>
            <a:r>
              <a:rPr lang="en-GB" sz="2400" dirty="0"/>
              <a:t>&amp; Sons. ISBN 0-340-54937-8. MR 1604954. also ISBN 0-471-19479-4</a:t>
            </a:r>
          </a:p>
          <a:p>
            <a:pPr algn="l" rtl="0"/>
            <a:endParaRPr lang="ar-IQ"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838199"/>
          </a:xfrm>
        </p:spPr>
        <p:txBody>
          <a:bodyPr/>
          <a:lstStyle/>
          <a:p>
            <a:r>
              <a:rPr lang="en-US" dirty="0" smtClean="0"/>
              <a:t>CONTENTS</a:t>
            </a:r>
            <a:endParaRPr lang="ar-IQ" dirty="0"/>
          </a:p>
        </p:txBody>
      </p:sp>
      <p:sp>
        <p:nvSpPr>
          <p:cNvPr id="3" name="Subtitle 2"/>
          <p:cNvSpPr>
            <a:spLocks noGrp="1"/>
          </p:cNvSpPr>
          <p:nvPr>
            <p:ph type="subTitle" idx="1"/>
          </p:nvPr>
        </p:nvSpPr>
        <p:spPr>
          <a:xfrm>
            <a:off x="457200" y="1371600"/>
            <a:ext cx="8458200" cy="5105400"/>
          </a:xfrm>
        </p:spPr>
        <p:txBody>
          <a:bodyPr>
            <a:noAutofit/>
          </a:bodyPr>
          <a:lstStyle/>
          <a:p>
            <a:pPr algn="l" rtl="0"/>
            <a:r>
              <a:rPr lang="en-US" sz="4000" b="1" dirty="0" smtClean="0">
                <a:solidFill>
                  <a:schemeClr val="tx1"/>
                </a:solidFill>
                <a:cs typeface="+mj-cs"/>
              </a:rPr>
              <a:t>Chapter One</a:t>
            </a:r>
          </a:p>
          <a:p>
            <a:pPr algn="l" rtl="0"/>
            <a:r>
              <a:rPr lang="en-US" b="1" dirty="0" smtClean="0">
                <a:solidFill>
                  <a:schemeClr val="tx1"/>
                </a:solidFill>
                <a:cs typeface="+mj-cs"/>
              </a:rPr>
              <a:t>1.1 </a:t>
            </a:r>
            <a:r>
              <a:rPr lang="en-US" dirty="0">
                <a:solidFill>
                  <a:schemeClr val="tx1"/>
                </a:solidFill>
                <a:cs typeface="+mj-cs"/>
              </a:rPr>
              <a:t>Introduction[Parametric and nonparametric methods ]</a:t>
            </a:r>
          </a:p>
          <a:p>
            <a:pPr algn="l" rtl="0"/>
            <a:r>
              <a:rPr lang="en-US" b="1" dirty="0" smtClean="0">
                <a:solidFill>
                  <a:schemeClr val="tx1"/>
                </a:solidFill>
                <a:cs typeface="+mj-cs"/>
              </a:rPr>
              <a:t>1.2 </a:t>
            </a:r>
            <a:r>
              <a:rPr lang="en-US" dirty="0">
                <a:solidFill>
                  <a:schemeClr val="tx1"/>
                </a:solidFill>
                <a:cs typeface="+mj-cs"/>
              </a:rPr>
              <a:t>Advantages of Nonparametric</a:t>
            </a:r>
          </a:p>
          <a:p>
            <a:pPr algn="l" rtl="0"/>
            <a:r>
              <a:rPr lang="en-US" b="1" dirty="0" smtClean="0">
                <a:solidFill>
                  <a:schemeClr val="tx1"/>
                </a:solidFill>
                <a:cs typeface="+mj-cs"/>
              </a:rPr>
              <a:t>1.3</a:t>
            </a:r>
            <a:r>
              <a:rPr lang="en-US" dirty="0" smtClean="0">
                <a:solidFill>
                  <a:schemeClr val="tx1"/>
                </a:solidFill>
                <a:cs typeface="+mj-cs"/>
              </a:rPr>
              <a:t>Methods Non-parametric </a:t>
            </a:r>
            <a:r>
              <a:rPr lang="en-US" dirty="0">
                <a:solidFill>
                  <a:schemeClr val="tx1"/>
                </a:solidFill>
                <a:cs typeface="+mj-cs"/>
              </a:rPr>
              <a:t>(or distribution-free)</a:t>
            </a:r>
            <a:br>
              <a:rPr lang="en-US" dirty="0">
                <a:solidFill>
                  <a:schemeClr val="tx1"/>
                </a:solidFill>
                <a:cs typeface="+mj-cs"/>
              </a:rPr>
            </a:br>
            <a:endParaRPr lang="en-US" dirty="0" smtClean="0">
              <a:solidFill>
                <a:schemeClr val="tx1"/>
              </a:solidFill>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838200"/>
          </a:xfrm>
        </p:spPr>
        <p:txBody>
          <a:bodyPr>
            <a:noAutofit/>
          </a:bodyPr>
          <a:lstStyle/>
          <a:p>
            <a:pPr algn="l" rtl="0"/>
            <a:r>
              <a:rPr lang="ar-IQ" sz="2400" b="1" dirty="0" smtClean="0">
                <a:solidFill>
                  <a:schemeClr val="tx1"/>
                </a:solidFill>
                <a:cs typeface="+mj-cs"/>
              </a:rPr>
              <a:t> </a:t>
            </a:r>
            <a:r>
              <a:rPr lang="en-US" sz="2400" b="1" dirty="0" smtClean="0">
                <a:solidFill>
                  <a:schemeClr val="tx1"/>
                </a:solidFill>
                <a:cs typeface="+mj-cs"/>
              </a:rPr>
              <a:t>Chapter  Two </a:t>
            </a:r>
            <a:br>
              <a:rPr lang="en-US" sz="2400" b="1" dirty="0" smtClean="0">
                <a:solidFill>
                  <a:schemeClr val="tx1"/>
                </a:solidFill>
                <a:cs typeface="+mj-cs"/>
              </a:rPr>
            </a:br>
            <a:r>
              <a:rPr lang="en-US" sz="2400" b="1" dirty="0" smtClean="0">
                <a:solidFill>
                  <a:schemeClr val="tx1"/>
                </a:solidFill>
                <a:cs typeface="+mj-cs"/>
              </a:rPr>
              <a:t>2.</a:t>
            </a:r>
            <a:r>
              <a:rPr lang="en-US" sz="2400" b="1" dirty="0" smtClean="0"/>
              <a:t>One-Sample Nonparametric</a:t>
            </a:r>
            <a:endParaRPr lang="ar-IQ" sz="2400" dirty="0"/>
          </a:p>
        </p:txBody>
      </p:sp>
      <p:sp>
        <p:nvSpPr>
          <p:cNvPr id="3" name="Rectangle 2"/>
          <p:cNvSpPr/>
          <p:nvPr/>
        </p:nvSpPr>
        <p:spPr>
          <a:xfrm>
            <a:off x="381000" y="152400"/>
            <a:ext cx="8382000" cy="2554545"/>
          </a:xfrm>
          <a:prstGeom prst="rect">
            <a:avLst/>
          </a:prstGeom>
        </p:spPr>
        <p:txBody>
          <a:bodyPr wrap="square">
            <a:spAutoFit/>
          </a:bodyPr>
          <a:lstStyle/>
          <a:p>
            <a:pPr algn="l" rtl="0"/>
            <a:endParaRPr lang="en-US" sz="2000" b="1" dirty="0" smtClean="0">
              <a:cs typeface="+mj-cs"/>
            </a:endParaRPr>
          </a:p>
          <a:p>
            <a:pPr algn="l" rtl="0"/>
            <a:endParaRPr lang="en-US" sz="2000" b="1" dirty="0" smtClean="0">
              <a:cs typeface="+mj-cs"/>
            </a:endParaRPr>
          </a:p>
          <a:p>
            <a:pPr algn="l" rtl="0"/>
            <a:endParaRPr lang="en-US" sz="2000" b="1" dirty="0" smtClean="0">
              <a:cs typeface="+mj-cs"/>
            </a:endParaRPr>
          </a:p>
          <a:p>
            <a:pPr algn="l" rtl="0"/>
            <a:r>
              <a:rPr lang="en-US" sz="2000" b="1" dirty="0" smtClean="0">
                <a:cs typeface="+mj-cs"/>
              </a:rPr>
              <a:t>2.1 The one-sample sign test </a:t>
            </a:r>
          </a:p>
          <a:p>
            <a:pPr algn="l" rtl="0"/>
            <a:r>
              <a:rPr lang="en-US" sz="2000" b="1" dirty="0" smtClean="0">
                <a:cs typeface="+mj-cs"/>
              </a:rPr>
              <a:t>2.1.1</a:t>
            </a:r>
            <a:r>
              <a:rPr lang="en-US" sz="2000" dirty="0" smtClean="0">
                <a:cs typeface="+mj-cs"/>
              </a:rPr>
              <a:t> Assumptions </a:t>
            </a:r>
          </a:p>
          <a:p>
            <a:pPr algn="l" rtl="0"/>
            <a:r>
              <a:rPr lang="en-US" sz="2000" b="1" dirty="0" smtClean="0">
                <a:cs typeface="+mj-cs"/>
              </a:rPr>
              <a:t>2.1.2</a:t>
            </a:r>
            <a:r>
              <a:rPr lang="en-US" sz="2000" dirty="0" smtClean="0">
                <a:cs typeface="+mj-cs"/>
              </a:rPr>
              <a:t>Hypotheses</a:t>
            </a:r>
          </a:p>
          <a:p>
            <a:pPr algn="l" rtl="0"/>
            <a:r>
              <a:rPr lang="en-US" sz="2000" b="1" dirty="0" smtClean="0">
                <a:cs typeface="+mj-cs"/>
              </a:rPr>
              <a:t>2.1.3</a:t>
            </a:r>
            <a:r>
              <a:rPr lang="en-US" sz="2000" dirty="0" smtClean="0">
                <a:cs typeface="+mj-cs"/>
              </a:rPr>
              <a:t> Large sample approximation </a:t>
            </a:r>
          </a:p>
          <a:p>
            <a:pPr algn="l" rtl="0"/>
            <a:r>
              <a:rPr lang="en-US" sz="2000" b="1" dirty="0" smtClean="0">
                <a:cs typeface="+mj-cs"/>
              </a:rPr>
              <a:t>2.1.4</a:t>
            </a:r>
            <a:r>
              <a:rPr lang="en-US" sz="2000" dirty="0" smtClean="0">
                <a:cs typeface="+mj-cs"/>
              </a:rPr>
              <a:t> Confidence interval for the median based on the sign test</a:t>
            </a:r>
            <a:endParaRPr lang="ar-IQ" sz="2000" dirty="0">
              <a:cs typeface="+mj-cs"/>
            </a:endParaRPr>
          </a:p>
        </p:txBody>
      </p:sp>
      <p:sp>
        <p:nvSpPr>
          <p:cNvPr id="4" name="Rectangle 3"/>
          <p:cNvSpPr/>
          <p:nvPr/>
        </p:nvSpPr>
        <p:spPr>
          <a:xfrm>
            <a:off x="304800" y="2057401"/>
            <a:ext cx="8839200" cy="4708981"/>
          </a:xfrm>
          <a:prstGeom prst="rect">
            <a:avLst/>
          </a:prstGeom>
        </p:spPr>
        <p:txBody>
          <a:bodyPr wrap="square">
            <a:spAutoFit/>
          </a:bodyPr>
          <a:lstStyle/>
          <a:p>
            <a:pPr algn="l" rtl="0"/>
            <a:endParaRPr lang="en-US" sz="2000" b="1" dirty="0" smtClean="0">
              <a:cs typeface="+mj-cs"/>
            </a:endParaRPr>
          </a:p>
          <a:p>
            <a:pPr algn="l" rtl="0"/>
            <a:endParaRPr lang="en-US" sz="2000" b="1" dirty="0" smtClean="0">
              <a:cs typeface="+mj-cs"/>
            </a:endParaRPr>
          </a:p>
          <a:p>
            <a:pPr algn="l" rtl="0"/>
            <a:r>
              <a:rPr lang="en-US" sz="2000" b="1" dirty="0" smtClean="0">
                <a:cs typeface="+mj-cs"/>
              </a:rPr>
              <a:t>2.2 The </a:t>
            </a:r>
            <a:r>
              <a:rPr lang="en-US" sz="2000" b="1" dirty="0" err="1" smtClean="0">
                <a:cs typeface="+mj-cs"/>
              </a:rPr>
              <a:t>Wilcoxon</a:t>
            </a:r>
            <a:r>
              <a:rPr lang="en-US" sz="2000" b="1" dirty="0" smtClean="0">
                <a:cs typeface="+mj-cs"/>
              </a:rPr>
              <a:t> signed-ranks test</a:t>
            </a:r>
          </a:p>
          <a:p>
            <a:pPr algn="l" rtl="0"/>
            <a:r>
              <a:rPr lang="en-US" sz="2000" b="1" dirty="0" smtClean="0">
                <a:cs typeface="+mj-cs"/>
              </a:rPr>
              <a:t>2.2.1</a:t>
            </a:r>
            <a:r>
              <a:rPr lang="en-US" sz="2000" dirty="0" smtClean="0">
                <a:cs typeface="+mj-cs"/>
              </a:rPr>
              <a:t>Assumptions</a:t>
            </a:r>
          </a:p>
          <a:p>
            <a:pPr algn="l" rtl="0"/>
            <a:r>
              <a:rPr lang="en-US" sz="2000" b="1" dirty="0" smtClean="0">
                <a:cs typeface="+mj-cs"/>
              </a:rPr>
              <a:t>2.2.2 </a:t>
            </a:r>
            <a:r>
              <a:rPr lang="en-US" sz="2000" dirty="0" smtClean="0">
                <a:cs typeface="+mj-cs"/>
              </a:rPr>
              <a:t>Hypotheses</a:t>
            </a:r>
          </a:p>
          <a:p>
            <a:pPr algn="l" rtl="0"/>
            <a:r>
              <a:rPr lang="en-US" sz="2000" b="1" dirty="0" smtClean="0">
                <a:cs typeface="+mj-cs"/>
              </a:rPr>
              <a:t>2.2.3 </a:t>
            </a:r>
            <a:r>
              <a:rPr lang="en-US" sz="2000" dirty="0" smtClean="0">
                <a:cs typeface="+mj-cs"/>
              </a:rPr>
              <a:t>Test statistic</a:t>
            </a:r>
          </a:p>
          <a:p>
            <a:pPr algn="l" rtl="0"/>
            <a:r>
              <a:rPr lang="en-US" sz="2000" b="1" dirty="0" smtClean="0">
                <a:cs typeface="+mj-cs"/>
              </a:rPr>
              <a:t>2.2.4 </a:t>
            </a:r>
            <a:r>
              <a:rPr lang="en-US" sz="2000" dirty="0" smtClean="0">
                <a:cs typeface="+mj-cs"/>
              </a:rPr>
              <a:t>Carrying out the </a:t>
            </a:r>
            <a:r>
              <a:rPr lang="en-US" sz="2000" dirty="0" err="1" smtClean="0">
                <a:cs typeface="+mj-cs"/>
              </a:rPr>
              <a:t>Wilcoxon</a:t>
            </a:r>
            <a:r>
              <a:rPr lang="en-US" sz="2000" dirty="0" smtClean="0">
                <a:cs typeface="+mj-cs"/>
              </a:rPr>
              <a:t> signed ranks test</a:t>
            </a:r>
          </a:p>
          <a:p>
            <a:pPr algn="l" rtl="0"/>
            <a:r>
              <a:rPr lang="en-US" sz="2000" b="1" dirty="0" smtClean="0">
                <a:cs typeface="+mj-cs"/>
              </a:rPr>
              <a:t>2.2.5 </a:t>
            </a:r>
            <a:r>
              <a:rPr lang="en-US" sz="2000" dirty="0" smtClean="0">
                <a:cs typeface="+mj-cs"/>
              </a:rPr>
              <a:t>Large sample approximation</a:t>
            </a:r>
          </a:p>
          <a:p>
            <a:pPr algn="l" rtl="0"/>
            <a:r>
              <a:rPr lang="en-US" sz="2000" b="1" dirty="0" smtClean="0"/>
              <a:t>2.2.6 </a:t>
            </a:r>
            <a:r>
              <a:rPr lang="en-US" sz="2000" dirty="0" smtClean="0">
                <a:cs typeface="+mj-cs"/>
              </a:rPr>
              <a:t>Confidence Interval for the Median based on the </a:t>
            </a:r>
            <a:r>
              <a:rPr lang="en-US" sz="2000" dirty="0" err="1" smtClean="0">
                <a:cs typeface="+mj-cs"/>
              </a:rPr>
              <a:t>Wilcoxon</a:t>
            </a:r>
            <a:r>
              <a:rPr lang="en-US" sz="2000" dirty="0" smtClean="0">
                <a:cs typeface="+mj-cs"/>
              </a:rPr>
              <a:t> Signed-Ranks Test</a:t>
            </a:r>
            <a:r>
              <a:rPr lang="en-US" sz="2000" b="1" dirty="0" smtClean="0"/>
              <a:t> </a:t>
            </a:r>
          </a:p>
          <a:p>
            <a:pPr algn="l" rtl="0"/>
            <a:r>
              <a:rPr lang="en-US" sz="2000" b="1" dirty="0" smtClean="0"/>
              <a:t>2.3The binomial test </a:t>
            </a:r>
          </a:p>
          <a:p>
            <a:pPr algn="l" rtl="0"/>
            <a:r>
              <a:rPr lang="en-US" sz="2000" b="1" dirty="0" smtClean="0"/>
              <a:t>2.3.1</a:t>
            </a:r>
            <a:r>
              <a:rPr lang="en-US" sz="2000" dirty="0" smtClean="0"/>
              <a:t>Assumptions </a:t>
            </a:r>
          </a:p>
          <a:p>
            <a:pPr algn="l" rtl="0"/>
            <a:r>
              <a:rPr lang="en-US" sz="2000" b="1" dirty="0" smtClean="0"/>
              <a:t>2.3.2</a:t>
            </a:r>
            <a:r>
              <a:rPr lang="en-US" sz="2000" dirty="0" smtClean="0"/>
              <a:t>Hypotheses</a:t>
            </a:r>
          </a:p>
          <a:p>
            <a:pPr algn="l" rtl="0"/>
            <a:r>
              <a:rPr lang="en-US" sz="2000" b="1" dirty="0" smtClean="0"/>
              <a:t>2.3.3</a:t>
            </a:r>
            <a:r>
              <a:rPr lang="en-US" sz="2000" dirty="0" smtClean="0"/>
              <a:t>Large sample approximation </a:t>
            </a:r>
          </a:p>
          <a:p>
            <a:pPr algn="l" rtl="0"/>
            <a:r>
              <a:rPr lang="en-US" sz="2000" b="1" dirty="0" smtClean="0"/>
              <a:t>2.3.4</a:t>
            </a:r>
            <a:r>
              <a:rPr lang="en-US" sz="2000" dirty="0" smtClean="0"/>
              <a:t>Large sample confidence interval for </a:t>
            </a:r>
          </a:p>
          <a:p>
            <a:pPr algn="l" rtl="0"/>
            <a:r>
              <a:rPr lang="en-US" sz="2000" b="1" dirty="0" smtClean="0"/>
              <a:t>2.4The one-sample runs test for randomness</a:t>
            </a:r>
            <a:endParaRPr lang="ar-IQ"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52400"/>
            <a:ext cx="8153400" cy="892552"/>
          </a:xfrm>
          <a:prstGeom prst="rect">
            <a:avLst/>
          </a:prstGeom>
        </p:spPr>
        <p:txBody>
          <a:bodyPr wrap="square">
            <a:spAutoFit/>
          </a:bodyPr>
          <a:lstStyle/>
          <a:p>
            <a:pPr algn="l" rtl="0"/>
            <a:r>
              <a:rPr lang="en-US" sz="2800" b="1" dirty="0" smtClean="0"/>
              <a:t>Chapter Three</a:t>
            </a:r>
          </a:p>
          <a:p>
            <a:pPr algn="l" rtl="0"/>
            <a:r>
              <a:rPr lang="en-US" sz="2400" b="1" dirty="0" smtClean="0"/>
              <a:t>3.Procedures That Utilize Data from Two Independent Samples</a:t>
            </a:r>
            <a:endParaRPr lang="ar-IQ" sz="2400" b="1" dirty="0"/>
          </a:p>
        </p:txBody>
      </p:sp>
      <p:sp>
        <p:nvSpPr>
          <p:cNvPr id="4" name="Rectangle 3"/>
          <p:cNvSpPr/>
          <p:nvPr/>
        </p:nvSpPr>
        <p:spPr>
          <a:xfrm>
            <a:off x="685800" y="990600"/>
            <a:ext cx="8153400" cy="4676715"/>
          </a:xfrm>
          <a:prstGeom prst="rect">
            <a:avLst/>
          </a:prstGeom>
        </p:spPr>
        <p:txBody>
          <a:bodyPr wrap="square">
            <a:spAutoFit/>
          </a:bodyPr>
          <a:lstStyle/>
          <a:p>
            <a:pPr algn="l" rtl="0"/>
            <a:r>
              <a:rPr lang="en-US" sz="2400" b="1" dirty="0" smtClean="0"/>
              <a:t>3.1The median test</a:t>
            </a:r>
          </a:p>
          <a:p>
            <a:pPr algn="l" rtl="0"/>
            <a:r>
              <a:rPr lang="en-US" sz="2400" b="1" dirty="0" smtClean="0"/>
              <a:t>3.1.1</a:t>
            </a:r>
            <a:r>
              <a:rPr lang="en-US" sz="2400" dirty="0" smtClean="0"/>
              <a:t>Assumptions </a:t>
            </a:r>
          </a:p>
          <a:p>
            <a:pPr algn="l" rtl="0"/>
            <a:r>
              <a:rPr lang="en-US" sz="2400" b="1" dirty="0" smtClean="0"/>
              <a:t>3.1.2</a:t>
            </a:r>
            <a:r>
              <a:rPr lang="en-US" sz="2400" dirty="0" smtClean="0"/>
              <a:t>Hypotheses</a:t>
            </a:r>
          </a:p>
          <a:p>
            <a:pPr algn="l" rtl="0"/>
            <a:r>
              <a:rPr lang="en-US" sz="2400" b="1" dirty="0" smtClean="0"/>
              <a:t>3.1.3</a:t>
            </a:r>
            <a:r>
              <a:rPr lang="en-US" sz="2400" dirty="0" smtClean="0"/>
              <a:t>Large sample approximation </a:t>
            </a:r>
          </a:p>
          <a:p>
            <a:pPr algn="l" rtl="0"/>
            <a:r>
              <a:rPr lang="en-US" sz="2400" b="1" dirty="0" smtClean="0"/>
              <a:t>3.2The</a:t>
            </a:r>
            <a:r>
              <a:rPr lang="en-US" sz="2400" dirty="0" smtClean="0"/>
              <a:t> </a:t>
            </a:r>
            <a:r>
              <a:rPr lang="en-US" sz="2400" b="1" dirty="0" smtClean="0"/>
              <a:t>Mann-Whitney (</a:t>
            </a:r>
            <a:r>
              <a:rPr lang="en-US" sz="2400" b="1" dirty="0" err="1" smtClean="0"/>
              <a:t>Wilcoxon</a:t>
            </a:r>
            <a:r>
              <a:rPr lang="en-US" sz="2400" b="1" dirty="0" smtClean="0"/>
              <a:t> rank-sum) test</a:t>
            </a:r>
            <a:r>
              <a:rPr lang="en-US" sz="2400" dirty="0" smtClean="0"/>
              <a:t> </a:t>
            </a:r>
          </a:p>
          <a:p>
            <a:pPr algn="l" rtl="0"/>
            <a:r>
              <a:rPr lang="en-US" sz="2400" b="1" dirty="0" smtClean="0"/>
              <a:t>3.2.1 </a:t>
            </a:r>
            <a:r>
              <a:rPr lang="en-US" sz="2400" dirty="0" smtClean="0"/>
              <a:t>Assumptions </a:t>
            </a:r>
          </a:p>
          <a:p>
            <a:pPr algn="l" rtl="0"/>
            <a:r>
              <a:rPr lang="en-US" sz="2400" b="1" dirty="0" smtClean="0"/>
              <a:t>3.2.2</a:t>
            </a:r>
            <a:r>
              <a:rPr lang="en-US" sz="2400" dirty="0" smtClean="0"/>
              <a:t> Hypotheses</a:t>
            </a:r>
          </a:p>
          <a:p>
            <a:pPr algn="l" rtl="0"/>
            <a:r>
              <a:rPr lang="en-US" sz="2400" b="1" dirty="0" smtClean="0"/>
              <a:t>3.2.3 </a:t>
            </a:r>
            <a:r>
              <a:rPr lang="en-US" sz="2400" dirty="0" smtClean="0"/>
              <a:t>Large-Sample Approximation </a:t>
            </a:r>
          </a:p>
          <a:p>
            <a:pPr algn="l" rtl="0"/>
            <a:r>
              <a:rPr lang="en-US" sz="2400" b="1" dirty="0" smtClean="0"/>
              <a:t>3.2.4</a:t>
            </a:r>
            <a:r>
              <a:rPr lang="en-US" sz="2400" dirty="0" smtClean="0"/>
              <a:t> Confidence interval for difference between two population medians</a:t>
            </a:r>
          </a:p>
          <a:p>
            <a:pPr algn="l" rtl="0"/>
            <a:r>
              <a:rPr lang="en-US" sz="2400" b="1" dirty="0" smtClean="0"/>
              <a:t>3.3 The Wald-</a:t>
            </a:r>
            <a:r>
              <a:rPr lang="en-US" sz="2400" b="1" dirty="0" err="1" smtClean="0"/>
              <a:t>Wolfowitz</a:t>
            </a:r>
            <a:r>
              <a:rPr lang="en-US" sz="2400" b="1" dirty="0" smtClean="0"/>
              <a:t> two-sample runs test</a:t>
            </a:r>
          </a:p>
          <a:p>
            <a:pPr algn="l" rtl="0"/>
            <a:r>
              <a:rPr lang="en-US" sz="2400" b="1" dirty="0" smtClean="0"/>
              <a:t>3.4 The two-sample runs test for randomness</a:t>
            </a:r>
            <a:endParaRPr lang="ar-IQ"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763000" cy="6705600"/>
          </a:xfrm>
          <a:prstGeom prst="rect">
            <a:avLst/>
          </a:prstGeom>
        </p:spPr>
        <p:txBody>
          <a:bodyPr wrap="square">
            <a:spAutoFit/>
          </a:bodyPr>
          <a:lstStyle/>
          <a:p>
            <a:pPr algn="l" rtl="0"/>
            <a:r>
              <a:rPr lang="en-US" sz="2400" b="1" dirty="0" smtClean="0"/>
              <a:t>Chapter Four</a:t>
            </a:r>
          </a:p>
          <a:p>
            <a:pPr algn="l" rtl="0"/>
            <a:r>
              <a:rPr lang="en-US" sz="2400" b="1" dirty="0" smtClean="0"/>
              <a:t>4 .Procedures Using Data from Two Related Samples</a:t>
            </a:r>
          </a:p>
          <a:p>
            <a:pPr algn="l" rtl="0"/>
            <a:r>
              <a:rPr lang="en-US" sz="2400" b="1" dirty="0" smtClean="0"/>
              <a:t>4.1 The sign test for two related samples </a:t>
            </a:r>
          </a:p>
          <a:p>
            <a:pPr algn="l" rtl="0"/>
            <a:r>
              <a:rPr lang="en-US" sz="2400" b="1" dirty="0" smtClean="0"/>
              <a:t>4.1.1</a:t>
            </a:r>
            <a:r>
              <a:rPr lang="en-US" sz="2400" dirty="0" smtClean="0"/>
              <a:t>Assumptions </a:t>
            </a:r>
          </a:p>
          <a:p>
            <a:pPr algn="l" rtl="0"/>
            <a:r>
              <a:rPr lang="en-US" sz="2400" b="1" dirty="0" smtClean="0"/>
              <a:t>4.1.2 </a:t>
            </a:r>
            <a:r>
              <a:rPr lang="en-US" sz="2400" dirty="0" smtClean="0"/>
              <a:t>Test procedure </a:t>
            </a:r>
          </a:p>
          <a:p>
            <a:pPr algn="l" rtl="0"/>
            <a:r>
              <a:rPr lang="en-US" sz="2400" b="1" dirty="0" smtClean="0"/>
              <a:t>4.1.3</a:t>
            </a:r>
            <a:r>
              <a:rPr lang="en-US" sz="2400" dirty="0" smtClean="0"/>
              <a:t> Hypotheses</a:t>
            </a:r>
          </a:p>
          <a:p>
            <a:pPr algn="l" rtl="0"/>
            <a:r>
              <a:rPr lang="en-US" sz="2400" b="1" dirty="0" smtClean="0"/>
              <a:t>4.1.4</a:t>
            </a:r>
            <a:r>
              <a:rPr lang="en-US" sz="2400" dirty="0" smtClean="0"/>
              <a:t> Confidence interval for the differences of the medians of two populations, based on the sign test </a:t>
            </a:r>
          </a:p>
          <a:p>
            <a:pPr algn="l" rtl="0"/>
            <a:r>
              <a:rPr lang="en-US" sz="2400" b="1" dirty="0" smtClean="0"/>
              <a:t>4.2 </a:t>
            </a:r>
            <a:r>
              <a:rPr lang="en-US" sz="2400" b="1" dirty="0" err="1" smtClean="0"/>
              <a:t>Wilcoxon</a:t>
            </a:r>
            <a:r>
              <a:rPr lang="en-US" sz="2400" b="1" dirty="0" smtClean="0"/>
              <a:t> matched-pairs signed-ranks test</a:t>
            </a:r>
          </a:p>
          <a:p>
            <a:pPr algn="l" rtl="0"/>
            <a:r>
              <a:rPr lang="en-US" sz="2400" b="1" dirty="0" smtClean="0"/>
              <a:t>4.2.1</a:t>
            </a:r>
            <a:r>
              <a:rPr lang="en-US" sz="2400" dirty="0" smtClean="0"/>
              <a:t> Assumptions </a:t>
            </a:r>
          </a:p>
          <a:p>
            <a:pPr algn="l" rtl="0"/>
            <a:r>
              <a:rPr lang="en-US" sz="2400" b="1" dirty="0" smtClean="0"/>
              <a:t>4.2.2</a:t>
            </a:r>
            <a:r>
              <a:rPr lang="en-US" sz="2400" dirty="0" smtClean="0"/>
              <a:t> Test Procedure </a:t>
            </a:r>
          </a:p>
          <a:p>
            <a:pPr algn="l" rtl="0"/>
            <a:r>
              <a:rPr lang="en-US" sz="2400" b="1" dirty="0" smtClean="0"/>
              <a:t>4.2.3</a:t>
            </a:r>
            <a:r>
              <a:rPr lang="en-US" sz="2400" dirty="0" smtClean="0"/>
              <a:t> Hypotheses</a:t>
            </a:r>
          </a:p>
          <a:p>
            <a:pPr algn="l" rtl="0"/>
            <a:r>
              <a:rPr lang="en-US" sz="2400" b="1" dirty="0" smtClean="0"/>
              <a:t>4.2.4</a:t>
            </a:r>
            <a:r>
              <a:rPr lang="en-US" sz="2400" dirty="0" smtClean="0"/>
              <a:t> Large sample approximation </a:t>
            </a:r>
          </a:p>
          <a:p>
            <a:pPr algn="l" rtl="0"/>
            <a:r>
              <a:rPr lang="en-US" sz="2400" b="1" dirty="0" smtClean="0"/>
              <a:t>4.2.5 </a:t>
            </a:r>
            <a:r>
              <a:rPr lang="en-US" sz="2400" dirty="0" smtClean="0"/>
              <a:t>Confidence interval for the median of population differences between pairs of measurements based on the matched-pair signed ranks </a:t>
            </a:r>
            <a:r>
              <a:rPr lang="en-US" sz="2400" dirty="0" err="1" smtClean="0"/>
              <a:t>Wilcoxon</a:t>
            </a:r>
            <a:r>
              <a:rPr lang="en-US" sz="2400" dirty="0" smtClean="0"/>
              <a:t> test</a:t>
            </a:r>
          </a:p>
          <a:p>
            <a:pPr algn="l" rtl="0"/>
            <a:r>
              <a:rPr lang="en-US" sz="2400" b="1" dirty="0" smtClean="0"/>
              <a:t>4.3</a:t>
            </a:r>
            <a:r>
              <a:rPr lang="en-US" sz="2400" dirty="0" smtClean="0"/>
              <a:t> A test for two related samples when the data consist of frequencies (The </a:t>
            </a:r>
            <a:r>
              <a:rPr lang="en-US" sz="2400" dirty="0" err="1" smtClean="0"/>
              <a:t>McNemar</a:t>
            </a:r>
            <a:r>
              <a:rPr lang="en-US" sz="2400" dirty="0" smtClean="0"/>
              <a:t> test)</a:t>
            </a:r>
            <a:endParaRPr lang="ar-IQ"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0"/>
            <a:ext cx="8077200" cy="1938992"/>
          </a:xfrm>
          <a:prstGeom prst="rect">
            <a:avLst/>
          </a:prstGeom>
        </p:spPr>
        <p:txBody>
          <a:bodyPr wrap="square">
            <a:spAutoFit/>
          </a:bodyPr>
          <a:lstStyle/>
          <a:p>
            <a:pPr algn="l" rtl="0"/>
            <a:endParaRPr lang="en-US" sz="2400" b="1" dirty="0" smtClean="0"/>
          </a:p>
          <a:p>
            <a:pPr algn="l" rtl="0"/>
            <a:r>
              <a:rPr lang="en-US" sz="2400" b="1" dirty="0" smtClean="0"/>
              <a:t>5.Chi-Square Test of Homogeneity and Independence </a:t>
            </a:r>
          </a:p>
          <a:p>
            <a:pPr algn="l" rtl="0"/>
            <a:r>
              <a:rPr lang="en-US" sz="2400" b="1" dirty="0" smtClean="0"/>
              <a:t>5.1 </a:t>
            </a:r>
            <a:r>
              <a:rPr lang="en-US" sz="2400" dirty="0" smtClean="0"/>
              <a:t>Introduction</a:t>
            </a:r>
          </a:p>
          <a:p>
            <a:pPr algn="l" rtl="0"/>
            <a:r>
              <a:rPr lang="en-US" sz="2400" b="1" dirty="0" smtClean="0"/>
              <a:t>5.2</a:t>
            </a:r>
            <a:r>
              <a:rPr lang="en-US" sz="2400" dirty="0" smtClean="0"/>
              <a:t> The chi-square test of homogeneity</a:t>
            </a:r>
          </a:p>
          <a:p>
            <a:pPr algn="l" rtl="0"/>
            <a:r>
              <a:rPr lang="en-US" sz="2400" b="1" dirty="0" smtClean="0"/>
              <a:t>5.3</a:t>
            </a:r>
            <a:r>
              <a:rPr lang="en-US" sz="2400" dirty="0" smtClean="0"/>
              <a:t> The chi-square test of independence</a:t>
            </a:r>
            <a:endParaRPr lang="ar-IQ" sz="2400" dirty="0"/>
          </a:p>
        </p:txBody>
      </p:sp>
      <p:sp>
        <p:nvSpPr>
          <p:cNvPr id="3" name="Rectangle 2"/>
          <p:cNvSpPr/>
          <p:nvPr/>
        </p:nvSpPr>
        <p:spPr>
          <a:xfrm>
            <a:off x="304800" y="0"/>
            <a:ext cx="4972553" cy="461665"/>
          </a:xfrm>
          <a:prstGeom prst="rect">
            <a:avLst/>
          </a:prstGeom>
        </p:spPr>
        <p:txBody>
          <a:bodyPr wrap="square">
            <a:spAutoFit/>
          </a:bodyPr>
          <a:lstStyle/>
          <a:p>
            <a:pPr algn="l" rtl="0"/>
            <a:r>
              <a:rPr lang="en-US" sz="2400" b="1" dirty="0" smtClean="0"/>
              <a:t>Chapter Five</a:t>
            </a:r>
          </a:p>
        </p:txBody>
      </p:sp>
      <p:sp>
        <p:nvSpPr>
          <p:cNvPr id="4" name="Rectangle 3"/>
          <p:cNvSpPr/>
          <p:nvPr/>
        </p:nvSpPr>
        <p:spPr>
          <a:xfrm>
            <a:off x="381000" y="1828801"/>
            <a:ext cx="8534400" cy="4893647"/>
          </a:xfrm>
          <a:prstGeom prst="rect">
            <a:avLst/>
          </a:prstGeom>
        </p:spPr>
        <p:txBody>
          <a:bodyPr wrap="square">
            <a:spAutoFit/>
          </a:bodyPr>
          <a:lstStyle/>
          <a:p>
            <a:pPr algn="l" rtl="0"/>
            <a:r>
              <a:rPr lang="en-US" sz="2400" b="1" dirty="0" smtClean="0"/>
              <a:t>Chapter Six</a:t>
            </a:r>
          </a:p>
          <a:p>
            <a:pPr algn="l" rtl="0"/>
            <a:r>
              <a:rPr lang="en-US" sz="2400" b="1" dirty="0" smtClean="0"/>
              <a:t>6.</a:t>
            </a:r>
            <a:r>
              <a:rPr lang="en-US" sz="2400" dirty="0" smtClean="0"/>
              <a:t> </a:t>
            </a:r>
            <a:r>
              <a:rPr lang="en-US" sz="2400" b="1" dirty="0" smtClean="0"/>
              <a:t>Procedures Using Data from Three or More Independent Samples</a:t>
            </a:r>
          </a:p>
          <a:p>
            <a:pPr algn="l" rtl="0"/>
            <a:r>
              <a:rPr lang="en-US" sz="2400" b="1" dirty="0" smtClean="0"/>
              <a:t>6.1</a:t>
            </a:r>
            <a:r>
              <a:rPr lang="en-US" sz="2400" dirty="0" smtClean="0"/>
              <a:t> Introduction </a:t>
            </a:r>
          </a:p>
          <a:p>
            <a:pPr algn="l" rtl="0"/>
            <a:r>
              <a:rPr lang="en-US" sz="2400" b="1" dirty="0" smtClean="0"/>
              <a:t>6.2 </a:t>
            </a:r>
            <a:r>
              <a:rPr lang="en-US" sz="2400" dirty="0" smtClean="0"/>
              <a:t>Extension of the median test</a:t>
            </a:r>
          </a:p>
          <a:p>
            <a:pPr algn="l" rtl="0"/>
            <a:r>
              <a:rPr lang="en-US" sz="2400" b="1" dirty="0" smtClean="0"/>
              <a:t>6.3</a:t>
            </a:r>
            <a:r>
              <a:rPr lang="en-US" sz="2400" dirty="0" smtClean="0"/>
              <a:t> The </a:t>
            </a:r>
            <a:r>
              <a:rPr lang="en-US" sz="2400" dirty="0" err="1" smtClean="0"/>
              <a:t>Kruskal</a:t>
            </a:r>
            <a:r>
              <a:rPr lang="en-US" sz="2400" dirty="0" smtClean="0"/>
              <a:t>-Wallis one-way analysis of variance by Ranks</a:t>
            </a:r>
          </a:p>
          <a:p>
            <a:pPr algn="l" rtl="0"/>
            <a:r>
              <a:rPr lang="en-US" sz="2400" b="1" dirty="0" smtClean="0"/>
              <a:t>6.4</a:t>
            </a:r>
            <a:r>
              <a:rPr lang="en-US" sz="2400" dirty="0" smtClean="0"/>
              <a:t> The </a:t>
            </a:r>
            <a:r>
              <a:rPr lang="en-US" sz="2400" dirty="0" err="1" smtClean="0"/>
              <a:t>Jonckheere-Terpstra</a:t>
            </a:r>
            <a:r>
              <a:rPr lang="en-US" sz="2400" dirty="0" smtClean="0"/>
              <a:t> test for ordered alternatives </a:t>
            </a:r>
          </a:p>
          <a:p>
            <a:pPr algn="l" rtl="0"/>
            <a:r>
              <a:rPr lang="en-US" sz="2400" b="1" dirty="0" smtClean="0"/>
              <a:t>Chapter Seven</a:t>
            </a:r>
          </a:p>
          <a:p>
            <a:pPr algn="l" rtl="0"/>
            <a:r>
              <a:rPr lang="en-US" sz="2400" b="1" dirty="0" smtClean="0"/>
              <a:t>7.</a:t>
            </a:r>
            <a:r>
              <a:rPr lang="en-US" sz="2400" dirty="0" smtClean="0"/>
              <a:t> Procedures Using Data from Three or More Related Samples </a:t>
            </a:r>
          </a:p>
          <a:p>
            <a:pPr algn="l" rtl="0"/>
            <a:r>
              <a:rPr lang="en-US" sz="2400" b="1" dirty="0" smtClean="0"/>
              <a:t>7.1</a:t>
            </a:r>
            <a:r>
              <a:rPr lang="en-US" sz="2400" dirty="0" smtClean="0"/>
              <a:t> Introduction </a:t>
            </a:r>
          </a:p>
          <a:p>
            <a:pPr algn="l" rtl="0"/>
            <a:r>
              <a:rPr lang="en-US" sz="2400" b="1" dirty="0" smtClean="0"/>
              <a:t>7.2</a:t>
            </a:r>
            <a:r>
              <a:rPr lang="en-US" sz="2400" dirty="0" smtClean="0"/>
              <a:t> Data from a randomized complete block design </a:t>
            </a:r>
          </a:p>
          <a:p>
            <a:pPr algn="l" rtl="0"/>
            <a:r>
              <a:rPr lang="en-US" sz="2400" b="1" dirty="0" smtClean="0"/>
              <a:t>7.3</a:t>
            </a:r>
            <a:r>
              <a:rPr lang="en-US" sz="2400" dirty="0" smtClean="0"/>
              <a:t> Friedman two-way analysis of variance by ranks </a:t>
            </a:r>
          </a:p>
          <a:p>
            <a:pPr algn="l" rtl="0"/>
            <a:r>
              <a:rPr lang="en-US" sz="2400" b="1" dirty="0" smtClean="0"/>
              <a:t>7.4</a:t>
            </a:r>
            <a:r>
              <a:rPr lang="en-US" sz="2400" dirty="0" smtClean="0"/>
              <a:t> Page’s test for ordered alternatives</a:t>
            </a:r>
            <a:endParaRPr lang="ar-IQ"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1129</TotalTime>
  <Words>3457</Words>
  <Application>Microsoft Office PowerPoint</Application>
  <PresentationFormat>On-screen Show (4:3)</PresentationFormat>
  <Paragraphs>278</Paragraphs>
  <Slides>37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Ali_K_Samik</vt:lpstr>
      <vt:lpstr>Arial</vt:lpstr>
      <vt:lpstr>Calibri</vt:lpstr>
      <vt:lpstr>Times New Roman</vt:lpstr>
      <vt:lpstr>Office Theme</vt:lpstr>
      <vt:lpstr>PowerPoint Presentation</vt:lpstr>
      <vt:lpstr>References</vt:lpstr>
      <vt:lpstr>PowerPoint Presentation</vt:lpstr>
      <vt:lpstr>PowerPoint Presentation</vt:lpstr>
      <vt:lpstr>CONTENTS</vt:lpstr>
      <vt:lpstr> Chapter  Two  2.One-Sample Nonparametric</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 Disadvantages of Nonparametric </vt:lpstr>
      <vt:lpstr> Methods Non-parametric (or distribution-free) </vt:lpstr>
      <vt:lpstr>PowerPoint Presentation</vt:lpstr>
      <vt:lpstr>PowerPoint Presentation</vt:lpstr>
      <vt:lpstr>PowerPoint Presentation</vt:lpstr>
      <vt:lpstr>                                                                      Chapter  Two 2.One-Sample Nonparametric   </vt:lpstr>
      <vt:lpstr>PowerPoint Presentation</vt:lpstr>
      <vt:lpstr>PowerPoint Presentation</vt:lpstr>
      <vt:lpstr> 2.2 The one-sample sign test  </vt:lpstr>
      <vt:lpstr>PowerPoint Presentation</vt:lpstr>
      <vt:lpstr>PowerPoint Presentation</vt:lpstr>
      <vt:lpstr>PowerPoint Presentation</vt:lpstr>
      <vt:lpstr>PowerPoint Presentation</vt:lpstr>
      <vt:lpstr>PowerPoint Presentation</vt:lpstr>
      <vt:lpstr> Example 2.1  </vt:lpstr>
      <vt:lpstr>PowerPoint Presentation</vt:lpstr>
      <vt:lpstr>PowerPoint Presentation</vt:lpstr>
      <vt:lpstr>Example 2.2  </vt:lpstr>
      <vt:lpstr>PowerPoint Presentation</vt:lpstr>
      <vt:lpstr>PowerPoint Presentation</vt:lpstr>
      <vt:lpstr>Example 2.3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BARZNJI</dc:creator>
  <cp:lastModifiedBy>Orient</cp:lastModifiedBy>
  <cp:revision>64</cp:revision>
  <dcterms:created xsi:type="dcterms:W3CDTF">2019-08-24T19:31:49Z</dcterms:created>
  <dcterms:modified xsi:type="dcterms:W3CDTF">2023-11-07T20:38:10Z</dcterms:modified>
</cp:coreProperties>
</file>