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6" r:id="rId4"/>
    <p:sldId id="260" r:id="rId5"/>
    <p:sldId id="261" r:id="rId6"/>
    <p:sldId id="262" r:id="rId7"/>
    <p:sldId id="263" r:id="rId8"/>
    <p:sldId id="264" r:id="rId9"/>
    <p:sldId id="265" r:id="rId10"/>
    <p:sldId id="267" r:id="rId11"/>
    <p:sldId id="268" r:id="rId12"/>
    <p:sldId id="269" r:id="rId13"/>
    <p:sldId id="270" r:id="rId14"/>
    <p:sldId id="271"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2"/>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sorterViewPr>
    <p:cViewPr>
      <p:scale>
        <a:sx n="100" d="100"/>
        <a:sy n="100" d="100"/>
      </p:scale>
      <p:origin x="0" y="5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CFA4527-3A7C-47F9-AFD8-800917F72108}"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04CE5-463C-4FB4-86FF-9790D97004B6}" type="slidenum">
              <a:rPr lang="en-US" smtClean="0"/>
              <a:t>‹#›</a:t>
            </a:fld>
            <a:endParaRPr lang="en-US"/>
          </a:p>
        </p:txBody>
      </p:sp>
    </p:spTree>
    <p:extLst>
      <p:ext uri="{BB962C8B-B14F-4D97-AF65-F5344CB8AC3E}">
        <p14:creationId xmlns:p14="http://schemas.microsoft.com/office/powerpoint/2010/main" val="2293114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FA4527-3A7C-47F9-AFD8-800917F72108}"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04CE5-463C-4FB4-86FF-9790D97004B6}" type="slidenum">
              <a:rPr lang="en-US" smtClean="0"/>
              <a:t>‹#›</a:t>
            </a:fld>
            <a:endParaRPr lang="en-US"/>
          </a:p>
        </p:txBody>
      </p:sp>
    </p:spTree>
    <p:extLst>
      <p:ext uri="{BB962C8B-B14F-4D97-AF65-F5344CB8AC3E}">
        <p14:creationId xmlns:p14="http://schemas.microsoft.com/office/powerpoint/2010/main" val="890844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FA4527-3A7C-47F9-AFD8-800917F72108}"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04CE5-463C-4FB4-86FF-9790D97004B6}" type="slidenum">
              <a:rPr lang="en-US" smtClean="0"/>
              <a:t>‹#›</a:t>
            </a:fld>
            <a:endParaRPr lang="en-US"/>
          </a:p>
        </p:txBody>
      </p:sp>
    </p:spTree>
    <p:extLst>
      <p:ext uri="{BB962C8B-B14F-4D97-AF65-F5344CB8AC3E}">
        <p14:creationId xmlns:p14="http://schemas.microsoft.com/office/powerpoint/2010/main" val="2836994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FA4527-3A7C-47F9-AFD8-800917F72108}"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04CE5-463C-4FB4-86FF-9790D97004B6}" type="slidenum">
              <a:rPr lang="en-US" smtClean="0"/>
              <a:t>‹#›</a:t>
            </a:fld>
            <a:endParaRPr lang="en-US"/>
          </a:p>
        </p:txBody>
      </p:sp>
    </p:spTree>
    <p:extLst>
      <p:ext uri="{BB962C8B-B14F-4D97-AF65-F5344CB8AC3E}">
        <p14:creationId xmlns:p14="http://schemas.microsoft.com/office/powerpoint/2010/main" val="1825981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FA4527-3A7C-47F9-AFD8-800917F72108}" type="datetimeFigureOut">
              <a:rPr lang="en-US" smtClean="0"/>
              <a:t>5/26/2023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04CE5-463C-4FB4-86FF-9790D97004B6}" type="slidenum">
              <a:rPr lang="en-US" smtClean="0"/>
              <a:t>‹#›</a:t>
            </a:fld>
            <a:endParaRPr lang="en-US"/>
          </a:p>
        </p:txBody>
      </p:sp>
    </p:spTree>
    <p:extLst>
      <p:ext uri="{BB962C8B-B14F-4D97-AF65-F5344CB8AC3E}">
        <p14:creationId xmlns:p14="http://schemas.microsoft.com/office/powerpoint/2010/main" val="464929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FA4527-3A7C-47F9-AFD8-800917F72108}" type="datetimeFigureOut">
              <a:rPr lang="en-US" smtClean="0"/>
              <a:t>5/26/2023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04CE5-463C-4FB4-86FF-9790D97004B6}" type="slidenum">
              <a:rPr lang="en-US" smtClean="0"/>
              <a:t>‹#›</a:t>
            </a:fld>
            <a:endParaRPr lang="en-US"/>
          </a:p>
        </p:txBody>
      </p:sp>
    </p:spTree>
    <p:extLst>
      <p:ext uri="{BB962C8B-B14F-4D97-AF65-F5344CB8AC3E}">
        <p14:creationId xmlns:p14="http://schemas.microsoft.com/office/powerpoint/2010/main" val="250047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FA4527-3A7C-47F9-AFD8-800917F72108}" type="datetimeFigureOut">
              <a:rPr lang="en-US" smtClean="0"/>
              <a:t>5/26/2023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504CE5-463C-4FB4-86FF-9790D97004B6}" type="slidenum">
              <a:rPr lang="en-US" smtClean="0"/>
              <a:t>‹#›</a:t>
            </a:fld>
            <a:endParaRPr lang="en-US"/>
          </a:p>
        </p:txBody>
      </p:sp>
    </p:spTree>
    <p:extLst>
      <p:ext uri="{BB962C8B-B14F-4D97-AF65-F5344CB8AC3E}">
        <p14:creationId xmlns:p14="http://schemas.microsoft.com/office/powerpoint/2010/main" val="921620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FA4527-3A7C-47F9-AFD8-800917F72108}" type="datetimeFigureOut">
              <a:rPr lang="en-US" smtClean="0"/>
              <a:t>5/26/2023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504CE5-463C-4FB4-86FF-9790D97004B6}" type="slidenum">
              <a:rPr lang="en-US" smtClean="0"/>
              <a:t>‹#›</a:t>
            </a:fld>
            <a:endParaRPr lang="en-US"/>
          </a:p>
        </p:txBody>
      </p:sp>
    </p:spTree>
    <p:extLst>
      <p:ext uri="{BB962C8B-B14F-4D97-AF65-F5344CB8AC3E}">
        <p14:creationId xmlns:p14="http://schemas.microsoft.com/office/powerpoint/2010/main" val="1971740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FA4527-3A7C-47F9-AFD8-800917F72108}" type="datetimeFigureOut">
              <a:rPr lang="en-US" smtClean="0"/>
              <a:t>5/26/2023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504CE5-463C-4FB4-86FF-9790D97004B6}" type="slidenum">
              <a:rPr lang="en-US" smtClean="0"/>
              <a:t>‹#›</a:t>
            </a:fld>
            <a:endParaRPr lang="en-US"/>
          </a:p>
        </p:txBody>
      </p:sp>
    </p:spTree>
    <p:extLst>
      <p:ext uri="{BB962C8B-B14F-4D97-AF65-F5344CB8AC3E}">
        <p14:creationId xmlns:p14="http://schemas.microsoft.com/office/powerpoint/2010/main" val="1215752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FA4527-3A7C-47F9-AFD8-800917F72108}" type="datetimeFigureOut">
              <a:rPr lang="en-US" smtClean="0"/>
              <a:t>5/26/2023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04CE5-463C-4FB4-86FF-9790D97004B6}" type="slidenum">
              <a:rPr lang="en-US" smtClean="0"/>
              <a:t>‹#›</a:t>
            </a:fld>
            <a:endParaRPr lang="en-US"/>
          </a:p>
        </p:txBody>
      </p:sp>
    </p:spTree>
    <p:extLst>
      <p:ext uri="{BB962C8B-B14F-4D97-AF65-F5344CB8AC3E}">
        <p14:creationId xmlns:p14="http://schemas.microsoft.com/office/powerpoint/2010/main" val="1113799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FA4527-3A7C-47F9-AFD8-800917F72108}" type="datetimeFigureOut">
              <a:rPr lang="en-US" smtClean="0"/>
              <a:t>5/26/2023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04CE5-463C-4FB4-86FF-9790D97004B6}" type="slidenum">
              <a:rPr lang="en-US" smtClean="0"/>
              <a:t>‹#›</a:t>
            </a:fld>
            <a:endParaRPr lang="en-US"/>
          </a:p>
        </p:txBody>
      </p:sp>
    </p:spTree>
    <p:extLst>
      <p:ext uri="{BB962C8B-B14F-4D97-AF65-F5344CB8AC3E}">
        <p14:creationId xmlns:p14="http://schemas.microsoft.com/office/powerpoint/2010/main" val="1461018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FA4527-3A7C-47F9-AFD8-800917F72108}" type="datetimeFigureOut">
              <a:rPr lang="en-US" smtClean="0"/>
              <a:t>5/26/2023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504CE5-463C-4FB4-86FF-9790D97004B6}" type="slidenum">
              <a:rPr lang="en-US" smtClean="0"/>
              <a:t>‹#›</a:t>
            </a:fld>
            <a:endParaRPr lang="en-US"/>
          </a:p>
        </p:txBody>
      </p:sp>
    </p:spTree>
    <p:extLst>
      <p:ext uri="{BB962C8B-B14F-4D97-AF65-F5344CB8AC3E}">
        <p14:creationId xmlns:p14="http://schemas.microsoft.com/office/powerpoint/2010/main" val="1099124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764704"/>
            <a:ext cx="7772400" cy="1470025"/>
          </a:xfrm>
        </p:spPr>
        <p:txBody>
          <a:bodyPr>
            <a:normAutofit fontScale="90000"/>
          </a:bodyPr>
          <a:lstStyle/>
          <a:p>
            <a:r>
              <a:rPr lang="en-US" b="1" dirty="0">
                <a:solidFill>
                  <a:srgbClr val="002060"/>
                </a:solidFill>
              </a:rPr>
              <a:t>English for Specific Purpose</a:t>
            </a:r>
            <a:br>
              <a:rPr lang="en-US" b="1" dirty="0">
                <a:solidFill>
                  <a:srgbClr val="002060"/>
                </a:solidFill>
              </a:rPr>
            </a:br>
            <a:r>
              <a:rPr lang="en-US" b="1" dirty="0">
                <a:solidFill>
                  <a:srgbClr val="002060"/>
                </a:solidFill>
              </a:rPr>
              <a:t>1</a:t>
            </a:r>
            <a:r>
              <a:rPr lang="en-US" b="1" baseline="30000" dirty="0">
                <a:solidFill>
                  <a:srgbClr val="002060"/>
                </a:solidFill>
              </a:rPr>
              <a:t>st</a:t>
            </a:r>
            <a:r>
              <a:rPr lang="en-US" b="1" dirty="0">
                <a:solidFill>
                  <a:srgbClr val="002060"/>
                </a:solidFill>
              </a:rPr>
              <a:t> Year –</a:t>
            </a:r>
            <a:r>
              <a:rPr lang="en-US" b="1" dirty="0" smtClean="0">
                <a:solidFill>
                  <a:srgbClr val="002060"/>
                </a:solidFill>
              </a:rPr>
              <a:t>Psychology  </a:t>
            </a:r>
            <a:r>
              <a:rPr lang="en-US" b="1" dirty="0">
                <a:solidFill>
                  <a:srgbClr val="002060"/>
                </a:solidFill>
              </a:rPr>
              <a:t>Department </a:t>
            </a:r>
          </a:p>
        </p:txBody>
      </p:sp>
      <p:sp>
        <p:nvSpPr>
          <p:cNvPr id="3" name="Subtitle 2"/>
          <p:cNvSpPr>
            <a:spLocks noGrp="1"/>
          </p:cNvSpPr>
          <p:nvPr>
            <p:ph type="subTitle" idx="1"/>
          </p:nvPr>
        </p:nvSpPr>
        <p:spPr>
          <a:xfrm>
            <a:off x="1331640" y="2780928"/>
            <a:ext cx="6400800" cy="1752600"/>
          </a:xfrm>
        </p:spPr>
        <p:txBody>
          <a:bodyPr>
            <a:normAutofit/>
          </a:bodyPr>
          <a:lstStyle/>
          <a:p>
            <a:r>
              <a:rPr lang="en-US" dirty="0" smtClean="0">
                <a:solidFill>
                  <a:srgbClr val="FF0000"/>
                </a:solidFill>
              </a:rPr>
              <a:t>M</a:t>
            </a:r>
            <a:r>
              <a:rPr lang="en-US" dirty="0">
                <a:solidFill>
                  <a:srgbClr val="FF0000"/>
                </a:solidFill>
              </a:rPr>
              <a:t>. </a:t>
            </a:r>
            <a:r>
              <a:rPr lang="en-US" dirty="0" err="1" smtClean="0">
                <a:solidFill>
                  <a:srgbClr val="FF0000"/>
                </a:solidFill>
              </a:rPr>
              <a:t>Nazenin</a:t>
            </a:r>
            <a:endParaRPr lang="en-US" dirty="0">
              <a:solidFill>
                <a:srgbClr val="FF0000"/>
              </a:solidFill>
            </a:endParaRPr>
          </a:p>
          <a:p>
            <a:r>
              <a:rPr lang="en-US" b="1" dirty="0">
                <a:solidFill>
                  <a:srgbClr val="7030A0"/>
                </a:solidFill>
              </a:rPr>
              <a:t>Theme </a:t>
            </a:r>
            <a:r>
              <a:rPr lang="en-US" b="1" dirty="0" smtClean="0">
                <a:solidFill>
                  <a:srgbClr val="7030A0"/>
                </a:solidFill>
              </a:rPr>
              <a:t>Three</a:t>
            </a:r>
          </a:p>
          <a:p>
            <a:r>
              <a:rPr lang="en-US" b="1" dirty="0" smtClean="0">
                <a:solidFill>
                  <a:srgbClr val="7030A0"/>
                </a:solidFill>
              </a:rPr>
              <a:t>Work and </a:t>
            </a:r>
            <a:r>
              <a:rPr lang="en-US" b="1" dirty="0">
                <a:solidFill>
                  <a:srgbClr val="7030A0"/>
                </a:solidFill>
              </a:rPr>
              <a:t>Business- page.102,103</a:t>
            </a:r>
          </a:p>
        </p:txBody>
      </p:sp>
    </p:spTree>
    <p:extLst>
      <p:ext uri="{BB962C8B-B14F-4D97-AF65-F5344CB8AC3E}">
        <p14:creationId xmlns:p14="http://schemas.microsoft.com/office/powerpoint/2010/main" val="3714258273"/>
      </p:ext>
    </p:extLst>
  </p:cSld>
  <p:clrMapOvr>
    <a:masterClrMapping/>
  </p:clrMapOvr>
  <mc:AlternateContent xmlns:mc="http://schemas.openxmlformats.org/markup-compatibility/2006" xmlns:p14="http://schemas.microsoft.com/office/powerpoint/2010/main">
    <mc:Choice Requires="p14">
      <p:transition spd="slow" p14:dur="2000" advTm="146010"/>
    </mc:Choice>
    <mc:Fallback xmlns="">
      <p:transition spd="slow" advTm="14601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Portfolio- Choose-a-career.com</a:t>
            </a:r>
          </a:p>
        </p:txBody>
      </p:sp>
      <p:sp>
        <p:nvSpPr>
          <p:cNvPr id="3" name="Text Placeholder 2"/>
          <p:cNvSpPr>
            <a:spLocks noGrp="1"/>
          </p:cNvSpPr>
          <p:nvPr>
            <p:ph type="body" idx="1"/>
          </p:nvPr>
        </p:nvSpPr>
        <p:spPr>
          <a:xfrm>
            <a:off x="467544" y="1484784"/>
            <a:ext cx="4040188" cy="639762"/>
          </a:xfrm>
        </p:spPr>
        <p:txBody>
          <a:bodyPr>
            <a:normAutofit/>
          </a:bodyPr>
          <a:lstStyle/>
          <a:p>
            <a:r>
              <a:rPr lang="en-US" dirty="0">
                <a:solidFill>
                  <a:srgbClr val="FF0000"/>
                </a:solidFill>
              </a:rPr>
              <a:t>Example: engineer </a:t>
            </a:r>
            <a:r>
              <a:rPr lang="en-US" dirty="0" err="1">
                <a:solidFill>
                  <a:srgbClr val="FF0000"/>
                </a:solidFill>
              </a:rPr>
              <a:t>petrolem</a:t>
            </a:r>
            <a:endParaRPr lang="en-US" dirty="0">
              <a:solidFill>
                <a:srgbClr val="FF0000"/>
              </a:solidFill>
            </a:endParaRPr>
          </a:p>
          <a:p>
            <a:endParaRPr lang="en-US" dirty="0"/>
          </a:p>
        </p:txBody>
      </p:sp>
      <p:sp>
        <p:nvSpPr>
          <p:cNvPr id="5" name="Text Placeholder 4"/>
          <p:cNvSpPr>
            <a:spLocks noGrp="1"/>
          </p:cNvSpPr>
          <p:nvPr>
            <p:ph type="body" sz="quarter" idx="3"/>
          </p:nvPr>
        </p:nvSpPr>
        <p:spPr/>
        <p:txBody>
          <a:bodyPr/>
          <a:lstStyle/>
          <a:p>
            <a:endParaRPr lang="en-US"/>
          </a:p>
        </p:txBody>
      </p:sp>
      <p:pic>
        <p:nvPicPr>
          <p:cNvPr id="2051" name="Picture 3" descr="C:\Users\ENGLISH\Desktop\IMG-c3a2d51111c04e4c00ef2fec6e7ae64a-V(1).jpg"/>
          <p:cNvPicPr>
            <a:picLocks noGrp="1" noChangeAspect="1" noChangeArrowheads="1"/>
          </p:cNvPicPr>
          <p:nvPr>
            <p:ph sz="quarter" idx="4"/>
          </p:nvPr>
        </p:nvPicPr>
        <p:blipFill>
          <a:blip r:embed="rId2" cstate="print">
            <a:extLst>
              <a:ext uri="{28A0092B-C50C-407E-A947-70E740481C1C}">
                <a14:useLocalDpi xmlns:a14="http://schemas.microsoft.com/office/drawing/2010/main" val="0"/>
              </a:ext>
            </a:extLst>
          </a:blip>
          <a:srcRect/>
          <a:stretch>
            <a:fillRect/>
          </a:stretch>
        </p:blipFill>
        <p:spPr bwMode="auto">
          <a:xfrm>
            <a:off x="5184179" y="2174875"/>
            <a:ext cx="2963466" cy="3951288"/>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6"/>
          <p:cNvSpPr>
            <a:spLocks noGrp="1"/>
          </p:cNvSpPr>
          <p:nvPr>
            <p:ph sz="half" idx="2"/>
          </p:nvPr>
        </p:nvSpPr>
        <p:spPr/>
        <p:txBody>
          <a:bodyPr/>
          <a:lstStyle/>
          <a:p>
            <a:r>
              <a:rPr lang="en-US" dirty="0"/>
              <a:t>The website that helps you find the right career for you.</a:t>
            </a:r>
            <a:br>
              <a:rPr lang="en-US" dirty="0"/>
            </a:br>
            <a:r>
              <a:rPr lang="en-US" dirty="0"/>
              <a:t>So you want to be a ..</a:t>
            </a:r>
            <a:br>
              <a:rPr lang="en-US" dirty="0"/>
            </a:br>
            <a:r>
              <a:rPr lang="en-US" dirty="0"/>
              <a:t>petroleum</a:t>
            </a:r>
            <a:br>
              <a:rPr lang="en-US" dirty="0"/>
            </a:br>
            <a:r>
              <a:rPr lang="en-US" dirty="0"/>
              <a:t>engineer</a:t>
            </a:r>
          </a:p>
        </p:txBody>
      </p:sp>
    </p:spTree>
    <p:extLst>
      <p:ext uri="{BB962C8B-B14F-4D97-AF65-F5344CB8AC3E}">
        <p14:creationId xmlns:p14="http://schemas.microsoft.com/office/powerpoint/2010/main" val="1481307309"/>
      </p:ext>
    </p:extLst>
  </p:cSld>
  <p:clrMapOvr>
    <a:masterClrMapping/>
  </p:clrMapOvr>
  <mc:AlternateContent xmlns:mc="http://schemas.openxmlformats.org/markup-compatibility/2006" xmlns:p14="http://schemas.microsoft.com/office/powerpoint/2010/main">
    <mc:Choice Requires="p14">
      <p:transition spd="slow" p14:dur="2000" advTm="65376"/>
    </mc:Choice>
    <mc:Fallback xmlns="">
      <p:transition spd="slow" advTm="65376"/>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71537" y="1340768"/>
            <a:ext cx="8229600" cy="4525963"/>
          </a:xfrm>
        </p:spPr>
        <p:txBody>
          <a:bodyPr>
            <a:normAutofit/>
          </a:bodyPr>
          <a:lstStyle/>
          <a:p>
            <a:r>
              <a:rPr lang="en-US" sz="2400" dirty="0"/>
              <a:t>The products of petroleum engineering are all around us, from car fuel to plastics, from</a:t>
            </a:r>
            <a:br>
              <a:rPr lang="en-US" sz="2400" dirty="0"/>
            </a:br>
            <a:r>
              <a:rPr lang="en-US" sz="2400" dirty="0"/>
              <a:t>perfume to fertilizer. Petroleum engineers make a vital contribution to the modern world.</a:t>
            </a:r>
            <a:br>
              <a:rPr lang="en-US" sz="2400" dirty="0"/>
            </a:br>
            <a:r>
              <a:rPr lang="en-US" sz="2400" dirty="0"/>
              <a:t>Perhaps they work with computers to design and build refineries. Or perhaps they work in a</a:t>
            </a:r>
            <a:br>
              <a:rPr lang="en-US" sz="2400" dirty="0"/>
            </a:br>
            <a:r>
              <a:rPr lang="en-US" sz="2400" dirty="0"/>
              <a:t>refinery with responsibility for maintenance, health and safety. Either way, it's an exciting world.</a:t>
            </a:r>
          </a:p>
        </p:txBody>
      </p:sp>
      <p:pic>
        <p:nvPicPr>
          <p:cNvPr id="3074" name="Picture 2" descr="C:\Users\ENGLISH\Desktop\group-of-industrial-workers-in-a-refinery-oil-processing-equipment-picture-id10397053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80112" y="4293096"/>
            <a:ext cx="3121025" cy="2081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3943948"/>
      </p:ext>
    </p:extLst>
  </p:cSld>
  <p:clrMapOvr>
    <a:masterClrMapping/>
  </p:clrMapOvr>
  <mc:AlternateContent xmlns:mc="http://schemas.openxmlformats.org/markup-compatibility/2006" xmlns:p14="http://schemas.microsoft.com/office/powerpoint/2010/main">
    <mc:Choice Requires="p14">
      <p:transition spd="slow" p14:dur="2000" advTm="102326"/>
    </mc:Choice>
    <mc:Fallback xmlns="">
      <p:transition spd="slow" advTm="102326"/>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solidFill>
                  <a:srgbClr val="FF0000"/>
                </a:solidFill>
              </a:rPr>
              <a:t>1.Personal qualities and abilities</a:t>
            </a:r>
            <a:br>
              <a:rPr lang="en-US" dirty="0">
                <a:solidFill>
                  <a:srgbClr val="FF0000"/>
                </a:solidFill>
              </a:rPr>
            </a:br>
            <a:r>
              <a:rPr lang="en-US" sz="2600" dirty="0"/>
              <a:t>Petroleum engineers must be interested in chemistry- and good at it! They must also be good at</a:t>
            </a:r>
            <a:br>
              <a:rPr lang="en-US" sz="2600" dirty="0"/>
            </a:br>
            <a:r>
              <a:rPr lang="en-US" sz="2600" dirty="0"/>
              <a:t>math and be able to understand the principles of engineering. Because so much design and control is</a:t>
            </a:r>
            <a:br>
              <a:rPr lang="en-US" sz="2600" dirty="0"/>
            </a:br>
            <a:r>
              <a:rPr lang="en-US" sz="2600" dirty="0"/>
              <a:t>done by computers nowadays, they must have a high standard of computer literacy, especially using</a:t>
            </a:r>
            <a:br>
              <a:rPr lang="en-US" sz="2600" dirty="0"/>
            </a:br>
            <a:r>
              <a:rPr lang="en-US" sz="2600" dirty="0"/>
              <a:t>computer-aided design (CAD) programs.</a:t>
            </a:r>
          </a:p>
        </p:txBody>
      </p:sp>
    </p:spTree>
    <p:extLst>
      <p:ext uri="{BB962C8B-B14F-4D97-AF65-F5344CB8AC3E}">
        <p14:creationId xmlns:p14="http://schemas.microsoft.com/office/powerpoint/2010/main" val="4235554754"/>
      </p:ext>
    </p:extLst>
  </p:cSld>
  <p:clrMapOvr>
    <a:masterClrMapping/>
  </p:clrMapOvr>
  <mc:AlternateContent xmlns:mc="http://schemas.openxmlformats.org/markup-compatibility/2006" xmlns:p14="http://schemas.microsoft.com/office/powerpoint/2010/main">
    <mc:Choice Requires="p14">
      <p:transition spd="slow" p14:dur="2000" advTm="90567"/>
    </mc:Choice>
    <mc:Fallback xmlns="">
      <p:transition spd="slow" advTm="90567"/>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0000"/>
                </a:solidFill>
              </a:rPr>
              <a:t>2. Working hours</a:t>
            </a:r>
            <a:br>
              <a:rPr lang="en-US" dirty="0">
                <a:solidFill>
                  <a:srgbClr val="FF0000"/>
                </a:solidFill>
              </a:rPr>
            </a:br>
            <a:endParaRPr lang="en-US" dirty="0">
              <a:solidFill>
                <a:srgbClr val="FF0000"/>
              </a:solidFill>
            </a:endParaRPr>
          </a:p>
          <a:p>
            <a:r>
              <a:rPr lang="en-US" sz="2400" dirty="0">
                <a:solidFill>
                  <a:schemeClr val="tx1">
                    <a:lumMod val="85000"/>
                    <a:lumOff val="15000"/>
                  </a:schemeClr>
                </a:solidFill>
              </a:rPr>
              <a:t>petroleum engineers in a research and development team work about 37 to 40 hours per week. But</a:t>
            </a:r>
            <a:br>
              <a:rPr lang="en-US" sz="2400" dirty="0">
                <a:solidFill>
                  <a:schemeClr val="tx1">
                    <a:lumMod val="85000"/>
                    <a:lumOff val="15000"/>
                  </a:schemeClr>
                </a:solidFill>
              </a:rPr>
            </a:br>
            <a:r>
              <a:rPr lang="en-US" sz="2400" dirty="0">
                <a:solidFill>
                  <a:schemeClr val="tx1">
                    <a:lumMod val="85000"/>
                    <a:lumOff val="15000"/>
                  </a:schemeClr>
                </a:solidFill>
              </a:rPr>
              <a:t>engineers in a refinery often work much longer hours, 50 or 55, with a lot of evening and weekend work.</a:t>
            </a:r>
          </a:p>
        </p:txBody>
      </p:sp>
    </p:spTree>
    <p:extLst>
      <p:ext uri="{BB962C8B-B14F-4D97-AF65-F5344CB8AC3E}">
        <p14:creationId xmlns:p14="http://schemas.microsoft.com/office/powerpoint/2010/main" val="1881740286"/>
      </p:ext>
    </p:extLst>
  </p:cSld>
  <p:clrMapOvr>
    <a:masterClrMapping/>
  </p:clrMapOvr>
  <mc:AlternateContent xmlns:mc="http://schemas.openxmlformats.org/markup-compatibility/2006" xmlns:p14="http://schemas.microsoft.com/office/powerpoint/2010/main">
    <mc:Choice Requires="p14">
      <p:transition spd="slow" p14:dur="2000" advTm="34563"/>
    </mc:Choice>
    <mc:Fallback xmlns="">
      <p:transition spd="slow" advTm="34563"/>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0000"/>
                </a:solidFill>
              </a:rPr>
              <a:t>3. Workplace</a:t>
            </a:r>
            <a:br>
              <a:rPr lang="en-US" dirty="0">
                <a:solidFill>
                  <a:srgbClr val="FF0000"/>
                </a:solidFill>
              </a:rPr>
            </a:br>
            <a:r>
              <a:rPr lang="en-US" sz="2400" dirty="0"/>
              <a:t>Research and development teams work in offices. Maintenance and control engineers work in a</a:t>
            </a:r>
            <a:br>
              <a:rPr lang="en-US" sz="2400" dirty="0"/>
            </a:br>
            <a:r>
              <a:rPr lang="en-US" sz="2400" dirty="0"/>
              <a:t>refinery, both indoors and outdoors. Sometimes they need to work offshore or deep in the desert.</a:t>
            </a:r>
          </a:p>
        </p:txBody>
      </p:sp>
    </p:spTree>
    <p:extLst>
      <p:ext uri="{BB962C8B-B14F-4D97-AF65-F5344CB8AC3E}">
        <p14:creationId xmlns:p14="http://schemas.microsoft.com/office/powerpoint/2010/main" val="3169747580"/>
      </p:ext>
    </p:extLst>
  </p:cSld>
  <p:clrMapOvr>
    <a:masterClrMapping/>
  </p:clrMapOvr>
  <mc:AlternateContent xmlns:mc="http://schemas.openxmlformats.org/markup-compatibility/2006" xmlns:p14="http://schemas.microsoft.com/office/powerpoint/2010/main">
    <mc:Choice Requires="p14">
      <p:transition spd="slow" p14:dur="2000" advTm="33954"/>
    </mc:Choice>
    <mc:Fallback xmlns="">
      <p:transition spd="slow" advTm="33954"/>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0000"/>
                </a:solidFill>
              </a:rPr>
              <a:t>4. Qualifications</a:t>
            </a:r>
            <a:r>
              <a:rPr lang="en-US" dirty="0"/>
              <a:t/>
            </a:r>
            <a:br>
              <a:rPr lang="en-US" dirty="0"/>
            </a:br>
            <a:r>
              <a:rPr lang="en-US" sz="2400" dirty="0"/>
              <a:t>You need a degree in chemical engineering or a Higher National Diploma (in the UK).</a:t>
            </a:r>
            <a:br>
              <a:rPr lang="en-US" sz="2400" dirty="0"/>
            </a:br>
            <a:r>
              <a:rPr lang="en-US" sz="2400" dirty="0">
                <a:solidFill>
                  <a:srgbClr val="FF0000"/>
                </a:solidFill>
              </a:rPr>
              <a:t>5. </a:t>
            </a:r>
            <a:r>
              <a:rPr lang="en-US" dirty="0">
                <a:solidFill>
                  <a:srgbClr val="FF0000"/>
                </a:solidFill>
              </a:rPr>
              <a:t>Experience</a:t>
            </a:r>
            <a:br>
              <a:rPr lang="en-US" dirty="0">
                <a:solidFill>
                  <a:srgbClr val="FF0000"/>
                </a:solidFill>
              </a:rPr>
            </a:br>
            <a:r>
              <a:rPr lang="en-US" sz="2400" dirty="0"/>
              <a:t>Get as much experience as possible on computer programs, especially CAD.</a:t>
            </a:r>
          </a:p>
        </p:txBody>
      </p:sp>
    </p:spTree>
    <p:extLst>
      <p:ext uri="{BB962C8B-B14F-4D97-AF65-F5344CB8AC3E}">
        <p14:creationId xmlns:p14="http://schemas.microsoft.com/office/powerpoint/2010/main" val="1170536304"/>
      </p:ext>
    </p:extLst>
  </p:cSld>
  <p:clrMapOvr>
    <a:masterClrMapping/>
  </p:clrMapOvr>
  <mc:AlternateContent xmlns:mc="http://schemas.openxmlformats.org/markup-compatibility/2006" xmlns:p14="http://schemas.microsoft.com/office/powerpoint/2010/main">
    <mc:Choice Requires="p14">
      <p:transition spd="slow" p14:dur="2000" advTm="80647"/>
    </mc:Choice>
    <mc:Fallback xmlns="">
      <p:transition spd="slow" advTm="80647"/>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0000"/>
                </a:solidFill>
              </a:rPr>
              <a:t>6. Salary and benefits</a:t>
            </a:r>
            <a:br>
              <a:rPr lang="en-US" dirty="0">
                <a:solidFill>
                  <a:srgbClr val="FF0000"/>
                </a:solidFill>
              </a:rPr>
            </a:br>
            <a:r>
              <a:rPr lang="en-US" dirty="0"/>
              <a:t>Petroleum engineers earn around £19,000 during their training period. Experienced engineers can earn up to £35,000. If you get more qualifications on the job, you can expect to earn up to £50,000.</a:t>
            </a:r>
          </a:p>
        </p:txBody>
      </p:sp>
    </p:spTree>
    <p:extLst>
      <p:ext uri="{BB962C8B-B14F-4D97-AF65-F5344CB8AC3E}">
        <p14:creationId xmlns:p14="http://schemas.microsoft.com/office/powerpoint/2010/main" val="399221651"/>
      </p:ext>
    </p:extLst>
  </p:cSld>
  <p:clrMapOvr>
    <a:masterClrMapping/>
  </p:clrMapOvr>
  <mc:AlternateContent xmlns:mc="http://schemas.openxmlformats.org/markup-compatibility/2006" xmlns:p14="http://schemas.microsoft.com/office/powerpoint/2010/main">
    <mc:Choice Requires="p14">
      <p:transition spd="slow" p14:dur="2000" advTm="47413"/>
    </mc:Choice>
    <mc:Fallback xmlns="">
      <p:transition spd="slow" advTm="47413"/>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a:bodyPr>
          <a:lstStyle/>
          <a:p>
            <a:r>
              <a:rPr lang="en-US" dirty="0">
                <a:solidFill>
                  <a:schemeClr val="tx2"/>
                </a:solidFill>
              </a:rPr>
              <a:t>Choose- a- career.com</a:t>
            </a:r>
          </a:p>
        </p:txBody>
      </p:sp>
      <p:sp>
        <p:nvSpPr>
          <p:cNvPr id="4" name="Content Placeholder 3"/>
          <p:cNvSpPr>
            <a:spLocks noGrp="1"/>
          </p:cNvSpPr>
          <p:nvPr>
            <p:ph sz="half" idx="2"/>
          </p:nvPr>
        </p:nvSpPr>
        <p:spPr/>
        <p:txBody>
          <a:bodyPr/>
          <a:lstStyle/>
          <a:p>
            <a:r>
              <a:rPr lang="en-US" dirty="0"/>
              <a:t>The website that helps you find the right career for you.</a:t>
            </a:r>
            <a:br>
              <a:rPr lang="en-US" dirty="0"/>
            </a:br>
            <a:r>
              <a:rPr lang="en-US" dirty="0"/>
              <a:t>So you want to be an ...</a:t>
            </a:r>
            <a:br>
              <a:rPr lang="en-US" dirty="0"/>
            </a:br>
            <a:r>
              <a:rPr lang="en-US" dirty="0"/>
              <a:t>advertising</a:t>
            </a:r>
            <a:br>
              <a:rPr lang="en-US" dirty="0"/>
            </a:br>
            <a:r>
              <a:rPr lang="en-US" dirty="0"/>
              <a:t>executive</a:t>
            </a:r>
          </a:p>
        </p:txBody>
      </p:sp>
      <p:sp>
        <p:nvSpPr>
          <p:cNvPr id="5" name="Text Placeholder 4"/>
          <p:cNvSpPr>
            <a:spLocks noGrp="1"/>
          </p:cNvSpPr>
          <p:nvPr>
            <p:ph type="body" sz="quarter" idx="3"/>
          </p:nvPr>
        </p:nvSpPr>
        <p:spPr/>
        <p:txBody>
          <a:bodyPr/>
          <a:lstStyle/>
          <a:p>
            <a:endParaRPr lang="en-US" dirty="0"/>
          </a:p>
        </p:txBody>
      </p:sp>
      <p:pic>
        <p:nvPicPr>
          <p:cNvPr id="4098" name="Picture 2" descr="C:\Users\ENGLISH\Desktop\is.jpg"/>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4788024" y="1700808"/>
            <a:ext cx="3777477" cy="3951288"/>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2"/>
          <p:cNvSpPr>
            <a:spLocks noGrp="1"/>
          </p:cNvSpPr>
          <p:nvPr>
            <p:ph type="title"/>
          </p:nvPr>
        </p:nvSpPr>
        <p:spPr/>
        <p:txBody>
          <a:bodyPr>
            <a:normAutofit fontScale="90000"/>
          </a:bodyPr>
          <a:lstStyle/>
          <a:p>
            <a:r>
              <a:rPr lang="en-US" dirty="0"/>
              <a:t>Example: </a:t>
            </a:r>
            <a:r>
              <a:rPr lang="en-US" dirty="0">
                <a:solidFill>
                  <a:srgbClr val="FF0000"/>
                </a:solidFill>
              </a:rPr>
              <a:t>advertising</a:t>
            </a:r>
            <a:br>
              <a:rPr lang="en-US" dirty="0">
                <a:solidFill>
                  <a:srgbClr val="FF0000"/>
                </a:solidFill>
              </a:rPr>
            </a:br>
            <a:r>
              <a:rPr lang="en-US" dirty="0">
                <a:solidFill>
                  <a:srgbClr val="FF0000"/>
                </a:solidFill>
              </a:rPr>
              <a:t>executive</a:t>
            </a:r>
          </a:p>
          <a:p>
            <a:endParaRPr lang="en-US" dirty="0"/>
          </a:p>
        </p:txBody>
      </p:sp>
    </p:spTree>
    <p:extLst>
      <p:ext uri="{BB962C8B-B14F-4D97-AF65-F5344CB8AC3E}">
        <p14:creationId xmlns:p14="http://schemas.microsoft.com/office/powerpoint/2010/main" val="3216073919"/>
      </p:ext>
    </p:extLst>
  </p:cSld>
  <p:clrMapOvr>
    <a:masterClrMapping/>
  </p:clrMapOvr>
  <mc:AlternateContent xmlns:mc="http://schemas.openxmlformats.org/markup-compatibility/2006" xmlns:p14="http://schemas.microsoft.com/office/powerpoint/2010/main">
    <mc:Choice Requires="p14">
      <p:transition spd="slow" p14:dur="2000" advTm="93888"/>
    </mc:Choice>
    <mc:Fallback xmlns="">
      <p:transition spd="slow" advTm="9388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Content Placeholder 3"/>
          <p:cNvSpPr>
            <a:spLocks noGrp="1"/>
          </p:cNvSpPr>
          <p:nvPr>
            <p:ph sz="half" idx="2"/>
          </p:nvPr>
        </p:nvSpPr>
        <p:spPr/>
        <p:txBody>
          <a:bodyPr/>
          <a:lstStyle/>
          <a:p>
            <a:r>
              <a:rPr lang="en-US" dirty="0"/>
              <a:t>The world of advertising looks very glamorous from the outside. Thinking up new ideas for</a:t>
            </a:r>
            <a:br>
              <a:rPr lang="en-US" dirty="0"/>
            </a:br>
            <a:r>
              <a:rPr lang="en-US" dirty="0"/>
              <a:t>advertisements, then making the advertisements with famous people in exotic locations. But in</a:t>
            </a:r>
            <a:br>
              <a:rPr lang="en-US" dirty="0"/>
            </a:br>
            <a:r>
              <a:rPr lang="en-US" dirty="0"/>
              <a:t>reality it is a very competitive field.</a:t>
            </a:r>
          </a:p>
        </p:txBody>
      </p:sp>
      <p:sp>
        <p:nvSpPr>
          <p:cNvPr id="5" name="Text Placeholder 4"/>
          <p:cNvSpPr>
            <a:spLocks noGrp="1"/>
          </p:cNvSpPr>
          <p:nvPr>
            <p:ph type="body" sz="quarter" idx="3"/>
          </p:nvPr>
        </p:nvSpPr>
        <p:spPr/>
        <p:txBody>
          <a:bodyPr/>
          <a:lstStyle/>
          <a:p>
            <a:endParaRPr lang="en-US"/>
          </a:p>
        </p:txBody>
      </p:sp>
      <p:pic>
        <p:nvPicPr>
          <p:cNvPr id="5122" name="Picture 2" descr="C:\Users\ENGLISH\Desktop\IMG-68f46e5f2af53130e3bb2c56622c1e6b-V.jpg"/>
          <p:cNvPicPr>
            <a:picLocks noGrp="1" noChangeAspect="1" noChangeArrowheads="1"/>
          </p:cNvPicPr>
          <p:nvPr>
            <p:ph sz="quarter" idx="4"/>
          </p:nvPr>
        </p:nvPicPr>
        <p:blipFill>
          <a:blip r:embed="rId2" cstate="print">
            <a:extLst>
              <a:ext uri="{28A0092B-C50C-407E-A947-70E740481C1C}">
                <a14:useLocalDpi xmlns:a14="http://schemas.microsoft.com/office/drawing/2010/main" val="0"/>
              </a:ext>
            </a:extLst>
          </a:blip>
          <a:srcRect/>
          <a:stretch>
            <a:fillRect/>
          </a:stretch>
        </p:blipFill>
        <p:spPr bwMode="auto">
          <a:xfrm>
            <a:off x="5184179" y="2174875"/>
            <a:ext cx="2963466" cy="3951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632073"/>
      </p:ext>
    </p:extLst>
  </p:cSld>
  <p:clrMapOvr>
    <a:masterClrMapping/>
  </p:clrMapOvr>
  <mc:AlternateContent xmlns:mc="http://schemas.openxmlformats.org/markup-compatibility/2006" xmlns:p14="http://schemas.microsoft.com/office/powerpoint/2010/main">
    <mc:Choice Requires="p14">
      <p:transition spd="slow" p14:dur="2000" advTm="116842"/>
    </mc:Choice>
    <mc:Fallback xmlns="">
      <p:transition spd="slow" advTm="11684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800" dirty="0">
                <a:solidFill>
                  <a:srgbClr val="FF0000"/>
                </a:solidFill>
              </a:rPr>
              <a:t>1. Personal qualities and abilities</a:t>
            </a:r>
            <a:br>
              <a:rPr lang="en-US" sz="3800" dirty="0">
                <a:solidFill>
                  <a:srgbClr val="FF0000"/>
                </a:solidFill>
              </a:rPr>
            </a:br>
            <a:r>
              <a:rPr lang="en-US" dirty="0"/>
              <a:t>Advertising executives must be knowledgeable about the world. They must be creative and passionate about their work. They also need determination to win, and they must not be afraid to compete with</a:t>
            </a:r>
            <a:br>
              <a:rPr lang="en-US" dirty="0"/>
            </a:br>
            <a:r>
              <a:rPr lang="en-US" dirty="0"/>
              <a:t>others. The business can be ruthless at times.</a:t>
            </a:r>
          </a:p>
        </p:txBody>
      </p:sp>
    </p:spTree>
    <p:extLst>
      <p:ext uri="{BB962C8B-B14F-4D97-AF65-F5344CB8AC3E}">
        <p14:creationId xmlns:p14="http://schemas.microsoft.com/office/powerpoint/2010/main" val="253044286"/>
      </p:ext>
    </p:extLst>
  </p:cSld>
  <p:clrMapOvr>
    <a:masterClrMapping/>
  </p:clrMapOvr>
  <mc:AlternateContent xmlns:mc="http://schemas.openxmlformats.org/markup-compatibility/2006" xmlns:p14="http://schemas.microsoft.com/office/powerpoint/2010/main">
    <mc:Choice Requires="p14">
      <p:transition spd="slow" p14:dur="2000" advTm="71099"/>
    </mc:Choice>
    <mc:Fallback xmlns="">
      <p:transition spd="slow" advTm="7109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800" dirty="0">
                <a:solidFill>
                  <a:srgbClr val="FF0000"/>
                </a:solidFill>
              </a:rPr>
              <a:t>2. Working hours</a:t>
            </a:r>
            <a:br>
              <a:rPr lang="en-US" sz="3800" dirty="0">
                <a:solidFill>
                  <a:srgbClr val="FF0000"/>
                </a:solidFill>
              </a:rPr>
            </a:br>
            <a:r>
              <a:rPr lang="en-US" dirty="0"/>
              <a:t>Advertising executives do not have fixed hours. The office itself may be open from 9.00 a.m. to 5.00 p.m.</a:t>
            </a:r>
            <a:br>
              <a:rPr lang="en-US" dirty="0"/>
            </a:br>
            <a:r>
              <a:rPr lang="en-US" dirty="0"/>
              <a:t>to the general public, but the executives often start earlier and finish much, much later. There is a lot of</a:t>
            </a:r>
            <a:br>
              <a:rPr lang="en-US" dirty="0"/>
            </a:br>
            <a:r>
              <a:rPr lang="en-US" dirty="0"/>
              <a:t>weekend working, too.</a:t>
            </a:r>
          </a:p>
          <a:p>
            <a:endParaRPr lang="en-US" dirty="0"/>
          </a:p>
        </p:txBody>
      </p:sp>
    </p:spTree>
    <p:extLst>
      <p:ext uri="{BB962C8B-B14F-4D97-AF65-F5344CB8AC3E}">
        <p14:creationId xmlns:p14="http://schemas.microsoft.com/office/powerpoint/2010/main" val="770021813"/>
      </p:ext>
    </p:extLst>
  </p:cSld>
  <p:clrMapOvr>
    <a:masterClrMapping/>
  </p:clrMapOvr>
  <mc:AlternateContent xmlns:mc="http://schemas.openxmlformats.org/markup-compatibility/2006" xmlns:p14="http://schemas.microsoft.com/office/powerpoint/2010/main">
    <mc:Choice Requires="p14">
      <p:transition spd="slow" p14:dur="2000" advTm="38010"/>
    </mc:Choice>
    <mc:Fallback xmlns="">
      <p:transition spd="slow" advTm="3801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solidFill>
                  <a:srgbClr val="FF0000"/>
                </a:solidFill>
              </a:rPr>
              <a:t>3. Workplace</a:t>
            </a:r>
            <a:r>
              <a:rPr lang="en-US" dirty="0"/>
              <a:t/>
            </a:r>
            <a:br>
              <a:rPr lang="en-US" dirty="0"/>
            </a:br>
            <a:r>
              <a:rPr lang="en-US" dirty="0"/>
              <a:t>Advertising is largely office-based.</a:t>
            </a:r>
          </a:p>
          <a:p>
            <a:pPr marL="0" indent="0">
              <a:buNone/>
            </a:pPr>
            <a:r>
              <a:rPr lang="en-US" dirty="0"/>
              <a:t> Don't expect to be flying around the world all the time, although some very large agencies have offices overseas and you may be sent for a placement or a permanent job.</a:t>
            </a:r>
          </a:p>
        </p:txBody>
      </p:sp>
    </p:spTree>
    <p:extLst>
      <p:ext uri="{BB962C8B-B14F-4D97-AF65-F5344CB8AC3E}">
        <p14:creationId xmlns:p14="http://schemas.microsoft.com/office/powerpoint/2010/main" val="3334078324"/>
      </p:ext>
    </p:extLst>
  </p:cSld>
  <p:clrMapOvr>
    <a:masterClrMapping/>
  </p:clrMapOvr>
  <mc:AlternateContent xmlns:mc="http://schemas.openxmlformats.org/markup-compatibility/2006" xmlns:p14="http://schemas.microsoft.com/office/powerpoint/2010/main">
    <mc:Choice Requires="p14">
      <p:transition spd="slow" p14:dur="2000" advTm="33367"/>
    </mc:Choice>
    <mc:Fallback xmlns="">
      <p:transition spd="slow" advTm="33367"/>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0000"/>
                </a:solidFill>
              </a:rPr>
              <a:t>4. Qualifications</a:t>
            </a:r>
            <a:r>
              <a:rPr lang="en-US" dirty="0"/>
              <a:t/>
            </a:r>
            <a:br>
              <a:rPr lang="en-US" dirty="0"/>
            </a:br>
            <a:r>
              <a:rPr lang="en-US" dirty="0"/>
              <a:t>You need a degree, but it does not have to be in a particular subject. It can be an arts subject or a science subject. Most large advertising agencies will train you on the job, with lectures, presentations and placements in different departments. </a:t>
            </a:r>
          </a:p>
        </p:txBody>
      </p:sp>
    </p:spTree>
    <p:extLst>
      <p:ext uri="{BB962C8B-B14F-4D97-AF65-F5344CB8AC3E}">
        <p14:creationId xmlns:p14="http://schemas.microsoft.com/office/powerpoint/2010/main" val="1808135441"/>
      </p:ext>
    </p:extLst>
  </p:cSld>
  <p:clrMapOvr>
    <a:masterClrMapping/>
  </p:clrMapOvr>
  <mc:AlternateContent xmlns:mc="http://schemas.openxmlformats.org/markup-compatibility/2006" xmlns:p14="http://schemas.microsoft.com/office/powerpoint/2010/main">
    <mc:Choice Requires="p14">
      <p:transition spd="slow" p14:dur="2000" advTm="40691"/>
    </mc:Choice>
    <mc:Fallback xmlns="">
      <p:transition spd="slow" advTm="40691"/>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0000"/>
                </a:solidFill>
              </a:rPr>
              <a:t>5. Experience</a:t>
            </a:r>
            <a:r>
              <a:rPr lang="en-US" dirty="0"/>
              <a:t/>
            </a:r>
            <a:br>
              <a:rPr lang="en-US" dirty="0"/>
            </a:br>
            <a:r>
              <a:rPr lang="en-US" dirty="0"/>
              <a:t>It is good to show your creativity in some way. If you are studying art, you will have a portfolio of drawings and paintings, but it you are doing another subject, you need something else, for example, poetry you have written, or another type of creative writing.</a:t>
            </a:r>
          </a:p>
        </p:txBody>
      </p:sp>
    </p:spTree>
    <p:extLst>
      <p:ext uri="{BB962C8B-B14F-4D97-AF65-F5344CB8AC3E}">
        <p14:creationId xmlns:p14="http://schemas.microsoft.com/office/powerpoint/2010/main" val="460101182"/>
      </p:ext>
    </p:extLst>
  </p:cSld>
  <p:clrMapOvr>
    <a:masterClrMapping/>
  </p:clrMapOvr>
  <mc:AlternateContent xmlns:mc="http://schemas.openxmlformats.org/markup-compatibility/2006" xmlns:p14="http://schemas.microsoft.com/office/powerpoint/2010/main">
    <mc:Choice Requires="p14">
      <p:transition spd="slow" p14:dur="2000" advTm="43273"/>
    </mc:Choice>
    <mc:Fallback xmlns="">
      <p:transition spd="slow" advTm="43273"/>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0000"/>
                </a:solidFill>
              </a:rPr>
              <a:t>6. Salary and benefits</a:t>
            </a:r>
            <a:br>
              <a:rPr lang="en-US" dirty="0">
                <a:solidFill>
                  <a:srgbClr val="FF0000"/>
                </a:solidFill>
              </a:rPr>
            </a:br>
            <a:r>
              <a:rPr lang="en-US" dirty="0"/>
              <a:t>Advertising executives start on about $1,500 per month.</a:t>
            </a:r>
          </a:p>
        </p:txBody>
      </p:sp>
    </p:spTree>
    <p:extLst>
      <p:ext uri="{BB962C8B-B14F-4D97-AF65-F5344CB8AC3E}">
        <p14:creationId xmlns:p14="http://schemas.microsoft.com/office/powerpoint/2010/main" val="1556069028"/>
      </p:ext>
    </p:extLst>
  </p:cSld>
  <p:clrMapOvr>
    <a:masterClrMapping/>
  </p:clrMapOvr>
  <mc:AlternateContent xmlns:mc="http://schemas.openxmlformats.org/markup-compatibility/2006" xmlns:p14="http://schemas.microsoft.com/office/powerpoint/2010/main">
    <mc:Choice Requires="p14">
      <p:transition spd="slow" p14:dur="2000" advTm="18223"/>
    </mc:Choice>
    <mc:Fallback xmlns="">
      <p:transition spd="slow" advTm="18223"/>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391</TotalTime>
  <Words>125</Words>
  <Application>Microsoft Office PowerPoint</Application>
  <PresentationFormat>On-screen Show (4:3)</PresentationFormat>
  <Paragraphs>25</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English for Specific Purpose 1st Year –Psychology  Department </vt:lpstr>
      <vt:lpstr>Example: advertising executive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Portfolio- Choose-a-career.com</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Specific Purpose 1st Year –Math Department</dc:title>
  <dc:creator>ENGLISH</dc:creator>
  <cp:lastModifiedBy>Dell</cp:lastModifiedBy>
  <cp:revision>47</cp:revision>
  <dcterms:created xsi:type="dcterms:W3CDTF">2020-04-19T12:03:07Z</dcterms:created>
  <dcterms:modified xsi:type="dcterms:W3CDTF">2023-05-26T15:56:58Z</dcterms:modified>
</cp:coreProperties>
</file>