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73" r:id="rId6"/>
    <p:sldId id="259" r:id="rId7"/>
    <p:sldId id="260" r:id="rId8"/>
    <p:sldId id="272" r:id="rId9"/>
    <p:sldId id="263" r:id="rId10"/>
    <p:sldId id="264" r:id="rId11"/>
    <p:sldId id="265" r:id="rId12"/>
    <p:sldId id="261" r:id="rId13"/>
    <p:sldId id="266" r:id="rId14"/>
    <p:sldId id="262" r:id="rId15"/>
    <p:sldId id="267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0925"/>
  </p:normalViewPr>
  <p:slideViewPr>
    <p:cSldViewPr>
      <p:cViewPr varScale="1">
        <p:scale>
          <a:sx n="68" d="100"/>
          <a:sy n="68" d="100"/>
        </p:scale>
        <p:origin x="16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AE990203-FC4C-428C-B48D-65EE569CF9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B9F56E9F-41C2-4312-B169-0DFF9D361B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2294401E-9FF8-4626-8219-2896C89E1C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="" xmlns:a16="http://schemas.microsoft.com/office/drawing/2014/main" id="{E24E1883-4BB1-4DB7-82F6-A9A5A299A9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="" xmlns:a16="http://schemas.microsoft.com/office/drawing/2014/main" id="{3860E30B-5B5D-47AC-860A-8DE70B8A64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="" xmlns:a16="http://schemas.microsoft.com/office/drawing/2014/main" id="{746F09F3-BE7A-411C-8A65-DA83EFEA7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0F1FA7-EAB9-469F-906C-7A6CD98F1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4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FB8E5EF2-7A84-4B92-94C9-1BBB04F23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8A7C0E-1F2D-4ED2-A403-CB283C26295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E520673D-1050-4412-8642-466EABFD3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8E9DF1E5-7F27-48C4-8342-6CDAA9CC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91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506490FC-A61B-4DC3-AF8B-2C8FE82AB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E37EDB-32F2-4281-8937-F0C423EE1AF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24C7B312-B1EC-4F3E-8D54-0B1536BE1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="" xmlns:a16="http://schemas.microsoft.com/office/drawing/2014/main" id="{422E88BA-0014-47B1-A828-1747FC4A9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8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0138601C-8B35-49D2-B911-A93E1145E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E5649E-68CC-4898-A237-5D7075B9AF4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B0ECDA44-DC9B-4727-84F6-05113B161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AD62DB01-8843-41F4-AB0A-9CE51844D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7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D489A917-11E4-4823-80D7-684C4B2C2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100CCC-43CA-4A06-86BC-29C3DABE423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C41B6C2-C0CA-4622-85C3-DD9493232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09316A04-CA23-4C5C-A556-7FDFA6430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92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9DB16BC5-3CD4-4E3E-85EC-5B74298C1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9799B6-A48F-41EF-A628-935448A1AA53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6D58DEDA-DCF7-49FE-AD09-CA2611F6C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F3DFA5C2-041E-45D9-A5EA-5A7691BC9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07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A32BD746-042C-4BA0-8CFC-1A447F006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8DF128-8C98-459D-8F8C-AB0D57AC7CC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8FE0804F-B894-4676-A819-89A0F45BD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FF267B0F-F062-4420-A867-B71930528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00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F748A768-FEC7-4DDC-B713-F5AFE44C7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962A59-9D3D-4DB5-BADB-94F3A043138D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A0D54EC1-7682-495D-A12F-52ED7B041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F99BE9C3-B29B-44D3-9B9D-A4E6ECA6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389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917E1538-8CA6-41A6-A9EA-3B765D992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9A6D69-81EB-446B-B22F-62298AB916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B6EFA40-AAC5-4DD7-A740-480956FBF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099D1A26-2CA8-42D3-8AE6-DC010FFA4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21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3C79D464-E5D9-4FC4-B69A-8CA796B80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AC9775-59EC-4589-933D-D929E5178692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EBAA79F2-655D-4F56-80D0-C0E0FC932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="" xmlns:a16="http://schemas.microsoft.com/office/drawing/2014/main" id="{2E468B0E-843A-4431-8863-8C48EA282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890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737C59BD-9681-47BF-8813-6E5BDB846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FC8C47-C20D-41C8-8928-43B2DB098468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4ABB101-015E-4FB2-AD91-B4E0DD307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="" xmlns:a16="http://schemas.microsoft.com/office/drawing/2014/main" id="{43B86E28-1005-4CFC-8197-4594FF9F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3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5CFA35A3-8FF5-44E8-8D28-BA650EE84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F8F7A4-5958-44B9-8B76-FF41AC49BEE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440FE583-B97C-4F45-89BD-AB610A3DD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0DA4639F-04A7-4213-A6B6-21FEAA19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5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737D76F-376F-4855-B75A-DC060E5FA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47DD5E-BE94-4D0D-927B-8177B113DE5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DD2F04D8-5B55-4F96-9D58-D43AD9217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="" xmlns:a16="http://schemas.microsoft.com/office/drawing/2014/main" id="{FB8263F2-E2FD-4700-993A-76E298ED1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7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6708CD28-B022-481B-91DA-EEAC6D7AF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D1E571-43C7-433E-9A13-CB5BAD6294E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95CC9BBC-8304-4A1D-B675-7527D92C1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="" xmlns:a16="http://schemas.microsoft.com/office/drawing/2014/main" id="{978B2F76-758B-45DF-916E-D3D5DBE55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20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2E93B15B-96BE-4210-8F3A-F5BF149EF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5139D5-5019-4FAA-8725-1CB791F0805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648BD731-323E-4769-A875-EB64F568A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62EE1D15-D192-44D9-8AA7-BB9DA259D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11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9D0A31CD-3D13-4EA4-9AC4-6529C1F9C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C35AF5-E98D-42E7-8739-AE765056C3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B8EFB98-89AB-4017-B2C9-D31C482AD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="" xmlns:a16="http://schemas.microsoft.com/office/drawing/2014/main" id="{72A1121B-0FD2-4241-A617-FE1B868B0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6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037BC8A-117F-4471-BA14-CC6FD0EAF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8D118E-9504-4E6F-8B40-63F5A526614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A17F6B56-35BE-40A0-BECA-5FAFEAC19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="" xmlns:a16="http://schemas.microsoft.com/office/drawing/2014/main" id="{BD1AF3D4-DA72-47EA-BD5F-B74CD5D1C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4972A77D-1EA3-4C17-94D4-C04D05C96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904F6F-5DB4-4B53-AF39-C99C2A7E278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A054F520-918C-4CD7-A225-A0452D6AD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="" xmlns:a16="http://schemas.microsoft.com/office/drawing/2014/main" id="{892ADF71-3832-4A28-A7A1-D81605D75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1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43634AEF-0330-400A-A82C-89FE4FDA2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F385F3-60A2-45B9-9EDC-57D873F624D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E598440F-DF74-4F96-AAA7-59AFC9060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CC4B91EE-0703-4912-9280-8CCCB81C1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5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9037713-E4CE-40A4-8B66-2C633B591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DDD5EFF-1DA4-4803-82C8-170382D87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E8A29CC-DFBC-495E-BF91-A82B433B8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804A0-5ADC-4F68-871E-FCF4AB07C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11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BEE0096-75B6-49BD-9FCF-C1A23F73D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C17D273-928D-48A2-8852-7843F5FF5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8E0D064-5A25-4FC7-9C36-66833F8E2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C3AF3-7BDD-47C7-AAB0-057E5D02C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7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E6F8B17-271E-413B-8AF9-ED24ED9A7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BFDB775-FCF4-4BB4-B5ED-7288DFB03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D2BA039-EFA6-43E7-8B4D-602A993E6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A9B7-C7DE-4F62-9654-F5A8B348C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0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10556B-B8AC-4533-A4F8-D5FD6B389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69498CD-CB3D-4466-88C1-F2EE30330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FD5889-6F0F-4F4C-B0F5-B4067B9C4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ACB6-01C0-4C29-A057-BB8AD875E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8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F129B7-3939-4CC6-A921-F8202F0E8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EBAFFC-50DE-4403-9ABE-A9D5F4404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43C5DC9-1748-42CB-AB81-3B7981A06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1326E-D233-499D-8F4D-3E340EA99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0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EDC6786-57AA-48BA-B8EE-9595C1995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DF9B464-3DB6-4BB6-A153-0B229C5FA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000F9A5-15EB-44D2-AF19-5FF0CF2D9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441E3-2CC8-4275-A0A5-C276B713F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8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FFBB761-ABF4-43F2-994B-E150E64C6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9D99B0E-074A-4DAC-BDF4-234D8DFCA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8541BE-AD9B-4912-AAC8-1EEDE6AC0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95A11-54E4-45A0-9D2C-727EA6FB1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18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F976D4-BCAB-4EB5-84FE-2FE314479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E95450-913A-4018-87F4-AC5D9F574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B0BCE4-96B2-4AB2-8336-1C62991F5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D3AC0-B384-4A34-88BA-11423082B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3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B316C71-80A5-48F3-94EA-5E32315CD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5AD5D44-DEE0-427A-9306-9F050EF1F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EEB97FE-3492-4CBE-88C9-997A14C4A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2C3B-3573-46DE-905F-E722EE8C3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32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72141EF-7407-49EA-9361-871D713AA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DD3CA8B-AD0B-4B53-A8BE-1526C0D1E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0ED52DA-8546-43EB-AE75-8684DAA0B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8275A-94E9-4BF1-A3F4-47A2DB543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9DB4ABC-CEA8-4B41-9E5B-123521A5F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77F0F3B-97B2-4AB5-A2D6-F312E9CD9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335C9F9-6FD5-4D83-9BF2-7F2C46DC1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F4170-6E49-4A54-B773-80D084A4D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1F9EC76-0B12-47B5-88B6-2629597C7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C6A134-B262-4437-986E-8C218309D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F175FD0-4B1C-4D11-BDAC-94E8459C0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79AD4-6BC1-4570-9133-BCFCFC0ED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9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886AA2-2585-4FD2-889E-826D5AA1C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4FE4B5-B0BB-4884-8C69-84AA0A434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D7DAE7-5C48-45BF-878D-33E9EF6C8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9640A-5EE3-4700-9A33-A21E71839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1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23D4D1E6-D197-44A5-9C73-9AF6C55CC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BE968244-EC7C-4448-8997-49105E32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D231EC2D-1D1C-4DA1-A91E-030C2FC66B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275F3DF0-16EA-421A-9C30-DD4E451C91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DF7EB369-84BF-4573-9F9E-D3C7B49484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fld id="{68D5310F-21DE-4A8B-A159-2A963848B0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2"/>
        <a:buChar char="/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2"/>
        <a:buChar char="/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2"/>
        <a:buChar char="/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2"/>
        <a:buChar char="/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2"/>
        <a:buChar char="/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bin"/><Relationship Id="rId7" Type="http://schemas.openxmlformats.org/officeDocument/2006/relationships/slide" Target="slide12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1D46FFF0-5446-4F97-BC98-C660EE470F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C00000"/>
                </a:solidFill>
              </a:rPr>
              <a:t>Parts of Speech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675685E2-7E92-4435-9618-15594CC1C9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3124200"/>
            <a:ext cx="4267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Psychological </a:t>
            </a:r>
            <a:r>
              <a:rPr lang="en-US" altLang="en-US" dirty="0" err="1" smtClean="0"/>
              <a:t>Counceling</a:t>
            </a:r>
            <a:r>
              <a:rPr lang="en-US" altLang="en-US" dirty="0" smtClean="0"/>
              <a:t> Department- </a:t>
            </a:r>
            <a:r>
              <a:rPr lang="en-US" altLang="en-US" dirty="0"/>
              <a:t>English for specific purposes</a:t>
            </a:r>
          </a:p>
          <a:p>
            <a:pPr eaLnBrk="1" hangingPunct="1">
              <a:defRPr/>
            </a:pPr>
            <a:r>
              <a:rPr lang="en-US" altLang="en-US" smtClean="0"/>
              <a:t>2023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1E7DB1DD-EBA6-406A-AD1F-9641A0E5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Additional Pronouns Continued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F4E88A27-6D67-4110-90A4-24BC2C022D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667000"/>
            <a:ext cx="38100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u="sng"/>
              <a:t>Interrogative Pronouns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="" xmlns:a16="http://schemas.microsoft.com/office/drawing/2014/main" id="{6505DCC3-E318-4908-B1EF-21057E4ADD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An interrogative pronoun is used to ask questions.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(who, whom, which, what and the compounds formed with suffix “ever”).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="" xmlns:a16="http://schemas.microsoft.com/office/drawing/2014/main" id="{504F38A9-4A6D-4787-8811-D197A474E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4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01F61C93-DC1D-47F3-8EA0-5F8E7DA6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Still More Pronouns!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6E68F1AC-30C3-41E8-B5F9-61DC1BB0CE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000" u="sng"/>
              <a:t>Demonstrative Pronouns</a:t>
            </a:r>
          </a:p>
          <a:p>
            <a:pPr eaLnBrk="1" hangingPunct="1">
              <a:defRPr/>
            </a:pPr>
            <a:r>
              <a:rPr lang="en-US" altLang="en-US" sz="2000"/>
              <a:t>A demonstrative pronoun points to and identifies a noun or a pronoun.</a:t>
            </a:r>
          </a:p>
          <a:p>
            <a:pPr eaLnBrk="1" hangingPunct="1">
              <a:defRPr/>
            </a:pPr>
            <a:r>
              <a:rPr lang="en-US" altLang="en-US" sz="2000"/>
              <a:t>(this, that, these, and those are demonstrative pronouns)</a:t>
            </a:r>
            <a:endParaRPr lang="en-US" altLang="en-US" sz="2000" u="sng"/>
          </a:p>
        </p:txBody>
      </p:sp>
      <p:pic>
        <p:nvPicPr>
          <p:cNvPr id="16391" name="Picture 7" descr="762907210">
            <a:extLst>
              <a:ext uri="{FF2B5EF4-FFF2-40B4-BE49-F238E27FC236}">
                <a16:creationId xmlns="" xmlns:a16="http://schemas.microsoft.com/office/drawing/2014/main" id="{0CB4F83C-97F6-4B5A-A7BF-362C39A3843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667000"/>
            <a:ext cx="1752600" cy="1828800"/>
          </a:xfrm>
        </p:spPr>
      </p:pic>
      <p:sp>
        <p:nvSpPr>
          <p:cNvPr id="23557" name="Rectangle 8">
            <a:extLst>
              <a:ext uri="{FF2B5EF4-FFF2-40B4-BE49-F238E27FC236}">
                <a16:creationId xmlns="" xmlns:a16="http://schemas.microsoft.com/office/drawing/2014/main" id="{AFF700C5-8FB5-4199-BF56-EE1DB13A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25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4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1F118962-AB9A-422D-8174-14FAB9EA9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What about the Adjectives?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9C26FD13-7A33-4620-A975-0E0EA61046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u="sng"/>
              <a:t>Adjectives</a:t>
            </a:r>
          </a:p>
          <a:p>
            <a:pPr eaLnBrk="1" hangingPunct="1">
              <a:defRPr/>
            </a:pPr>
            <a:r>
              <a:rPr lang="en-US" altLang="en-US" sz="2200"/>
              <a:t>An adjective modifies a noun or pronoun by describing, identifying, or qualifying words.</a:t>
            </a:r>
          </a:p>
          <a:p>
            <a:pPr eaLnBrk="1" hangingPunct="1">
              <a:defRPr/>
            </a:pPr>
            <a:r>
              <a:rPr lang="en-US" altLang="en-US" sz="2200"/>
              <a:t>The </a:t>
            </a:r>
            <a:r>
              <a:rPr lang="en-US" altLang="en-US" sz="2200">
                <a:solidFill>
                  <a:schemeClr val="accent2"/>
                </a:solidFill>
              </a:rPr>
              <a:t>truck-shaped</a:t>
            </a:r>
            <a:r>
              <a:rPr lang="en-US" altLang="en-US" sz="2200"/>
              <a:t> balloon floated over the treetops.</a:t>
            </a:r>
            <a:endParaRPr lang="en-US" altLang="en-US" sz="2000" u="sng"/>
          </a:p>
        </p:txBody>
      </p:sp>
      <p:pic>
        <p:nvPicPr>
          <p:cNvPr id="11271" name="Picture 7" descr="Children">
            <a:extLst>
              <a:ext uri="{FF2B5EF4-FFF2-40B4-BE49-F238E27FC236}">
                <a16:creationId xmlns="" xmlns:a16="http://schemas.microsoft.com/office/drawing/2014/main" id="{30470861-A283-4A5E-8E99-7E792F061BC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963862"/>
            <a:ext cx="3810000" cy="2522538"/>
          </a:xfrm>
        </p:spPr>
      </p:pic>
      <p:sp>
        <p:nvSpPr>
          <p:cNvPr id="25605" name="Rectangle 8">
            <a:extLst>
              <a:ext uri="{FF2B5EF4-FFF2-40B4-BE49-F238E27FC236}">
                <a16:creationId xmlns="" xmlns:a16="http://schemas.microsoft.com/office/drawing/2014/main" id="{942A20AC-4E4F-4C02-90AC-832EDA56B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562600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5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owd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DFDA7219-1DD4-49B4-8D8F-11087BB0C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Conjunctions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6D2969D9-6C2B-499B-B473-BEEAEB5E1B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>
                <a:latin typeface="Helvetica" panose="020B0604020202020204" pitchFamily="34" charset="0"/>
              </a:rPr>
              <a:t>I ate the pizza 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and</a:t>
            </a:r>
            <a:r>
              <a:rPr lang="en-US" altLang="en-US" sz="2800">
                <a:latin typeface="Helvetica" panose="020B0604020202020204" pitchFamily="34" charset="0"/>
              </a:rPr>
              <a:t> the pasta!</a:t>
            </a:r>
            <a:endParaRPr lang="en-US" altLang="en-US" sz="2800">
              <a:latin typeface="Herculanum" charset="0"/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3095121D-5598-43B7-8613-8BB2111CF8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You can use Conjunctions to link words, phrases, and clauses.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="" xmlns:a16="http://schemas.microsoft.com/office/drawing/2014/main" id="{8D28FC6E-F9BB-4F45-AB89-CBB0EA78B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10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3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C320222B-BF01-4F9E-8631-24CDC46E4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Prepositions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0863C4B8-8B0B-4039-A5C9-323C886DF4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u="sng"/>
              <a:t>Prepositions</a:t>
            </a:r>
          </a:p>
          <a:p>
            <a:pPr eaLnBrk="1" hangingPunct="1">
              <a:defRPr/>
            </a:pPr>
            <a:r>
              <a:rPr lang="en-US" altLang="en-US" sz="2400"/>
              <a:t>A preposition links nouns, pronouns, and phrases to other words in a sentence.</a:t>
            </a:r>
          </a:p>
          <a:p>
            <a:pPr eaLnBrk="1" hangingPunct="1">
              <a:defRPr/>
            </a:pPr>
            <a:r>
              <a:rPr lang="en-US" altLang="en-US" sz="2400"/>
              <a:t>(on, against, over, during, beneath, beside)</a:t>
            </a:r>
          </a:p>
        </p:txBody>
      </p:sp>
      <p:pic>
        <p:nvPicPr>
          <p:cNvPr id="13318" name="Picture 6" descr="1477876604">
            <a:extLst>
              <a:ext uri="{FF2B5EF4-FFF2-40B4-BE49-F238E27FC236}">
                <a16:creationId xmlns="" xmlns:a16="http://schemas.microsoft.com/office/drawing/2014/main" id="{A784D19D-BB81-4933-A790-1192AA31B09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1905000" cy="1765300"/>
          </a:xfrm>
        </p:spPr>
      </p:pic>
      <p:sp>
        <p:nvSpPr>
          <p:cNvPr id="29701" name="Rectangle 7">
            <a:extLst>
              <a:ext uri="{FF2B5EF4-FFF2-40B4-BE49-F238E27FC236}">
                <a16:creationId xmlns="" xmlns:a16="http://schemas.microsoft.com/office/drawing/2014/main" id="{45767138-22AC-426E-AACB-B97A486E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334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4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F70CD6F7-9F01-4F09-B0A0-D6155BD19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What is an Interjection?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="" xmlns:a16="http://schemas.microsoft.com/office/drawing/2014/main" id="{8BA024F8-9E0D-4161-BCE0-C3BAD17802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u="sng"/>
              <a:t>Interjections</a:t>
            </a:r>
          </a:p>
          <a:p>
            <a:pPr eaLnBrk="1" hangingPunct="1">
              <a:defRPr/>
            </a:pPr>
            <a:r>
              <a:rPr lang="en-US" altLang="en-US" sz="2800"/>
              <a:t>An interjection is a word added to a sentence to convey emotion.</a:t>
            </a:r>
          </a:p>
          <a:p>
            <a:pPr eaLnBrk="1" hangingPunct="1">
              <a:defRPr/>
            </a:pPr>
            <a:r>
              <a:rPr lang="en-US" altLang="en-US" sz="2800"/>
              <a:t>(Ouch!, Hey!)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="" xmlns:a16="http://schemas.microsoft.com/office/drawing/2014/main" id="{D5BAD400-60A2-4919-843E-25F7A08608C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438400"/>
            <a:ext cx="3429000" cy="2635250"/>
          </a:xfrm>
        </p:spPr>
      </p:pic>
      <p:sp>
        <p:nvSpPr>
          <p:cNvPr id="31749" name="Rectangle 6">
            <a:extLst>
              <a:ext uri="{FF2B5EF4-FFF2-40B4-BE49-F238E27FC236}">
                <a16:creationId xmlns="" xmlns:a16="http://schemas.microsoft.com/office/drawing/2014/main" id="{156AF163-2171-4CE1-882A-27CBD258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257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5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4F6C8521-CF48-4254-9C67-51092A20E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Parts of Speech Poem</a:t>
            </a:r>
            <a:br>
              <a:rPr lang="en-US" altLang="en-US"/>
            </a:br>
            <a:r>
              <a:rPr lang="en-US" altLang="en-US" sz="2400"/>
              <a:t>by Kim Vetter</a:t>
            </a:r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="" xmlns:a16="http://schemas.microsoft.com/office/drawing/2014/main" id="{5AAFC02E-6E36-41DD-A589-284C4B6BF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A noun’s the name of anything,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As house or garden, hoop, or swing.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Instead of nouns the pronouns stand-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Her head, your face, his arm, my hand.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Adjectives tell the kind of noun,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As great, small, pretty, white, or brown.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Verbs tell of something to be done-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To read, count, sing, talk, laugh, or run.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How things are done the adverbs tell,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As slowly, quickly, ill, or well.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="" xmlns:a16="http://schemas.microsoft.com/office/drawing/2014/main" id="{1AB3596F-8C81-4D9E-A817-379C7792B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5410200"/>
            <a:ext cx="12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4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7587D4D9-2779-4247-B292-551E2A617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Poem Continued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544DF5F8-5885-443E-A038-0F323E206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Conjunctions join the words together, As men and women, wind or weather.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The preposition stands before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 A noun, as in or through a door.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The interjection shows surprise,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As Oh! How Pretty; Ah! How wise.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That’s why we learn the parts of speech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Which reading, writing, speaking teach.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‘Cause grammar needs to be correct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/>
              <a:t>To help you earn the world’s respect.</a:t>
            </a:r>
            <a:endParaRPr lang="en-US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E2CF5DCC-E5BC-4081-B32B-B31C1882B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sugercauting</a:t>
            </a:r>
            <a:endParaRPr lang="en-US" altLang="en-US" dirty="0"/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50FC2FED-8EFE-4211-B8B9-CC3CEE82FF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Words are fun, be creative, explore and encourage freedom of expression with the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Amazing wonder of words!</a:t>
            </a:r>
          </a:p>
        </p:txBody>
      </p:sp>
      <p:pic>
        <p:nvPicPr>
          <p:cNvPr id="44041" name="Picture 9" descr="j0198327">
            <a:extLst>
              <a:ext uri="{FF2B5EF4-FFF2-40B4-BE49-F238E27FC236}">
                <a16:creationId xmlns="" xmlns:a16="http://schemas.microsoft.com/office/drawing/2014/main" id="{ADC87791-9092-4F04-8A23-E57FCCB1468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90800"/>
            <a:ext cx="3505200" cy="3184525"/>
          </a:xfrm>
        </p:spPr>
      </p:pic>
      <p:sp>
        <p:nvSpPr>
          <p:cNvPr id="37893" name="Rectangle 10">
            <a:extLst>
              <a:ext uri="{FF2B5EF4-FFF2-40B4-BE49-F238E27FC236}">
                <a16:creationId xmlns="" xmlns:a16="http://schemas.microsoft.com/office/drawing/2014/main" id="{E793FA20-131E-4D76-AC8E-783E57843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86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5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1CF8F98B-3EC7-4040-B02C-0D12DC8E2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What Does Part of Speech Mean?</a:t>
            </a: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1C6530C9-FFA5-467A-8093-2EDF38BB68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Each part of speech explains not what the word is but how the word is used.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="" xmlns:a16="http://schemas.microsoft.com/office/drawing/2014/main" id="{5308BEEF-C913-4B20-97D2-390CD36AC3BC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057400"/>
            <a:ext cx="2992438" cy="3505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283688A-0A1A-4EBE-A41B-9AAAB312F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Eight Parts of Speech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0DC69D2-30B8-44B2-8D62-DD163135F0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667000"/>
            <a:ext cx="38100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000">
                <a:hlinkClick r:id="rId4" action="ppaction://hlinksldjump"/>
              </a:rPr>
              <a:t>Verb</a:t>
            </a:r>
            <a:endParaRPr lang="en-US" altLang="en-US" sz="2000"/>
          </a:p>
          <a:p>
            <a:pPr algn="ctr" eaLnBrk="1" hangingPunct="1">
              <a:defRPr/>
            </a:pPr>
            <a:r>
              <a:rPr lang="en-US" altLang="en-US" sz="2000">
                <a:hlinkClick r:id="rId5" action="ppaction://hlinksldjump"/>
              </a:rPr>
              <a:t>Noun</a:t>
            </a:r>
            <a:endParaRPr lang="en-US" altLang="en-US" sz="2000"/>
          </a:p>
          <a:p>
            <a:pPr algn="ctr" eaLnBrk="1" hangingPunct="1">
              <a:defRPr/>
            </a:pPr>
            <a:r>
              <a:rPr lang="en-US" altLang="en-US" sz="2000">
                <a:hlinkClick r:id="rId6" action="ppaction://hlinksldjump"/>
              </a:rPr>
              <a:t>Pronoun</a:t>
            </a:r>
            <a:endParaRPr lang="en-US" altLang="en-US" sz="2000"/>
          </a:p>
          <a:p>
            <a:pPr algn="ctr" eaLnBrk="1" hangingPunct="1">
              <a:defRPr/>
            </a:pPr>
            <a:r>
              <a:rPr lang="en-US" altLang="en-US" sz="2000">
                <a:hlinkClick r:id="rId7" action="ppaction://hlinksldjump"/>
              </a:rPr>
              <a:t>Adjectives</a:t>
            </a:r>
            <a:endParaRPr lang="en-US" altLang="en-US" sz="2000"/>
          </a:p>
          <a:p>
            <a:pPr algn="ctr" eaLnBrk="1" hangingPunct="1">
              <a:defRPr/>
            </a:pPr>
            <a:r>
              <a:rPr lang="en-US" altLang="en-US" sz="2000">
                <a:hlinkClick r:id="rId8" action="ppaction://hlinksldjump"/>
              </a:rPr>
              <a:t>Adverbs</a:t>
            </a:r>
            <a:endParaRPr lang="en-US" altLang="en-US" sz="2000"/>
          </a:p>
          <a:p>
            <a:pPr algn="ctr" eaLnBrk="1" hangingPunct="1">
              <a:defRPr/>
            </a:pPr>
            <a:r>
              <a:rPr lang="en-US" altLang="en-US" sz="2000">
                <a:hlinkClick r:id="rId9" action="ppaction://hlinksldjump"/>
              </a:rPr>
              <a:t>Prepositions</a:t>
            </a:r>
            <a:endParaRPr lang="en-US" altLang="en-US" sz="2000"/>
          </a:p>
          <a:p>
            <a:pPr algn="ctr" eaLnBrk="1" hangingPunct="1">
              <a:defRPr/>
            </a:pPr>
            <a:r>
              <a:rPr lang="en-US" altLang="en-US" sz="2100">
                <a:hlinkClick r:id="rId10" action="ppaction://hlinksldjump"/>
              </a:rPr>
              <a:t>Conjunctions</a:t>
            </a:r>
            <a:endParaRPr lang="en-US" altLang="en-US" sz="2100"/>
          </a:p>
          <a:p>
            <a:pPr algn="ctr" eaLnBrk="1" hangingPunct="1">
              <a:defRPr/>
            </a:pPr>
            <a:r>
              <a:rPr lang="en-US" altLang="en-US" sz="2100">
                <a:hlinkClick r:id="rId11" action="ppaction://hlinksldjump"/>
              </a:rPr>
              <a:t>interjection</a:t>
            </a:r>
            <a:endParaRPr lang="en-US" altLang="en-US" sz="2400"/>
          </a:p>
          <a:p>
            <a:pPr eaLnBrk="1" hangingPunct="1">
              <a:defRPr/>
            </a:pPr>
            <a:endParaRPr lang="en-US" altLang="en-US" sz="2400"/>
          </a:p>
        </p:txBody>
      </p:sp>
      <p:pic>
        <p:nvPicPr>
          <p:cNvPr id="1031" name="Picture 7" descr="228927956">
            <a:extLst>
              <a:ext uri="{FF2B5EF4-FFF2-40B4-BE49-F238E27FC236}">
                <a16:creationId xmlns="" xmlns:a16="http://schemas.microsoft.com/office/drawing/2014/main" id="{55E4DC18-3E97-48CA-9792-C8382A0A958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048000"/>
            <a:ext cx="1447800" cy="1157288"/>
          </a:xfrm>
        </p:spPr>
      </p:pic>
      <p:sp>
        <p:nvSpPr>
          <p:cNvPr id="7173" name="Rectangle 8">
            <a:extLst>
              <a:ext uri="{FF2B5EF4-FFF2-40B4-BE49-F238E27FC236}">
                <a16:creationId xmlns="" xmlns:a16="http://schemas.microsoft.com/office/drawing/2014/main" id="{5CD64783-5DCE-4FBB-8F35-07FFF1E9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648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/>
              <a:t>Home Page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D22C2AC8-E134-487F-ACF2-00C318D1F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More Details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494AE4EA-DE94-4CDB-A732-B836AE9F0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Each part of speech explains not what the word is, but how the word is used. In fact, the same word can be a noun in one sentence and a verb or adjective in the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4A5B0F06-6E5D-40B3-8AE5-495E06B9DC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38100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u="sng"/>
              <a:t>Adverb</a:t>
            </a:r>
            <a:r>
              <a:rPr lang="en-US" altLang="en-US" sz="2400"/>
              <a:t> </a:t>
            </a:r>
          </a:p>
          <a:p>
            <a:pPr eaLnBrk="1" hangingPunct="1">
              <a:defRPr/>
            </a:pPr>
            <a:r>
              <a:rPr lang="en-US" altLang="en-US" sz="2400"/>
              <a:t>An adverb can modify a verb, an adjective, another verb, a phrase, or a clause.</a:t>
            </a:r>
          </a:p>
          <a:p>
            <a:pPr eaLnBrk="1" hangingPunct="1">
              <a:defRPr/>
            </a:pPr>
            <a:r>
              <a:rPr lang="en-US" altLang="en-US" sz="2400"/>
              <a:t>The seamstress </a:t>
            </a:r>
            <a:r>
              <a:rPr lang="en-US" altLang="en-US" sz="2400">
                <a:solidFill>
                  <a:schemeClr val="accent2"/>
                </a:solidFill>
              </a:rPr>
              <a:t>quickly</a:t>
            </a:r>
            <a:r>
              <a:rPr lang="en-US" altLang="en-US" sz="2400"/>
              <a:t> made the mourning clothes.</a:t>
            </a:r>
          </a:p>
        </p:txBody>
      </p:sp>
      <p:pic>
        <p:nvPicPr>
          <p:cNvPr id="53254" name="Picture 6">
            <a:extLst>
              <a:ext uri="{FF2B5EF4-FFF2-40B4-BE49-F238E27FC236}">
                <a16:creationId xmlns="" xmlns:a16="http://schemas.microsoft.com/office/drawing/2014/main" id="{80725629-BAF3-4D56-839A-EA29B51B568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74988"/>
            <a:ext cx="3352800" cy="2536825"/>
          </a:xfrm>
        </p:spPr>
      </p:pic>
      <p:sp>
        <p:nvSpPr>
          <p:cNvPr id="11269" name="Rectangle 7">
            <a:extLst>
              <a:ext uri="{FF2B5EF4-FFF2-40B4-BE49-F238E27FC236}">
                <a16:creationId xmlns="" xmlns:a16="http://schemas.microsoft.com/office/drawing/2014/main" id="{F9252BFF-BCCF-403B-8420-8BCE3A42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594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8">
            <a:extLst>
              <a:ext uri="{FF2B5EF4-FFF2-40B4-BE49-F238E27FC236}">
                <a16:creationId xmlns="" xmlns:a16="http://schemas.microsoft.com/office/drawing/2014/main" id="{359CFFF6-CB0D-4E89-BFD8-2E408357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hlinkClick r:id="rId4" action="ppaction://hlinksldjump"/>
              </a:rPr>
              <a:t>Home</a:t>
            </a:r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1AB19D89-B1FD-495D-8BB7-F7F664236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Let’s Take a Closer Look!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5BFFB164-098C-48D5-9D9E-FCDC710F02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u="sng"/>
              <a:t>Verb</a:t>
            </a:r>
          </a:p>
          <a:p>
            <a:pPr eaLnBrk="1" hangingPunct="1">
              <a:defRPr/>
            </a:pPr>
            <a:r>
              <a:rPr lang="en-US" altLang="en-US" sz="2800"/>
              <a:t>A verb “is what you do!”</a:t>
            </a:r>
          </a:p>
          <a:p>
            <a:pPr eaLnBrk="1" hangingPunct="1">
              <a:defRPr/>
            </a:pPr>
            <a:r>
              <a:rPr lang="en-US" altLang="en-US" sz="2800"/>
              <a:t>I will </a:t>
            </a:r>
            <a:r>
              <a:rPr lang="en-US" altLang="en-US" sz="2800">
                <a:solidFill>
                  <a:schemeClr val="accent2"/>
                </a:solidFill>
              </a:rPr>
              <a:t>run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chemeClr val="accent2"/>
                </a:solidFill>
              </a:rPr>
              <a:t>hop</a:t>
            </a:r>
            <a:r>
              <a:rPr lang="en-US" altLang="en-US" sz="2800"/>
              <a:t>, and </a:t>
            </a:r>
            <a:r>
              <a:rPr lang="en-US" altLang="en-US" sz="2800">
                <a:solidFill>
                  <a:schemeClr val="accent2"/>
                </a:solidFill>
              </a:rPr>
              <a:t>skip</a:t>
            </a:r>
            <a:r>
              <a:rPr lang="en-US" altLang="en-US" sz="2800"/>
              <a:t> down the track.</a:t>
            </a:r>
          </a:p>
        </p:txBody>
      </p:sp>
      <p:pic>
        <p:nvPicPr>
          <p:cNvPr id="8201" name="Picture 9">
            <a:extLst>
              <a:ext uri="{FF2B5EF4-FFF2-40B4-BE49-F238E27FC236}">
                <a16:creationId xmlns="" xmlns:a16="http://schemas.microsoft.com/office/drawing/2014/main" id="{4030502C-A03D-413E-A642-E4C36028AA7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514600"/>
            <a:ext cx="2174875" cy="3048000"/>
          </a:xfrm>
        </p:spPr>
      </p:pic>
      <p:sp>
        <p:nvSpPr>
          <p:cNvPr id="13317" name="Rectangle 10">
            <a:extLst>
              <a:ext uri="{FF2B5EF4-FFF2-40B4-BE49-F238E27FC236}">
                <a16:creationId xmlns="" xmlns:a16="http://schemas.microsoft.com/office/drawing/2014/main" id="{A8B6983A-578A-403E-AB9C-A004C1F90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181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4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E34E8061-2F49-4F64-81A2-1206A49E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Here come the nouns!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5A4BE9D5-A1BA-4BD4-8314-F4D1163C0C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u="sng"/>
              <a:t>Noun</a:t>
            </a:r>
          </a:p>
          <a:p>
            <a:pPr eaLnBrk="1" hangingPunct="1">
              <a:defRPr/>
            </a:pPr>
            <a:r>
              <a:rPr lang="en-US" altLang="en-US" sz="2800"/>
              <a:t>A noun is a person place or thing.</a:t>
            </a:r>
          </a:p>
          <a:p>
            <a:pPr eaLnBrk="1" hangingPunct="1">
              <a:defRPr/>
            </a:pPr>
            <a:r>
              <a:rPr lang="en-US" altLang="en-US" sz="2800">
                <a:solidFill>
                  <a:schemeClr val="accent2"/>
                </a:solidFill>
              </a:rPr>
              <a:t>Ms. Arruda</a:t>
            </a:r>
            <a:r>
              <a:rPr lang="en-US" altLang="en-US" sz="2800"/>
              <a:t> is going to </a:t>
            </a:r>
            <a:r>
              <a:rPr lang="en-US" altLang="en-US" sz="2800">
                <a:solidFill>
                  <a:schemeClr val="accent2"/>
                </a:solidFill>
              </a:rPr>
              <a:t>Vegas</a:t>
            </a:r>
            <a:r>
              <a:rPr lang="en-US" altLang="en-US" sz="2800"/>
              <a:t> this weekend.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="" xmlns:a16="http://schemas.microsoft.com/office/drawing/2014/main" id="{85847B38-39C1-4D54-B275-04DBFBE57EB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438400"/>
            <a:ext cx="2924175" cy="3505200"/>
          </a:xfrm>
        </p:spPr>
      </p:pic>
      <p:sp>
        <p:nvSpPr>
          <p:cNvPr id="15365" name="Rectangle 7">
            <a:extLst>
              <a:ext uri="{FF2B5EF4-FFF2-40B4-BE49-F238E27FC236}">
                <a16:creationId xmlns="" xmlns:a16="http://schemas.microsoft.com/office/drawing/2014/main" id="{5E1A44FA-3A10-45CA-A480-A25E31F2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76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hlinkClick r:id="rId5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27CAC6B9-D372-46AF-9C2E-B5ED4FF13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Pronouns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D795CBCD-5456-4266-9CCD-C722477630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u="sng"/>
              <a:t>Pronoun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/>
              <a:t>A pronoun can replace the noun or another pronoun.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>
                <a:solidFill>
                  <a:schemeClr val="accent2"/>
                </a:solidFill>
              </a:rPr>
              <a:t>Which</a:t>
            </a:r>
            <a:r>
              <a:rPr lang="en-US" altLang="en-US" sz="2800"/>
              <a:t> show do </a:t>
            </a:r>
            <a:r>
              <a:rPr lang="en-US" altLang="en-US" sz="2800">
                <a:solidFill>
                  <a:schemeClr val="accent2"/>
                </a:solidFill>
              </a:rPr>
              <a:t>you</a:t>
            </a:r>
            <a:r>
              <a:rPr lang="en-US" altLang="en-US" sz="2800"/>
              <a:t> want to see?</a:t>
            </a:r>
          </a:p>
        </p:txBody>
      </p:sp>
      <p:pic>
        <p:nvPicPr>
          <p:cNvPr id="49158" name="Picture 6">
            <a:extLst>
              <a:ext uri="{FF2B5EF4-FFF2-40B4-BE49-F238E27FC236}">
                <a16:creationId xmlns="" xmlns:a16="http://schemas.microsoft.com/office/drawing/2014/main" id="{F236BB4F-1BC9-4D58-937F-638557FDCF5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90800"/>
            <a:ext cx="3282950" cy="3136900"/>
          </a:xfrm>
        </p:spPr>
      </p:pic>
      <p:sp>
        <p:nvSpPr>
          <p:cNvPr id="17413" name="Rectangle 7">
            <a:extLst>
              <a:ext uri="{FF2B5EF4-FFF2-40B4-BE49-F238E27FC236}">
                <a16:creationId xmlns="" xmlns:a16="http://schemas.microsoft.com/office/drawing/2014/main" id="{55567BE8-7462-42DC-9CD0-D1B5596C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10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5" action="ppaction://hlinksldjump"/>
              </a:rPr>
              <a:t>Home</a:t>
            </a:r>
            <a:endParaRPr lang="en-US" altLang="en-US"/>
          </a:p>
        </p:txBody>
      </p:sp>
      <p:sp>
        <p:nvSpPr>
          <p:cNvPr id="17414" name="Text Box 8">
            <a:extLst>
              <a:ext uri="{FF2B5EF4-FFF2-40B4-BE49-F238E27FC236}">
                <a16:creationId xmlns="" xmlns:a16="http://schemas.microsoft.com/office/drawing/2014/main" id="{0642CB21-34B0-41D0-B5DF-D8D865EA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6E22AA83-382C-4678-A30B-83D142A27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Additional Pronouns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9F4714F2-B137-4672-960E-D956099890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300" u="sng"/>
              <a:t>Personal Pronouns</a:t>
            </a:r>
            <a:endParaRPr lang="en-US" altLang="en-US" sz="2300"/>
          </a:p>
          <a:p>
            <a:pPr eaLnBrk="1" hangingPunct="1">
              <a:defRPr/>
            </a:pPr>
            <a:r>
              <a:rPr lang="en-US" altLang="en-US" sz="2300"/>
              <a:t>A personal pronoun refers to  specific person or thing and changes its form to indicate person, number, gender, and case.</a:t>
            </a:r>
            <a:endParaRPr lang="en-US" altLang="en-US" sz="2400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0D0A06E0-41D4-461C-995C-5A1ADC5CFF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38100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200" u="sng"/>
              <a:t>Possessive Personal Pronouns</a:t>
            </a:r>
          </a:p>
          <a:p>
            <a:pPr eaLnBrk="1" hangingPunct="1">
              <a:defRPr/>
            </a:pPr>
            <a:r>
              <a:rPr lang="en-US" altLang="en-US" sz="1800"/>
              <a:t>A possessive pronoun indicates that the pronoun is acting as a marker of possession and defines who owns a particular object or person.</a:t>
            </a:r>
          </a:p>
          <a:p>
            <a:pPr eaLnBrk="1" hangingPunct="1">
              <a:defRPr/>
            </a:pPr>
            <a:r>
              <a:rPr lang="en-US" altLang="en-US" sz="1800"/>
              <a:t>(mine, yours, hers, his, its, ours theirs)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="" xmlns:a16="http://schemas.microsoft.com/office/drawing/2014/main" id="{BC2623E0-4F48-4380-85A8-92CA83D2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410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hlinkClick r:id="rId3" action="ppaction://hlinksldjump"/>
              </a:rPr>
              <a:t>Home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lkboard">
  <a:themeElements>
    <a:clrScheme name="Chalkboard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Chalkboard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2004:Templates:Presentations:Designs:Chalkboard</Template>
  <TotalTime>283</TotalTime>
  <Words>660</Words>
  <Application>Microsoft Office PowerPoint</Application>
  <PresentationFormat>On-screen Show (4:3)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Comic Sans MS</vt:lpstr>
      <vt:lpstr>Helvetica</vt:lpstr>
      <vt:lpstr>Herculanum</vt:lpstr>
      <vt:lpstr>Monotype Sorts</vt:lpstr>
      <vt:lpstr>Chalkboard</vt:lpstr>
      <vt:lpstr>Parts of Speech</vt:lpstr>
      <vt:lpstr>What Does Part of Speech Mean?</vt:lpstr>
      <vt:lpstr>The Eight Parts of Speech</vt:lpstr>
      <vt:lpstr>More Details</vt:lpstr>
      <vt:lpstr>PowerPoint Presentation</vt:lpstr>
      <vt:lpstr>Let’s Take a Closer Look!</vt:lpstr>
      <vt:lpstr>Here come the nouns!</vt:lpstr>
      <vt:lpstr>Pronouns</vt:lpstr>
      <vt:lpstr>Additional Pronouns</vt:lpstr>
      <vt:lpstr>Additional Pronouns Continued</vt:lpstr>
      <vt:lpstr>Still More Pronouns! </vt:lpstr>
      <vt:lpstr>What about the Adjectives?</vt:lpstr>
      <vt:lpstr>Conjunctions</vt:lpstr>
      <vt:lpstr>Prepositions</vt:lpstr>
      <vt:lpstr>What is an Interjection?</vt:lpstr>
      <vt:lpstr>Parts of Speech Poem by Kim Vetter</vt:lpstr>
      <vt:lpstr>Poem Continued</vt:lpstr>
      <vt:lpstr>sugercauting</vt:lpstr>
    </vt:vector>
  </TitlesOfParts>
  <Company>college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college education</dc:creator>
  <cp:lastModifiedBy>Dell</cp:lastModifiedBy>
  <cp:revision>40</cp:revision>
  <dcterms:created xsi:type="dcterms:W3CDTF">2005-03-17T01:56:28Z</dcterms:created>
  <dcterms:modified xsi:type="dcterms:W3CDTF">2023-05-28T13:28:06Z</dcterms:modified>
</cp:coreProperties>
</file>