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58" r:id="rId2"/>
    <p:sldId id="349" r:id="rId3"/>
    <p:sldId id="325" r:id="rId4"/>
    <p:sldId id="304" r:id="rId5"/>
    <p:sldId id="327" r:id="rId6"/>
    <p:sldId id="335" r:id="rId7"/>
    <p:sldId id="336" r:id="rId8"/>
    <p:sldId id="280" r:id="rId9"/>
    <p:sldId id="310" r:id="rId10"/>
    <p:sldId id="329" r:id="rId11"/>
    <p:sldId id="328" r:id="rId12"/>
    <p:sldId id="281" r:id="rId13"/>
    <p:sldId id="309" r:id="rId14"/>
    <p:sldId id="320" r:id="rId15"/>
    <p:sldId id="321" r:id="rId16"/>
    <p:sldId id="330" r:id="rId17"/>
    <p:sldId id="306" r:id="rId18"/>
    <p:sldId id="315" r:id="rId19"/>
    <p:sldId id="319" r:id="rId20"/>
    <p:sldId id="316" r:id="rId21"/>
    <p:sldId id="331" r:id="rId22"/>
    <p:sldId id="318" r:id="rId23"/>
    <p:sldId id="338" r:id="rId24"/>
    <p:sldId id="339" r:id="rId25"/>
    <p:sldId id="283" r:id="rId26"/>
    <p:sldId id="340" r:id="rId27"/>
    <p:sldId id="341" r:id="rId28"/>
    <p:sldId id="342" r:id="rId29"/>
    <p:sldId id="343" r:id="rId30"/>
    <p:sldId id="344" r:id="rId31"/>
    <p:sldId id="347" r:id="rId32"/>
    <p:sldId id="348" r:id="rId33"/>
    <p:sldId id="32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a:t>protein level in the diet</a:t>
            </a:r>
          </a:p>
        </c:rich>
      </c:tx>
      <c:overlay val="0"/>
    </c:title>
    <c:autoTitleDeleted val="0"/>
    <c:plotArea>
      <c:layout>
        <c:manualLayout>
          <c:layoutTarget val="inner"/>
          <c:xMode val="edge"/>
          <c:yMode val="edge"/>
          <c:x val="6.0767737290929352E-2"/>
          <c:y val="0.17369477422133378"/>
          <c:w val="0.93080805649749665"/>
          <c:h val="0.64521438204397064"/>
        </c:manualLayout>
      </c:layout>
      <c:lineChart>
        <c:grouping val="stacked"/>
        <c:varyColors val="0"/>
        <c:ser>
          <c:idx val="0"/>
          <c:order val="0"/>
          <c:tx>
            <c:strRef>
              <c:f>Sheet1!$B$1</c:f>
              <c:strCache>
                <c:ptCount val="1"/>
                <c:pt idx="0">
                  <c:v>Series 1</c:v>
                </c:pt>
              </c:strCache>
            </c:strRef>
          </c:tx>
          <c:marker>
            <c:symbol val="none"/>
          </c:marker>
          <c:dLbls>
            <c:dLbl>
              <c:idx val="0"/>
              <c:showLegendKey val="0"/>
              <c:showVal val="1"/>
              <c:showCatName val="0"/>
              <c:showSerName val="0"/>
              <c:showPercent val="0"/>
              <c:showBubbleSize val="0"/>
            </c:dLbl>
            <c:dLbl>
              <c:idx val="1"/>
              <c:showLegendKey val="0"/>
              <c:showVal val="1"/>
              <c:showCatName val="0"/>
              <c:showSerName val="0"/>
              <c:showPercent val="0"/>
              <c:showBubbleSize val="0"/>
            </c:dLbl>
            <c:dLbl>
              <c:idx val="2"/>
              <c:showLegendKey val="0"/>
              <c:showVal val="1"/>
              <c:showCatName val="0"/>
              <c:showSerName val="0"/>
              <c:showPercent val="0"/>
              <c:showBubbleSize val="0"/>
            </c:dLbl>
            <c:dLbl>
              <c:idx val="3"/>
              <c:showLegendKey val="0"/>
              <c:showVal val="1"/>
              <c:showCatName val="0"/>
              <c:showSerName val="0"/>
              <c:showPercent val="0"/>
              <c:showBubbleSize val="0"/>
            </c:dLbl>
            <c:dLbl>
              <c:idx val="4"/>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txPr>
              <a:bodyPr/>
              <a:lstStyle/>
              <a:p>
                <a:pPr>
                  <a:defRPr sz="2400" b="1">
                    <a:solidFill>
                      <a:srgbClr val="FF0000"/>
                    </a:solidFill>
                  </a:defRPr>
                </a:pPr>
                <a:endParaRPr lang="en-US"/>
              </a:p>
            </c:txPr>
            <c:showLegendKey val="0"/>
            <c:showVal val="0"/>
            <c:showCatName val="0"/>
            <c:showSerName val="0"/>
            <c:showPercent val="0"/>
            <c:showBubbleSize val="0"/>
          </c:dLbls>
          <c:cat>
            <c:numRef>
              <c:f>Sheet1!$A$2:$A$8</c:f>
              <c:numCache>
                <c:formatCode>General</c:formatCode>
                <c:ptCount val="7"/>
                <c:pt idx="0">
                  <c:v>1</c:v>
                </c:pt>
                <c:pt idx="1">
                  <c:v>4</c:v>
                </c:pt>
                <c:pt idx="2">
                  <c:v>8</c:v>
                </c:pt>
                <c:pt idx="3">
                  <c:v>12</c:v>
                </c:pt>
                <c:pt idx="4">
                  <c:v>16</c:v>
                </c:pt>
                <c:pt idx="5">
                  <c:v>20</c:v>
                </c:pt>
                <c:pt idx="6">
                  <c:v>24</c:v>
                </c:pt>
              </c:numCache>
            </c:numRef>
          </c:cat>
          <c:val>
            <c:numRef>
              <c:f>Sheet1!$B$2:$B$8</c:f>
              <c:numCache>
                <c:formatCode>General</c:formatCode>
                <c:ptCount val="7"/>
                <c:pt idx="0">
                  <c:v>20</c:v>
                </c:pt>
                <c:pt idx="1">
                  <c:v>18</c:v>
                </c:pt>
                <c:pt idx="2">
                  <c:v>16</c:v>
                </c:pt>
                <c:pt idx="3">
                  <c:v>15</c:v>
                </c:pt>
                <c:pt idx="4">
                  <c:v>15</c:v>
                </c:pt>
                <c:pt idx="5">
                  <c:v>17</c:v>
                </c:pt>
                <c:pt idx="6">
                  <c:v>17</c:v>
                </c:pt>
              </c:numCache>
            </c:numRef>
          </c:val>
          <c:smooth val="0"/>
        </c:ser>
        <c:dLbls>
          <c:showLegendKey val="0"/>
          <c:showVal val="0"/>
          <c:showCatName val="0"/>
          <c:showSerName val="0"/>
          <c:showPercent val="0"/>
          <c:showBubbleSize val="0"/>
        </c:dLbls>
        <c:marker val="1"/>
        <c:smooth val="0"/>
        <c:axId val="7563904"/>
        <c:axId val="7569792"/>
      </c:lineChart>
      <c:catAx>
        <c:axId val="7563904"/>
        <c:scaling>
          <c:orientation val="minMax"/>
        </c:scaling>
        <c:delete val="0"/>
        <c:axPos val="b"/>
        <c:numFmt formatCode="General" sourceLinked="1"/>
        <c:majorTickMark val="out"/>
        <c:minorTickMark val="none"/>
        <c:tickLblPos val="nextTo"/>
        <c:crossAx val="7569792"/>
        <c:crosses val="autoZero"/>
        <c:auto val="1"/>
        <c:lblAlgn val="ctr"/>
        <c:lblOffset val="100"/>
        <c:noMultiLvlLbl val="0"/>
      </c:catAx>
      <c:valAx>
        <c:axId val="7569792"/>
        <c:scaling>
          <c:orientation val="minMax"/>
        </c:scaling>
        <c:delete val="0"/>
        <c:axPos val="l"/>
        <c:majorGridlines/>
        <c:numFmt formatCode="General" sourceLinked="1"/>
        <c:majorTickMark val="out"/>
        <c:minorTickMark val="none"/>
        <c:tickLblPos val="nextTo"/>
        <c:crossAx val="7563904"/>
        <c:crosses val="autoZero"/>
        <c:crossBetween val="between"/>
      </c:valAx>
    </c:plotArea>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8BA72D-DAE8-4011-AC7F-C865735659D0}" type="datetimeFigureOut">
              <a:rPr lang="en-US" smtClean="0"/>
              <a:t>10/11/2021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F905FD-B9D9-4EBD-A2C3-DE18CF106F8C}" type="slidenum">
              <a:rPr lang="en-US" smtClean="0"/>
              <a:t>‹#›</a:t>
            </a:fld>
            <a:endParaRPr lang="en-US"/>
          </a:p>
        </p:txBody>
      </p:sp>
    </p:spTree>
    <p:extLst>
      <p:ext uri="{BB962C8B-B14F-4D97-AF65-F5344CB8AC3E}">
        <p14:creationId xmlns:p14="http://schemas.microsoft.com/office/powerpoint/2010/main" val="1111202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10/11/2021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Logo Animal production\Nardn\Final Logo 14-12-201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1" y="13353"/>
            <a:ext cx="1676399" cy="15106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D:\Local ( E; )\Copy of Armi Zanko Nw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353"/>
            <a:ext cx="1676400" cy="15106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430518" y="2133600"/>
            <a:ext cx="6418082" cy="923330"/>
          </a:xfrm>
          <a:prstGeom prst="rect">
            <a:avLst/>
          </a:prstGeom>
        </p:spPr>
        <p:txBody>
          <a:bodyPr wrap="square">
            <a:spAutoFit/>
          </a:bodyPr>
          <a:lstStyle/>
          <a:p>
            <a:r>
              <a:rPr lang="en-GB" sz="5400" b="1" dirty="0"/>
              <a:t>Poultry Nutrition</a:t>
            </a:r>
            <a:endParaRPr lang="en-US" sz="5400" dirty="0"/>
          </a:p>
        </p:txBody>
      </p:sp>
      <p:sp>
        <p:nvSpPr>
          <p:cNvPr id="8" name="Rectangle 7"/>
          <p:cNvSpPr/>
          <p:nvPr/>
        </p:nvSpPr>
        <p:spPr>
          <a:xfrm>
            <a:off x="2209205" y="3233678"/>
            <a:ext cx="4724995" cy="2246769"/>
          </a:xfrm>
          <a:prstGeom prst="rect">
            <a:avLst/>
          </a:prstGeom>
        </p:spPr>
        <p:txBody>
          <a:bodyPr wrap="square">
            <a:spAutoFit/>
          </a:bodyPr>
          <a:lstStyle/>
          <a:p>
            <a:pPr algn="ctr"/>
            <a:r>
              <a:rPr lang="en-GB" sz="2000" b="1" dirty="0"/>
              <a:t>Asst. </a:t>
            </a:r>
            <a:r>
              <a:rPr lang="en-GB" sz="2000" b="1" dirty="0" smtClean="0"/>
              <a:t>Prof. </a:t>
            </a:r>
            <a:r>
              <a:rPr lang="en-GB" sz="2000" b="1" dirty="0" err="1" smtClean="0"/>
              <a:t>Dr</a:t>
            </a:r>
            <a:r>
              <a:rPr lang="en-GB" sz="2000" b="1" dirty="0" err="1"/>
              <a:t>.</a:t>
            </a:r>
            <a:r>
              <a:rPr lang="en-GB" sz="2000" b="1" dirty="0"/>
              <a:t> </a:t>
            </a:r>
            <a:r>
              <a:rPr lang="en-GB" sz="2000" b="1" dirty="0" err="1"/>
              <a:t>Nazim</a:t>
            </a:r>
            <a:r>
              <a:rPr lang="en-GB" sz="2000" b="1" dirty="0"/>
              <a:t> </a:t>
            </a:r>
            <a:r>
              <a:rPr lang="en-GB" sz="2000" b="1" dirty="0" err="1"/>
              <a:t>Rasul</a:t>
            </a:r>
            <a:r>
              <a:rPr lang="en-GB" sz="2000" b="1" dirty="0"/>
              <a:t> Abdulla</a:t>
            </a:r>
          </a:p>
          <a:p>
            <a:pPr algn="ctr"/>
            <a:r>
              <a:rPr lang="en-GB" sz="2000" dirty="0"/>
              <a:t>Poultry Management and Nutrition</a:t>
            </a:r>
          </a:p>
          <a:p>
            <a:pPr algn="ctr"/>
            <a:endParaRPr lang="en-GB" sz="2000" dirty="0"/>
          </a:p>
          <a:p>
            <a:pPr algn="ctr"/>
            <a:r>
              <a:rPr lang="en-GB" sz="2000" dirty="0"/>
              <a:t>Animal Resource </a:t>
            </a:r>
            <a:r>
              <a:rPr lang="en-GB" sz="2000" dirty="0" smtClean="0"/>
              <a:t>Department,</a:t>
            </a:r>
            <a:endParaRPr lang="en-GB" sz="2000" dirty="0"/>
          </a:p>
          <a:p>
            <a:pPr algn="ctr"/>
            <a:r>
              <a:rPr lang="en-GB" sz="2000" dirty="0"/>
              <a:t>College of </a:t>
            </a:r>
            <a:r>
              <a:rPr lang="en-GB" sz="2000" dirty="0" smtClean="0"/>
              <a:t>Agriculture Engineering Sciences,</a:t>
            </a:r>
          </a:p>
          <a:p>
            <a:pPr algn="ctr"/>
            <a:r>
              <a:rPr lang="en-GB" sz="2000" dirty="0" err="1" smtClean="0"/>
              <a:t>Salahaddin</a:t>
            </a:r>
            <a:r>
              <a:rPr lang="en-GB" sz="2000" dirty="0" smtClean="0"/>
              <a:t> University</a:t>
            </a:r>
            <a:endParaRPr lang="en-GB" sz="20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4200" y="3352800"/>
            <a:ext cx="2057400" cy="1600200"/>
          </a:xfrm>
          <a:prstGeom prst="rect">
            <a:avLst/>
          </a:prstGeom>
          <a:effectLst>
            <a:outerShdw blurRad="152400" dist="317500" dir="5400000" sx="90000" sy="-19000" rotWithShape="0">
              <a:prstClr val="black">
                <a:alpha val="15000"/>
              </a:prstClr>
            </a:outerShdw>
          </a:effec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1" y="3352800"/>
            <a:ext cx="1981200" cy="1600200"/>
          </a:xfrm>
          <a:prstGeom prst="rect">
            <a:avLst/>
          </a:prstGeom>
          <a:effectLst>
            <a:outerShdw blurRad="152400" dist="317500" dir="5400000" sx="90000" sy="-19000" rotWithShape="0">
              <a:prstClr val="black">
                <a:alpha val="15000"/>
              </a:prstClr>
            </a:outerShdw>
          </a:effectLst>
        </p:spPr>
      </p:pic>
    </p:spTree>
    <p:extLst>
      <p:ext uri="{BB962C8B-B14F-4D97-AF65-F5344CB8AC3E}">
        <p14:creationId xmlns:p14="http://schemas.microsoft.com/office/powerpoint/2010/main" val="321847829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519" y="914400"/>
            <a:ext cx="8686799" cy="2219838"/>
          </a:xfrm>
          <a:prstGeom prst="rect">
            <a:avLst/>
          </a:prstGeom>
        </p:spPr>
        <p:txBody>
          <a:bodyPr wrap="square">
            <a:spAutoFit/>
          </a:bodyPr>
          <a:lstStyle/>
          <a:p>
            <a:pPr marL="342900" indent="-342900" algn="just">
              <a:lnSpc>
                <a:spcPct val="150000"/>
              </a:lnSpc>
              <a:buFont typeface="Wingdings" pitchFamily="2" charset="2"/>
              <a:buChar char="Ø"/>
            </a:pPr>
            <a:r>
              <a:rPr lang="en-US" sz="3200" dirty="0">
                <a:solidFill>
                  <a:srgbClr val="FF0000"/>
                </a:solidFill>
                <a:latin typeface="Times New Roman" pitchFamily="18" charset="0"/>
                <a:cs typeface="Times New Roman" pitchFamily="18" charset="0"/>
              </a:rPr>
              <a:t>Poultry </a:t>
            </a:r>
            <a:r>
              <a:rPr lang="en-US" sz="3200" dirty="0" smtClean="0">
                <a:solidFill>
                  <a:srgbClr val="FF0000"/>
                </a:solidFill>
                <a:latin typeface="Times New Roman" pitchFamily="18" charset="0"/>
                <a:cs typeface="Times New Roman" pitchFamily="18" charset="0"/>
              </a:rPr>
              <a:t>feed: </a:t>
            </a:r>
            <a:r>
              <a:rPr lang="en-US" sz="3200" dirty="0" smtClean="0">
                <a:latin typeface="Times New Roman" pitchFamily="18" charset="0"/>
                <a:cs typeface="Times New Roman" pitchFamily="18" charset="0"/>
              </a:rPr>
              <a:t>Is </a:t>
            </a:r>
            <a:r>
              <a:rPr lang="en-US" sz="3200" dirty="0">
                <a:latin typeface="Times New Roman" pitchFamily="18" charset="0"/>
                <a:cs typeface="Times New Roman" pitchFamily="18" charset="0"/>
              </a:rPr>
              <a:t>food for farm poultry, including chickens, ducks, geese and other domestic birds. Feed for poultry mostly consists of grain. </a:t>
            </a:r>
          </a:p>
        </p:txBody>
      </p:sp>
      <p:sp>
        <p:nvSpPr>
          <p:cNvPr id="3" name="Rectangle 2"/>
          <p:cNvSpPr/>
          <p:nvPr/>
        </p:nvSpPr>
        <p:spPr>
          <a:xfrm>
            <a:off x="186519" y="3776625"/>
            <a:ext cx="8686799" cy="1481175"/>
          </a:xfrm>
          <a:prstGeom prst="rect">
            <a:avLst/>
          </a:prstGeom>
        </p:spPr>
        <p:txBody>
          <a:bodyPr wrap="square">
            <a:spAutoFit/>
          </a:bodyPr>
          <a:lstStyle/>
          <a:p>
            <a:pPr marL="342900" indent="-342900" algn="just">
              <a:lnSpc>
                <a:spcPct val="150000"/>
              </a:lnSpc>
              <a:buFont typeface="Wingdings" pitchFamily="2" charset="2"/>
              <a:buChar char="Ø"/>
            </a:pPr>
            <a:r>
              <a:rPr lang="en-US" sz="3200" dirty="0">
                <a:latin typeface="Times New Roman" pitchFamily="18" charset="0"/>
                <a:cs typeface="Times New Roman" pitchFamily="18" charset="0"/>
              </a:rPr>
              <a:t>A portion of commercial feed, typically around a quarter, is known as bulk and is indigestible.</a:t>
            </a:r>
          </a:p>
        </p:txBody>
      </p:sp>
    </p:spTree>
    <p:extLst>
      <p:ext uri="{BB962C8B-B14F-4D97-AF65-F5344CB8AC3E}">
        <p14:creationId xmlns:p14="http://schemas.microsoft.com/office/powerpoint/2010/main" val="21254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aj\Desktop\poultry-nutrition-bkaxk-13290008809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76563"/>
            <a:ext cx="8381999" cy="3652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2400" y="304800"/>
            <a:ext cx="8873318" cy="2600199"/>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en-US" sz="2800" dirty="0">
                <a:solidFill>
                  <a:srgbClr val="FF0000"/>
                </a:solidFill>
                <a:latin typeface="Times New Roman" panose="02020603050405020304" pitchFamily="18" charset="0"/>
                <a:cs typeface="Times New Roman" panose="02020603050405020304" pitchFamily="18" charset="0"/>
              </a:rPr>
              <a:t>Poultry nutrition: </a:t>
            </a:r>
            <a:r>
              <a:rPr lang="en-US" sz="2800" dirty="0">
                <a:latin typeface="Times New Roman" panose="02020603050405020304" pitchFamily="18" charset="0"/>
                <a:cs typeface="Times New Roman" panose="02020603050405020304" pitchFamily="18" charset="0"/>
              </a:rPr>
              <a:t>There are around 40 nutrients necessary to be included in the diet of poultry by adequate and balanced levels allowing the genetic potency to represent as growth and production. </a:t>
            </a:r>
          </a:p>
        </p:txBody>
      </p:sp>
    </p:spTree>
    <p:extLst>
      <p:ext uri="{BB962C8B-B14F-4D97-AF65-F5344CB8AC3E}">
        <p14:creationId xmlns:p14="http://schemas.microsoft.com/office/powerpoint/2010/main" val="3296857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909" y="304800"/>
            <a:ext cx="5294291" cy="3892861"/>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When nutrients inefficient some syndromes appear interacted with some diseases syndrome, thus a wrong idea given to the producer about the problem facing the flock. </a:t>
            </a:r>
          </a:p>
        </p:txBody>
      </p:sp>
      <p:sp>
        <p:nvSpPr>
          <p:cNvPr id="2" name="Rectangle 1"/>
          <p:cNvSpPr/>
          <p:nvPr/>
        </p:nvSpPr>
        <p:spPr>
          <a:xfrm>
            <a:off x="228600" y="4648200"/>
            <a:ext cx="8494691" cy="2031325"/>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producer or the veterinarian expects that the problem </a:t>
            </a:r>
            <a:r>
              <a:rPr lang="en-US" sz="2800" dirty="0" smtClean="0">
                <a:latin typeface="Times New Roman" panose="02020603050405020304" pitchFamily="18" charset="0"/>
                <a:cs typeface="Times New Roman" panose="02020603050405020304" pitchFamily="18" charset="0"/>
              </a:rPr>
              <a:t>related </a:t>
            </a:r>
            <a:r>
              <a:rPr lang="en-US" sz="2800" dirty="0">
                <a:latin typeface="Times New Roman" panose="02020603050405020304" pitchFamily="18" charset="0"/>
                <a:cs typeface="Times New Roman" panose="02020603050405020304" pitchFamily="18" charset="0"/>
              </a:rPr>
              <a:t>to </a:t>
            </a:r>
            <a:r>
              <a:rPr lang="en-US" sz="2800" dirty="0">
                <a:solidFill>
                  <a:srgbClr val="FF0000"/>
                </a:solidFill>
                <a:latin typeface="Times New Roman" panose="02020603050405020304" pitchFamily="18" charset="0"/>
                <a:cs typeface="Times New Roman" panose="02020603050405020304" pitchFamily="18" charset="0"/>
              </a:rPr>
              <a:t>microbial</a:t>
            </a:r>
            <a:r>
              <a:rPr lang="en-US" sz="2800" dirty="0">
                <a:latin typeface="Times New Roman" panose="02020603050405020304" pitchFamily="18" charset="0"/>
                <a:cs typeface="Times New Roman" panose="02020603050405020304" pitchFamily="18" charset="0"/>
              </a:rPr>
              <a:t> or </a:t>
            </a:r>
            <a:r>
              <a:rPr lang="en-US" sz="2800" dirty="0">
                <a:solidFill>
                  <a:srgbClr val="FF0000"/>
                </a:solidFill>
                <a:latin typeface="Times New Roman" panose="02020603050405020304" pitchFamily="18" charset="0"/>
                <a:cs typeface="Times New Roman" panose="02020603050405020304" pitchFamily="18" charset="0"/>
              </a:rPr>
              <a:t>viral infection </a:t>
            </a:r>
            <a:r>
              <a:rPr lang="en-US" sz="2800" dirty="0">
                <a:latin typeface="Times New Roman" panose="02020603050405020304" pitchFamily="18" charset="0"/>
                <a:cs typeface="Times New Roman" panose="02020603050405020304" pitchFamily="18" charset="0"/>
              </a:rPr>
              <a:t>or it is a </a:t>
            </a:r>
            <a:r>
              <a:rPr lang="en-US" sz="2800" dirty="0">
                <a:solidFill>
                  <a:srgbClr val="FF0000"/>
                </a:solidFill>
                <a:latin typeface="Times New Roman" panose="02020603050405020304" pitchFamily="18" charset="0"/>
                <a:cs typeface="Times New Roman" panose="02020603050405020304" pitchFamily="18" charset="0"/>
              </a:rPr>
              <a:t>disease problem</a:t>
            </a:r>
            <a:r>
              <a:rPr lang="en-US" sz="2800" dirty="0">
                <a:latin typeface="Times New Roman" panose="02020603050405020304" pitchFamily="18" charset="0"/>
                <a:cs typeface="Times New Roman" panose="02020603050405020304" pitchFamily="18" charset="0"/>
              </a:rPr>
              <a:t>. </a:t>
            </a:r>
          </a:p>
        </p:txBody>
      </p:sp>
      <p:pic>
        <p:nvPicPr>
          <p:cNvPr id="4098" name="Picture 2" descr="C:\Users\Taj\Desktop\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066800"/>
            <a:ext cx="3352800" cy="2708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19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8492319" cy="1754326"/>
          </a:xfrm>
          <a:prstGeom prst="rect">
            <a:avLst/>
          </a:prstGeom>
        </p:spPr>
        <p:txBody>
          <a:bodyPr wrap="square">
            <a:spAutoFit/>
          </a:bodyPr>
          <a:lstStyle/>
          <a:p>
            <a:pPr marL="342900" indent="-342900" algn="just">
              <a:lnSpc>
                <a:spcPct val="150000"/>
              </a:lnSpc>
              <a:buFont typeface="Wingdings" pitchFamily="2" charset="2"/>
              <a:buChar char="Ø"/>
            </a:pPr>
            <a:r>
              <a:rPr lang="en-US" sz="2400" dirty="0">
                <a:latin typeface="Times New Roman" panose="02020603050405020304" pitchFamily="18" charset="0"/>
                <a:ea typeface="Calibri" panose="020F0502020204030204" pitchFamily="34" charset="0"/>
                <a:cs typeface="Times New Roman" panose="02020603050405020304" pitchFamily="18" charset="0"/>
              </a:rPr>
              <a:t>When the inefficiency is partial and interacts with some diseases the diagnoses will be difficult attribute to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malnutrition</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infections</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toxicity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5" name="Rectangle 4"/>
          <p:cNvSpPr/>
          <p:nvPr/>
        </p:nvSpPr>
        <p:spPr>
          <a:xfrm>
            <a:off x="304801" y="4265474"/>
            <a:ext cx="8492318" cy="1754326"/>
          </a:xfrm>
          <a:prstGeom prst="rect">
            <a:avLst/>
          </a:prstGeom>
        </p:spPr>
        <p:txBody>
          <a:bodyPr wrap="square">
            <a:spAutoFit/>
          </a:bodyPr>
          <a:lstStyle/>
          <a:p>
            <a:pPr marL="342900" indent="-342900" algn="just">
              <a:lnSpc>
                <a:spcPct val="150000"/>
              </a:lnSpc>
              <a:buFont typeface="Wingdings" pitchFamily="2" charset="2"/>
              <a:buChar char="Ø"/>
            </a:pPr>
            <a:r>
              <a:rPr lang="en-US" sz="2400" dirty="0">
                <a:latin typeface="Times New Roman" pitchFamily="18" charset="0"/>
                <a:cs typeface="Times New Roman" pitchFamily="18" charset="0"/>
              </a:rPr>
              <a:t>Damp feed encourages fungal growth. </a:t>
            </a:r>
            <a:r>
              <a:rPr lang="en-US" sz="2400" dirty="0" err="1">
                <a:latin typeface="Times New Roman" pitchFamily="18" charset="0"/>
                <a:cs typeface="Times New Roman" pitchFamily="18" charset="0"/>
              </a:rPr>
              <a:t>Mycotoxin</a:t>
            </a:r>
            <a:r>
              <a:rPr lang="en-US" sz="2400" dirty="0">
                <a:latin typeface="Times New Roman" pitchFamily="18" charset="0"/>
                <a:cs typeface="Times New Roman" pitchFamily="18" charset="0"/>
              </a:rPr>
              <a:t> poisoning, as an example, is "one of the most common and certainly most under-reported causes of </a:t>
            </a:r>
            <a:r>
              <a:rPr lang="en-US" sz="2400" dirty="0" err="1">
                <a:latin typeface="Times New Roman" pitchFamily="18" charset="0"/>
                <a:cs typeface="Times New Roman" pitchFamily="18" charset="0"/>
              </a:rPr>
              <a:t>toxicoses</a:t>
            </a:r>
            <a:r>
              <a:rPr lang="en-US" sz="2400" dirty="0">
                <a:latin typeface="Times New Roman" pitchFamily="18" charset="0"/>
                <a:cs typeface="Times New Roman" pitchFamily="18" charset="0"/>
              </a:rPr>
              <a:t> in poultry". </a:t>
            </a:r>
          </a:p>
        </p:txBody>
      </p:sp>
      <p:sp>
        <p:nvSpPr>
          <p:cNvPr id="6" name="Rectangle 5"/>
          <p:cNvSpPr/>
          <p:nvPr/>
        </p:nvSpPr>
        <p:spPr>
          <a:xfrm>
            <a:off x="304801" y="2685871"/>
            <a:ext cx="8492318" cy="1200329"/>
          </a:xfrm>
          <a:prstGeom prst="rect">
            <a:avLst/>
          </a:prstGeom>
        </p:spPr>
        <p:txBody>
          <a:bodyPr wrap="square">
            <a:spAutoFit/>
          </a:bodyPr>
          <a:lstStyle/>
          <a:p>
            <a:pPr marL="342900" indent="-342900" algn="just">
              <a:lnSpc>
                <a:spcPct val="150000"/>
              </a:lnSpc>
              <a:buFont typeface="Wingdings" pitchFamily="2" charset="2"/>
              <a:buChar char="Ø"/>
            </a:pPr>
            <a:r>
              <a:rPr lang="en-US" sz="2400" dirty="0">
                <a:latin typeface="Times New Roman" pitchFamily="18" charset="0"/>
                <a:cs typeface="Times New Roman" pitchFamily="18" charset="0"/>
              </a:rPr>
              <a:t>The feed must remain clean and dry, contaminated feed can infect poultry. </a:t>
            </a:r>
          </a:p>
        </p:txBody>
      </p:sp>
    </p:spTree>
    <p:extLst>
      <p:ext uri="{BB962C8B-B14F-4D97-AF65-F5344CB8AC3E}">
        <p14:creationId xmlns:p14="http://schemas.microsoft.com/office/powerpoint/2010/main" val="28487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2895600"/>
            <a:ext cx="8534400" cy="2195794"/>
          </a:xfrm>
          <a:prstGeom prst="rect">
            <a:avLst/>
          </a:prstGeom>
        </p:spPr>
        <p:txBody>
          <a:bodyPr wrap="square">
            <a:spAutoFit/>
          </a:bodyPr>
          <a:lstStyle/>
          <a:p>
            <a:pPr marL="342900" indent="-342900" algn="just">
              <a:lnSpc>
                <a:spcPct val="200000"/>
              </a:lnSpc>
              <a:spcAft>
                <a:spcPts val="1000"/>
              </a:spcAft>
              <a:buFont typeface="Wingdings" pitchFamily="2" charset="2"/>
              <a:buChar char="Ø"/>
            </a:pPr>
            <a:r>
              <a:rPr lang="en-US" sz="2400" dirty="0">
                <a:latin typeface="Times New Roman" panose="02020603050405020304" pitchFamily="18" charset="0"/>
                <a:cs typeface="Times New Roman" panose="02020603050405020304" pitchFamily="18" charset="0"/>
              </a:rPr>
              <a:t>The development of poultry production based on the science of poultry nutrition in which the nutrition influence directly on poultry products. </a:t>
            </a:r>
          </a:p>
        </p:txBody>
      </p:sp>
      <p:sp>
        <p:nvSpPr>
          <p:cNvPr id="4" name="Rectangle 3"/>
          <p:cNvSpPr/>
          <p:nvPr/>
        </p:nvSpPr>
        <p:spPr>
          <a:xfrm>
            <a:off x="152402" y="914400"/>
            <a:ext cx="8797118" cy="1457130"/>
          </a:xfrm>
          <a:prstGeom prst="rect">
            <a:avLst/>
          </a:prstGeom>
        </p:spPr>
        <p:txBody>
          <a:bodyPr wrap="square">
            <a:spAutoFit/>
          </a:bodyPr>
          <a:lstStyle/>
          <a:p>
            <a:pPr marL="433070" indent="-342900" algn="just">
              <a:lnSpc>
                <a:spcPct val="200000"/>
              </a:lnSpc>
              <a:spcAft>
                <a:spcPts val="1000"/>
              </a:spcAft>
              <a:buFont typeface="Wingdings" pitchFamily="2" charset="2"/>
              <a:buChar char="Ø"/>
            </a:pPr>
            <a:r>
              <a:rPr lang="en-US" sz="2400" dirty="0">
                <a:latin typeface="Times New Roman" panose="02020603050405020304" pitchFamily="18" charset="0"/>
                <a:ea typeface="Calibri" panose="020F0502020204030204" pitchFamily="34" charset="0"/>
                <a:cs typeface="Times New Roman" panose="02020603050405020304" pitchFamily="18" charset="0"/>
              </a:rPr>
              <a:t>Diseases can be avoided with proper maintenance of the feed and feeder</a:t>
            </a:r>
          </a:p>
        </p:txBody>
      </p:sp>
    </p:spTree>
    <p:extLst>
      <p:ext uri="{BB962C8B-B14F-4D97-AF65-F5344CB8AC3E}">
        <p14:creationId xmlns:p14="http://schemas.microsoft.com/office/powerpoint/2010/main" val="128452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1789942"/>
            <a:ext cx="7768107" cy="4401205"/>
          </a:xfrm>
          <a:prstGeom prst="rect">
            <a:avLst/>
          </a:prstGeom>
        </p:spPr>
        <p:txBody>
          <a:bodyPr wrap="square">
            <a:spAutoFit/>
          </a:bodyPr>
          <a:lstStyle/>
          <a:p>
            <a:pPr marL="342900" indent="-342900" algn="just">
              <a:lnSpc>
                <a:spcPct val="200000"/>
              </a:lnSpc>
              <a:buFont typeface="Wingdings" pitchFamily="2" charset="2"/>
              <a:buChar char="ü"/>
            </a:pPr>
            <a:r>
              <a:rPr lang="en-US" sz="2800" dirty="0">
                <a:latin typeface="Times New Roman" panose="02020603050405020304" pitchFamily="18" charset="0"/>
                <a:cs typeface="Times New Roman" panose="02020603050405020304" pitchFamily="18" charset="0"/>
              </a:rPr>
              <a:t>The main goal of poultry nutrition is to prepare and formulate </a:t>
            </a:r>
            <a:r>
              <a:rPr lang="en-US" sz="2800" dirty="0">
                <a:solidFill>
                  <a:srgbClr val="FF0000"/>
                </a:solidFill>
                <a:latin typeface="Times New Roman" panose="02020603050405020304" pitchFamily="18" charset="0"/>
                <a:cs typeface="Times New Roman" panose="02020603050405020304" pitchFamily="18" charset="0"/>
              </a:rPr>
              <a:t>sufficient diet </a:t>
            </a:r>
            <a:r>
              <a:rPr lang="en-US" sz="2800" dirty="0">
                <a:latin typeface="Times New Roman" panose="02020603050405020304" pitchFamily="18" charset="0"/>
                <a:cs typeface="Times New Roman" panose="02020603050405020304" pitchFamily="18" charset="0"/>
              </a:rPr>
              <a:t>to the bird in all steps of production with </a:t>
            </a:r>
            <a:r>
              <a:rPr lang="en-US" sz="2800" dirty="0">
                <a:solidFill>
                  <a:srgbClr val="FF0000"/>
                </a:solidFill>
                <a:latin typeface="Times New Roman" panose="02020603050405020304" pitchFamily="18" charset="0"/>
                <a:cs typeface="Times New Roman" panose="02020603050405020304" pitchFamily="18" charset="0"/>
              </a:rPr>
              <a:t>higher income </a:t>
            </a:r>
            <a:r>
              <a:rPr lang="en-US" sz="2800" dirty="0">
                <a:latin typeface="Times New Roman" panose="02020603050405020304" pitchFamily="18" charset="0"/>
                <a:cs typeface="Times New Roman" panose="02020603050405020304" pitchFamily="18" charset="0"/>
              </a:rPr>
              <a:t>to the producer in the same time offer the </a:t>
            </a:r>
            <a:r>
              <a:rPr lang="en-US" sz="2800" dirty="0">
                <a:solidFill>
                  <a:srgbClr val="FF0000"/>
                </a:solidFill>
                <a:latin typeface="Times New Roman" panose="02020603050405020304" pitchFamily="18" charset="0"/>
                <a:cs typeface="Times New Roman" panose="02020603050405020304" pitchFamily="18" charset="0"/>
              </a:rPr>
              <a:t>adequate welfare </a:t>
            </a:r>
            <a:r>
              <a:rPr lang="en-US" sz="2800" dirty="0">
                <a:latin typeface="Times New Roman" panose="02020603050405020304" pitchFamily="18" charset="0"/>
                <a:cs typeface="Times New Roman" panose="02020603050405020304" pitchFamily="18" charset="0"/>
              </a:rPr>
              <a:t>to the bird.</a:t>
            </a:r>
          </a:p>
        </p:txBody>
      </p:sp>
      <p:sp>
        <p:nvSpPr>
          <p:cNvPr id="4" name="Rectangle 3"/>
          <p:cNvSpPr/>
          <p:nvPr/>
        </p:nvSpPr>
        <p:spPr>
          <a:xfrm>
            <a:off x="533400" y="762000"/>
            <a:ext cx="6705600" cy="685800"/>
          </a:xfrm>
          <a:prstGeom prst="rect">
            <a:avLst/>
          </a:prstGeom>
          <a:solidFill>
            <a:schemeClr val="accent3">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marL="457200">
              <a:lnSpc>
                <a:spcPct val="115000"/>
              </a:lnSpc>
              <a:spcAft>
                <a:spcPts val="1000"/>
              </a:spcAft>
            </a:pPr>
            <a:r>
              <a:rPr lang="en-US" sz="3200" b="1" dirty="0">
                <a:solidFill>
                  <a:srgbClr val="000000"/>
                </a:solidFill>
                <a:latin typeface="Times New Roman" panose="02020603050405020304" pitchFamily="18" charset="0"/>
                <a:ea typeface="Calibri" panose="020F0502020204030204" pitchFamily="34" charset="0"/>
              </a:rPr>
              <a:t>The main goal of poultry nutrition</a:t>
            </a:r>
            <a:endParaRPr lang="en-US" sz="32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47114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31499" cy="3349956"/>
          </a:xfrm>
          <a:prstGeom prst="rect">
            <a:avLst/>
          </a:prstGeom>
        </p:spPr>
        <p:txBody>
          <a:bodyPr wrap="square">
            <a:spAutoFit/>
          </a:bodyPr>
          <a:lstStyle/>
          <a:p>
            <a:pPr marL="342900" indent="-342900" algn="just">
              <a:lnSpc>
                <a:spcPct val="150000"/>
              </a:lnSpc>
              <a:buFont typeface="Arial" pitchFamily="34" charset="0"/>
              <a:buChar char="•"/>
            </a:pPr>
            <a:r>
              <a:rPr lang="en-US" sz="2400" dirty="0">
                <a:latin typeface="Times New Roman" panose="02020603050405020304" pitchFamily="18" charset="0"/>
                <a:cs typeface="Times New Roman" panose="02020603050405020304" pitchFamily="18" charset="0"/>
              </a:rPr>
              <a:t>The genetic potential for growth of the modern poultry (such us broiler chickens) is continuously improving by 50 g each year. </a:t>
            </a:r>
            <a:endParaRPr lang="en-US" sz="24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Arial" pitchFamily="34" charset="0"/>
              <a:buChar char="•"/>
            </a:pPr>
            <a:r>
              <a:rPr lang="en-US" sz="2400" dirty="0" smtClean="0">
                <a:latin typeface="Times New Roman" panose="02020603050405020304" pitchFamily="18" charset="0"/>
                <a:cs typeface="Times New Roman" panose="02020603050405020304" pitchFamily="18" charset="0"/>
              </a:rPr>
              <a:t>Therefore </a:t>
            </a:r>
            <a:r>
              <a:rPr lang="en-US" sz="2400" dirty="0">
                <a:latin typeface="Times New Roman" panose="02020603050405020304" pitchFamily="18" charset="0"/>
                <a:cs typeface="Times New Roman" panose="02020603050405020304" pitchFamily="18" charset="0"/>
              </a:rPr>
              <a:t>the marketing age of broilers decreases yearly by an average of 0.75 day. </a:t>
            </a:r>
            <a:endParaRPr lang="en-US" sz="24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Arial"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estimated that the same broiler has the potential to double this performance. </a:t>
            </a:r>
          </a:p>
        </p:txBody>
      </p:sp>
      <p:pic>
        <p:nvPicPr>
          <p:cNvPr id="6147" name="Picture 3" descr="C:\Users\Taj\Desktop\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3581400"/>
            <a:ext cx="59436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520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484647"/>
            <a:ext cx="8153400" cy="3881832"/>
          </a:xfrm>
          <a:prstGeom prst="rect">
            <a:avLst/>
          </a:prstGeom>
        </p:spPr>
        <p:txBody>
          <a:bodyPr wrap="square">
            <a:spAutoFit/>
          </a:bodyPr>
          <a:lstStyle/>
          <a:p>
            <a:pPr marL="342900" indent="-342900" algn="just">
              <a:lnSpc>
                <a:spcPct val="200000"/>
              </a:lnSpc>
              <a:buFont typeface="Arial" pitchFamily="34" charset="0"/>
              <a:buChar char="•"/>
            </a:pPr>
            <a:r>
              <a:rPr lang="en-US" sz="3200" dirty="0" smtClean="0">
                <a:latin typeface="Times New Roman" panose="02020603050405020304" pitchFamily="18" charset="0"/>
                <a:cs typeface="Times New Roman" panose="02020603050405020304" pitchFamily="18" charset="0"/>
              </a:rPr>
              <a:t>Nowadays, the </a:t>
            </a:r>
            <a:r>
              <a:rPr lang="en-US" sz="3200" dirty="0">
                <a:latin typeface="Times New Roman" panose="02020603050405020304" pitchFamily="18" charset="0"/>
                <a:cs typeface="Times New Roman" panose="02020603050405020304" pitchFamily="18" charset="0"/>
              </a:rPr>
              <a:t>standard in broiler performance is achievement of 2.8 kg live weight with a feed conversion ratio of less than 1.72 at 42 day of </a:t>
            </a:r>
            <a:r>
              <a:rPr lang="en-US" sz="3200" dirty="0" smtClean="0">
                <a:latin typeface="Times New Roman" panose="02020603050405020304" pitchFamily="18" charset="0"/>
                <a:cs typeface="Times New Roman" panose="02020603050405020304" pitchFamily="18" charset="0"/>
              </a:rPr>
              <a:t>age.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541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9050"/>
            <a:ext cx="8382000" cy="156966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Poultry nutrition is an integral part of poultry </a:t>
            </a:r>
            <a:r>
              <a:rPr lang="en-US" sz="2400" dirty="0" smtClean="0">
                <a:latin typeface="Times New Roman" panose="02020603050405020304" pitchFamily="18" charset="0"/>
                <a:cs typeface="Times New Roman" panose="02020603050405020304" pitchFamily="18" charset="0"/>
              </a:rPr>
              <a:t>production. It </a:t>
            </a:r>
            <a:r>
              <a:rPr lang="en-US" sz="2400" dirty="0">
                <a:latin typeface="Times New Roman" panose="02020603050405020304" pitchFamily="18" charset="0"/>
                <a:cs typeface="Times New Roman" panose="02020603050405020304" pitchFamily="18" charset="0"/>
              </a:rPr>
              <a:t>has changed drastically as a consequence of developments in the other disciplines of animal science and also because of changes in poultry husbandry </a:t>
            </a:r>
            <a:r>
              <a:rPr lang="en-US" sz="2400" dirty="0" smtClean="0">
                <a:latin typeface="Times New Roman" panose="02020603050405020304" pitchFamily="18" charset="0"/>
                <a:cs typeface="Times New Roman" panose="02020603050405020304" pitchFamily="18" charset="0"/>
              </a:rPr>
              <a:t>practices. </a:t>
            </a:r>
          </a:p>
        </p:txBody>
      </p:sp>
      <p:sp>
        <p:nvSpPr>
          <p:cNvPr id="3" name="Rectangle 2"/>
          <p:cNvSpPr/>
          <p:nvPr/>
        </p:nvSpPr>
        <p:spPr>
          <a:xfrm>
            <a:off x="358462" y="3159204"/>
            <a:ext cx="8404538" cy="120032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Developments </a:t>
            </a:r>
            <a:r>
              <a:rPr lang="en-US" sz="2400" dirty="0">
                <a:latin typeface="Times New Roman" panose="02020603050405020304" pitchFamily="18" charset="0"/>
                <a:cs typeface="Times New Roman" panose="02020603050405020304" pitchFamily="18" charset="0"/>
              </a:rPr>
              <a:t>in disciplines have been so strongly related to one another that one discipline could not have developed in isolation without developments in the other. </a:t>
            </a:r>
          </a:p>
        </p:txBody>
      </p:sp>
      <p:sp>
        <p:nvSpPr>
          <p:cNvPr id="5" name="Rectangle 4"/>
          <p:cNvSpPr/>
          <p:nvPr/>
        </p:nvSpPr>
        <p:spPr>
          <a:xfrm>
            <a:off x="228601" y="304800"/>
            <a:ext cx="8534399" cy="685800"/>
          </a:xfrm>
          <a:prstGeom prst="rect">
            <a:avLst/>
          </a:prstGeom>
          <a:solidFill>
            <a:schemeClr val="accent3">
              <a:lumMod val="60000"/>
              <a:lumOff val="40000"/>
            </a:schemeClr>
          </a:solidFill>
          <a:ln>
            <a:solidFill>
              <a:schemeClr val="accent1">
                <a:lumMod val="75000"/>
              </a:schemeClr>
            </a:solidFill>
          </a:ln>
          <a:effectLst>
            <a:glow rad="63500">
              <a:schemeClr val="accent1">
                <a:satMod val="175000"/>
                <a:alpha val="40000"/>
              </a:schemeClr>
            </a:glow>
            <a:outerShdw blurRad="40005" dist="22984" dir="5400000" rotWithShape="0">
              <a:srgbClr val="000000">
                <a:alpha val="45000"/>
              </a:srgbClr>
            </a:outerShdw>
          </a:effectLst>
          <a:scene3d>
            <a:camera prst="obliqueTopRight"/>
            <a:lightRig rig="balanced" dir="tr"/>
          </a:scene3d>
          <a:sp3d prstMaterial="matte">
            <a:bevelT w="19050" h="38100"/>
          </a:sp3d>
        </p:spPr>
        <p:style>
          <a:lnRef idx="1">
            <a:schemeClr val="accent2"/>
          </a:lnRef>
          <a:fillRef idx="3">
            <a:schemeClr val="accent2"/>
          </a:fillRef>
          <a:effectRef idx="2">
            <a:schemeClr val="accent2"/>
          </a:effectRef>
          <a:fontRef idx="minor">
            <a:schemeClr val="lt1"/>
          </a:fontRef>
        </p:style>
        <p:txBody>
          <a:bodyPr rtlCol="0" anchor="ctr"/>
          <a:lstStyle/>
          <a:p>
            <a:pPr marL="457200">
              <a:lnSpc>
                <a:spcPct val="115000"/>
              </a:lnSpc>
              <a:spcAft>
                <a:spcPts val="1000"/>
              </a:spcAft>
            </a:pPr>
            <a:r>
              <a:rPr lang="en-US" sz="2200" b="1" dirty="0">
                <a:solidFill>
                  <a:srgbClr val="000000"/>
                </a:solidFill>
                <a:latin typeface="Times New Roman" panose="02020603050405020304" pitchFamily="18" charset="0"/>
                <a:ea typeface="Calibri" panose="020F0502020204030204" pitchFamily="34" charset="0"/>
              </a:rPr>
              <a:t>Relation of poultry nutrition to other disciplines of animal science</a:t>
            </a:r>
            <a:endParaRPr lang="en-US" sz="2200" dirty="0">
              <a:latin typeface="Calibri" panose="020F0502020204030204" pitchFamily="34" charset="0"/>
              <a:ea typeface="Calibri" panose="020F0502020204030204" pitchFamily="34" charset="0"/>
            </a:endParaRPr>
          </a:p>
        </p:txBody>
      </p:sp>
      <p:sp>
        <p:nvSpPr>
          <p:cNvPr id="7" name="Rectangle 6"/>
          <p:cNvSpPr/>
          <p:nvPr/>
        </p:nvSpPr>
        <p:spPr>
          <a:xfrm>
            <a:off x="381000" y="4526340"/>
            <a:ext cx="8229600" cy="1569660"/>
          </a:xfrm>
          <a:prstGeom prst="rect">
            <a:avLst/>
          </a:prstGeom>
        </p:spPr>
        <p:txBody>
          <a:bodyPr wrap="square">
            <a:spAutoFit/>
          </a:bodyPr>
          <a:lstStyle/>
          <a:p>
            <a:pPr marL="342900" indent="-342900" algn="just">
              <a:buFont typeface="Wingdings" pitchFamily="2" charset="2"/>
              <a:buChar char="v"/>
            </a:pPr>
            <a:r>
              <a:rPr lang="en-US" sz="2400" dirty="0">
                <a:latin typeface="Times New Roman" pitchFamily="18" charset="0"/>
                <a:cs typeface="Times New Roman" pitchFamily="18" charset="0"/>
              </a:rPr>
              <a:t>For instance, poultry have been bred to have an increased production, but the expression of this enhanced genetic potential was only possible by continuous adjustment of nutrition to the genotype of the bird.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4071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490" y="2824472"/>
            <a:ext cx="8077201" cy="1892826"/>
          </a:xfrm>
          <a:prstGeom prst="rect">
            <a:avLst/>
          </a:prstGeom>
        </p:spPr>
        <p:txBody>
          <a:bodyPr wrap="square">
            <a:spAutoFit/>
          </a:bodyPr>
          <a:lstStyle/>
          <a:p>
            <a:pPr marL="342900" lvl="0" indent="-342900" algn="just">
              <a:lnSpc>
                <a:spcPct val="150000"/>
              </a:lnSpc>
              <a:spcAft>
                <a:spcPts val="1000"/>
              </a:spcAft>
              <a:buFont typeface="Arial" pitchFamily="34" charset="0"/>
              <a:buChar char="•"/>
            </a:pPr>
            <a:r>
              <a:rPr lang="en-US" sz="2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Similar </a:t>
            </a:r>
            <a:r>
              <a:rPr lang="en-US"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connections can be made between nutrition and housing and between nutrition and developments in preventive medicine. </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417489" y="4849404"/>
            <a:ext cx="8077201" cy="1220783"/>
          </a:xfrm>
          <a:prstGeom prst="rect">
            <a:avLst/>
          </a:prstGeom>
        </p:spPr>
        <p:txBody>
          <a:bodyPr wrap="square">
            <a:spAutoFit/>
          </a:bodyPr>
          <a:lstStyle/>
          <a:p>
            <a:pPr marL="342900" indent="-342900" algn="just">
              <a:lnSpc>
                <a:spcPct val="150000"/>
              </a:lnSpc>
              <a:spcAft>
                <a:spcPts val="1000"/>
              </a:spcAft>
              <a:buFont typeface="Arial" pitchFamily="34" charset="0"/>
              <a:buChar char="•"/>
            </a:pPr>
            <a:r>
              <a:rPr lang="en-US"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Many changes have taken place in animal production systems in many countries after the 1950’s. </a:t>
            </a:r>
          </a:p>
        </p:txBody>
      </p:sp>
      <p:sp>
        <p:nvSpPr>
          <p:cNvPr id="4" name="Rectangle 3"/>
          <p:cNvSpPr/>
          <p:nvPr/>
        </p:nvSpPr>
        <p:spPr>
          <a:xfrm>
            <a:off x="417491" y="465052"/>
            <a:ext cx="8077200" cy="1820948"/>
          </a:xfrm>
          <a:prstGeom prst="rect">
            <a:avLst/>
          </a:prstGeom>
        </p:spPr>
        <p:txBody>
          <a:bodyPr wrap="square">
            <a:spAutoFit/>
          </a:bodyPr>
          <a:lstStyle/>
          <a:p>
            <a:pPr marL="285750" indent="-285750" algn="just">
              <a:lnSpc>
                <a:spcPct val="150000"/>
              </a:lnSpc>
              <a:buFont typeface="Arial" pitchFamily="34" charset="0"/>
              <a:buChar char="•"/>
            </a:pPr>
            <a:r>
              <a:rPr lang="en-US" sz="2600" dirty="0">
                <a:latin typeface="Times New Roman" pitchFamily="18" charset="0"/>
                <a:cs typeface="Times New Roman" pitchFamily="18" charset="0"/>
              </a:rPr>
              <a:t>On the other hand, developments in poultry properties have led to research on possible changes in nutritional needs with regard to these developments.</a:t>
            </a:r>
          </a:p>
        </p:txBody>
      </p:sp>
    </p:spTree>
    <p:extLst>
      <p:ext uri="{BB962C8B-B14F-4D97-AF65-F5344CB8AC3E}">
        <p14:creationId xmlns:p14="http://schemas.microsoft.com/office/powerpoint/2010/main" val="279816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085" y="1600200"/>
            <a:ext cx="8458200" cy="1815882"/>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In one broiler farm, the average body weight was 3 kg at 49 days </a:t>
            </a:r>
            <a:r>
              <a:rPr lang="en-US" sz="2800" dirty="0">
                <a:latin typeface="Times New Roman" panose="02020603050405020304" pitchFamily="18" charset="0"/>
                <a:cs typeface="Times New Roman" panose="02020603050405020304" pitchFamily="18" charset="0"/>
              </a:rPr>
              <a:t>of age and </a:t>
            </a:r>
            <a:r>
              <a:rPr lang="en-US" sz="2800" dirty="0" smtClean="0">
                <a:latin typeface="Times New Roman" panose="02020603050405020304" pitchFamily="18" charset="0"/>
                <a:cs typeface="Times New Roman" panose="02020603050405020304" pitchFamily="18" charset="0"/>
              </a:rPr>
              <a:t>Feed/efficiency was 1.8, find the total feed consumption for the total bird in the farm, if the total number of birds in the farm was 5000? </a:t>
            </a:r>
          </a:p>
        </p:txBody>
      </p:sp>
      <p:sp>
        <p:nvSpPr>
          <p:cNvPr id="7" name="Rectangle 6"/>
          <p:cNvSpPr/>
          <p:nvPr/>
        </p:nvSpPr>
        <p:spPr>
          <a:xfrm>
            <a:off x="3916743" y="649069"/>
            <a:ext cx="1236236" cy="646331"/>
          </a:xfrm>
          <a:prstGeom prst="rect">
            <a:avLst/>
          </a:prstGeom>
        </p:spPr>
        <p:txBody>
          <a:bodyPr wrap="none">
            <a:spAutoFit/>
          </a:bodyPr>
          <a:lstStyle/>
          <a:p>
            <a:r>
              <a:rPr lang="en-US" sz="3600" dirty="0" smtClean="0">
                <a:latin typeface="Times New Roman" panose="02020603050405020304" pitchFamily="18" charset="0"/>
                <a:cs typeface="Times New Roman" panose="02020603050405020304" pitchFamily="18" charset="0"/>
              </a:rPr>
              <a:t>Quiz!</a:t>
            </a:r>
            <a:endParaRPr lang="en-US" sz="3600" dirty="0"/>
          </a:p>
        </p:txBody>
      </p:sp>
      <p:sp>
        <p:nvSpPr>
          <p:cNvPr id="4" name="Rectangle 3"/>
          <p:cNvSpPr/>
          <p:nvPr/>
        </p:nvSpPr>
        <p:spPr>
          <a:xfrm>
            <a:off x="177085" y="4136004"/>
            <a:ext cx="4870244" cy="523220"/>
          </a:xfrm>
          <a:prstGeom prst="rect">
            <a:avLst/>
          </a:prstGeom>
        </p:spPr>
        <p:txBody>
          <a:bodyPr wrap="none">
            <a:spAutoFit/>
          </a:bodyPr>
          <a:lstStyle/>
          <a:p>
            <a:pPr algn="just"/>
            <a:r>
              <a:rPr lang="en-US" sz="2800" dirty="0">
                <a:latin typeface="Times New Roman" panose="02020603050405020304" pitchFamily="18" charset="0"/>
                <a:cs typeface="Times New Roman" panose="02020603050405020304" pitchFamily="18" charset="0"/>
              </a:rPr>
              <a:t>FCR= Feed Intake/ Body weight</a:t>
            </a:r>
          </a:p>
        </p:txBody>
      </p:sp>
    </p:spTree>
    <p:extLst>
      <p:ext uri="{BB962C8B-B14F-4D97-AF65-F5344CB8AC3E}">
        <p14:creationId xmlns:p14="http://schemas.microsoft.com/office/powerpoint/2010/main" val="299311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4698" y="457200"/>
            <a:ext cx="8670701" cy="1815882"/>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Table 1.</a:t>
            </a:r>
            <a:r>
              <a:rPr lang="en-US" sz="2800" dirty="0">
                <a:latin typeface="Times New Roman" panose="02020603050405020304" pitchFamily="18" charset="0"/>
                <a:cs typeface="Times New Roman" panose="02020603050405020304" pitchFamily="18" charset="0"/>
              </a:rPr>
              <a:t> Changes in poultry production in the Netherlands in the two last decades of </a:t>
            </a:r>
            <a:r>
              <a:rPr lang="en-US" sz="2800" dirty="0" smtClean="0">
                <a:latin typeface="Times New Roman" panose="02020603050405020304" pitchFamily="18" charset="0"/>
                <a:cs typeface="Times New Roman" panose="02020603050405020304" pitchFamily="18" charset="0"/>
              </a:rPr>
              <a:t>feed </a:t>
            </a:r>
            <a:r>
              <a:rPr lang="en-US" sz="2800" dirty="0">
                <a:latin typeface="Times New Roman" panose="02020603050405020304" pitchFamily="18" charset="0"/>
                <a:cs typeface="Times New Roman" panose="02020603050405020304" pitchFamily="18" charset="0"/>
              </a:rPr>
              <a:t>efficiency is feed/gain for broilers and feed/egg mass for layers. </a:t>
            </a:r>
          </a:p>
          <a:p>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98995912"/>
              </p:ext>
            </p:extLst>
          </p:nvPr>
        </p:nvGraphicFramePr>
        <p:xfrm>
          <a:off x="228600" y="2346960"/>
          <a:ext cx="8686801" cy="3678936"/>
        </p:xfrm>
        <a:graphic>
          <a:graphicData uri="http://schemas.openxmlformats.org/drawingml/2006/table">
            <a:tbl>
              <a:tblPr firstRow="1" firstCol="1" bandRow="1">
                <a:tableStyleId>{5C22544A-7EE6-4342-B048-85BDC9FD1C3A}</a:tableStyleId>
              </a:tblPr>
              <a:tblGrid>
                <a:gridCol w="2299628"/>
                <a:gridCol w="2279241"/>
                <a:gridCol w="2053966"/>
                <a:gridCol w="2053966"/>
              </a:tblGrid>
              <a:tr h="284977">
                <a:tc gridSpan="4">
                  <a:txBody>
                    <a:bodyPr/>
                    <a:lstStyle/>
                    <a:p>
                      <a:pPr marL="0" marR="0" algn="l" rtl="0">
                        <a:lnSpc>
                          <a:spcPct val="115000"/>
                        </a:lnSpc>
                        <a:spcBef>
                          <a:spcPts val="0"/>
                        </a:spcBef>
                        <a:spcAft>
                          <a:spcPts val="0"/>
                        </a:spcAft>
                      </a:pPr>
                      <a:r>
                        <a:rPr lang="en-US" sz="2400" dirty="0">
                          <a:effectLst/>
                          <a:latin typeface="Times New Roman" pitchFamily="18" charset="0"/>
                          <a:cs typeface="Times New Roman" pitchFamily="18" charset="0"/>
                        </a:rPr>
                        <a:t>Broilers</a:t>
                      </a:r>
                      <a:endParaRPr lang="en-US" sz="2400" dirty="0">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10903">
                <a:tc>
                  <a:txBody>
                    <a:bodyPr/>
                    <a:lstStyle/>
                    <a:p>
                      <a:pPr marL="0" marR="0" algn="l" rtl="0">
                        <a:lnSpc>
                          <a:spcPct val="115000"/>
                        </a:lnSpc>
                        <a:spcBef>
                          <a:spcPts val="0"/>
                        </a:spcBef>
                        <a:spcAft>
                          <a:spcPts val="0"/>
                        </a:spcAft>
                      </a:pPr>
                      <a:r>
                        <a:rPr lang="en-US" sz="2400" dirty="0">
                          <a:effectLst/>
                          <a:latin typeface="Times New Roman" pitchFamily="18" charset="0"/>
                          <a:cs typeface="Times New Roman" pitchFamily="18" charset="0"/>
                        </a:rPr>
                        <a:t> </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rtl="0">
                        <a:lnSpc>
                          <a:spcPct val="115000"/>
                        </a:lnSpc>
                        <a:spcBef>
                          <a:spcPts val="0"/>
                        </a:spcBef>
                        <a:spcAft>
                          <a:spcPts val="0"/>
                        </a:spcAft>
                      </a:pPr>
                      <a:r>
                        <a:rPr lang="en-US" sz="2400">
                          <a:effectLst/>
                          <a:latin typeface="Times New Roman" pitchFamily="18" charset="0"/>
                          <a:cs typeface="Times New Roman" pitchFamily="18" charset="0"/>
                        </a:rPr>
                        <a:t>Weight (g)</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l" rtl="0">
                        <a:lnSpc>
                          <a:spcPct val="115000"/>
                        </a:lnSpc>
                        <a:spcBef>
                          <a:spcPts val="0"/>
                        </a:spcBef>
                        <a:spcAft>
                          <a:spcPts val="0"/>
                        </a:spcAft>
                      </a:pPr>
                      <a:r>
                        <a:rPr lang="en-US" sz="2400">
                          <a:effectLst/>
                          <a:latin typeface="Times New Roman" pitchFamily="18" charset="0"/>
                          <a:cs typeface="Times New Roman" pitchFamily="18" charset="0"/>
                        </a:rPr>
                        <a:t>Feed (kg)</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l" rtl="0">
                        <a:lnSpc>
                          <a:spcPct val="115000"/>
                        </a:lnSpc>
                        <a:spcBef>
                          <a:spcPts val="0"/>
                        </a:spcBef>
                        <a:spcAft>
                          <a:spcPts val="0"/>
                        </a:spcAft>
                      </a:pPr>
                      <a:r>
                        <a:rPr lang="en-US" sz="2400" dirty="0">
                          <a:effectLst/>
                          <a:latin typeface="Times New Roman" pitchFamily="18" charset="0"/>
                          <a:cs typeface="Times New Roman" pitchFamily="18" charset="0"/>
                        </a:rPr>
                        <a:t>Feed/efficiency</a:t>
                      </a:r>
                      <a:endParaRPr lang="en-US" sz="2400" dirty="0">
                        <a:effectLst/>
                        <a:latin typeface="Times New Roman" pitchFamily="18" charset="0"/>
                        <a:ea typeface="Calibri"/>
                        <a:cs typeface="Times New Roman" pitchFamily="18" charset="0"/>
                      </a:endParaRPr>
                    </a:p>
                  </a:txBody>
                  <a:tcPr marL="68580" marR="68580" marT="0" marB="0"/>
                </a:tc>
              </a:tr>
              <a:tr h="263240">
                <a:tc>
                  <a:txBody>
                    <a:bodyPr/>
                    <a:lstStyle/>
                    <a:p>
                      <a:pPr marL="0" marR="0" algn="just">
                        <a:spcBef>
                          <a:spcPts val="0"/>
                        </a:spcBef>
                        <a:spcAft>
                          <a:spcPts val="0"/>
                        </a:spcAft>
                      </a:pPr>
                      <a:r>
                        <a:rPr lang="en-US" sz="2400" dirty="0">
                          <a:effectLst/>
                          <a:latin typeface="Times New Roman" pitchFamily="18" charset="0"/>
                          <a:cs typeface="Times New Roman" pitchFamily="18" charset="0"/>
                        </a:rPr>
                        <a:t>1980 </a:t>
                      </a:r>
                      <a:endParaRPr lang="en-US" sz="240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1700</a:t>
                      </a:r>
                      <a:endParaRPr lang="en-US" sz="240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3.2</a:t>
                      </a:r>
                      <a:endParaRPr lang="en-US" sz="240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1.88</a:t>
                      </a:r>
                      <a:endParaRPr lang="en-US" sz="2400">
                        <a:solidFill>
                          <a:srgbClr val="000000"/>
                        </a:solidFill>
                        <a:effectLst/>
                        <a:latin typeface="Times New Roman" pitchFamily="18" charset="0"/>
                        <a:ea typeface="Calibri"/>
                        <a:cs typeface="Times New Roman" pitchFamily="18" charset="0"/>
                      </a:endParaRPr>
                    </a:p>
                  </a:txBody>
                  <a:tcPr marL="68580" marR="68580" marT="0" marB="0"/>
                </a:tc>
              </a:tr>
              <a:tr h="368808">
                <a:tc>
                  <a:txBody>
                    <a:bodyPr/>
                    <a:lstStyle/>
                    <a:p>
                      <a:pPr marL="0" marR="0" algn="just">
                        <a:spcBef>
                          <a:spcPts val="0"/>
                        </a:spcBef>
                        <a:spcAft>
                          <a:spcPts val="0"/>
                        </a:spcAft>
                      </a:pPr>
                      <a:r>
                        <a:rPr lang="en-US" sz="2400">
                          <a:effectLst/>
                          <a:latin typeface="Times New Roman" pitchFamily="18" charset="0"/>
                          <a:cs typeface="Times New Roman" pitchFamily="18" charset="0"/>
                        </a:rPr>
                        <a:t>1990 </a:t>
                      </a:r>
                      <a:endParaRPr lang="en-US" sz="240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dirty="0" smtClean="0">
                          <a:solidFill>
                            <a:srgbClr val="000000"/>
                          </a:solidFill>
                          <a:effectLst/>
                          <a:latin typeface="Times New Roman" pitchFamily="18" charset="0"/>
                          <a:ea typeface="Calibri"/>
                          <a:cs typeface="Times New Roman" pitchFamily="18" charset="0"/>
                        </a:rPr>
                        <a:t>?</a:t>
                      </a:r>
                      <a:endParaRPr lang="en-US" sz="240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3.4</a:t>
                      </a:r>
                      <a:endParaRPr lang="en-US" sz="240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1.70</a:t>
                      </a:r>
                      <a:endParaRPr lang="en-US" sz="2400">
                        <a:solidFill>
                          <a:srgbClr val="000000"/>
                        </a:solidFill>
                        <a:effectLst/>
                        <a:latin typeface="Times New Roman" pitchFamily="18" charset="0"/>
                        <a:ea typeface="Calibri"/>
                        <a:cs typeface="Times New Roman" pitchFamily="18" charset="0"/>
                      </a:endParaRPr>
                    </a:p>
                  </a:txBody>
                  <a:tcPr marL="68580" marR="68580" marT="0" marB="0"/>
                </a:tc>
              </a:tr>
              <a:tr h="284977">
                <a:tc>
                  <a:txBody>
                    <a:bodyPr/>
                    <a:lstStyle/>
                    <a:p>
                      <a:pPr marL="0" marR="0" algn="l" rtl="1">
                        <a:lnSpc>
                          <a:spcPct val="115000"/>
                        </a:lnSpc>
                        <a:spcBef>
                          <a:spcPts val="0"/>
                        </a:spcBef>
                        <a:spcAft>
                          <a:spcPts val="0"/>
                        </a:spcAft>
                      </a:pPr>
                      <a:r>
                        <a:rPr lang="en-US" sz="2400">
                          <a:effectLst/>
                          <a:latin typeface="Times New Roman" pitchFamily="18" charset="0"/>
                          <a:cs typeface="Times New Roman" pitchFamily="18" charset="0"/>
                        </a:rPr>
                        <a:t>2000 </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dirty="0">
                          <a:effectLst/>
                          <a:latin typeface="Times New Roman" pitchFamily="18" charset="0"/>
                          <a:cs typeface="Times New Roman" pitchFamily="18" charset="0"/>
                        </a:rPr>
                        <a:t>2300</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ctr" rtl="0">
                        <a:spcBef>
                          <a:spcPts val="0"/>
                        </a:spcBef>
                        <a:spcAft>
                          <a:spcPts val="0"/>
                        </a:spcAft>
                      </a:pPr>
                      <a:r>
                        <a:rPr lang="en-US" sz="2400" dirty="0" smtClean="0">
                          <a:solidFill>
                            <a:srgbClr val="000000"/>
                          </a:solidFill>
                          <a:effectLst/>
                          <a:latin typeface="Times New Roman" pitchFamily="18" charset="0"/>
                          <a:ea typeface="Calibri"/>
                          <a:cs typeface="Times New Roman" pitchFamily="18" charset="0"/>
                        </a:rPr>
                        <a:t>?</a:t>
                      </a:r>
                      <a:endParaRPr lang="en-US" sz="240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rtl="1">
                        <a:lnSpc>
                          <a:spcPct val="115000"/>
                        </a:lnSpc>
                        <a:spcBef>
                          <a:spcPts val="0"/>
                        </a:spcBef>
                        <a:spcAft>
                          <a:spcPts val="0"/>
                        </a:spcAft>
                      </a:pPr>
                      <a:r>
                        <a:rPr lang="en-US" sz="2400">
                          <a:effectLst/>
                          <a:latin typeface="Times New Roman" pitchFamily="18" charset="0"/>
                          <a:cs typeface="Times New Roman" pitchFamily="18" charset="0"/>
                        </a:rPr>
                        <a:t>1.50</a:t>
                      </a:r>
                      <a:endParaRPr lang="en-US" sz="2400">
                        <a:effectLst/>
                        <a:latin typeface="Times New Roman" pitchFamily="18" charset="0"/>
                        <a:ea typeface="Calibri"/>
                        <a:cs typeface="Times New Roman" pitchFamily="18" charset="0"/>
                      </a:endParaRPr>
                    </a:p>
                  </a:txBody>
                  <a:tcPr marL="68580" marR="68580" marT="0" marB="0"/>
                </a:tc>
              </a:tr>
              <a:tr h="284977">
                <a:tc gridSpan="4">
                  <a:txBody>
                    <a:bodyPr/>
                    <a:lstStyle/>
                    <a:p>
                      <a:pPr marL="0" marR="0" algn="l" rtl="0">
                        <a:lnSpc>
                          <a:spcPct val="115000"/>
                        </a:lnSpc>
                        <a:spcBef>
                          <a:spcPts val="0"/>
                        </a:spcBef>
                        <a:spcAft>
                          <a:spcPts val="0"/>
                        </a:spcAft>
                      </a:pPr>
                      <a:r>
                        <a:rPr lang="en-US" sz="2400" dirty="0">
                          <a:effectLst/>
                          <a:latin typeface="Times New Roman" pitchFamily="18" charset="0"/>
                          <a:cs typeface="Times New Roman" pitchFamily="18" charset="0"/>
                        </a:rPr>
                        <a:t>Layers</a:t>
                      </a:r>
                      <a:endParaRPr lang="en-US" sz="2400" dirty="0">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10903">
                <a:tc>
                  <a:txBody>
                    <a:bodyPr/>
                    <a:lstStyle/>
                    <a:p>
                      <a:pPr marL="0" marR="0">
                        <a:spcBef>
                          <a:spcPts val="0"/>
                        </a:spcBef>
                        <a:spcAft>
                          <a:spcPts val="0"/>
                        </a:spcAft>
                      </a:pPr>
                      <a:r>
                        <a:rPr lang="en-US" sz="2400">
                          <a:effectLst/>
                          <a:latin typeface="Times New Roman" pitchFamily="18" charset="0"/>
                          <a:cs typeface="Times New Roman" pitchFamily="18" charset="0"/>
                        </a:rPr>
                        <a:t>1980 </a:t>
                      </a:r>
                      <a:endParaRPr lang="en-US" sz="240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a:effectLst/>
                          <a:latin typeface="Times New Roman" pitchFamily="18" charset="0"/>
                          <a:cs typeface="Times New Roman" pitchFamily="18" charset="0"/>
                        </a:rPr>
                        <a:t>-</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dirty="0">
                          <a:effectLst/>
                          <a:latin typeface="Times New Roman" pitchFamily="18" charset="0"/>
                          <a:cs typeface="Times New Roman" pitchFamily="18" charset="0"/>
                        </a:rPr>
                        <a:t>-</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2.50</a:t>
                      </a:r>
                      <a:endParaRPr lang="en-US" sz="2400">
                        <a:solidFill>
                          <a:srgbClr val="000000"/>
                        </a:solidFill>
                        <a:effectLst/>
                        <a:latin typeface="Times New Roman" pitchFamily="18" charset="0"/>
                        <a:ea typeface="Calibri"/>
                        <a:cs typeface="Times New Roman" pitchFamily="18" charset="0"/>
                      </a:endParaRPr>
                    </a:p>
                  </a:txBody>
                  <a:tcPr marL="68580" marR="68580" marT="0" marB="0"/>
                </a:tc>
              </a:tr>
              <a:tr h="310903">
                <a:tc>
                  <a:txBody>
                    <a:bodyPr/>
                    <a:lstStyle/>
                    <a:p>
                      <a:pPr marL="0" marR="0">
                        <a:spcBef>
                          <a:spcPts val="0"/>
                        </a:spcBef>
                        <a:spcAft>
                          <a:spcPts val="0"/>
                        </a:spcAft>
                      </a:pPr>
                      <a:r>
                        <a:rPr lang="en-US" sz="2400">
                          <a:effectLst/>
                          <a:latin typeface="Times New Roman" pitchFamily="18" charset="0"/>
                          <a:cs typeface="Times New Roman" pitchFamily="18" charset="0"/>
                        </a:rPr>
                        <a:t>1990 </a:t>
                      </a:r>
                      <a:endParaRPr lang="en-US" sz="240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a:effectLst/>
                          <a:latin typeface="Times New Roman" pitchFamily="18" charset="0"/>
                          <a:cs typeface="Times New Roman" pitchFamily="18" charset="0"/>
                        </a:rPr>
                        <a:t>-</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dirty="0">
                          <a:effectLst/>
                          <a:latin typeface="Times New Roman" pitchFamily="18" charset="0"/>
                          <a:cs typeface="Times New Roman" pitchFamily="18" charset="0"/>
                        </a:rPr>
                        <a:t>-</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2.20</a:t>
                      </a:r>
                      <a:endParaRPr lang="en-US" sz="2400" dirty="0">
                        <a:solidFill>
                          <a:srgbClr val="000000"/>
                        </a:solidFill>
                        <a:effectLst/>
                        <a:latin typeface="Times New Roman" pitchFamily="18" charset="0"/>
                        <a:ea typeface="Calibri"/>
                        <a:cs typeface="Times New Roman" pitchFamily="18" charset="0"/>
                      </a:endParaRPr>
                    </a:p>
                  </a:txBody>
                  <a:tcPr marL="68580" marR="68580" marT="0" marB="0"/>
                </a:tc>
              </a:tr>
              <a:tr h="310903">
                <a:tc>
                  <a:txBody>
                    <a:bodyPr/>
                    <a:lstStyle/>
                    <a:p>
                      <a:pPr marL="0" marR="0" algn="l" rtl="1">
                        <a:lnSpc>
                          <a:spcPct val="115000"/>
                        </a:lnSpc>
                        <a:spcBef>
                          <a:spcPts val="0"/>
                        </a:spcBef>
                        <a:spcAft>
                          <a:spcPts val="0"/>
                        </a:spcAft>
                      </a:pPr>
                      <a:r>
                        <a:rPr lang="en-US" sz="2400">
                          <a:effectLst/>
                          <a:latin typeface="Times New Roman" pitchFamily="18" charset="0"/>
                          <a:cs typeface="Times New Roman" pitchFamily="18" charset="0"/>
                        </a:rPr>
                        <a:t>2000 </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a:effectLst/>
                          <a:latin typeface="Times New Roman" pitchFamily="18" charset="0"/>
                          <a:cs typeface="Times New Roman" pitchFamily="18" charset="0"/>
                        </a:rPr>
                        <a:t>-</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ctr" rtl="0">
                        <a:lnSpc>
                          <a:spcPct val="115000"/>
                        </a:lnSpc>
                        <a:spcBef>
                          <a:spcPts val="0"/>
                        </a:spcBef>
                        <a:spcAft>
                          <a:spcPts val="0"/>
                        </a:spcAft>
                      </a:pPr>
                      <a:r>
                        <a:rPr lang="en-US" sz="2400">
                          <a:effectLst/>
                          <a:latin typeface="Times New Roman" pitchFamily="18" charset="0"/>
                          <a:cs typeface="Times New Roman" pitchFamily="18" charset="0"/>
                        </a:rPr>
                        <a:t>-</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ctr" rtl="1">
                        <a:lnSpc>
                          <a:spcPct val="115000"/>
                        </a:lnSpc>
                        <a:spcBef>
                          <a:spcPts val="0"/>
                        </a:spcBef>
                        <a:spcAft>
                          <a:spcPts val="0"/>
                        </a:spcAft>
                      </a:pPr>
                      <a:r>
                        <a:rPr lang="en-US" sz="2400" dirty="0">
                          <a:effectLst/>
                          <a:latin typeface="Times New Roman" pitchFamily="18" charset="0"/>
                          <a:cs typeface="Times New Roman" pitchFamily="18" charset="0"/>
                        </a:rPr>
                        <a:t>2.05</a:t>
                      </a:r>
                      <a:endParaRPr lang="en-US" sz="2400" dirty="0">
                        <a:effectLst/>
                        <a:latin typeface="Times New Roman" pitchFamily="18" charset="0"/>
                        <a:ea typeface="Calibri"/>
                        <a:cs typeface="Times New Roman" pitchFamily="18" charset="0"/>
                      </a:endParaRPr>
                    </a:p>
                  </a:txBody>
                  <a:tcPr marL="68580" marR="68580" marT="0" marB="0"/>
                </a:tc>
              </a:tr>
            </a:tbl>
          </a:graphicData>
        </a:graphic>
      </p:graphicFrame>
      <p:sp>
        <p:nvSpPr>
          <p:cNvPr id="2" name="Rounded Rectangle 1"/>
          <p:cNvSpPr/>
          <p:nvPr/>
        </p:nvSpPr>
        <p:spPr>
          <a:xfrm>
            <a:off x="3214352" y="3962400"/>
            <a:ext cx="1066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2000</a:t>
            </a:r>
            <a:endParaRPr lang="en-US" sz="2400" dirty="0"/>
          </a:p>
        </p:txBody>
      </p:sp>
      <p:sp>
        <p:nvSpPr>
          <p:cNvPr id="3" name="Rounded Rectangle 2"/>
          <p:cNvSpPr/>
          <p:nvPr/>
        </p:nvSpPr>
        <p:spPr>
          <a:xfrm>
            <a:off x="5334000" y="4343400"/>
            <a:ext cx="1066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3.5</a:t>
            </a:r>
            <a:endParaRPr lang="en-US" sz="2400" dirty="0"/>
          </a:p>
        </p:txBody>
      </p:sp>
    </p:spTree>
    <p:extLst>
      <p:ext uri="{BB962C8B-B14F-4D97-AF65-F5344CB8AC3E}">
        <p14:creationId xmlns:p14="http://schemas.microsoft.com/office/powerpoint/2010/main" val="223111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Taj\Desktop\cq5dam.web.4-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30754"/>
            <a:ext cx="4035425" cy="289344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11457" y="228600"/>
            <a:ext cx="4208143" cy="3246530"/>
          </a:xfrm>
          <a:prstGeom prst="rect">
            <a:avLst/>
          </a:prstGeom>
        </p:spPr>
        <p:txBody>
          <a:bodyPr wrap="square">
            <a:spAutoFit/>
          </a:bodyPr>
          <a:lstStyle/>
          <a:p>
            <a:pPr marL="342900" indent="-3429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For commercial poultry farming, feed serves as the largest cost of the operation (around 60-70%). </a:t>
            </a:r>
          </a:p>
        </p:txBody>
      </p:sp>
      <p:sp>
        <p:nvSpPr>
          <p:cNvPr id="2" name="Rectangle 1"/>
          <p:cNvSpPr/>
          <p:nvPr/>
        </p:nvSpPr>
        <p:spPr>
          <a:xfrm>
            <a:off x="211457" y="3635276"/>
            <a:ext cx="8475343" cy="2600199"/>
          </a:xfrm>
          <a:prstGeom prst="rect">
            <a:avLst/>
          </a:prstGeom>
        </p:spPr>
        <p:txBody>
          <a:bodyPr wrap="square">
            <a:spAutoFit/>
          </a:bodyPr>
          <a:lstStyle/>
          <a:p>
            <a:pPr marL="342900" indent="-3429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Thus the nutrition gains more consideration than other factors. The use of new technologies to improve this section is in great demand to achieve least cost of the efficient feed to higher performance with fewer prices. </a:t>
            </a:r>
          </a:p>
        </p:txBody>
      </p:sp>
    </p:spTree>
    <p:extLst>
      <p:ext uri="{BB962C8B-B14F-4D97-AF65-F5344CB8AC3E}">
        <p14:creationId xmlns:p14="http://schemas.microsoft.com/office/powerpoint/2010/main" val="313681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0999" y="152400"/>
            <a:ext cx="8504349" cy="1578894"/>
          </a:xfrm>
          <a:prstGeom prst="rect">
            <a:avLst/>
          </a:prstGeom>
        </p:spPr>
        <p:txBody>
          <a:bodyPr wrap="square">
            <a:spAutoFit/>
          </a:bodyPr>
          <a:lstStyle/>
          <a:p>
            <a:pPr lvl="0" algn="just">
              <a:lnSpc>
                <a:spcPct val="115000"/>
              </a:lnSpc>
              <a:spcAft>
                <a:spcPts val="1000"/>
              </a:spcAft>
            </a:pPr>
            <a:r>
              <a:rPr lang="en-US" sz="2800" dirty="0">
                <a:latin typeface="Times New Roman" panose="02020603050405020304" pitchFamily="18" charset="0"/>
                <a:ea typeface="Calibri" panose="020F0502020204030204" pitchFamily="34" charset="0"/>
                <a:cs typeface="+mj-cs"/>
              </a:rPr>
              <a:t>In industrial agriculture, machinery is used to automate the feeding process, reducing the cost and increasing the scale of farming. </a:t>
            </a:r>
            <a:r>
              <a:rPr lang="en-US" sz="2800" dirty="0">
                <a:solidFill>
                  <a:srgbClr val="1F497D"/>
                </a:solidFill>
                <a:latin typeface="Times New Roman" panose="02020603050405020304" pitchFamily="18" charset="0"/>
                <a:ea typeface="Calibri" panose="020F0502020204030204" pitchFamily="34" charset="0"/>
                <a:cs typeface="+mj-cs"/>
              </a:rPr>
              <a:t> </a:t>
            </a:r>
            <a:endParaRPr lang="en-US" sz="2800" dirty="0" smtClean="0">
              <a:solidFill>
                <a:srgbClr val="1F497D"/>
              </a:solidFill>
              <a:latin typeface="Times New Roman" panose="02020603050405020304" pitchFamily="18" charset="0"/>
              <a:ea typeface="Calibri" panose="020F0502020204030204" pitchFamily="34" charset="0"/>
              <a:cs typeface="+mj-cs"/>
            </a:endParaRPr>
          </a:p>
        </p:txBody>
      </p:sp>
      <p:sp>
        <p:nvSpPr>
          <p:cNvPr id="4" name="Rectangle 3"/>
          <p:cNvSpPr/>
          <p:nvPr/>
        </p:nvSpPr>
        <p:spPr>
          <a:xfrm>
            <a:off x="380999" y="2002506"/>
            <a:ext cx="8504349" cy="1578894"/>
          </a:xfrm>
          <a:prstGeom prst="rect">
            <a:avLst/>
          </a:prstGeom>
        </p:spPr>
        <p:txBody>
          <a:bodyPr wrap="square">
            <a:spAutoFit/>
          </a:bodyPr>
          <a:lstStyle/>
          <a:p>
            <a:pPr algn="just">
              <a:lnSpc>
                <a:spcPct val="115000"/>
              </a:lnSpc>
              <a:spcAft>
                <a:spcPts val="1000"/>
              </a:spcAft>
            </a:pPr>
            <a:r>
              <a:rPr lang="en-US" sz="2800" dirty="0">
                <a:latin typeface="Times New Roman" panose="02020603050405020304" pitchFamily="18" charset="0"/>
                <a:ea typeface="Calibri" panose="020F0502020204030204" pitchFamily="34" charset="0"/>
                <a:cs typeface="+mj-cs"/>
              </a:rPr>
              <a:t>The main goal of the nutritionists is achieving </a:t>
            </a:r>
            <a:r>
              <a:rPr lang="en-US" sz="2800" dirty="0">
                <a:solidFill>
                  <a:srgbClr val="FF0000"/>
                </a:solidFill>
                <a:latin typeface="Times New Roman" panose="02020603050405020304" pitchFamily="18" charset="0"/>
                <a:ea typeface="Calibri" panose="020F0502020204030204" pitchFamily="34" charset="0"/>
                <a:cs typeface="+mj-cs"/>
              </a:rPr>
              <a:t>higher production</a:t>
            </a:r>
            <a:r>
              <a:rPr lang="en-US" sz="2800" dirty="0">
                <a:latin typeface="Times New Roman" panose="02020603050405020304" pitchFamily="18" charset="0"/>
                <a:ea typeface="Calibri" panose="020F0502020204030204" pitchFamily="34" charset="0"/>
                <a:cs typeface="+mj-cs"/>
              </a:rPr>
              <a:t> with the </a:t>
            </a:r>
            <a:r>
              <a:rPr lang="en-US" sz="2800" dirty="0">
                <a:solidFill>
                  <a:srgbClr val="FF0000"/>
                </a:solidFill>
                <a:latin typeface="Times New Roman" panose="02020603050405020304" pitchFamily="18" charset="0"/>
                <a:ea typeface="Calibri" panose="020F0502020204030204" pitchFamily="34" charset="0"/>
                <a:cs typeface="+mj-cs"/>
              </a:rPr>
              <a:t>least cost </a:t>
            </a:r>
            <a:r>
              <a:rPr lang="en-US" sz="2800" dirty="0">
                <a:latin typeface="Times New Roman" panose="02020603050405020304" pitchFamily="18" charset="0"/>
                <a:ea typeface="Calibri" panose="020F0502020204030204" pitchFamily="34" charset="0"/>
                <a:cs typeface="+mj-cs"/>
              </a:rPr>
              <a:t>of feeding by using cheapest feed ingredients available in the market.</a:t>
            </a:r>
          </a:p>
        </p:txBody>
      </p:sp>
      <p:sp>
        <p:nvSpPr>
          <p:cNvPr id="6" name="Oval 5"/>
          <p:cNvSpPr/>
          <p:nvPr/>
        </p:nvSpPr>
        <p:spPr>
          <a:xfrm>
            <a:off x="3558540" y="3886200"/>
            <a:ext cx="2537460" cy="2438400"/>
          </a:xfrm>
          <a:prstGeom prst="ellipse">
            <a:avLst/>
          </a:prstGeom>
          <a:solidFill>
            <a:sysClr val="windowText" lastClr="000000"/>
          </a:solidFill>
          <a:ln w="25400" cap="flat" cmpd="sng" algn="ctr">
            <a:solidFill>
              <a:srgbClr val="4F81BD">
                <a:shade val="50000"/>
              </a:srgbClr>
            </a:solidFill>
            <a:prstDash val="solid"/>
          </a:ln>
          <a:effectLst/>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 lastClr="FFFFFF"/>
                </a:solidFill>
                <a:effectLst/>
                <a:uLnTx/>
                <a:uFillTx/>
                <a:latin typeface="Times New Roman"/>
                <a:ea typeface="Times New Roman"/>
                <a:cs typeface="+mn-cs"/>
              </a:rPr>
              <a:t>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24" y="4741863"/>
            <a:ext cx="1590675"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Left Arrow 10"/>
          <p:cNvSpPr/>
          <p:nvPr/>
        </p:nvSpPr>
        <p:spPr>
          <a:xfrm>
            <a:off x="5638799" y="5158593"/>
            <a:ext cx="3086502" cy="861207"/>
          </a:xfrm>
          <a:prstGeom prst="leftArrow">
            <a:avLst>
              <a:gd name="adj1" fmla="val 43747"/>
              <a:gd name="adj2" fmla="val 25969"/>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lnSpc>
                <a:spcPct val="115000"/>
              </a:lnSpc>
              <a:spcBef>
                <a:spcPts val="0"/>
              </a:spcBef>
              <a:spcAft>
                <a:spcPts val="1000"/>
              </a:spcAft>
            </a:pPr>
            <a:r>
              <a:rPr lang="en-US" sz="1400" b="1" dirty="0">
                <a:effectLst/>
                <a:latin typeface="Times New Roman" pitchFamily="18" charset="0"/>
                <a:ea typeface="Calibri"/>
                <a:cs typeface="Times New Roman" pitchFamily="18" charset="0"/>
              </a:rPr>
              <a:t>Chick and other goods cost</a:t>
            </a:r>
            <a:endParaRPr lang="en-US" sz="1400" dirty="0">
              <a:effectLst/>
              <a:latin typeface="Times New Roman" pitchFamily="18" charset="0"/>
              <a:ea typeface="Calibri"/>
              <a:cs typeface="Times New Roman" pitchFamily="18" charset="0"/>
            </a:endParaRPr>
          </a:p>
        </p:txBody>
      </p:sp>
      <p:sp>
        <p:nvSpPr>
          <p:cNvPr id="12" name="Right Arrow 11"/>
          <p:cNvSpPr/>
          <p:nvPr/>
        </p:nvSpPr>
        <p:spPr>
          <a:xfrm>
            <a:off x="1143000" y="4222750"/>
            <a:ext cx="2251075" cy="5778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lnSpc>
                <a:spcPct val="115000"/>
              </a:lnSpc>
              <a:spcBef>
                <a:spcPts val="0"/>
              </a:spcBef>
              <a:spcAft>
                <a:spcPts val="1000"/>
              </a:spcAft>
            </a:pPr>
            <a:r>
              <a:rPr lang="en-US" sz="1600" b="1" dirty="0">
                <a:effectLst/>
                <a:latin typeface="Times New Roman" pitchFamily="18" charset="0"/>
                <a:ea typeface="Calibri"/>
                <a:cs typeface="Times New Roman" pitchFamily="18" charset="0"/>
              </a:rPr>
              <a:t>Nutrition cost</a:t>
            </a:r>
            <a:r>
              <a:rPr lang="en-US" sz="1100" b="1" dirty="0">
                <a:effectLst/>
                <a:ea typeface="Calibri"/>
                <a:cs typeface="Arial"/>
              </a:rPr>
              <a:t> </a:t>
            </a:r>
            <a:endParaRPr lang="en-US" sz="1100" dirty="0">
              <a:effectLst/>
              <a:ea typeface="Calibri"/>
              <a:cs typeface="Arial"/>
            </a:endParaRPr>
          </a:p>
        </p:txBody>
      </p:sp>
    </p:spTree>
    <p:extLst>
      <p:ext uri="{BB962C8B-B14F-4D97-AF65-F5344CB8AC3E}">
        <p14:creationId xmlns:p14="http://schemas.microsoft.com/office/powerpoint/2010/main" val="2241455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1143000"/>
          </a:xfrm>
        </p:spPr>
        <p:txBody>
          <a:bodyPr>
            <a:noAutofit/>
          </a:bodyPr>
          <a:lstStyle/>
          <a:p>
            <a:r>
              <a:rPr lang="en-US" sz="4000" dirty="0">
                <a:solidFill>
                  <a:srgbClr val="FF0000"/>
                </a:solidFill>
                <a:latin typeface="+mn-lt"/>
                <a:ea typeface="+mn-ea"/>
                <a:cs typeface="+mn-cs"/>
              </a:rPr>
              <a:t>Steps of feed chain in the body</a:t>
            </a:r>
            <a:endParaRPr lang="ar-IQ" sz="4000" dirty="0">
              <a:solidFill>
                <a:srgbClr val="FF0000"/>
              </a:solidFill>
              <a:latin typeface="+mn-lt"/>
              <a:ea typeface="+mn-ea"/>
              <a:cs typeface="+mn-cs"/>
            </a:endParaRPr>
          </a:p>
        </p:txBody>
      </p:sp>
      <p:sp>
        <p:nvSpPr>
          <p:cNvPr id="3" name="Content Placeholder 2"/>
          <p:cNvSpPr>
            <a:spLocks noGrp="1"/>
          </p:cNvSpPr>
          <p:nvPr>
            <p:ph idx="4294967295"/>
          </p:nvPr>
        </p:nvSpPr>
        <p:spPr>
          <a:xfrm>
            <a:off x="457200" y="1828800"/>
            <a:ext cx="6629400" cy="3048000"/>
          </a:xfrm>
          <a:prstGeom prst="rect">
            <a:avLst/>
          </a:prstGeom>
        </p:spPr>
        <p:txBody>
          <a:bodyPr>
            <a:normAutofit fontScale="92500" lnSpcReduction="10000"/>
          </a:bodyPr>
          <a:lstStyle/>
          <a:p>
            <a:pPr>
              <a:buFont typeface="Wingdings" pitchFamily="2" charset="2"/>
              <a:buChar char="Ø"/>
            </a:pPr>
            <a:r>
              <a:rPr lang="en-US" sz="4400" b="1" dirty="0" smtClean="0">
                <a:solidFill>
                  <a:srgbClr val="FF0000"/>
                </a:solidFill>
              </a:rPr>
              <a:t>Consumption</a:t>
            </a:r>
            <a:r>
              <a:rPr lang="en-US" dirty="0" smtClean="0"/>
              <a:t> </a:t>
            </a:r>
          </a:p>
          <a:p>
            <a:pPr>
              <a:buFont typeface="Wingdings" pitchFamily="2" charset="2"/>
              <a:buChar char="Ø"/>
            </a:pPr>
            <a:r>
              <a:rPr lang="en-US" sz="4400" b="1" dirty="0" smtClean="0"/>
              <a:t> Digestion</a:t>
            </a:r>
            <a:endParaRPr lang="en-US" dirty="0" smtClean="0"/>
          </a:p>
          <a:p>
            <a:pPr>
              <a:buFont typeface="Wingdings" pitchFamily="2" charset="2"/>
              <a:buChar char="Ø"/>
            </a:pPr>
            <a:r>
              <a:rPr lang="en-US" sz="4400" b="1" dirty="0" smtClean="0">
                <a:solidFill>
                  <a:srgbClr val="00B050"/>
                </a:solidFill>
              </a:rPr>
              <a:t> Absorption</a:t>
            </a:r>
            <a:r>
              <a:rPr lang="en-US" b="1" dirty="0" smtClean="0"/>
              <a:t> </a:t>
            </a:r>
          </a:p>
          <a:p>
            <a:pPr>
              <a:buFont typeface="Wingdings" pitchFamily="2" charset="2"/>
              <a:buChar char="Ø"/>
            </a:pPr>
            <a:r>
              <a:rPr lang="en-US" sz="4400" b="1" dirty="0" smtClean="0">
                <a:solidFill>
                  <a:srgbClr val="00B0F0"/>
                </a:solidFill>
              </a:rPr>
              <a:t> Transportation</a:t>
            </a:r>
            <a:endParaRPr lang="en-US" dirty="0"/>
          </a:p>
          <a:p>
            <a:endParaRPr lang="ar-IQ" dirty="0"/>
          </a:p>
        </p:txBody>
      </p:sp>
    </p:spTree>
    <p:extLst>
      <p:ext uri="{BB962C8B-B14F-4D97-AF65-F5344CB8AC3E}">
        <p14:creationId xmlns:p14="http://schemas.microsoft.com/office/powerpoint/2010/main" val="54531670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931196455"/>
              </p:ext>
            </p:extLst>
          </p:nvPr>
        </p:nvGraphicFramePr>
        <p:xfrm>
          <a:off x="672099" y="533401"/>
          <a:ext cx="7981682"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p:cNvSpPr/>
          <p:nvPr/>
        </p:nvSpPr>
        <p:spPr>
          <a:xfrm rot="16200000">
            <a:off x="-685803" y="2149929"/>
            <a:ext cx="2286002" cy="424544"/>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FF0000"/>
                </a:solidFill>
              </a:rPr>
              <a:t>Protein level % </a:t>
            </a:r>
            <a:endParaRPr lang="ar-IQ" dirty="0">
              <a:solidFill>
                <a:srgbClr val="FF0000"/>
              </a:solidFill>
            </a:endParaRPr>
          </a:p>
        </p:txBody>
      </p:sp>
      <p:sp>
        <p:nvSpPr>
          <p:cNvPr id="6" name="Rounded Rectangle 5"/>
          <p:cNvSpPr/>
          <p:nvPr/>
        </p:nvSpPr>
        <p:spPr>
          <a:xfrm>
            <a:off x="3581400" y="3962400"/>
            <a:ext cx="26670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FF0000"/>
                </a:solidFill>
              </a:rPr>
              <a:t>Hen age </a:t>
            </a:r>
            <a:r>
              <a:rPr lang="en-US" b="1" dirty="0">
                <a:solidFill>
                  <a:srgbClr val="FF0000"/>
                </a:solidFill>
              </a:rPr>
              <a:t>(Week)</a:t>
            </a:r>
          </a:p>
          <a:p>
            <a:pPr algn="ctr"/>
            <a:r>
              <a:rPr lang="en-US" b="1" dirty="0">
                <a:solidFill>
                  <a:srgbClr val="FF0000"/>
                </a:solidFill>
              </a:rPr>
              <a:t> </a:t>
            </a:r>
            <a:endParaRPr lang="ar-IQ" b="1" dirty="0">
              <a:solidFill>
                <a:srgbClr val="FF0000"/>
              </a:solidFill>
            </a:endParaRPr>
          </a:p>
        </p:txBody>
      </p:sp>
      <p:sp>
        <p:nvSpPr>
          <p:cNvPr id="7" name="Title 1"/>
          <p:cNvSpPr>
            <a:spLocks noGrp="1"/>
          </p:cNvSpPr>
          <p:nvPr>
            <p:ph type="title"/>
          </p:nvPr>
        </p:nvSpPr>
        <p:spPr>
          <a:xfrm>
            <a:off x="244925" y="5029200"/>
            <a:ext cx="8746673" cy="1371600"/>
          </a:xfrm>
        </p:spPr>
        <p:txBody>
          <a:bodyPr>
            <a:normAutofit/>
          </a:bodyPr>
          <a:lstStyle/>
          <a:p>
            <a:pPr algn="just"/>
            <a:r>
              <a:rPr lang="en-US" sz="2800" dirty="0">
                <a:latin typeface="Times New Roman" pitchFamily="18" charset="0"/>
                <a:cs typeface="Times New Roman" pitchFamily="18" charset="0"/>
              </a:rPr>
              <a:t>Figure 1: demonstrates the requirements of crude protein in the diet of layer due to the age of the bird.</a:t>
            </a:r>
          </a:p>
        </p:txBody>
      </p:sp>
    </p:spTree>
    <p:extLst>
      <p:ext uri="{BB962C8B-B14F-4D97-AF65-F5344CB8AC3E}">
        <p14:creationId xmlns:p14="http://schemas.microsoft.com/office/powerpoint/2010/main" val="11810122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801" y="1219200"/>
            <a:ext cx="8082199" cy="738664"/>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sz="2800" dirty="0">
                <a:solidFill>
                  <a:srgbClr val="000000"/>
                </a:solidFill>
                <a:latin typeface="Times New Roman" panose="02020603050405020304" pitchFamily="18" charset="0"/>
                <a:ea typeface="Times New Roman" panose="02020603050405020304" pitchFamily="18" charset="0"/>
              </a:rPr>
              <a:t>General comparison between birds and other animals</a:t>
            </a:r>
            <a:endParaRPr lang="en-US" sz="2800" dirty="0" smtClean="0">
              <a:solidFill>
                <a:srgbClr val="00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457200" y="228600"/>
            <a:ext cx="7772400" cy="685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Comparison between the poultry and ruminant:</a:t>
            </a:r>
          </a:p>
        </p:txBody>
      </p:sp>
      <p:graphicFrame>
        <p:nvGraphicFramePr>
          <p:cNvPr id="7" name="Table 6"/>
          <p:cNvGraphicFramePr>
            <a:graphicFrameLocks noGrp="1"/>
          </p:cNvGraphicFramePr>
          <p:nvPr>
            <p:extLst>
              <p:ext uri="{D42A27DB-BD31-4B8C-83A1-F6EECF244321}">
                <p14:modId xmlns:p14="http://schemas.microsoft.com/office/powerpoint/2010/main" val="988908671"/>
              </p:ext>
            </p:extLst>
          </p:nvPr>
        </p:nvGraphicFramePr>
        <p:xfrm>
          <a:off x="457200" y="2607564"/>
          <a:ext cx="8382001" cy="3435096"/>
        </p:xfrm>
        <a:graphic>
          <a:graphicData uri="http://schemas.openxmlformats.org/drawingml/2006/table">
            <a:tbl>
              <a:tblPr firstRow="1" firstCol="1" bandRow="1"/>
              <a:tblGrid>
                <a:gridCol w="472114"/>
                <a:gridCol w="4917318"/>
                <a:gridCol w="2992569"/>
              </a:tblGrid>
              <a:tr h="419100">
                <a:tc>
                  <a:txBody>
                    <a:bodyPr/>
                    <a:lstStyle/>
                    <a:p>
                      <a:pPr marL="0" marR="0" algn="ctr" rtl="0">
                        <a:lnSpc>
                          <a:spcPct val="115000"/>
                        </a:lnSpc>
                        <a:spcBef>
                          <a:spcPts val="0"/>
                        </a:spcBef>
                        <a:spcAft>
                          <a:spcPts val="0"/>
                        </a:spcAft>
                      </a:pPr>
                      <a:endParaRPr lang="en-US" sz="1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800" b="1" dirty="0" smtClean="0">
                          <a:effectLst/>
                          <a:latin typeface="Times New Roman" pitchFamily="18" charset="0"/>
                          <a:ea typeface="Calibri"/>
                          <a:cs typeface="Times New Roman" pitchFamily="18" charset="0"/>
                        </a:rPr>
                        <a:t>Birds</a:t>
                      </a:r>
                      <a:endParaRPr lang="en-US"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800" b="1">
                          <a:effectLst/>
                          <a:latin typeface="Times New Roman" pitchFamily="18" charset="0"/>
                          <a:ea typeface="Calibri"/>
                          <a:cs typeface="Times New Roman" pitchFamily="18" charset="0"/>
                        </a:rPr>
                        <a:t>Other animals</a:t>
                      </a:r>
                      <a:endParaRPr lang="en-US" sz="280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just" rtl="0">
                        <a:lnSpc>
                          <a:spcPct val="115000"/>
                        </a:lnSpc>
                        <a:spcBef>
                          <a:spcPts val="0"/>
                        </a:spcBef>
                        <a:spcAft>
                          <a:spcPts val="0"/>
                        </a:spcAft>
                      </a:pPr>
                      <a:r>
                        <a:rPr lang="en-US" sz="1800" dirty="0" smtClean="0">
                          <a:effectLst/>
                          <a:latin typeface="Times New Roman" pitchFamily="18" charset="0"/>
                          <a:ea typeface="Calibri"/>
                          <a:cs typeface="Times New Roman" pitchFamily="18" charset="0"/>
                        </a:rPr>
                        <a:t>1.</a:t>
                      </a:r>
                      <a:endParaRPr lang="en-US" sz="1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2800" dirty="0">
                          <a:effectLst/>
                          <a:latin typeface="Times New Roman" pitchFamily="18" charset="0"/>
                          <a:ea typeface="Calibri"/>
                          <a:cs typeface="Times New Roman" pitchFamily="18" charset="0"/>
                        </a:rPr>
                        <a:t>High activity and movements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2800">
                          <a:effectLst/>
                          <a:latin typeface="Times New Roman" pitchFamily="18" charset="0"/>
                          <a:ea typeface="Calibri"/>
                          <a:cs typeface="Times New Roman" pitchFamily="18" charset="0"/>
                        </a:rPr>
                        <a:t>Lower than the birds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rtl="0">
                        <a:lnSpc>
                          <a:spcPct val="115000"/>
                        </a:lnSpc>
                        <a:spcBef>
                          <a:spcPts val="0"/>
                        </a:spcBef>
                        <a:spcAft>
                          <a:spcPts val="0"/>
                        </a:spcAft>
                      </a:pPr>
                      <a:r>
                        <a:rPr lang="en-US" sz="1800" dirty="0" smtClean="0">
                          <a:effectLst/>
                          <a:latin typeface="Times New Roman" pitchFamily="18" charset="0"/>
                          <a:ea typeface="Calibri"/>
                          <a:cs typeface="Times New Roman" pitchFamily="18" charset="0"/>
                        </a:rPr>
                        <a:t>2.</a:t>
                      </a:r>
                      <a:endParaRPr lang="en-US" sz="1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2800" dirty="0">
                          <a:effectLst/>
                          <a:latin typeface="Times New Roman" pitchFamily="18" charset="0"/>
                          <a:ea typeface="Calibri"/>
                          <a:cs typeface="Times New Roman" pitchFamily="18" charset="0"/>
                        </a:rPr>
                        <a:t>More sensitive to the exposure to environment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2800" dirty="0">
                          <a:effectLst/>
                          <a:latin typeface="Times New Roman" pitchFamily="18" charset="0"/>
                          <a:ea typeface="Calibri"/>
                          <a:cs typeface="Times New Roman" pitchFamily="18" charset="0"/>
                        </a:rPr>
                        <a:t>They are less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just" rtl="0">
                        <a:lnSpc>
                          <a:spcPct val="115000"/>
                        </a:lnSpc>
                        <a:spcBef>
                          <a:spcPts val="0"/>
                        </a:spcBef>
                        <a:spcAft>
                          <a:spcPts val="0"/>
                        </a:spcAft>
                      </a:pPr>
                      <a:r>
                        <a:rPr lang="en-US" sz="1800" dirty="0" smtClean="0">
                          <a:effectLst/>
                          <a:latin typeface="Times New Roman" pitchFamily="18" charset="0"/>
                          <a:ea typeface="Calibri"/>
                          <a:cs typeface="Times New Roman" pitchFamily="18" charset="0"/>
                        </a:rPr>
                        <a:t>3.</a:t>
                      </a:r>
                      <a:endParaRPr lang="en-US" sz="1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2800" dirty="0">
                          <a:effectLst/>
                          <a:latin typeface="Times New Roman" pitchFamily="18" charset="0"/>
                          <a:ea typeface="Calibri"/>
                          <a:cs typeface="Times New Roman" pitchFamily="18" charset="0"/>
                        </a:rPr>
                        <a:t>Short life and production cycle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2800" dirty="0">
                          <a:effectLst/>
                          <a:latin typeface="Times New Roman" pitchFamily="18" charset="0"/>
                          <a:ea typeface="Calibri"/>
                          <a:cs typeface="Times New Roman" pitchFamily="18" charset="0"/>
                        </a:rPr>
                        <a:t>Longer life and production cycle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28353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609601"/>
            <a:ext cx="8839200" cy="2895600"/>
          </a:xfrm>
          <a:prstGeom prst="rect">
            <a:avLst/>
          </a:prstGeom>
        </p:spPr>
        <p:txBody>
          <a:bodyPr>
            <a:noAutofit/>
          </a:bodyPr>
          <a:lstStyle/>
          <a:p>
            <a:pPr marL="0" indent="0" algn="ctr">
              <a:buNone/>
            </a:pPr>
            <a:r>
              <a:rPr lang="en-US" sz="2400" b="1" i="1" dirty="0">
                <a:solidFill>
                  <a:schemeClr val="tx2">
                    <a:lumMod val="75000"/>
                  </a:schemeClr>
                </a:solidFill>
                <a:effectLst>
                  <a:outerShdw blurRad="38100" dist="38100" dir="2700000" algn="tl">
                    <a:srgbClr val="000000">
                      <a:alpha val="43137"/>
                    </a:srgbClr>
                  </a:outerShdw>
                </a:effectLst>
              </a:rPr>
              <a:t>Nutrient requirements of poultry is higher than the </a:t>
            </a:r>
            <a:r>
              <a:rPr lang="en-US" sz="2400" b="1" i="1" dirty="0" smtClean="0">
                <a:solidFill>
                  <a:schemeClr val="tx2">
                    <a:lumMod val="75000"/>
                  </a:schemeClr>
                </a:solidFill>
                <a:effectLst>
                  <a:outerShdw blurRad="38100" dist="38100" dir="2700000" algn="tl">
                    <a:srgbClr val="000000">
                      <a:alpha val="43137"/>
                    </a:srgbClr>
                  </a:outerShdw>
                </a:effectLst>
              </a:rPr>
              <a:t>ruminant ? </a:t>
            </a:r>
          </a:p>
          <a:p>
            <a:pPr marL="0" indent="0" algn="ctr">
              <a:buNone/>
            </a:pPr>
            <a:r>
              <a:rPr lang="en-US" sz="2400" u="sng" dirty="0" smtClean="0"/>
              <a:t>because</a:t>
            </a:r>
            <a:r>
              <a:rPr lang="en-US" sz="2400" dirty="0" smtClean="0"/>
              <a:t> </a:t>
            </a:r>
            <a:r>
              <a:rPr lang="en-US" sz="2400" dirty="0"/>
              <a:t>of the </a:t>
            </a:r>
            <a:endParaRPr lang="en-US" sz="2400" dirty="0" smtClean="0"/>
          </a:p>
          <a:p>
            <a:pPr marL="514350" indent="-514350">
              <a:buFont typeface="+mj-lt"/>
              <a:buAutoNum type="arabicPeriod"/>
            </a:pPr>
            <a:r>
              <a:rPr lang="en-US" sz="2400" dirty="0" smtClean="0">
                <a:solidFill>
                  <a:srgbClr val="FF0000"/>
                </a:solidFill>
              </a:rPr>
              <a:t>Rapid growth </a:t>
            </a:r>
          </a:p>
          <a:p>
            <a:pPr marL="514350" indent="-514350">
              <a:buFont typeface="+mj-lt"/>
              <a:buAutoNum type="arabicPeriod"/>
            </a:pPr>
            <a:r>
              <a:rPr lang="en-US" sz="2400" dirty="0" smtClean="0">
                <a:solidFill>
                  <a:srgbClr val="FF0000"/>
                </a:solidFill>
              </a:rPr>
              <a:t>Higher </a:t>
            </a:r>
            <a:r>
              <a:rPr lang="en-US" sz="2400" dirty="0">
                <a:solidFill>
                  <a:srgbClr val="FF0000"/>
                </a:solidFill>
              </a:rPr>
              <a:t>feed </a:t>
            </a:r>
            <a:r>
              <a:rPr lang="en-US" sz="2400" dirty="0" smtClean="0">
                <a:solidFill>
                  <a:srgbClr val="FF0000"/>
                </a:solidFill>
              </a:rPr>
              <a:t>conversion</a:t>
            </a:r>
          </a:p>
          <a:p>
            <a:pPr marL="514350" indent="-514350">
              <a:buFont typeface="+mj-lt"/>
              <a:buAutoNum type="arabicPeriod"/>
            </a:pPr>
            <a:r>
              <a:rPr lang="en-US" sz="2400" dirty="0" smtClean="0">
                <a:solidFill>
                  <a:srgbClr val="FF0000"/>
                </a:solidFill>
              </a:rPr>
              <a:t>Higher </a:t>
            </a:r>
            <a:r>
              <a:rPr lang="en-US" sz="2400" dirty="0">
                <a:solidFill>
                  <a:srgbClr val="FF0000"/>
                </a:solidFill>
              </a:rPr>
              <a:t>rate of </a:t>
            </a:r>
            <a:r>
              <a:rPr lang="en-US" sz="2400" dirty="0" smtClean="0">
                <a:solidFill>
                  <a:srgbClr val="FF0000"/>
                </a:solidFill>
              </a:rPr>
              <a:t>respiration</a:t>
            </a:r>
          </a:p>
          <a:p>
            <a:pPr marL="514350" indent="-514350">
              <a:buFont typeface="+mj-lt"/>
              <a:buAutoNum type="arabicPeriod"/>
            </a:pPr>
            <a:r>
              <a:rPr lang="en-US" sz="2400" dirty="0">
                <a:solidFill>
                  <a:srgbClr val="FF0000"/>
                </a:solidFill>
              </a:rPr>
              <a:t>H</a:t>
            </a:r>
            <a:r>
              <a:rPr lang="en-US" sz="2400" dirty="0" smtClean="0">
                <a:solidFill>
                  <a:srgbClr val="FF0000"/>
                </a:solidFill>
              </a:rPr>
              <a:t>igher heart pulse</a:t>
            </a:r>
          </a:p>
          <a:p>
            <a:pPr marL="514350" indent="-514350">
              <a:buFont typeface="+mj-lt"/>
              <a:buAutoNum type="arabicPeriod"/>
            </a:pPr>
            <a:r>
              <a:rPr lang="en-US" sz="2400" dirty="0" smtClean="0">
                <a:solidFill>
                  <a:srgbClr val="FF0000"/>
                </a:solidFill>
              </a:rPr>
              <a:t>Higher </a:t>
            </a:r>
            <a:r>
              <a:rPr lang="en-US" sz="2400" dirty="0">
                <a:solidFill>
                  <a:srgbClr val="FF0000"/>
                </a:solidFill>
              </a:rPr>
              <a:t>body </a:t>
            </a:r>
            <a:r>
              <a:rPr lang="en-US" sz="2400" dirty="0" smtClean="0">
                <a:solidFill>
                  <a:srgbClr val="FF0000"/>
                </a:solidFill>
              </a:rPr>
              <a:t>temperature</a:t>
            </a:r>
            <a:endParaRPr lang="ar-IQ" sz="2400" dirty="0"/>
          </a:p>
        </p:txBody>
      </p:sp>
      <p:pic>
        <p:nvPicPr>
          <p:cNvPr id="6" name="Picture 2" descr="C:\Users\Taj\Desktop\bcsfa-feedconversion-20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3657600"/>
            <a:ext cx="4724401"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6503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152400"/>
            <a:ext cx="6477000" cy="2590800"/>
          </a:xfrm>
          <a:prstGeom prst="rect">
            <a:avLst/>
          </a:prstGeom>
        </p:spPr>
        <p:txBody>
          <a:bodyPr>
            <a:normAutofit/>
          </a:bodyPr>
          <a:lstStyle/>
          <a:p>
            <a:pPr marL="0" indent="0">
              <a:buNone/>
            </a:pPr>
            <a:r>
              <a:rPr lang="en-US" dirty="0" smtClean="0"/>
              <a:t>The diet of birds should be:</a:t>
            </a:r>
          </a:p>
          <a:p>
            <a:pPr marL="514350" indent="-514350">
              <a:buFont typeface="+mj-lt"/>
              <a:buAutoNum type="arabicPeriod"/>
            </a:pPr>
            <a:r>
              <a:rPr lang="en-US" dirty="0" smtClean="0"/>
              <a:t>In </a:t>
            </a:r>
            <a:r>
              <a:rPr lang="en-US" dirty="0"/>
              <a:t>small </a:t>
            </a:r>
            <a:r>
              <a:rPr lang="en-US" dirty="0" smtClean="0"/>
              <a:t>amount </a:t>
            </a:r>
            <a:endParaRPr lang="en-US" dirty="0"/>
          </a:p>
          <a:p>
            <a:pPr marL="514350" indent="-514350">
              <a:buFont typeface="+mj-lt"/>
              <a:buAutoNum type="arabicPeriod"/>
            </a:pPr>
            <a:r>
              <a:rPr lang="en-US" dirty="0"/>
              <a:t>Concentrated</a:t>
            </a:r>
          </a:p>
          <a:p>
            <a:pPr marL="514350" indent="-514350">
              <a:buFont typeface="+mj-lt"/>
              <a:buAutoNum type="arabicPeriod"/>
            </a:pPr>
            <a:r>
              <a:rPr lang="en-US" dirty="0"/>
              <a:t>Easy to digest </a:t>
            </a:r>
          </a:p>
          <a:p>
            <a:pPr marL="514350" indent="-514350">
              <a:buFont typeface="+mj-lt"/>
              <a:buAutoNum type="arabicPeriod"/>
            </a:pPr>
            <a:r>
              <a:rPr lang="en-US" dirty="0"/>
              <a:t>High in feeding value </a:t>
            </a:r>
          </a:p>
        </p:txBody>
      </p:sp>
      <p:sp>
        <p:nvSpPr>
          <p:cNvPr id="7" name="Rectangle 6"/>
          <p:cNvSpPr/>
          <p:nvPr/>
        </p:nvSpPr>
        <p:spPr>
          <a:xfrm>
            <a:off x="0" y="3350835"/>
            <a:ext cx="9067800" cy="3354765"/>
          </a:xfrm>
          <a:prstGeom prst="rect">
            <a:avLst/>
          </a:prstGeom>
        </p:spPr>
        <p:txBody>
          <a:bodyPr wrap="square">
            <a:spAutoFit/>
          </a:bodyPr>
          <a:lstStyle/>
          <a:p>
            <a:pPr algn="ctr"/>
            <a:r>
              <a:rPr lang="en-US" sz="3200" b="1" dirty="0" smtClean="0">
                <a:effectLst>
                  <a:outerShdw blurRad="38100" dist="38100" dir="2700000" algn="tl">
                    <a:srgbClr val="000000">
                      <a:alpha val="43137"/>
                    </a:srgbClr>
                  </a:outerShdw>
                </a:effectLst>
              </a:rPr>
              <a:t>Because</a:t>
            </a:r>
            <a:r>
              <a:rPr lang="en-US" dirty="0" smtClean="0"/>
              <a:t> </a:t>
            </a:r>
            <a:endParaRPr lang="en-US" dirty="0"/>
          </a:p>
          <a:p>
            <a:r>
              <a:rPr lang="en-US" u="sng" dirty="0" smtClean="0"/>
              <a:t>1</a:t>
            </a:r>
            <a:r>
              <a:rPr lang="en-US" sz="2000" u="sng" dirty="0" smtClean="0"/>
              <a:t>. The </a:t>
            </a:r>
            <a:r>
              <a:rPr lang="en-US" sz="2000" u="sng" dirty="0"/>
              <a:t>bird hasn't </a:t>
            </a:r>
            <a:r>
              <a:rPr lang="en-US" sz="2000" u="sng" dirty="0" err="1"/>
              <a:t>teeth</a:t>
            </a:r>
            <a:r>
              <a:rPr lang="en-US" sz="2000" dirty="0" err="1"/>
              <a:t>.</a:t>
            </a:r>
            <a:r>
              <a:rPr lang="en-US" sz="2000" u="sng" dirty="0" err="1"/>
              <a:t>The</a:t>
            </a:r>
            <a:r>
              <a:rPr lang="en-US" sz="2000" dirty="0"/>
              <a:t> </a:t>
            </a:r>
            <a:r>
              <a:rPr lang="en-US" sz="2000" u="sng" dirty="0"/>
              <a:t>grinding of the feed particles happen in the </a:t>
            </a:r>
            <a:r>
              <a:rPr lang="en-US" sz="2000" u="sng" dirty="0" smtClean="0"/>
              <a:t>gizzard.</a:t>
            </a:r>
          </a:p>
          <a:p>
            <a:endParaRPr lang="en-US" sz="2000" u="sng" dirty="0" smtClean="0"/>
          </a:p>
          <a:p>
            <a:r>
              <a:rPr lang="en-US" sz="2000" u="sng" dirty="0" smtClean="0"/>
              <a:t>2. The </a:t>
            </a:r>
            <a:r>
              <a:rPr lang="en-US" sz="2000" u="sng" dirty="0"/>
              <a:t>gastro intestinal tract (GIT) small with small </a:t>
            </a:r>
            <a:r>
              <a:rPr lang="en-US" sz="2000" u="sng" dirty="0" smtClean="0"/>
              <a:t>capacity</a:t>
            </a:r>
          </a:p>
          <a:p>
            <a:endParaRPr lang="en-US" sz="2000" dirty="0"/>
          </a:p>
          <a:p>
            <a:r>
              <a:rPr lang="en-US" sz="2000" u="sng" dirty="0" smtClean="0"/>
              <a:t>3. The </a:t>
            </a:r>
            <a:r>
              <a:rPr lang="en-US" sz="2000" u="sng" dirty="0"/>
              <a:t>feed pass quickly through the GIT (3-8h</a:t>
            </a:r>
            <a:r>
              <a:rPr lang="en-US" sz="2000" u="sng" dirty="0" smtClean="0"/>
              <a:t>)</a:t>
            </a:r>
          </a:p>
          <a:p>
            <a:r>
              <a:rPr lang="en-US" sz="2000" dirty="0" smtClean="0"/>
              <a:t> </a:t>
            </a:r>
            <a:endParaRPr lang="en-US" sz="2000" dirty="0"/>
          </a:p>
          <a:p>
            <a:r>
              <a:rPr lang="en-US" sz="2000" u="sng" dirty="0" smtClean="0"/>
              <a:t>4. The </a:t>
            </a:r>
            <a:r>
              <a:rPr lang="en-US" sz="2000" u="sng" dirty="0"/>
              <a:t>time of diet exposure to the GIT secrets (</a:t>
            </a:r>
            <a:r>
              <a:rPr lang="en-US" sz="2000" u="sng" dirty="0" err="1"/>
              <a:t>Hcl</a:t>
            </a:r>
            <a:r>
              <a:rPr lang="en-US" sz="2000" u="sng" dirty="0"/>
              <a:t>, bile salt and enzymes) is too short.</a:t>
            </a:r>
            <a:endParaRPr lang="ar-IQ" sz="2000" u="sng" dirty="0"/>
          </a:p>
        </p:txBody>
      </p:sp>
      <p:pic>
        <p:nvPicPr>
          <p:cNvPr id="8" name="Picture 2" descr="C:\Users\Taj\Desktop\11-The-digestive-system-of-a-bird-Source-agsciencel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52400"/>
            <a:ext cx="4800600" cy="3122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5642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762000"/>
            <a:ext cx="8686800" cy="4800600"/>
          </a:xfrm>
          <a:prstGeom prst="rect">
            <a:avLst/>
          </a:prstGeom>
        </p:spPr>
        <p:txBody>
          <a:bodyPr/>
          <a:lstStyle/>
          <a:p>
            <a:pPr marL="0" indent="0" algn="ctr">
              <a:buNone/>
            </a:pPr>
            <a:r>
              <a:rPr lang="en-US" sz="3200" b="1" dirty="0">
                <a:solidFill>
                  <a:srgbClr val="FF0000"/>
                </a:solidFill>
              </a:rPr>
              <a:t>The digestion in ruminants </a:t>
            </a:r>
            <a:r>
              <a:rPr lang="en-US" sz="3200" b="1" dirty="0" smtClean="0">
                <a:solidFill>
                  <a:srgbClr val="FF0000"/>
                </a:solidFill>
              </a:rPr>
              <a:t>is</a:t>
            </a:r>
            <a:r>
              <a:rPr lang="en-US" sz="3200" dirty="0" smtClean="0"/>
              <a:t>:</a:t>
            </a:r>
          </a:p>
          <a:p>
            <a:pPr marL="0" indent="0" algn="ctr">
              <a:buNone/>
            </a:pPr>
            <a:r>
              <a:rPr lang="en-US" sz="3200" dirty="0" smtClean="0"/>
              <a:t> </a:t>
            </a:r>
            <a:r>
              <a:rPr lang="en-US" sz="3200" u="sng" dirty="0">
                <a:effectLst>
                  <a:outerShdw blurRad="38100" dist="38100" dir="2700000" algn="tl">
                    <a:srgbClr val="000000">
                      <a:alpha val="43137"/>
                    </a:srgbClr>
                  </a:outerShdw>
                </a:effectLst>
              </a:rPr>
              <a:t>mechanical</a:t>
            </a:r>
            <a:r>
              <a:rPr lang="en-US" sz="3200" dirty="0"/>
              <a:t>, </a:t>
            </a:r>
            <a:r>
              <a:rPr lang="en-US" sz="3200" u="sng" dirty="0">
                <a:solidFill>
                  <a:srgbClr val="00B0F0"/>
                </a:solidFill>
                <a:effectLst>
                  <a:outerShdw blurRad="38100" dist="38100" dir="2700000" algn="tl">
                    <a:srgbClr val="000000">
                      <a:alpha val="43137"/>
                    </a:srgbClr>
                  </a:outerShdw>
                </a:effectLst>
              </a:rPr>
              <a:t>microbial</a:t>
            </a:r>
            <a:r>
              <a:rPr lang="en-US" sz="3200" dirty="0"/>
              <a:t> and </a:t>
            </a:r>
            <a:r>
              <a:rPr lang="en-US" sz="3200" u="sng" dirty="0">
                <a:solidFill>
                  <a:srgbClr val="00B050"/>
                </a:solidFill>
                <a:effectLst>
                  <a:outerShdw blurRad="38100" dist="38100" dir="2700000" algn="tl">
                    <a:srgbClr val="000000">
                      <a:alpha val="43137"/>
                    </a:srgbClr>
                  </a:outerShdw>
                </a:effectLst>
              </a:rPr>
              <a:t>enzymatic</a:t>
            </a:r>
            <a:r>
              <a:rPr lang="en-US" sz="3200" dirty="0"/>
              <a:t> </a:t>
            </a:r>
            <a:endParaRPr lang="en-US" sz="3200" dirty="0" smtClean="0"/>
          </a:p>
          <a:p>
            <a:pPr marL="0" indent="0" algn="ctr">
              <a:buNone/>
            </a:pPr>
            <a:r>
              <a:rPr lang="en-US" sz="3200" b="1" dirty="0" smtClean="0">
                <a:solidFill>
                  <a:srgbClr val="FF0000"/>
                </a:solidFill>
              </a:rPr>
              <a:t>but </a:t>
            </a:r>
            <a:r>
              <a:rPr lang="en-US" sz="3200" b="1" dirty="0">
                <a:solidFill>
                  <a:srgbClr val="FF0000"/>
                </a:solidFill>
              </a:rPr>
              <a:t>in birds </a:t>
            </a:r>
            <a:r>
              <a:rPr lang="en-US" sz="3200" b="1" dirty="0" smtClean="0">
                <a:solidFill>
                  <a:srgbClr val="FF0000"/>
                </a:solidFill>
              </a:rPr>
              <a:t>is</a:t>
            </a:r>
            <a:r>
              <a:rPr lang="en-US" sz="3200" dirty="0" smtClean="0"/>
              <a:t>:</a:t>
            </a:r>
          </a:p>
          <a:p>
            <a:pPr marL="0" indent="0" algn="ctr">
              <a:buNone/>
            </a:pPr>
            <a:r>
              <a:rPr lang="en-US" sz="3200" dirty="0" smtClean="0"/>
              <a:t> </a:t>
            </a:r>
            <a:r>
              <a:rPr lang="en-US" sz="3200" b="1" dirty="0">
                <a:solidFill>
                  <a:srgbClr val="00B050"/>
                </a:solidFill>
                <a:effectLst>
                  <a:outerShdw blurRad="38100" dist="38100" dir="2700000" algn="tl">
                    <a:srgbClr val="000000">
                      <a:alpha val="43137"/>
                    </a:srgbClr>
                  </a:outerShdw>
                </a:effectLst>
              </a:rPr>
              <a:t>enzymatic</a:t>
            </a:r>
            <a:r>
              <a:rPr lang="en-US" sz="3200" dirty="0"/>
              <a:t> only </a:t>
            </a:r>
            <a:endParaRPr lang="en-US" sz="3200" dirty="0" smtClean="0"/>
          </a:p>
          <a:p>
            <a:pPr marL="0" indent="0" algn="ctr">
              <a:buNone/>
            </a:pPr>
            <a:r>
              <a:rPr lang="en-US" sz="3200" dirty="0" smtClean="0"/>
              <a:t>therefore </a:t>
            </a:r>
            <a:r>
              <a:rPr lang="en-US" sz="3200" dirty="0"/>
              <a:t>the diet should be composed mainly from </a:t>
            </a:r>
            <a:r>
              <a:rPr lang="en-US" sz="3200" dirty="0">
                <a:solidFill>
                  <a:srgbClr val="FF0000"/>
                </a:solidFill>
              </a:rPr>
              <a:t>concentrated</a:t>
            </a:r>
            <a:r>
              <a:rPr lang="en-US" sz="3200" dirty="0"/>
              <a:t> form with low </a:t>
            </a:r>
            <a:r>
              <a:rPr lang="en-US" sz="3200" dirty="0">
                <a:solidFill>
                  <a:srgbClr val="FF0000"/>
                </a:solidFill>
              </a:rPr>
              <a:t>fiber</a:t>
            </a:r>
            <a:r>
              <a:rPr lang="en-US" sz="3200" dirty="0"/>
              <a:t> content</a:t>
            </a:r>
            <a:endParaRPr lang="ar-IQ" sz="3200" dirty="0"/>
          </a:p>
        </p:txBody>
      </p:sp>
    </p:spTree>
    <p:extLst>
      <p:ext uri="{BB962C8B-B14F-4D97-AF65-F5344CB8AC3E}">
        <p14:creationId xmlns:p14="http://schemas.microsoft.com/office/powerpoint/2010/main" val="25606778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
            <a:ext cx="5105400" cy="685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Classification of poultry diet: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76200" y="990600"/>
            <a:ext cx="8915400" cy="2492990"/>
          </a:xfrm>
          <a:prstGeom prst="rect">
            <a:avLst/>
          </a:prstGeom>
        </p:spPr>
        <p:txBody>
          <a:bodyPr wrap="square">
            <a:spAutoFit/>
          </a:bodyPr>
          <a:lstStyle/>
          <a:p>
            <a:pPr algn="just">
              <a:lnSpc>
                <a:spcPct val="150000"/>
              </a:lnSpc>
            </a:pPr>
            <a:r>
              <a:rPr lang="en-US" sz="2200" b="1"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en-US" sz="2600" b="1" dirty="0" smtClean="0">
                <a:latin typeface="Times New Roman" panose="02020603050405020304" pitchFamily="18" charset="0"/>
                <a:ea typeface="Times New Roman" panose="02020603050405020304" pitchFamily="18" charset="0"/>
                <a:cs typeface="Times New Roman" panose="02020603050405020304" pitchFamily="18" charset="0"/>
              </a:rPr>
              <a:t>Maintenance ration: </a:t>
            </a:r>
            <a:r>
              <a:rPr lang="en-US" sz="2600" dirty="0" smtClean="0">
                <a:latin typeface="Times New Roman" panose="02020603050405020304" pitchFamily="18" charset="0"/>
                <a:ea typeface="Times New Roman" panose="02020603050405020304" pitchFamily="18" charset="0"/>
                <a:cs typeface="Times New Roman" panose="02020603050405020304" pitchFamily="18" charset="0"/>
              </a:rPr>
              <a:t>For </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maintain the body heat to the rate that sufficient to the basic </a:t>
            </a:r>
            <a:r>
              <a:rPr lang="en-US"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voluntary muscles movements (</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movement and walking) and </a:t>
            </a:r>
            <a:r>
              <a:rPr lang="en-US"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involuntary muscle movements</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(heart. Respiratory system and GIT). </a:t>
            </a:r>
          </a:p>
        </p:txBody>
      </p:sp>
      <p:sp>
        <p:nvSpPr>
          <p:cNvPr id="13" name="Rectangle 12"/>
          <p:cNvSpPr/>
          <p:nvPr/>
        </p:nvSpPr>
        <p:spPr>
          <a:xfrm>
            <a:off x="76200" y="3726359"/>
            <a:ext cx="8915400" cy="1292662"/>
          </a:xfrm>
          <a:prstGeom prst="rect">
            <a:avLst/>
          </a:prstGeom>
        </p:spPr>
        <p:txBody>
          <a:bodyPr wrap="square">
            <a:spAutoFit/>
          </a:bodyPr>
          <a:lstStyle/>
          <a:p>
            <a:pPr algn="just">
              <a:lnSpc>
                <a:spcPct val="150000"/>
              </a:lnSpc>
            </a:pPr>
            <a:r>
              <a:rPr lang="en-US" sz="2200" b="1" dirty="0" smtClean="0">
                <a:latin typeface="Times New Roman" panose="02020603050405020304" pitchFamily="18" charset="0"/>
                <a:cs typeface="Times New Roman" panose="02020603050405020304" pitchFamily="18" charset="0"/>
              </a:rPr>
              <a:t>2- </a:t>
            </a:r>
            <a:r>
              <a:rPr lang="en-US" sz="2600" b="1" dirty="0" smtClean="0">
                <a:latin typeface="Times New Roman" panose="02020603050405020304" pitchFamily="18" charset="0"/>
                <a:cs typeface="Times New Roman" panose="02020603050405020304" pitchFamily="18" charset="0"/>
              </a:rPr>
              <a:t>Production ration: </a:t>
            </a:r>
            <a:r>
              <a:rPr lang="en-US" sz="2600" dirty="0" smtClean="0">
                <a:latin typeface="Times New Roman" panose="02020603050405020304" pitchFamily="18" charset="0"/>
                <a:cs typeface="Times New Roman" panose="02020603050405020304" pitchFamily="18" charset="0"/>
              </a:rPr>
              <a:t>A </a:t>
            </a:r>
            <a:r>
              <a:rPr lang="en-US" sz="2600" dirty="0">
                <a:latin typeface="Times New Roman" panose="02020603050405020304" pitchFamily="18" charset="0"/>
                <a:cs typeface="Times New Roman" panose="02020603050405020304" pitchFamily="18" charset="0"/>
              </a:rPr>
              <a:t>part of the feed to support the body with essential nutrients required for production of meat and egg.</a:t>
            </a:r>
          </a:p>
        </p:txBody>
      </p:sp>
    </p:spTree>
    <p:extLst>
      <p:ext uri="{BB962C8B-B14F-4D97-AF65-F5344CB8AC3E}">
        <p14:creationId xmlns:p14="http://schemas.microsoft.com/office/powerpoint/2010/main" val="195655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aj\Desktop\chi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76600"/>
            <a:ext cx="5943600" cy="2603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3511" y="1170332"/>
            <a:ext cx="8458199" cy="1953868"/>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Over the last 20 years, developments in poultry nutrition have paralleled, or made possible, increased productivity of the various poultry industries. </a:t>
            </a:r>
          </a:p>
        </p:txBody>
      </p:sp>
      <p:sp>
        <p:nvSpPr>
          <p:cNvPr id="2" name="Rounded Rectangle 1"/>
          <p:cNvSpPr/>
          <p:nvPr/>
        </p:nvSpPr>
        <p:spPr>
          <a:xfrm>
            <a:off x="1600200" y="5257800"/>
            <a:ext cx="1295400" cy="5334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1.400 Kg</a:t>
            </a:r>
            <a:endParaRPr lang="en-US" dirty="0"/>
          </a:p>
        </p:txBody>
      </p:sp>
      <p:sp>
        <p:nvSpPr>
          <p:cNvPr id="5" name="Rounded Rectangle 4"/>
          <p:cNvSpPr/>
          <p:nvPr/>
        </p:nvSpPr>
        <p:spPr>
          <a:xfrm>
            <a:off x="3048000" y="5257800"/>
            <a:ext cx="1295400" cy="5334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1.700 Kg</a:t>
            </a:r>
            <a:endParaRPr lang="en-US" dirty="0"/>
          </a:p>
        </p:txBody>
      </p:sp>
      <p:sp>
        <p:nvSpPr>
          <p:cNvPr id="6" name="Rounded Rectangle 5"/>
          <p:cNvSpPr/>
          <p:nvPr/>
        </p:nvSpPr>
        <p:spPr>
          <a:xfrm>
            <a:off x="4495800" y="5257800"/>
            <a:ext cx="1295400" cy="5334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2.150 Kg</a:t>
            </a:r>
            <a:endParaRPr lang="en-US" dirty="0"/>
          </a:p>
        </p:txBody>
      </p:sp>
      <p:sp>
        <p:nvSpPr>
          <p:cNvPr id="7" name="Rounded Rectangle 6"/>
          <p:cNvSpPr/>
          <p:nvPr/>
        </p:nvSpPr>
        <p:spPr>
          <a:xfrm>
            <a:off x="6096000" y="5257800"/>
            <a:ext cx="1295400" cy="5334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2.850 Kg</a:t>
            </a:r>
            <a:endParaRPr lang="en-US" dirty="0"/>
          </a:p>
        </p:txBody>
      </p:sp>
      <p:sp>
        <p:nvSpPr>
          <p:cNvPr id="9" name="Rectangle 8"/>
          <p:cNvSpPr/>
          <p:nvPr/>
        </p:nvSpPr>
        <p:spPr>
          <a:xfrm>
            <a:off x="333697" y="304800"/>
            <a:ext cx="2561903" cy="609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nSpc>
                <a:spcPct val="115000"/>
              </a:lnSpc>
            </a:pPr>
            <a:r>
              <a:rPr lang="en-GB" sz="2800" b="1" dirty="0">
                <a:ea typeface="Calibri"/>
                <a:cs typeface="Arial"/>
              </a:rPr>
              <a:t>Introduction</a:t>
            </a:r>
          </a:p>
        </p:txBody>
      </p:sp>
    </p:spTree>
    <p:extLst>
      <p:ext uri="{BB962C8B-B14F-4D97-AF65-F5344CB8AC3E}">
        <p14:creationId xmlns:p14="http://schemas.microsoft.com/office/powerpoint/2010/main" val="2677156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36637"/>
            <a:ext cx="8229600" cy="4525963"/>
          </a:xfrm>
          <a:prstGeom prst="rect">
            <a:avLst/>
          </a:prstGeom>
        </p:spPr>
        <p:txBody>
          <a:bodyPr>
            <a:normAutofit/>
          </a:bodyPr>
          <a:lstStyle/>
          <a:p>
            <a:pPr marL="0" indent="0" algn="ctr">
              <a:buNone/>
            </a:pPr>
            <a:endParaRPr lang="en-US" dirty="0" smtClean="0"/>
          </a:p>
          <a:p>
            <a:pPr marL="0" indent="0" algn="ctr">
              <a:buNone/>
            </a:pPr>
            <a:endParaRPr lang="en-US" dirty="0"/>
          </a:p>
          <a:p>
            <a:pPr marL="0" indent="0" algn="ctr">
              <a:buNone/>
            </a:pPr>
            <a:r>
              <a:rPr lang="en-US" sz="2400" dirty="0" smtClean="0"/>
              <a:t>The </a:t>
            </a:r>
            <a:r>
              <a:rPr lang="en-US" sz="2400" b="1" u="sng" dirty="0">
                <a:solidFill>
                  <a:srgbClr val="FF0000"/>
                </a:solidFill>
              </a:rPr>
              <a:t>quantity of feed</a:t>
            </a:r>
            <a:r>
              <a:rPr lang="en-US" sz="2400" dirty="0"/>
              <a:t>, </a:t>
            </a:r>
            <a:endParaRPr lang="en-US" sz="2400" dirty="0" smtClean="0"/>
          </a:p>
          <a:p>
            <a:pPr marL="0" indent="0" algn="ctr">
              <a:buNone/>
            </a:pPr>
            <a:r>
              <a:rPr lang="en-US" sz="2400" dirty="0" smtClean="0"/>
              <a:t>and </a:t>
            </a:r>
            <a:r>
              <a:rPr lang="en-US" sz="2400" dirty="0"/>
              <a:t>the </a:t>
            </a:r>
            <a:endParaRPr lang="en-US" sz="2400" dirty="0" smtClean="0"/>
          </a:p>
          <a:p>
            <a:pPr marL="0" indent="0" algn="ctr">
              <a:buNone/>
            </a:pPr>
            <a:r>
              <a:rPr lang="en-US" sz="2400" b="1" u="sng" dirty="0" smtClean="0">
                <a:solidFill>
                  <a:srgbClr val="FF0000"/>
                </a:solidFill>
              </a:rPr>
              <a:t>nutritional </a:t>
            </a:r>
            <a:r>
              <a:rPr lang="en-US" sz="2400" b="1" u="sng" dirty="0">
                <a:solidFill>
                  <a:srgbClr val="FF0000"/>
                </a:solidFill>
              </a:rPr>
              <a:t>requirements</a:t>
            </a:r>
            <a:r>
              <a:rPr lang="en-US" sz="2400" dirty="0"/>
              <a:t> of the </a:t>
            </a:r>
            <a:r>
              <a:rPr lang="en-US" sz="2400" dirty="0" smtClean="0"/>
              <a:t>bird, </a:t>
            </a:r>
          </a:p>
          <a:p>
            <a:pPr marL="0" indent="0" algn="ctr">
              <a:buNone/>
            </a:pPr>
            <a:r>
              <a:rPr lang="en-US" sz="2400" dirty="0" smtClean="0"/>
              <a:t>depends on:</a:t>
            </a:r>
          </a:p>
          <a:p>
            <a:pPr marL="0" indent="0" algn="ctr">
              <a:buNone/>
            </a:pPr>
            <a:r>
              <a:rPr lang="en-US" sz="2400" dirty="0" smtClean="0"/>
              <a:t> the </a:t>
            </a:r>
            <a:r>
              <a:rPr lang="en-US" sz="2400" b="1" dirty="0" smtClean="0">
                <a:solidFill>
                  <a:srgbClr val="FF0000"/>
                </a:solidFill>
              </a:rPr>
              <a:t>weight</a:t>
            </a:r>
            <a:r>
              <a:rPr lang="en-US" sz="2400" dirty="0" smtClean="0"/>
              <a:t> and the </a:t>
            </a:r>
            <a:r>
              <a:rPr lang="en-US" sz="2400" b="1" dirty="0" smtClean="0">
                <a:solidFill>
                  <a:srgbClr val="FF0000"/>
                </a:solidFill>
              </a:rPr>
              <a:t>age</a:t>
            </a:r>
            <a:r>
              <a:rPr lang="en-US" sz="2400" dirty="0" smtClean="0"/>
              <a:t> of </a:t>
            </a:r>
            <a:r>
              <a:rPr lang="en-US" sz="2400" dirty="0"/>
              <a:t>the </a:t>
            </a:r>
            <a:r>
              <a:rPr lang="en-US" sz="2400" dirty="0" smtClean="0"/>
              <a:t>poultry as </a:t>
            </a:r>
            <a:r>
              <a:rPr lang="en-US" sz="2400" dirty="0"/>
              <a:t>well as the </a:t>
            </a:r>
            <a:r>
              <a:rPr lang="en-US" sz="2400" dirty="0">
                <a:solidFill>
                  <a:srgbClr val="FF0000"/>
                </a:solidFill>
              </a:rPr>
              <a:t>environment</a:t>
            </a:r>
            <a:r>
              <a:rPr lang="en-US" sz="2400" dirty="0"/>
              <a:t>.</a:t>
            </a:r>
          </a:p>
          <a:p>
            <a:pPr marL="0" indent="0" algn="ctr">
              <a:buNone/>
            </a:pPr>
            <a:endParaRPr lang="ar-IQ" dirty="0"/>
          </a:p>
        </p:txBody>
      </p:sp>
    </p:spTree>
    <p:extLst>
      <p:ext uri="{BB962C8B-B14F-4D97-AF65-F5344CB8AC3E}">
        <p14:creationId xmlns:p14="http://schemas.microsoft.com/office/powerpoint/2010/main" val="14919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74638"/>
            <a:ext cx="8686800" cy="868362"/>
          </a:xfrm>
          <a:prstGeom prst="rect">
            <a:avLst/>
          </a:prstGeom>
          <a:solidFill>
            <a:schemeClr val="bg2">
              <a:lumMod val="75000"/>
            </a:schemeClr>
          </a:solidFill>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None/>
            </a:pPr>
            <a:r>
              <a:rPr lang="en-US" sz="3600" dirty="0" smtClean="0">
                <a:solidFill>
                  <a:schemeClr val="bg1"/>
                </a:solidFill>
                <a:effectLst>
                  <a:outerShdw blurRad="38100" dist="38100" dir="2700000" algn="tl">
                    <a:srgbClr val="000000">
                      <a:alpha val="43137"/>
                    </a:srgbClr>
                  </a:outerShdw>
                </a:effectLst>
              </a:rPr>
              <a:t>Factors affecting the feed formulation</a:t>
            </a:r>
            <a:endParaRPr lang="ar-IQ" sz="3600" dirty="0">
              <a:solidFill>
                <a:schemeClr val="bg1"/>
              </a:solidFill>
              <a:effectLst>
                <a:outerShdw blurRad="38100" dist="38100" dir="2700000" algn="tl">
                  <a:srgbClr val="000000">
                    <a:alpha val="43137"/>
                  </a:srgbClr>
                </a:outerShdw>
              </a:effectLst>
            </a:endParaRPr>
          </a:p>
        </p:txBody>
      </p:sp>
      <p:sp>
        <p:nvSpPr>
          <p:cNvPr id="3" name="Rectangle 2"/>
          <p:cNvSpPr/>
          <p:nvPr/>
        </p:nvSpPr>
        <p:spPr>
          <a:xfrm>
            <a:off x="228600" y="1524000"/>
            <a:ext cx="8686800" cy="4893647"/>
          </a:xfrm>
          <a:prstGeom prst="rect">
            <a:avLst/>
          </a:prstGeom>
        </p:spPr>
        <p:txBody>
          <a:bodyPr wrap="square">
            <a:spAutoFit/>
          </a:bodyPr>
          <a:lstStyle/>
          <a:p>
            <a:r>
              <a:rPr lang="en-US" sz="2600" b="1" dirty="0">
                <a:solidFill>
                  <a:prstClr val="black"/>
                </a:solidFill>
              </a:rPr>
              <a:t>Feed formulation depends on many factors which are</a:t>
            </a:r>
            <a:r>
              <a:rPr lang="en-US" sz="2600" b="1" dirty="0" smtClean="0">
                <a:solidFill>
                  <a:prstClr val="black"/>
                </a:solidFill>
              </a:rPr>
              <a:t>:</a:t>
            </a:r>
          </a:p>
          <a:p>
            <a:endParaRPr lang="en-US" sz="2600" dirty="0">
              <a:solidFill>
                <a:prstClr val="black"/>
              </a:solidFill>
            </a:endParaRPr>
          </a:p>
          <a:p>
            <a:pPr marL="457200" indent="-457200">
              <a:lnSpc>
                <a:spcPct val="200000"/>
              </a:lnSpc>
              <a:buFont typeface="+mj-lt"/>
              <a:buAutoNum type="arabicPeriod"/>
            </a:pPr>
            <a:r>
              <a:rPr lang="en-US" sz="2600" b="1" dirty="0">
                <a:solidFill>
                  <a:srgbClr val="FF0000"/>
                </a:solidFill>
              </a:rPr>
              <a:t>Specification</a:t>
            </a:r>
            <a:r>
              <a:rPr lang="en-US" sz="2600" dirty="0">
                <a:solidFill>
                  <a:prstClr val="black"/>
                </a:solidFill>
              </a:rPr>
              <a:t> of each feed ingredient</a:t>
            </a:r>
          </a:p>
          <a:p>
            <a:pPr marL="457200" indent="-457200">
              <a:lnSpc>
                <a:spcPct val="200000"/>
              </a:lnSpc>
              <a:buFont typeface="+mj-lt"/>
              <a:buAutoNum type="arabicPeriod"/>
            </a:pPr>
            <a:r>
              <a:rPr lang="en-US" sz="2600" dirty="0">
                <a:solidFill>
                  <a:prstClr val="black"/>
                </a:solidFill>
              </a:rPr>
              <a:t>Its </a:t>
            </a:r>
            <a:r>
              <a:rPr lang="en-US" sz="2600" b="1" dirty="0">
                <a:solidFill>
                  <a:prstClr val="black"/>
                </a:solidFill>
              </a:rPr>
              <a:t>effects</a:t>
            </a:r>
            <a:r>
              <a:rPr lang="en-US" sz="2600" dirty="0">
                <a:solidFill>
                  <a:prstClr val="black"/>
                </a:solidFill>
              </a:rPr>
              <a:t> on the </a:t>
            </a:r>
            <a:r>
              <a:rPr lang="en-US" sz="2600" b="1" dirty="0">
                <a:solidFill>
                  <a:srgbClr val="FF0000"/>
                </a:solidFill>
              </a:rPr>
              <a:t>final product </a:t>
            </a:r>
            <a:r>
              <a:rPr lang="en-US" sz="2600" dirty="0">
                <a:solidFill>
                  <a:prstClr val="black"/>
                </a:solidFill>
              </a:rPr>
              <a:t>of the bird (meat and egg)</a:t>
            </a:r>
          </a:p>
          <a:p>
            <a:pPr marL="457200" indent="-457200">
              <a:lnSpc>
                <a:spcPct val="200000"/>
              </a:lnSpc>
              <a:buFont typeface="+mj-lt"/>
              <a:buAutoNum type="arabicPeriod"/>
            </a:pPr>
            <a:r>
              <a:rPr lang="en-US" sz="2600" b="1" dirty="0">
                <a:solidFill>
                  <a:srgbClr val="FF0000"/>
                </a:solidFill>
              </a:rPr>
              <a:t>Rate of the utilization</a:t>
            </a:r>
            <a:r>
              <a:rPr lang="en-US" sz="2600" dirty="0">
                <a:solidFill>
                  <a:prstClr val="black"/>
                </a:solidFill>
              </a:rPr>
              <a:t> from nutrients included in the feed ingredient   </a:t>
            </a:r>
          </a:p>
        </p:txBody>
      </p:sp>
    </p:spTree>
    <p:extLst>
      <p:ext uri="{BB962C8B-B14F-4D97-AF65-F5344CB8AC3E}">
        <p14:creationId xmlns:p14="http://schemas.microsoft.com/office/powerpoint/2010/main" val="4035003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33400" y="1828800"/>
            <a:ext cx="8229600" cy="339547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buFont typeface="Wingdings" pitchFamily="2" charset="2"/>
              <a:buChar char="ü"/>
            </a:pPr>
            <a:r>
              <a:rPr lang="en-US" sz="3900" b="1" dirty="0" smtClean="0">
                <a:solidFill>
                  <a:srgbClr val="FF0000"/>
                </a:solidFill>
                <a:effectLst>
                  <a:outerShdw blurRad="38100" dist="38100" dir="2700000" algn="tl">
                    <a:srgbClr val="000000">
                      <a:alpha val="43137"/>
                    </a:srgbClr>
                  </a:outerShdw>
                </a:effectLst>
              </a:rPr>
              <a:t>14</a:t>
            </a:r>
            <a:r>
              <a:rPr lang="en-US" sz="3900" dirty="0" smtClean="0"/>
              <a:t> Amino acids, </a:t>
            </a:r>
          </a:p>
          <a:p>
            <a:pPr>
              <a:buFont typeface="Wingdings" pitchFamily="2" charset="2"/>
              <a:buChar char="ü"/>
            </a:pPr>
            <a:r>
              <a:rPr lang="en-US" sz="3900" b="1" dirty="0" smtClean="0">
                <a:solidFill>
                  <a:srgbClr val="FF0000"/>
                </a:solidFill>
                <a:effectLst>
                  <a:outerShdw blurRad="38100" dist="38100" dir="2700000" algn="tl">
                    <a:srgbClr val="000000">
                      <a:alpha val="43137"/>
                    </a:srgbClr>
                  </a:outerShdw>
                </a:effectLst>
              </a:rPr>
              <a:t>12</a:t>
            </a:r>
            <a:r>
              <a:rPr lang="en-US" sz="3900" dirty="0" smtClean="0"/>
              <a:t> minerals, </a:t>
            </a:r>
          </a:p>
          <a:p>
            <a:pPr>
              <a:buFont typeface="Wingdings" pitchFamily="2" charset="2"/>
              <a:buChar char="ü"/>
            </a:pPr>
            <a:r>
              <a:rPr lang="en-US" sz="3900" b="1" dirty="0" smtClean="0">
                <a:solidFill>
                  <a:srgbClr val="FF0000"/>
                </a:solidFill>
                <a:effectLst>
                  <a:outerShdw blurRad="38100" dist="38100" dir="2700000" algn="tl">
                    <a:srgbClr val="000000">
                      <a:alpha val="43137"/>
                    </a:srgbClr>
                  </a:outerShdw>
                </a:effectLst>
              </a:rPr>
              <a:t>13</a:t>
            </a:r>
            <a:r>
              <a:rPr lang="en-US" sz="3900" dirty="0" smtClean="0"/>
              <a:t> vitamins and </a:t>
            </a:r>
          </a:p>
          <a:p>
            <a:pPr>
              <a:buFont typeface="Wingdings" pitchFamily="2" charset="2"/>
              <a:buChar char="ü"/>
            </a:pPr>
            <a:r>
              <a:rPr lang="en-US" sz="3900" b="1" dirty="0" smtClean="0">
                <a:solidFill>
                  <a:srgbClr val="FF0000"/>
                </a:solidFill>
                <a:effectLst>
                  <a:outerShdw blurRad="38100" dist="38100" dir="2700000" algn="tl">
                    <a:srgbClr val="000000">
                      <a:alpha val="43137"/>
                    </a:srgbClr>
                  </a:outerShdw>
                </a:effectLst>
              </a:rPr>
              <a:t>one</a:t>
            </a:r>
            <a:r>
              <a:rPr lang="en-US" sz="3900" dirty="0" smtClean="0"/>
              <a:t> fatty acid.</a:t>
            </a:r>
          </a:p>
          <a:p>
            <a:endParaRPr lang="en-US" sz="3600" dirty="0" smtClean="0"/>
          </a:p>
          <a:p>
            <a:endParaRPr lang="ar-IQ" sz="3600" dirty="0"/>
          </a:p>
        </p:txBody>
      </p:sp>
      <p:sp>
        <p:nvSpPr>
          <p:cNvPr id="4" name="Rectangle 3"/>
          <p:cNvSpPr/>
          <p:nvPr/>
        </p:nvSpPr>
        <p:spPr>
          <a:xfrm>
            <a:off x="228600" y="152400"/>
            <a:ext cx="8610600" cy="9144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a:solidFill>
                  <a:schemeClr val="bg1"/>
                </a:solidFill>
                <a:latin typeface="Times New Roman" panose="02020603050405020304" pitchFamily="18" charset="0"/>
                <a:cs typeface="Times New Roman" panose="02020603050405020304" pitchFamily="18" charset="0"/>
              </a:rPr>
              <a:t>For each species, the </a:t>
            </a:r>
            <a:r>
              <a:rPr lang="en-US" sz="2800" dirty="0"/>
              <a:t>National Research Council </a:t>
            </a:r>
            <a:r>
              <a:rPr lang="en-US" sz="2800" dirty="0" smtClean="0"/>
              <a:t>(</a:t>
            </a:r>
            <a:r>
              <a:rPr lang="en-US" sz="2800" dirty="0" smtClean="0">
                <a:solidFill>
                  <a:schemeClr val="bg1"/>
                </a:solidFill>
                <a:latin typeface="Times New Roman" panose="02020603050405020304" pitchFamily="18" charset="0"/>
                <a:cs typeface="Times New Roman" panose="02020603050405020304" pitchFamily="18" charset="0"/>
              </a:rPr>
              <a:t>NRC) </a:t>
            </a:r>
            <a:r>
              <a:rPr lang="en-US" sz="2800" dirty="0">
                <a:solidFill>
                  <a:schemeClr val="bg1"/>
                </a:solidFill>
                <a:latin typeface="Times New Roman" panose="02020603050405020304" pitchFamily="18" charset="0"/>
                <a:cs typeface="Times New Roman" panose="02020603050405020304" pitchFamily="18" charset="0"/>
              </a:rPr>
              <a:t>includes suggested requirements for:</a:t>
            </a:r>
            <a:endPar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152400" y="5292804"/>
            <a:ext cx="8763001" cy="1292662"/>
          </a:xfrm>
          <a:prstGeom prst="rect">
            <a:avLst/>
          </a:prstGeom>
        </p:spPr>
        <p:txBody>
          <a:bodyPr wrap="square">
            <a:spAutoFit/>
          </a:bodyPr>
          <a:lstStyle/>
          <a:p>
            <a:r>
              <a:rPr lang="en-US" sz="2600" dirty="0">
                <a:latin typeface="Times New Roman" panose="02020603050405020304" pitchFamily="18" charset="0"/>
                <a:cs typeface="Times New Roman" panose="02020603050405020304" pitchFamily="18" charset="0"/>
              </a:rPr>
              <a:t>These days it was been possible to achieve the true and efficient levels of each nutrient through many scientific institutes such as NRC and others. </a:t>
            </a:r>
          </a:p>
        </p:txBody>
      </p:sp>
    </p:spTree>
    <p:extLst>
      <p:ext uri="{BB962C8B-B14F-4D97-AF65-F5344CB8AC3E}">
        <p14:creationId xmlns:p14="http://schemas.microsoft.com/office/powerpoint/2010/main" val="141536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514600"/>
            <a:ext cx="6340967" cy="646331"/>
          </a:xfrm>
          <a:prstGeom prst="rect">
            <a:avLst/>
          </a:prstGeom>
        </p:spPr>
        <p:txBody>
          <a:bodyPr wrap="none">
            <a:spAutoFit/>
          </a:bodyPr>
          <a:lstStyle/>
          <a:p>
            <a:r>
              <a:rPr lang="en-US" sz="3600" b="1" dirty="0" smtClean="0">
                <a:latin typeface="Times New Roman" panose="02020603050405020304" pitchFamily="18" charset="0"/>
                <a:ea typeface="Times New Roman" panose="02020603050405020304" pitchFamily="18" charset="0"/>
                <a:cs typeface="Times New Roman" panose="02020603050405020304" pitchFamily="18" charset="0"/>
              </a:rPr>
              <a:t>END OF TODAYS LECTURE </a:t>
            </a:r>
            <a:endParaRPr lang="en-US" sz="3600" b="1" dirty="0"/>
          </a:p>
        </p:txBody>
      </p:sp>
    </p:spTree>
    <p:extLst>
      <p:ext uri="{BB962C8B-B14F-4D97-AF65-F5344CB8AC3E}">
        <p14:creationId xmlns:p14="http://schemas.microsoft.com/office/powerpoint/2010/main" val="1882948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650" y="533400"/>
            <a:ext cx="8334857" cy="2554674"/>
          </a:xfrm>
          <a:prstGeom prst="rect">
            <a:avLst/>
          </a:prstGeom>
        </p:spPr>
        <p:txBody>
          <a:bodyPr wrap="square">
            <a:spAutoFit/>
          </a:bodyPr>
          <a:lstStyle/>
          <a:p>
            <a:pPr marL="433070" indent="-342900" algn="just">
              <a:lnSpc>
                <a:spcPct val="200000"/>
              </a:lnSpc>
              <a:spcAft>
                <a:spcPts val="1000"/>
              </a:spcAft>
              <a:buFont typeface="Wingdings" panose="05000000000000000000" pitchFamily="2" charset="2"/>
              <a:buChar char="v"/>
            </a:pPr>
            <a:r>
              <a:rPr lang="en-US" sz="2800" dirty="0">
                <a:latin typeface="Times New Roman" panose="02020603050405020304" pitchFamily="18" charset="0"/>
                <a:ea typeface="Calibri" panose="020F0502020204030204" pitchFamily="34" charset="0"/>
                <a:cs typeface="Arial" panose="020B0604020202020204" pitchFamily="34" charset="0"/>
              </a:rPr>
              <a:t>As production conditions and goals have changed, we have been able to revise our estimates of nutrient requirements.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83853" y="3200400"/>
            <a:ext cx="8302947" cy="3408112"/>
          </a:xfrm>
          <a:prstGeom prst="rect">
            <a:avLst/>
          </a:prstGeom>
        </p:spPr>
        <p:txBody>
          <a:bodyPr wrap="square">
            <a:spAutoFit/>
          </a:bodyPr>
          <a:lstStyle/>
          <a:p>
            <a:pPr marL="342900" indent="-342900" algn="just">
              <a:lnSpc>
                <a:spcPct val="200000"/>
              </a:lnSpc>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Greater variation in production goals has imposed some degree of complication to feeding programs, because ‘global’ recommendations are now often not applicable. </a:t>
            </a:r>
          </a:p>
        </p:txBody>
      </p:sp>
    </p:spTree>
    <p:extLst>
      <p:ext uri="{BB962C8B-B14F-4D97-AF65-F5344CB8AC3E}">
        <p14:creationId xmlns:p14="http://schemas.microsoft.com/office/powerpoint/2010/main" val="20372896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6750" y="674237"/>
            <a:ext cx="8305800" cy="267765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The future emphasis in poultry nutrition must be the development of life-cycle feeding programs for various classes of birds, rather than consideration of individual diets in isolation.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16749" y="3684932"/>
            <a:ext cx="8305800" cy="1953868"/>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Unfortunately, there is still few research information available that views recommendations within the context of an overall program.</a:t>
            </a:r>
          </a:p>
        </p:txBody>
      </p:sp>
    </p:spTree>
    <p:extLst>
      <p:ext uri="{BB962C8B-B14F-4D97-AF65-F5344CB8AC3E}">
        <p14:creationId xmlns:p14="http://schemas.microsoft.com/office/powerpoint/2010/main" val="345320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aj\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686" y="72086"/>
            <a:ext cx="2957845" cy="221391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aj\Desktop\High-Protein-Non-Gmo-Soybean-Meal-for.jpg_350x3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0686" y="2290114"/>
            <a:ext cx="2957845" cy="228291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Taj\Desktop\chickenfeet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0686" y="4591273"/>
            <a:ext cx="2957845" cy="22225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5714999" cy="4094198"/>
          </a:xfrm>
          <a:prstGeom prst="rect">
            <a:avLst/>
          </a:prstGeom>
        </p:spPr>
        <p:txBody>
          <a:bodyPr wrap="square">
            <a:spAutoFit/>
          </a:bodyPr>
          <a:lstStyle/>
          <a:p>
            <a:pPr marL="342900" indent="-342900" algn="just">
              <a:lnSpc>
                <a:spcPct val="150000"/>
              </a:lnSpc>
              <a:buFont typeface="Wingdings" pitchFamily="2" charset="2"/>
              <a:buChar char="Ø"/>
            </a:pPr>
            <a:r>
              <a:rPr lang="en-US" sz="2200" dirty="0">
                <a:latin typeface="Times New Roman" pitchFamily="18" charset="0"/>
                <a:cs typeface="Times New Roman" pitchFamily="18" charset="0"/>
              </a:rPr>
              <a:t>Poultry diets are composed primarily of a mixture of several feedstuffs such as </a:t>
            </a:r>
            <a:r>
              <a:rPr lang="en-US" sz="2200" dirty="0">
                <a:solidFill>
                  <a:srgbClr val="FF0000"/>
                </a:solidFill>
                <a:latin typeface="Times New Roman" pitchFamily="18" charset="0"/>
                <a:cs typeface="Times New Roman" pitchFamily="18" charset="0"/>
              </a:rPr>
              <a:t>cereal grains</a:t>
            </a:r>
            <a:r>
              <a:rPr lang="en-US" sz="2200" dirty="0">
                <a:latin typeface="Times New Roman" pitchFamily="18" charset="0"/>
                <a:cs typeface="Times New Roman" pitchFamily="18" charset="0"/>
              </a:rPr>
              <a:t>, </a:t>
            </a:r>
            <a:r>
              <a:rPr lang="en-US" sz="2200" dirty="0">
                <a:solidFill>
                  <a:srgbClr val="FF0000"/>
                </a:solidFill>
                <a:latin typeface="Times New Roman" pitchFamily="18" charset="0"/>
                <a:cs typeface="Times New Roman" pitchFamily="18" charset="0"/>
              </a:rPr>
              <a:t>soybean meal</a:t>
            </a:r>
            <a:r>
              <a:rPr lang="en-US" sz="2200" dirty="0">
                <a:latin typeface="Times New Roman" pitchFamily="18" charset="0"/>
                <a:cs typeface="Times New Roman" pitchFamily="18" charset="0"/>
              </a:rPr>
              <a:t>, </a:t>
            </a:r>
            <a:r>
              <a:rPr lang="en-US" sz="2200" dirty="0">
                <a:solidFill>
                  <a:srgbClr val="FF0000"/>
                </a:solidFill>
                <a:latin typeface="Times New Roman" pitchFamily="18" charset="0"/>
                <a:cs typeface="Times New Roman" pitchFamily="18" charset="0"/>
              </a:rPr>
              <a:t>animal by-product meals</a:t>
            </a:r>
            <a:r>
              <a:rPr lang="en-US" sz="2200" dirty="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fats</a:t>
            </a:r>
            <a:r>
              <a:rPr lang="en-US" sz="2200" dirty="0" smtClean="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vitamin</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and </a:t>
            </a:r>
            <a:r>
              <a:rPr lang="en-US" sz="2200" dirty="0">
                <a:solidFill>
                  <a:srgbClr val="FF0000"/>
                </a:solidFill>
                <a:latin typeface="Times New Roman" pitchFamily="18" charset="0"/>
                <a:cs typeface="Times New Roman" pitchFamily="18" charset="0"/>
              </a:rPr>
              <a:t>mineral </a:t>
            </a:r>
            <a:r>
              <a:rPr lang="en-US" sz="2200" dirty="0" smtClean="0">
                <a:solidFill>
                  <a:srgbClr val="FF0000"/>
                </a:solidFill>
                <a:latin typeface="Times New Roman" pitchFamily="18" charset="0"/>
                <a:cs typeface="Times New Roman" pitchFamily="18" charset="0"/>
              </a:rPr>
              <a:t>premixes</a:t>
            </a:r>
            <a:r>
              <a:rPr lang="en-US" sz="2200" dirty="0" smtClean="0">
                <a:latin typeface="Times New Roman" pitchFamily="18" charset="0"/>
                <a:cs typeface="Times New Roman" pitchFamily="18" charset="0"/>
              </a:rPr>
              <a:t>.</a:t>
            </a:r>
          </a:p>
          <a:p>
            <a:pPr marL="342900" indent="-342900" algn="just">
              <a:lnSpc>
                <a:spcPct val="150000"/>
              </a:lnSpc>
              <a:buFont typeface="Wingdings" pitchFamily="2" charset="2"/>
              <a:buChar char="Ø"/>
            </a:pPr>
            <a:endParaRPr lang="en-US" sz="2200" dirty="0" smtClean="0">
              <a:latin typeface="Times New Roman" pitchFamily="18" charset="0"/>
              <a:cs typeface="Times New Roman" pitchFamily="18" charset="0"/>
            </a:endParaRPr>
          </a:p>
          <a:p>
            <a:pPr marL="342900" indent="-342900" algn="just">
              <a:lnSpc>
                <a:spcPct val="150000"/>
              </a:lnSpc>
              <a:buFont typeface="Wingdings" pitchFamily="2" charset="2"/>
              <a:buChar char="Ø"/>
            </a:pPr>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feedstuffs, together with </a:t>
            </a:r>
            <a:r>
              <a:rPr lang="en-US" sz="2200" dirty="0">
                <a:solidFill>
                  <a:srgbClr val="0070C0"/>
                </a:solidFill>
                <a:latin typeface="Times New Roman" pitchFamily="18" charset="0"/>
                <a:cs typeface="Times New Roman" pitchFamily="18" charset="0"/>
              </a:rPr>
              <a:t>water</a:t>
            </a:r>
            <a:r>
              <a:rPr lang="en-US" sz="2200" dirty="0">
                <a:latin typeface="Times New Roman" pitchFamily="18" charset="0"/>
                <a:cs typeface="Times New Roman" pitchFamily="18" charset="0"/>
              </a:rPr>
              <a:t>, provide the energy and nutrients that are essential for the bird's growth, reproduction, and health. </a:t>
            </a:r>
          </a:p>
        </p:txBody>
      </p:sp>
      <p:sp>
        <p:nvSpPr>
          <p:cNvPr id="6" name="Rectangle 5"/>
          <p:cNvSpPr/>
          <p:nvPr/>
        </p:nvSpPr>
        <p:spPr>
          <a:xfrm>
            <a:off x="0" y="4226510"/>
            <a:ext cx="5756321" cy="2631490"/>
          </a:xfrm>
          <a:prstGeom prst="rect">
            <a:avLst/>
          </a:prstGeom>
        </p:spPr>
        <p:txBody>
          <a:bodyPr wrap="square">
            <a:spAutoFit/>
          </a:bodyPr>
          <a:lstStyle/>
          <a:p>
            <a:pPr marL="342900" indent="-342900" algn="just">
              <a:lnSpc>
                <a:spcPct val="150000"/>
              </a:lnSpc>
              <a:buFont typeface="Wingdings" pitchFamily="2" charset="2"/>
              <a:buChar char="Ø"/>
            </a:pPr>
            <a:r>
              <a:rPr lang="en-US" sz="2200" dirty="0">
                <a:latin typeface="Times New Roman" pitchFamily="18" charset="0"/>
                <a:cs typeface="Times New Roman" pitchFamily="18" charset="0"/>
              </a:rPr>
              <a:t>The energy necessary for maintaining the bird's general metabolism and for producing meat and eggs is provided by the energy-yielding dietary components, primarily carbohydrates and fats, but also protein.  </a:t>
            </a:r>
          </a:p>
        </p:txBody>
      </p:sp>
    </p:spTree>
    <p:extLst>
      <p:ext uri="{BB962C8B-B14F-4D97-AF65-F5344CB8AC3E}">
        <p14:creationId xmlns:p14="http://schemas.microsoft.com/office/powerpoint/2010/main" val="201177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aj\Desktop\antibacterial-agents-antibiotics-ocular-pharmacology-11-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1295" y="762000"/>
            <a:ext cx="4114801" cy="4038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76200"/>
            <a:ext cx="4876800" cy="5078313"/>
          </a:xfrm>
          <a:prstGeom prst="rect">
            <a:avLst/>
          </a:prstGeom>
        </p:spPr>
        <p:txBody>
          <a:bodyPr wrap="square">
            <a:spAutoFit/>
          </a:bodyPr>
          <a:lstStyle/>
          <a:p>
            <a:pPr marL="342900" indent="-342900" algn="just">
              <a:lnSpc>
                <a:spcPct val="150000"/>
              </a:lnSpc>
              <a:buFont typeface="Wingdings" pitchFamily="2" charset="2"/>
              <a:buChar char="v"/>
            </a:pPr>
            <a:r>
              <a:rPr lang="en-US" sz="2400" dirty="0">
                <a:latin typeface="Times New Roman" pitchFamily="18" charset="0"/>
                <a:cs typeface="Times New Roman" pitchFamily="18" charset="0"/>
              </a:rPr>
              <a:t>Poultry diets also can include certain constituents not classified as nutrients, such </a:t>
            </a:r>
            <a:r>
              <a:rPr lang="en-US" sz="2400" dirty="0" smtClean="0">
                <a:latin typeface="Times New Roman" pitchFamily="18" charset="0"/>
                <a:cs typeface="Times New Roman" pitchFamily="18" charset="0"/>
              </a:rPr>
              <a:t>as</a:t>
            </a:r>
          </a:p>
          <a:p>
            <a:pPr marL="342900" indent="-342900" algn="just">
              <a:lnSpc>
                <a:spcPct val="150000"/>
              </a:lnSpc>
              <a:buFont typeface="Wingdings" pitchFamily="2" charset="2"/>
              <a:buChar char="Ø"/>
            </a:pP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xanthophylls</a:t>
            </a:r>
            <a:r>
              <a:rPr lang="en-US" sz="2400" dirty="0">
                <a:latin typeface="Times New Roman" pitchFamily="18" charset="0"/>
                <a:cs typeface="Times New Roman" pitchFamily="18" charset="0"/>
              </a:rPr>
              <a:t> (that pigment and  impart desired color to poultry products</a:t>
            </a:r>
            <a:r>
              <a:rPr lang="en-US" sz="2400" dirty="0" smtClean="0">
                <a:latin typeface="Times New Roman" pitchFamily="18" charset="0"/>
                <a:cs typeface="Times New Roman" pitchFamily="18" charset="0"/>
              </a:rPr>
              <a:t>)</a:t>
            </a:r>
          </a:p>
          <a:p>
            <a:pPr marL="342900" indent="-342900" algn="just">
              <a:lnSpc>
                <a:spcPct val="150000"/>
              </a:lnSpc>
              <a:buFont typeface="Wingdings" pitchFamily="2" charset="2"/>
              <a:buChar char="Ø"/>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"unidentified </a:t>
            </a:r>
            <a:r>
              <a:rPr lang="en-US" sz="2400" dirty="0">
                <a:solidFill>
                  <a:srgbClr val="FF0000"/>
                </a:solidFill>
                <a:latin typeface="Times New Roman" pitchFamily="18" charset="0"/>
                <a:cs typeface="Times New Roman" pitchFamily="18" charset="0"/>
              </a:rPr>
              <a:t>growth factors</a:t>
            </a:r>
            <a:r>
              <a:rPr lang="en-US" sz="2400" dirty="0">
                <a:latin typeface="Times New Roman" pitchFamily="18" charset="0"/>
                <a:cs typeface="Times New Roman" pitchFamily="18" charset="0"/>
              </a:rPr>
              <a:t>" claimed to be in some natural </a:t>
            </a:r>
            <a:r>
              <a:rPr lang="en-US" sz="2400" dirty="0" smtClean="0">
                <a:latin typeface="Times New Roman" pitchFamily="18" charset="0"/>
                <a:cs typeface="Times New Roman" pitchFamily="18" charset="0"/>
              </a:rPr>
              <a:t>ingredients</a:t>
            </a:r>
          </a:p>
        </p:txBody>
      </p:sp>
      <p:sp>
        <p:nvSpPr>
          <p:cNvPr id="2" name="Rectangle 1"/>
          <p:cNvSpPr/>
          <p:nvPr/>
        </p:nvSpPr>
        <p:spPr>
          <a:xfrm>
            <a:off x="0" y="5334000"/>
            <a:ext cx="7696200" cy="1200329"/>
          </a:xfrm>
          <a:prstGeom prst="rect">
            <a:avLst/>
          </a:prstGeom>
        </p:spPr>
        <p:txBody>
          <a:bodyPr wrap="square">
            <a:spAutoFit/>
          </a:bodyPr>
          <a:lstStyle/>
          <a:p>
            <a:pPr marL="342900" indent="-342900" algn="just">
              <a:lnSpc>
                <a:spcPct val="150000"/>
              </a:lnSpc>
              <a:buFont typeface="Wingdings" pitchFamily="2" charset="2"/>
              <a:buChar char="Ø"/>
            </a:pPr>
            <a:r>
              <a:rPr lang="en-US" sz="2400" dirty="0" smtClean="0">
                <a:solidFill>
                  <a:srgbClr val="FF0000"/>
                </a:solidFill>
                <a:latin typeface="Times New Roman" pitchFamily="18" charset="0"/>
                <a:cs typeface="Times New Roman" pitchFamily="18" charset="0"/>
              </a:rPr>
              <a:t>Antimicrobial </a:t>
            </a:r>
            <a:r>
              <a:rPr lang="en-US" sz="2400" dirty="0">
                <a:solidFill>
                  <a:srgbClr val="FF0000"/>
                </a:solidFill>
                <a:latin typeface="Times New Roman" pitchFamily="18" charset="0"/>
                <a:cs typeface="Times New Roman" pitchFamily="18" charset="0"/>
              </a:rPr>
              <a:t>agents</a:t>
            </a:r>
            <a:r>
              <a:rPr lang="en-US" sz="2400" dirty="0">
                <a:latin typeface="Times New Roman" pitchFamily="18" charset="0"/>
                <a:cs typeface="Times New Roman" pitchFamily="18" charset="0"/>
              </a:rPr>
              <a:t> (benefits of which may include improvement of growth and efficiency of feed utilization). </a:t>
            </a:r>
            <a:endParaRPr lang="en-US" sz="2400" dirty="0"/>
          </a:p>
        </p:txBody>
      </p:sp>
    </p:spTree>
    <p:extLst>
      <p:ext uri="{BB962C8B-B14F-4D97-AF65-F5344CB8AC3E}">
        <p14:creationId xmlns:p14="http://schemas.microsoft.com/office/powerpoint/2010/main" val="220565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aj\Desktop\slide_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839199"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41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6477000" cy="685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en-US" sz="2800" b="1" dirty="0">
                <a:latin typeface="Times New Roman" panose="02020603050405020304" pitchFamily="18" charset="0"/>
                <a:cs typeface="Times New Roman" panose="02020603050405020304" pitchFamily="18" charset="0"/>
              </a:rPr>
              <a:t>General definition of poultry nutrition: </a:t>
            </a:r>
          </a:p>
        </p:txBody>
      </p:sp>
      <p:sp>
        <p:nvSpPr>
          <p:cNvPr id="4" name="Rectangle 3"/>
          <p:cNvSpPr/>
          <p:nvPr/>
        </p:nvSpPr>
        <p:spPr>
          <a:xfrm>
            <a:off x="186519" y="1981200"/>
            <a:ext cx="8686800" cy="4269887"/>
          </a:xfrm>
          <a:prstGeom prst="rect">
            <a:avLst/>
          </a:prstGeom>
        </p:spPr>
        <p:txBody>
          <a:bodyPr wrap="square">
            <a:spAutoFit/>
          </a:bodyPr>
          <a:lstStyle/>
          <a:p>
            <a:pPr marL="342900" indent="-342900" algn="just">
              <a:lnSpc>
                <a:spcPct val="200000"/>
              </a:lnSpc>
              <a:buFont typeface="Wingdings" pitchFamily="2" charset="2"/>
              <a:buChar char="Ø"/>
            </a:pPr>
            <a:r>
              <a:rPr lang="en-US" sz="2800" dirty="0">
                <a:solidFill>
                  <a:srgbClr val="FF0000"/>
                </a:solidFill>
                <a:latin typeface="Times New Roman" panose="02020603050405020304" pitchFamily="18" charset="0"/>
                <a:cs typeface="Times New Roman" panose="02020603050405020304" pitchFamily="18" charset="0"/>
              </a:rPr>
              <a:t>Nutrition</a:t>
            </a:r>
            <a:r>
              <a:rPr lang="en-US" sz="2800" dirty="0">
                <a:latin typeface="Times New Roman" panose="02020603050405020304" pitchFamily="18" charset="0"/>
                <a:cs typeface="Times New Roman" panose="02020603050405020304" pitchFamily="18" charset="0"/>
              </a:rPr>
              <a:t> is an action of supporting body tissues with required nutrients included in the feed to support </a:t>
            </a:r>
            <a:r>
              <a:rPr lang="en-US" sz="2800" dirty="0">
                <a:solidFill>
                  <a:srgbClr val="FF0000"/>
                </a:solidFill>
                <a:latin typeface="Times New Roman" panose="02020603050405020304" pitchFamily="18" charset="0"/>
                <a:cs typeface="Times New Roman" panose="02020603050405020304" pitchFamily="18" charset="0"/>
              </a:rPr>
              <a:t>growth</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egg production</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reproduction</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movement</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feed intake</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digestion</a:t>
            </a:r>
            <a:r>
              <a:rPr lang="en-US" sz="2800" dirty="0">
                <a:latin typeface="Times New Roman" panose="02020603050405020304" pitchFamily="18" charset="0"/>
                <a:cs typeface="Times New Roman" panose="02020603050405020304" pitchFamily="18" charset="0"/>
              </a:rPr>
              <a:t>, and </a:t>
            </a:r>
            <a:r>
              <a:rPr lang="en-US" sz="2800" dirty="0">
                <a:solidFill>
                  <a:srgbClr val="FF0000"/>
                </a:solidFill>
                <a:latin typeface="Times New Roman" panose="02020603050405020304" pitchFamily="18" charset="0"/>
                <a:cs typeface="Times New Roman" panose="02020603050405020304" pitchFamily="18" charset="0"/>
              </a:rPr>
              <a:t>absorption of nutrients in the feed also transportation of those nutrients to the cell sufficiently</a:t>
            </a:r>
            <a:r>
              <a:rPr lang="en-US" sz="2800" dirty="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161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7745</TotalTime>
  <Words>1561</Words>
  <Application>Microsoft Office PowerPoint</Application>
  <PresentationFormat>On-screen Show (4:3)</PresentationFormat>
  <Paragraphs>165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Steps of feed chain in the body</vt:lpstr>
      <vt:lpstr>Figure 1: demonstrates the requirements of crude protein in the diet of layer due to the age of the bird.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Rebin</dc:creator>
  <cp:lastModifiedBy>Taj</cp:lastModifiedBy>
  <cp:revision>364</cp:revision>
  <dcterms:created xsi:type="dcterms:W3CDTF">2006-08-16T00:00:00Z</dcterms:created>
  <dcterms:modified xsi:type="dcterms:W3CDTF">2021-10-11T15:55:46Z</dcterms:modified>
</cp:coreProperties>
</file>