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258" r:id="rId2"/>
    <p:sldId id="380" r:id="rId3"/>
    <p:sldId id="370" r:id="rId4"/>
    <p:sldId id="371" r:id="rId5"/>
    <p:sldId id="372" r:id="rId6"/>
    <p:sldId id="373" r:id="rId7"/>
    <p:sldId id="342" r:id="rId8"/>
    <p:sldId id="369" r:id="rId9"/>
    <p:sldId id="362" r:id="rId10"/>
    <p:sldId id="374" r:id="rId11"/>
    <p:sldId id="375" r:id="rId12"/>
    <p:sldId id="346" r:id="rId13"/>
    <p:sldId id="345" r:id="rId14"/>
    <p:sldId id="351" r:id="rId15"/>
    <p:sldId id="376" r:id="rId16"/>
    <p:sldId id="350" r:id="rId17"/>
    <p:sldId id="353" r:id="rId18"/>
    <p:sldId id="356" r:id="rId19"/>
    <p:sldId id="354" r:id="rId20"/>
    <p:sldId id="355" r:id="rId21"/>
    <p:sldId id="358" r:id="rId22"/>
    <p:sldId id="357" r:id="rId23"/>
    <p:sldId id="359" r:id="rId24"/>
    <p:sldId id="364" r:id="rId25"/>
    <p:sldId id="365" r:id="rId26"/>
    <p:sldId id="360" r:id="rId27"/>
    <p:sldId id="361" r:id="rId28"/>
    <p:sldId id="377" r:id="rId29"/>
    <p:sldId id="379" r:id="rId30"/>
    <p:sldId id="378" r:id="rId31"/>
    <p:sldId id="32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BA72D-DAE8-4011-AC7F-C865735659D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905FD-B9D9-4EBD-A2C3-DE18CF106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0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hospholipid" TargetMode="External"/><Relationship Id="rId2" Type="http://schemas.openxmlformats.org/officeDocument/2006/relationships/hyperlink" Target="https://en.wikipedia.org/wiki/Triglycerid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Logo Animal production\Nardn\Final Logo 14-12-20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13353"/>
            <a:ext cx="1676399" cy="151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Local ( E; )\Copy of Armi Zanko Nw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53"/>
            <a:ext cx="1676400" cy="151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30518" y="1524000"/>
            <a:ext cx="6418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Poultry Nutrition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2184009" y="2895600"/>
            <a:ext cx="457689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By: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/>
              <a:t>Asst. Prof. </a:t>
            </a:r>
            <a:r>
              <a:rPr lang="en-GB" sz="2000" b="1" dirty="0" err="1"/>
              <a:t>Dr</a:t>
            </a:r>
            <a:r>
              <a:rPr lang="en-GB" sz="2000" b="1" dirty="0" err="1"/>
              <a:t>.</a:t>
            </a:r>
            <a:r>
              <a:rPr lang="en-GB" sz="2000" b="1" dirty="0"/>
              <a:t> </a:t>
            </a:r>
            <a:r>
              <a:rPr lang="en-GB" sz="2000" b="1" dirty="0" err="1"/>
              <a:t>Nazim</a:t>
            </a:r>
            <a:r>
              <a:rPr lang="en-GB" sz="2000" b="1" dirty="0"/>
              <a:t> </a:t>
            </a:r>
            <a:r>
              <a:rPr lang="en-GB" sz="2000" b="1" dirty="0" err="1"/>
              <a:t>Rasul</a:t>
            </a:r>
            <a:r>
              <a:rPr lang="en-GB" sz="2000" b="1" dirty="0"/>
              <a:t> Abdulla</a:t>
            </a:r>
          </a:p>
          <a:p>
            <a:pPr algn="ctr"/>
            <a:r>
              <a:rPr lang="en-GB" sz="2000" dirty="0"/>
              <a:t>Poultry Management and Nutrition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Animal Resource Department</a:t>
            </a:r>
          </a:p>
          <a:p>
            <a:pPr algn="ctr"/>
            <a:r>
              <a:rPr lang="en-US" sz="2000" dirty="0"/>
              <a:t>College of Agriculture </a:t>
            </a:r>
            <a:r>
              <a:rPr lang="en-US" sz="2000" dirty="0" smtClean="0"/>
              <a:t>Engineering</a:t>
            </a:r>
          </a:p>
          <a:p>
            <a:pPr algn="ctr"/>
            <a:r>
              <a:rPr lang="en-US" sz="2000" dirty="0" smtClean="0"/>
              <a:t> </a:t>
            </a:r>
            <a:r>
              <a:rPr lang="en-US" sz="2000" dirty="0"/>
              <a:t>Sciences,</a:t>
            </a:r>
          </a:p>
          <a:p>
            <a:pPr algn="ctr"/>
            <a:r>
              <a:rPr lang="en-US" sz="2000" dirty="0" err="1"/>
              <a:t>Salahaddin</a:t>
            </a:r>
            <a:r>
              <a:rPr lang="en-US" sz="2000" dirty="0"/>
              <a:t> University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3200"/>
            <a:ext cx="2219325" cy="312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/>
          <a:srcRect r="52857"/>
          <a:stretch/>
        </p:blipFill>
        <p:spPr bwMode="auto">
          <a:xfrm>
            <a:off x="6705600" y="2743201"/>
            <a:ext cx="2459562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8478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305800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Energy: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most expensive nutrient in a diet, but is difficult to measure and there is no guarantee with the feed.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381071"/>
            <a:ext cx="83058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Energy is important because it governs feed intake. </a:t>
            </a:r>
          </a:p>
          <a:p>
            <a:pPr lvl="0">
              <a:lnSpc>
                <a:spcPct val="150000"/>
              </a:lnSpc>
            </a:pPr>
            <a:r>
              <a:rPr lang="en-US" sz="2400" dirty="0"/>
              <a:t>high energy ---&gt; low feed intake </a:t>
            </a:r>
          </a:p>
          <a:p>
            <a:pPr lvl="0">
              <a:lnSpc>
                <a:spcPct val="150000"/>
              </a:lnSpc>
            </a:pPr>
            <a:r>
              <a:rPr lang="en-US" sz="2400" dirty="0"/>
              <a:t>low energy ---&gt; high feed intake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4438471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Sources of energy - everything in the diet other than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minerals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Units - Calorie, or Kilocalorie </a:t>
            </a:r>
          </a:p>
        </p:txBody>
      </p:sp>
    </p:spTree>
    <p:extLst>
      <p:ext uri="{BB962C8B-B14F-4D97-AF65-F5344CB8AC3E}">
        <p14:creationId xmlns:p14="http://schemas.microsoft.com/office/powerpoint/2010/main" val="38522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1084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Metabolizable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energy = Energy intake as feed minus energy appearing in urine and feces. Therefore can only measure with a chicken trial, therefore expensive ($1,000/assay). Sources: Corn, fat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oil,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wheat and barley 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4495800"/>
            <a:ext cx="746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AME of diet (kcal/kg)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[(FI × GE diet) – (Excreta output × GE excreta)] ÷ FI</a:t>
            </a:r>
          </a:p>
        </p:txBody>
      </p:sp>
    </p:spTree>
    <p:extLst>
      <p:ext uri="{BB962C8B-B14F-4D97-AF65-F5344CB8AC3E}">
        <p14:creationId xmlns:p14="http://schemas.microsoft.com/office/powerpoint/2010/main" val="26923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743200"/>
            <a:ext cx="8839200" cy="3352800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Simple lipids such as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oils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waxes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Complex lipids such as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phospholipids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Derived lipids such as fatty acids (derived from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2" tooltip="Triglyceride"/>
              </a:rPr>
              <a:t>triglycerides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3" tooltip="Phospholipid"/>
              </a:rPr>
              <a:t>phospholipids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903238"/>
            <a:ext cx="8382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Organic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compounds composed mainly of C, H and O and some contain phosphor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2098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They classified to: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3200400" cy="639762"/>
          </a:xfrm>
          <a:solidFill>
            <a:srgbClr val="FFFF0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lvl="0"/>
            <a:r>
              <a:rPr lang="en-US" sz="4400" dirty="0">
                <a:solidFill>
                  <a:srgbClr val="FF0000"/>
                </a:solidFill>
              </a:rPr>
              <a:t>2. 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Lipids: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053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600" dirty="0" smtClean="0"/>
              <a:t>Biological </a:t>
            </a:r>
            <a:r>
              <a:rPr lang="en-US" sz="3600" dirty="0"/>
              <a:t>functions of lipids:</a:t>
            </a:r>
          </a:p>
          <a:p>
            <a:pPr marL="0" lvl="0" indent="0">
              <a:buNone/>
            </a:pPr>
            <a:r>
              <a:rPr lang="en-US" sz="3600" dirty="0" smtClean="0"/>
              <a:t>Considered </a:t>
            </a:r>
            <a:r>
              <a:rPr lang="en-US" sz="3600" dirty="0"/>
              <a:t>as a source </a:t>
            </a:r>
            <a:r>
              <a:rPr lang="en-US" sz="3600" dirty="0" smtClean="0"/>
              <a:t>of: </a:t>
            </a:r>
          </a:p>
          <a:p>
            <a:pPr marL="0" lv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1. </a:t>
            </a:r>
            <a:r>
              <a:rPr lang="en-US" sz="3600" dirty="0"/>
              <a:t>E</a:t>
            </a:r>
            <a:r>
              <a:rPr lang="en-US" sz="3600" dirty="0" smtClean="0"/>
              <a:t>nergy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2. Essential </a:t>
            </a:r>
            <a:r>
              <a:rPr lang="en-US" sz="3600" b="1" dirty="0">
                <a:solidFill>
                  <a:srgbClr val="FF0000"/>
                </a:solidFill>
              </a:rPr>
              <a:t>fatty acids</a:t>
            </a:r>
            <a:r>
              <a:rPr lang="en-US" sz="3600" dirty="0"/>
              <a:t> (such as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Linolenic</a:t>
            </a:r>
            <a:r>
              <a:rPr lang="en-US" sz="3600" dirty="0" smtClean="0"/>
              <a:t> </a:t>
            </a:r>
            <a:r>
              <a:rPr lang="en-US" sz="3600" dirty="0"/>
              <a:t>acid</a:t>
            </a:r>
            <a:r>
              <a:rPr lang="en-US" sz="3600" dirty="0" smtClean="0"/>
              <a:t>)</a:t>
            </a:r>
            <a:endParaRPr lang="ar-IQ" sz="3600" dirty="0"/>
          </a:p>
        </p:txBody>
      </p:sp>
      <p:sp>
        <p:nvSpPr>
          <p:cNvPr id="4" name="Freeform 3"/>
          <p:cNvSpPr/>
          <p:nvPr/>
        </p:nvSpPr>
        <p:spPr>
          <a:xfrm rot="770445">
            <a:off x="6287666" y="490382"/>
            <a:ext cx="2582616" cy="2015457"/>
          </a:xfrm>
          <a:custGeom>
            <a:avLst/>
            <a:gdLst>
              <a:gd name="connsiteX0" fmla="*/ 1161143 w 1436914"/>
              <a:gd name="connsiteY0" fmla="*/ 319314 h 1018289"/>
              <a:gd name="connsiteX1" fmla="*/ 1436914 w 1436914"/>
              <a:gd name="connsiteY1" fmla="*/ 522514 h 1018289"/>
              <a:gd name="connsiteX2" fmla="*/ 1393372 w 1436914"/>
              <a:gd name="connsiteY2" fmla="*/ 783771 h 1018289"/>
              <a:gd name="connsiteX3" fmla="*/ 1291772 w 1436914"/>
              <a:gd name="connsiteY3" fmla="*/ 870857 h 1018289"/>
              <a:gd name="connsiteX4" fmla="*/ 1117600 w 1436914"/>
              <a:gd name="connsiteY4" fmla="*/ 972457 h 1018289"/>
              <a:gd name="connsiteX5" fmla="*/ 1001486 w 1436914"/>
              <a:gd name="connsiteY5" fmla="*/ 986971 h 1018289"/>
              <a:gd name="connsiteX6" fmla="*/ 595086 w 1436914"/>
              <a:gd name="connsiteY6" fmla="*/ 986971 h 1018289"/>
              <a:gd name="connsiteX7" fmla="*/ 508000 w 1436914"/>
              <a:gd name="connsiteY7" fmla="*/ 957943 h 1018289"/>
              <a:gd name="connsiteX8" fmla="*/ 449943 w 1436914"/>
              <a:gd name="connsiteY8" fmla="*/ 943428 h 1018289"/>
              <a:gd name="connsiteX9" fmla="*/ 391886 w 1436914"/>
              <a:gd name="connsiteY9" fmla="*/ 914400 h 1018289"/>
              <a:gd name="connsiteX10" fmla="*/ 348343 w 1436914"/>
              <a:gd name="connsiteY10" fmla="*/ 899886 h 1018289"/>
              <a:gd name="connsiteX11" fmla="*/ 275772 w 1436914"/>
              <a:gd name="connsiteY11" fmla="*/ 856343 h 1018289"/>
              <a:gd name="connsiteX12" fmla="*/ 217714 w 1436914"/>
              <a:gd name="connsiteY12" fmla="*/ 841828 h 1018289"/>
              <a:gd name="connsiteX13" fmla="*/ 188686 w 1436914"/>
              <a:gd name="connsiteY13" fmla="*/ 798286 h 1018289"/>
              <a:gd name="connsiteX14" fmla="*/ 87086 w 1436914"/>
              <a:gd name="connsiteY14" fmla="*/ 682171 h 1018289"/>
              <a:gd name="connsiteX15" fmla="*/ 43543 w 1436914"/>
              <a:gd name="connsiteY15" fmla="*/ 566057 h 1018289"/>
              <a:gd name="connsiteX16" fmla="*/ 14514 w 1436914"/>
              <a:gd name="connsiteY16" fmla="*/ 508000 h 1018289"/>
              <a:gd name="connsiteX17" fmla="*/ 0 w 1436914"/>
              <a:gd name="connsiteY17" fmla="*/ 420914 h 1018289"/>
              <a:gd name="connsiteX18" fmla="*/ 43543 w 1436914"/>
              <a:gd name="connsiteY18" fmla="*/ 188686 h 1018289"/>
              <a:gd name="connsiteX19" fmla="*/ 72572 w 1436914"/>
              <a:gd name="connsiteY19" fmla="*/ 145143 h 1018289"/>
              <a:gd name="connsiteX20" fmla="*/ 87086 w 1436914"/>
              <a:gd name="connsiteY20" fmla="*/ 101600 h 1018289"/>
              <a:gd name="connsiteX21" fmla="*/ 290286 w 1436914"/>
              <a:gd name="connsiteY21" fmla="*/ 14514 h 1018289"/>
              <a:gd name="connsiteX22" fmla="*/ 348343 w 1436914"/>
              <a:gd name="connsiteY22" fmla="*/ 0 h 1018289"/>
              <a:gd name="connsiteX23" fmla="*/ 638629 w 1436914"/>
              <a:gd name="connsiteY23" fmla="*/ 14514 h 1018289"/>
              <a:gd name="connsiteX24" fmla="*/ 696686 w 1436914"/>
              <a:gd name="connsiteY24" fmla="*/ 116114 h 1018289"/>
              <a:gd name="connsiteX25" fmla="*/ 711200 w 1436914"/>
              <a:gd name="connsiteY25" fmla="*/ 159657 h 1018289"/>
              <a:gd name="connsiteX26" fmla="*/ 754743 w 1436914"/>
              <a:gd name="connsiteY26" fmla="*/ 174171 h 1018289"/>
              <a:gd name="connsiteX27" fmla="*/ 1001486 w 1436914"/>
              <a:gd name="connsiteY27" fmla="*/ 217714 h 1018289"/>
              <a:gd name="connsiteX28" fmla="*/ 1088572 w 1436914"/>
              <a:gd name="connsiteY28" fmla="*/ 246743 h 1018289"/>
              <a:gd name="connsiteX29" fmla="*/ 1161143 w 1436914"/>
              <a:gd name="connsiteY29" fmla="*/ 319314 h 101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36914" h="1018289">
                <a:moveTo>
                  <a:pt x="1161143" y="319314"/>
                </a:moveTo>
                <a:cubicBezTo>
                  <a:pt x="1219200" y="365276"/>
                  <a:pt x="1344990" y="454781"/>
                  <a:pt x="1436914" y="522514"/>
                </a:cubicBezTo>
                <a:cubicBezTo>
                  <a:pt x="1431446" y="593600"/>
                  <a:pt x="1441266" y="711931"/>
                  <a:pt x="1393372" y="783771"/>
                </a:cubicBezTo>
                <a:cubicBezTo>
                  <a:pt x="1361473" y="831620"/>
                  <a:pt x="1333551" y="841014"/>
                  <a:pt x="1291772" y="870857"/>
                </a:cubicBezTo>
                <a:cubicBezTo>
                  <a:pt x="1242484" y="906063"/>
                  <a:pt x="1177735" y="964940"/>
                  <a:pt x="1117600" y="972457"/>
                </a:cubicBezTo>
                <a:lnTo>
                  <a:pt x="1001486" y="986971"/>
                </a:lnTo>
                <a:cubicBezTo>
                  <a:pt x="849415" y="1037664"/>
                  <a:pt x="923319" y="1018736"/>
                  <a:pt x="595086" y="986971"/>
                </a:cubicBezTo>
                <a:cubicBezTo>
                  <a:pt x="564629" y="984024"/>
                  <a:pt x="537308" y="966736"/>
                  <a:pt x="508000" y="957943"/>
                </a:cubicBezTo>
                <a:cubicBezTo>
                  <a:pt x="488893" y="952211"/>
                  <a:pt x="468621" y="950432"/>
                  <a:pt x="449943" y="943428"/>
                </a:cubicBezTo>
                <a:cubicBezTo>
                  <a:pt x="429684" y="935831"/>
                  <a:pt x="411773" y="922923"/>
                  <a:pt x="391886" y="914400"/>
                </a:cubicBezTo>
                <a:cubicBezTo>
                  <a:pt x="377824" y="908373"/>
                  <a:pt x="362027" y="906728"/>
                  <a:pt x="348343" y="899886"/>
                </a:cubicBezTo>
                <a:cubicBezTo>
                  <a:pt x="323111" y="887270"/>
                  <a:pt x="301551" y="867801"/>
                  <a:pt x="275772" y="856343"/>
                </a:cubicBezTo>
                <a:cubicBezTo>
                  <a:pt x="257543" y="848241"/>
                  <a:pt x="237067" y="846666"/>
                  <a:pt x="217714" y="841828"/>
                </a:cubicBezTo>
                <a:cubicBezTo>
                  <a:pt x="208038" y="827314"/>
                  <a:pt x="200038" y="811530"/>
                  <a:pt x="188686" y="798286"/>
                </a:cubicBezTo>
                <a:cubicBezTo>
                  <a:pt x="143734" y="745842"/>
                  <a:pt x="120348" y="742042"/>
                  <a:pt x="87086" y="682171"/>
                </a:cubicBezTo>
                <a:cubicBezTo>
                  <a:pt x="49493" y="614504"/>
                  <a:pt x="67988" y="623096"/>
                  <a:pt x="43543" y="566057"/>
                </a:cubicBezTo>
                <a:cubicBezTo>
                  <a:pt x="35020" y="546170"/>
                  <a:pt x="24190" y="527352"/>
                  <a:pt x="14514" y="508000"/>
                </a:cubicBezTo>
                <a:cubicBezTo>
                  <a:pt x="9676" y="478971"/>
                  <a:pt x="0" y="450343"/>
                  <a:pt x="0" y="420914"/>
                </a:cubicBezTo>
                <a:cubicBezTo>
                  <a:pt x="0" y="319177"/>
                  <a:pt x="2893" y="269984"/>
                  <a:pt x="43543" y="188686"/>
                </a:cubicBezTo>
                <a:cubicBezTo>
                  <a:pt x="51344" y="173084"/>
                  <a:pt x="62896" y="159657"/>
                  <a:pt x="72572" y="145143"/>
                </a:cubicBezTo>
                <a:cubicBezTo>
                  <a:pt x="77410" y="130629"/>
                  <a:pt x="76268" y="112418"/>
                  <a:pt x="87086" y="101600"/>
                </a:cubicBezTo>
                <a:cubicBezTo>
                  <a:pt x="153908" y="34778"/>
                  <a:pt x="201459" y="36721"/>
                  <a:pt x="290286" y="14514"/>
                </a:cubicBezTo>
                <a:lnTo>
                  <a:pt x="348343" y="0"/>
                </a:lnTo>
                <a:cubicBezTo>
                  <a:pt x="445105" y="4838"/>
                  <a:pt x="542560" y="1983"/>
                  <a:pt x="638629" y="14514"/>
                </a:cubicBezTo>
                <a:cubicBezTo>
                  <a:pt x="697097" y="22140"/>
                  <a:pt x="686672" y="76057"/>
                  <a:pt x="696686" y="116114"/>
                </a:cubicBezTo>
                <a:cubicBezTo>
                  <a:pt x="700397" y="130957"/>
                  <a:pt x="700382" y="148839"/>
                  <a:pt x="711200" y="159657"/>
                </a:cubicBezTo>
                <a:cubicBezTo>
                  <a:pt x="722018" y="170475"/>
                  <a:pt x="740229" y="169333"/>
                  <a:pt x="754743" y="174171"/>
                </a:cubicBezTo>
                <a:cubicBezTo>
                  <a:pt x="863405" y="246613"/>
                  <a:pt x="747339" y="179592"/>
                  <a:pt x="1001486" y="217714"/>
                </a:cubicBezTo>
                <a:cubicBezTo>
                  <a:pt x="1031746" y="222253"/>
                  <a:pt x="1088572" y="246743"/>
                  <a:pt x="1088572" y="246743"/>
                </a:cubicBezTo>
                <a:cubicBezTo>
                  <a:pt x="1106507" y="300549"/>
                  <a:pt x="1103086" y="273352"/>
                  <a:pt x="1161143" y="319314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4400" b="1" dirty="0"/>
              <a:t>Lipids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228600" y="713280"/>
            <a:ext cx="5715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/>
              <a:t>Animal fats - hard, inexpensive. Problems with digestion by young birds. </a:t>
            </a:r>
            <a:endParaRPr lang="en-US" sz="2400" dirty="0" smtClean="0"/>
          </a:p>
          <a:p>
            <a:pPr lvl="0" algn="just"/>
            <a:endParaRPr lang="en-US" sz="2400" dirty="0"/>
          </a:p>
          <a:p>
            <a:pPr lvl="0" algn="just"/>
            <a:r>
              <a:rPr lang="en-US" sz="2400" dirty="0"/>
              <a:t>Vegetable oils - liquid, expensive </a:t>
            </a:r>
          </a:p>
        </p:txBody>
      </p:sp>
    </p:spTree>
    <p:extLst>
      <p:ext uri="{BB962C8B-B14F-4D97-AF65-F5344CB8AC3E}">
        <p14:creationId xmlns:p14="http://schemas.microsoft.com/office/powerpoint/2010/main" val="3694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3200400" cy="639762"/>
          </a:xfrm>
          <a:solidFill>
            <a:srgbClr val="FFFF0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3. Proteins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41267"/>
            <a:ext cx="8610600" cy="43595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dirty="0"/>
              <a:t>classified to</a:t>
            </a:r>
            <a:r>
              <a:rPr lang="en-US" dirty="0" smtClean="0"/>
              <a:t>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Essential</a:t>
            </a:r>
            <a:r>
              <a:rPr lang="en-US" dirty="0"/>
              <a:t> AAs in which the body cannot produce it (10 AAs</a:t>
            </a:r>
            <a:r>
              <a:rPr lang="en-US" dirty="0" smtClean="0"/>
              <a:t>) such as lysine</a:t>
            </a:r>
            <a:r>
              <a:rPr lang="en-US" dirty="0"/>
              <a:t>, </a:t>
            </a:r>
            <a:r>
              <a:rPr lang="en-US" dirty="0" err="1" smtClean="0"/>
              <a:t>methionine,threonine</a:t>
            </a:r>
            <a:r>
              <a:rPr lang="en-US" dirty="0"/>
              <a:t>, tryptophan, and </a:t>
            </a:r>
            <a:r>
              <a:rPr lang="en-US" dirty="0" err="1" smtClean="0"/>
              <a:t>valine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Essential AAs under specific conditions </a:t>
            </a:r>
            <a:r>
              <a:rPr lang="en-US" dirty="0" smtClean="0"/>
              <a:t>(</a:t>
            </a:r>
            <a:r>
              <a:rPr lang="en-US" dirty="0"/>
              <a:t>5 AAs</a:t>
            </a:r>
            <a:r>
              <a:rPr lang="en-US" dirty="0" smtClean="0"/>
              <a:t>)</a:t>
            </a:r>
            <a:r>
              <a:rPr lang="en-US" dirty="0"/>
              <a:t>  arginine, </a:t>
            </a:r>
            <a:r>
              <a:rPr lang="en-US" dirty="0" smtClean="0"/>
              <a:t>cysteine and glutamine.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Unessential</a:t>
            </a:r>
            <a:r>
              <a:rPr lang="en-US" dirty="0" smtClean="0"/>
              <a:t> </a:t>
            </a:r>
            <a:r>
              <a:rPr lang="en-US" dirty="0"/>
              <a:t>AAs in which the bird can produce in the body (7-8 AAs</a:t>
            </a:r>
            <a:r>
              <a:rPr lang="en-US" dirty="0" smtClean="0"/>
              <a:t>).</a:t>
            </a:r>
            <a:r>
              <a:rPr lang="en-US" dirty="0"/>
              <a:t> </a:t>
            </a:r>
            <a:r>
              <a:rPr lang="en-US" dirty="0" smtClean="0"/>
              <a:t>Alanine and </a:t>
            </a:r>
            <a:r>
              <a:rPr lang="en-US" dirty="0"/>
              <a:t>glutamic acid.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228600" y="8382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Organic compounds mainly composed of C, H, O  and the nitrogen.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some contain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phosphor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sulfur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basic components of proteins are Amino acids. </a:t>
            </a:r>
          </a:p>
        </p:txBody>
      </p:sp>
    </p:spTree>
    <p:extLst>
      <p:ext uri="{BB962C8B-B14F-4D97-AF65-F5344CB8AC3E}">
        <p14:creationId xmlns:p14="http://schemas.microsoft.com/office/powerpoint/2010/main" val="86340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8077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/>
              <a:t>Measure as crude protein, which is simply nitrogen x 6.25. 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/>
              <a:t>Component </a:t>
            </a:r>
            <a:r>
              <a:rPr lang="en-US" sz="2400" dirty="0"/>
              <a:t>amino acids are the important part of protein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Protein and amino acids are supplied by ingredients such as </a:t>
            </a:r>
            <a:r>
              <a:rPr lang="en-US" sz="2400" dirty="0">
                <a:solidFill>
                  <a:srgbClr val="FF0000"/>
                </a:solidFill>
              </a:rPr>
              <a:t>soybean meal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canola meal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cottonseed meal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All contain toxins that must be destroyed by heat treatment. </a:t>
            </a:r>
            <a:endParaRPr lang="en-US" sz="2400" dirty="0" smtClean="0"/>
          </a:p>
          <a:p>
            <a:pPr marL="342900" indent="-342900" algn="just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/>
              <a:t>Other </a:t>
            </a:r>
            <a:r>
              <a:rPr lang="en-US" sz="2400" dirty="0"/>
              <a:t>protein sources are from animals, and are generally of better amino acid content, but are expensive such as </a:t>
            </a:r>
            <a:r>
              <a:rPr lang="en-US" sz="2400" dirty="0">
                <a:solidFill>
                  <a:srgbClr val="FF0000"/>
                </a:solidFill>
              </a:rPr>
              <a:t>meat meal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poultry by-product meal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fish meal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484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Biological </a:t>
            </a:r>
            <a:r>
              <a:rPr lang="en-US" b="1" dirty="0"/>
              <a:t>functions of proteins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Building</a:t>
            </a:r>
            <a:r>
              <a:rPr lang="en-US" dirty="0"/>
              <a:t> of body tissues and </a:t>
            </a:r>
            <a:r>
              <a:rPr lang="en-US" dirty="0">
                <a:solidFill>
                  <a:srgbClr val="FF0000"/>
                </a:solidFill>
              </a:rPr>
              <a:t>replace</a:t>
            </a:r>
            <a:r>
              <a:rPr lang="en-US" dirty="0"/>
              <a:t> the damaged cells.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Involve in many </a:t>
            </a:r>
            <a:r>
              <a:rPr lang="en-US" dirty="0">
                <a:solidFill>
                  <a:srgbClr val="FF0000"/>
                </a:solidFill>
              </a:rPr>
              <a:t>metabolic reaction</a:t>
            </a:r>
            <a:r>
              <a:rPr lang="en-US" dirty="0"/>
              <a:t> as </a:t>
            </a:r>
            <a:r>
              <a:rPr lang="en-US" dirty="0">
                <a:solidFill>
                  <a:srgbClr val="FF0000"/>
                </a:solidFill>
              </a:rPr>
              <a:t>Enzymes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Hormones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Inter as a part of the </a:t>
            </a:r>
            <a:r>
              <a:rPr lang="en-US" dirty="0">
                <a:solidFill>
                  <a:srgbClr val="FF0000"/>
                </a:solidFill>
              </a:rPr>
              <a:t>production</a:t>
            </a:r>
            <a:r>
              <a:rPr lang="en-US" dirty="0"/>
              <a:t> (meat and eggs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Proteins classification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Proteins are classified due to their </a:t>
            </a:r>
            <a:r>
              <a:rPr lang="en-US" dirty="0">
                <a:solidFill>
                  <a:srgbClr val="FF0000"/>
                </a:solidFill>
              </a:rPr>
              <a:t>sources</a:t>
            </a:r>
            <a:r>
              <a:rPr lang="en-US" dirty="0"/>
              <a:t>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Plant proteins </a:t>
            </a:r>
            <a:r>
              <a:rPr lang="en-US" dirty="0"/>
              <a:t>(originated from the plants). </a:t>
            </a:r>
            <a:r>
              <a:rPr lang="en-US" u="sng" dirty="0"/>
              <a:t>Usually they are poor in one or more essential AAs</a:t>
            </a:r>
            <a:r>
              <a:rPr lang="en-US" u="sng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Animal proteins </a:t>
            </a:r>
            <a:r>
              <a:rPr lang="en-US" dirty="0"/>
              <a:t>(from animal byproducts), </a:t>
            </a:r>
            <a:r>
              <a:rPr lang="en-US" u="sng" dirty="0"/>
              <a:t>they are contain all essential AAs to the bird</a:t>
            </a:r>
            <a:r>
              <a:rPr lang="en-US" dirty="0"/>
              <a:t>. Therefore they called complete biological value. 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34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Minerals classification</a:t>
            </a: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9637"/>
            <a:ext cx="8686800" cy="4525963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Major </a:t>
            </a:r>
            <a:r>
              <a:rPr lang="en-US" dirty="0">
                <a:solidFill>
                  <a:srgbClr val="FF0000"/>
                </a:solidFill>
              </a:rPr>
              <a:t>or macro minerals </a:t>
            </a:r>
            <a:r>
              <a:rPr lang="en-US" dirty="0"/>
              <a:t>(they represented by percent) such as calcium, phosphor, sodium, potassium, magnesium and chloride. 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Trace </a:t>
            </a:r>
            <a:r>
              <a:rPr lang="en-US" dirty="0">
                <a:solidFill>
                  <a:srgbClr val="FF0000"/>
                </a:solidFill>
              </a:rPr>
              <a:t>or micro minerals </a:t>
            </a:r>
            <a:r>
              <a:rPr lang="en-US" dirty="0"/>
              <a:t>(represented in part per million or less) such as zinc, copper, cobalt, manganese and ferrous. </a:t>
            </a:r>
          </a:p>
          <a:p>
            <a:pPr algn="just"/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609600" y="304800"/>
            <a:ext cx="3200400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latin typeface="Army Expanded" pitchFamily="2" charset="0"/>
              </a:rPr>
              <a:t>4. Minerals</a:t>
            </a:r>
            <a:endParaRPr lang="en-US" sz="3600" dirty="0">
              <a:latin typeface="Army Expand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40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Biological </a:t>
            </a:r>
            <a:r>
              <a:rPr lang="en-US" sz="3200" dirty="0">
                <a:solidFill>
                  <a:srgbClr val="FF0000"/>
                </a:solidFill>
              </a:rPr>
              <a:t>functions of minerals</a:t>
            </a:r>
            <a:r>
              <a:rPr lang="en-US" sz="3200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Involved </a:t>
            </a:r>
            <a:r>
              <a:rPr lang="en-US" b="1" dirty="0"/>
              <a:t>as building structure of the </a:t>
            </a:r>
            <a:r>
              <a:rPr lang="en-US" b="1" dirty="0" smtClean="0"/>
              <a:t>bone. 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Essential for nervous and muscle </a:t>
            </a:r>
            <a:r>
              <a:rPr lang="en-US" b="1" dirty="0" smtClean="0"/>
              <a:t>functions.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Essential in the digestion and the metabolism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Regulate the osmotic </a:t>
            </a:r>
            <a:r>
              <a:rPr lang="en-US" b="1" dirty="0" smtClean="0"/>
              <a:t>pressure.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Essential for egg shell </a:t>
            </a:r>
            <a:r>
              <a:rPr lang="en-US" b="1" dirty="0" smtClean="0"/>
              <a:t>formation.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79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357290"/>
              </p:ext>
            </p:extLst>
          </p:nvPr>
        </p:nvGraphicFramePr>
        <p:xfrm>
          <a:off x="990600" y="3850640"/>
          <a:ext cx="7212329" cy="2804160"/>
        </p:xfrm>
        <a:graphic>
          <a:graphicData uri="http://schemas.openxmlformats.org/drawingml/2006/table">
            <a:tbl>
              <a:tblPr firstRow="1" firstCol="1" bandRow="1"/>
              <a:tblGrid>
                <a:gridCol w="1989608"/>
                <a:gridCol w="1740907"/>
                <a:gridCol w="1740907"/>
                <a:gridCol w="174090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Species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CP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ME (kcal/kg)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Ca (%)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Broiler 1-3 wk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21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3000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1.0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Broiler 4-5 wk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20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3100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0.9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Broiler 6-7 wk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18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3200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0.8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Laying hen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2900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3.25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Turkey 1-4 wk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28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2800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1.2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Turkey 5-8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26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Arial"/>
                        </a:rPr>
                        <a:t>2900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1.0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Turkey 16-20wk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16.5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3200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0.65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099597" y="3352800"/>
            <a:ext cx="5071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Table1: Poultry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Nutrition Requirements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831068"/>
            <a:ext cx="4145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Q2.  Explain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ollowing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76200"/>
            <a:ext cx="13532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Quiz!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81000" y="1006699"/>
            <a:ext cx="8458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 one broiler farm, the average body weight was 3 kg at 49 days of age and Feed/efficiency was 1.8, find the total feed consumption for the total bird in the farm, if the total number of birds in the farm was 5000?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65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Samples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471474"/>
              </p:ext>
            </p:extLst>
          </p:nvPr>
        </p:nvGraphicFramePr>
        <p:xfrm>
          <a:off x="228600" y="1066800"/>
          <a:ext cx="8458200" cy="3261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Function </a:t>
                      </a:r>
                      <a:endParaRPr lang="ar-IQ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Menirals</a:t>
                      </a:r>
                      <a:r>
                        <a:rPr lang="en-US" sz="2800" dirty="0" smtClean="0"/>
                        <a:t> </a:t>
                      </a:r>
                      <a:endParaRPr lang="ar-IQ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are required for the skeleton</a:t>
                      </a:r>
                      <a:endParaRPr lang="ar-IQ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Calcium</a:t>
                      </a:r>
                      <a:r>
                        <a:rPr lang="en-US" sz="2800" dirty="0" smtClean="0"/>
                        <a:t> and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phosphorus</a:t>
                      </a:r>
                      <a:endParaRPr lang="ar-IQ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endParaRPr lang="ar-IQ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help maintain the osmotic and pH in the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body</a:t>
                      </a:r>
                      <a:endParaRPr lang="ar-IQ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Sodium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potassium</a:t>
                      </a:r>
                      <a:r>
                        <a:rPr lang="en-US" sz="2800" dirty="0" smtClean="0"/>
                        <a:t>, and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chloride</a:t>
                      </a:r>
                      <a:endParaRPr lang="ar-IQ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45720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/>
              <a:t>indigestible minerals, such as phosphorus, copper, and zinc, can have a negative effect on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14773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of vitamins 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56038"/>
            <a:ext cx="8534400" cy="26971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1. Fat </a:t>
            </a:r>
            <a:r>
              <a:rPr lang="en-US" dirty="0"/>
              <a:t>soluble vitamins such as A, D3, E and </a:t>
            </a:r>
            <a:r>
              <a:rPr lang="en-US" dirty="0" smtClean="0"/>
              <a:t>K.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2. Water </a:t>
            </a:r>
            <a:r>
              <a:rPr lang="en-US" dirty="0"/>
              <a:t>soluble vitamins such as B complex </a:t>
            </a:r>
            <a:r>
              <a:rPr lang="en-US" dirty="0" smtClean="0"/>
              <a:t>(</a:t>
            </a:r>
            <a:r>
              <a:rPr lang="en-US" dirty="0"/>
              <a:t>B1, B2, B3, B6 and B12), </a:t>
            </a:r>
            <a:r>
              <a:rPr lang="en-US" dirty="0" err="1"/>
              <a:t>Cholin</a:t>
            </a:r>
            <a:r>
              <a:rPr lang="en-US" dirty="0"/>
              <a:t>, Niacin, folic acid and ascorbic </a:t>
            </a:r>
            <a:r>
              <a:rPr lang="en-US" dirty="0" smtClean="0"/>
              <a:t>acid.</a:t>
            </a: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82562"/>
            <a:ext cx="3048000" cy="103663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my Expanded" pitchFamily="2" charset="0"/>
              </a:rPr>
              <a:t>5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my Expanded" pitchFamily="2" charset="0"/>
              </a:rPr>
              <a:t>. Vitamins</a:t>
            </a: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my Expande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They are organic compounds which the body require very trace amount. The body of the chicken cannot synthesize most of the vitamins and not able to reserve in the body. </a:t>
            </a:r>
          </a:p>
        </p:txBody>
      </p:sp>
    </p:spTree>
    <p:extLst>
      <p:ext uri="{BB962C8B-B14F-4D97-AF65-F5344CB8AC3E}">
        <p14:creationId xmlns:p14="http://schemas.microsoft.com/office/powerpoint/2010/main" val="207170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>
                <a:solidFill>
                  <a:srgbClr val="FF0000"/>
                </a:solidFill>
              </a:rPr>
              <a:t>The biologic function of vitamins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4000" dirty="0"/>
              <a:t>Involved in several metabolic </a:t>
            </a:r>
            <a:r>
              <a:rPr lang="en-US" sz="4000" dirty="0" smtClean="0"/>
              <a:t>reactions. </a:t>
            </a:r>
          </a:p>
          <a:p>
            <a:pPr marL="514350" lvl="0" indent="-514350" algn="just">
              <a:buFont typeface="+mj-lt"/>
              <a:buAutoNum type="arabicPeriod"/>
            </a:pPr>
            <a:endParaRPr lang="en-US" sz="40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4000" dirty="0"/>
              <a:t>Essential for the maintenance of the regular </a:t>
            </a:r>
            <a:r>
              <a:rPr lang="en-US" sz="4000" dirty="0" smtClean="0"/>
              <a:t>growth.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75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Water </a:t>
            </a:r>
            <a:r>
              <a:rPr lang="en-US" dirty="0"/>
              <a:t>is considered as most important nutrient essential for metabolic functions in the body such </a:t>
            </a:r>
            <a:r>
              <a:rPr lang="en-US" dirty="0" smtClean="0"/>
              <a:t>as:</a:t>
            </a:r>
          </a:p>
          <a:p>
            <a:r>
              <a:rPr lang="en-US" dirty="0" smtClean="0"/>
              <a:t>Digestion </a:t>
            </a:r>
          </a:p>
          <a:p>
            <a:r>
              <a:rPr lang="en-US" dirty="0"/>
              <a:t>A</a:t>
            </a:r>
            <a:r>
              <a:rPr lang="en-US" dirty="0" smtClean="0"/>
              <a:t>bsorption </a:t>
            </a:r>
          </a:p>
          <a:p>
            <a:r>
              <a:rPr lang="en-US" dirty="0"/>
              <a:t>M</a:t>
            </a:r>
            <a:r>
              <a:rPr lang="en-US" dirty="0" smtClean="0"/>
              <a:t>etabolism </a:t>
            </a:r>
          </a:p>
          <a:p>
            <a:r>
              <a:rPr lang="en-US" dirty="0" smtClean="0"/>
              <a:t>Regulation </a:t>
            </a:r>
            <a:r>
              <a:rPr lang="en-US" dirty="0"/>
              <a:t>of body </a:t>
            </a:r>
            <a:r>
              <a:rPr lang="en-US" dirty="0" smtClean="0"/>
              <a:t>temperature</a:t>
            </a:r>
          </a:p>
          <a:p>
            <a:r>
              <a:rPr lang="en-US" dirty="0" smtClean="0"/>
              <a:t>Structural function (</a:t>
            </a:r>
            <a:r>
              <a:rPr lang="en-US" sz="2600" dirty="0" smtClean="0"/>
              <a:t>Water </a:t>
            </a:r>
            <a:r>
              <a:rPr lang="en-US" sz="2600" dirty="0"/>
              <a:t>is part of the meat (55%) and the egg (65</a:t>
            </a:r>
            <a:r>
              <a:rPr lang="en-US" sz="2600" dirty="0" smtClean="0"/>
              <a:t>%)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58762"/>
            <a:ext cx="3048000" cy="10366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my Expanded" pitchFamily="2" charset="0"/>
              </a:rPr>
              <a:t>5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my Expanded" pitchFamily="2" charset="0"/>
              </a:rPr>
              <a:t>. Water</a:t>
            </a: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my Expand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7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153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amount of water needed </a:t>
            </a:r>
            <a:r>
              <a:rPr lang="en-US" sz="2400" b="1" dirty="0">
                <a:solidFill>
                  <a:srgbClr val="FF0000"/>
                </a:solidFill>
              </a:rPr>
              <a:t>depends </a:t>
            </a:r>
            <a:r>
              <a:rPr lang="en-US" sz="2400" b="1" dirty="0" smtClean="0">
                <a:solidFill>
                  <a:srgbClr val="FF0000"/>
                </a:solidFill>
              </a:rPr>
              <a:t>on many factors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/>
              <a:t>1. Environmental </a:t>
            </a:r>
            <a:r>
              <a:rPr lang="en-US" sz="2400" dirty="0"/>
              <a:t>temperature and relative </a:t>
            </a:r>
            <a:r>
              <a:rPr lang="en-US" sz="2400" dirty="0" smtClean="0"/>
              <a:t>humidity. 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en-US" sz="2400" dirty="0" smtClean="0"/>
              <a:t>2. The </a:t>
            </a:r>
            <a:r>
              <a:rPr lang="en-US" sz="2400" dirty="0"/>
              <a:t>composition of the </a:t>
            </a:r>
            <a:r>
              <a:rPr lang="en-US" sz="2400" dirty="0" smtClean="0"/>
              <a:t>diet. 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en-US" sz="2400" dirty="0" smtClean="0"/>
              <a:t>3. Rate </a:t>
            </a:r>
            <a:r>
              <a:rPr lang="en-US" sz="2400" dirty="0"/>
              <a:t>of growth or egg </a:t>
            </a:r>
            <a:r>
              <a:rPr lang="en-US" sz="2400" dirty="0" smtClean="0"/>
              <a:t>production. 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en-US" sz="2400" dirty="0" smtClean="0"/>
              <a:t>4. Efficiency </a:t>
            </a:r>
            <a:r>
              <a:rPr lang="en-US" sz="2400" dirty="0"/>
              <a:t>of kidney reabsorption of water in individual birds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 </a:t>
            </a:r>
            <a:endParaRPr lang="en-US" sz="24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/>
              <a:t>It has been generally assumed that birds drink approximately twice as much water as the amount of feed consumed on a weight </a:t>
            </a:r>
            <a:r>
              <a:rPr lang="en-US" sz="2400" dirty="0" smtClean="0"/>
              <a:t>basis.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630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Several </a:t>
            </a:r>
            <a:r>
              <a:rPr lang="en-US" sz="2800" b="1" dirty="0">
                <a:solidFill>
                  <a:srgbClr val="0070C0"/>
                </a:solidFill>
              </a:rPr>
              <a:t>dietary factors </a:t>
            </a:r>
            <a:r>
              <a:rPr lang="en-US" sz="2800" b="1" dirty="0">
                <a:solidFill>
                  <a:srgbClr val="FF0000"/>
                </a:solidFill>
              </a:rPr>
              <a:t>influence water intake and water: feed ratios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</a:p>
          <a:p>
            <a:r>
              <a:rPr lang="en-US" sz="2800" dirty="0"/>
              <a:t> </a:t>
            </a:r>
          </a:p>
          <a:p>
            <a:pPr marL="514350" lvl="0" indent="-514350" algn="just">
              <a:buAutoNum type="arabicPeriod"/>
            </a:pPr>
            <a:r>
              <a:rPr lang="en-US" sz="2800" dirty="0" smtClean="0"/>
              <a:t>Increasing </a:t>
            </a:r>
            <a:r>
              <a:rPr lang="en-US" sz="2800" dirty="0"/>
              <a:t>crude protein increases water intake and water: feed ratios. </a:t>
            </a:r>
            <a:endParaRPr lang="en-US" sz="2800" dirty="0" smtClean="0"/>
          </a:p>
          <a:p>
            <a:pPr lvl="0" algn="just"/>
            <a:endParaRPr lang="en-US" sz="2800" dirty="0"/>
          </a:p>
          <a:p>
            <a:pPr lvl="0" algn="just"/>
            <a:r>
              <a:rPr lang="en-US" sz="2800" dirty="0" smtClean="0"/>
              <a:t>2. Crumbling </a:t>
            </a:r>
            <a:r>
              <a:rPr lang="en-US" sz="2800" dirty="0"/>
              <a:t>or pelleting of diets increases both water and feed intake relative to mash diets, but water: feed ratios stay relatively the </a:t>
            </a:r>
            <a:r>
              <a:rPr lang="en-US" sz="2800" dirty="0" smtClean="0"/>
              <a:t>same.</a:t>
            </a:r>
          </a:p>
          <a:p>
            <a:pPr lvl="0" algn="just"/>
            <a:endParaRPr lang="en-US" sz="2800" dirty="0"/>
          </a:p>
          <a:p>
            <a:pPr lvl="0" algn="just"/>
            <a:r>
              <a:rPr lang="en-US" sz="2800" dirty="0" smtClean="0"/>
              <a:t>3. Increasing </a:t>
            </a:r>
            <a:r>
              <a:rPr lang="en-US" sz="2800" dirty="0"/>
              <a:t>dietary salt increases the water intake.</a:t>
            </a:r>
          </a:p>
        </p:txBody>
      </p:sp>
    </p:spTree>
    <p:extLst>
      <p:ext uri="{BB962C8B-B14F-4D97-AF65-F5344CB8AC3E}">
        <p14:creationId xmlns:p14="http://schemas.microsoft.com/office/powerpoint/2010/main" val="33001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Sources of water for poultry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785872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Drinking </a:t>
            </a:r>
            <a:r>
              <a:rPr lang="en-US" sz="3600" dirty="0"/>
              <a:t>water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The water content of the feed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Metabolized water</a:t>
            </a:r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457200" y="3494544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safe water supply is essential for healthy livestock and poultry.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Contaminated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water can affect growth, reproduction, and productivity of animals as well as safety of animal products for human consumption.</a:t>
            </a:r>
          </a:p>
        </p:txBody>
      </p:sp>
    </p:spTree>
    <p:extLst>
      <p:ext uri="{BB962C8B-B14F-4D97-AF65-F5344CB8AC3E}">
        <p14:creationId xmlns:p14="http://schemas.microsoft.com/office/powerpoint/2010/main" val="94005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638800" cy="1143000"/>
          </a:xfrm>
        </p:spPr>
        <p:txBody>
          <a:bodyPr>
            <a:normAutofit/>
          </a:bodyPr>
          <a:lstStyle/>
          <a:p>
            <a:r>
              <a:rPr lang="en-US" b="1" dirty="0"/>
              <a:t>Feed </a:t>
            </a:r>
            <a:r>
              <a:rPr lang="en-US" b="1" dirty="0" smtClean="0"/>
              <a:t>additives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149047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additives with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feeding value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but indirectly affect positively on the growth of the bird such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as:</a:t>
            </a:r>
          </a:p>
          <a:p>
            <a:pPr marL="109728" indent="0" algn="just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895600"/>
            <a:ext cx="5257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/>
              <a:t>Anticoccidioses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Pellet </a:t>
            </a:r>
            <a:r>
              <a:rPr lang="en-US" sz="2400" dirty="0" smtClean="0"/>
              <a:t>binder 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antibiotics growth </a:t>
            </a:r>
            <a:r>
              <a:rPr lang="en-US" sz="2400" dirty="0" smtClean="0"/>
              <a:t>promoters 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antifungal </a:t>
            </a:r>
            <a:r>
              <a:rPr lang="en-US" sz="2400" dirty="0" smtClean="0"/>
              <a:t>agents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953000" y="2819400"/>
            <a:ext cx="419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probiotics and </a:t>
            </a:r>
            <a:r>
              <a:rPr lang="en-US" sz="2400" dirty="0" smtClean="0"/>
              <a:t>prebiotics 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pigments 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worming </a:t>
            </a:r>
            <a:r>
              <a:rPr lang="en-US" sz="2400" dirty="0" smtClean="0"/>
              <a:t>compounds 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odor control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Toxin </a:t>
            </a:r>
            <a:r>
              <a:rPr lang="en-US" sz="2400" dirty="0" smtClean="0"/>
              <a:t>binders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84630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Mycotoxins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Mycotoxins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secondary toxic metabolites produced by fungi or molds and contaminate almost all agricultural ingredients, thereby negatively affecting animal health and performance.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5146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Toxin binders: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best way to reduce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mycotoxins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contaminated feed is the use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mycotoxin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binders. The mod of action of these additives is to inhibit the uptake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mycotoxins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an animal in vivo.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Mycotoxin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binders act like a ‘chemical sponge’ and adsorb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mycotoxins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the gastrointestinal tract, thus preventing the uptake and distribution to target organs.</a:t>
            </a:r>
          </a:p>
        </p:txBody>
      </p:sp>
    </p:spTree>
    <p:extLst>
      <p:ext uri="{BB962C8B-B14F-4D97-AF65-F5344CB8AC3E}">
        <p14:creationId xmlns:p14="http://schemas.microsoft.com/office/powerpoint/2010/main" val="45644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305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efficacy of the adsorption depends on the chemical structure of both the binder and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mycotoxin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other hand, the properties of the adsorbed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mycotoxins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like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polarity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solubility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charge distribution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also play a significant role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Commonly used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mycotoxin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binders are: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Inorganic binders: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Activated Carbon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Mineral based binders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Clinoptilolite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Bentonite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Zeolites,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Caolin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Ogranic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binders: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Esterified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glucomannan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(Saccharomyces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cerevisiae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Resins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cholestyramine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Enzymes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eubacterium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62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414" y="863057"/>
            <a:ext cx="80857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Basic nutrient requirements for poultry in the feed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97839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science of nutrition involves providing a balance of nutrients that best meets the animals needs for growth, maintenance, egg production, etc.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economic reasons, this supply of nutrients should be at least cost, and so we must supply only enough for requirements, without there being any major excesses. </a:t>
            </a:r>
          </a:p>
        </p:txBody>
      </p:sp>
    </p:spTree>
    <p:extLst>
      <p:ext uri="{BB962C8B-B14F-4D97-AF65-F5344CB8AC3E}">
        <p14:creationId xmlns:p14="http://schemas.microsoft.com/office/powerpoint/2010/main" val="333840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447515"/>
              </p:ext>
            </p:extLst>
          </p:nvPr>
        </p:nvGraphicFramePr>
        <p:xfrm>
          <a:off x="609600" y="304802"/>
          <a:ext cx="8001000" cy="6043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6172200"/>
              </a:tblGrid>
              <a:tr h="268808">
                <a:tc gridSpan="2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MYCOTOXICOSIS – CLINICAL SIGNS IN POULTRY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80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Mycotoxin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Disorders (Effects)  </a:t>
                      </a:r>
                      <a:endParaRPr lang="en-US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231445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Aflatoxin</a:t>
                      </a: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Liver damage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 of body weight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Loss of appetite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Central Nervous System  disorders (ducklings and turkeys)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weakness of the legs and relaxed wings (chicks)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Blood coagulation disorders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Disorder in metabolism of  B vitamins and amino acid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Loss of immunity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172998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Ochratoxin</a:t>
                      </a: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Kidney damage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Polydipsia (increased water intake)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Poor egg-shell quality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Decreased egg production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Decreased feed intake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Immunosuppression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143774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Trichotecenes</a:t>
                      </a:r>
                      <a:endParaRPr lang="en-US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(T2 </a:t>
                      </a: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mycotoxin</a:t>
                      </a: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 and dermal lesions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 of egg weight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Increased number of soft-shell eggs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Immunosuppression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6687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Decreased performance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3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514600"/>
            <a:ext cx="63409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 OF TODAYS LECTURE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829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very difficult and very expensive to supply all nutrients at the exact nutrient needs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rather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have to oversupply some nutrients in practical situations, in an attempt to meet the limiting nutrients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poultry diets these limiting nutrients are usually energy and some of the essential amino acids, such as methionine and lysine. In formulating diets the following nutrients are considered: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81400" y="3733800"/>
            <a:ext cx="419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Energy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Protein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Fat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Vitamins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Minerals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Water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5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the exception of water, these nutrients are provided by the ingredients that make up the diet. Ingredients are classified as: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600" y="21336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Cereals </a:t>
            </a:r>
            <a:endParaRPr lang="en-US" sz="2400" dirty="0">
              <a:solidFill>
                <a:srgbClr val="FF0000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Animal </a:t>
            </a:r>
            <a:r>
              <a:rPr lang="en-US" sz="2400" dirty="0">
                <a:solidFill>
                  <a:srgbClr val="FF0000"/>
                </a:solidFill>
              </a:rPr>
              <a:t>Proteins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Vegetables Proteins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Vegetable </a:t>
            </a:r>
            <a:r>
              <a:rPr lang="en-US" sz="2400" dirty="0">
                <a:solidFill>
                  <a:srgbClr val="FF0000"/>
                </a:solidFill>
              </a:rPr>
              <a:t>oils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Animal </a:t>
            </a:r>
            <a:r>
              <a:rPr lang="en-US" sz="2400" dirty="0">
                <a:solidFill>
                  <a:srgbClr val="FF0000"/>
                </a:solidFill>
              </a:rPr>
              <a:t>Fats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Micro </a:t>
            </a:r>
            <a:r>
              <a:rPr lang="en-US" sz="2400" dirty="0">
                <a:solidFill>
                  <a:srgbClr val="FF0000"/>
                </a:solidFill>
              </a:rPr>
              <a:t>Minerals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Macro </a:t>
            </a:r>
            <a:r>
              <a:rPr lang="en-US" sz="2400" dirty="0">
                <a:solidFill>
                  <a:srgbClr val="FF0000"/>
                </a:solidFill>
              </a:rPr>
              <a:t>Minerals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Vitamin </a:t>
            </a:r>
            <a:r>
              <a:rPr lang="en-US" sz="2400" dirty="0">
                <a:solidFill>
                  <a:srgbClr val="FF0000"/>
                </a:solidFill>
              </a:rPr>
              <a:t>Premixes </a:t>
            </a:r>
          </a:p>
        </p:txBody>
      </p:sp>
    </p:spTree>
    <p:extLst>
      <p:ext uri="{BB962C8B-B14F-4D97-AF65-F5344CB8AC3E}">
        <p14:creationId xmlns:p14="http://schemas.microsoft.com/office/powerpoint/2010/main" val="2838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66678"/>
            <a:ext cx="7467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Each of these separate types of ingredient provides a specific quantity and quality of nutrients to the diet. Balancing these ingredients to produce the diet formulation depend on the skill of the nutritionist.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order to produce a diet, the nutritionist must know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birds needs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ingredients.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114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Formulation = </a:t>
            </a:r>
            <a:r>
              <a:rPr lang="en-US" sz="2400" dirty="0" smtClean="0">
                <a:solidFill>
                  <a:srgbClr val="FF0000"/>
                </a:solidFill>
              </a:rPr>
              <a:t>(Balance needs)(ingredients)(costs)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078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Classification </a:t>
            </a: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Hydrolyzed</a:t>
            </a:r>
            <a:r>
              <a:rPr lang="en-US" sz="3200" dirty="0" smtClean="0"/>
              <a:t> (</a:t>
            </a:r>
            <a:r>
              <a:rPr lang="en-US" sz="3200" dirty="0"/>
              <a:t>Sugars and </a:t>
            </a:r>
            <a:r>
              <a:rPr lang="en-US" sz="3200" dirty="0" smtClean="0"/>
              <a:t>Starch)</a:t>
            </a:r>
          </a:p>
          <a:p>
            <a:pPr marL="0" indent="0">
              <a:buNone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Un- </a:t>
            </a:r>
            <a:r>
              <a:rPr lang="en-US" sz="3200" b="1" dirty="0">
                <a:solidFill>
                  <a:srgbClr val="FF0000"/>
                </a:solidFill>
              </a:rPr>
              <a:t>hydrolyzed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/>
              <a:t>Crude fiber) </a:t>
            </a:r>
            <a:r>
              <a:rPr lang="en-US" sz="3200" dirty="0" smtClean="0"/>
              <a:t>(cellulose </a:t>
            </a:r>
            <a:r>
              <a:rPr lang="en-US" sz="3200" dirty="0"/>
              <a:t>and </a:t>
            </a:r>
            <a:r>
              <a:rPr lang="en-US" sz="3200" dirty="0" smtClean="0"/>
              <a:t>hemicellulose and lignin) </a:t>
            </a:r>
          </a:p>
          <a:p>
            <a:pPr marL="0" indent="0">
              <a:buNone/>
            </a:pPr>
            <a:endParaRPr lang="en-US" sz="3200" dirty="0" smtClean="0"/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3200" b="1" dirty="0" smtClean="0"/>
              <a:t>poultry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</a:t>
            </a:r>
            <a:r>
              <a:rPr lang="en-US" sz="3200" b="1" dirty="0"/>
              <a:t> digest and absorb by the </a:t>
            </a:r>
            <a:r>
              <a:rPr lang="en-US" sz="3200" b="1" dirty="0" smtClean="0"/>
              <a:t>intestine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536921" y="1447800"/>
            <a:ext cx="8149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Organic compounds composed mainly of C, H and O.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27038"/>
            <a:ext cx="3886200" cy="639762"/>
          </a:xfrm>
          <a:solidFill>
            <a:srgbClr val="FFFF0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lvl="0"/>
            <a:r>
              <a:rPr lang="en-US" sz="3200" dirty="0" smtClean="0">
                <a:solidFill>
                  <a:srgbClr val="FF0000"/>
                </a:solidFill>
              </a:rPr>
              <a:t>1. Carbohydrates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5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31527"/>
              </p:ext>
            </p:extLst>
          </p:nvPr>
        </p:nvGraphicFramePr>
        <p:xfrm>
          <a:off x="609600" y="1929384"/>
          <a:ext cx="8001000" cy="289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371600"/>
                <a:gridCol w="1981200"/>
                <a:gridCol w="1066800"/>
                <a:gridCol w="1524000"/>
              </a:tblGrid>
              <a:tr h="5791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Ingredient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Cellulose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Arabinoxylan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Pectin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B-glucans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Wheat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Barley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4.0-5.0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Soybean Meal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757535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Table1: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Non-starch polysaccharides in selected ingredients (%)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8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0"/>
            <a:ext cx="8077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Biological function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main biological function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carbohydrates: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roduction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energy for maintenance requirements (maintain the body heat, respiration, absorption, heart muscle movements, metabolism, birds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movements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energy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production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requirements such as growth and egg lying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the supplemented energy in the feed exceeded the requirements of the bird it will store in the body as fat deposit for use later.</a:t>
            </a:r>
          </a:p>
        </p:txBody>
      </p:sp>
    </p:spTree>
    <p:extLst>
      <p:ext uri="{BB962C8B-B14F-4D97-AF65-F5344CB8AC3E}">
        <p14:creationId xmlns:p14="http://schemas.microsoft.com/office/powerpoint/2010/main" val="102127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8689</TotalTime>
  <Words>1747</Words>
  <Application>Microsoft Office PowerPoint</Application>
  <PresentationFormat>On-screen Show (4:3)</PresentationFormat>
  <Paragraphs>285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Carbohydrates</vt:lpstr>
      <vt:lpstr>PowerPoint Presentation</vt:lpstr>
      <vt:lpstr>PowerPoint Presentation</vt:lpstr>
      <vt:lpstr>PowerPoint Presentation</vt:lpstr>
      <vt:lpstr>PowerPoint Presentation</vt:lpstr>
      <vt:lpstr>2. Lipids:</vt:lpstr>
      <vt:lpstr>PowerPoint Presentation</vt:lpstr>
      <vt:lpstr>3. Proteins</vt:lpstr>
      <vt:lpstr>PowerPoint Presentation</vt:lpstr>
      <vt:lpstr>PowerPoint Presentation</vt:lpstr>
      <vt:lpstr>Proteins classification</vt:lpstr>
      <vt:lpstr>Minerals classification</vt:lpstr>
      <vt:lpstr>PowerPoint Presentation</vt:lpstr>
      <vt:lpstr>Samples </vt:lpstr>
      <vt:lpstr>Classification of vitamins </vt:lpstr>
      <vt:lpstr>PowerPoint Presentation</vt:lpstr>
      <vt:lpstr>PowerPoint Presentation</vt:lpstr>
      <vt:lpstr>PowerPoint Presentation</vt:lpstr>
      <vt:lpstr>PowerPoint Presentation</vt:lpstr>
      <vt:lpstr>Sources of water for poultry:</vt:lpstr>
      <vt:lpstr>Feed additives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Rebin</dc:creator>
  <cp:lastModifiedBy>Taj</cp:lastModifiedBy>
  <cp:revision>413</cp:revision>
  <dcterms:created xsi:type="dcterms:W3CDTF">2006-08-16T00:00:00Z</dcterms:created>
  <dcterms:modified xsi:type="dcterms:W3CDTF">2021-10-11T16:27:55Z</dcterms:modified>
</cp:coreProperties>
</file>