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48A3-7B73-4013-827B-CA55B516BA50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3674-8EE6-40C2-A951-E3BC3A6E7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9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48A3-7B73-4013-827B-CA55B516BA50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3674-8EE6-40C2-A951-E3BC3A6E7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8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48A3-7B73-4013-827B-CA55B516BA50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3674-8EE6-40C2-A951-E3BC3A6E7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9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48A3-7B73-4013-827B-CA55B516BA50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3674-8EE6-40C2-A951-E3BC3A6E7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0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48A3-7B73-4013-827B-CA55B516BA50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3674-8EE6-40C2-A951-E3BC3A6E7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5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48A3-7B73-4013-827B-CA55B516BA50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3674-8EE6-40C2-A951-E3BC3A6E7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2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48A3-7B73-4013-827B-CA55B516BA50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3674-8EE6-40C2-A951-E3BC3A6E7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48A3-7B73-4013-827B-CA55B516BA50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3674-8EE6-40C2-A951-E3BC3A6E7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6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48A3-7B73-4013-827B-CA55B516BA50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3674-8EE6-40C2-A951-E3BC3A6E7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2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48A3-7B73-4013-827B-CA55B516BA50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3674-8EE6-40C2-A951-E3BC3A6E7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3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48A3-7B73-4013-827B-CA55B516BA50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3674-8EE6-40C2-A951-E3BC3A6E7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6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848A3-7B73-4013-827B-CA55B516BA50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3674-8EE6-40C2-A951-E3BC3A6E7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9144000" cy="2133600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algn="l"/>
                <a:r>
                  <a:rPr lang="en-GB" sz="2400" b="1" dirty="0" smtClean="0"/>
                  <a:t/>
                </a:r>
                <a:br>
                  <a:rPr lang="en-GB" sz="2400" b="1" dirty="0" smtClean="0"/>
                </a:br>
                <a:r>
                  <a:rPr lang="en-GB" sz="2400" b="1" dirty="0" smtClean="0">
                    <a:solidFill>
                      <a:srgbClr val="FF0000"/>
                    </a:solidFill>
                    <a:latin typeface="+mn-lt"/>
                  </a:rPr>
                  <a:t>Regular and T</a:t>
                </a:r>
                <a:r>
                  <a:rPr lang="en-GB" sz="2400" b="1" baseline="-25000" dirty="0" smtClean="0">
                    <a:solidFill>
                      <a:srgbClr val="FF0000"/>
                    </a:solidFill>
                    <a:latin typeface="+mn-lt"/>
                  </a:rPr>
                  <a:t>3</a:t>
                </a:r>
                <a:r>
                  <a:rPr lang="en-GB" sz="2400" b="1" dirty="0" smtClean="0">
                    <a:solidFill>
                      <a:srgbClr val="FF0000"/>
                    </a:solidFill>
                    <a:latin typeface="+mn-lt"/>
                  </a:rPr>
                  <a:t>-space</a:t>
                </a:r>
                <a:r>
                  <a:rPr lang="en-US" sz="2400" dirty="0" smtClean="0">
                    <a:latin typeface="+mn-lt"/>
                  </a:rPr>
                  <a:t/>
                </a:r>
                <a:br>
                  <a:rPr lang="en-US" sz="2400" dirty="0" smtClean="0">
                    <a:latin typeface="+mn-lt"/>
                  </a:rPr>
                </a:br>
                <a:r>
                  <a:rPr lang="en-GB" sz="2400" b="1" dirty="0" smtClean="0">
                    <a:solidFill>
                      <a:srgbClr val="FFFF00"/>
                    </a:solidFill>
                    <a:latin typeface="+mn-lt"/>
                  </a:rPr>
                  <a:t>Definition</a:t>
                </a:r>
                <a:r>
                  <a:rPr lang="en-GB" sz="2400" b="1" dirty="0" smtClean="0">
                    <a:latin typeface="+mn-lt"/>
                  </a:rPr>
                  <a:t>: </a:t>
                </a:r>
                <a:r>
                  <a:rPr lang="en-GB" sz="2400" dirty="0" smtClean="0">
                    <a:latin typeface="+mn-lt"/>
                  </a:rPr>
                  <a:t>A topological space  (X,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sz="2400" dirty="0" smtClean="0">
                    <a:latin typeface="+mn-lt"/>
                  </a:rPr>
                  <a:t>) is said to be regular </a:t>
                </a:r>
                <a:r>
                  <a:rPr lang="en-GB" sz="2400" dirty="0" err="1" smtClean="0">
                    <a:latin typeface="+mn-lt"/>
                  </a:rPr>
                  <a:t>iff</a:t>
                </a:r>
                <a:r>
                  <a:rPr lang="en-GB" sz="2400" dirty="0" smtClean="0">
                    <a:latin typeface="+mn-lt"/>
                  </a:rPr>
                  <a:t> for every closed set F and every point p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/>
                        <a:ea typeface="Cambria Math"/>
                      </a:rPr>
                      <m:t>∉</m:t>
                    </m:r>
                  </m:oMath>
                </a14:m>
                <a:r>
                  <a:rPr lang="en-GB" sz="2400" dirty="0" smtClean="0">
                    <a:latin typeface="+mn-lt"/>
                  </a:rPr>
                  <a:t> F, there exist open sets G and H such that  p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400" dirty="0" smtClean="0">
                    <a:latin typeface="+mn-lt"/>
                  </a:rPr>
                  <a:t>G,F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GB" sz="2400" dirty="0" smtClean="0">
                    <a:latin typeface="+mn-lt"/>
                  </a:rPr>
                  <a:t>H and G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sz="2400" dirty="0" smtClean="0">
                    <a:latin typeface="+mn-lt"/>
                  </a:rPr>
                  <a:t>H=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en-GB" sz="2400" dirty="0" smtClean="0">
                    <a:latin typeface="+mn-lt"/>
                  </a:rPr>
                  <a:t>  </a:t>
                </a: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GB" sz="2400" dirty="0" smtClean="0"/>
                  <a:t>The regular space which is also T</a:t>
                </a:r>
                <a:r>
                  <a:rPr lang="en-GB" sz="2400" baseline="-25000" dirty="0" smtClean="0"/>
                  <a:t>1</a:t>
                </a:r>
                <a:r>
                  <a:rPr lang="en-GB" sz="2400" dirty="0" smtClean="0"/>
                  <a:t>-space is called a T</a:t>
                </a:r>
                <a:r>
                  <a:rPr lang="en-GB" sz="2400" baseline="-25000" dirty="0" smtClean="0"/>
                  <a:t>3</a:t>
                </a:r>
                <a:r>
                  <a:rPr lang="en-GB" sz="2400" dirty="0" smtClean="0"/>
                  <a:t>-space</a:t>
                </a:r>
                <a:endParaRPr lang="en-US" sz="24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9144000" cy="2133600"/>
              </a:xfrm>
              <a:blipFill rotWithShape="1">
                <a:blip r:embed="rId2"/>
                <a:stretch>
                  <a:fillRect l="-864" t="-5085" b="-9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2286000"/>
                <a:ext cx="9144000" cy="4572000"/>
              </a:xfr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GB" b="1" dirty="0" smtClean="0">
                    <a:solidFill>
                      <a:srgbClr val="0070C0"/>
                    </a:solidFill>
                  </a:rPr>
                  <a:t>Ex:</a:t>
                </a:r>
                <a:r>
                  <a:rPr lang="en-GB" b="1" dirty="0" smtClean="0"/>
                  <a:t> </a:t>
                </a:r>
                <a:r>
                  <a:rPr lang="en-GB" dirty="0"/>
                  <a:t>Let X={</a:t>
                </a:r>
                <a:r>
                  <a:rPr lang="en-GB" dirty="0" err="1"/>
                  <a:t>a,b,c</a:t>
                </a:r>
                <a:r>
                  <a:rPr lang="en-GB" dirty="0" smtClean="0"/>
                  <a:t>}, </a:t>
                </a:r>
                <a:r>
                  <a:rPr lang="en-GB" dirty="0"/>
                  <a:t>and Let</a:t>
                </a:r>
                <a:r>
                  <a:rPr lang="en-GB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dirty="0"/>
                  <a:t>={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en-GB" dirty="0"/>
                  <a:t> ,{a},{</a:t>
                </a:r>
                <a:r>
                  <a:rPr lang="en-GB" dirty="0" err="1"/>
                  <a:t>b,c</a:t>
                </a:r>
                <a:r>
                  <a:rPr lang="en-GB" dirty="0"/>
                  <a:t>},X</a:t>
                </a:r>
                <a:r>
                  <a:rPr lang="en-GB" dirty="0" smtClean="0"/>
                  <a:t>}, </a:t>
                </a:r>
                <a:r>
                  <a:rPr lang="en-GB" dirty="0"/>
                  <a:t>show that (X,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dirty="0"/>
                  <a:t>) is regular space but not  a </a:t>
                </a:r>
                <a:r>
                  <a:rPr lang="en-GB" dirty="0" smtClean="0"/>
                  <a:t>T</a:t>
                </a:r>
                <a:r>
                  <a:rPr lang="en-GB" baseline="-25000" dirty="0" smtClean="0"/>
                  <a:t>3</a:t>
                </a:r>
                <a:r>
                  <a:rPr lang="en-GB" dirty="0" smtClean="0"/>
                  <a:t>-space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GB" b="1" dirty="0" smtClean="0">
                    <a:solidFill>
                      <a:srgbClr val="0070C0"/>
                    </a:solidFill>
                  </a:rPr>
                  <a:t>Sol:</a:t>
                </a:r>
                <a:r>
                  <a:rPr lang="en-GB" b="1" dirty="0" smtClean="0"/>
                  <a:t> </a:t>
                </a:r>
                <a:r>
                  <a:rPr lang="en-GB" dirty="0"/>
                  <a:t>The closed subsets are</a:t>
                </a:r>
                <a:r>
                  <a:rPr lang="en-GB" b="1" dirty="0"/>
                  <a:t> </a:t>
                </a:r>
                <a:r>
                  <a:rPr lang="en-GB" dirty="0"/>
                  <a:t> X, {</a:t>
                </a:r>
                <a:r>
                  <a:rPr lang="en-GB" dirty="0" err="1"/>
                  <a:t>b,c</a:t>
                </a:r>
                <a:r>
                  <a:rPr lang="en-GB" dirty="0"/>
                  <a:t>},{a},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en-GB" dirty="0"/>
                  <a:t>. Consider the closed set {</a:t>
                </a:r>
                <a:r>
                  <a:rPr lang="en-GB" dirty="0" err="1"/>
                  <a:t>b,c</a:t>
                </a:r>
                <a:r>
                  <a:rPr lang="en-GB" dirty="0"/>
                  <a:t>}, and the point </a:t>
                </a:r>
                <a:r>
                  <a:rPr lang="en-GB" b="1" dirty="0"/>
                  <a:t>a</a:t>
                </a:r>
                <a:r>
                  <a:rPr lang="en-GB" dirty="0"/>
                  <a:t> not belong to it. Then {</a:t>
                </a:r>
                <a:r>
                  <a:rPr lang="en-GB" dirty="0" err="1"/>
                  <a:t>b,c</a:t>
                </a:r>
                <a:r>
                  <a:rPr lang="en-GB" dirty="0"/>
                  <a:t>} and {a} are open sets such that {</a:t>
                </a:r>
                <a:r>
                  <a:rPr lang="en-GB" dirty="0" err="1"/>
                  <a:t>b,c</a:t>
                </a:r>
                <a:r>
                  <a:rPr lang="en-GB" dirty="0"/>
                  <a:t>}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GB" dirty="0"/>
                  <a:t>{</a:t>
                </a:r>
                <a:r>
                  <a:rPr lang="en-GB" dirty="0" err="1"/>
                  <a:t>b,c</a:t>
                </a:r>
                <a:r>
                  <a:rPr lang="en-GB" dirty="0"/>
                  <a:t>} and </a:t>
                </a:r>
                <a:r>
                  <a:rPr lang="en-GB" b="1" dirty="0"/>
                  <a:t>a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/>
                  <a:t>{a} and {a}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dirty="0"/>
                  <a:t>{</a:t>
                </a:r>
                <a:r>
                  <a:rPr lang="en-GB" dirty="0" err="1"/>
                  <a:t>b,c</a:t>
                </a:r>
                <a:r>
                  <a:rPr lang="en-GB" dirty="0"/>
                  <a:t>}=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en-GB" dirty="0" smtClean="0"/>
                  <a:t> </a:t>
                </a:r>
                <a:r>
                  <a:rPr lang="en-GB" dirty="0"/>
                  <a:t> Similarly  consider the closed set {a} and a point </a:t>
                </a:r>
                <a:r>
                  <a:rPr lang="en-GB" b="1" dirty="0" smtClean="0"/>
                  <a:t>b</a:t>
                </a:r>
                <a:r>
                  <a:rPr lang="en-GB" dirty="0" smtClean="0"/>
                  <a:t> </a:t>
                </a:r>
                <a:r>
                  <a:rPr lang="en-GB" dirty="0"/>
                  <a:t>not belonging to it , then{</a:t>
                </a:r>
                <a:r>
                  <a:rPr lang="en-GB" dirty="0" err="1"/>
                  <a:t>b,c</a:t>
                </a:r>
                <a:r>
                  <a:rPr lang="en-GB" dirty="0"/>
                  <a:t>} and {a} are open sets such that </a:t>
                </a:r>
                <a:r>
                  <a:rPr lang="en-GB" b="1" dirty="0"/>
                  <a:t>b</a:t>
                </a:r>
                <a:r>
                  <a:rPr lang="en-GB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/>
                  <a:t>{</a:t>
                </a:r>
                <a:r>
                  <a:rPr lang="en-GB" dirty="0" err="1"/>
                  <a:t>b,c</a:t>
                </a:r>
                <a:r>
                  <a:rPr lang="en-GB" dirty="0"/>
                  <a:t>} and {a}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GB" dirty="0"/>
                  <a:t>{a} and {a}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dirty="0"/>
                  <a:t>{</a:t>
                </a:r>
                <a:r>
                  <a:rPr lang="en-GB" dirty="0" err="1"/>
                  <a:t>b,c</a:t>
                </a:r>
                <a:r>
                  <a:rPr lang="en-GB" dirty="0"/>
                  <a:t>}=</a:t>
                </a:r>
                <a:r>
                  <a:rPr lang="en-GB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en-GB" dirty="0"/>
                  <a:t>. Again for the closed set {a} and the point c , there exist open set {a} and {</a:t>
                </a:r>
                <a:r>
                  <a:rPr lang="en-GB" dirty="0" err="1"/>
                  <a:t>b,c</a:t>
                </a:r>
                <a:r>
                  <a:rPr lang="en-GB" dirty="0"/>
                  <a:t>} such that {a}</a:t>
                </a:r>
                <a:r>
                  <a:rPr lang="en-GB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dirty="0"/>
                  <a:t>{</a:t>
                </a:r>
                <a:r>
                  <a:rPr lang="en-GB" dirty="0" err="1"/>
                  <a:t>b,c</a:t>
                </a:r>
                <a:r>
                  <a:rPr lang="en-GB" dirty="0"/>
                  <a:t>}=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en-GB" dirty="0"/>
                  <a:t>. It follows that X is regular.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GB" dirty="0" smtClean="0"/>
                  <a:t>Since </a:t>
                </a:r>
                <a:r>
                  <a:rPr lang="en-GB" dirty="0"/>
                  <a:t>there dose not exist an open set containing the point </a:t>
                </a:r>
                <a:r>
                  <a:rPr lang="en-GB" b="1" dirty="0"/>
                  <a:t>b</a:t>
                </a:r>
                <a:r>
                  <a:rPr lang="en-GB" dirty="0"/>
                  <a:t> and not containing the point </a:t>
                </a:r>
                <a:r>
                  <a:rPr lang="en-GB" b="1" dirty="0"/>
                  <a:t>c</a:t>
                </a:r>
                <a:r>
                  <a:rPr lang="en-GB" dirty="0"/>
                  <a:t>, the space is not T</a:t>
                </a:r>
                <a:r>
                  <a:rPr lang="en-GB" baseline="-25000" dirty="0"/>
                  <a:t>1</a:t>
                </a:r>
                <a:r>
                  <a:rPr lang="en-GB" dirty="0"/>
                  <a:t> and consequently it is neither T</a:t>
                </a:r>
                <a:r>
                  <a:rPr lang="en-GB" baseline="-25000" dirty="0"/>
                  <a:t>2</a:t>
                </a:r>
                <a:r>
                  <a:rPr lang="en-GB" dirty="0"/>
                  <a:t> nor T</a:t>
                </a:r>
                <a:r>
                  <a:rPr lang="en-GB" baseline="-25000" dirty="0"/>
                  <a:t>3</a:t>
                </a:r>
                <a:r>
                  <a:rPr lang="en-GB" dirty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286000"/>
                <a:ext cx="9144000" cy="4572000"/>
              </a:xfrm>
              <a:blipFill rotWithShape="1">
                <a:blip r:embed="rId3"/>
                <a:stretch>
                  <a:fillRect l="-1064" t="-2387" r="-1529" b="-2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604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9525" y="0"/>
                <a:ext cx="9144000" cy="6858000"/>
              </a:xfr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GB" sz="2800" b="1" dirty="0" smtClean="0">
                    <a:solidFill>
                      <a:srgbClr val="00B050"/>
                    </a:solidFill>
                  </a:rPr>
                  <a:t>Ex: </a:t>
                </a:r>
                <a:r>
                  <a:rPr lang="en-GB" sz="2800" dirty="0"/>
                  <a:t>Show that (R,U) is a T</a:t>
                </a:r>
                <a:r>
                  <a:rPr lang="en-GB" sz="2800" baseline="-25000" dirty="0"/>
                  <a:t>3</a:t>
                </a:r>
                <a:r>
                  <a:rPr lang="en-GB" sz="2800" dirty="0"/>
                  <a:t>-space .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GB" sz="2800" b="1" dirty="0" smtClean="0">
                    <a:solidFill>
                      <a:srgbClr val="00B050"/>
                    </a:solidFill>
                  </a:rPr>
                  <a:t>Sol: </a:t>
                </a:r>
                <a:r>
                  <a:rPr lang="en-GB" sz="2800" dirty="0"/>
                  <a:t>Let F be a U-closed subset and let x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/>
                  <a:t>R, such that x</a:t>
                </a:r>
                <a:r>
                  <a:rPr lang="en-GB" sz="28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∉</m:t>
                    </m:r>
                  </m:oMath>
                </a14:m>
                <a:r>
                  <a:rPr lang="en-GB" sz="2800" dirty="0"/>
                  <a:t>F. Since F is closed set and </a:t>
                </a:r>
                <a:r>
                  <a:rPr lang="en-GB" sz="2800" dirty="0" smtClean="0"/>
                  <a:t>x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∉</m:t>
                    </m:r>
                  </m:oMath>
                </a14:m>
                <a:r>
                  <a:rPr lang="en-GB" sz="2800" dirty="0"/>
                  <a:t>F, it follows that x is not an accumulation point of F . hence there exists an ε&gt;0 such that (x- ε, x+ ε)∩F=φ………..(1)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GB" sz="2800" dirty="0"/>
                  <a:t>Let G=(x- ε\4,x+ ε|4) and Let H=U{(y- ε\4,y+ ε\4); y F}.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GB" sz="2800" dirty="0"/>
                  <a:t>Then x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/>
                  <a:t>G and F H. we now show that G∩H= φ. If possible, let z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/>
                  <a:t>G∩H, the z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/>
                  <a:t>G and z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/>
                  <a:t>H, that is z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/>
                  <a:t>(x- ε\4,x+ ε|4) and </a:t>
                </a:r>
                <a:r>
                  <a:rPr lang="en-GB" sz="2800" dirty="0" smtClean="0"/>
                  <a:t>z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/>
                  <a:t>(y</a:t>
                </a:r>
                <a:r>
                  <a:rPr lang="en-GB" sz="2800" baseline="-25000" dirty="0"/>
                  <a:t>0</a:t>
                </a:r>
                <a:r>
                  <a:rPr lang="en-GB" sz="2800" dirty="0"/>
                  <a:t>- ε\4,y</a:t>
                </a:r>
                <a:r>
                  <a:rPr lang="en-GB" sz="2800" baseline="-25000" dirty="0"/>
                  <a:t>0</a:t>
                </a:r>
                <a:r>
                  <a:rPr lang="en-GB" sz="2800" dirty="0"/>
                  <a:t>+ ε\4) for some y</a:t>
                </a:r>
                <a:r>
                  <a:rPr lang="en-GB" sz="2800" baseline="-25000" dirty="0"/>
                  <a:t>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/>
                  <a:t>F. Then  |x-z|&lt; ε\4 and  |z- y</a:t>
                </a:r>
                <a:r>
                  <a:rPr lang="en-GB" sz="2800" baseline="-25000" dirty="0"/>
                  <a:t>0</a:t>
                </a:r>
                <a:r>
                  <a:rPr lang="en-GB" sz="2800" dirty="0"/>
                  <a:t>|&lt; ε\4. Hence </a:t>
                </a:r>
                <a:r>
                  <a:rPr lang="en-GB" sz="2800" dirty="0" smtClean="0"/>
                  <a:t>|</a:t>
                </a:r>
                <a:r>
                  <a:rPr lang="en-GB" sz="2800" dirty="0"/>
                  <a:t>x- y</a:t>
                </a:r>
                <a:r>
                  <a:rPr lang="en-GB" sz="2800" baseline="-25000" dirty="0"/>
                  <a:t>0</a:t>
                </a:r>
                <a:r>
                  <a:rPr lang="en-GB" sz="2800" dirty="0"/>
                  <a:t>|=|(x-z</a:t>
                </a:r>
                <a:r>
                  <a:rPr lang="en-GB" sz="2800" dirty="0" smtClean="0"/>
                  <a:t>)+(</a:t>
                </a:r>
                <a:r>
                  <a:rPr lang="en-GB" sz="2800" dirty="0"/>
                  <a:t>z- y</a:t>
                </a:r>
                <a:r>
                  <a:rPr lang="en-GB" sz="2800" baseline="-25000" dirty="0"/>
                  <a:t>0</a:t>
                </a:r>
                <a:r>
                  <a:rPr lang="en-GB" sz="2800" dirty="0"/>
                  <a:t>)|≤|x-z|+|z- y</a:t>
                </a:r>
                <a:r>
                  <a:rPr lang="en-GB" sz="2800" baseline="-25000" dirty="0"/>
                  <a:t>0</a:t>
                </a:r>
                <a:r>
                  <a:rPr lang="en-GB" sz="2800" dirty="0"/>
                  <a:t>|&lt; ε\4 +ε\4&lt; ε.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GB" sz="2800" dirty="0"/>
                  <a:t>It follows that y</a:t>
                </a:r>
                <a:r>
                  <a:rPr lang="en-GB" sz="2800" baseline="-25000" dirty="0"/>
                  <a:t>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 smtClean="0"/>
                  <a:t>(x- </a:t>
                </a:r>
                <a:r>
                  <a:rPr lang="en-GB" sz="2800" dirty="0"/>
                  <a:t>ε, x+ ε). Since y</a:t>
                </a:r>
                <a:r>
                  <a:rPr lang="en-GB" sz="2800" baseline="-25000" dirty="0"/>
                  <a:t>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/>
                  <a:t>F, this contradicts (1). Hence G∩H= φ. Thus there exist open sets G and H such that  G∩H= φ, so (R,U) is regular space and since (R,U) is T</a:t>
                </a:r>
                <a:r>
                  <a:rPr lang="en-GB" sz="2800" baseline="-25000" dirty="0"/>
                  <a:t>1</a:t>
                </a:r>
                <a:r>
                  <a:rPr lang="en-GB" sz="2800" dirty="0"/>
                  <a:t>-space , it follows that (R,U) is T</a:t>
                </a:r>
                <a:r>
                  <a:rPr lang="en-GB" sz="2800" baseline="-25000" dirty="0"/>
                  <a:t>3</a:t>
                </a:r>
                <a:r>
                  <a:rPr lang="en-GB" sz="2800" dirty="0"/>
                  <a:t>-space.</a:t>
                </a:r>
                <a:endParaRPr lang="en-US" sz="2800" dirty="0"/>
              </a:p>
              <a:p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9525" y="0"/>
                <a:ext cx="9144000" cy="6858000"/>
              </a:xfrm>
              <a:blipFill rotWithShape="1">
                <a:blip r:embed="rId2"/>
                <a:stretch>
                  <a:fillRect l="-1197" t="-620" r="-997" b="-3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7586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782" y="0"/>
                <a:ext cx="9033164" cy="70104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GB" sz="2800" b="1" dirty="0" smtClean="0">
                    <a:solidFill>
                      <a:srgbClr val="FFFF00"/>
                    </a:solidFill>
                  </a:rPr>
                  <a:t>Theorem</a:t>
                </a:r>
                <a:r>
                  <a:rPr lang="en-GB" sz="2800" dirty="0" smtClean="0"/>
                  <a:t>: </a:t>
                </a:r>
                <a:r>
                  <a:rPr lang="en-GB" sz="2800" dirty="0"/>
                  <a:t>A topological space  X is regular </a:t>
                </a:r>
                <a:r>
                  <a:rPr lang="en-GB" sz="2800" dirty="0" err="1"/>
                  <a:t>iff</a:t>
                </a:r>
                <a:r>
                  <a:rPr lang="en-GB" sz="2800" dirty="0"/>
                  <a:t> for every point x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/>
                  <a:t>X and every </a:t>
                </a:r>
                <a:r>
                  <a:rPr lang="en-GB" sz="2800" dirty="0" err="1"/>
                  <a:t>nbd</a:t>
                </a:r>
                <a:r>
                  <a:rPr lang="en-GB" sz="2800" dirty="0"/>
                  <a:t> N of x , there exist a </a:t>
                </a:r>
                <a:r>
                  <a:rPr lang="en-GB" sz="2800" dirty="0" err="1" smtClean="0"/>
                  <a:t>nbd</a:t>
                </a:r>
                <a:r>
                  <a:rPr lang="en-GB" sz="2800" dirty="0" smtClean="0"/>
                  <a:t> </a:t>
                </a:r>
                <a:r>
                  <a:rPr lang="en-GB" sz="2800" dirty="0"/>
                  <a:t>M of x such </a:t>
                </a:r>
                <a:r>
                  <a:rPr lang="en-GB" sz="2800" dirty="0" smtClean="0"/>
                  <a:t>that </a:t>
                </a:r>
                <a:r>
                  <a:rPr lang="en-GB" sz="2800" dirty="0" err="1" smtClean="0"/>
                  <a:t>clM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GB" sz="2800" dirty="0"/>
                  <a:t>N  .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GB" sz="2800" b="1" dirty="0">
                    <a:solidFill>
                      <a:srgbClr val="FF0000"/>
                    </a:solidFill>
                  </a:rPr>
                  <a:t>Proof</a:t>
                </a:r>
                <a:r>
                  <a:rPr lang="en-GB" sz="2800" dirty="0"/>
                  <a:t> </a:t>
                </a:r>
                <a:r>
                  <a:rPr lang="en-GB" sz="2800" dirty="0" smtClean="0"/>
                  <a:t>:"only </a:t>
                </a:r>
                <a:r>
                  <a:rPr lang="en-GB" sz="2800" dirty="0"/>
                  <a:t>if </a:t>
                </a:r>
                <a:r>
                  <a:rPr lang="en-GB" sz="2800" dirty="0" smtClean="0"/>
                  <a:t>part</a:t>
                </a:r>
                <a:r>
                  <a:rPr lang="en-GB" sz="2800" dirty="0"/>
                  <a:t>" let N be any </a:t>
                </a:r>
                <a:r>
                  <a:rPr lang="en-GB" sz="2800" dirty="0" err="1"/>
                  <a:t>nbd</a:t>
                </a:r>
                <a:r>
                  <a:rPr lang="en-GB" sz="2800" dirty="0"/>
                  <a:t> of x </a:t>
                </a:r>
                <a:r>
                  <a:rPr lang="en-GB" sz="2800" dirty="0" smtClean="0"/>
                  <a:t>then </a:t>
                </a:r>
                <a:r>
                  <a:rPr lang="en-GB" sz="2800" dirty="0"/>
                  <a:t>there exist an open set G such that x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/>
                  <a:t>G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GB" sz="2800" dirty="0"/>
                  <a:t>N. Since </a:t>
                </a:r>
                <a:r>
                  <a:rPr lang="en-GB" sz="2800" dirty="0" err="1"/>
                  <a:t>G</a:t>
                </a:r>
                <a:r>
                  <a:rPr lang="en-GB" sz="2800" baseline="30000" dirty="0" err="1"/>
                  <a:t>c</a:t>
                </a:r>
                <a:r>
                  <a:rPr lang="en-GB" sz="2800" dirty="0"/>
                  <a:t> is closed and x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∉</m:t>
                    </m:r>
                  </m:oMath>
                </a14:m>
                <a:r>
                  <a:rPr lang="en-GB" sz="2800" dirty="0" err="1" smtClean="0"/>
                  <a:t>G</a:t>
                </a:r>
                <a:r>
                  <a:rPr lang="en-GB" sz="2800" baseline="30000" dirty="0" err="1" smtClean="0"/>
                  <a:t>c</a:t>
                </a:r>
                <a:r>
                  <a:rPr lang="en-GB" sz="2800" dirty="0" smtClean="0"/>
                  <a:t>, But </a:t>
                </a:r>
                <a:r>
                  <a:rPr lang="en-GB" sz="2800" dirty="0"/>
                  <a:t>the space is </a:t>
                </a:r>
                <a:r>
                  <a:rPr lang="en-GB" sz="2800" dirty="0" smtClean="0"/>
                  <a:t>regular ,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∃</m:t>
                    </m:r>
                  </m:oMath>
                </a14:m>
                <a:r>
                  <a:rPr lang="en-GB" sz="2800" dirty="0" smtClean="0"/>
                  <a:t> </a:t>
                </a:r>
                <a:r>
                  <a:rPr lang="en-GB" sz="2800" dirty="0"/>
                  <a:t>two disjoint open set </a:t>
                </a:r>
                <a:r>
                  <a:rPr lang="en-GB" sz="2800" dirty="0" smtClean="0"/>
                  <a:t>L and M </a:t>
                </a:r>
                <a:r>
                  <a:rPr lang="en-GB" sz="2800" dirty="0"/>
                  <a:t>such that </a:t>
                </a:r>
                <a:r>
                  <a:rPr lang="en-GB" sz="2800" dirty="0" err="1"/>
                  <a:t>G</a:t>
                </a:r>
                <a:r>
                  <a:rPr lang="en-GB" sz="2800" baseline="30000" dirty="0" err="1"/>
                  <a:t>c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GB" sz="2800" dirty="0"/>
                  <a:t>L and </a:t>
                </a:r>
                <a:r>
                  <a:rPr lang="en-GB" sz="2800" dirty="0" smtClean="0"/>
                  <a:t>x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 smtClean="0"/>
                  <a:t>M. So </a:t>
                </a:r>
                <a:r>
                  <a:rPr lang="en-GB" sz="2800" dirty="0"/>
                  <a:t>that M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GB" sz="2800" dirty="0" err="1"/>
                  <a:t>L</a:t>
                </a:r>
                <a:r>
                  <a:rPr lang="en-GB" sz="2800" baseline="30000" dirty="0" err="1"/>
                  <a:t>c</a:t>
                </a:r>
                <a:r>
                  <a:rPr lang="en-GB" sz="2800" dirty="0"/>
                  <a:t> it follows </a:t>
                </a:r>
                <a:r>
                  <a:rPr lang="en-GB" sz="2800" dirty="0" smtClean="0"/>
                  <a:t>that, </a:t>
                </a:r>
                <a:r>
                  <a:rPr lang="en-GB" sz="2800" dirty="0" err="1" smtClean="0"/>
                  <a:t>clM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GB" sz="2800" dirty="0" err="1" smtClean="0"/>
                  <a:t>clL</a:t>
                </a:r>
                <a:r>
                  <a:rPr lang="en-GB" sz="2800" baseline="30000" dirty="0" err="1" smtClean="0"/>
                  <a:t>c</a:t>
                </a:r>
                <a:r>
                  <a:rPr lang="en-GB" sz="2800" dirty="0" smtClean="0"/>
                  <a:t> </a:t>
                </a:r>
                <a:r>
                  <a:rPr lang="en-GB" sz="2800" dirty="0"/>
                  <a:t>=</a:t>
                </a:r>
                <a:r>
                  <a:rPr lang="en-GB" sz="2800" dirty="0" err="1"/>
                  <a:t>L</a:t>
                </a:r>
                <a:r>
                  <a:rPr lang="en-GB" sz="2800" baseline="30000" dirty="0" err="1"/>
                  <a:t>c</a:t>
                </a:r>
                <a:r>
                  <a:rPr lang="en-GB" sz="2800" dirty="0"/>
                  <a:t>--------- (1)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GB" sz="2800" dirty="0"/>
                  <a:t>Also  </a:t>
                </a:r>
                <a:r>
                  <a:rPr lang="en-GB" sz="2800" dirty="0" err="1"/>
                  <a:t>G</a:t>
                </a:r>
                <a:r>
                  <a:rPr lang="en-GB" sz="2800" baseline="30000" dirty="0" err="1"/>
                  <a:t>c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GB" sz="2800" dirty="0"/>
                  <a:t>L → </a:t>
                </a:r>
                <a:r>
                  <a:rPr lang="en-GB" sz="2800" dirty="0" err="1"/>
                  <a:t>L</a:t>
                </a:r>
                <a:r>
                  <a:rPr lang="en-GB" sz="2800" baseline="30000" dirty="0" err="1"/>
                  <a:t>c</a:t>
                </a: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GB" sz="2800" dirty="0"/>
                  <a:t>G</a:t>
                </a:r>
                <a:r>
                  <a:rPr lang="en-GB" sz="28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GB" sz="2800" dirty="0"/>
                  <a:t>N-----(2)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GB" sz="2800" dirty="0"/>
                  <a:t>From (1) and (2) we get </a:t>
                </a:r>
                <a:r>
                  <a:rPr lang="en-GB" sz="2800" dirty="0" smtClean="0"/>
                  <a:t>clM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GB" sz="2800" dirty="0"/>
                  <a:t>N</a:t>
                </a:r>
                <a:r>
                  <a:rPr lang="en-GB" sz="2800" dirty="0"/>
                  <a:t> .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GB" sz="2800" dirty="0" err="1" smtClean="0"/>
                  <a:t>The"if</a:t>
                </a:r>
                <a:r>
                  <a:rPr lang="en-GB" sz="2800" dirty="0" smtClean="0"/>
                  <a:t> </a:t>
                </a:r>
                <a:r>
                  <a:rPr lang="en-GB" sz="2800" dirty="0"/>
                  <a:t>part" </a:t>
                </a:r>
                <a:r>
                  <a:rPr lang="en-GB" sz="2800" dirty="0" smtClean="0"/>
                  <a:t>let </a:t>
                </a:r>
                <a:r>
                  <a:rPr lang="en-GB" sz="2800" dirty="0"/>
                  <a:t>the condition </a:t>
                </a:r>
                <a:r>
                  <a:rPr lang="en-GB" sz="2800" dirty="0" smtClean="0"/>
                  <a:t>hold. Let </a:t>
                </a:r>
                <a:r>
                  <a:rPr lang="en-GB" sz="2800" dirty="0"/>
                  <a:t>F be any closed subset of </a:t>
                </a:r>
                <a:r>
                  <a:rPr lang="en-GB" sz="2800" dirty="0" smtClean="0"/>
                  <a:t>X </a:t>
                </a:r>
                <a:r>
                  <a:rPr lang="en-GB" sz="2800" dirty="0"/>
                  <a:t>and x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∉</m:t>
                    </m:r>
                  </m:oMath>
                </a14:m>
                <a:r>
                  <a:rPr lang="en-GB" sz="2800" dirty="0" smtClean="0"/>
                  <a:t>F </a:t>
                </a:r>
                <a:r>
                  <a:rPr lang="en-GB" sz="2800" dirty="0"/>
                  <a:t>then x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/>
                  <a:t>F</a:t>
                </a:r>
                <a:r>
                  <a:rPr lang="en-GB" sz="2800" baseline="30000" dirty="0"/>
                  <a:t>c</a:t>
                </a:r>
                <a:r>
                  <a:rPr lang="en-GB" sz="2800" dirty="0"/>
                  <a:t>, </a:t>
                </a:r>
                <a:r>
                  <a:rPr lang="en-GB" sz="2800" dirty="0" smtClean="0"/>
                  <a:t>Since </a:t>
                </a:r>
                <a:r>
                  <a:rPr lang="en-GB" sz="2800" dirty="0"/>
                  <a:t>F</a:t>
                </a:r>
                <a:r>
                  <a:rPr lang="en-GB" sz="2800" baseline="30000" dirty="0"/>
                  <a:t>c</a:t>
                </a:r>
                <a:r>
                  <a:rPr lang="en-GB" sz="2800" dirty="0"/>
                  <a:t> is an open set containing </a:t>
                </a:r>
                <a:r>
                  <a:rPr lang="en-GB" sz="2800" dirty="0" smtClean="0"/>
                  <a:t>x, so </a:t>
                </a:r>
                <a:r>
                  <a:rPr lang="en-GB" sz="2800" dirty="0"/>
                  <a:t>by</a:t>
                </a:r>
                <a:r>
                  <a:rPr lang="en-GB" sz="2800" dirty="0" smtClean="0"/>
                  <a:t> </a:t>
                </a:r>
                <a:r>
                  <a:rPr lang="en-GB" sz="2800" dirty="0"/>
                  <a:t>ypothesis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GB" sz="2800" i="1" smtClean="0">
                        <a:latin typeface="Cambria Math"/>
                        <a:ea typeface="Cambria Math"/>
                      </a:rPr>
                      <m:t>∃</m:t>
                    </m:r>
                  </m:oMath>
                </a14:m>
                <a:r>
                  <a:rPr lang="en-GB" sz="2800" dirty="0" smtClean="0"/>
                  <a:t> </a:t>
                </a:r>
                <a:r>
                  <a:rPr lang="en-GB" sz="2800" dirty="0"/>
                  <a:t>an open set M such that x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/>
                  <a:t>M  </a:t>
                </a:r>
                <a:r>
                  <a:rPr lang="en-GB" sz="2800" dirty="0" smtClean="0"/>
                  <a:t>and </a:t>
                </a:r>
                <a:r>
                  <a:rPr lang="en-GB" sz="2800" dirty="0" err="1" smtClean="0"/>
                  <a:t>clM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GB" sz="2800" dirty="0"/>
                  <a:t>F</a:t>
                </a:r>
                <a:r>
                  <a:rPr lang="en-GB" sz="2800" baseline="30000" dirty="0"/>
                  <a:t>c</a:t>
                </a:r>
                <a:r>
                  <a:rPr lang="en-GB" sz="2800" dirty="0"/>
                  <a:t> →F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GB" sz="2800" dirty="0" smtClean="0"/>
                  <a:t>(</a:t>
                </a:r>
                <a:r>
                  <a:rPr lang="en-GB" sz="2800" dirty="0" err="1" smtClean="0"/>
                  <a:t>clM</a:t>
                </a:r>
                <a:r>
                  <a:rPr lang="en-GB" sz="2800" dirty="0" smtClean="0"/>
                  <a:t>)</a:t>
                </a:r>
                <a:r>
                  <a:rPr lang="en-GB" sz="2800" baseline="30000" dirty="0" smtClean="0"/>
                  <a:t> c</a:t>
                </a:r>
                <a:r>
                  <a:rPr lang="en-GB" sz="2800" dirty="0" smtClean="0"/>
                  <a:t>. </a:t>
                </a:r>
                <a:r>
                  <a:rPr lang="en-GB" sz="2800" dirty="0"/>
                  <a:t>Then </a:t>
                </a:r>
                <a:r>
                  <a:rPr lang="en-GB" sz="2800" dirty="0" smtClean="0"/>
                  <a:t>(</a:t>
                </a:r>
                <a:r>
                  <a:rPr lang="en-GB" sz="2800" dirty="0" err="1" smtClean="0"/>
                  <a:t>clM</a:t>
                </a:r>
                <a:r>
                  <a:rPr lang="en-GB" sz="2800" dirty="0" smtClean="0"/>
                  <a:t>)</a:t>
                </a:r>
                <a:r>
                  <a:rPr lang="en-GB" sz="2800" baseline="30000" dirty="0" smtClean="0"/>
                  <a:t> </a:t>
                </a:r>
                <a:r>
                  <a:rPr lang="en-GB" sz="2800" baseline="30000" dirty="0"/>
                  <a:t>c</a:t>
                </a:r>
                <a:r>
                  <a:rPr lang="en-GB" sz="2800" dirty="0"/>
                  <a:t> is an open set </a:t>
                </a:r>
                <a:r>
                  <a:rPr lang="en-GB" sz="2800" dirty="0" smtClean="0"/>
                  <a:t>containing </a:t>
                </a:r>
                <a:r>
                  <a:rPr lang="en-GB" sz="2800" dirty="0"/>
                  <a:t>F also  </a:t>
                </a:r>
                <a:r>
                  <a:rPr lang="en-GB" sz="2800" dirty="0" err="1"/>
                  <a:t>M∩M</a:t>
                </a:r>
                <a:r>
                  <a:rPr lang="en-GB" sz="2800" baseline="30000" dirty="0" err="1"/>
                  <a:t>c</a:t>
                </a:r>
                <a:r>
                  <a:rPr lang="en-GB" sz="2800" dirty="0"/>
                  <a:t>=Ø, then M∩</a:t>
                </a:r>
                <a:r>
                  <a:rPr lang="en-GB" sz="2800" dirty="0" smtClean="0"/>
                  <a:t>(</a:t>
                </a:r>
                <a:r>
                  <a:rPr lang="en-GB" sz="2800" dirty="0" err="1" smtClean="0"/>
                  <a:t>clM</a:t>
                </a:r>
                <a:r>
                  <a:rPr lang="en-GB" sz="2800" dirty="0" smtClean="0"/>
                  <a:t>)</a:t>
                </a:r>
                <a:r>
                  <a:rPr lang="en-GB" sz="2800" baseline="30000" dirty="0" smtClean="0"/>
                  <a:t>c</a:t>
                </a:r>
                <a:r>
                  <a:rPr lang="en-GB" sz="2800" dirty="0" smtClean="0"/>
                  <a:t>=Ø.</a:t>
                </a:r>
                <a:r>
                  <a:rPr lang="en-GB" sz="2800" dirty="0"/>
                  <a:t> </a:t>
                </a:r>
                <a:r>
                  <a:rPr lang="en-GB" sz="2800" dirty="0" smtClean="0"/>
                  <a:t>So the </a:t>
                </a:r>
                <a:r>
                  <a:rPr lang="en-GB" sz="2800" dirty="0"/>
                  <a:t>space is regular</a:t>
                </a:r>
                <a:r>
                  <a:rPr lang="en-GB" sz="2800" dirty="0" smtClean="0"/>
                  <a:t> </a:t>
                </a:r>
                <a:endParaRPr lang="en-US" sz="2800" dirty="0"/>
              </a:p>
              <a:p>
                <a:pPr marL="0" indent="0">
                  <a:buNone/>
                </a:pP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782" y="0"/>
                <a:ext cx="9033164" cy="7010400"/>
              </a:xfrm>
              <a:blipFill rotWithShape="1">
                <a:blip r:embed="rId2"/>
                <a:stretch>
                  <a:fillRect l="-1350" t="-783" r="-1822" b="-73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7782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70866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GB" sz="2000" b="1" dirty="0" smtClean="0">
                    <a:solidFill>
                      <a:srgbClr val="FFFF00"/>
                    </a:solidFill>
                  </a:rPr>
                  <a:t>Ex</a:t>
                </a:r>
                <a:r>
                  <a:rPr lang="en-GB" sz="2000" dirty="0" smtClean="0"/>
                  <a:t>: </a:t>
                </a:r>
                <a:r>
                  <a:rPr lang="en-GB" sz="2000" dirty="0"/>
                  <a:t>Every T</a:t>
                </a:r>
                <a:r>
                  <a:rPr lang="en-GB" sz="2000" baseline="-25000" dirty="0"/>
                  <a:t>3</a:t>
                </a:r>
                <a:r>
                  <a:rPr lang="en-GB" sz="2000" dirty="0"/>
                  <a:t>-space is a T</a:t>
                </a:r>
                <a:r>
                  <a:rPr lang="en-GB" sz="2000" baseline="-25000" dirty="0"/>
                  <a:t>2</a:t>
                </a:r>
                <a:r>
                  <a:rPr lang="en-GB" sz="2000" dirty="0"/>
                  <a:t>-space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GB" sz="2000" b="1" dirty="0" smtClean="0">
                    <a:solidFill>
                      <a:srgbClr val="FFC000"/>
                    </a:solidFill>
                  </a:rPr>
                  <a:t>Sol</a:t>
                </a:r>
                <a:r>
                  <a:rPr lang="en-GB" sz="2000" dirty="0" smtClean="0"/>
                  <a:t>: </a:t>
                </a:r>
                <a:r>
                  <a:rPr lang="en-GB" sz="2000" dirty="0"/>
                  <a:t>Let (X,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sz="2000" dirty="0"/>
                  <a:t>)be a T</a:t>
                </a:r>
                <a:r>
                  <a:rPr lang="en-GB" sz="2000" baseline="-25000" dirty="0"/>
                  <a:t>3</a:t>
                </a:r>
                <a:r>
                  <a:rPr lang="en-GB" sz="2000" dirty="0"/>
                  <a:t>-space , and let </a:t>
                </a:r>
                <a:r>
                  <a:rPr lang="en-GB" sz="2000" dirty="0" err="1"/>
                  <a:t>x,y</a:t>
                </a:r>
                <a:r>
                  <a:rPr lang="en-GB" sz="2000" dirty="0"/>
                  <a:t> be any two distinct </a:t>
                </a:r>
                <a:r>
                  <a:rPr lang="en-GB" sz="2000" dirty="0" smtClean="0"/>
                  <a:t>point. Now </a:t>
                </a:r>
                <a:r>
                  <a:rPr lang="en-GB" sz="2000" dirty="0"/>
                  <a:t>by definition </a:t>
                </a:r>
                <a:r>
                  <a:rPr lang="en-GB" sz="2000" dirty="0" smtClean="0"/>
                  <a:t>of X, the </a:t>
                </a:r>
                <a:r>
                  <a:rPr lang="en-GB" sz="2000" dirty="0"/>
                  <a:t>space </a:t>
                </a:r>
                <a:r>
                  <a:rPr lang="en-GB" sz="2000" dirty="0" smtClean="0"/>
                  <a:t>is </a:t>
                </a:r>
                <a:r>
                  <a:rPr lang="en-GB" sz="2000" dirty="0"/>
                  <a:t>T</a:t>
                </a:r>
                <a:r>
                  <a:rPr lang="en-GB" sz="2000" baseline="-25000" dirty="0"/>
                  <a:t>1 </a:t>
                </a:r>
                <a:r>
                  <a:rPr lang="en-GB" sz="2000" dirty="0"/>
                  <a:t>and so {x} is a closed set </a:t>
                </a:r>
                <a:r>
                  <a:rPr lang="en-GB" sz="2000" dirty="0" smtClean="0"/>
                  <a:t>also y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  <a:ea typeface="Cambria Math"/>
                      </a:rPr>
                      <m:t>∉</m:t>
                    </m:r>
                  </m:oMath>
                </a14:m>
                <a:r>
                  <a:rPr lang="en-GB" sz="2000" dirty="0"/>
                  <a:t>{x}. Since X is </a:t>
                </a:r>
                <a:r>
                  <a:rPr lang="en-GB" sz="2000" dirty="0" smtClean="0"/>
                  <a:t>regular.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  <a:ea typeface="Cambria Math"/>
                      </a:rPr>
                      <m:t>∃</m:t>
                    </m:r>
                  </m:oMath>
                </a14:m>
                <a:r>
                  <a:rPr lang="en-GB" sz="2000" dirty="0" smtClean="0"/>
                  <a:t> </a:t>
                </a:r>
                <a:r>
                  <a:rPr lang="en-GB" sz="2000" dirty="0"/>
                  <a:t>two open set </a:t>
                </a:r>
                <a:r>
                  <a:rPr lang="en-GB" sz="2000" dirty="0" smtClean="0"/>
                  <a:t>G and H </a:t>
                </a:r>
                <a:r>
                  <a:rPr lang="en-GB" sz="2000" dirty="0"/>
                  <a:t>such that y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000" dirty="0"/>
                  <a:t>G </a:t>
                </a:r>
                <a:r>
                  <a:rPr lang="en-GB" sz="2000" dirty="0" smtClean="0"/>
                  <a:t>{</a:t>
                </a:r>
                <a:r>
                  <a:rPr lang="en-GB" sz="2000" dirty="0"/>
                  <a:t>x}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GB" sz="2000" dirty="0"/>
                  <a:t>H &amp; G∩</a:t>
                </a:r>
                <a:r>
                  <a:rPr lang="en-GB" sz="2000" dirty="0" smtClean="0"/>
                  <a:t>H=Ø, but </a:t>
                </a:r>
                <a:r>
                  <a:rPr lang="en-GB" sz="2000" dirty="0"/>
                  <a:t>x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000" dirty="0"/>
                  <a:t>{x}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GB" sz="2000" dirty="0"/>
                  <a:t>H, hence the space is T</a:t>
                </a:r>
                <a:r>
                  <a:rPr lang="en-GB" sz="2000" baseline="-25000" dirty="0"/>
                  <a:t>2</a:t>
                </a:r>
                <a:r>
                  <a:rPr lang="en-GB" sz="2000" dirty="0"/>
                  <a:t>.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GB" sz="2000" b="1" dirty="0" smtClean="0">
                    <a:solidFill>
                      <a:srgbClr val="00B050"/>
                    </a:solidFill>
                  </a:rPr>
                  <a:t>Theorem</a:t>
                </a:r>
                <a:r>
                  <a:rPr lang="en-GB" sz="2000" i="1" dirty="0" smtClean="0">
                    <a:solidFill>
                      <a:srgbClr val="00B050"/>
                    </a:solidFill>
                  </a:rPr>
                  <a:t>: </a:t>
                </a:r>
                <a:r>
                  <a:rPr lang="en-GB" sz="2000" dirty="0"/>
                  <a:t>the property of space being a regular space is a topological property </a:t>
                </a:r>
              </a:p>
              <a:p>
                <a:pPr marL="0" indent="0">
                  <a:buNone/>
                </a:pPr>
                <a:r>
                  <a:rPr lang="en-GB" sz="2000" b="1" dirty="0" smtClean="0">
                    <a:solidFill>
                      <a:srgbClr val="0070C0"/>
                    </a:solidFill>
                  </a:rPr>
                  <a:t>Proof</a:t>
                </a:r>
                <a:r>
                  <a:rPr lang="en-GB" sz="2000" dirty="0">
                    <a:solidFill>
                      <a:srgbClr val="0070C0"/>
                    </a:solidFill>
                  </a:rPr>
                  <a:t>: </a:t>
                </a:r>
                <a:r>
                  <a:rPr lang="en-GB" sz="2000" dirty="0"/>
                  <a:t>Let (X,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sz="2000" dirty="0"/>
                  <a:t>) be a regular space and let (Y,µ) be a homeomorphic image of (X,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sz="2000" dirty="0"/>
                  <a:t>) under a </a:t>
                </a:r>
                <a:r>
                  <a:rPr lang="en-GB" sz="2000" dirty="0" smtClean="0"/>
                  <a:t>homeomorphism f</a:t>
                </a:r>
                <a:r>
                  <a:rPr lang="en-GB" sz="2000" dirty="0"/>
                  <a:t>. To show that (Y,µ) is also regular space. Let F be a closed subset of Y and let q be a point of Y such that q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  <a:ea typeface="Cambria Math"/>
                      </a:rPr>
                      <m:t>∉</m:t>
                    </m:r>
                  </m:oMath>
                </a14:m>
                <a:r>
                  <a:rPr lang="en-GB" sz="2000" dirty="0"/>
                  <a:t>F. Since f is one-to-one onto function there exist p X such that f(p)=q </a:t>
                </a:r>
                <a:r>
                  <a:rPr lang="en-GB" sz="2000" dirty="0" err="1"/>
                  <a:t>iff</a:t>
                </a:r>
                <a:r>
                  <a:rPr lang="en-GB" sz="2000" dirty="0"/>
                  <a:t> </a:t>
                </a:r>
                <a:r>
                  <a:rPr lang="en-GB" sz="2000" dirty="0" smtClean="0"/>
                  <a:t>f</a:t>
                </a:r>
                <a:r>
                  <a:rPr lang="en-GB" sz="2000" baseline="30000" dirty="0" smtClean="0"/>
                  <a:t>-1</a:t>
                </a:r>
                <a:r>
                  <a:rPr lang="en-GB" sz="2000" dirty="0" smtClean="0"/>
                  <a:t>(q</a:t>
                </a:r>
                <a:r>
                  <a:rPr lang="en-GB" sz="2000" dirty="0"/>
                  <a:t>)=p. Again since f is continuous f</a:t>
                </a:r>
                <a:r>
                  <a:rPr lang="en-GB" sz="2000" baseline="30000" dirty="0"/>
                  <a:t>-1</a:t>
                </a:r>
                <a:r>
                  <a:rPr lang="en-GB" sz="2000" dirty="0"/>
                  <a:t>(F) is closed in X. Also q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  <a:ea typeface="Cambria Math"/>
                      </a:rPr>
                      <m:t>∉</m:t>
                    </m:r>
                  </m:oMath>
                </a14:m>
                <a:r>
                  <a:rPr lang="en-GB" sz="2000" dirty="0"/>
                  <a:t>F then </a:t>
                </a:r>
                <a:r>
                  <a:rPr lang="en-GB" sz="2000" dirty="0" smtClean="0"/>
                  <a:t>f</a:t>
                </a:r>
                <a:r>
                  <a:rPr lang="en-GB" sz="2000" baseline="30000" dirty="0" smtClean="0"/>
                  <a:t>-1</a:t>
                </a:r>
                <a:r>
                  <a:rPr lang="en-GB" sz="2000" dirty="0" smtClean="0"/>
                  <a:t>(q</a:t>
                </a:r>
                <a:r>
                  <a:rPr lang="en-GB" sz="2000" dirty="0"/>
                  <a:t>)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  <a:ea typeface="Cambria Math"/>
                      </a:rPr>
                      <m:t>∉</m:t>
                    </m:r>
                  </m:oMath>
                </a14:m>
                <a:r>
                  <a:rPr lang="en-GB" sz="2000" dirty="0"/>
                  <a:t>f</a:t>
                </a:r>
                <a:r>
                  <a:rPr lang="en-GB" sz="2000" baseline="30000" dirty="0"/>
                  <a:t>-1</a:t>
                </a:r>
                <a:r>
                  <a:rPr lang="en-GB" sz="2000" dirty="0"/>
                  <a:t>(F). Thus f</a:t>
                </a:r>
                <a:r>
                  <a:rPr lang="en-GB" sz="2000" baseline="30000" dirty="0"/>
                  <a:t>-1</a:t>
                </a:r>
                <a:r>
                  <a:rPr lang="en-GB" sz="2000" dirty="0"/>
                  <a:t>(F) is a closed set and p is a point of X such that 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GB" sz="2000" dirty="0"/>
                  <a:t>p</a:t>
                </a:r>
                <a:r>
                  <a:rPr lang="en-GB" sz="20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  <a:ea typeface="Cambria Math"/>
                      </a:rPr>
                      <m:t>∉</m:t>
                    </m:r>
                  </m:oMath>
                </a14:m>
                <a:r>
                  <a:rPr lang="en-GB" sz="2000" dirty="0"/>
                  <a:t>f</a:t>
                </a:r>
                <a:r>
                  <a:rPr lang="en-GB" sz="2000" baseline="30000" dirty="0"/>
                  <a:t>-1</a:t>
                </a:r>
                <a:r>
                  <a:rPr lang="en-GB" sz="2000" dirty="0"/>
                  <a:t>(F). Since X is regular space there exist open sets G and H such </a:t>
                </a:r>
                <a:r>
                  <a:rPr lang="en-GB" sz="2000" dirty="0" smtClean="0"/>
                  <a:t>that p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000" dirty="0" smtClean="0"/>
                  <a:t>G, </a:t>
                </a:r>
                <a:r>
                  <a:rPr lang="en-GB" sz="2000" dirty="0"/>
                  <a:t>f</a:t>
                </a:r>
                <a:r>
                  <a:rPr lang="en-GB" sz="2000" baseline="30000" dirty="0"/>
                  <a:t>-1</a:t>
                </a:r>
                <a:r>
                  <a:rPr lang="en-GB" sz="2000" dirty="0"/>
                  <a:t>(F)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GB" sz="2000" dirty="0"/>
                  <a:t>H and</a:t>
                </a:r>
                <a:r>
                  <a:rPr lang="en-GB" sz="2000" b="1" dirty="0"/>
                  <a:t> </a:t>
                </a:r>
                <a:r>
                  <a:rPr lang="en-GB" sz="2000" dirty="0"/>
                  <a:t>G∩H=φ . p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000" dirty="0"/>
                  <a:t>G then  f( p)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000" dirty="0"/>
                  <a:t>f(G) then q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000" dirty="0"/>
                  <a:t>f(G) also f</a:t>
                </a:r>
                <a:r>
                  <a:rPr lang="en-GB" sz="2000" baseline="30000" dirty="0"/>
                  <a:t>-1</a:t>
                </a:r>
                <a:r>
                  <a:rPr lang="en-GB" sz="2000" dirty="0"/>
                  <a:t>(F)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GB" sz="2000" dirty="0"/>
                  <a:t>H then f( f</a:t>
                </a:r>
                <a:r>
                  <a:rPr lang="en-GB" sz="2000" baseline="30000" dirty="0"/>
                  <a:t>-1</a:t>
                </a:r>
                <a:r>
                  <a:rPr lang="en-GB" sz="2000" dirty="0"/>
                  <a:t>(F))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GB" sz="2000" dirty="0"/>
                  <a:t>f</a:t>
                </a:r>
                <a:r>
                  <a:rPr lang="en-GB" sz="2000" b="1" dirty="0"/>
                  <a:t>(</a:t>
                </a:r>
                <a:r>
                  <a:rPr lang="en-GB" sz="2000" dirty="0"/>
                  <a:t>H) then F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GB" sz="2000" dirty="0"/>
                  <a:t>f</a:t>
                </a:r>
                <a:r>
                  <a:rPr lang="en-GB" sz="2000" b="1" dirty="0"/>
                  <a:t>(</a:t>
                </a:r>
                <a:r>
                  <a:rPr lang="en-GB" sz="2000" dirty="0"/>
                  <a:t>H) and G∩H=Ø </a:t>
                </a:r>
                <a:r>
                  <a:rPr lang="en-GB" sz="2000" dirty="0" smtClean="0"/>
                  <a:t>then</a:t>
                </a:r>
                <a:r>
                  <a:rPr lang="en-GB" sz="2000" dirty="0" smtClean="0"/>
                  <a:t> f(G)∩f(H)=</a:t>
                </a:r>
                <a:r>
                  <a:rPr lang="en-GB" sz="2000" dirty="0" smtClean="0"/>
                  <a:t>f(G</a:t>
                </a:r>
                <a:r>
                  <a:rPr lang="en-GB" sz="2000" dirty="0"/>
                  <a:t>∩H)=f(φ</a:t>
                </a:r>
                <a:r>
                  <a:rPr lang="en-GB" sz="2000" dirty="0" smtClean="0"/>
                  <a:t>)=φ, Since </a:t>
                </a:r>
                <a:r>
                  <a:rPr lang="en-GB" sz="2000" dirty="0"/>
                  <a:t>f is an open function </a:t>
                </a:r>
                <a:r>
                  <a:rPr lang="en-GB" sz="2000" dirty="0" smtClean="0"/>
                  <a:t>G</a:t>
                </a:r>
                <a:r>
                  <a:rPr lang="en-GB" sz="2000" baseline="-25000" dirty="0" smtClean="0"/>
                  <a:t>1</a:t>
                </a:r>
                <a:r>
                  <a:rPr lang="en-GB" sz="2000" dirty="0" smtClean="0"/>
                  <a:t>=f(G</a:t>
                </a:r>
                <a:r>
                  <a:rPr lang="en-GB" sz="2000" dirty="0"/>
                  <a:t>) and H</a:t>
                </a:r>
                <a:r>
                  <a:rPr lang="en-GB" sz="2000" baseline="-25000" dirty="0"/>
                  <a:t>1</a:t>
                </a:r>
                <a:r>
                  <a:rPr lang="en-GB" sz="2000" dirty="0"/>
                  <a:t>= f(H) are open set in Y. So (Y,µ)  is regular.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GB" sz="2000" b="1" dirty="0">
                    <a:solidFill>
                      <a:srgbClr val="7030A0"/>
                    </a:solidFill>
                  </a:rPr>
                  <a:t>Theorem: </a:t>
                </a:r>
                <a:r>
                  <a:rPr lang="en-GB" sz="2000" dirty="0"/>
                  <a:t>The property of a space being a regular space is hereditary.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GB" sz="2000" b="1" dirty="0"/>
                  <a:t> 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      </a:t>
                </a: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7086600"/>
              </a:xfrm>
              <a:blipFill rotWithShape="1">
                <a:blip r:embed="rId2"/>
                <a:stretch>
                  <a:fillRect l="-667" t="-430" r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1791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GB" b="1" dirty="0" smtClean="0">
                    <a:solidFill>
                      <a:srgbClr val="7030A0"/>
                    </a:solidFill>
                  </a:rPr>
                  <a:t>Theorem</a:t>
                </a:r>
                <a:r>
                  <a:rPr lang="en-GB" b="1" i="1" dirty="0" smtClean="0"/>
                  <a:t>: </a:t>
                </a:r>
                <a:r>
                  <a:rPr lang="en-GB" dirty="0"/>
                  <a:t>Every compact  </a:t>
                </a:r>
                <a:r>
                  <a:rPr lang="en-GB" dirty="0" smtClean="0"/>
                  <a:t>Hausdorff  </a:t>
                </a:r>
                <a:r>
                  <a:rPr lang="en-GB" dirty="0"/>
                  <a:t>space is a T</a:t>
                </a:r>
                <a:r>
                  <a:rPr lang="en-GB" baseline="-25000" dirty="0"/>
                  <a:t>3</a:t>
                </a:r>
                <a:r>
                  <a:rPr lang="en-GB" dirty="0"/>
                  <a:t>-space</a:t>
                </a:r>
                <a:r>
                  <a:rPr lang="en-GB" b="1" i="1" dirty="0"/>
                  <a:t>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GB" b="1" dirty="0">
                    <a:solidFill>
                      <a:srgbClr val="FF0000"/>
                    </a:solidFill>
                  </a:rPr>
                  <a:t>Proof</a:t>
                </a:r>
                <a:r>
                  <a:rPr lang="en-GB" dirty="0"/>
                  <a:t> : Let (X,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dirty="0"/>
                  <a:t>) be compact </a:t>
                </a:r>
                <a:r>
                  <a:rPr lang="en-GB" dirty="0" smtClean="0"/>
                  <a:t>Hausdorff  </a:t>
                </a:r>
                <a:r>
                  <a:rPr lang="en-GB" dirty="0"/>
                  <a:t>space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GB" dirty="0"/>
                  <a:t>To show that (X,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dirty="0"/>
                  <a:t>) is a T</a:t>
                </a:r>
                <a:r>
                  <a:rPr lang="en-GB" baseline="-25000" dirty="0"/>
                  <a:t>3</a:t>
                </a:r>
                <a:r>
                  <a:rPr lang="en-GB" dirty="0"/>
                  <a:t>-space  . Since a </a:t>
                </a:r>
                <a:r>
                  <a:rPr lang="en-GB" dirty="0" smtClean="0"/>
                  <a:t>Hausdorff  </a:t>
                </a:r>
                <a:r>
                  <a:rPr lang="en-GB" dirty="0"/>
                  <a:t>space is a T</a:t>
                </a:r>
                <a:r>
                  <a:rPr lang="en-GB" baseline="-25000" dirty="0"/>
                  <a:t>1</a:t>
                </a:r>
                <a:r>
                  <a:rPr lang="en-GB" dirty="0"/>
                  <a:t>-space , </a:t>
                </a:r>
                <a:r>
                  <a:rPr lang="en-GB" dirty="0" smtClean="0"/>
                  <a:t>it </a:t>
                </a:r>
                <a:r>
                  <a:rPr lang="en-GB" dirty="0"/>
                  <a:t>suffices to show that (X,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dirty="0"/>
                  <a:t>)is a regular , let F be a closed subset of X and let p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/>
                  <a:t>X such that p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∉</m:t>
                    </m:r>
                  </m:oMath>
                </a14:m>
                <a:r>
                  <a:rPr lang="en-GB" dirty="0" smtClean="0"/>
                  <a:t>F, </a:t>
                </a:r>
                <a:r>
                  <a:rPr lang="en-GB" dirty="0"/>
                  <a:t>so p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 smtClean="0"/>
                  <a:t>X\F, </a:t>
                </a:r>
                <a:r>
                  <a:rPr lang="en-GB" dirty="0"/>
                  <a:t>since (X,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dirty="0"/>
                  <a:t>)</a:t>
                </a:r>
                <a:r>
                  <a:rPr lang="en-GB" dirty="0" smtClean="0"/>
                  <a:t> </a:t>
                </a:r>
                <a:r>
                  <a:rPr lang="en-GB" dirty="0" smtClean="0"/>
                  <a:t>is </a:t>
                </a:r>
                <a:r>
                  <a:rPr lang="en-GB" dirty="0"/>
                  <a:t>a </a:t>
                </a:r>
                <a:r>
                  <a:rPr lang="en-GB" dirty="0" smtClean="0"/>
                  <a:t>Hausdorff </a:t>
                </a:r>
                <a:r>
                  <a:rPr lang="en-GB" dirty="0"/>
                  <a:t>space so for every x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 smtClean="0"/>
                  <a:t>F, there </a:t>
                </a:r>
                <a:r>
                  <a:rPr lang="en-GB" dirty="0"/>
                  <a:t>must exist two open sets G(x) and H(x), such that  p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/>
                  <a:t>G(x), x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/>
                  <a:t>H(x)  and G(x)∩H(x) =Ø</a:t>
                </a:r>
                <a:r>
                  <a:rPr lang="en-GB" dirty="0" smtClean="0"/>
                  <a:t>…..(*)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GB" dirty="0"/>
                  <a:t>The collection C={H(x)</a:t>
                </a:r>
                <a:r>
                  <a:rPr lang="en-GB" baseline="-25000" dirty="0"/>
                  <a:t> </a:t>
                </a:r>
                <a:r>
                  <a:rPr lang="en-GB" dirty="0"/>
                  <a:t>; x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/>
                  <a:t>F } is open cover of F. </a:t>
                </a:r>
                <a:r>
                  <a:rPr lang="en-GB" dirty="0" smtClean="0"/>
                  <a:t>Since </a:t>
                </a:r>
                <a:r>
                  <a:rPr lang="en-GB" dirty="0"/>
                  <a:t>F is a closed subset of a compact space X, so that F is compact (by theorem </a:t>
                </a:r>
                <a:r>
                  <a:rPr lang="en-GB" dirty="0" smtClean="0"/>
                  <a:t>). </a:t>
                </a:r>
                <a:r>
                  <a:rPr lang="en-GB" dirty="0"/>
                  <a:t>Hence there exists a finite numbers  of points  x</a:t>
                </a:r>
                <a:r>
                  <a:rPr lang="en-GB" baseline="-25000" dirty="0"/>
                  <a:t>1</a:t>
                </a:r>
                <a:r>
                  <a:rPr lang="en-GB" dirty="0"/>
                  <a:t>,x</a:t>
                </a:r>
                <a:r>
                  <a:rPr lang="en-GB" baseline="-25000" dirty="0"/>
                  <a:t>2</a:t>
                </a:r>
                <a:r>
                  <a:rPr lang="en-GB" dirty="0"/>
                  <a:t>,..,x</a:t>
                </a:r>
                <a:r>
                  <a:rPr lang="en-GB" baseline="-25000" dirty="0"/>
                  <a:t>n</a:t>
                </a:r>
                <a:r>
                  <a:rPr lang="en-GB" dirty="0"/>
                  <a:t> in F such that  F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GB" dirty="0"/>
                  <a:t>U{H(x</a:t>
                </a:r>
                <a:r>
                  <a:rPr lang="en-GB" baseline="-25000" dirty="0"/>
                  <a:t>i</a:t>
                </a:r>
                <a:r>
                  <a:rPr lang="en-GB" dirty="0"/>
                  <a:t>),i=1,2,...,n},let H=U{H(x</a:t>
                </a:r>
                <a:r>
                  <a:rPr lang="en-GB" baseline="-25000" dirty="0"/>
                  <a:t>i</a:t>
                </a:r>
                <a:r>
                  <a:rPr lang="en-GB" dirty="0"/>
                  <a:t>),i=1,2,...,n} and  </a:t>
                </a:r>
                <a:r>
                  <a:rPr lang="en-GB" dirty="0" smtClean="0"/>
                  <a:t>G </a:t>
                </a:r>
                <a:r>
                  <a:rPr lang="en-GB" dirty="0"/>
                  <a:t>=∩{G(x</a:t>
                </a:r>
                <a:r>
                  <a:rPr lang="en-GB" baseline="-25000" dirty="0"/>
                  <a:t>i</a:t>
                </a:r>
                <a:r>
                  <a:rPr lang="en-GB" dirty="0"/>
                  <a:t>), i=1,...,n }. Then p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/>
                  <a:t>G , since p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/>
                  <a:t>G(x</a:t>
                </a:r>
                <a:r>
                  <a:rPr lang="en-GB" baseline="-25000" dirty="0"/>
                  <a:t>i</a:t>
                </a:r>
                <a:r>
                  <a:rPr lang="en-GB" dirty="0"/>
                  <a:t>) for each x</a:t>
                </a:r>
                <a:r>
                  <a:rPr lang="en-GB" baseline="-25000" dirty="0"/>
                  <a:t>i</a:t>
                </a:r>
                <a:r>
                  <a:rPr lang="en-GB" dirty="0"/>
                  <a:t> also G∩H=Ø,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GB" dirty="0"/>
                  <a:t>[other wise G (</a:t>
                </a:r>
                <a:r>
                  <a:rPr lang="en-GB" dirty="0" err="1"/>
                  <a:t>x</a:t>
                </a:r>
                <a:r>
                  <a:rPr lang="en-GB" baseline="-25000" dirty="0" err="1"/>
                  <a:t>k</a:t>
                </a:r>
                <a:r>
                  <a:rPr lang="en-GB" dirty="0"/>
                  <a:t>)∩H (</a:t>
                </a:r>
                <a:r>
                  <a:rPr lang="en-GB" dirty="0" err="1"/>
                  <a:t>x</a:t>
                </a:r>
                <a:r>
                  <a:rPr lang="en-GB" baseline="-25000" dirty="0" err="1"/>
                  <a:t>k</a:t>
                </a:r>
                <a:r>
                  <a:rPr lang="en-GB" dirty="0"/>
                  <a:t>) ≠Ø for some </a:t>
                </a:r>
                <a:r>
                  <a:rPr lang="en-GB" dirty="0" err="1"/>
                  <a:t>x</a:t>
                </a:r>
                <a:r>
                  <a:rPr lang="en-GB" baseline="-25000" dirty="0" err="1"/>
                  <a:t>k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/>
                  <a:t>F this contradict(*)]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GB" dirty="0"/>
                  <a:t>hence the space is regular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2"/>
                <a:stretch>
                  <a:fillRect l="-1533" t="-2311" r="-2333" b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072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1317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Regular and T3-space Definition: A topological space  (X,τ) is said to be regular iff for every closed set F and every point p∉ F, there exist open sets G and H such that  p∈G,F⊆H and G∩H=∅   The regular space which is also T1-space is called a T3-space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 and T3-space Definition: A topological space  (X, ) is said to be regular iff for every closed set F and every point p F, there exist open sets G and H such that  p G,F H and G H=   The regular space which is also T1-space is called a T3-space</dc:title>
  <dc:creator>lenovo</dc:creator>
  <cp:lastModifiedBy>lenovo</cp:lastModifiedBy>
  <cp:revision>16</cp:revision>
  <dcterms:created xsi:type="dcterms:W3CDTF">2020-04-14T09:00:43Z</dcterms:created>
  <dcterms:modified xsi:type="dcterms:W3CDTF">2020-04-14T12:58:29Z</dcterms:modified>
</cp:coreProperties>
</file>