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0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8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3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7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0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2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55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5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D0293-05EF-4041-A6D1-5D12100ECD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2C329-D127-4969-ADD4-209CAB7AC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3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220200" cy="2286000"/>
              </a:xfrm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GB" sz="2800" b="1" dirty="0">
                    <a:solidFill>
                      <a:srgbClr val="FF0000"/>
                    </a:solidFill>
                  </a:rPr>
                  <a:t>T</a:t>
                </a:r>
                <a:r>
                  <a:rPr lang="en-GB" sz="2800" b="1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GB" sz="2800" b="1" dirty="0">
                    <a:solidFill>
                      <a:srgbClr val="FF0000"/>
                    </a:solidFill>
                  </a:rPr>
                  <a:t> -space " Hausdorff space"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r>
                  <a:rPr lang="en-GB" sz="2800" b="1" dirty="0"/>
                  <a:t> </a:t>
                </a:r>
                <a:r>
                  <a:rPr lang="en-GB" sz="2800" b="1" dirty="0" err="1" smtClean="0">
                    <a:solidFill>
                      <a:srgbClr val="92D050"/>
                    </a:solidFill>
                  </a:rPr>
                  <a:t>Def</a:t>
                </a:r>
                <a:r>
                  <a:rPr lang="en-GB" sz="2800" b="1" dirty="0" smtClean="0"/>
                  <a:t>: </a:t>
                </a:r>
                <a:r>
                  <a:rPr lang="en-GB" sz="2800" dirty="0"/>
                  <a:t>A topological space  (</a:t>
                </a:r>
                <a:r>
                  <a:rPr lang="en-GB" sz="2800" dirty="0" smtClean="0"/>
                  <a:t>X,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dirty="0"/>
                  <a:t>) is said to be a T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-space (hausdorff) </a:t>
                </a:r>
                <a:r>
                  <a:rPr lang="en-GB" sz="2800" dirty="0" err="1"/>
                  <a:t>iff</a:t>
                </a:r>
                <a:r>
                  <a:rPr lang="en-GB" sz="2800" dirty="0"/>
                  <a:t> for every two disjoint points x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,x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,there exist disjoint open sets G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,G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such that </a:t>
                </a:r>
                <a:r>
                  <a:rPr lang="en-GB" sz="2800" dirty="0" smtClean="0"/>
                  <a:t>, x</a:t>
                </a:r>
                <a:r>
                  <a:rPr lang="en-GB" sz="2800" baseline="-25000" dirty="0" smtClean="0"/>
                  <a:t>1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G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and x</a:t>
                </a:r>
                <a:r>
                  <a:rPr lang="en-GB" sz="2800" baseline="-25000" dirty="0"/>
                  <a:t>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G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, that is x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,x</a:t>
                </a:r>
                <a:r>
                  <a:rPr lang="en-GB" sz="2800" baseline="-25000" dirty="0"/>
                  <a:t>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X , x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≠x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,  </a:t>
                </a:r>
                <a:r>
                  <a:rPr lang="en-GB" sz="2800" dirty="0" smtClean="0"/>
                  <a:t>there exist two </a:t>
                </a:r>
                <a:r>
                  <a:rPr lang="en-GB" sz="2800" dirty="0"/>
                  <a:t>open </a:t>
                </a:r>
                <a:r>
                  <a:rPr lang="en-GB" sz="2800" dirty="0" smtClean="0"/>
                  <a:t>sets G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,G</a:t>
                </a:r>
                <a:r>
                  <a:rPr lang="en-GB" sz="2800" baseline="-25000" dirty="0" smtClean="0"/>
                  <a:t>2</a:t>
                </a:r>
                <a:r>
                  <a:rPr lang="en-GB" sz="2800" dirty="0"/>
                  <a:t> </a:t>
                </a:r>
                <a:r>
                  <a:rPr lang="en-GB" sz="2800" dirty="0" smtClean="0"/>
                  <a:t>such that, x</a:t>
                </a:r>
                <a:r>
                  <a:rPr lang="en-GB" sz="2800" baseline="-25000" dirty="0" smtClean="0"/>
                  <a:t>1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G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, </a:t>
                </a:r>
                <a:r>
                  <a:rPr lang="en-GB" sz="2800" dirty="0"/>
                  <a:t>x</a:t>
                </a:r>
                <a:r>
                  <a:rPr lang="en-GB" sz="2800" baseline="-25000" dirty="0"/>
                  <a:t>2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G</a:t>
                </a:r>
                <a:r>
                  <a:rPr lang="en-GB" sz="2800" baseline="-25000" dirty="0" smtClean="0"/>
                  <a:t>2</a:t>
                </a:r>
                <a:r>
                  <a:rPr lang="en-GB" sz="2800" dirty="0" smtClean="0"/>
                  <a:t> and  G</a:t>
                </a:r>
                <a:r>
                  <a:rPr lang="en-GB" sz="2800" baseline="-25000" dirty="0" smtClean="0"/>
                  <a:t>1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 smtClean="0"/>
                  <a:t>G</a:t>
                </a:r>
                <a:r>
                  <a:rPr lang="en-GB" sz="2800" baseline="-25000" dirty="0" smtClean="0"/>
                  <a:t>2</a:t>
                </a:r>
                <a:r>
                  <a:rPr lang="en-GB" sz="2800" dirty="0" smtClean="0"/>
                  <a:t>=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800" dirty="0" smtClean="0"/>
                  <a:t> </a:t>
                </a:r>
                <a:r>
                  <a:rPr lang="en-US" sz="2800" dirty="0"/>
                  <a:t/>
                </a:r>
                <a:br>
                  <a:rPr lang="en-US" sz="2800" dirty="0"/>
                </a:br>
                <a:endParaRPr lang="en-US" sz="28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220200" cy="2286000"/>
              </a:xfrm>
              <a:blipFill rotWithShape="1">
                <a:blip r:embed="rId2"/>
                <a:stretch>
                  <a:fillRect l="-1058" t="-3733" b="-8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2209800"/>
                <a:ext cx="9144000" cy="4648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400" b="1" dirty="0" smtClean="0">
                    <a:solidFill>
                      <a:srgbClr val="FFFF00"/>
                    </a:solidFill>
                  </a:rPr>
                  <a:t>Ex</a:t>
                </a:r>
                <a:r>
                  <a:rPr lang="ku-Arab-IQ" sz="2400" b="1" dirty="0" smtClean="0"/>
                  <a:t>:</a:t>
                </a:r>
                <a:r>
                  <a:rPr lang="en-US" sz="2400" b="1" dirty="0" smtClean="0"/>
                  <a:t> </a:t>
                </a:r>
                <a:r>
                  <a:rPr lang="en-US" sz="2400" dirty="0" err="1" smtClean="0"/>
                  <a:t>Sh</a:t>
                </a:r>
                <a:r>
                  <a:rPr lang="en-GB" sz="2400" dirty="0" err="1" smtClean="0"/>
                  <a:t>ow</a:t>
                </a:r>
                <a:r>
                  <a:rPr lang="en-GB" sz="2400" dirty="0" smtClean="0"/>
                  <a:t> </a:t>
                </a:r>
                <a:r>
                  <a:rPr lang="en-GB" sz="2400" dirty="0"/>
                  <a:t>that (R,U) and (R,S) are T</a:t>
                </a:r>
                <a:r>
                  <a:rPr lang="en-GB" sz="2400" baseline="-25000" dirty="0"/>
                  <a:t>2</a:t>
                </a:r>
                <a:r>
                  <a:rPr lang="en-GB" sz="2400" dirty="0"/>
                  <a:t>-space</a:t>
                </a:r>
                <a:r>
                  <a:rPr lang="en-GB" sz="2400" b="1" dirty="0"/>
                  <a:t> 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GB" sz="2400" b="1" dirty="0" smtClean="0">
                    <a:solidFill>
                      <a:schemeClr val="tx2"/>
                    </a:solidFill>
                  </a:rPr>
                  <a:t>Sol</a:t>
                </a:r>
                <a:r>
                  <a:rPr lang="en-GB" sz="2400" b="1" dirty="0" smtClean="0"/>
                  <a:t>: </a:t>
                </a:r>
                <a:r>
                  <a:rPr lang="en-GB" sz="2400" dirty="0"/>
                  <a:t>let </a:t>
                </a:r>
                <a:r>
                  <a:rPr lang="en-GB" sz="2400" dirty="0" err="1"/>
                  <a:t>a,b</a:t>
                </a:r>
                <a:r>
                  <a:rPr lang="en-GB" sz="2400" dirty="0"/>
                  <a:t> be any two distinct points in R , and a&gt;b such </a:t>
                </a:r>
                <a:r>
                  <a:rPr lang="en-GB" sz="2400" dirty="0" smtClean="0"/>
                  <a:t>that a-b=</a:t>
                </a:r>
                <a:r>
                  <a:rPr lang="ar-IQ" sz="2400" dirty="0" smtClean="0"/>
                  <a:t>ζ</a:t>
                </a:r>
                <a:r>
                  <a:rPr lang="en-GB" sz="2400" dirty="0" smtClean="0"/>
                  <a:t> </a:t>
                </a:r>
                <a:r>
                  <a:rPr lang="en-GB" sz="2400" dirty="0"/>
                  <a:t>then </a:t>
                </a:r>
                <a:r>
                  <a:rPr lang="en-GB" sz="2400" dirty="0" smtClean="0"/>
                  <a:t>(a-</a:t>
                </a:r>
                <a:r>
                  <a:rPr lang="ar-IQ" sz="2400" dirty="0" smtClean="0"/>
                  <a:t>ζ</a:t>
                </a:r>
                <a:r>
                  <a:rPr lang="en-GB" sz="2400" dirty="0" smtClean="0"/>
                  <a:t>/4 </a:t>
                </a:r>
                <a:r>
                  <a:rPr lang="en-GB" sz="2400" dirty="0"/>
                  <a:t>, a+</a:t>
                </a:r>
                <a:r>
                  <a:rPr lang="ar-IQ" sz="2400" dirty="0"/>
                  <a:t> ζ</a:t>
                </a:r>
                <a:r>
                  <a:rPr lang="en-GB" sz="2400" dirty="0"/>
                  <a:t>/4)=G and (b-</a:t>
                </a:r>
                <a:r>
                  <a:rPr lang="ar-IQ" sz="2400" dirty="0"/>
                  <a:t> </a:t>
                </a:r>
                <a:r>
                  <a:rPr lang="ar-IQ" sz="2400" dirty="0" smtClean="0"/>
                  <a:t>ζ</a:t>
                </a:r>
                <a:r>
                  <a:rPr lang="en-GB" sz="2400" dirty="0" smtClean="0"/>
                  <a:t>/4 , b</a:t>
                </a:r>
                <a:r>
                  <a:rPr lang="en-GB" sz="2400" dirty="0"/>
                  <a:t>+</a:t>
                </a:r>
                <a:r>
                  <a:rPr lang="ar-IQ" sz="2400" dirty="0"/>
                  <a:t> </a:t>
                </a:r>
                <a:r>
                  <a:rPr lang="ar-IQ" sz="2400" dirty="0" smtClean="0"/>
                  <a:t>ζ</a:t>
                </a:r>
                <a:r>
                  <a:rPr lang="en-GB" sz="2400" dirty="0" smtClean="0"/>
                  <a:t>/4</a:t>
                </a:r>
                <a:r>
                  <a:rPr lang="en-GB" sz="2400" dirty="0"/>
                  <a:t>) =H  are two U-open set </a:t>
                </a:r>
                <a:r>
                  <a:rPr lang="en-GB" sz="2400" dirty="0" smtClean="0"/>
                  <a:t>containing </a:t>
                </a:r>
                <a:r>
                  <a:rPr lang="en-GB" sz="2400" dirty="0" err="1" smtClean="0"/>
                  <a:t>a&amp;b</a:t>
                </a:r>
                <a:r>
                  <a:rPr lang="en-GB" sz="2400" dirty="0" smtClean="0"/>
                  <a:t> </a:t>
                </a:r>
                <a:r>
                  <a:rPr lang="en-GB" sz="2400" dirty="0"/>
                  <a:t>respectively and G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400" dirty="0" smtClean="0"/>
                  <a:t>H=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400" dirty="0"/>
                  <a:t>, so the </a:t>
                </a:r>
                <a:r>
                  <a:rPr lang="en-GB" sz="2400" dirty="0" smtClean="0"/>
                  <a:t>space (R,U) isT</a:t>
                </a:r>
                <a:r>
                  <a:rPr lang="en-GB" sz="2400" baseline="-25000" dirty="0" smtClean="0"/>
                  <a:t>2</a:t>
                </a:r>
                <a:r>
                  <a:rPr lang="en-GB" sz="2400" dirty="0" smtClean="0"/>
                  <a:t>-space</a:t>
                </a:r>
                <a:r>
                  <a:rPr lang="en-GB" sz="2400" b="1" dirty="0" smtClean="0"/>
                  <a:t> </a:t>
                </a:r>
                <a:r>
                  <a:rPr lang="en-GB" sz="2400" b="1" dirty="0"/>
                  <a:t>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GB" sz="2400" b="1" dirty="0" smtClean="0">
                    <a:solidFill>
                      <a:srgbClr val="FFFF00"/>
                    </a:solidFill>
                  </a:rPr>
                  <a:t>Ex</a:t>
                </a:r>
                <a:r>
                  <a:rPr lang="en-GB" sz="2400" b="1" dirty="0" smtClean="0"/>
                  <a:t>: </a:t>
                </a:r>
                <a:r>
                  <a:rPr lang="en-GB" sz="2400" dirty="0"/>
                  <a:t>Consider the co-finite topology on an infinite set X , show that it is not T</a:t>
                </a:r>
                <a:r>
                  <a:rPr lang="en-GB" sz="2400" baseline="-25000" dirty="0"/>
                  <a:t>2</a:t>
                </a:r>
                <a:r>
                  <a:rPr lang="en-GB" sz="2400" dirty="0"/>
                  <a:t>-space .</a:t>
                </a:r>
                <a:r>
                  <a:rPr lang="en-GB" sz="2400" dirty="0">
                    <a:ea typeface="Cambria Math"/>
                  </a:rPr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GB" sz="2400" b="1" dirty="0" smtClean="0">
                    <a:solidFill>
                      <a:schemeClr val="tx2"/>
                    </a:solidFill>
                  </a:rPr>
                  <a:t>Sol</a:t>
                </a:r>
                <a:r>
                  <a:rPr lang="en-GB" sz="2400" b="1" dirty="0" smtClean="0"/>
                  <a:t>: </a:t>
                </a:r>
                <a:r>
                  <a:rPr lang="en-GB" sz="2400" dirty="0"/>
                  <a:t>For this topology no two open set can be disjoint , suppose if possible that G,H are two disjoint open subsets of X , so that </a:t>
                </a:r>
                <a:r>
                  <a:rPr lang="en-GB" sz="2400" dirty="0" smtClean="0"/>
                  <a:t>G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400" dirty="0" smtClean="0"/>
                  <a:t> </a:t>
                </a:r>
                <a:r>
                  <a:rPr lang="en-GB" sz="2400" dirty="0"/>
                  <a:t>H=</a:t>
                </a:r>
                <a:r>
                  <a:rPr lang="en-GB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sz="2400" dirty="0" smtClean="0"/>
                  <a:t>,  </a:t>
                </a:r>
                <a:r>
                  <a:rPr lang="en-GB" sz="2400" dirty="0" smtClean="0"/>
                  <a:t>Then </a:t>
                </a:r>
                <a:r>
                  <a:rPr lang="en-GB" sz="2400" dirty="0"/>
                  <a:t>(G</a:t>
                </a:r>
                <a:r>
                  <a:rPr lang="en-GB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400" dirty="0"/>
                  <a:t> H)</a:t>
                </a:r>
                <a:r>
                  <a:rPr lang="en-GB" sz="2400" baseline="30000" dirty="0"/>
                  <a:t>c</a:t>
                </a:r>
                <a:r>
                  <a:rPr lang="en-GB" sz="2400" dirty="0"/>
                  <a:t> =</a:t>
                </a:r>
                <a:r>
                  <a:rPr lang="en-GB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400" baseline="30000" dirty="0"/>
                  <a:t> </a:t>
                </a:r>
                <a:r>
                  <a:rPr lang="en-GB" sz="2400" baseline="30000" dirty="0" smtClean="0"/>
                  <a:t>c</a:t>
                </a:r>
                <a:r>
                  <a:rPr lang="fr-FR" sz="2400" dirty="0" smtClean="0"/>
                  <a:t>, G</a:t>
                </a:r>
                <a:r>
                  <a:rPr lang="fr-FR" sz="2400" baseline="30000" dirty="0" smtClean="0"/>
                  <a:t> </a:t>
                </a:r>
                <a:r>
                  <a:rPr lang="fr-FR" sz="2400" baseline="30000" dirty="0"/>
                  <a:t>c</a:t>
                </a:r>
                <a:r>
                  <a:rPr lang="en-GB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fr-FR" sz="2400" dirty="0"/>
                  <a:t> H</a:t>
                </a:r>
                <a:r>
                  <a:rPr lang="fr-FR" sz="2400" baseline="30000" dirty="0"/>
                  <a:t> c</a:t>
                </a:r>
                <a:r>
                  <a:rPr lang="fr-FR" sz="2400" dirty="0"/>
                  <a:t> =</a:t>
                </a:r>
                <a:r>
                  <a:rPr lang="en-GB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fr-FR" sz="2400" baseline="30000" dirty="0"/>
                  <a:t> c</a:t>
                </a:r>
                <a:r>
                  <a:rPr lang="fr-FR" sz="2400" dirty="0"/>
                  <a:t> = X   ( De Morgan )          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GB" sz="2400" dirty="0"/>
                  <a:t>G</a:t>
                </a:r>
                <a:r>
                  <a:rPr lang="en-GB" sz="2400" baseline="30000" dirty="0"/>
                  <a:t> c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GB" sz="2400" dirty="0"/>
                  <a:t>H</a:t>
                </a:r>
                <a:r>
                  <a:rPr lang="en-GB" sz="2400" baseline="30000" dirty="0"/>
                  <a:t> c</a:t>
                </a:r>
                <a:r>
                  <a:rPr lang="en-GB" sz="2400" dirty="0"/>
                  <a:t>= </a:t>
                </a:r>
                <a:r>
                  <a:rPr lang="en-GB" sz="2400" dirty="0" smtClean="0"/>
                  <a:t>X. But </a:t>
                </a:r>
                <a:r>
                  <a:rPr lang="en-GB" sz="2400" dirty="0"/>
                  <a:t>G</a:t>
                </a:r>
                <a:r>
                  <a:rPr lang="en-GB" sz="2400" baseline="30000" dirty="0"/>
                  <a:t> c</a:t>
                </a:r>
                <a:r>
                  <a:rPr lang="en-GB" sz="2400" dirty="0"/>
                  <a:t> and H</a:t>
                </a:r>
                <a:r>
                  <a:rPr lang="en-GB" sz="2400" baseline="30000" dirty="0"/>
                  <a:t> c </a:t>
                </a:r>
                <a:r>
                  <a:rPr lang="en-GB" sz="2400" dirty="0"/>
                  <a:t>are finite [by definition of co finite ] </a:t>
                </a:r>
                <a:r>
                  <a:rPr lang="en-GB" sz="2400" dirty="0" smtClean="0"/>
                  <a:t>then       </a:t>
                </a:r>
                <a:r>
                  <a:rPr lang="en-GB" sz="2400" dirty="0"/>
                  <a:t>G</a:t>
                </a:r>
                <a:r>
                  <a:rPr lang="en-GB" sz="2400" dirty="0">
                    <a:ea typeface="Cambria Math"/>
                  </a:rPr>
                  <a:t> </a:t>
                </a:r>
                <a:r>
                  <a:rPr lang="en-GB" sz="2400" baseline="30000" dirty="0" smtClean="0"/>
                  <a:t>c</a:t>
                </a:r>
                <a:r>
                  <a:rPr lang="en-GB" sz="2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400" dirty="0" smtClean="0"/>
                  <a:t> </a:t>
                </a:r>
                <a:r>
                  <a:rPr lang="en-GB" sz="2400" dirty="0"/>
                  <a:t>H</a:t>
                </a:r>
                <a:r>
                  <a:rPr lang="en-GB" sz="2400" baseline="30000" dirty="0"/>
                  <a:t> c</a:t>
                </a:r>
                <a:r>
                  <a:rPr lang="en-GB" sz="2400" dirty="0"/>
                  <a:t> is finite also,  which is contradiction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09800"/>
                <a:ext cx="9144000" cy="4648200"/>
              </a:xfrm>
              <a:blipFill rotWithShape="1">
                <a:blip r:embed="rId3"/>
                <a:stretch>
                  <a:fillRect l="-1000" t="-1181" r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346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800" b="1" dirty="0" smtClean="0">
                    <a:solidFill>
                      <a:srgbClr val="C00000"/>
                    </a:solidFill>
                  </a:rPr>
                  <a:t>Theorem: </a:t>
                </a:r>
                <a:r>
                  <a:rPr lang="en-GB" sz="2800" dirty="0"/>
                  <a:t>Let (</a:t>
                </a:r>
                <a:r>
                  <a:rPr lang="en-GB" sz="2800" dirty="0" smtClean="0"/>
                  <a:t>X,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dirty="0"/>
                  <a:t>) be </a:t>
                </a:r>
                <a:r>
                  <a:rPr lang="en-GB" sz="2800" dirty="0" smtClean="0"/>
                  <a:t>any </a:t>
                </a:r>
                <a:r>
                  <a:rPr lang="en-GB" sz="2800" dirty="0"/>
                  <a:t>topological space and let (</a:t>
                </a:r>
                <a:r>
                  <a:rPr lang="en-GB" sz="2800" dirty="0" smtClean="0"/>
                  <a:t>Y,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GB" sz="2800" dirty="0"/>
                  <a:t>) be a hausdorff space , let </a:t>
                </a:r>
                <a:r>
                  <a:rPr lang="en-GB" sz="2800" dirty="0" smtClean="0"/>
                  <a:t>f:X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GB" sz="2800" dirty="0" smtClean="0"/>
                  <a:t> </a:t>
                </a:r>
                <a:r>
                  <a:rPr lang="en-GB" sz="2800" dirty="0"/>
                  <a:t>Y be a 1-1 , onto and continuous function then X is also </a:t>
                </a:r>
                <a:r>
                  <a:rPr lang="en-GB" sz="2800" dirty="0" smtClean="0"/>
                  <a:t>Hausdorff</a:t>
                </a:r>
                <a:r>
                  <a:rPr lang="en-GB" sz="2800" b="1" dirty="0" smtClean="0"/>
                  <a:t> </a:t>
                </a:r>
                <a:r>
                  <a:rPr lang="en-GB" sz="2800" b="1" dirty="0"/>
                  <a:t>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b="1" dirty="0">
                    <a:solidFill>
                      <a:schemeClr val="accent1"/>
                    </a:solidFill>
                  </a:rPr>
                  <a:t>Proof:</a:t>
                </a:r>
                <a:r>
                  <a:rPr lang="en-GB" sz="2800" b="1" dirty="0"/>
                  <a:t> </a:t>
                </a:r>
                <a:r>
                  <a:rPr lang="en-GB" sz="2800" dirty="0"/>
                  <a:t>Let x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,x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be any two distinct point of X , since f is 1-1 , and  x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≠x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then f(x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)≠f(x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). Let y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=f(x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) , y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=f(x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) so that </a:t>
                </a:r>
                <a:r>
                  <a:rPr lang="en-GB" sz="2800" dirty="0" smtClean="0"/>
                  <a:t>      x</a:t>
                </a:r>
                <a:r>
                  <a:rPr lang="en-GB" sz="2800" baseline="-25000" dirty="0" smtClean="0"/>
                  <a:t>1</a:t>
                </a:r>
                <a:r>
                  <a:rPr lang="en-GB" sz="2800" dirty="0" smtClean="0"/>
                  <a:t>=f</a:t>
                </a:r>
                <a:r>
                  <a:rPr lang="en-GB" sz="2800" baseline="30000" dirty="0" smtClean="0"/>
                  <a:t>-1</a:t>
                </a:r>
                <a:r>
                  <a:rPr lang="en-GB" sz="2800" dirty="0" smtClean="0"/>
                  <a:t>(y</a:t>
                </a:r>
                <a:r>
                  <a:rPr lang="en-GB" sz="2800" baseline="-25000" dirty="0" smtClean="0"/>
                  <a:t>1</a:t>
                </a:r>
                <a:r>
                  <a:rPr lang="en-GB" sz="2800" dirty="0"/>
                  <a:t>) </a:t>
                </a:r>
                <a:r>
                  <a:rPr lang="en-GB" sz="2800" dirty="0" smtClean="0"/>
                  <a:t>, </a:t>
                </a:r>
                <a:r>
                  <a:rPr lang="en-GB" sz="2800" dirty="0"/>
                  <a:t>x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=f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(y</a:t>
                </a:r>
                <a:r>
                  <a:rPr lang="en-GB" sz="2800" baseline="-25000" dirty="0"/>
                  <a:t>2</a:t>
                </a:r>
                <a:r>
                  <a:rPr lang="en-GB" sz="2800" dirty="0" smtClean="0"/>
                  <a:t>). Then </a:t>
                </a:r>
                <a:r>
                  <a:rPr lang="en-GB" sz="2800" dirty="0"/>
                  <a:t>y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,y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Y </a:t>
                </a:r>
                <a:r>
                  <a:rPr lang="en-GB" sz="2800" dirty="0"/>
                  <a:t>and  y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≠y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</a:t>
                </a:r>
                <a:r>
                  <a:rPr lang="en-GB" sz="2800" dirty="0" smtClean="0"/>
                  <a:t>. Since (Y,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GB" sz="2800" dirty="0"/>
                  <a:t>) is a </a:t>
                </a:r>
                <a:r>
                  <a:rPr lang="en-GB" sz="2800" dirty="0" smtClean="0"/>
                  <a:t>Hausdorff space,  </a:t>
                </a:r>
                <a:r>
                  <a:rPr lang="en-GB" sz="2800" dirty="0"/>
                  <a:t>so there </a:t>
                </a:r>
                <a:r>
                  <a:rPr lang="en-GB" sz="2800" dirty="0" smtClean="0"/>
                  <a:t>exist a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GB" sz="2800" dirty="0"/>
                  <a:t>-open sets G and H such that y</a:t>
                </a:r>
                <a:r>
                  <a:rPr lang="en-GB" sz="2800" baseline="-25000" dirty="0"/>
                  <a:t>1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G, </a:t>
                </a:r>
                <a:r>
                  <a:rPr lang="en-GB" sz="2800" dirty="0"/>
                  <a:t>y</a:t>
                </a:r>
                <a:r>
                  <a:rPr lang="en-GB" sz="2800" baseline="-25000" dirty="0"/>
                  <a:t>2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H</a:t>
                </a:r>
                <a:r>
                  <a:rPr lang="en-GB" sz="2800" dirty="0"/>
                  <a:t> and G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 smtClean="0"/>
                  <a:t>H=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800" dirty="0"/>
                  <a:t>, Since f is </a:t>
                </a:r>
                <a:r>
                  <a:rPr lang="en-GB" sz="2800" dirty="0" smtClean="0"/>
                  <a:t>continuous, </a:t>
                </a:r>
                <a:r>
                  <a:rPr lang="en-GB" sz="2800" dirty="0"/>
                  <a:t>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 (G) and 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 (H) are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dirty="0"/>
                  <a:t>–open set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Now  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 (G)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 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 (H)= 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 (G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H)= 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800" dirty="0"/>
                  <a:t> )=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800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 And  y</a:t>
                </a:r>
                <a:r>
                  <a:rPr lang="en-GB" sz="2800" baseline="-25000" dirty="0"/>
                  <a:t>1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 </a:t>
                </a:r>
                <a:r>
                  <a:rPr lang="en-GB" sz="2800" dirty="0" smtClean="0"/>
                  <a:t>G then </a:t>
                </a:r>
                <a:r>
                  <a:rPr lang="en-GB" sz="2800" dirty="0"/>
                  <a:t>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(y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)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 </a:t>
                </a:r>
                <a:r>
                  <a:rPr lang="en-GB" sz="2800" dirty="0"/>
                  <a:t>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(G</a:t>
                </a:r>
                <a:r>
                  <a:rPr lang="en-GB" sz="2800" dirty="0" smtClean="0"/>
                  <a:t>) hence </a:t>
                </a:r>
                <a:r>
                  <a:rPr lang="en-GB" sz="2800" dirty="0"/>
                  <a:t>x</a:t>
                </a:r>
                <a:r>
                  <a:rPr lang="en-GB" sz="2800" baseline="-25000" dirty="0"/>
                  <a:t>1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 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(G</a:t>
                </a:r>
                <a:r>
                  <a:rPr lang="en-GB" sz="2800" dirty="0" smtClean="0"/>
                  <a:t>)</a:t>
                </a:r>
              </a:p>
              <a:p>
                <a:pPr marL="0" indent="0">
                  <a:buNone/>
                </a:pPr>
                <a:r>
                  <a:rPr lang="en-GB" sz="2800" dirty="0" smtClean="0"/>
                  <a:t>also </a:t>
                </a:r>
                <a:r>
                  <a:rPr lang="en-GB" sz="2800" dirty="0"/>
                  <a:t>y</a:t>
                </a:r>
                <a:r>
                  <a:rPr lang="en-GB" sz="2800" baseline="-25000" dirty="0"/>
                  <a:t>2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H then</a:t>
                </a:r>
                <a:r>
                  <a:rPr lang="en-GB" sz="2800" baseline="-25000" dirty="0" smtClean="0"/>
                  <a:t> 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(y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)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(H</a:t>
                </a:r>
                <a:r>
                  <a:rPr lang="en-GB" sz="2800" dirty="0" smtClean="0"/>
                  <a:t>) hence</a:t>
                </a:r>
                <a:r>
                  <a:rPr lang="en-GB" sz="2800" baseline="-25000" dirty="0" smtClean="0"/>
                  <a:t> 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x</a:t>
                </a:r>
                <a:r>
                  <a:rPr lang="en-GB" sz="2800" baseline="-25000" dirty="0"/>
                  <a:t>2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 f</a:t>
                </a:r>
                <a:r>
                  <a:rPr lang="en-GB" sz="2800" baseline="30000" dirty="0"/>
                  <a:t>-1</a:t>
                </a:r>
                <a:r>
                  <a:rPr lang="en-GB" sz="2800" dirty="0"/>
                  <a:t>(H)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 smtClean="0"/>
                  <a:t>It follows that </a:t>
                </a:r>
                <a:r>
                  <a:rPr lang="en-GB" sz="2800" dirty="0"/>
                  <a:t>space (X,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dirty="0" smtClean="0"/>
                  <a:t>) is Hausdorff </a:t>
                </a:r>
                <a:r>
                  <a:rPr lang="en-GB" dirty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333" t="-800" r="-15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474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800" b="1" dirty="0" smtClean="0">
                    <a:solidFill>
                      <a:srgbClr val="00B050"/>
                    </a:solidFill>
                  </a:rPr>
                  <a:t>Theorem:</a:t>
                </a:r>
                <a:r>
                  <a:rPr lang="en-GB" sz="2800" b="1" dirty="0" smtClean="0"/>
                  <a:t> </a:t>
                </a:r>
                <a:r>
                  <a:rPr lang="en-GB" sz="2800" dirty="0"/>
                  <a:t>Every subspace of T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-space is a T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-space .</a:t>
                </a:r>
                <a:r>
                  <a:rPr lang="en-GB" sz="2800" b="1" dirty="0"/>
                  <a:t> 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b="1" dirty="0">
                    <a:solidFill>
                      <a:srgbClr val="FF0000"/>
                    </a:solidFill>
                  </a:rPr>
                  <a:t>Proof:</a:t>
                </a:r>
                <a:r>
                  <a:rPr lang="en-GB" sz="2800" b="1" dirty="0"/>
                  <a:t> </a:t>
                </a:r>
                <a:r>
                  <a:rPr lang="en-GB" sz="2800" dirty="0"/>
                  <a:t>Let  (X,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dirty="0" smtClean="0"/>
                  <a:t>) </a:t>
                </a:r>
                <a:r>
                  <a:rPr lang="en-GB" sz="2800" dirty="0"/>
                  <a:t>be a T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-space and let (Y,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baseline="-25000" dirty="0" smtClean="0"/>
                  <a:t>y</a:t>
                </a:r>
                <a:r>
                  <a:rPr lang="en-GB" sz="2800" dirty="0" smtClean="0"/>
                  <a:t>)  </a:t>
                </a:r>
                <a:r>
                  <a:rPr lang="en-GB" sz="2800" dirty="0"/>
                  <a:t>be any subspace of  X , </a:t>
                </a:r>
                <a:r>
                  <a:rPr lang="en-GB" sz="2800" dirty="0" smtClean="0"/>
                  <a:t>Let </a:t>
                </a:r>
                <a:r>
                  <a:rPr lang="en-GB" sz="2800" dirty="0"/>
                  <a:t>y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,y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be any two distinct points of </a:t>
                </a:r>
                <a:r>
                  <a:rPr lang="en-GB" sz="2800" dirty="0" smtClean="0"/>
                  <a:t>Y, Since Y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sz="2800" dirty="0" smtClean="0"/>
                  <a:t> </a:t>
                </a:r>
                <a:r>
                  <a:rPr lang="en-GB" sz="2800" dirty="0"/>
                  <a:t>X , then y</a:t>
                </a:r>
                <a:r>
                  <a:rPr lang="en-GB" sz="2800" baseline="-25000" dirty="0"/>
                  <a:t>1</a:t>
                </a:r>
                <a:r>
                  <a:rPr lang="en-GB" sz="2800" dirty="0"/>
                  <a:t>,y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 are two distinct point in X but (X,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dirty="0"/>
                  <a:t>) is T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-space , so  there exist open sets  H,G </a:t>
                </a:r>
                <a:r>
                  <a:rPr lang="en-GB" sz="2800" dirty="0" smtClean="0"/>
                  <a:t>such </a:t>
                </a:r>
                <a:r>
                  <a:rPr lang="en-GB" sz="2800" dirty="0"/>
                  <a:t>that </a:t>
                </a:r>
                <a:r>
                  <a:rPr lang="en-GB" sz="2800" dirty="0" smtClean="0"/>
                  <a:t>y</a:t>
                </a:r>
                <a:r>
                  <a:rPr lang="en-GB" sz="2800" baseline="-25000" dirty="0" smtClean="0"/>
                  <a:t>1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G, </a:t>
                </a:r>
                <a:r>
                  <a:rPr lang="en-GB" sz="2800" dirty="0"/>
                  <a:t>y</a:t>
                </a:r>
                <a:r>
                  <a:rPr lang="en-GB" sz="2800" baseline="-25000" dirty="0"/>
                  <a:t>2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/>
                  <a:t>H and G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H=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800" dirty="0" smtClean="0"/>
                  <a:t>. But</a:t>
                </a:r>
                <a:r>
                  <a:rPr lang="en-GB" sz="2800" dirty="0"/>
                  <a:t>, G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 Y and </a:t>
                </a:r>
                <a:r>
                  <a:rPr lang="en-GB" sz="2800" dirty="0" smtClean="0"/>
                  <a:t>H</a:t>
                </a:r>
                <a:r>
                  <a:rPr lang="en-GB" sz="28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 smtClean="0"/>
                  <a:t>Y</a:t>
                </a:r>
                <a:r>
                  <a:rPr lang="en-GB" sz="2800" dirty="0"/>
                  <a:t> </a:t>
                </a:r>
                <a:r>
                  <a:rPr lang="en-GB" sz="2800" dirty="0" smtClean="0"/>
                  <a:t>are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baseline="-25000" dirty="0"/>
                  <a:t>y</a:t>
                </a:r>
                <a:r>
                  <a:rPr lang="en-GB" sz="2800" dirty="0"/>
                  <a:t>–open sets and </a:t>
                </a:r>
                <a:r>
                  <a:rPr lang="en-GB" sz="2800" dirty="0" smtClean="0"/>
                  <a:t>(</a:t>
                </a:r>
                <a:r>
                  <a:rPr lang="en-GB" sz="2800" dirty="0"/>
                  <a:t>G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Y)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(H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Y)= (G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GB" sz="2800" dirty="0"/>
                  <a:t>H)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Y=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∅</m:t>
                    </m:r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Y=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800" dirty="0" smtClean="0"/>
                  <a:t>.</a:t>
                </a:r>
                <a:r>
                  <a:rPr lang="en-GB" sz="2800" dirty="0"/>
                  <a:t> </a:t>
                </a:r>
                <a:r>
                  <a:rPr lang="en-GB" sz="2800" dirty="0" smtClean="0"/>
                  <a:t>Thus </a:t>
                </a:r>
                <a:r>
                  <a:rPr lang="en-GB" sz="2800" dirty="0"/>
                  <a:t>G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Y, H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sz="2800" dirty="0"/>
                  <a:t>Y are two </a:t>
                </a:r>
                <a:r>
                  <a:rPr lang="en-GB" sz="2800" dirty="0" smtClean="0"/>
                  <a:t>disjoint</a:t>
                </a:r>
                <a:r>
                  <a:rPr lang="en-GB" sz="2800" baseline="-25000" dirty="0"/>
                  <a:t>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baseline="-25000" dirty="0"/>
                  <a:t>y</a:t>
                </a:r>
                <a:r>
                  <a:rPr lang="en-GB" sz="2800" dirty="0" smtClean="0"/>
                  <a:t>–</a:t>
                </a:r>
                <a:r>
                  <a:rPr lang="en-GB" sz="2800" dirty="0"/>
                  <a:t>open </a:t>
                </a:r>
                <a:r>
                  <a:rPr lang="en-GB" sz="2800" dirty="0" smtClean="0"/>
                  <a:t>sets </a:t>
                </a:r>
                <a:r>
                  <a:rPr lang="en-GB" sz="2800" dirty="0"/>
                  <a:t>, Hence the </a:t>
                </a:r>
                <a:r>
                  <a:rPr lang="en-GB" sz="2800" dirty="0" smtClean="0"/>
                  <a:t>subspace </a:t>
                </a:r>
                <a:r>
                  <a:rPr lang="en-GB" sz="2800" dirty="0"/>
                  <a:t>(Y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GB" sz="2800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sz="2800" baseline="-25000" dirty="0"/>
                  <a:t>y</a:t>
                </a:r>
                <a:r>
                  <a:rPr lang="en-GB" sz="2800" dirty="0"/>
                  <a:t>)  is </a:t>
                </a:r>
                <a:r>
                  <a:rPr lang="en-GB" sz="2800" dirty="0" smtClean="0"/>
                  <a:t>T</a:t>
                </a:r>
                <a:r>
                  <a:rPr lang="en-GB" sz="2800" baseline="-25000" dirty="0" smtClean="0"/>
                  <a:t>2</a:t>
                </a:r>
                <a:r>
                  <a:rPr lang="en-GB" sz="2800" dirty="0" smtClean="0"/>
                  <a:t>-space.</a:t>
                </a:r>
              </a:p>
              <a:p>
                <a:pPr marL="0" indent="0">
                  <a:buNone/>
                </a:pPr>
                <a:r>
                  <a:rPr lang="en-GB" sz="2800" b="1" dirty="0" smtClean="0">
                    <a:solidFill>
                      <a:srgbClr val="00B050"/>
                    </a:solidFill>
                  </a:rPr>
                  <a:t>Theorem:</a:t>
                </a:r>
                <a:r>
                  <a:rPr lang="en-GB" sz="2800" b="1" dirty="0" smtClean="0"/>
                  <a:t> </a:t>
                </a:r>
                <a:r>
                  <a:rPr lang="en-GB" sz="2800" dirty="0"/>
                  <a:t>Each singleton subset of a T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-space is closed</a:t>
                </a:r>
                <a:r>
                  <a:rPr lang="en-GB" sz="2800" b="1" dirty="0"/>
                  <a:t> 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b="1" dirty="0" smtClean="0">
                    <a:solidFill>
                      <a:srgbClr val="FF0000"/>
                    </a:solidFill>
                  </a:rPr>
                  <a:t>Proof:</a:t>
                </a:r>
                <a:r>
                  <a:rPr lang="en-GB" sz="2800" b="1" dirty="0" smtClean="0"/>
                  <a:t> </a:t>
                </a:r>
                <a:r>
                  <a:rPr lang="en-GB" sz="2800" dirty="0"/>
                  <a:t>Let X be a </a:t>
                </a:r>
                <a:r>
                  <a:rPr lang="en-GB" sz="2800" dirty="0" smtClean="0"/>
                  <a:t>Hausdorff </a:t>
                </a:r>
                <a:r>
                  <a:rPr lang="en-GB" sz="2800" dirty="0"/>
                  <a:t>space , Let x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sz="2800" dirty="0" smtClean="0"/>
                  <a:t>X. To </a:t>
                </a:r>
                <a:r>
                  <a:rPr lang="en-GB" sz="2800" dirty="0"/>
                  <a:t>show that {x} is closed , Let y be an arbitrary point of X distinct from x . Since the space is T</a:t>
                </a:r>
                <a:r>
                  <a:rPr lang="en-GB" sz="2800" baseline="-25000" dirty="0"/>
                  <a:t>2</a:t>
                </a:r>
                <a:r>
                  <a:rPr lang="en-GB" sz="2800" dirty="0"/>
                  <a:t>-space </a:t>
                </a:r>
                <a:r>
                  <a:rPr lang="en-GB" sz="2800" dirty="0" smtClean="0"/>
                  <a:t>,there exist </a:t>
                </a:r>
                <a:r>
                  <a:rPr lang="en-GB" sz="2800" dirty="0"/>
                  <a:t>an open set G containing y such that </a:t>
                </a:r>
                <a:r>
                  <a:rPr lang="en-GB" sz="2800" dirty="0" err="1" smtClean="0"/>
                  <a:t>x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sz="2800" dirty="0" err="1" smtClean="0"/>
                  <a:t>G</a:t>
                </a:r>
                <a:r>
                  <a:rPr lang="en-GB" sz="2800" dirty="0" smtClean="0"/>
                  <a:t> </a:t>
                </a:r>
                <a:r>
                  <a:rPr lang="en-GB" sz="2800" dirty="0"/>
                  <a:t>it follows that y is not an accumulation points of {x} , so D({x})=</a:t>
                </a:r>
                <a:r>
                  <a:rPr lang="en-GB" sz="28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sz="2800" dirty="0"/>
                  <a:t>  .</a:t>
                </a:r>
                <a:endParaRPr lang="en-US" sz="2800" dirty="0"/>
              </a:p>
              <a:p>
                <a:pPr marL="0" indent="0">
                  <a:buNone/>
                </a:pPr>
                <a:r>
                  <a:rPr lang="en-GB" sz="2800" dirty="0"/>
                  <a:t>Hence </a:t>
                </a:r>
                <a:r>
                  <a:rPr lang="en-GB" sz="2800" dirty="0" err="1" smtClean="0"/>
                  <a:t>cL</a:t>
                </a:r>
                <a:r>
                  <a:rPr lang="en-GB" sz="2800" dirty="0" smtClean="0"/>
                  <a:t>{x}={</a:t>
                </a:r>
                <a:r>
                  <a:rPr lang="en-GB" sz="2800" dirty="0"/>
                  <a:t>x} it follows that {x} is closed set .</a:t>
                </a:r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6858000"/>
              </a:xfrm>
              <a:blipFill rotWithShape="1">
                <a:blip r:embed="rId2"/>
                <a:stretch>
                  <a:fillRect l="-1333" t="-800" r="-1733" b="-9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206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3999" cy="68580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b="1" dirty="0" smtClean="0">
                    <a:solidFill>
                      <a:srgbClr val="00B050"/>
                    </a:solidFill>
                  </a:rPr>
                  <a:t>Theorem</a:t>
                </a:r>
                <a:r>
                  <a:rPr lang="en-GB" b="1" dirty="0" smtClean="0"/>
                  <a:t>: </a:t>
                </a:r>
                <a:r>
                  <a:rPr lang="en-GB" dirty="0"/>
                  <a:t>Every T</a:t>
                </a:r>
                <a:r>
                  <a:rPr lang="en-GB" baseline="-25000" dirty="0"/>
                  <a:t>2</a:t>
                </a:r>
                <a:r>
                  <a:rPr lang="en-GB" dirty="0"/>
                  <a:t>-space is a T</a:t>
                </a:r>
                <a:r>
                  <a:rPr lang="en-GB" baseline="-25000" dirty="0"/>
                  <a:t>1</a:t>
                </a:r>
                <a:r>
                  <a:rPr lang="en-GB" dirty="0"/>
                  <a:t>-space but the converse is not true in general</a:t>
                </a:r>
                <a:r>
                  <a:rPr lang="en-GB" b="1" dirty="0"/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b="1" dirty="0"/>
                  <a:t>Proof: </a:t>
                </a:r>
                <a:r>
                  <a:rPr lang="en-GB" dirty="0"/>
                  <a:t>Let (X,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) be a T</a:t>
                </a:r>
                <a:r>
                  <a:rPr lang="en-GB" baseline="-25000" dirty="0"/>
                  <a:t>2</a:t>
                </a:r>
                <a:r>
                  <a:rPr lang="en-GB" dirty="0"/>
                  <a:t>-space and let y</a:t>
                </a:r>
                <a:r>
                  <a:rPr lang="en-GB" baseline="-25000" dirty="0"/>
                  <a:t>1</a:t>
                </a:r>
                <a:r>
                  <a:rPr lang="en-GB" dirty="0"/>
                  <a:t>,y</a:t>
                </a:r>
                <a:r>
                  <a:rPr lang="en-GB" baseline="-25000" dirty="0"/>
                  <a:t>2</a:t>
                </a:r>
                <a:r>
                  <a:rPr lang="en-GB" dirty="0"/>
                  <a:t> be any two distinct point of  X , since the space X is a T</a:t>
                </a:r>
                <a:r>
                  <a:rPr lang="en-GB" baseline="-25000" dirty="0"/>
                  <a:t>2</a:t>
                </a:r>
                <a:r>
                  <a:rPr lang="en-GB" dirty="0"/>
                  <a:t> there exist open sets </a:t>
                </a:r>
                <a:r>
                  <a:rPr lang="en-GB" dirty="0" smtClean="0"/>
                  <a:t>G,H </a:t>
                </a:r>
                <a:r>
                  <a:rPr lang="en-GB" dirty="0"/>
                  <a:t>such that  y</a:t>
                </a:r>
                <a:r>
                  <a:rPr lang="en-GB" baseline="-25000" dirty="0"/>
                  <a:t>1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G, </a:t>
                </a:r>
                <a:r>
                  <a:rPr lang="en-GB" dirty="0"/>
                  <a:t>y</a:t>
                </a:r>
                <a:r>
                  <a:rPr lang="en-GB" baseline="-25000" dirty="0"/>
                  <a:t>2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H and G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H </a:t>
                </a:r>
                <a:r>
                  <a:rPr lang="en-GB" dirty="0" smtClean="0"/>
                  <a:t>=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dirty="0" smtClean="0"/>
                  <a:t>  </a:t>
                </a:r>
                <a:r>
                  <a:rPr lang="en-GB" dirty="0"/>
                  <a:t>this implies that y</a:t>
                </a:r>
                <a:r>
                  <a:rPr lang="en-GB" baseline="-25000" dirty="0"/>
                  <a:t>1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 but y</a:t>
                </a:r>
                <a:r>
                  <a:rPr lang="en-GB" baseline="-25000" dirty="0"/>
                  <a:t>1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dirty="0" smtClean="0"/>
                  <a:t>H </a:t>
                </a:r>
                <a:r>
                  <a:rPr lang="en-GB" dirty="0"/>
                  <a:t>and y</a:t>
                </a:r>
                <a:r>
                  <a:rPr lang="en-GB" baseline="-25000" dirty="0"/>
                  <a:t>2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dirty="0"/>
                  <a:t>G but y</a:t>
                </a:r>
                <a:r>
                  <a:rPr lang="en-GB" baseline="-25000" dirty="0"/>
                  <a:t>2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H 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Hence the space is a T</a:t>
                </a:r>
                <a:r>
                  <a:rPr lang="en-GB" baseline="-25000" dirty="0"/>
                  <a:t>1</a:t>
                </a:r>
                <a:r>
                  <a:rPr lang="en-GB" dirty="0"/>
                  <a:t>-space 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But the converse is not true as shown in co-finite topology on an infinite set X , which is not T</a:t>
                </a:r>
                <a:r>
                  <a:rPr lang="en-GB" baseline="-25000" dirty="0"/>
                  <a:t>2</a:t>
                </a:r>
                <a:r>
                  <a:rPr lang="en-GB" dirty="0"/>
                  <a:t>-space , but it is a T</a:t>
                </a:r>
                <a:r>
                  <a:rPr lang="en-GB" baseline="-25000" dirty="0"/>
                  <a:t>1</a:t>
                </a:r>
                <a:r>
                  <a:rPr lang="en-GB" dirty="0"/>
                  <a:t>-space ,  since for if x is an arbitrary  point </a:t>
                </a:r>
                <a:r>
                  <a:rPr lang="en-GB" dirty="0" smtClean="0"/>
                  <a:t>of X </a:t>
                </a:r>
                <a:r>
                  <a:rPr lang="en-GB" dirty="0"/>
                  <a:t>, then by </a:t>
                </a:r>
                <a:r>
                  <a:rPr lang="en-GB" dirty="0" err="1"/>
                  <a:t>Def</a:t>
                </a:r>
                <a:r>
                  <a:rPr lang="en-GB" dirty="0"/>
                  <a:t>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/>
                  <a:t>, X/{x} is open {being  the complement of finite set } and consequently {x} is closed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Thus every singleton subset of X is closed and hence the space is T</a:t>
                </a:r>
                <a:r>
                  <a:rPr lang="en-GB" baseline="-25000" dirty="0"/>
                  <a:t>1</a:t>
                </a:r>
                <a:r>
                  <a:rPr lang="en-GB" dirty="0"/>
                  <a:t>-space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3999" cy="6858000"/>
              </a:xfrm>
              <a:blipFill rotWithShape="1">
                <a:blip r:embed="rId2"/>
                <a:stretch>
                  <a:fillRect l="-1533" t="-1067" r="-2267" b="-28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65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0"/>
                <a:ext cx="9144000" cy="70866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GB" b="1" dirty="0" smtClean="0">
                    <a:solidFill>
                      <a:srgbClr val="FFFF00"/>
                    </a:solidFill>
                  </a:rPr>
                  <a:t>Ex</a:t>
                </a:r>
                <a:r>
                  <a:rPr lang="en-GB" b="1" dirty="0" smtClean="0"/>
                  <a:t>: </a:t>
                </a:r>
                <a:r>
                  <a:rPr lang="en-GB" dirty="0"/>
                  <a:t>Let (X,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𝜏</m:t>
                    </m:r>
                  </m:oMath>
                </a14:m>
                <a:r>
                  <a:rPr lang="en-GB" dirty="0" smtClean="0"/>
                  <a:t>) be </a:t>
                </a:r>
                <a:r>
                  <a:rPr lang="en-GB" dirty="0"/>
                  <a:t>a topological space  and let(Y,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𝜇</m:t>
                    </m:r>
                  </m:oMath>
                </a14:m>
                <a:r>
                  <a:rPr lang="en-GB" dirty="0" smtClean="0"/>
                  <a:t>)be </a:t>
                </a:r>
                <a:r>
                  <a:rPr lang="en-GB" dirty="0"/>
                  <a:t>a </a:t>
                </a:r>
                <a:r>
                  <a:rPr lang="en-GB" dirty="0" smtClean="0"/>
                  <a:t>Hausdorff </a:t>
                </a:r>
                <a:r>
                  <a:rPr lang="en-GB" dirty="0"/>
                  <a:t>space . if f and g are continuous function from X in to </a:t>
                </a:r>
                <a:r>
                  <a:rPr lang="en-GB" dirty="0" smtClean="0"/>
                  <a:t>Y, </a:t>
                </a:r>
                <a:r>
                  <a:rPr lang="en-GB" dirty="0"/>
                  <a:t>show that the set A={x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err="1"/>
                  <a:t>X</a:t>
                </a:r>
                <a:r>
                  <a:rPr lang="en-GB" dirty="0"/>
                  <a:t>; f(x)=g(x)} is closed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b="1" dirty="0" smtClean="0">
                    <a:solidFill>
                      <a:srgbClr val="C00000"/>
                    </a:solidFill>
                  </a:rPr>
                  <a:t>Sol</a:t>
                </a:r>
                <a:r>
                  <a:rPr lang="en-GB" b="1" dirty="0" smtClean="0"/>
                  <a:t>: </a:t>
                </a:r>
                <a:r>
                  <a:rPr lang="en-GB" dirty="0"/>
                  <a:t>We shall  show that X\A is open </a:t>
                </a:r>
                <a:r>
                  <a:rPr lang="en-GB" dirty="0" smtClean="0"/>
                  <a:t>set. Now  </a:t>
                </a:r>
                <a:r>
                  <a:rPr lang="en-GB" dirty="0"/>
                  <a:t>X\A</a:t>
                </a:r>
                <a:r>
                  <a:rPr lang="en-GB" dirty="0" smtClean="0"/>
                  <a:t>={x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X; f(x) ≠ g(x)}, Let p be an arbitrary point of </a:t>
                </a:r>
                <a:r>
                  <a:rPr lang="en-GB" dirty="0" smtClean="0"/>
                  <a:t>X\A. then f(p) ≠g(p), with f(p) , g(p)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Y. Since Y is a Hausdorff, there exist open set G and H such that f(p)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G ,  g(p)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 H and G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 smtClean="0"/>
                  <a:t>H=</a:t>
                </a:r>
                <a:r>
                  <a:rPr lang="en-GB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GB" dirty="0" smtClean="0"/>
                  <a:t> ………… 1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GB" dirty="0" smtClean="0"/>
                  <a:t>since  </a:t>
                </a:r>
                <a:r>
                  <a:rPr lang="en-GB" dirty="0"/>
                  <a:t>f , g are continuous </a:t>
                </a:r>
                <a:r>
                  <a:rPr lang="en-GB" dirty="0" smtClean="0"/>
                  <a:t>function  f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(G</a:t>
                </a:r>
                <a:r>
                  <a:rPr lang="en-GB" dirty="0"/>
                  <a:t>) , </a:t>
                </a:r>
                <a:r>
                  <a:rPr lang="en-GB" dirty="0" smtClean="0"/>
                  <a:t>g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(H</a:t>
                </a:r>
                <a:r>
                  <a:rPr lang="en-GB" dirty="0"/>
                  <a:t>) are open set in X,  such that p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f</a:t>
                </a:r>
                <a:r>
                  <a:rPr lang="en-GB" baseline="30000" dirty="0" smtClean="0"/>
                  <a:t>-1</a:t>
                </a:r>
                <a:r>
                  <a:rPr lang="en-GB" dirty="0" smtClean="0"/>
                  <a:t> </a:t>
                </a:r>
                <a:r>
                  <a:rPr lang="en-GB" dirty="0"/>
                  <a:t>(G), p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</a:t>
                </a:r>
                <a:r>
                  <a:rPr lang="en-GB" baseline="30000" dirty="0"/>
                  <a:t>-1</a:t>
                </a:r>
                <a:r>
                  <a:rPr lang="en-GB" dirty="0"/>
                  <a:t> (H), and so there intersection f</a:t>
                </a:r>
                <a:r>
                  <a:rPr lang="en-GB" baseline="30000" dirty="0"/>
                  <a:t>-1</a:t>
                </a:r>
                <a:r>
                  <a:rPr lang="en-GB" dirty="0"/>
                  <a:t> (G)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∩ </m:t>
                    </m:r>
                  </m:oMath>
                </a14:m>
                <a:r>
                  <a:rPr lang="en-GB" dirty="0"/>
                  <a:t>g</a:t>
                </a:r>
                <a:r>
                  <a:rPr lang="en-GB" baseline="30000" dirty="0"/>
                  <a:t>-1</a:t>
                </a:r>
                <a:r>
                  <a:rPr lang="en-GB" dirty="0"/>
                  <a:t> (H) is also open set in X containing p. Let  f</a:t>
                </a:r>
                <a:r>
                  <a:rPr lang="en-GB" baseline="30000" dirty="0"/>
                  <a:t>-1</a:t>
                </a:r>
                <a:r>
                  <a:rPr lang="en-GB" dirty="0"/>
                  <a:t> (G)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g</a:t>
                </a:r>
                <a:r>
                  <a:rPr lang="en-GB" baseline="30000" dirty="0"/>
                  <a:t>-1</a:t>
                </a:r>
                <a:r>
                  <a:rPr lang="en-GB" dirty="0"/>
                  <a:t> (H)=V We have to show that </a:t>
                </a:r>
                <a:r>
                  <a:rPr lang="en-GB" dirty="0" smtClean="0"/>
                  <a:t>V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⊆</m:t>
                    </m:r>
                  </m:oMath>
                </a14:m>
                <a:r>
                  <a:rPr lang="en-GB" dirty="0" smtClean="0"/>
                  <a:t>X\A. </a:t>
                </a:r>
                <a:r>
                  <a:rPr lang="en-GB" dirty="0"/>
                  <a:t>Suppose if possible V is not subset of  X|A. Then there is at least one point in V say (y) such that y is not in X\A. Now y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V then  y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f</a:t>
                </a:r>
                <a:r>
                  <a:rPr lang="en-GB" baseline="30000" dirty="0"/>
                  <a:t>-1</a:t>
                </a:r>
                <a:r>
                  <a:rPr lang="en-GB" dirty="0"/>
                  <a:t> (G) and  y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 g</a:t>
                </a:r>
                <a:r>
                  <a:rPr lang="en-GB" baseline="30000" dirty="0"/>
                  <a:t>-1</a:t>
                </a:r>
                <a:r>
                  <a:rPr lang="en-GB" dirty="0"/>
                  <a:t> (H) then  f(y)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 and g(y)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 </m:t>
                    </m:r>
                  </m:oMath>
                </a14:m>
                <a:r>
                  <a:rPr lang="en-GB" dirty="0"/>
                  <a:t>H ……..2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 and y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∉</m:t>
                    </m:r>
                  </m:oMath>
                </a14:m>
                <a:r>
                  <a:rPr lang="en-GB" dirty="0"/>
                  <a:t>X\A then </a:t>
                </a:r>
                <a:r>
                  <a:rPr lang="en-GB" dirty="0" smtClean="0"/>
                  <a:t>y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A , hence f(y)=g(y)……..3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GB" dirty="0"/>
                  <a:t>Now 2 and 3 shows that f(y)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 and f(y)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 smtClean="0"/>
                  <a:t>H </a:t>
                </a:r>
                <a:r>
                  <a:rPr lang="en-GB" dirty="0"/>
                  <a:t>and hence f(y)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G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GB" dirty="0"/>
                  <a:t>H  which contradict (1) . It follows that y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∈</m:t>
                    </m:r>
                  </m:oMath>
                </a14:m>
                <a:r>
                  <a:rPr lang="en-GB" dirty="0"/>
                  <a:t>V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/>
                        <a:ea typeface="Cambria Math"/>
                      </a:rPr>
                      <m:t>⊆ </m:t>
                    </m:r>
                  </m:oMath>
                </a14:m>
                <a:r>
                  <a:rPr lang="en-GB" dirty="0" smtClean="0"/>
                  <a:t>X\A. </a:t>
                </a:r>
                <a:r>
                  <a:rPr lang="en-GB" dirty="0"/>
                  <a:t>We have shown that X\A contains a </a:t>
                </a:r>
                <a:r>
                  <a:rPr lang="en-GB" dirty="0" err="1"/>
                  <a:t>nbd</a:t>
                </a:r>
                <a:r>
                  <a:rPr lang="en-GB" dirty="0"/>
                  <a:t> of each of its points and consequently  X\A is open </a:t>
                </a:r>
                <a:r>
                  <a:rPr lang="en-GB" dirty="0" smtClean="0"/>
                  <a:t>set, </a:t>
                </a:r>
                <a:r>
                  <a:rPr lang="en-GB" dirty="0"/>
                  <a:t>that is A is closed</a:t>
                </a:r>
                <a:r>
                  <a:rPr lang="en-GB" b="1" dirty="0"/>
                  <a:t> .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0"/>
                <a:ext cx="9144000" cy="7086600"/>
              </a:xfrm>
              <a:blipFill rotWithShape="1">
                <a:blip r:embed="rId2"/>
                <a:stretch>
                  <a:fillRect l="-1200" t="-1720" r="-1467" b="-23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4158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>
                <a:solidFill>
                  <a:srgbClr val="00B0F0"/>
                </a:solidFill>
              </a:rPr>
              <a:t> H.W Theorem</a:t>
            </a:r>
            <a:r>
              <a:rPr lang="en-GB" i="1" dirty="0" smtClean="0">
                <a:solidFill>
                  <a:srgbClr val="00B0F0"/>
                </a:solidFill>
              </a:rPr>
              <a:t>:</a:t>
            </a:r>
            <a:r>
              <a:rPr lang="en-GB" i="1" dirty="0" smtClean="0"/>
              <a:t> </a:t>
            </a:r>
            <a:r>
              <a:rPr lang="en-GB" dirty="0"/>
              <a:t>the property of space being a T</a:t>
            </a:r>
            <a:r>
              <a:rPr lang="en-GB" baseline="-25000" dirty="0"/>
              <a:t>2</a:t>
            </a:r>
            <a:r>
              <a:rPr lang="en-GB" dirty="0"/>
              <a:t>-space is preserved by 1-1 , onto open functions and hence is a topological property</a:t>
            </a:r>
            <a:r>
              <a:rPr lang="en-GB" b="1" dirty="0"/>
              <a:t> </a:t>
            </a:r>
            <a:r>
              <a:rPr lang="en-GB" b="1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8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1207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T2 -space " Hausdorff space"  Def: A topological space  (X,τ) is said to be a T2-space (hausdorff) iff for every two disjoint points x1,x2 ,there exist disjoint open sets G1,G2 such that , x1∈G1 and x2∈G2 , that is x1,x2∈X , x1≠x2 ,  there exist two open sets G1,G2 such that, x1∈G1, x2∈G2 and  G1∩G2=∅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17</cp:revision>
  <dcterms:created xsi:type="dcterms:W3CDTF">2020-04-11T17:41:34Z</dcterms:created>
  <dcterms:modified xsi:type="dcterms:W3CDTF">2020-04-11T20:55:28Z</dcterms:modified>
</cp:coreProperties>
</file>