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117F2-6061-4185-9B4E-AFAF5757C0EC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15F1D-3907-4BB1-A9F3-41C6435E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6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6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5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4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7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6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7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8F43E-93DD-4F87-9AAB-CBCE28AFC11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555C4-92C1-45A0-B308-9628301ED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8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 extrusionH="76200">
            <a:extrusionClr>
              <a:srgbClr val="7030A0"/>
            </a:extrusion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000" b="1" i="1" dirty="0" smtClean="0"/>
              <a:t>Separations Axioms</a:t>
            </a:r>
            <a:br>
              <a:rPr lang="en-US" sz="6000" b="1" i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Dr. </a:t>
            </a:r>
            <a:r>
              <a:rPr lang="en-US" b="1" i="1" dirty="0" err="1" smtClean="0">
                <a:solidFill>
                  <a:srgbClr val="002060"/>
                </a:solidFill>
              </a:rPr>
              <a:t>Nehmat</a:t>
            </a:r>
            <a:r>
              <a:rPr lang="en-US" b="1" i="1" dirty="0" smtClean="0">
                <a:solidFill>
                  <a:srgbClr val="002060"/>
                </a:solidFill>
              </a:rPr>
              <a:t> K. Ahmed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Department of mathematics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College of Education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0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91"/>
    </mc:Choice>
    <mc:Fallback xmlns="">
      <p:transition spd="slow" advTm="3059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0"/>
                <a:ext cx="8991600" cy="64940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-spaces.</a:t>
                </a:r>
                <a:r>
                  <a:rPr lang="en-GB" sz="3200" b="1" dirty="0">
                    <a:solidFill>
                      <a:srgbClr val="FF0000"/>
                    </a:solidFill>
                  </a:rPr>
                  <a:t> (KOLOMOGORV)</a:t>
                </a:r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/>
                  <a:t>A topological spaces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(</m:t>
                    </m:r>
                    <m:r>
                      <a:rPr lang="en-US" sz="3200" i="1">
                        <a:latin typeface="Cambria Math"/>
                      </a:rPr>
                      <m:t>𝑋</m:t>
                    </m:r>
                    <m:r>
                      <a:rPr lang="en-US" sz="3200" i="1">
                        <a:latin typeface="Cambria Math"/>
                      </a:rPr>
                      <m:t>,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sz="320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3200" dirty="0"/>
                  <a:t> is said to be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dirty="0"/>
                  <a:t> -spaces if for any two distant point </a:t>
                </a:r>
                <a:r>
                  <a:rPr lang="en-US" sz="3200" dirty="0" err="1"/>
                  <a:t>x,y</a:t>
                </a:r>
                <a:r>
                  <a:rPr lang="en-US" sz="3200" dirty="0"/>
                  <a:t>  there exist an open set containing one of them but not the other.</a:t>
                </a:r>
              </a:p>
              <a:p>
                <a:endParaRPr lang="en-GB" sz="3200" b="1" dirty="0" smtClean="0"/>
              </a:p>
              <a:p>
                <a:r>
                  <a:rPr lang="en-GB" sz="3200" b="1" dirty="0" smtClean="0">
                    <a:solidFill>
                      <a:srgbClr val="FFC000"/>
                    </a:solidFill>
                  </a:rPr>
                  <a:t>Example</a:t>
                </a:r>
                <a:r>
                  <a:rPr lang="en-GB" sz="3200" b="1" dirty="0">
                    <a:solidFill>
                      <a:srgbClr val="FFC000"/>
                    </a:solidFill>
                  </a:rPr>
                  <a:t>: </a:t>
                </a:r>
                <a:r>
                  <a:rPr lang="en-GB" sz="3200" dirty="0"/>
                  <a:t>The space (X,I) is not T</a:t>
                </a:r>
                <a:r>
                  <a:rPr lang="en-GB" sz="3200" baseline="-25000" dirty="0"/>
                  <a:t>0</a:t>
                </a:r>
                <a:r>
                  <a:rPr lang="en-GB" sz="3200" dirty="0"/>
                  <a:t>-space ,but the space (X,D) is T</a:t>
                </a:r>
                <a:r>
                  <a:rPr lang="en-GB" sz="3200" baseline="-25000" dirty="0"/>
                  <a:t>0</a:t>
                </a:r>
                <a:r>
                  <a:rPr lang="en-GB" sz="3200" dirty="0"/>
                  <a:t>-space</a:t>
                </a:r>
                <a:r>
                  <a:rPr lang="en-GB" sz="3200" b="1" dirty="0"/>
                  <a:t> .</a:t>
                </a:r>
                <a:endParaRPr lang="en-US" sz="3200" dirty="0"/>
              </a:p>
              <a:p>
                <a:r>
                  <a:rPr lang="en-GB" sz="3200" b="1" dirty="0" smtClean="0">
                    <a:solidFill>
                      <a:srgbClr val="00B050"/>
                    </a:solidFill>
                  </a:rPr>
                  <a:t>Theorem: </a:t>
                </a:r>
                <a:r>
                  <a:rPr lang="en-GB" sz="3200" dirty="0"/>
                  <a:t>A topological space (X,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3200" dirty="0"/>
                  <a:t>) is T</a:t>
                </a:r>
                <a:r>
                  <a:rPr lang="en-GB" sz="3200" baseline="-25000" dirty="0"/>
                  <a:t>0</a:t>
                </a:r>
                <a:r>
                  <a:rPr lang="en-GB" sz="3200" dirty="0"/>
                  <a:t>-space </a:t>
                </a:r>
                <a:r>
                  <a:rPr lang="en-GB" sz="3200" dirty="0" err="1"/>
                  <a:t>iff</a:t>
                </a:r>
                <a:r>
                  <a:rPr lang="en-GB" sz="3200" dirty="0"/>
                  <a:t> for all </a:t>
                </a:r>
                <a:r>
                  <a:rPr lang="en-GB" sz="3200" dirty="0" err="1"/>
                  <a:t>x,y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3200" dirty="0"/>
                  <a:t>X, </a:t>
                </a:r>
                <a:r>
                  <a:rPr lang="en-GB" sz="3200" dirty="0" err="1"/>
                  <a:t>x≠y</a:t>
                </a:r>
                <a:r>
                  <a:rPr lang="en-GB" sz="3200" dirty="0"/>
                  <a:t>  then </a:t>
                </a:r>
                <a:r>
                  <a:rPr lang="en-GB" sz="3200" dirty="0" err="1"/>
                  <a:t>cL</a:t>
                </a:r>
                <a:r>
                  <a:rPr lang="en-GB" sz="3200" dirty="0"/>
                  <a:t> {x}≠</a:t>
                </a:r>
                <a:r>
                  <a:rPr lang="en-GB" sz="3200" dirty="0" err="1"/>
                  <a:t>cL</a:t>
                </a:r>
                <a:r>
                  <a:rPr lang="en-GB" sz="3200" dirty="0"/>
                  <a:t>{y}.</a:t>
                </a:r>
              </a:p>
              <a:p>
                <a:r>
                  <a:rPr lang="en-GB" sz="3200" dirty="0"/>
                  <a:t> </a:t>
                </a:r>
                <a:r>
                  <a:rPr lang="en-GB" sz="3200" b="1" dirty="0">
                    <a:solidFill>
                      <a:srgbClr val="7030A0"/>
                    </a:solidFill>
                  </a:rPr>
                  <a:t>Proof </a:t>
                </a:r>
                <a:r>
                  <a:rPr lang="en-GB" sz="3200" b="1" dirty="0"/>
                  <a:t>: </a:t>
                </a:r>
                <a:r>
                  <a:rPr lang="en-GB" sz="3200" dirty="0"/>
                  <a:t>suppose that (X,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3200" dirty="0"/>
                  <a:t>) is T</a:t>
                </a:r>
                <a:r>
                  <a:rPr lang="en-GB" sz="3200" baseline="-25000" dirty="0"/>
                  <a:t>0</a:t>
                </a:r>
                <a:r>
                  <a:rPr lang="en-GB" sz="3200" dirty="0"/>
                  <a:t>-space and , Let  </a:t>
                </a:r>
                <a:r>
                  <a:rPr lang="en-GB" sz="3200" dirty="0" err="1"/>
                  <a:t>x≠y</a:t>
                </a:r>
                <a:r>
                  <a:rPr lang="en-GB" sz="3200" dirty="0"/>
                  <a:t> we have to show that </a:t>
                </a:r>
                <a:r>
                  <a:rPr lang="en-GB" sz="3200" dirty="0" err="1"/>
                  <a:t>cL</a:t>
                </a:r>
                <a:r>
                  <a:rPr lang="en-GB" sz="3200" dirty="0"/>
                  <a:t>{x}≠</a:t>
                </a:r>
                <a:r>
                  <a:rPr lang="en-GB" sz="3200" dirty="0" err="1"/>
                  <a:t>cL</a:t>
                </a:r>
                <a:r>
                  <a:rPr lang="en-GB" sz="3200" dirty="0"/>
                  <a:t>{y}. Since (X,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3200" dirty="0"/>
                  <a:t>) is a T</a:t>
                </a:r>
                <a:r>
                  <a:rPr lang="en-GB" sz="3200" baseline="-25000" dirty="0"/>
                  <a:t>0</a:t>
                </a:r>
                <a:r>
                  <a:rPr lang="en-GB" sz="3200" dirty="0"/>
                  <a:t>-space , there exist an open set G containing x but not y . </a:t>
                </a:r>
                <a:r>
                  <a:rPr lang="en-GB" sz="3200" dirty="0" err="1"/>
                  <a:t>i.e</a:t>
                </a:r>
                <a:r>
                  <a:rPr lang="en-GB" sz="3200" dirty="0"/>
                  <a:t> x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3200" dirty="0"/>
                  <a:t> G but y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3200" dirty="0"/>
                  <a:t> G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0"/>
                <a:ext cx="8991600" cy="6494085"/>
              </a:xfrm>
              <a:prstGeom prst="rect">
                <a:avLst/>
              </a:prstGeom>
              <a:blipFill rotWithShape="1">
                <a:blip r:embed="rId4"/>
                <a:stretch>
                  <a:fillRect l="-1695" t="-1127" r="-1966" b="-2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29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934"/>
    </mc:Choice>
    <mc:Fallback xmlns="">
      <p:transition spd="slow" advTm="23793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GB" sz="3200" dirty="0" smtClean="0"/>
                  <a:t>then </a:t>
                </a:r>
                <a:r>
                  <a:rPr lang="en-GB" sz="3200" dirty="0"/>
                  <a:t>X\G is a closed set which does not containing x but contain y . By </a:t>
                </a:r>
                <a:r>
                  <a:rPr lang="en-GB" sz="3200" dirty="0" smtClean="0"/>
                  <a:t>definition </a:t>
                </a:r>
                <a:r>
                  <a:rPr lang="en-GB" sz="3200" dirty="0" err="1" smtClean="0"/>
                  <a:t>cL</a:t>
                </a:r>
                <a:r>
                  <a:rPr lang="en-GB" sz="3200" dirty="0" smtClean="0"/>
                  <a:t>{y} </a:t>
                </a:r>
                <a:r>
                  <a:rPr lang="en-GB" sz="3200" dirty="0"/>
                  <a:t>is the intersection of all closed set containing {y}. it follows that  </a:t>
                </a:r>
                <a:r>
                  <a:rPr lang="en-GB" sz="3200" dirty="0" err="1" smtClean="0"/>
                  <a:t>cL</a:t>
                </a:r>
                <a:r>
                  <a:rPr lang="en-GB" sz="3200" dirty="0" smtClean="0"/>
                  <a:t>{ y}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/>
                        <a:ea typeface="Cambria Math"/>
                      </a:rPr>
                      <m:t>⊑</m:t>
                    </m:r>
                  </m:oMath>
                </a14:m>
                <a:r>
                  <a:rPr lang="en-GB" sz="3200" dirty="0" smtClean="0"/>
                  <a:t> X\G. </a:t>
                </a:r>
                <a:r>
                  <a:rPr lang="en-GB" sz="3200" dirty="0"/>
                  <a:t>Since x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3200" dirty="0" smtClean="0"/>
                  <a:t>G </a:t>
                </a:r>
                <a:r>
                  <a:rPr lang="en-GB" sz="3200" dirty="0"/>
                  <a:t>, x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3200" dirty="0" smtClean="0"/>
                  <a:t>X\G</a:t>
                </a:r>
                <a:r>
                  <a:rPr lang="en-GB" sz="3200" baseline="30000" dirty="0" smtClean="0"/>
                  <a:t> </a:t>
                </a:r>
                <a:r>
                  <a:rPr lang="en-GB" sz="3200" dirty="0" smtClean="0"/>
                  <a:t> </a:t>
                </a:r>
                <a:r>
                  <a:rPr lang="en-GB" sz="3200" dirty="0"/>
                  <a:t>that is  x</a:t>
                </a:r>
                <a:r>
                  <a:rPr lang="en-GB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3200" dirty="0" err="1" smtClean="0"/>
                  <a:t>cL</a:t>
                </a:r>
                <a:r>
                  <a:rPr lang="en-GB" sz="3200" dirty="0" smtClean="0"/>
                  <a:t>{y</a:t>
                </a:r>
                <a:r>
                  <a:rPr lang="en-GB" sz="3200" smtClean="0"/>
                  <a:t>}, thus </a:t>
                </a:r>
                <a:r>
                  <a:rPr lang="en-GB" sz="3200" dirty="0"/>
                  <a:t>x</a:t>
                </a:r>
                <a:r>
                  <a:rPr lang="en-GB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3200" dirty="0" smtClean="0"/>
                  <a:t>cL{y} but </a:t>
                </a:r>
                <a:r>
                  <a:rPr lang="en-GB" sz="3200" dirty="0"/>
                  <a:t>x</a:t>
                </a:r>
                <a:r>
                  <a:rPr lang="en-GB" sz="3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3200" dirty="0" smtClean="0"/>
                  <a:t>cL{x}, </a:t>
                </a:r>
                <a:r>
                  <a:rPr lang="en-GB" sz="3200" dirty="0"/>
                  <a:t>it follows </a:t>
                </a:r>
                <a:r>
                  <a:rPr lang="en-GB" sz="3200" dirty="0" smtClean="0"/>
                  <a:t>that </a:t>
                </a:r>
                <a:r>
                  <a:rPr lang="en-GB" sz="3200" dirty="0" err="1" smtClean="0"/>
                  <a:t>cL</a:t>
                </a:r>
                <a:r>
                  <a:rPr lang="en-GB" sz="3200" dirty="0" smtClean="0"/>
                  <a:t>{x}≠</a:t>
                </a:r>
                <a:r>
                  <a:rPr lang="en-GB" sz="3200" dirty="0" err="1" smtClean="0"/>
                  <a:t>cL</a:t>
                </a:r>
                <a:r>
                  <a:rPr lang="en-GB" sz="3200" dirty="0" smtClean="0"/>
                  <a:t>{y}. </a:t>
                </a:r>
                <a:r>
                  <a:rPr lang="en-GB" sz="3200" dirty="0" smtClean="0">
                    <a:solidFill>
                      <a:srgbClr val="FF0000"/>
                    </a:solidFill>
                  </a:rPr>
                  <a:t>Conversely</a:t>
                </a:r>
                <a:r>
                  <a:rPr lang="en-GB" sz="3200" b="1" dirty="0" smtClean="0"/>
                  <a:t> </a:t>
                </a:r>
                <a:r>
                  <a:rPr lang="en-GB" sz="3200" dirty="0" smtClean="0"/>
                  <a:t>Let </a:t>
                </a:r>
                <a:r>
                  <a:rPr lang="en-GB" sz="3200" dirty="0" err="1"/>
                  <a:t>x≠</a:t>
                </a:r>
                <a:r>
                  <a:rPr lang="en-GB" sz="3200" dirty="0" err="1" smtClean="0"/>
                  <a:t>y</a:t>
                </a:r>
                <a:r>
                  <a:rPr lang="en-GB" sz="3200" dirty="0" smtClean="0"/>
                  <a:t> </a:t>
                </a:r>
                <a:r>
                  <a:rPr lang="en-GB" sz="3200" dirty="0"/>
                  <a:t>and </a:t>
                </a:r>
                <a:r>
                  <a:rPr lang="en-GB" sz="3200" dirty="0" err="1"/>
                  <a:t>cL</a:t>
                </a:r>
                <a:r>
                  <a:rPr lang="en-GB" sz="3200" dirty="0"/>
                  <a:t>{x}≠</a:t>
                </a:r>
                <a:r>
                  <a:rPr lang="en-GB" sz="3200" dirty="0" err="1" smtClean="0"/>
                  <a:t>cL</a:t>
                </a:r>
                <a:r>
                  <a:rPr lang="en-GB" sz="3200" dirty="0" smtClean="0"/>
                  <a:t>{y} we </a:t>
                </a:r>
                <a:r>
                  <a:rPr lang="en-GB" sz="3200" dirty="0"/>
                  <a:t>have to show that (X,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3200" dirty="0" smtClean="0"/>
                  <a:t>) is </a:t>
                </a:r>
                <a:r>
                  <a:rPr lang="en-GB" sz="3200" dirty="0"/>
                  <a:t>T</a:t>
                </a:r>
                <a:r>
                  <a:rPr lang="en-GB" sz="3200" baseline="-25000" dirty="0"/>
                  <a:t>0</a:t>
                </a:r>
                <a:r>
                  <a:rPr lang="en-GB" sz="3200" dirty="0"/>
                  <a:t>-space. Since </a:t>
                </a:r>
                <a:r>
                  <a:rPr lang="en-GB" sz="3200" dirty="0" err="1"/>
                  <a:t>cL</a:t>
                </a:r>
                <a:r>
                  <a:rPr lang="en-GB" sz="3200" dirty="0"/>
                  <a:t>{x}≠</a:t>
                </a:r>
                <a:r>
                  <a:rPr lang="en-GB" sz="3200" dirty="0" err="1"/>
                  <a:t>cL</a:t>
                </a:r>
                <a:r>
                  <a:rPr lang="en-GB" sz="3200" dirty="0"/>
                  <a:t>{y</a:t>
                </a:r>
                <a:r>
                  <a:rPr lang="en-GB" sz="3200" dirty="0" smtClean="0"/>
                  <a:t>}, there exist at least </a:t>
                </a:r>
                <a:r>
                  <a:rPr lang="en-GB" sz="3100" dirty="0"/>
                  <a:t>one element z</a:t>
                </a:r>
                <a14:m>
                  <m:oMath xmlns:m="http://schemas.openxmlformats.org/officeDocument/2006/math">
                    <m:r>
                      <a:rPr lang="en-GB" sz="31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3100" dirty="0"/>
                  <a:t>X  s.t z</a:t>
                </a:r>
                <a14:m>
                  <m:oMath xmlns:m="http://schemas.openxmlformats.org/officeDocument/2006/math">
                    <m:r>
                      <a:rPr lang="en-GB" sz="31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3100" dirty="0" smtClean="0"/>
                  <a:t>cL{x} </a:t>
                </a:r>
                <a:r>
                  <a:rPr lang="en-GB" sz="3100" dirty="0"/>
                  <a:t>but z</a:t>
                </a:r>
                <a:r>
                  <a:rPr lang="en-GB" sz="31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3100" i="1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3100" dirty="0" err="1" smtClean="0"/>
                  <a:t>cL</a:t>
                </a:r>
                <a:r>
                  <a:rPr lang="en-GB" sz="3100" dirty="0" smtClean="0"/>
                  <a:t>{y}, we claim that if x</a:t>
                </a:r>
                <a14:m>
                  <m:oMath xmlns:m="http://schemas.openxmlformats.org/officeDocument/2006/math">
                    <m:r>
                      <a:rPr lang="en-GB" sz="3100" i="1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3100" dirty="0" err="1"/>
                  <a:t>cL</a:t>
                </a:r>
                <a:r>
                  <a:rPr lang="en-GB" sz="3100" dirty="0"/>
                  <a:t>{y</a:t>
                </a:r>
                <a:r>
                  <a:rPr lang="en-GB" sz="3100" dirty="0" smtClean="0"/>
                  <a:t>},</a:t>
                </a:r>
                <a:r>
                  <a:rPr lang="en-GB" sz="3100" dirty="0"/>
                  <a:t> for suppose </a:t>
                </a:r>
                <a:r>
                  <a:rPr lang="en-GB" sz="3100" dirty="0" smtClean="0"/>
                  <a:t>that </a:t>
                </a:r>
                <a:r>
                  <a:rPr lang="en-GB" sz="3100" dirty="0"/>
                  <a:t>x</a:t>
                </a:r>
                <a14:m>
                  <m:oMath xmlns:m="http://schemas.openxmlformats.org/officeDocument/2006/math">
                    <m:r>
                      <a:rPr lang="en-GB" sz="31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3100" dirty="0" smtClean="0"/>
                  <a:t>cL{y} then cl{x} </a:t>
                </a:r>
                <a14:m>
                  <m:oMath xmlns:m="http://schemas.openxmlformats.org/officeDocument/2006/math">
                    <m:r>
                      <a:rPr lang="en-GB" sz="3100" i="1">
                        <a:latin typeface="Cambria Math"/>
                        <a:ea typeface="Cambria Math"/>
                      </a:rPr>
                      <m:t>⊑</m:t>
                    </m:r>
                    <m:r>
                      <a:rPr lang="en-US" sz="31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sz="3100" dirty="0" err="1" smtClean="0"/>
                  <a:t>cL</a:t>
                </a:r>
                <a:r>
                  <a:rPr lang="en-GB" sz="3100" dirty="0" smtClean="0"/>
                  <a:t>(</a:t>
                </a:r>
                <a:r>
                  <a:rPr lang="en-GB" sz="3100" dirty="0" err="1" smtClean="0"/>
                  <a:t>cL</a:t>
                </a:r>
                <a:r>
                  <a:rPr lang="en-GB" sz="3100" dirty="0" smtClean="0"/>
                  <a:t>{y}) =</a:t>
                </a:r>
                <a:r>
                  <a:rPr lang="en-GB" sz="3100" dirty="0" err="1" smtClean="0"/>
                  <a:t>cL</a:t>
                </a:r>
                <a:r>
                  <a:rPr lang="en-GB" sz="3100" dirty="0" smtClean="0"/>
                  <a:t>{y},and so</a:t>
                </a:r>
                <a:r>
                  <a:rPr lang="en-GB" sz="3100" dirty="0"/>
                  <a:t> z</a:t>
                </a:r>
                <a14:m>
                  <m:oMath xmlns:m="http://schemas.openxmlformats.org/officeDocument/2006/math">
                    <m:r>
                      <a:rPr lang="en-GB" sz="31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3100" dirty="0" smtClean="0"/>
                  <a:t>cL{x}</a:t>
                </a:r>
                <a:r>
                  <a:rPr lang="en-GB" sz="31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3100" i="1">
                        <a:latin typeface="Cambria Math"/>
                        <a:ea typeface="Cambria Math"/>
                      </a:rPr>
                      <m:t>⊑</m:t>
                    </m:r>
                  </m:oMath>
                </a14:m>
                <a:r>
                  <a:rPr lang="en-GB" sz="3100" dirty="0" smtClean="0"/>
                  <a:t>cL{y} </a:t>
                </a:r>
                <a:r>
                  <a:rPr lang="en-GB" sz="3100" dirty="0"/>
                  <a:t>which is </a:t>
                </a:r>
                <a:r>
                  <a:rPr lang="en-GB" sz="3100" dirty="0" smtClean="0"/>
                  <a:t>contradiction so</a:t>
                </a:r>
                <a:r>
                  <a:rPr lang="en-US" sz="3100" dirty="0" smtClean="0"/>
                  <a:t/>
                </a:r>
                <a:br>
                  <a:rPr lang="en-US" sz="3100" dirty="0" smtClean="0"/>
                </a:br>
                <a:r>
                  <a:rPr lang="en-US" sz="3100" dirty="0"/>
                  <a:t>x</a:t>
                </a:r>
                <a14:m>
                  <m:oMath xmlns:m="http://schemas.openxmlformats.org/officeDocument/2006/math">
                    <m:r>
                      <a:rPr lang="en-GB" sz="3100" i="1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3100" dirty="0" err="1"/>
                  <a:t>cL</a:t>
                </a:r>
                <a:r>
                  <a:rPr lang="en-GB" sz="3100" dirty="0"/>
                  <a:t>{y} then x</a:t>
                </a:r>
                <a14:m>
                  <m:oMath xmlns:m="http://schemas.openxmlformats.org/officeDocument/2006/math">
                    <m:r>
                      <a:rPr lang="en-GB" sz="31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3100" dirty="0"/>
                  <a:t>(cL{ y})</a:t>
                </a:r>
                <a:r>
                  <a:rPr lang="en-GB" sz="3100" baseline="30000" dirty="0"/>
                  <a:t>c</a:t>
                </a:r>
                <a:r>
                  <a:rPr lang="en-GB" sz="3100" dirty="0"/>
                  <a:t> =X\</a:t>
                </a:r>
                <a:r>
                  <a:rPr lang="en-GB" sz="3100" dirty="0" err="1"/>
                  <a:t>cL</a:t>
                </a:r>
                <a:r>
                  <a:rPr lang="en-GB" sz="3100" dirty="0"/>
                  <a:t>{Y} , also since </a:t>
                </a:r>
                <a:r>
                  <a:rPr lang="en-GB" sz="3100" dirty="0" err="1" smtClean="0"/>
                  <a:t>cL</a:t>
                </a:r>
                <a:r>
                  <a:rPr lang="en-GB" sz="3100" dirty="0" smtClean="0"/>
                  <a:t>{y}is closed. Hence</a:t>
                </a:r>
                <a:r>
                  <a:rPr lang="en-GB" sz="3100" dirty="0"/>
                  <a:t> X\</a:t>
                </a:r>
                <a:r>
                  <a:rPr lang="en-GB" sz="3100" dirty="0" err="1"/>
                  <a:t>cL</a:t>
                </a:r>
                <a:r>
                  <a:rPr lang="en-GB" sz="3100" dirty="0"/>
                  <a:t>{Y </a:t>
                </a:r>
                <a:r>
                  <a:rPr lang="en-GB" sz="3100" dirty="0" smtClean="0"/>
                  <a:t>} is open set containing x but not y , it follows that </a:t>
                </a:r>
                <a:r>
                  <a:rPr lang="en-GB" sz="3100" dirty="0"/>
                  <a:t>(X,</a:t>
                </a:r>
                <a14:m>
                  <m:oMath xmlns:m="http://schemas.openxmlformats.org/officeDocument/2006/math">
                    <m:r>
                      <a:rPr lang="en-GB" sz="31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3100" dirty="0"/>
                  <a:t>) is T</a:t>
                </a:r>
                <a:r>
                  <a:rPr lang="en-GB" sz="3100" baseline="-25000" dirty="0"/>
                  <a:t>0</a:t>
                </a:r>
                <a:r>
                  <a:rPr lang="en-GB" sz="3100" dirty="0"/>
                  <a:t>-space</a:t>
                </a:r>
                <a:r>
                  <a:rPr lang="en-GB" sz="3100" dirty="0" smtClean="0"/>
                  <a:t>   </a:t>
                </a:r>
                <a:r>
                  <a:rPr lang="en-US" sz="3100" dirty="0"/>
                  <a:t/>
                </a:r>
                <a:br>
                  <a:rPr lang="en-US" sz="3100" dirty="0"/>
                </a:br>
                <a:r>
                  <a:rPr lang="en-US" sz="3200" dirty="0"/>
                  <a:t/>
                </a:r>
                <a:br>
                  <a:rPr lang="en-US" sz="3200" dirty="0"/>
                </a:b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4"/>
                <a:stretch>
                  <a:fillRect l="-1400" r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152400" y="6858000"/>
            <a:ext cx="85344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0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929"/>
    </mc:Choice>
    <mc:Fallback xmlns="">
      <p:transition spd="slow" advTm="25292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rgbClr val="00B050"/>
                </a:solidFill>
              </a:rPr>
              <a:t>Theorem</a:t>
            </a:r>
            <a:r>
              <a:rPr lang="en-GB" sz="3200" dirty="0" smtClean="0">
                <a:solidFill>
                  <a:srgbClr val="00B050"/>
                </a:solidFill>
              </a:rPr>
              <a:t>: </a:t>
            </a:r>
            <a:r>
              <a:rPr lang="en-GB" sz="3200" dirty="0"/>
              <a:t>Every subspace of a T</a:t>
            </a:r>
            <a:r>
              <a:rPr lang="en-GB" sz="3200" baseline="-25000" dirty="0"/>
              <a:t>0</a:t>
            </a:r>
            <a:r>
              <a:rPr lang="en-GB" sz="3200" dirty="0"/>
              <a:t>-space is a T</a:t>
            </a:r>
            <a:r>
              <a:rPr lang="en-GB" sz="3200" baseline="-25000" dirty="0"/>
              <a:t>0</a:t>
            </a:r>
            <a:r>
              <a:rPr lang="en-GB" sz="3200" dirty="0"/>
              <a:t>-space. And hence the property is hereditary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752600"/>
                <a:ext cx="9144000" cy="4953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b="1" dirty="0">
                    <a:solidFill>
                      <a:srgbClr val="FF0000"/>
                    </a:solidFill>
                  </a:rPr>
                  <a:t>Proof</a:t>
                </a:r>
                <a:r>
                  <a:rPr lang="en-GB" b="1" dirty="0"/>
                  <a:t> </a:t>
                </a:r>
                <a:r>
                  <a:rPr lang="en-GB" dirty="0"/>
                  <a:t>:  </a:t>
                </a:r>
                <a:r>
                  <a:rPr lang="en-GB" dirty="0" smtClean="0"/>
                  <a:t>Let(X,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 smtClean="0"/>
                  <a:t>) </a:t>
                </a:r>
                <a:r>
                  <a:rPr lang="en-GB" dirty="0"/>
                  <a:t>be a T</a:t>
                </a:r>
                <a:r>
                  <a:rPr lang="en-GB" baseline="-25000" dirty="0"/>
                  <a:t>0</a:t>
                </a:r>
                <a:r>
                  <a:rPr lang="en-GB" dirty="0"/>
                  <a:t>-space and let (Y,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baseline="-25000" dirty="0"/>
                  <a:t>y</a:t>
                </a:r>
                <a:r>
                  <a:rPr lang="en-GB" dirty="0"/>
                  <a:t>) be any subspace of (X,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 smtClean="0"/>
                  <a:t>).</a:t>
                </a:r>
                <a:r>
                  <a:rPr lang="en-GB" dirty="0"/>
                  <a:t>we have </a:t>
                </a:r>
                <a:r>
                  <a:rPr lang="en-GB" dirty="0" smtClean="0"/>
                  <a:t>to </a:t>
                </a:r>
                <a:r>
                  <a:rPr lang="en-GB" dirty="0"/>
                  <a:t>show that (y,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baseline="-25000" dirty="0"/>
                  <a:t>y</a:t>
                </a:r>
                <a:r>
                  <a:rPr lang="en-GB" dirty="0"/>
                  <a:t>) is a T</a:t>
                </a:r>
                <a:r>
                  <a:rPr lang="en-GB" baseline="-25000" dirty="0"/>
                  <a:t>0</a:t>
                </a:r>
                <a:r>
                  <a:rPr lang="en-GB" dirty="0"/>
                  <a:t>-space. Let  y</a:t>
                </a:r>
                <a:r>
                  <a:rPr lang="en-GB" baseline="-25000" dirty="0"/>
                  <a:t>1,</a:t>
                </a:r>
                <a:r>
                  <a:rPr lang="en-GB" dirty="0"/>
                  <a:t>y</a:t>
                </a:r>
                <a:r>
                  <a:rPr lang="en-GB" baseline="-25000" dirty="0"/>
                  <a:t>2</a:t>
                </a:r>
                <a:r>
                  <a:rPr lang="en-GB" dirty="0"/>
                  <a:t>  be any two distinct  point of  Y , since </a:t>
                </a:r>
                <a:r>
                  <a:rPr lang="en-GB" dirty="0" smtClean="0"/>
                  <a:t>Y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X, so y</a:t>
                </a:r>
                <a:r>
                  <a:rPr lang="en-GB" baseline="-25000" dirty="0"/>
                  <a:t>1</a:t>
                </a:r>
                <a:r>
                  <a:rPr lang="en-GB" dirty="0"/>
                  <a:t>,y</a:t>
                </a:r>
                <a:r>
                  <a:rPr lang="en-GB" baseline="-25000" dirty="0"/>
                  <a:t>2</a:t>
                </a:r>
                <a:r>
                  <a:rPr lang="en-GB" dirty="0"/>
                  <a:t>  are two distinct point in X . but (X,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) is a T</a:t>
                </a:r>
                <a:r>
                  <a:rPr lang="en-GB" baseline="-25000" dirty="0"/>
                  <a:t>0</a:t>
                </a:r>
                <a:r>
                  <a:rPr lang="en-GB" dirty="0"/>
                  <a:t>-space , so there exist an open set G containing one of them (say) y</a:t>
                </a:r>
                <a:r>
                  <a:rPr lang="en-GB" baseline="-25000" dirty="0"/>
                  <a:t>1</a:t>
                </a:r>
                <a:r>
                  <a:rPr lang="en-GB" dirty="0"/>
                  <a:t> but not y</a:t>
                </a:r>
                <a:r>
                  <a:rPr lang="en-GB" baseline="-25000" dirty="0"/>
                  <a:t>2 . </a:t>
                </a:r>
                <a:r>
                  <a:rPr lang="en-GB" dirty="0"/>
                  <a:t>Then </a:t>
                </a:r>
                <a:r>
                  <a:rPr lang="en-GB" dirty="0" smtClean="0"/>
                  <a:t>G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dirty="0"/>
                  <a:t>Y is an open set in </a:t>
                </a:r>
                <a:r>
                  <a:rPr lang="en-GB" dirty="0" smtClean="0"/>
                  <a:t>Y, </a:t>
                </a:r>
                <a:r>
                  <a:rPr lang="en-GB" dirty="0"/>
                  <a:t>therefore  </a:t>
                </a:r>
                <a:r>
                  <a:rPr lang="en-GB" dirty="0" smtClean="0"/>
                  <a:t>G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dirty="0"/>
                  <a:t>Y is a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baseline="-25000" dirty="0"/>
                  <a:t>y</a:t>
                </a:r>
                <a:r>
                  <a:rPr lang="en-GB" dirty="0"/>
                  <a:t>–open set containing y</a:t>
                </a:r>
                <a:r>
                  <a:rPr lang="en-GB" baseline="-25000" dirty="0"/>
                  <a:t>1</a:t>
                </a:r>
                <a:r>
                  <a:rPr lang="en-GB" dirty="0"/>
                  <a:t> but not y</a:t>
                </a:r>
                <a:r>
                  <a:rPr lang="en-GB" baseline="-25000" dirty="0"/>
                  <a:t>2</a:t>
                </a:r>
                <a:r>
                  <a:rPr lang="en-GB" dirty="0"/>
                  <a:t> it follows that </a:t>
                </a:r>
                <a:r>
                  <a:rPr lang="en-GB" dirty="0" smtClean="0"/>
                  <a:t>(</a:t>
                </a:r>
                <a:r>
                  <a:rPr lang="en-GB" dirty="0"/>
                  <a:t>Y,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baseline="-25000" dirty="0"/>
                  <a:t>y</a:t>
                </a:r>
                <a:r>
                  <a:rPr lang="en-GB" dirty="0"/>
                  <a:t>) is a T</a:t>
                </a:r>
                <a:r>
                  <a:rPr lang="en-GB" baseline="-25000" dirty="0"/>
                  <a:t>0</a:t>
                </a:r>
                <a:r>
                  <a:rPr lang="en-GB" dirty="0"/>
                  <a:t>-space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752600"/>
                <a:ext cx="9144000" cy="4953000"/>
              </a:xfrm>
              <a:blipFill rotWithShape="1">
                <a:blip r:embed="rId4"/>
                <a:stretch>
                  <a:fillRect l="-1667" t="-1478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59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026"/>
    </mc:Choice>
    <mc:Fallback xmlns="">
      <p:transition spd="slow" advTm="21102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b="1" dirty="0" smtClean="0">
                <a:solidFill>
                  <a:srgbClr val="FF0000"/>
                </a:solidFill>
              </a:rPr>
              <a:t>Theorem:</a:t>
            </a:r>
            <a:r>
              <a:rPr lang="en-GB" sz="3100" b="1" dirty="0" smtClean="0"/>
              <a:t> </a:t>
            </a:r>
            <a:r>
              <a:rPr lang="en-GB" sz="3100" dirty="0" smtClean="0"/>
              <a:t>The </a:t>
            </a:r>
            <a:r>
              <a:rPr lang="en-GB" sz="3100" dirty="0"/>
              <a:t>property of space being a T</a:t>
            </a:r>
            <a:r>
              <a:rPr lang="en-GB" sz="3100" baseline="-25000" dirty="0"/>
              <a:t>0</a:t>
            </a:r>
            <a:r>
              <a:rPr lang="en-GB" sz="3100" dirty="0"/>
              <a:t>-space is preserved under </a:t>
            </a:r>
            <a:r>
              <a:rPr lang="en-GB" sz="3100" dirty="0" smtClean="0"/>
              <a:t>1-1, </a:t>
            </a:r>
            <a:r>
              <a:rPr lang="en-GB" sz="3100" dirty="0"/>
              <a:t>onto, open </a:t>
            </a:r>
            <a:r>
              <a:rPr lang="en-GB" sz="3100" dirty="0" smtClean="0"/>
              <a:t>functions, so it is </a:t>
            </a:r>
            <a:r>
              <a:rPr lang="en-GB" sz="3100" dirty="0"/>
              <a:t>a </a:t>
            </a:r>
            <a:r>
              <a:rPr lang="en-GB" sz="3100" dirty="0" smtClean="0"/>
              <a:t>topological property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95400"/>
                <a:ext cx="9144000" cy="5334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b="1" dirty="0">
                    <a:solidFill>
                      <a:schemeClr val="tx2"/>
                    </a:solidFill>
                  </a:rPr>
                  <a:t>Proof</a:t>
                </a:r>
                <a:r>
                  <a:rPr lang="en-GB" b="1" dirty="0"/>
                  <a:t> : </a:t>
                </a:r>
                <a:r>
                  <a:rPr lang="en-GB" dirty="0"/>
                  <a:t>Let (X,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) a T</a:t>
                </a:r>
                <a:r>
                  <a:rPr lang="en-GB" baseline="-25000" dirty="0"/>
                  <a:t>0</a:t>
                </a:r>
                <a:r>
                  <a:rPr lang="en-GB" dirty="0"/>
                  <a:t>-space and let f be a 1-1 , onto open function from (X,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)  to another topological space (</a:t>
                </a:r>
                <a:r>
                  <a:rPr lang="en-GB" dirty="0" smtClean="0"/>
                  <a:t>Y,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GB" dirty="0"/>
                  <a:t>). Then we have to show that (Y,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GB" dirty="0"/>
                  <a:t>)  is a T</a:t>
                </a:r>
                <a:r>
                  <a:rPr lang="en-GB" baseline="-25000" dirty="0"/>
                  <a:t>0</a:t>
                </a:r>
                <a:r>
                  <a:rPr lang="en-GB" dirty="0"/>
                  <a:t>-space. Let y</a:t>
                </a:r>
                <a:r>
                  <a:rPr lang="en-GB" baseline="-25000" dirty="0"/>
                  <a:t>1</a:t>
                </a:r>
                <a:r>
                  <a:rPr lang="en-GB" dirty="0"/>
                  <a:t>,y</a:t>
                </a:r>
                <a:r>
                  <a:rPr lang="en-GB" baseline="-25000" dirty="0"/>
                  <a:t>2</a:t>
                </a:r>
                <a:r>
                  <a:rPr lang="en-GB" dirty="0"/>
                  <a:t> be any two distinct point in Y . Since </a:t>
                </a:r>
                <a:r>
                  <a:rPr lang="en-GB" dirty="0" smtClean="0"/>
                  <a:t>f </a:t>
                </a:r>
                <a:r>
                  <a:rPr lang="en-GB" dirty="0"/>
                  <a:t>is 1-1 , onto </a:t>
                </a:r>
                <a:r>
                  <a:rPr lang="en-GB" dirty="0" smtClean="0"/>
                  <a:t>function, there exist </a:t>
                </a:r>
                <a:r>
                  <a:rPr lang="en-GB" dirty="0"/>
                  <a:t>x</a:t>
                </a:r>
                <a:r>
                  <a:rPr lang="en-GB" baseline="-25000" dirty="0"/>
                  <a:t>1</a:t>
                </a:r>
                <a:r>
                  <a:rPr lang="en-GB" dirty="0"/>
                  <a:t>,x</a:t>
                </a:r>
                <a:r>
                  <a:rPr lang="en-GB" baseline="-25000" dirty="0"/>
                  <a:t>2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 smtClean="0"/>
                  <a:t>X </a:t>
                </a:r>
                <a:r>
                  <a:rPr lang="en-GB" dirty="0"/>
                  <a:t>, s.t  f(x</a:t>
                </a:r>
                <a:r>
                  <a:rPr lang="en-GB" baseline="-25000" dirty="0"/>
                  <a:t>1</a:t>
                </a:r>
                <a:r>
                  <a:rPr lang="en-GB" dirty="0"/>
                  <a:t>)=y</a:t>
                </a:r>
                <a:r>
                  <a:rPr lang="en-GB" baseline="-25000" dirty="0"/>
                  <a:t>1</a:t>
                </a:r>
                <a:r>
                  <a:rPr lang="en-GB" dirty="0"/>
                  <a:t>  and  f(x</a:t>
                </a:r>
                <a:r>
                  <a:rPr lang="en-GB" baseline="-25000" dirty="0"/>
                  <a:t>2</a:t>
                </a:r>
                <a:r>
                  <a:rPr lang="en-GB" dirty="0"/>
                  <a:t>)=y</a:t>
                </a:r>
                <a:r>
                  <a:rPr lang="en-GB" baseline="-25000" dirty="0"/>
                  <a:t>2</a:t>
                </a:r>
                <a:r>
                  <a:rPr lang="en-GB" dirty="0"/>
                  <a:t> ,   x</a:t>
                </a:r>
                <a:r>
                  <a:rPr lang="en-GB" baseline="-25000" dirty="0"/>
                  <a:t>1</a:t>
                </a:r>
                <a:r>
                  <a:rPr lang="en-GB" dirty="0"/>
                  <a:t>≠x</a:t>
                </a:r>
                <a:r>
                  <a:rPr lang="en-GB" baseline="-25000" dirty="0"/>
                  <a:t>2</a:t>
                </a:r>
                <a:r>
                  <a:rPr lang="en-GB" dirty="0"/>
                  <a:t> 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dirty="0"/>
                  <a:t>Since (X,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) is a T</a:t>
                </a:r>
                <a:r>
                  <a:rPr lang="en-GB" baseline="-25000" dirty="0"/>
                  <a:t>0</a:t>
                </a:r>
                <a:r>
                  <a:rPr lang="en-GB" dirty="0"/>
                  <a:t>-space,there exists  a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-open set G containing one of them(say) x</a:t>
                </a:r>
                <a:r>
                  <a:rPr lang="en-GB" baseline="-25000" dirty="0"/>
                  <a:t>1</a:t>
                </a:r>
                <a:r>
                  <a:rPr lang="en-GB" dirty="0"/>
                  <a:t> but not  x</a:t>
                </a:r>
                <a:r>
                  <a:rPr lang="en-GB" baseline="-25000" dirty="0"/>
                  <a:t>2</a:t>
                </a:r>
                <a:r>
                  <a:rPr lang="en-GB" dirty="0"/>
                  <a:t> . Since f is open </a:t>
                </a:r>
                <a:r>
                  <a:rPr lang="en-GB" dirty="0" smtClean="0"/>
                  <a:t>function, </a:t>
                </a:r>
                <a:r>
                  <a:rPr lang="en-GB" dirty="0"/>
                  <a:t>so f(G) 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𝜇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dirty="0"/>
                  <a:t>-open set containing  f(x</a:t>
                </a:r>
                <a:r>
                  <a:rPr lang="en-GB" baseline="-25000" dirty="0"/>
                  <a:t>1</a:t>
                </a:r>
                <a:r>
                  <a:rPr lang="en-GB" dirty="0"/>
                  <a:t>)=y</a:t>
                </a:r>
                <a:r>
                  <a:rPr lang="en-GB" baseline="-25000" dirty="0"/>
                  <a:t>1</a:t>
                </a:r>
                <a:r>
                  <a:rPr lang="en-GB" dirty="0"/>
                  <a:t>, but not f(x</a:t>
                </a:r>
                <a:r>
                  <a:rPr lang="en-GB" baseline="-25000" dirty="0"/>
                  <a:t>2</a:t>
                </a:r>
                <a:r>
                  <a:rPr lang="en-GB" dirty="0"/>
                  <a:t>)=y</a:t>
                </a:r>
                <a:r>
                  <a:rPr lang="en-GB" baseline="-25000" dirty="0"/>
                  <a:t>2</a:t>
                </a:r>
                <a:r>
                  <a:rPr lang="en-GB" dirty="0"/>
                  <a:t> . Hence(Y,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GB" dirty="0"/>
                  <a:t>)is a T</a:t>
                </a:r>
                <a:r>
                  <a:rPr lang="en-GB" baseline="-25000" dirty="0"/>
                  <a:t>0</a:t>
                </a:r>
                <a:r>
                  <a:rPr lang="en-GB" dirty="0"/>
                  <a:t>-space.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95400"/>
                <a:ext cx="9144000" cy="5334000"/>
              </a:xfrm>
              <a:blipFill rotWithShape="1">
                <a:blip r:embed="rId5"/>
                <a:stretch>
                  <a:fillRect l="-1667" t="-1371" r="-2533" b="-9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087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79467"/>
    </mc:Choice>
    <mc:Fallback xmlns="">
      <p:transition spd="slow" advTm="27946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651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Separations Axioms  </vt:lpstr>
      <vt:lpstr>PowerPoint Presentation</vt:lpstr>
      <vt:lpstr>then X\G is a closed set which does not containing x but contain y . By definition cL{y} is the intersection of all closed set containing {y}. it follows that  cL{ y}⊑ X\G. Since x∈G , x∉X\G  that is  x ∉cL{y}, thus x ∉cL{y} but x ∈cL{x}, it follows that cL{x}≠cL{y}. Conversely Let x≠y and cL{x}≠cL{y} we have to show that (X,τ) is T0-space. Since cL{x}≠cL{y}, there exist at least one element z∈X  s.t z∈cL{x} but z ∉cL{y}, we claim that if x∉cL{y}, for suppose that x∈cL{y} then cl{x} ⊑ cL(cL{y}) =cL{y},and so z∈cL{x} ⊑cL{y} which is contradiction so x∉cL{y} then x∈(cL{ y})c =X\cL{Y} , also since cL{y}is closed. Hence X\cL{Y } is open set containing x but not y , it follows that (X,τ) is T0-space     </vt:lpstr>
      <vt:lpstr>Theorem: Every subspace of a T0-space is a T0-space. And hence the property is hereditary</vt:lpstr>
      <vt:lpstr>Theorem: The property of space being a T0-space is preserved under 1-1, onto, open functions, so it is a topological property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hp</cp:lastModifiedBy>
  <cp:revision>41</cp:revision>
  <dcterms:created xsi:type="dcterms:W3CDTF">2020-04-06T14:48:08Z</dcterms:created>
  <dcterms:modified xsi:type="dcterms:W3CDTF">2022-04-06T11:05:23Z</dcterms:modified>
</cp:coreProperties>
</file>