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851265" cy="626935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3200" spc="-5">
                <a:latin typeface="Calibri"/>
                <a:cs typeface="Calibri"/>
              </a:rPr>
              <a:t>What </a:t>
            </a:r>
            <a:r>
              <a:rPr dirty="0" sz="3200">
                <a:latin typeface="Calibri"/>
                <a:cs typeface="Calibri"/>
              </a:rPr>
              <a:t>Is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Operation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Research</a:t>
            </a:r>
            <a:endParaRPr sz="3200">
              <a:latin typeface="Calibri"/>
              <a:cs typeface="Calibri"/>
            </a:endParaRPr>
          </a:p>
          <a:p>
            <a:pPr marL="355600" marR="795020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The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History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Development</a:t>
            </a:r>
            <a:r>
              <a:rPr dirty="0" sz="3200">
                <a:latin typeface="Calibri"/>
                <a:cs typeface="Calibri"/>
              </a:rPr>
              <a:t> Of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Operation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Research </a:t>
            </a:r>
            <a:r>
              <a:rPr dirty="0" sz="3200" spc="-70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(O.R.)</a:t>
            </a:r>
            <a:endParaRPr sz="3200">
              <a:latin typeface="Calibri"/>
              <a:cs typeface="Calibri"/>
            </a:endParaRPr>
          </a:p>
          <a:p>
            <a:pPr marL="355600" marR="395605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The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main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origin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10">
                <a:latin typeface="Calibri"/>
                <a:cs typeface="Calibri"/>
              </a:rPr>
              <a:t>was </a:t>
            </a:r>
            <a:r>
              <a:rPr dirty="0" sz="3200" spc="-5">
                <a:latin typeface="Calibri"/>
                <a:cs typeface="Calibri"/>
              </a:rPr>
              <a:t>during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second </a:t>
            </a:r>
            <a:r>
              <a:rPr dirty="0" sz="3200" spc="-10">
                <a:latin typeface="Calibri"/>
                <a:cs typeface="Calibri"/>
              </a:rPr>
              <a:t>world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war</a:t>
            </a:r>
            <a:r>
              <a:rPr dirty="0" sz="3200" spc="-5">
                <a:latin typeface="Calibri"/>
                <a:cs typeface="Calibri"/>
              </a:rPr>
              <a:t> in 1947.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tabLst>
                <a:tab pos="5590540" algn="l"/>
                <a:tab pos="5992495" algn="l"/>
              </a:tabLst>
            </a:pPr>
            <a:r>
              <a:rPr dirty="0" sz="3200" spc="-45">
                <a:latin typeface="Calibri"/>
                <a:cs typeface="Calibri"/>
              </a:rPr>
              <a:t>At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that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time,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military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management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England 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called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team(group)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scientist,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to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study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difficult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problems</a:t>
            </a:r>
            <a:r>
              <a:rPr dirty="0" sz="3200" spc="-15">
                <a:latin typeface="Calibri"/>
                <a:cs typeface="Calibri"/>
              </a:rPr>
              <a:t> related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to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air &amp;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land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defence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>
                <a:latin typeface="Calibri"/>
                <a:cs typeface="Calibri"/>
              </a:rPr>
              <a:t> the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35">
                <a:latin typeface="Calibri"/>
                <a:cs typeface="Calibri"/>
              </a:rPr>
              <a:t>country.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Since</a:t>
            </a:r>
            <a:r>
              <a:rPr dirty="0" sz="3200" spc="-10">
                <a:latin typeface="Calibri"/>
                <a:cs typeface="Calibri"/>
              </a:rPr>
              <a:t> they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were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having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very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timited 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military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resources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, it</a:t>
            </a:r>
            <a:r>
              <a:rPr dirty="0" sz="3200" spc="-10">
                <a:latin typeface="Calibri"/>
                <a:cs typeface="Calibri"/>
              </a:rPr>
              <a:t> was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necessary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to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decide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upon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most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effective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use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them	</a:t>
            </a:r>
            <a:r>
              <a:rPr dirty="0" sz="3200">
                <a:latin typeface="Calibri"/>
                <a:cs typeface="Calibri"/>
              </a:rPr>
              <a:t>, </a:t>
            </a:r>
            <a:r>
              <a:rPr dirty="0" sz="3200" spc="-30">
                <a:latin typeface="Calibri"/>
                <a:cs typeface="Calibri"/>
              </a:rPr>
              <a:t>for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example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sea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transport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,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effective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bombing	</a:t>
            </a:r>
            <a:r>
              <a:rPr dirty="0" sz="3200">
                <a:latin typeface="Calibri"/>
                <a:cs typeface="Calibri"/>
              </a:rPr>
              <a:t>,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etc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871585" cy="49034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95"/>
              </a:spcBef>
            </a:pPr>
            <a:r>
              <a:rPr dirty="0" sz="3200" spc="-5">
                <a:latin typeface="Calibri"/>
                <a:cs typeface="Calibri"/>
              </a:rPr>
              <a:t>iii-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Manufacturing:</a:t>
            </a:r>
            <a:r>
              <a:rPr dirty="0" sz="3200" spc="6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production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scheduling,</a:t>
            </a:r>
            <a:r>
              <a:rPr dirty="0" sz="3200" spc="8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equencing.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iv-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Maintenance</a:t>
            </a:r>
            <a:r>
              <a:rPr dirty="0" sz="3200">
                <a:latin typeface="Calibri"/>
                <a:cs typeface="Calibri"/>
              </a:rPr>
              <a:t> and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project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scheduling.</a:t>
            </a:r>
            <a:endParaRPr sz="3200">
              <a:latin typeface="Calibri"/>
              <a:cs typeface="Calibri"/>
            </a:endParaRPr>
          </a:p>
          <a:p>
            <a:pPr marL="355600" marR="102235" indent="-342900">
              <a:lnSpc>
                <a:spcPct val="100000"/>
              </a:lnSpc>
              <a:spcBef>
                <a:spcPts val="765"/>
              </a:spcBef>
              <a:buSzPct val="96875"/>
              <a:buAutoNum type="arabicPlain" startAt="4"/>
              <a:tabLst>
                <a:tab pos="344170" algn="l"/>
              </a:tabLst>
            </a:pPr>
            <a:r>
              <a:rPr dirty="0" sz="3200" spc="-15">
                <a:latin typeface="Calibri"/>
                <a:cs typeface="Calibri"/>
              </a:rPr>
              <a:t>Marketing:no.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salesman,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advertisement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items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for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sail.</a:t>
            </a:r>
            <a:endParaRPr sz="3200">
              <a:latin typeface="Calibri"/>
              <a:cs typeface="Calibri"/>
            </a:endParaRPr>
          </a:p>
          <a:p>
            <a:pPr marL="355600" marR="616585" indent="-342900">
              <a:lnSpc>
                <a:spcPct val="100000"/>
              </a:lnSpc>
              <a:spcBef>
                <a:spcPts val="770"/>
              </a:spcBef>
              <a:buSzPct val="96875"/>
              <a:buAutoNum type="arabicPlain" startAt="4"/>
              <a:tabLst>
                <a:tab pos="344170" algn="l"/>
              </a:tabLst>
            </a:pPr>
            <a:r>
              <a:rPr dirty="0" sz="3200" spc="-20">
                <a:latin typeface="Calibri"/>
                <a:cs typeface="Calibri"/>
              </a:rPr>
              <a:t>Personal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management: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selection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good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sallery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serviceman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on</a:t>
            </a:r>
            <a:r>
              <a:rPr dirty="0" sz="3200" spc="-5">
                <a:latin typeface="Calibri"/>
                <a:cs typeface="Calibri"/>
              </a:rPr>
              <a:t> less.</a:t>
            </a:r>
            <a:endParaRPr sz="3200">
              <a:latin typeface="Calibri"/>
              <a:cs typeface="Calibri"/>
            </a:endParaRPr>
          </a:p>
          <a:p>
            <a:pPr marL="355600" marR="744220" indent="-342900">
              <a:lnSpc>
                <a:spcPct val="100000"/>
              </a:lnSpc>
              <a:spcBef>
                <a:spcPts val="770"/>
              </a:spcBef>
              <a:buSzPct val="96875"/>
              <a:buAutoNum type="arabicPlain" startAt="4"/>
              <a:tabLst>
                <a:tab pos="344170" algn="l"/>
              </a:tabLst>
            </a:pPr>
            <a:r>
              <a:rPr dirty="0" sz="3200" spc="-15">
                <a:latin typeface="Calibri"/>
                <a:cs typeface="Calibri"/>
              </a:rPr>
              <a:t>Research </a:t>
            </a:r>
            <a:r>
              <a:rPr dirty="0" sz="3200">
                <a:latin typeface="Calibri"/>
                <a:cs typeface="Calibri"/>
              </a:rPr>
              <a:t>and </a:t>
            </a:r>
            <a:r>
              <a:rPr dirty="0" sz="3200" spc="-10">
                <a:latin typeface="Calibri"/>
                <a:cs typeface="Calibri"/>
              </a:rPr>
              <a:t>development: </a:t>
            </a:r>
            <a:r>
              <a:rPr dirty="0" sz="3200" spc="-5">
                <a:latin typeface="Calibri"/>
                <a:cs typeface="Calibri"/>
              </a:rPr>
              <a:t>above applications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shows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that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“OR</a:t>
            </a:r>
            <a:r>
              <a:rPr dirty="0" sz="3200" spc="-5">
                <a:latin typeface="Calibri"/>
                <a:cs typeface="Calibri"/>
              </a:rPr>
              <a:t> has replaced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management </a:t>
            </a:r>
            <a:r>
              <a:rPr dirty="0" sz="3200" spc="-10">
                <a:latin typeface="Calibri"/>
                <a:cs typeface="Calibri"/>
              </a:rPr>
              <a:t>by 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personality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044815" cy="626935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3200" spc="-5">
                <a:latin typeface="Calibri"/>
                <a:cs typeface="Calibri"/>
              </a:rPr>
              <a:t>MAIN</a:t>
            </a:r>
            <a:r>
              <a:rPr dirty="0" sz="3200" spc="-10">
                <a:latin typeface="Calibri"/>
                <a:cs typeface="Calibri"/>
              </a:rPr>
              <a:t> PHASES</a:t>
            </a:r>
            <a:r>
              <a:rPr dirty="0" sz="3200" spc="-5">
                <a:latin typeface="Calibri"/>
                <a:cs typeface="Calibri"/>
              </a:rPr>
              <a:t> OF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OR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STUDY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15">
                <a:latin typeface="Calibri"/>
                <a:cs typeface="Calibri"/>
              </a:rPr>
              <a:t>study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has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folloing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main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phases:</a:t>
            </a:r>
            <a:endParaRPr sz="3200">
              <a:latin typeface="Calibri"/>
              <a:cs typeface="Calibri"/>
            </a:endParaRPr>
          </a:p>
          <a:p>
            <a:pPr marL="355600" marR="662305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1-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formulating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problem.for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this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following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information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is</a:t>
            </a:r>
            <a:r>
              <a:rPr dirty="0" sz="3200" spc="-10">
                <a:latin typeface="Calibri"/>
                <a:cs typeface="Calibri"/>
              </a:rPr>
              <a:t> required:</a:t>
            </a:r>
            <a:endParaRPr sz="3200">
              <a:latin typeface="Calibri"/>
              <a:cs typeface="Calibri"/>
            </a:endParaRPr>
          </a:p>
          <a:p>
            <a:pPr marL="12700" marR="2725420">
              <a:lnSpc>
                <a:spcPct val="120100"/>
              </a:lnSpc>
              <a:buAutoNum type="romanLcPeriod" startAt="2"/>
              <a:tabLst>
                <a:tab pos="416559" algn="l"/>
              </a:tabLst>
            </a:pPr>
            <a:r>
              <a:rPr dirty="0" sz="3200">
                <a:latin typeface="Calibri"/>
                <a:cs typeface="Calibri"/>
              </a:rPr>
              <a:t>who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has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to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take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decision? </a:t>
            </a:r>
            <a:r>
              <a:rPr dirty="0" sz="3200" spc="-70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ii-what </a:t>
            </a:r>
            <a:r>
              <a:rPr dirty="0" sz="3200" spc="-15">
                <a:latin typeface="Calibri"/>
                <a:cs typeface="Calibri"/>
              </a:rPr>
              <a:t>are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objectives?</a:t>
            </a:r>
            <a:endParaRPr sz="3200">
              <a:latin typeface="Calibri"/>
              <a:cs typeface="Calibri"/>
            </a:endParaRPr>
          </a:p>
          <a:p>
            <a:pPr marL="12700" marR="497205">
              <a:lnSpc>
                <a:spcPts val="4610"/>
              </a:lnSpc>
              <a:spcBef>
                <a:spcPts val="275"/>
              </a:spcBef>
              <a:buAutoNum type="romanLcPeriod" startAt="2"/>
              <a:tabLst>
                <a:tab pos="417195" algn="l"/>
              </a:tabLst>
            </a:pPr>
            <a:r>
              <a:rPr dirty="0" sz="3200" spc="-5">
                <a:latin typeface="Calibri"/>
                <a:cs typeface="Calibri"/>
              </a:rPr>
              <a:t>What </a:t>
            </a:r>
            <a:r>
              <a:rPr dirty="0" sz="3200" spc="-15">
                <a:latin typeface="Calibri"/>
                <a:cs typeface="Calibri"/>
              </a:rPr>
              <a:t>are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limits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 spc="-15">
                <a:latin typeface="Calibri"/>
                <a:cs typeface="Calibri"/>
              </a:rPr>
              <a:t>controlled </a:t>
            </a:r>
            <a:r>
              <a:rPr dirty="0" sz="3200" spc="-5">
                <a:latin typeface="Calibri"/>
                <a:cs typeface="Calibri"/>
              </a:rPr>
              <a:t>variables?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iv-What</a:t>
            </a:r>
            <a:r>
              <a:rPr dirty="0" sz="3200" spc="-15">
                <a:latin typeface="Calibri"/>
                <a:cs typeface="Calibri"/>
              </a:rPr>
              <a:t> are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0">
                <a:latin typeface="Calibri"/>
                <a:cs typeface="Calibri"/>
              </a:rPr>
              <a:t> uncontrolled</a:t>
            </a:r>
            <a:r>
              <a:rPr dirty="0" sz="3200" spc="-5">
                <a:latin typeface="Calibri"/>
                <a:cs typeface="Calibri"/>
              </a:rPr>
              <a:t> variables?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3200" spc="-5">
                <a:latin typeface="Calibri"/>
                <a:cs typeface="Calibri"/>
              </a:rPr>
              <a:t>V-What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are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conditions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on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variables?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30">
                <a:latin typeface="Calibri"/>
                <a:cs typeface="Calibri"/>
              </a:rPr>
              <a:t>Wrong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formulation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problem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can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not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give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right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decision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666480" cy="665924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3200" spc="-5">
                <a:latin typeface="Calibri"/>
                <a:cs typeface="Calibri"/>
              </a:rPr>
              <a:t>2-Making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mathematical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model:</a:t>
            </a:r>
            <a:endParaRPr sz="3200">
              <a:latin typeface="Calibri"/>
              <a:cs typeface="Calibri"/>
            </a:endParaRPr>
          </a:p>
          <a:p>
            <a:pPr marL="355600" marR="153670" indent="-342900">
              <a:lnSpc>
                <a:spcPct val="100000"/>
              </a:lnSpc>
              <a:spcBef>
                <a:spcPts val="770"/>
              </a:spcBef>
            </a:pP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mathematical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model</a:t>
            </a:r>
            <a:r>
              <a:rPr dirty="0" sz="3200" spc="-5">
                <a:latin typeface="Calibri"/>
                <a:cs typeface="Calibri"/>
              </a:rPr>
              <a:t> should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include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following </a:t>
            </a:r>
            <a:r>
              <a:rPr dirty="0" sz="3200" spc="-70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three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important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basic</a:t>
            </a:r>
            <a:r>
              <a:rPr dirty="0" sz="3200">
                <a:latin typeface="Calibri"/>
                <a:cs typeface="Calibri"/>
              </a:rPr>
              <a:t> things:</a:t>
            </a:r>
            <a:endParaRPr sz="3200">
              <a:latin typeface="Calibri"/>
              <a:cs typeface="Calibri"/>
            </a:endParaRPr>
          </a:p>
          <a:p>
            <a:pPr marL="12700" marR="2703195">
              <a:lnSpc>
                <a:spcPct val="120000"/>
              </a:lnSpc>
              <a:spcBef>
                <a:spcPts val="5"/>
              </a:spcBef>
            </a:pPr>
            <a:r>
              <a:rPr dirty="0" sz="3200" spc="-5">
                <a:latin typeface="Calibri"/>
                <a:cs typeface="Calibri"/>
              </a:rPr>
              <a:t>i-decision variables </a:t>
            </a:r>
            <a:r>
              <a:rPr dirty="0" sz="3200">
                <a:latin typeface="Calibri"/>
                <a:cs typeface="Calibri"/>
              </a:rPr>
              <a:t>and </a:t>
            </a:r>
            <a:r>
              <a:rPr dirty="0" sz="3200" spc="-20">
                <a:latin typeface="Calibri"/>
                <a:cs typeface="Calibri"/>
              </a:rPr>
              <a:t>parameters.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ii-Conditions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or </a:t>
            </a:r>
            <a:r>
              <a:rPr dirty="0" sz="3200" spc="-10">
                <a:latin typeface="Calibri"/>
                <a:cs typeface="Calibri"/>
              </a:rPr>
              <a:t>restrictions.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iii-Objective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function.</a:t>
            </a:r>
            <a:endParaRPr sz="3200">
              <a:latin typeface="Calibri"/>
              <a:cs typeface="Calibri"/>
            </a:endParaRPr>
          </a:p>
          <a:p>
            <a:pPr marL="343535" indent="-331470">
              <a:lnSpc>
                <a:spcPct val="100000"/>
              </a:lnSpc>
              <a:spcBef>
                <a:spcPts val="765"/>
              </a:spcBef>
              <a:buSzPct val="96875"/>
              <a:buAutoNum type="arabicPlain" startAt="3"/>
              <a:tabLst>
                <a:tab pos="344170" algn="l"/>
              </a:tabLst>
            </a:pPr>
            <a:r>
              <a:rPr dirty="0" sz="3200" spc="-5">
                <a:latin typeface="Calibri"/>
                <a:cs typeface="Calibri"/>
              </a:rPr>
              <a:t>Finding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solution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model</a:t>
            </a:r>
            <a:endParaRPr sz="3200">
              <a:latin typeface="Calibri"/>
              <a:cs typeface="Calibri"/>
            </a:endParaRPr>
          </a:p>
          <a:p>
            <a:pPr marL="355600" marR="320040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20">
                <a:latin typeface="Calibri"/>
                <a:cs typeface="Calibri"/>
              </a:rPr>
              <a:t>For</a:t>
            </a:r>
            <a:r>
              <a:rPr dirty="0" sz="3200" spc="-5">
                <a:latin typeface="Calibri"/>
                <a:cs typeface="Calibri"/>
              </a:rPr>
              <a:t> this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we </a:t>
            </a:r>
            <a:r>
              <a:rPr dirty="0" sz="3200" spc="-5">
                <a:latin typeface="Calibri"/>
                <a:cs typeface="Calibri"/>
              </a:rPr>
              <a:t>use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methods</a:t>
            </a:r>
            <a:r>
              <a:rPr dirty="0" sz="3200">
                <a:latin typeface="Calibri"/>
                <a:cs typeface="Calibri"/>
              </a:rPr>
              <a:t> which</a:t>
            </a:r>
            <a:r>
              <a:rPr dirty="0" sz="3200" spc="-10">
                <a:latin typeface="Calibri"/>
                <a:cs typeface="Calibri"/>
              </a:rPr>
              <a:t> are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available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mathematics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or other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sciences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AutoNum type="arabicPlain" startAt="4"/>
              <a:tabLst>
                <a:tab pos="344170" algn="l"/>
              </a:tabLst>
            </a:pPr>
            <a:r>
              <a:rPr dirty="0" sz="3200" spc="-50">
                <a:latin typeface="Calibri"/>
                <a:cs typeface="Calibri"/>
              </a:rPr>
              <a:t>Testing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model </a:t>
            </a:r>
            <a:r>
              <a:rPr dirty="0" sz="3200" spc="-5">
                <a:latin typeface="Calibri"/>
                <a:cs typeface="Calibri"/>
              </a:rPr>
              <a:t>one </a:t>
            </a:r>
            <a:r>
              <a:rPr dirty="0" sz="3200">
                <a:latin typeface="Calibri"/>
                <a:cs typeface="Calibri"/>
              </a:rPr>
              <a:t>it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5">
                <a:latin typeface="Calibri"/>
                <a:cs typeface="Calibri"/>
              </a:rPr>
              <a:t>solution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(updating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model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)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after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getting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solution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we </a:t>
            </a:r>
            <a:r>
              <a:rPr dirty="0" sz="3200" spc="-25">
                <a:latin typeface="Calibri"/>
                <a:cs typeface="Calibri"/>
              </a:rPr>
              <a:t>test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it </a:t>
            </a:r>
            <a:r>
              <a:rPr dirty="0" sz="3200" spc="-30">
                <a:latin typeface="Calibri"/>
                <a:cs typeface="Calibri"/>
              </a:rPr>
              <a:t>for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errors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if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70">
                <a:latin typeface="Calibri"/>
                <a:cs typeface="Calibri"/>
              </a:rPr>
              <a:t>any.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702040" cy="324485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43535" indent="-331470">
              <a:lnSpc>
                <a:spcPct val="100000"/>
              </a:lnSpc>
              <a:spcBef>
                <a:spcPts val="865"/>
              </a:spcBef>
              <a:buSzPct val="96875"/>
              <a:buAutoNum type="arabicPlain" startAt="5"/>
              <a:tabLst>
                <a:tab pos="344170" algn="l"/>
              </a:tabLst>
            </a:pPr>
            <a:r>
              <a:rPr dirty="0" sz="3200" spc="-15">
                <a:latin typeface="Calibri"/>
                <a:cs typeface="Calibri"/>
              </a:rPr>
              <a:t>Controlling</a:t>
            </a:r>
            <a:r>
              <a:rPr dirty="0" sz="3200">
                <a:latin typeface="Calibri"/>
                <a:cs typeface="Calibri"/>
              </a:rPr>
              <a:t> the</a:t>
            </a:r>
            <a:r>
              <a:rPr dirty="0" sz="3200" spc="-5">
                <a:latin typeface="Calibri"/>
                <a:cs typeface="Calibri"/>
              </a:rPr>
              <a:t> solution</a:t>
            </a:r>
            <a:endParaRPr sz="3200">
              <a:latin typeface="Calibri"/>
              <a:cs typeface="Calibri"/>
            </a:endParaRPr>
          </a:p>
          <a:p>
            <a:pPr marL="355600" marR="5080" indent="-251460">
              <a:lnSpc>
                <a:spcPct val="100000"/>
              </a:lnSpc>
              <a:spcBef>
                <a:spcPts val="770"/>
              </a:spcBef>
            </a:pPr>
            <a:r>
              <a:rPr dirty="0" sz="3200" spc="-15">
                <a:latin typeface="Calibri"/>
                <a:cs typeface="Calibri"/>
              </a:rPr>
              <a:t>we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control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and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check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5">
                <a:latin typeface="Calibri"/>
                <a:cs typeface="Calibri"/>
              </a:rPr>
              <a:t> solution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if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value </a:t>
            </a:r>
            <a:r>
              <a:rPr dirty="0" sz="3200">
                <a:latin typeface="Calibri"/>
                <a:cs typeface="Calibri"/>
              </a:rPr>
              <a:t>of the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parameeres </a:t>
            </a:r>
            <a:r>
              <a:rPr dirty="0" sz="3200">
                <a:latin typeface="Calibri"/>
                <a:cs typeface="Calibri"/>
              </a:rPr>
              <a:t>is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changed(like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price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food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items0</a:t>
            </a:r>
            <a:endParaRPr sz="3200">
              <a:latin typeface="Calibri"/>
              <a:cs typeface="Calibri"/>
            </a:endParaRPr>
          </a:p>
          <a:p>
            <a:pPr marL="355600" marR="451484" indent="-342900">
              <a:lnSpc>
                <a:spcPct val="100000"/>
              </a:lnSpc>
              <a:spcBef>
                <a:spcPts val="770"/>
              </a:spcBef>
              <a:buSzPct val="96875"/>
              <a:buAutoNum type="arabicPlain" startAt="6"/>
              <a:tabLst>
                <a:tab pos="344170" algn="l"/>
              </a:tabLst>
            </a:pPr>
            <a:r>
              <a:rPr dirty="0" sz="3200" spc="-5">
                <a:latin typeface="Calibri"/>
                <a:cs typeface="Calibri"/>
              </a:rPr>
              <a:t>Implementing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solution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finally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solution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given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to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work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practically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for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manager,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3200" spc="-10">
                <a:latin typeface="Calibri"/>
                <a:cs typeface="Calibri"/>
              </a:rPr>
              <a:t>engineers,….etc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862695" cy="607441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algn="ctr" marL="120014">
              <a:lnSpc>
                <a:spcPct val="100000"/>
              </a:lnSpc>
              <a:spcBef>
                <a:spcPts val="865"/>
              </a:spcBef>
            </a:pPr>
            <a:r>
              <a:rPr dirty="0" sz="3200" spc="-10">
                <a:latin typeface="Calibri"/>
                <a:cs typeface="Calibri"/>
              </a:rPr>
              <a:t>SCOPE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35">
                <a:latin typeface="Calibri"/>
                <a:cs typeface="Calibri"/>
              </a:rPr>
              <a:t>OPERATION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RESEARCH</a:t>
            </a:r>
            <a:endParaRPr sz="3200">
              <a:latin typeface="Calibri"/>
              <a:cs typeface="Calibri"/>
            </a:endParaRPr>
          </a:p>
          <a:p>
            <a:pPr marL="12700" marR="1414780">
              <a:lnSpc>
                <a:spcPct val="120000"/>
              </a:lnSpc>
            </a:pP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5">
                <a:latin typeface="Calibri"/>
                <a:cs typeface="Calibri"/>
              </a:rPr>
              <a:t>is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useful</a:t>
            </a:r>
            <a:r>
              <a:rPr dirty="0" sz="3200">
                <a:latin typeface="Calibri"/>
                <a:cs typeface="Calibri"/>
              </a:rPr>
              <a:t> in </a:t>
            </a:r>
            <a:r>
              <a:rPr dirty="0" sz="3200" spc="-5">
                <a:latin typeface="Calibri"/>
                <a:cs typeface="Calibri"/>
              </a:rPr>
              <a:t>the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following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important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fields: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1-In</a:t>
            </a:r>
            <a:r>
              <a:rPr dirty="0" sz="3200" spc="-5">
                <a:latin typeface="Calibri"/>
                <a:cs typeface="Calibri"/>
              </a:rPr>
              <a:t> agriculture</a:t>
            </a:r>
            <a:r>
              <a:rPr dirty="0" sz="3200">
                <a:latin typeface="Calibri"/>
                <a:cs typeface="Calibri"/>
              </a:rPr>
              <a:t> :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5">
                <a:latin typeface="Calibri"/>
                <a:cs typeface="Calibri"/>
              </a:rPr>
              <a:t>We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can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solve</a:t>
            </a:r>
            <a:endParaRPr sz="3200">
              <a:latin typeface="Calibri"/>
              <a:cs typeface="Calibri"/>
            </a:endParaRPr>
          </a:p>
          <a:p>
            <a:pPr marL="322580" marR="1134745" indent="-322580">
              <a:lnSpc>
                <a:spcPct val="100000"/>
              </a:lnSpc>
              <a:spcBef>
                <a:spcPts val="775"/>
              </a:spcBef>
              <a:buAutoNum type="romanLcPeriod"/>
              <a:tabLst>
                <a:tab pos="322580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problem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5">
                <a:latin typeface="Calibri"/>
                <a:cs typeface="Calibri"/>
              </a:rPr>
              <a:t> optimum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distribution</a:t>
            </a:r>
            <a:r>
              <a:rPr dirty="0" sz="3200" spc="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5">
                <a:latin typeface="Calibri"/>
                <a:cs typeface="Calibri"/>
              </a:rPr>
              <a:t> land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according </a:t>
            </a:r>
            <a:r>
              <a:rPr dirty="0" sz="3200" spc="-20">
                <a:latin typeface="Calibri"/>
                <a:cs typeface="Calibri"/>
              </a:rPr>
              <a:t>to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climate</a:t>
            </a:r>
            <a:r>
              <a:rPr dirty="0" sz="3200">
                <a:latin typeface="Calibri"/>
                <a:cs typeface="Calibri"/>
              </a:rPr>
              <a:t> and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nature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 spc="-15">
                <a:latin typeface="Calibri"/>
                <a:cs typeface="Calibri"/>
              </a:rPr>
              <a:t>crops.</a:t>
            </a:r>
            <a:endParaRPr sz="3200">
              <a:latin typeface="Calibri"/>
              <a:cs typeface="Calibri"/>
            </a:endParaRPr>
          </a:p>
          <a:p>
            <a:pPr marL="324485" marR="5080" indent="-324485">
              <a:lnSpc>
                <a:spcPct val="100000"/>
              </a:lnSpc>
              <a:spcBef>
                <a:spcPts val="770"/>
              </a:spcBef>
              <a:buAutoNum type="romanLcPeriod"/>
              <a:tabLst>
                <a:tab pos="324485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problem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5">
                <a:latin typeface="Calibri"/>
                <a:cs typeface="Calibri"/>
              </a:rPr>
              <a:t> optimum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distribution</a:t>
            </a:r>
            <a:r>
              <a:rPr dirty="0" sz="3200" spc="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20">
                <a:latin typeface="Calibri"/>
                <a:cs typeface="Calibri"/>
              </a:rPr>
              <a:t>water from </a:t>
            </a:r>
            <a:r>
              <a:rPr dirty="0" sz="3200" spc="-705">
                <a:latin typeface="Calibri"/>
                <a:cs typeface="Calibri"/>
              </a:rPr>
              <a:t> </a:t>
            </a:r>
            <a:r>
              <a:rPr dirty="0" sz="3200" spc="-55">
                <a:latin typeface="Calibri"/>
                <a:cs typeface="Calibri"/>
              </a:rPr>
              <a:t>river,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canal,….etc</a:t>
            </a:r>
            <a:endParaRPr sz="3200">
              <a:latin typeface="Calibri"/>
              <a:cs typeface="Calibri"/>
            </a:endParaRPr>
          </a:p>
          <a:p>
            <a:pPr marL="355600" marR="412750" indent="-342900">
              <a:lnSpc>
                <a:spcPct val="100000"/>
              </a:lnSpc>
              <a:spcBef>
                <a:spcPts val="770"/>
              </a:spcBef>
              <a:buSzPct val="96875"/>
              <a:buAutoNum type="arabicPlain"/>
              <a:tabLst>
                <a:tab pos="344170" algn="l"/>
              </a:tabLst>
            </a:pP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5">
                <a:latin typeface="Calibri"/>
                <a:cs typeface="Calibri"/>
              </a:rPr>
              <a:t> finance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:we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can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solve</a:t>
            </a:r>
            <a:r>
              <a:rPr dirty="0" sz="3200" spc="-5">
                <a:latin typeface="Calibri"/>
                <a:cs typeface="Calibri"/>
              </a:rPr>
              <a:t> the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problem</a:t>
            </a:r>
            <a:r>
              <a:rPr dirty="0" sz="3200" spc="-5">
                <a:latin typeface="Calibri"/>
                <a:cs typeface="Calibri"/>
              </a:rPr>
              <a:t> of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optimum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distribution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many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two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diffferent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departments.</a:t>
            </a:r>
            <a:endParaRPr sz="3200">
              <a:latin typeface="Calibri"/>
              <a:cs typeface="Calibri"/>
            </a:endParaRPr>
          </a:p>
          <a:p>
            <a:pPr marL="355600" marR="271145" indent="-342900">
              <a:lnSpc>
                <a:spcPct val="100000"/>
              </a:lnSpc>
              <a:spcBef>
                <a:spcPts val="765"/>
              </a:spcBef>
              <a:buSzPct val="96875"/>
              <a:buAutoNum type="arabicPlain"/>
              <a:tabLst>
                <a:tab pos="344170" algn="l"/>
              </a:tabLst>
            </a:pP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5">
                <a:latin typeface="Calibri"/>
                <a:cs typeface="Calibri"/>
              </a:rPr>
              <a:t> industry:</a:t>
            </a:r>
            <a:r>
              <a:rPr dirty="0" sz="3200" spc="4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we </a:t>
            </a:r>
            <a:r>
              <a:rPr dirty="0" sz="3200" spc="-10">
                <a:latin typeface="Calibri"/>
                <a:cs typeface="Calibri"/>
              </a:rPr>
              <a:t>can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solve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problem</a:t>
            </a:r>
            <a:r>
              <a:rPr dirty="0" sz="3200" spc="-5">
                <a:latin typeface="Calibri"/>
                <a:cs typeface="Calibri"/>
              </a:rPr>
              <a:t> of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optimum </a:t>
            </a:r>
            <a:r>
              <a:rPr dirty="0" sz="3200" spc="-70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production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goods.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7112"/>
            <a:ext cx="8978265" cy="6660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96875"/>
              <a:buAutoNum type="arabicPlain" startAt="4"/>
              <a:tabLst>
                <a:tab pos="344170" algn="l"/>
              </a:tabLst>
            </a:pP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marketing:we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can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solve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problems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optimum </a:t>
            </a:r>
            <a:r>
              <a:rPr dirty="0" sz="3200" spc="-70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sales, </a:t>
            </a:r>
            <a:r>
              <a:rPr dirty="0" sz="3200" spc="-10">
                <a:latin typeface="Calibri"/>
                <a:cs typeface="Calibri"/>
              </a:rPr>
              <a:t>purchase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goods </a:t>
            </a:r>
            <a:r>
              <a:rPr dirty="0" sz="3200" spc="-10">
                <a:latin typeface="Calibri"/>
                <a:cs typeface="Calibri"/>
              </a:rPr>
              <a:t>in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market.</a:t>
            </a:r>
            <a:endParaRPr sz="3200">
              <a:latin typeface="Calibri"/>
              <a:cs typeface="Calibri"/>
            </a:endParaRPr>
          </a:p>
          <a:p>
            <a:pPr marL="355600" marR="196850" indent="-342900">
              <a:lnSpc>
                <a:spcPct val="100000"/>
              </a:lnSpc>
              <a:spcBef>
                <a:spcPts val="775"/>
              </a:spcBef>
              <a:buSzPct val="96875"/>
              <a:buAutoNum type="arabicPlain" startAt="4"/>
              <a:tabLst>
                <a:tab pos="344170" algn="l"/>
              </a:tabLst>
            </a:pP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15">
                <a:latin typeface="Calibri"/>
                <a:cs typeface="Calibri"/>
              </a:rPr>
              <a:t>personal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management: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personed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manager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can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use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5">
                <a:latin typeface="Calibri"/>
                <a:cs typeface="Calibri"/>
              </a:rPr>
              <a:t>techniques:</a:t>
            </a:r>
            <a:endParaRPr sz="3200">
              <a:latin typeface="Calibri"/>
              <a:cs typeface="Calibri"/>
            </a:endParaRPr>
          </a:p>
          <a:p>
            <a:pPr marL="230504" indent="-218440">
              <a:lnSpc>
                <a:spcPct val="100000"/>
              </a:lnSpc>
              <a:spcBef>
                <a:spcPts val="770"/>
              </a:spcBef>
              <a:buSzPct val="96875"/>
              <a:buAutoNum type="romanLcPeriod"/>
              <a:tabLst>
                <a:tab pos="231140" algn="l"/>
              </a:tabLst>
            </a:pPr>
            <a:r>
              <a:rPr dirty="0" sz="3200" spc="-145">
                <a:latin typeface="Calibri"/>
                <a:cs typeface="Calibri"/>
              </a:rPr>
              <a:t>To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point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good </a:t>
            </a:r>
            <a:r>
              <a:rPr dirty="0" sz="3200" spc="-15">
                <a:latin typeface="Calibri"/>
                <a:cs typeface="Calibri"/>
              </a:rPr>
              <a:t>persons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on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minimum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70">
                <a:latin typeface="Calibri"/>
                <a:cs typeface="Calibri"/>
              </a:rPr>
              <a:t>pay.</a:t>
            </a:r>
            <a:endParaRPr sz="3200">
              <a:latin typeface="Calibri"/>
              <a:cs typeface="Calibri"/>
            </a:endParaRPr>
          </a:p>
          <a:p>
            <a:pPr marL="12700" marR="1361440">
              <a:lnSpc>
                <a:spcPct val="120000"/>
              </a:lnSpc>
              <a:buSzPct val="96875"/>
              <a:buAutoNum type="romanLcPeriod"/>
              <a:tabLst>
                <a:tab pos="324485" algn="l"/>
              </a:tabLst>
            </a:pPr>
            <a:r>
              <a:rPr dirty="0" sz="3200" spc="-145">
                <a:latin typeface="Calibri"/>
                <a:cs typeface="Calibri"/>
              </a:rPr>
              <a:t>To</a:t>
            </a:r>
            <a:r>
              <a:rPr dirty="0" sz="3200" spc="-5">
                <a:latin typeface="Calibri"/>
                <a:cs typeface="Calibri"/>
              </a:rPr>
              <a:t> find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5">
                <a:latin typeface="Calibri"/>
                <a:cs typeface="Calibri"/>
              </a:rPr>
              <a:t> age</a:t>
            </a:r>
            <a:r>
              <a:rPr dirty="0" sz="3200">
                <a:latin typeface="Calibri"/>
                <a:cs typeface="Calibri"/>
              </a:rPr>
              <a:t> of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retirement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for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employees.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6-In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production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management:</a:t>
            </a:r>
            <a:endParaRPr sz="3200">
              <a:latin typeface="Calibri"/>
              <a:cs typeface="Calibri"/>
            </a:endParaRPr>
          </a:p>
          <a:p>
            <a:pPr marL="12700" marR="1326515">
              <a:lnSpc>
                <a:spcPct val="120000"/>
              </a:lnSpc>
              <a:spcBef>
                <a:spcPts val="5"/>
              </a:spcBef>
            </a:pP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10">
                <a:latin typeface="Calibri"/>
                <a:cs typeface="Calibri"/>
              </a:rPr>
              <a:t> production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manager </a:t>
            </a:r>
            <a:r>
              <a:rPr dirty="0" sz="3200" spc="-10">
                <a:latin typeface="Calibri"/>
                <a:cs typeface="Calibri"/>
              </a:rPr>
              <a:t>can</a:t>
            </a:r>
            <a:r>
              <a:rPr dirty="0" sz="3200" spc="-5">
                <a:latin typeface="Calibri"/>
                <a:cs typeface="Calibri"/>
              </a:rPr>
              <a:t> use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OR techniques.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i- </a:t>
            </a:r>
            <a:r>
              <a:rPr dirty="0" sz="3200" spc="-145">
                <a:latin typeface="Calibri"/>
                <a:cs typeface="Calibri"/>
              </a:rPr>
              <a:t>To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find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no.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size</a:t>
            </a:r>
            <a:r>
              <a:rPr dirty="0" sz="3200">
                <a:latin typeface="Calibri"/>
                <a:cs typeface="Calibri"/>
              </a:rPr>
              <a:t> of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items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to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make.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 spc="-5">
                <a:latin typeface="Calibri"/>
                <a:cs typeface="Calibri"/>
              </a:rPr>
              <a:t>ii-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45">
                <a:latin typeface="Calibri"/>
                <a:cs typeface="Calibri"/>
              </a:rPr>
              <a:t>To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find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sequencing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jobs on </a:t>
            </a:r>
            <a:r>
              <a:rPr dirty="0" sz="3200">
                <a:latin typeface="Calibri"/>
                <a:cs typeface="Calibri"/>
              </a:rPr>
              <a:t>machines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marR="276225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7-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life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Insurance</a:t>
            </a:r>
            <a:r>
              <a:rPr dirty="0" sz="3200">
                <a:latin typeface="Calibri"/>
                <a:cs typeface="Calibri"/>
              </a:rPr>
              <a:t> :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what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shoud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be the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premiumrate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 spc="-10">
                <a:latin typeface="Calibri"/>
                <a:cs typeface="Calibri"/>
              </a:rPr>
              <a:t> insurance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policies.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7112"/>
            <a:ext cx="8797925" cy="6464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6350" indent="-342900">
              <a:lnSpc>
                <a:spcPct val="100000"/>
              </a:lnSpc>
              <a:spcBef>
                <a:spcPts val="100"/>
              </a:spcBef>
            </a:pPr>
            <a:r>
              <a:rPr dirty="0" sz="3200" spc="-5">
                <a:latin typeface="Calibri"/>
                <a:cs typeface="Calibri"/>
              </a:rPr>
              <a:t>During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world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war</a:t>
            </a:r>
            <a:r>
              <a:rPr dirty="0" sz="3200">
                <a:latin typeface="Calibri"/>
                <a:cs typeface="Calibri"/>
              </a:rPr>
              <a:t> II the </a:t>
            </a:r>
            <a:r>
              <a:rPr dirty="0" sz="3200" spc="-10">
                <a:latin typeface="Calibri"/>
                <a:cs typeface="Calibri"/>
              </a:rPr>
              <a:t>military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commands of UK</a:t>
            </a:r>
            <a:r>
              <a:rPr dirty="0" sz="3200">
                <a:latin typeface="Calibri"/>
                <a:cs typeface="Calibri"/>
              </a:rPr>
              <a:t> and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USA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engaged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many</a:t>
            </a:r>
            <a:r>
              <a:rPr dirty="0" sz="3200" spc="-5">
                <a:latin typeface="Calibri"/>
                <a:cs typeface="Calibri"/>
              </a:rPr>
              <a:t> teams</a:t>
            </a:r>
            <a:r>
              <a:rPr dirty="0" sz="3200">
                <a:latin typeface="Calibri"/>
                <a:cs typeface="Calibri"/>
              </a:rPr>
              <a:t> of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scentestis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to</a:t>
            </a:r>
            <a:r>
              <a:rPr dirty="0" sz="3200" spc="-10">
                <a:latin typeface="Calibri"/>
                <a:cs typeface="Calibri"/>
              </a:rPr>
              <a:t> study 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military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operations.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The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teams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were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note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actually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fighting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war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but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they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were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only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advisers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war</a:t>
            </a:r>
            <a:r>
              <a:rPr dirty="0" sz="3200" spc="-5">
                <a:latin typeface="Calibri"/>
                <a:cs typeface="Calibri"/>
              </a:rPr>
              <a:t> so OR </a:t>
            </a:r>
            <a:r>
              <a:rPr dirty="0" sz="3200">
                <a:latin typeface="Calibri"/>
                <a:cs typeface="Calibri"/>
              </a:rPr>
              <a:t>is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called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“an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art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winning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world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without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actually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fighting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30">
                <a:latin typeface="Calibri"/>
                <a:cs typeface="Calibri"/>
              </a:rPr>
              <a:t>it”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</a:pPr>
            <a:r>
              <a:rPr dirty="0" sz="3200">
                <a:latin typeface="Calibri"/>
                <a:cs typeface="Calibri"/>
              </a:rPr>
              <a:t>As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name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implies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operations </a:t>
            </a:r>
            <a:r>
              <a:rPr dirty="0" sz="3200" spc="-10">
                <a:latin typeface="Calibri"/>
                <a:cs typeface="Calibri"/>
              </a:rPr>
              <a:t>research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deals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with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research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on </a:t>
            </a:r>
            <a:r>
              <a:rPr dirty="0" sz="3200" spc="-10">
                <a:latin typeface="Calibri"/>
                <a:cs typeface="Calibri"/>
              </a:rPr>
              <a:t>(military)operation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.</a:t>
            </a:r>
            <a:r>
              <a:rPr dirty="0" sz="3200" spc="-5">
                <a:latin typeface="Calibri"/>
                <a:cs typeface="Calibri"/>
              </a:rPr>
              <a:t> The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work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>
                <a:latin typeface="Calibri"/>
                <a:cs typeface="Calibri"/>
              </a:rPr>
              <a:t> this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team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scientists was </a:t>
            </a:r>
            <a:r>
              <a:rPr dirty="0" sz="3200" spc="-5">
                <a:latin typeface="Calibri"/>
                <a:cs typeface="Calibri"/>
              </a:rPr>
              <a:t>named </a:t>
            </a:r>
            <a:r>
              <a:rPr dirty="0" sz="3200" spc="-10">
                <a:latin typeface="Calibri"/>
                <a:cs typeface="Calibri"/>
              </a:rPr>
              <a:t>operational research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5">
                <a:latin typeface="Calibri"/>
                <a:cs typeface="Calibri"/>
              </a:rPr>
              <a:t> england.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good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result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British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OR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teams </a:t>
            </a:r>
            <a:r>
              <a:rPr dirty="0" sz="3200" spc="-5">
                <a:latin typeface="Calibri"/>
                <a:cs typeface="Calibri"/>
              </a:rPr>
              <a:t> quickly</a:t>
            </a:r>
            <a:r>
              <a:rPr dirty="0" sz="3200">
                <a:latin typeface="Calibri"/>
                <a:cs typeface="Calibri"/>
              </a:rPr>
              <a:t> advised</a:t>
            </a:r>
            <a:r>
              <a:rPr dirty="0" sz="3200" spc="-10">
                <a:latin typeface="Calibri"/>
                <a:cs typeface="Calibri"/>
              </a:rPr>
              <a:t> united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states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military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commands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70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work </a:t>
            </a:r>
            <a:r>
              <a:rPr dirty="0" sz="3200">
                <a:latin typeface="Calibri"/>
                <a:cs typeface="Calibri"/>
              </a:rPr>
              <a:t>on </a:t>
            </a:r>
            <a:r>
              <a:rPr dirty="0" sz="3200" spc="-5">
                <a:latin typeface="Calibri"/>
                <a:cs typeface="Calibri"/>
              </a:rPr>
              <a:t>similar activities </a:t>
            </a:r>
            <a:r>
              <a:rPr dirty="0" sz="3200">
                <a:latin typeface="Calibri"/>
                <a:cs typeface="Calibri"/>
              </a:rPr>
              <a:t>.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work </a:t>
            </a:r>
            <a:r>
              <a:rPr dirty="0" sz="3200">
                <a:latin typeface="Calibri"/>
                <a:cs typeface="Calibri"/>
              </a:rPr>
              <a:t>of OR-team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was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given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various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names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united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states: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4236720" cy="353758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43535" indent="-331470">
              <a:lnSpc>
                <a:spcPct val="100000"/>
              </a:lnSpc>
              <a:spcBef>
                <a:spcPts val="865"/>
              </a:spcBef>
              <a:buSzPct val="96875"/>
              <a:buAutoNum type="arabicPlain"/>
              <a:tabLst>
                <a:tab pos="344170" algn="l"/>
              </a:tabLst>
            </a:pPr>
            <a:r>
              <a:rPr dirty="0" sz="3200" spc="-15">
                <a:latin typeface="Calibri"/>
                <a:cs typeface="Calibri"/>
              </a:rPr>
              <a:t>operational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anlysis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  <a:buSzPct val="96875"/>
              <a:buAutoNum type="arabicPlain"/>
              <a:tabLst>
                <a:tab pos="344170" algn="l"/>
              </a:tabLst>
            </a:pPr>
            <a:r>
              <a:rPr dirty="0" sz="3200" spc="-10">
                <a:latin typeface="Calibri"/>
                <a:cs typeface="Calibri"/>
              </a:rPr>
              <a:t>operational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evaluations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3-operational</a:t>
            </a:r>
            <a:r>
              <a:rPr dirty="0" sz="3200" spc="-15">
                <a:latin typeface="Calibri"/>
                <a:cs typeface="Calibri"/>
              </a:rPr>
              <a:t> research</a:t>
            </a:r>
            <a:endParaRPr sz="3200">
              <a:latin typeface="Calibri"/>
              <a:cs typeface="Calibri"/>
            </a:endParaRPr>
          </a:p>
          <a:p>
            <a:pPr marL="12700" marR="1069975">
              <a:lnSpc>
                <a:spcPct val="120000"/>
              </a:lnSpc>
              <a:spcBef>
                <a:spcPts val="5"/>
              </a:spcBef>
            </a:pPr>
            <a:r>
              <a:rPr dirty="0" sz="3200" spc="-20">
                <a:latin typeface="Calibri"/>
                <a:cs typeface="Calibri"/>
              </a:rPr>
              <a:t>4-systems </a:t>
            </a:r>
            <a:r>
              <a:rPr dirty="0" sz="3200" spc="-5">
                <a:latin typeface="Calibri"/>
                <a:cs typeface="Calibri"/>
              </a:rPr>
              <a:t>analysis 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5-systems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research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6-management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science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7112"/>
            <a:ext cx="8585835" cy="6269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9905" indent="-342900">
              <a:lnSpc>
                <a:spcPct val="100000"/>
              </a:lnSpc>
              <a:spcBef>
                <a:spcPts val="100"/>
              </a:spcBef>
            </a:pPr>
            <a:r>
              <a:rPr dirty="0" sz="3200" spc="-5">
                <a:latin typeface="Calibri"/>
                <a:cs typeface="Calibri"/>
              </a:rPr>
              <a:t>The name </a:t>
            </a:r>
            <a:r>
              <a:rPr dirty="0" sz="3200" spc="-15">
                <a:latin typeface="Calibri"/>
                <a:cs typeface="Calibri"/>
              </a:rPr>
              <a:t>operations research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5">
                <a:latin typeface="Calibri"/>
                <a:cs typeface="Calibri"/>
              </a:rPr>
              <a:t>very much used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every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where.</a:t>
            </a:r>
            <a:endParaRPr sz="32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75"/>
              </a:spcBef>
            </a:pPr>
            <a:r>
              <a:rPr dirty="0" sz="3200" spc="-10">
                <a:latin typeface="Calibri"/>
                <a:cs typeface="Calibri"/>
              </a:rPr>
              <a:t>Following </a:t>
            </a:r>
            <a:r>
              <a:rPr dirty="0" sz="3200">
                <a:latin typeface="Calibri"/>
                <a:cs typeface="Calibri"/>
              </a:rPr>
              <a:t>the end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80">
                <a:latin typeface="Calibri"/>
                <a:cs typeface="Calibri"/>
              </a:rPr>
              <a:t>war,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success of </a:t>
            </a:r>
            <a:r>
              <a:rPr dirty="0" sz="3200" spc="-10">
                <a:latin typeface="Calibri"/>
                <a:cs typeface="Calibri"/>
              </a:rPr>
              <a:t>military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teams </a:t>
            </a:r>
            <a:r>
              <a:rPr dirty="0" sz="3200" spc="-20">
                <a:latin typeface="Calibri"/>
                <a:cs typeface="Calibri"/>
              </a:rPr>
              <a:t>attracted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industrial </a:t>
            </a:r>
            <a:r>
              <a:rPr dirty="0" sz="3200" spc="-15">
                <a:latin typeface="Calibri"/>
                <a:cs typeface="Calibri"/>
              </a:rPr>
              <a:t>mangers </a:t>
            </a:r>
            <a:r>
              <a:rPr dirty="0" sz="3200">
                <a:latin typeface="Calibri"/>
                <a:cs typeface="Calibri"/>
              </a:rPr>
              <a:t>who </a:t>
            </a:r>
            <a:r>
              <a:rPr dirty="0" sz="3200" spc="-20">
                <a:latin typeface="Calibri"/>
                <a:cs typeface="Calibri"/>
              </a:rPr>
              <a:t>were 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seeking solutions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their </a:t>
            </a:r>
            <a:r>
              <a:rPr dirty="0" sz="3200" spc="-10">
                <a:latin typeface="Calibri"/>
                <a:cs typeface="Calibri"/>
              </a:rPr>
              <a:t>problems </a:t>
            </a:r>
            <a:r>
              <a:rPr dirty="0" sz="3200" spc="-5">
                <a:latin typeface="Calibri"/>
                <a:cs typeface="Calibri"/>
              </a:rPr>
              <a:t>of(maximizing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profit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minimizing</a:t>
            </a:r>
            <a:r>
              <a:rPr dirty="0" sz="3200" spc="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cost).</a:t>
            </a:r>
            <a:endParaRPr sz="3200">
              <a:latin typeface="Calibri"/>
              <a:cs typeface="Calibri"/>
            </a:endParaRPr>
          </a:p>
          <a:p>
            <a:pPr algn="just" marL="355600" marR="26034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25">
                <a:latin typeface="Calibri"/>
                <a:cs typeface="Calibri"/>
              </a:rPr>
              <a:t>first </a:t>
            </a:r>
            <a:r>
              <a:rPr dirty="0" sz="3200" spc="-10">
                <a:latin typeface="Calibri"/>
                <a:cs typeface="Calibri"/>
              </a:rPr>
              <a:t>mathematical </a:t>
            </a:r>
            <a:r>
              <a:rPr dirty="0" sz="3200" spc="-5">
                <a:latin typeface="Calibri"/>
                <a:cs typeface="Calibri"/>
              </a:rPr>
              <a:t>technique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5">
                <a:latin typeface="Calibri"/>
                <a:cs typeface="Calibri"/>
              </a:rPr>
              <a:t>this field, called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(simplex </a:t>
            </a:r>
            <a:r>
              <a:rPr dirty="0" sz="3200" spc="-5">
                <a:latin typeface="Calibri"/>
                <a:cs typeface="Calibri"/>
              </a:rPr>
              <a:t>method of linear </a:t>
            </a:r>
            <a:r>
              <a:rPr dirty="0" sz="3200" spc="-15">
                <a:latin typeface="Calibri"/>
                <a:cs typeface="Calibri"/>
              </a:rPr>
              <a:t>programming), </a:t>
            </a:r>
            <a:r>
              <a:rPr dirty="0" sz="3200" spc="-10">
                <a:latin typeface="Calibri"/>
                <a:cs typeface="Calibri"/>
              </a:rPr>
              <a:t>was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developed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by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american mathematician</a:t>
            </a:r>
            <a:endParaRPr sz="3200">
              <a:latin typeface="Calibri"/>
              <a:cs typeface="Calibri"/>
            </a:endParaRPr>
          </a:p>
          <a:p>
            <a:pPr algn="just" marL="381000">
              <a:lnSpc>
                <a:spcPct val="100000"/>
              </a:lnSpc>
              <a:spcBef>
                <a:spcPts val="770"/>
              </a:spcBef>
            </a:pPr>
            <a:r>
              <a:rPr dirty="0" sz="3200" spc="-15">
                <a:latin typeface="Calibri"/>
                <a:cs typeface="Calibri"/>
              </a:rPr>
              <a:t>George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B.Dantizig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5">
                <a:latin typeface="Calibri"/>
                <a:cs typeface="Calibri"/>
              </a:rPr>
              <a:t> 1947.</a:t>
            </a:r>
            <a:endParaRPr sz="3200">
              <a:latin typeface="Calibri"/>
              <a:cs typeface="Calibri"/>
            </a:endParaRPr>
          </a:p>
          <a:p>
            <a:pPr algn="just" marL="355600" marR="90805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60">
                <a:latin typeface="Calibri"/>
                <a:cs typeface="Calibri"/>
              </a:rPr>
              <a:t>We </a:t>
            </a:r>
            <a:r>
              <a:rPr dirty="0" sz="3200" spc="-20">
                <a:latin typeface="Calibri"/>
                <a:cs typeface="Calibri"/>
              </a:rPr>
              <a:t>may </a:t>
            </a:r>
            <a:r>
              <a:rPr dirty="0" sz="3200" spc="-5">
                <a:latin typeface="Calibri"/>
                <a:cs typeface="Calibri"/>
              </a:rPr>
              <a:t>not </a:t>
            </a:r>
            <a:r>
              <a:rPr dirty="0" sz="3200" spc="-15">
                <a:latin typeface="Calibri"/>
                <a:cs typeface="Calibri"/>
              </a:rPr>
              <a:t>get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best </a:t>
            </a:r>
            <a:r>
              <a:rPr dirty="0" sz="3200" spc="-15">
                <a:latin typeface="Calibri"/>
                <a:cs typeface="Calibri"/>
              </a:rPr>
              <a:t>answers, </a:t>
            </a:r>
            <a:r>
              <a:rPr dirty="0" sz="3200" spc="-5">
                <a:latin typeface="Calibri"/>
                <a:cs typeface="Calibri"/>
              </a:rPr>
              <a:t>but </a:t>
            </a:r>
            <a:r>
              <a:rPr dirty="0" sz="3200" spc="-15">
                <a:latin typeface="Calibri"/>
                <a:cs typeface="Calibri"/>
              </a:rPr>
              <a:t>definitely we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find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bad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answers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were</a:t>
            </a:r>
            <a:r>
              <a:rPr dirty="0" sz="3200" spc="-30">
                <a:latin typeface="Calibri"/>
                <a:cs typeface="Calibri"/>
              </a:rPr>
              <a:t> worst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answers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exist.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58580" cy="441579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algn="ctr" marL="26034">
              <a:lnSpc>
                <a:spcPct val="100000"/>
              </a:lnSpc>
              <a:spcBef>
                <a:spcPts val="865"/>
              </a:spcBef>
            </a:pPr>
            <a:r>
              <a:rPr dirty="0" sz="3200" spc="-10">
                <a:latin typeface="Calibri"/>
                <a:cs typeface="Calibri"/>
              </a:rPr>
              <a:t>QUESTIONS</a:t>
            </a:r>
            <a:endParaRPr sz="3200">
              <a:latin typeface="Calibri"/>
              <a:cs typeface="Calibri"/>
            </a:endParaRPr>
          </a:p>
          <a:p>
            <a:pPr marL="343535" indent="-331470">
              <a:lnSpc>
                <a:spcPct val="100000"/>
              </a:lnSpc>
              <a:spcBef>
                <a:spcPts val="770"/>
              </a:spcBef>
              <a:buSzPct val="96875"/>
              <a:buAutoNum type="arabicPlain"/>
              <a:tabLst>
                <a:tab pos="344170" algn="l"/>
              </a:tabLst>
            </a:pPr>
            <a:r>
              <a:rPr dirty="0" sz="3200" spc="-10">
                <a:latin typeface="Calibri"/>
                <a:cs typeface="Calibri"/>
              </a:rPr>
              <a:t>Comment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follow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statement:</a:t>
            </a:r>
            <a:endParaRPr sz="3200">
              <a:latin typeface="Calibri"/>
              <a:cs typeface="Calibri"/>
            </a:endParaRPr>
          </a:p>
          <a:p>
            <a:pPr lvl="1" marL="355600" marR="624205" indent="-251460">
              <a:lnSpc>
                <a:spcPct val="100000"/>
              </a:lnSpc>
              <a:spcBef>
                <a:spcPts val="770"/>
              </a:spcBef>
              <a:buSzPct val="96875"/>
              <a:buAutoNum type="romanLcPeriod"/>
              <a:tabLst>
                <a:tab pos="322580" algn="l"/>
              </a:tabLst>
            </a:pPr>
            <a:r>
              <a:rPr dirty="0" sz="3200" spc="-5">
                <a:latin typeface="Calibri"/>
                <a:cs typeface="Calibri"/>
              </a:rPr>
              <a:t>OR</a:t>
            </a:r>
            <a:r>
              <a:rPr dirty="0" sz="3200">
                <a:latin typeface="Calibri"/>
                <a:cs typeface="Calibri"/>
              </a:rPr>
              <a:t> is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art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>
                <a:latin typeface="Calibri"/>
                <a:cs typeface="Calibri"/>
              </a:rPr>
              <a:t> winning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war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without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actually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fighting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it.</a:t>
            </a:r>
            <a:endParaRPr sz="3200">
              <a:latin typeface="Calibri"/>
              <a:cs typeface="Calibri"/>
            </a:endParaRPr>
          </a:p>
          <a:p>
            <a:pPr lvl="1" marL="323850" marR="822325" indent="-323850">
              <a:lnSpc>
                <a:spcPct val="100000"/>
              </a:lnSpc>
              <a:spcBef>
                <a:spcPts val="770"/>
              </a:spcBef>
              <a:buSzPct val="96875"/>
              <a:buAutoNum type="romanLcPeriod"/>
              <a:tabLst>
                <a:tab pos="323850" algn="l"/>
              </a:tabLst>
            </a:pPr>
            <a:r>
              <a:rPr dirty="0" sz="3200" spc="-5">
                <a:latin typeface="Calibri"/>
                <a:cs typeface="Calibri"/>
              </a:rPr>
              <a:t>OR</a:t>
            </a:r>
            <a:r>
              <a:rPr dirty="0" sz="3200">
                <a:latin typeface="Calibri"/>
                <a:cs typeface="Calibri"/>
              </a:rPr>
              <a:t> is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art </a:t>
            </a:r>
            <a:r>
              <a:rPr dirty="0" sz="3200" spc="-5">
                <a:latin typeface="Calibri"/>
                <a:cs typeface="Calibri"/>
              </a:rPr>
              <a:t>of finding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bad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answers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were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worst </a:t>
            </a:r>
            <a:r>
              <a:rPr dirty="0" sz="3200" spc="-70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exist.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10">
                <a:latin typeface="Calibri"/>
                <a:cs typeface="Calibri"/>
              </a:rPr>
              <a:t>2-Give</a:t>
            </a:r>
            <a:r>
              <a:rPr dirty="0" sz="3200">
                <a:latin typeface="Calibri"/>
                <a:cs typeface="Calibri"/>
              </a:rPr>
              <a:t> the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brief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history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development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operation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research.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36355" cy="6839584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3000" spc="-10">
                <a:latin typeface="Calibri"/>
                <a:cs typeface="Calibri"/>
              </a:rPr>
              <a:t>2-Definition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of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OR</a:t>
            </a:r>
            <a:endParaRPr sz="3000">
              <a:latin typeface="Calibri"/>
              <a:cs typeface="Calibri"/>
            </a:endParaRPr>
          </a:p>
          <a:p>
            <a:pPr marL="355600" marR="845819" indent="-342900">
              <a:lnSpc>
                <a:spcPts val="3240"/>
              </a:lnSpc>
              <a:spcBef>
                <a:spcPts val="770"/>
              </a:spcBef>
            </a:pPr>
            <a:r>
              <a:rPr dirty="0" sz="3000" spc="-5">
                <a:latin typeface="Calibri"/>
                <a:cs typeface="Calibri"/>
              </a:rPr>
              <a:t>OR has </a:t>
            </a:r>
            <a:r>
              <a:rPr dirty="0" sz="3000" spc="-10">
                <a:latin typeface="Calibri"/>
                <a:cs typeface="Calibri"/>
              </a:rPr>
              <a:t>been defined </a:t>
            </a:r>
            <a:r>
              <a:rPr dirty="0" sz="3000">
                <a:latin typeface="Calibri"/>
                <a:cs typeface="Calibri"/>
              </a:rPr>
              <a:t>in </a:t>
            </a:r>
            <a:r>
              <a:rPr dirty="0" sz="3000" spc="-10">
                <a:latin typeface="Calibri"/>
                <a:cs typeface="Calibri"/>
              </a:rPr>
              <a:t>various </a:t>
            </a:r>
            <a:r>
              <a:rPr dirty="0" sz="3000" spc="-30">
                <a:latin typeface="Calibri"/>
                <a:cs typeface="Calibri"/>
              </a:rPr>
              <a:t>ways </a:t>
            </a:r>
            <a:r>
              <a:rPr dirty="0" sz="3000" spc="-10">
                <a:latin typeface="Calibri"/>
                <a:cs typeface="Calibri"/>
              </a:rPr>
              <a:t>according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5">
                <a:latin typeface="Calibri"/>
                <a:cs typeface="Calibri"/>
              </a:rPr>
              <a:t>its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development.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3000" spc="-5">
                <a:latin typeface="Calibri"/>
                <a:cs typeface="Calibri"/>
              </a:rPr>
              <a:t>Some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definition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are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given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bellow</a:t>
            </a:r>
            <a:endParaRPr sz="3000">
              <a:latin typeface="Calibri"/>
              <a:cs typeface="Calibri"/>
            </a:endParaRPr>
          </a:p>
          <a:p>
            <a:pPr marL="217170" marR="78105" indent="-217170">
              <a:lnSpc>
                <a:spcPct val="90000"/>
              </a:lnSpc>
              <a:spcBef>
                <a:spcPts val="725"/>
              </a:spcBef>
              <a:buSzPct val="96666"/>
              <a:buAutoNum type="romanLcPeriod"/>
              <a:tabLst>
                <a:tab pos="217170" algn="l"/>
                <a:tab pos="7623809" algn="l"/>
              </a:tabLst>
            </a:pPr>
            <a:r>
              <a:rPr dirty="0" sz="3000" spc="-5">
                <a:latin typeface="Calibri"/>
                <a:cs typeface="Calibri"/>
              </a:rPr>
              <a:t>OR </a:t>
            </a:r>
            <a:r>
              <a:rPr dirty="0" sz="3000">
                <a:latin typeface="Calibri"/>
                <a:cs typeface="Calibri"/>
              </a:rPr>
              <a:t>is the </a:t>
            </a:r>
            <a:r>
              <a:rPr dirty="0" sz="3000" spc="-10">
                <a:latin typeface="Calibri"/>
                <a:cs typeface="Calibri"/>
              </a:rPr>
              <a:t>scientific </a:t>
            </a:r>
            <a:r>
              <a:rPr dirty="0" sz="3000" spc="-5">
                <a:latin typeface="Calibri"/>
                <a:cs typeface="Calibri"/>
              </a:rPr>
              <a:t>method of </a:t>
            </a:r>
            <a:r>
              <a:rPr dirty="0" sz="3000" spc="-10">
                <a:latin typeface="Calibri"/>
                <a:cs typeface="Calibri"/>
              </a:rPr>
              <a:t>providing </a:t>
            </a:r>
            <a:r>
              <a:rPr dirty="0" sz="3000" spc="-20">
                <a:latin typeface="Calibri"/>
                <a:cs typeface="Calibri"/>
              </a:rPr>
              <a:t>executive 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department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with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quantitive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basis </a:t>
            </a:r>
            <a:r>
              <a:rPr dirty="0" sz="3000" spc="-25">
                <a:latin typeface="Calibri"/>
                <a:cs typeface="Calibri"/>
              </a:rPr>
              <a:t>for</a:t>
            </a:r>
            <a:r>
              <a:rPr dirty="0" sz="3000" spc="-10">
                <a:latin typeface="Calibri"/>
                <a:cs typeface="Calibri"/>
              </a:rPr>
              <a:t> decision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making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regarding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operations</a:t>
            </a:r>
            <a:r>
              <a:rPr dirty="0" sz="3000" spc="-5">
                <a:latin typeface="Calibri"/>
                <a:cs typeface="Calibri"/>
              </a:rPr>
              <a:t> under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their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control.	</a:t>
            </a:r>
            <a:r>
              <a:rPr dirty="0" sz="3000" spc="-10">
                <a:latin typeface="Calibri"/>
                <a:cs typeface="Calibri"/>
              </a:rPr>
              <a:t>MORSE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&amp;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KIMBAL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(1948)</a:t>
            </a:r>
            <a:endParaRPr sz="3000">
              <a:latin typeface="Calibri"/>
              <a:cs typeface="Calibri"/>
            </a:endParaRPr>
          </a:p>
          <a:p>
            <a:pPr marL="304165" marR="230504" indent="-304165">
              <a:lnSpc>
                <a:spcPts val="3240"/>
              </a:lnSpc>
              <a:spcBef>
                <a:spcPts val="765"/>
              </a:spcBef>
              <a:buSzPct val="96666"/>
              <a:buAutoNum type="romanLcPeriod"/>
              <a:tabLst>
                <a:tab pos="304165" algn="l"/>
              </a:tabLst>
            </a:pPr>
            <a:r>
              <a:rPr dirty="0" sz="3000" spc="-5">
                <a:latin typeface="Calibri"/>
                <a:cs typeface="Calibri"/>
              </a:rPr>
              <a:t>OR </a:t>
            </a:r>
            <a:r>
              <a:rPr dirty="0" sz="3000">
                <a:latin typeface="Calibri"/>
                <a:cs typeface="Calibri"/>
              </a:rPr>
              <a:t>is the </a:t>
            </a:r>
            <a:r>
              <a:rPr dirty="0" sz="3000" spc="-10">
                <a:latin typeface="Calibri"/>
                <a:cs typeface="Calibri"/>
              </a:rPr>
              <a:t>scientific </a:t>
            </a:r>
            <a:r>
              <a:rPr dirty="0" sz="3000" spc="-5">
                <a:latin typeface="Calibri"/>
                <a:cs typeface="Calibri"/>
              </a:rPr>
              <a:t>method of </a:t>
            </a:r>
            <a:r>
              <a:rPr dirty="0" sz="3000" spc="-10">
                <a:latin typeface="Calibri"/>
                <a:cs typeface="Calibri"/>
              </a:rPr>
              <a:t>providing </a:t>
            </a:r>
            <a:r>
              <a:rPr dirty="0" sz="3000" spc="-20">
                <a:latin typeface="Calibri"/>
                <a:cs typeface="Calibri"/>
              </a:rPr>
              <a:t>executive </a:t>
            </a:r>
            <a:r>
              <a:rPr dirty="0" sz="3000">
                <a:latin typeface="Calibri"/>
                <a:cs typeface="Calibri"/>
              </a:rPr>
              <a:t>with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</a:t>
            </a:r>
            <a:r>
              <a:rPr dirty="0" sz="3000" spc="-5">
                <a:latin typeface="Calibri"/>
                <a:cs typeface="Calibri"/>
              </a:rPr>
              <a:t> analytical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10">
                <a:latin typeface="Calibri"/>
                <a:cs typeface="Calibri"/>
              </a:rPr>
              <a:t>objective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basis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for</a:t>
            </a:r>
            <a:r>
              <a:rPr dirty="0" sz="3000" spc="-5">
                <a:latin typeface="Calibri"/>
                <a:cs typeface="Calibri"/>
              </a:rPr>
              <a:t> decisions.</a:t>
            </a:r>
            <a:endParaRPr sz="30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315"/>
              </a:spcBef>
              <a:tabLst>
                <a:tab pos="2974340" algn="l"/>
              </a:tabLst>
            </a:pPr>
            <a:r>
              <a:rPr dirty="0" sz="3000" spc="-85">
                <a:latin typeface="Calibri"/>
                <a:cs typeface="Calibri"/>
              </a:rPr>
              <a:t>P.M.S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5">
                <a:latin typeface="Calibri"/>
                <a:cs typeface="Calibri"/>
              </a:rPr>
              <a:t>BLAKETT	</a:t>
            </a:r>
            <a:r>
              <a:rPr dirty="0" sz="3000" spc="-5">
                <a:latin typeface="Calibri"/>
                <a:cs typeface="Calibri"/>
              </a:rPr>
              <a:t>(1948)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20"/>
              </a:spcBef>
            </a:pPr>
            <a:r>
              <a:rPr dirty="0" sz="3000" spc="-5">
                <a:latin typeface="Calibri"/>
                <a:cs typeface="Calibri"/>
              </a:rPr>
              <a:t>iii- OR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is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application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of</a:t>
            </a:r>
            <a:r>
              <a:rPr dirty="0" sz="3000" spc="-10">
                <a:latin typeface="Calibri"/>
                <a:cs typeface="Calibri"/>
              </a:rPr>
              <a:t> scientific </a:t>
            </a:r>
            <a:r>
              <a:rPr dirty="0" sz="3000" spc="-5">
                <a:latin typeface="Calibri"/>
                <a:cs typeface="Calibri"/>
              </a:rPr>
              <a:t>methods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,</a:t>
            </a:r>
            <a:r>
              <a:rPr dirty="0" sz="3000" spc="-10">
                <a:latin typeface="Calibri"/>
                <a:cs typeface="Calibri"/>
              </a:rPr>
              <a:t> techniques </a:t>
            </a:r>
            <a:r>
              <a:rPr dirty="0" sz="3000" spc="-66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10">
                <a:latin typeface="Calibri"/>
                <a:cs typeface="Calibri"/>
              </a:rPr>
              <a:t>tools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10">
                <a:latin typeface="Calibri"/>
                <a:cs typeface="Calibri"/>
              </a:rPr>
              <a:t>problems </a:t>
            </a:r>
            <a:r>
              <a:rPr dirty="0" sz="3000" spc="-15">
                <a:latin typeface="Calibri"/>
                <a:cs typeface="Calibri"/>
              </a:rPr>
              <a:t>involving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operations </a:t>
            </a:r>
            <a:r>
              <a:rPr dirty="0" sz="3000" spc="-5">
                <a:latin typeface="Calibri"/>
                <a:cs typeface="Calibri"/>
              </a:rPr>
              <a:t>of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systems</a:t>
            </a:r>
            <a:r>
              <a:rPr dirty="0" sz="3000" spc="-5">
                <a:latin typeface="Calibri"/>
                <a:cs typeface="Calibri"/>
              </a:rPr>
              <a:t> so </a:t>
            </a:r>
            <a:r>
              <a:rPr dirty="0" sz="3000">
                <a:latin typeface="Calibri"/>
                <a:cs typeface="Calibri"/>
              </a:rPr>
              <a:t>as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provide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these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in </a:t>
            </a:r>
            <a:r>
              <a:rPr dirty="0" sz="3000" spc="-20">
                <a:latin typeface="Calibri"/>
                <a:cs typeface="Calibri"/>
              </a:rPr>
              <a:t>control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of the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operations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with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optimum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solutions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15">
                <a:latin typeface="Calibri"/>
                <a:cs typeface="Calibri"/>
              </a:rPr>
              <a:t> problem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228965" cy="2586355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  <a:tabLst>
                <a:tab pos="354965" algn="l"/>
              </a:tabLst>
            </a:pPr>
            <a:r>
              <a:rPr dirty="0" sz="3000">
                <a:latin typeface="Calibri"/>
                <a:cs typeface="Calibri"/>
              </a:rPr>
              <a:t>-	</a:t>
            </a:r>
            <a:r>
              <a:rPr dirty="0" sz="3000" spc="-10">
                <a:latin typeface="Calibri"/>
                <a:cs typeface="Calibri"/>
              </a:rPr>
              <a:t>CHURCHMAN </a:t>
            </a:r>
            <a:r>
              <a:rPr dirty="0" sz="3000">
                <a:latin typeface="Calibri"/>
                <a:cs typeface="Calibri"/>
              </a:rPr>
              <a:t>,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ACOFF </a:t>
            </a:r>
            <a:r>
              <a:rPr dirty="0" sz="3000">
                <a:latin typeface="Calibri"/>
                <a:cs typeface="Calibri"/>
              </a:rPr>
              <a:t>,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ARNOFF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(1957)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AutoNum type="romanUcPeriod" startAt="4"/>
              <a:tabLst>
                <a:tab pos="525145" algn="l"/>
              </a:tabLst>
            </a:pPr>
            <a:r>
              <a:rPr dirty="0" sz="3000" spc="-5">
                <a:latin typeface="Calibri"/>
                <a:cs typeface="Calibri"/>
              </a:rPr>
              <a:t>OR </a:t>
            </a:r>
            <a:r>
              <a:rPr dirty="0" sz="3000">
                <a:latin typeface="Calibri"/>
                <a:cs typeface="Calibri"/>
              </a:rPr>
              <a:t>is the art </a:t>
            </a:r>
            <a:r>
              <a:rPr dirty="0" sz="3000" spc="-5">
                <a:latin typeface="Calibri"/>
                <a:cs typeface="Calibri"/>
              </a:rPr>
              <a:t>of giving bad </a:t>
            </a:r>
            <a:r>
              <a:rPr dirty="0" sz="3000" spc="-15">
                <a:latin typeface="Calibri"/>
                <a:cs typeface="Calibri"/>
              </a:rPr>
              <a:t>answers to </a:t>
            </a:r>
            <a:r>
              <a:rPr dirty="0" sz="3000" spc="-10">
                <a:latin typeface="Calibri"/>
                <a:cs typeface="Calibri"/>
              </a:rPr>
              <a:t>problems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which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other </a:t>
            </a:r>
            <a:r>
              <a:rPr dirty="0" sz="3000">
                <a:latin typeface="Calibri"/>
                <a:cs typeface="Calibri"/>
              </a:rPr>
              <a:t>wise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worse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answers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are</a:t>
            </a:r>
            <a:r>
              <a:rPr dirty="0" sz="3000" spc="-10">
                <a:latin typeface="Calibri"/>
                <a:cs typeface="Calibri"/>
              </a:rPr>
              <a:t> given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3000" spc="-55">
                <a:latin typeface="Calibri"/>
                <a:cs typeface="Calibri"/>
              </a:rPr>
              <a:t>SAATY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(1958)</a:t>
            </a:r>
            <a:endParaRPr sz="3000">
              <a:latin typeface="Calibri"/>
              <a:cs typeface="Calibri"/>
            </a:endParaRPr>
          </a:p>
          <a:p>
            <a:pPr marL="429895" indent="-417830">
              <a:lnSpc>
                <a:spcPct val="100000"/>
              </a:lnSpc>
              <a:spcBef>
                <a:spcPts val="725"/>
              </a:spcBef>
              <a:buAutoNum type="romanUcPeriod" startAt="5"/>
              <a:tabLst>
                <a:tab pos="430530" algn="l"/>
              </a:tabLst>
            </a:pPr>
            <a:r>
              <a:rPr dirty="0" sz="3000" spc="-5">
                <a:latin typeface="Calibri"/>
                <a:cs typeface="Calibri"/>
              </a:rPr>
              <a:t>OR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is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attack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of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modern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methods on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complex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4181" y="1014729"/>
            <a:ext cx="71564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5">
                <a:latin typeface="Calibri"/>
                <a:cs typeface="Calibri"/>
              </a:rPr>
              <a:t>–</a:t>
            </a:r>
            <a:r>
              <a:rPr dirty="0" sz="3000" spc="-300">
                <a:latin typeface="Calibri"/>
                <a:cs typeface="Calibri"/>
              </a:rPr>
              <a:t>T</a:t>
            </a:r>
            <a:r>
              <a:rPr dirty="0" sz="3000" spc="-5">
                <a:latin typeface="Calibri"/>
                <a:cs typeface="Calibri"/>
              </a:rPr>
              <a:t>.L.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478151"/>
            <a:ext cx="8846185" cy="4324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26034">
              <a:lnSpc>
                <a:spcPct val="100000"/>
              </a:lnSpc>
              <a:spcBef>
                <a:spcPts val="100"/>
              </a:spcBef>
            </a:pPr>
            <a:r>
              <a:rPr dirty="0" sz="3000" spc="-15">
                <a:latin typeface="Calibri"/>
                <a:cs typeface="Calibri"/>
              </a:rPr>
              <a:t>problems</a:t>
            </a:r>
            <a:r>
              <a:rPr dirty="0" sz="3000" spc="2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arising </a:t>
            </a:r>
            <a:r>
              <a:rPr dirty="0" sz="3000">
                <a:latin typeface="Calibri"/>
                <a:cs typeface="Calibri"/>
              </a:rPr>
              <a:t>in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direction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10">
                <a:latin typeface="Calibri"/>
                <a:cs typeface="Calibri"/>
              </a:rPr>
              <a:t> management</a:t>
            </a:r>
            <a:r>
              <a:rPr dirty="0" sz="3000" spc="-15">
                <a:latin typeface="Calibri"/>
                <a:cs typeface="Calibri"/>
              </a:rPr>
              <a:t> to 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large </a:t>
            </a:r>
            <a:r>
              <a:rPr dirty="0" sz="3000" spc="-25">
                <a:latin typeface="Calibri"/>
                <a:cs typeface="Calibri"/>
              </a:rPr>
              <a:t>systems </a:t>
            </a:r>
            <a:r>
              <a:rPr dirty="0" sz="3000" spc="-5">
                <a:latin typeface="Calibri"/>
                <a:cs typeface="Calibri"/>
              </a:rPr>
              <a:t>of </a:t>
            </a:r>
            <a:r>
              <a:rPr dirty="0" sz="3000">
                <a:latin typeface="Calibri"/>
                <a:cs typeface="Calibri"/>
              </a:rPr>
              <a:t>man </a:t>
            </a:r>
            <a:r>
              <a:rPr dirty="0" sz="3000" spc="-5">
                <a:latin typeface="Calibri"/>
                <a:cs typeface="Calibri"/>
              </a:rPr>
              <a:t>machines </a:t>
            </a:r>
            <a:r>
              <a:rPr dirty="0" sz="3000" spc="-10">
                <a:latin typeface="Calibri"/>
                <a:cs typeface="Calibri"/>
              </a:rPr>
              <a:t>materials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15">
                <a:latin typeface="Calibri"/>
                <a:cs typeface="Calibri"/>
              </a:rPr>
              <a:t>many </a:t>
            </a:r>
            <a:r>
              <a:rPr dirty="0" sz="3000" spc="-10">
                <a:latin typeface="Calibri"/>
                <a:cs typeface="Calibri"/>
              </a:rPr>
              <a:t> industry </a:t>
            </a:r>
            <a:r>
              <a:rPr dirty="0" sz="3000">
                <a:latin typeface="Calibri"/>
                <a:cs typeface="Calibri"/>
              </a:rPr>
              <a:t>. Business and </a:t>
            </a:r>
            <a:r>
              <a:rPr dirty="0" sz="3000" spc="-20">
                <a:latin typeface="Calibri"/>
                <a:cs typeface="Calibri"/>
              </a:rPr>
              <a:t>defence </a:t>
            </a:r>
            <a:r>
              <a:rPr dirty="0" sz="3000">
                <a:latin typeface="Calibri"/>
                <a:cs typeface="Calibri"/>
              </a:rPr>
              <a:t>. </a:t>
            </a:r>
            <a:r>
              <a:rPr dirty="0" sz="3000" spc="-10">
                <a:latin typeface="Calibri"/>
                <a:cs typeface="Calibri"/>
              </a:rPr>
              <a:t>–operations </a:t>
            </a:r>
            <a:r>
              <a:rPr dirty="0" sz="3000" spc="-15">
                <a:latin typeface="Calibri"/>
                <a:cs typeface="Calibri"/>
              </a:rPr>
              <a:t>Research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Quarterly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(1971)</a:t>
            </a:r>
            <a:endParaRPr sz="3000">
              <a:latin typeface="Calibri"/>
              <a:cs typeface="Calibri"/>
            </a:endParaRPr>
          </a:p>
          <a:p>
            <a:pPr marL="355600" marR="452755" indent="-342900">
              <a:lnSpc>
                <a:spcPct val="100000"/>
              </a:lnSpc>
              <a:spcBef>
                <a:spcPts val="725"/>
              </a:spcBef>
              <a:buAutoNum type="romanUcPeriod" startAt="6"/>
              <a:tabLst>
                <a:tab pos="525145" algn="l"/>
              </a:tabLst>
            </a:pPr>
            <a:r>
              <a:rPr dirty="0" sz="3000" spc="-5">
                <a:latin typeface="Calibri"/>
                <a:cs typeface="Calibri"/>
              </a:rPr>
              <a:t>OR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is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scientific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approach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problem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solving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for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executive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management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. </a:t>
            </a:r>
            <a:r>
              <a:rPr dirty="0" sz="3000" spc="-5">
                <a:latin typeface="Calibri"/>
                <a:cs typeface="Calibri"/>
              </a:rPr>
              <a:t>–n.m. </a:t>
            </a:r>
            <a:r>
              <a:rPr dirty="0" sz="3000" spc="-30">
                <a:latin typeface="Calibri"/>
                <a:cs typeface="Calibri"/>
              </a:rPr>
              <a:t>WAGNER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(1974)</a:t>
            </a:r>
            <a:endParaRPr sz="30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20"/>
              </a:spcBef>
              <a:buAutoNum type="romanUcPeriod" startAt="6"/>
              <a:tabLst>
                <a:tab pos="621030" algn="l"/>
              </a:tabLst>
            </a:pPr>
            <a:r>
              <a:rPr dirty="0" sz="3000" spc="-5">
                <a:latin typeface="Calibri"/>
                <a:cs typeface="Calibri"/>
              </a:rPr>
              <a:t>OR </a:t>
            </a:r>
            <a:r>
              <a:rPr dirty="0" sz="3000">
                <a:latin typeface="Calibri"/>
                <a:cs typeface="Calibri"/>
              </a:rPr>
              <a:t>is an </a:t>
            </a:r>
            <a:r>
              <a:rPr dirty="0" sz="3000" spc="-5">
                <a:latin typeface="Calibri"/>
                <a:cs typeface="Calibri"/>
              </a:rPr>
              <a:t>aid </a:t>
            </a:r>
            <a:r>
              <a:rPr dirty="0" sz="3000" spc="-25">
                <a:latin typeface="Calibri"/>
                <a:cs typeface="Calibri"/>
              </a:rPr>
              <a:t>for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20">
                <a:latin typeface="Calibri"/>
                <a:cs typeface="Calibri"/>
              </a:rPr>
              <a:t>executive </a:t>
            </a:r>
            <a:r>
              <a:rPr dirty="0" sz="3000">
                <a:latin typeface="Calibri"/>
                <a:cs typeface="Calibri"/>
              </a:rPr>
              <a:t>in </a:t>
            </a:r>
            <a:r>
              <a:rPr dirty="0" sz="3000" spc="-5">
                <a:latin typeface="Calibri"/>
                <a:cs typeface="Calibri"/>
              </a:rPr>
              <a:t>making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decisions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by providing </a:t>
            </a:r>
            <a:r>
              <a:rPr dirty="0" sz="3000" spc="-5">
                <a:latin typeface="Calibri"/>
                <a:cs typeface="Calibri"/>
              </a:rPr>
              <a:t>him </a:t>
            </a:r>
            <a:r>
              <a:rPr dirty="0" sz="3000">
                <a:latin typeface="Calibri"/>
                <a:cs typeface="Calibri"/>
              </a:rPr>
              <a:t>with </a:t>
            </a:r>
            <a:r>
              <a:rPr dirty="0" sz="3000" spc="-10">
                <a:latin typeface="Calibri"/>
                <a:cs typeface="Calibri"/>
              </a:rPr>
              <a:t>needed </a:t>
            </a:r>
            <a:r>
              <a:rPr dirty="0" sz="3000" spc="-15">
                <a:latin typeface="Calibri"/>
                <a:cs typeface="Calibri"/>
              </a:rPr>
              <a:t>quantitative information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based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on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scientific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method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of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analysis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61755" cy="607441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</a:tabLst>
            </a:pPr>
            <a:r>
              <a:rPr dirty="0" sz="3200">
                <a:latin typeface="Calibri"/>
                <a:cs typeface="Calibri"/>
              </a:rPr>
              <a:t>-	</a:t>
            </a:r>
            <a:r>
              <a:rPr dirty="0" sz="3200" spc="-5">
                <a:latin typeface="Calibri"/>
                <a:cs typeface="Calibri"/>
              </a:rPr>
              <a:t>C.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5">
                <a:latin typeface="Calibri"/>
                <a:cs typeface="Calibri"/>
              </a:rPr>
              <a:t>KITTEL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(1975)</a:t>
            </a:r>
            <a:endParaRPr sz="3200">
              <a:latin typeface="Calibri"/>
              <a:cs typeface="Calibri"/>
            </a:endParaRPr>
          </a:p>
          <a:p>
            <a:pPr marL="355600" marR="535940" indent="-342900">
              <a:lnSpc>
                <a:spcPct val="100000"/>
              </a:lnSpc>
              <a:spcBef>
                <a:spcPts val="770"/>
              </a:spcBef>
            </a:pPr>
            <a:r>
              <a:rPr dirty="0" sz="3200" spc="-15">
                <a:latin typeface="Calibri"/>
                <a:cs typeface="Calibri"/>
              </a:rPr>
              <a:t>From</a:t>
            </a:r>
            <a:r>
              <a:rPr dirty="0" sz="3200" spc="-5">
                <a:latin typeface="Calibri"/>
                <a:cs typeface="Calibri"/>
              </a:rPr>
              <a:t> all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above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definitions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, </a:t>
            </a:r>
            <a:r>
              <a:rPr dirty="0" sz="3200" spc="-15">
                <a:latin typeface="Calibri"/>
                <a:cs typeface="Calibri"/>
              </a:rPr>
              <a:t>we </a:t>
            </a:r>
            <a:r>
              <a:rPr dirty="0" sz="3200" spc="-5">
                <a:latin typeface="Calibri"/>
                <a:cs typeface="Calibri"/>
              </a:rPr>
              <a:t>think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that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whatever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else </a:t>
            </a:r>
            <a:r>
              <a:rPr dirty="0" sz="3200" spc="-10">
                <a:latin typeface="Calibri"/>
                <a:cs typeface="Calibri"/>
              </a:rPr>
              <a:t>“OR” </a:t>
            </a:r>
            <a:r>
              <a:rPr dirty="0" sz="3200" spc="-25">
                <a:latin typeface="Calibri"/>
                <a:cs typeface="Calibri"/>
              </a:rPr>
              <a:t>may </a:t>
            </a:r>
            <a:r>
              <a:rPr dirty="0" sz="3200" spc="-5">
                <a:latin typeface="Calibri"/>
                <a:cs typeface="Calibri"/>
              </a:rPr>
              <a:t>be </a:t>
            </a:r>
            <a:r>
              <a:rPr dirty="0" sz="3200">
                <a:latin typeface="Calibri"/>
                <a:cs typeface="Calibri"/>
              </a:rPr>
              <a:t>it is </a:t>
            </a:r>
            <a:r>
              <a:rPr dirty="0" sz="3200" spc="-5">
                <a:latin typeface="Calibri"/>
                <a:cs typeface="Calibri"/>
              </a:rPr>
              <a:t>certainly concerneed </a:t>
            </a:r>
            <a:r>
              <a:rPr dirty="0" sz="3200">
                <a:latin typeface="Calibri"/>
                <a:cs typeface="Calibri"/>
              </a:rPr>
              <a:t>with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optimization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theory 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</a:pP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5">
                <a:latin typeface="Calibri"/>
                <a:cs typeface="Calibri"/>
              </a:rPr>
              <a:t> decision</a:t>
            </a:r>
            <a:r>
              <a:rPr dirty="0" sz="3200">
                <a:latin typeface="Calibri"/>
                <a:cs typeface="Calibri"/>
              </a:rPr>
              <a:t> , which </a:t>
            </a:r>
            <a:r>
              <a:rPr dirty="0" sz="3200" spc="-10">
                <a:latin typeface="Calibri"/>
                <a:cs typeface="Calibri"/>
              </a:rPr>
              <a:t>taking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into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account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all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conditions 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can</a:t>
            </a:r>
            <a:r>
              <a:rPr dirty="0" sz="3200" spc="-5">
                <a:latin typeface="Calibri"/>
                <a:cs typeface="Calibri"/>
              </a:rPr>
              <a:t> be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considered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by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best</a:t>
            </a:r>
            <a:r>
              <a:rPr dirty="0" sz="3200">
                <a:latin typeface="Calibri"/>
                <a:cs typeface="Calibri"/>
              </a:rPr>
              <a:t> one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, </a:t>
            </a:r>
            <a:r>
              <a:rPr dirty="0" sz="3200" spc="-10">
                <a:latin typeface="Calibri"/>
                <a:cs typeface="Calibri"/>
              </a:rPr>
              <a:t>is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called</a:t>
            </a:r>
            <a:r>
              <a:rPr dirty="0" sz="3200">
                <a:latin typeface="Calibri"/>
                <a:cs typeface="Calibri"/>
              </a:rPr>
              <a:t> an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optimed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decision </a:t>
            </a:r>
            <a:r>
              <a:rPr dirty="0" sz="320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Management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applications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OR: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i-finance-badgeting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 </a:t>
            </a:r>
            <a:r>
              <a:rPr dirty="0" sz="3200" spc="-20">
                <a:latin typeface="Calibri"/>
                <a:cs typeface="Calibri"/>
              </a:rPr>
              <a:t>investment</a:t>
            </a:r>
            <a:endParaRPr sz="3200">
              <a:latin typeface="Calibri"/>
              <a:cs typeface="Calibri"/>
            </a:endParaRPr>
          </a:p>
          <a:p>
            <a:pPr marL="104139" marR="746760">
              <a:lnSpc>
                <a:spcPts val="4610"/>
              </a:lnSpc>
              <a:spcBef>
                <a:spcPts val="100"/>
              </a:spcBef>
            </a:pPr>
            <a:r>
              <a:rPr dirty="0" sz="3200" spc="-5">
                <a:latin typeface="Calibri"/>
                <a:cs typeface="Calibri"/>
              </a:rPr>
              <a:t>cash-flow analysis, </a:t>
            </a:r>
            <a:r>
              <a:rPr dirty="0" sz="3200">
                <a:latin typeface="Calibri"/>
                <a:cs typeface="Calibri"/>
              </a:rPr>
              <a:t>long-time </a:t>
            </a:r>
            <a:r>
              <a:rPr dirty="0" sz="3200" spc="-10">
                <a:latin typeface="Calibri"/>
                <a:cs typeface="Calibri"/>
              </a:rPr>
              <a:t>capital requirement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Divided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policies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223884" cy="6708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561590">
              <a:lnSpc>
                <a:spcPct val="110100"/>
              </a:lnSpc>
              <a:spcBef>
                <a:spcPts val="95"/>
              </a:spcBef>
            </a:pPr>
            <a:r>
              <a:rPr dirty="0" sz="3200" spc="-5">
                <a:latin typeface="Calibri"/>
                <a:cs typeface="Calibri"/>
              </a:rPr>
              <a:t>ii-credit policies, credit </a:t>
            </a:r>
            <a:r>
              <a:rPr dirty="0" sz="3200" spc="-15">
                <a:latin typeface="Calibri"/>
                <a:cs typeface="Calibri"/>
              </a:rPr>
              <a:t>risks,…etc 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iii-claim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complaint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procedure.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3200" spc="-5">
                <a:latin typeface="Calibri"/>
                <a:cs typeface="Calibri"/>
              </a:rPr>
              <a:t>2-Purchasing,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procurement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and </a:t>
            </a:r>
            <a:r>
              <a:rPr dirty="0" sz="3200">
                <a:latin typeface="Calibri"/>
                <a:cs typeface="Calibri"/>
              </a:rPr>
              <a:t>its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exploration:</a:t>
            </a:r>
            <a:endParaRPr sz="3200">
              <a:latin typeface="Calibri"/>
              <a:cs typeface="Calibri"/>
            </a:endParaRPr>
          </a:p>
          <a:p>
            <a:pPr marL="231140" marR="5080" indent="-231140">
              <a:lnSpc>
                <a:spcPts val="3460"/>
              </a:lnSpc>
              <a:spcBef>
                <a:spcPts val="819"/>
              </a:spcBef>
              <a:buSzPct val="96875"/>
              <a:buAutoNum type="romanLcPeriod"/>
              <a:tabLst>
                <a:tab pos="231140" algn="l"/>
              </a:tabLst>
            </a:pPr>
            <a:r>
              <a:rPr dirty="0" sz="3200" spc="-5">
                <a:latin typeface="Calibri"/>
                <a:cs typeface="Calibri"/>
              </a:rPr>
              <a:t>rules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for</a:t>
            </a:r>
            <a:r>
              <a:rPr dirty="0" sz="3200">
                <a:latin typeface="Calibri"/>
                <a:cs typeface="Calibri"/>
              </a:rPr>
              <a:t> buying,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supplies,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stable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15">
                <a:latin typeface="Calibri"/>
                <a:cs typeface="Calibri"/>
              </a:rPr>
              <a:t>unstable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prices.</a:t>
            </a:r>
            <a:endParaRPr sz="3200">
              <a:latin typeface="Calibri"/>
              <a:cs typeface="Calibri"/>
            </a:endParaRPr>
          </a:p>
          <a:p>
            <a:pPr marL="323850" marR="346710" indent="-323850">
              <a:lnSpc>
                <a:spcPts val="3460"/>
              </a:lnSpc>
              <a:spcBef>
                <a:spcPts val="760"/>
              </a:spcBef>
              <a:buSzPct val="96875"/>
              <a:buAutoNum type="romanLcPeriod"/>
              <a:tabLst>
                <a:tab pos="323850" algn="l"/>
              </a:tabLst>
            </a:pPr>
            <a:r>
              <a:rPr dirty="0" sz="3200" spc="-145">
                <a:latin typeface="Calibri"/>
                <a:cs typeface="Calibri"/>
              </a:rPr>
              <a:t>To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find,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how </a:t>
            </a:r>
            <a:r>
              <a:rPr dirty="0" sz="3200">
                <a:latin typeface="Calibri"/>
                <a:cs typeface="Calibri"/>
              </a:rPr>
              <a:t>much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quantity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when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to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pure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chase.</a:t>
            </a:r>
            <a:endParaRPr sz="3200">
              <a:latin typeface="Calibri"/>
              <a:cs typeface="Calibri"/>
            </a:endParaRPr>
          </a:p>
          <a:p>
            <a:pPr marL="416559" indent="-404495">
              <a:lnSpc>
                <a:spcPct val="100000"/>
              </a:lnSpc>
              <a:spcBef>
                <a:spcPts val="330"/>
              </a:spcBef>
              <a:buSzPct val="96875"/>
              <a:buAutoNum type="romanLcPeriod"/>
              <a:tabLst>
                <a:tab pos="417195" algn="l"/>
              </a:tabLst>
            </a:pPr>
            <a:r>
              <a:rPr dirty="0" sz="3200" spc="-5">
                <a:latin typeface="Calibri"/>
                <a:cs typeface="Calibri"/>
              </a:rPr>
              <a:t>Bidding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policies.</a:t>
            </a:r>
            <a:endParaRPr sz="3200">
              <a:latin typeface="Calibri"/>
              <a:cs typeface="Calibri"/>
            </a:endParaRPr>
          </a:p>
          <a:p>
            <a:pPr marL="415290" indent="-403225">
              <a:lnSpc>
                <a:spcPct val="100000"/>
              </a:lnSpc>
              <a:spcBef>
                <a:spcPts val="390"/>
              </a:spcBef>
              <a:buSzPct val="96875"/>
              <a:buAutoNum type="romanLcPeriod"/>
              <a:tabLst>
                <a:tab pos="415925" algn="l"/>
              </a:tabLst>
            </a:pPr>
            <a:r>
              <a:rPr dirty="0" sz="3200" spc="-10">
                <a:latin typeface="Calibri"/>
                <a:cs typeface="Calibri"/>
              </a:rPr>
              <a:t>replacement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policies.</a:t>
            </a:r>
            <a:endParaRPr sz="3200">
              <a:latin typeface="Calibri"/>
              <a:cs typeface="Calibri"/>
            </a:endParaRPr>
          </a:p>
          <a:p>
            <a:pPr marL="343535" indent="-331470">
              <a:lnSpc>
                <a:spcPct val="100000"/>
              </a:lnSpc>
              <a:spcBef>
                <a:spcPts val="380"/>
              </a:spcBef>
              <a:buSzPct val="96875"/>
              <a:buAutoNum type="arabicPlain" startAt="3"/>
              <a:tabLst>
                <a:tab pos="344170" algn="l"/>
              </a:tabLst>
            </a:pPr>
            <a:r>
              <a:rPr dirty="0" sz="3200" spc="-10">
                <a:latin typeface="Calibri"/>
                <a:cs typeface="Calibri"/>
              </a:rPr>
              <a:t>Production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management:</a:t>
            </a:r>
            <a:endParaRPr sz="3200">
              <a:latin typeface="Calibri"/>
              <a:cs typeface="Calibri"/>
            </a:endParaRPr>
          </a:p>
          <a:p>
            <a:pPr lvl="1" marL="321945" indent="-309880">
              <a:lnSpc>
                <a:spcPct val="100000"/>
              </a:lnSpc>
              <a:spcBef>
                <a:spcPts val="385"/>
              </a:spcBef>
              <a:buAutoNum type="romanLcPeriod"/>
              <a:tabLst>
                <a:tab pos="322580" algn="l"/>
              </a:tabLst>
            </a:pPr>
            <a:r>
              <a:rPr dirty="0" sz="3200" spc="-10">
                <a:latin typeface="Calibri"/>
                <a:cs typeface="Calibri"/>
              </a:rPr>
              <a:t>distibutions</a:t>
            </a:r>
            <a:r>
              <a:rPr dirty="0" sz="3200" spc="5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items</a:t>
            </a:r>
            <a:endParaRPr sz="3200">
              <a:latin typeface="Calibri"/>
              <a:cs typeface="Calibri"/>
            </a:endParaRPr>
          </a:p>
          <a:p>
            <a:pPr lvl="1" marL="323850" marR="1485265" indent="-323850">
              <a:lnSpc>
                <a:spcPts val="3460"/>
              </a:lnSpc>
              <a:spcBef>
                <a:spcPts val="819"/>
              </a:spcBef>
              <a:buAutoNum type="romanLcPeriod"/>
              <a:tabLst>
                <a:tab pos="323850" algn="l"/>
              </a:tabLst>
            </a:pPr>
            <a:r>
              <a:rPr dirty="0" sz="3200" spc="-5">
                <a:latin typeface="Calibri"/>
                <a:cs typeface="Calibri"/>
              </a:rPr>
              <a:t>place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keeping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items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war</a:t>
            </a:r>
            <a:r>
              <a:rPr dirty="0" sz="3200" spc="-5">
                <a:latin typeface="Calibri"/>
                <a:cs typeface="Calibri"/>
              </a:rPr>
              <a:t> houses, </a:t>
            </a:r>
            <a:r>
              <a:rPr dirty="0" sz="3200" spc="-70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hospitals,….etc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Mukaram for computer</dc:creator>
  <dc:title>Slide 1</dc:title>
  <dcterms:created xsi:type="dcterms:W3CDTF">2023-05-21T15:36:01Z</dcterms:created>
  <dcterms:modified xsi:type="dcterms:W3CDTF">2023-05-21T15:36:01Z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2023-05-21T00:00:00Z</vt:filetime>
  </property>
</Properties>
</file>