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</p:sldIdLst>
  <p:sldSz cx="36004500" cy="25203150"/>
  <p:notesSz cx="6858000" cy="9144000"/>
  <p:defaultTextStyle>
    <a:defPPr>
      <a:defRPr lang="ar-IQ"/>
    </a:defPPr>
    <a:lvl1pPr marL="0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61651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23304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4984956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46607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08260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9969911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631564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293216" algn="r" defTabSz="3323304" rtl="1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8" d="100"/>
          <a:sy n="18" d="100"/>
        </p:scale>
        <p:origin x="1308" y="72"/>
      </p:cViewPr>
      <p:guideLst>
        <p:guide orient="horz" pos="7938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39" y="7829324"/>
            <a:ext cx="30603826" cy="54023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77" y="14281787"/>
            <a:ext cx="25203150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61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23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84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46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08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969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3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293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671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950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3264" y="1009306"/>
            <a:ext cx="8101012" cy="215043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227" y="1009306"/>
            <a:ext cx="23702962" cy="215043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86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057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109" y="16195372"/>
            <a:ext cx="30603826" cy="5005627"/>
          </a:xfrm>
        </p:spPr>
        <p:txBody>
          <a:bodyPr anchor="t"/>
          <a:lstStyle>
            <a:lvl1pPr algn="r">
              <a:defRPr sz="144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109" y="10682174"/>
            <a:ext cx="30603826" cy="5513190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6165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2330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8495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4660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0826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996991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63156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29321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19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6" y="5880739"/>
            <a:ext cx="15901988" cy="16632914"/>
          </a:xfrm>
        </p:spPr>
        <p:txBody>
          <a:bodyPr/>
          <a:lstStyle>
            <a:lvl1pPr>
              <a:defRPr sz="103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02288" y="5880739"/>
            <a:ext cx="15901988" cy="16632914"/>
          </a:xfrm>
        </p:spPr>
        <p:txBody>
          <a:bodyPr/>
          <a:lstStyle>
            <a:lvl1pPr>
              <a:defRPr sz="103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27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6" y="5641551"/>
            <a:ext cx="15908240" cy="2351125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1651" indent="0">
              <a:buNone/>
              <a:defRPr sz="7300" b="1"/>
            </a:lvl2pPr>
            <a:lvl3pPr marL="3323304" indent="0">
              <a:buNone/>
              <a:defRPr sz="6600" b="1"/>
            </a:lvl3pPr>
            <a:lvl4pPr marL="4984956" indent="0">
              <a:buNone/>
              <a:defRPr sz="5800" b="1"/>
            </a:lvl4pPr>
            <a:lvl5pPr marL="6646607" indent="0">
              <a:buNone/>
              <a:defRPr sz="5800" b="1"/>
            </a:lvl5pPr>
            <a:lvl6pPr marL="8308260" indent="0">
              <a:buNone/>
              <a:defRPr sz="5800" b="1"/>
            </a:lvl6pPr>
            <a:lvl7pPr marL="9969911" indent="0">
              <a:buNone/>
              <a:defRPr sz="5800" b="1"/>
            </a:lvl7pPr>
            <a:lvl8pPr marL="11631564" indent="0">
              <a:buNone/>
              <a:defRPr sz="5800" b="1"/>
            </a:lvl8pPr>
            <a:lvl9pPr marL="13293216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226" y="7992666"/>
            <a:ext cx="15908240" cy="1452098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9801" y="5641551"/>
            <a:ext cx="15914490" cy="2351125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61651" indent="0">
              <a:buNone/>
              <a:defRPr sz="7300" b="1"/>
            </a:lvl2pPr>
            <a:lvl3pPr marL="3323304" indent="0">
              <a:buNone/>
              <a:defRPr sz="6600" b="1"/>
            </a:lvl3pPr>
            <a:lvl4pPr marL="4984956" indent="0">
              <a:buNone/>
              <a:defRPr sz="5800" b="1"/>
            </a:lvl4pPr>
            <a:lvl5pPr marL="6646607" indent="0">
              <a:buNone/>
              <a:defRPr sz="5800" b="1"/>
            </a:lvl5pPr>
            <a:lvl6pPr marL="8308260" indent="0">
              <a:buNone/>
              <a:defRPr sz="5800" b="1"/>
            </a:lvl6pPr>
            <a:lvl7pPr marL="9969911" indent="0">
              <a:buNone/>
              <a:defRPr sz="5800" b="1"/>
            </a:lvl7pPr>
            <a:lvl8pPr marL="11631564" indent="0">
              <a:buNone/>
              <a:defRPr sz="5800" b="1"/>
            </a:lvl8pPr>
            <a:lvl9pPr marL="13293216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801" y="7992666"/>
            <a:ext cx="15914490" cy="1452098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918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527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139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42" y="1003470"/>
            <a:ext cx="11845232" cy="4270536"/>
          </a:xfrm>
        </p:spPr>
        <p:txBody>
          <a:bodyPr anchor="b"/>
          <a:lstStyle>
            <a:lvl1pPr algn="r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6760" y="1003461"/>
            <a:ext cx="20127516" cy="21510188"/>
          </a:xfrm>
        </p:spPr>
        <p:txBody>
          <a:bodyPr/>
          <a:lstStyle>
            <a:lvl1pPr>
              <a:defRPr sz="11800"/>
            </a:lvl1pPr>
            <a:lvl2pPr>
              <a:defRPr sz="103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42" y="5274000"/>
            <a:ext cx="11845232" cy="17239656"/>
          </a:xfrm>
        </p:spPr>
        <p:txBody>
          <a:bodyPr/>
          <a:lstStyle>
            <a:lvl1pPr marL="0" indent="0">
              <a:buNone/>
              <a:defRPr sz="5100"/>
            </a:lvl1pPr>
            <a:lvl2pPr marL="1661651" indent="0">
              <a:buNone/>
              <a:defRPr sz="4300"/>
            </a:lvl2pPr>
            <a:lvl3pPr marL="3323304" indent="0">
              <a:buNone/>
              <a:defRPr sz="3800"/>
            </a:lvl3pPr>
            <a:lvl4pPr marL="4984956" indent="0">
              <a:buNone/>
              <a:defRPr sz="3200"/>
            </a:lvl4pPr>
            <a:lvl5pPr marL="6646607" indent="0">
              <a:buNone/>
              <a:defRPr sz="3200"/>
            </a:lvl5pPr>
            <a:lvl6pPr marL="8308260" indent="0">
              <a:buNone/>
              <a:defRPr sz="3200"/>
            </a:lvl6pPr>
            <a:lvl7pPr marL="9969911" indent="0">
              <a:buNone/>
              <a:defRPr sz="3200"/>
            </a:lvl7pPr>
            <a:lvl8pPr marL="11631564" indent="0">
              <a:buNone/>
              <a:defRPr sz="3200"/>
            </a:lvl8pPr>
            <a:lvl9pPr marL="13293216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03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7136" y="17642209"/>
            <a:ext cx="21602700" cy="2082763"/>
          </a:xfrm>
        </p:spPr>
        <p:txBody>
          <a:bodyPr anchor="b"/>
          <a:lstStyle>
            <a:lvl1pPr algn="r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7136" y="2251949"/>
            <a:ext cx="21602700" cy="15121890"/>
          </a:xfrm>
        </p:spPr>
        <p:txBody>
          <a:bodyPr/>
          <a:lstStyle>
            <a:lvl1pPr marL="0" indent="0">
              <a:buNone/>
              <a:defRPr sz="11800"/>
            </a:lvl1pPr>
            <a:lvl2pPr marL="1661651" indent="0">
              <a:buNone/>
              <a:defRPr sz="10300"/>
            </a:lvl2pPr>
            <a:lvl3pPr marL="3323304" indent="0">
              <a:buNone/>
              <a:defRPr sz="8800"/>
            </a:lvl3pPr>
            <a:lvl4pPr marL="4984956" indent="0">
              <a:buNone/>
              <a:defRPr sz="7300"/>
            </a:lvl4pPr>
            <a:lvl5pPr marL="6646607" indent="0">
              <a:buNone/>
              <a:defRPr sz="7300"/>
            </a:lvl5pPr>
            <a:lvl6pPr marL="8308260" indent="0">
              <a:buNone/>
              <a:defRPr sz="7300"/>
            </a:lvl6pPr>
            <a:lvl7pPr marL="9969911" indent="0">
              <a:buNone/>
              <a:defRPr sz="7300"/>
            </a:lvl7pPr>
            <a:lvl8pPr marL="11631564" indent="0">
              <a:buNone/>
              <a:defRPr sz="7300"/>
            </a:lvl8pPr>
            <a:lvl9pPr marL="13293216" indent="0">
              <a:buNone/>
              <a:defRPr sz="73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7136" y="19724970"/>
            <a:ext cx="21602700" cy="2957868"/>
          </a:xfrm>
        </p:spPr>
        <p:txBody>
          <a:bodyPr/>
          <a:lstStyle>
            <a:lvl1pPr marL="0" indent="0">
              <a:buNone/>
              <a:defRPr sz="5100"/>
            </a:lvl1pPr>
            <a:lvl2pPr marL="1661651" indent="0">
              <a:buNone/>
              <a:defRPr sz="4300"/>
            </a:lvl2pPr>
            <a:lvl3pPr marL="3323304" indent="0">
              <a:buNone/>
              <a:defRPr sz="3800"/>
            </a:lvl3pPr>
            <a:lvl4pPr marL="4984956" indent="0">
              <a:buNone/>
              <a:defRPr sz="3200"/>
            </a:lvl4pPr>
            <a:lvl5pPr marL="6646607" indent="0">
              <a:buNone/>
              <a:defRPr sz="3200"/>
            </a:lvl5pPr>
            <a:lvl6pPr marL="8308260" indent="0">
              <a:buNone/>
              <a:defRPr sz="3200"/>
            </a:lvl6pPr>
            <a:lvl7pPr marL="9969911" indent="0">
              <a:buNone/>
              <a:defRPr sz="3200"/>
            </a:lvl7pPr>
            <a:lvl8pPr marL="11631564" indent="0">
              <a:buNone/>
              <a:defRPr sz="3200"/>
            </a:lvl8pPr>
            <a:lvl9pPr marL="13293216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533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7" y="1009297"/>
            <a:ext cx="32404050" cy="4200525"/>
          </a:xfrm>
          <a:prstGeom prst="rect">
            <a:avLst/>
          </a:prstGeom>
        </p:spPr>
        <p:txBody>
          <a:bodyPr vert="horz" lIns="332329" tIns="166166" rIns="332329" bIns="166166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7" y="5880739"/>
            <a:ext cx="32404050" cy="16632914"/>
          </a:xfrm>
          <a:prstGeom prst="rect">
            <a:avLst/>
          </a:prstGeom>
        </p:spPr>
        <p:txBody>
          <a:bodyPr vert="horz" lIns="332329" tIns="166166" rIns="332329" bIns="166166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803227" y="23359599"/>
            <a:ext cx="8401050" cy="1341834"/>
          </a:xfrm>
          <a:prstGeom prst="rect">
            <a:avLst/>
          </a:prstGeom>
        </p:spPr>
        <p:txBody>
          <a:bodyPr vert="horz" lIns="332329" tIns="166166" rIns="332329" bIns="166166" rtlCol="1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E90A-6C3A-404E-9188-7A2F950005F8}" type="datetimeFigureOut">
              <a:rPr lang="ar-IQ" smtClean="0"/>
              <a:t>08/10/1445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01539" y="23359599"/>
            <a:ext cx="11401426" cy="1341834"/>
          </a:xfrm>
          <a:prstGeom prst="rect">
            <a:avLst/>
          </a:prstGeom>
        </p:spPr>
        <p:txBody>
          <a:bodyPr vert="horz" lIns="332329" tIns="166166" rIns="332329" bIns="166166" rtlCol="1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0227" y="23359599"/>
            <a:ext cx="8401050" cy="1341834"/>
          </a:xfrm>
          <a:prstGeom prst="rect">
            <a:avLst/>
          </a:prstGeom>
        </p:spPr>
        <p:txBody>
          <a:bodyPr vert="horz" lIns="332329" tIns="166166" rIns="332329" bIns="166166" rtlCol="1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7631-3AAE-4069-B084-9267F7B52E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479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3304" rtl="1" eaLnBrk="1" latinLnBrk="0" hangingPunct="1">
        <a:spcBef>
          <a:spcPct val="0"/>
        </a:spcBef>
        <a:buNone/>
        <a:defRPr sz="1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6239" indent="-1246239" algn="r" defTabSz="3323304" rtl="1" eaLnBrk="1" latinLnBrk="0" hangingPunct="1">
        <a:spcBef>
          <a:spcPct val="20000"/>
        </a:spcBef>
        <a:buFont typeface="Arial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186" indent="-1038531" algn="r" defTabSz="3323304" rtl="1" eaLnBrk="1" latinLnBrk="0" hangingPunct="1">
        <a:spcBef>
          <a:spcPct val="20000"/>
        </a:spcBef>
        <a:buFont typeface="Arial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2pPr>
      <a:lvl3pPr marL="4154128" indent="-830828" algn="r" defTabSz="3323304" rtl="1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15781" indent="-830828" algn="r" defTabSz="3323304" rtl="1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77433" indent="-830828" algn="r" defTabSz="3323304" rtl="1" eaLnBrk="1" latinLnBrk="0" hangingPunct="1">
        <a:spcBef>
          <a:spcPct val="20000"/>
        </a:spcBef>
        <a:buFont typeface="Arial" pitchFamily="34" charset="0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39084" indent="-830828" algn="r" defTabSz="3323304" rtl="1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737" indent="-830828" algn="r" defTabSz="3323304" rtl="1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462388" indent="-830828" algn="r" defTabSz="3323304" rtl="1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124041" indent="-830828" algn="r" defTabSz="3323304" rtl="1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61651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23304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984956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46607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08260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9969911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631564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293216" algn="r" defTabSz="3323304" rtl="1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ite.ebrary.com/lib/bham/detail.action?docID=5004608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lww.com/jscr/Abstrac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gbusinesses.co.uk/jonesd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language-rules/quotation-marks/" TargetMode="External"/><Relationship Id="rId2" Type="http://schemas.openxmlformats.org/officeDocument/2006/relationships/hyperlink" Target="https://www.scribbr.com/citing-sources/how-to-quote/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ribbr.com/citing-sources/how-to-paraphrase/#paraphrasing-vs-summarizing" TargetMode="External"/><Relationship Id="rId3" Type="http://schemas.openxmlformats.org/officeDocument/2006/relationships/hyperlink" Target="https://www.scribbr.com/category/plagiarism/" TargetMode="External"/><Relationship Id="rId7" Type="http://schemas.openxmlformats.org/officeDocument/2006/relationships/hyperlink" Target="https://www.scribbr.com/citing-sources/how-to-paraphrase/#paraphrasing-vs-quoting" TargetMode="External"/><Relationship Id="rId2" Type="http://schemas.openxmlformats.org/officeDocument/2006/relationships/hyperlink" Target="https://www.scribbr.com/category/citing-sourc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cribbr.com/citing-sources/how-to-paraphrase/#how-to-cite-a-paraphrase" TargetMode="External"/><Relationship Id="rId5" Type="http://schemas.openxmlformats.org/officeDocument/2006/relationships/hyperlink" Target="https://www.scribbr.com/citing-sources/how-to-paraphrase/#paraphrasing-tips" TargetMode="External"/><Relationship Id="rId4" Type="http://schemas.openxmlformats.org/officeDocument/2006/relationships/hyperlink" Target="https://www.scribbr.com/citing-sources/how-to-paraphrase/#how-to-paraphrase-in-five-steps" TargetMode="External"/><Relationship Id="rId9" Type="http://schemas.openxmlformats.org/officeDocument/2006/relationships/hyperlink" Target="https://www.scribbr.com/citing-sources/how-to-paraphrase/#avoiding-plagiarism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saycoursework.com/modelanswer/referencing/vancouver-referencing-style.php" TargetMode="External"/><Relationship Id="rId3" Type="http://schemas.openxmlformats.org/officeDocument/2006/relationships/hyperlink" Target="http://www.essaycoursework.com/modelanswer/referencing/harvard-referencing.php" TargetMode="External"/><Relationship Id="rId7" Type="http://schemas.openxmlformats.org/officeDocument/2006/relationships/hyperlink" Target="http://www.essaycoursework.com/modelanswer/referencing/oscola-referencing-style.php" TargetMode="External"/><Relationship Id="rId12" Type="http://schemas.openxmlformats.org/officeDocument/2006/relationships/hyperlink" Target="http://www.essaycoursework.com/modelanswer/referencing/open-university-referencing.php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essaycoursework.com/modelanswer/referencing/oxford-referencing-style.php" TargetMode="External"/><Relationship Id="rId11" Type="http://schemas.openxmlformats.org/officeDocument/2006/relationships/hyperlink" Target="http://www.essaycoursework.com/modelanswer/referencing/bmj-referencing.php" TargetMode="External"/><Relationship Id="rId5" Type="http://schemas.openxmlformats.org/officeDocument/2006/relationships/hyperlink" Target="http://www.essaycoursework.com/modelanswer/referencing/apa-referencing-style.php" TargetMode="External"/><Relationship Id="rId10" Type="http://schemas.openxmlformats.org/officeDocument/2006/relationships/hyperlink" Target="http://www.essaycoursework.com/modelanswer/referencing/chicago-referencing.php" TargetMode="External"/><Relationship Id="rId4" Type="http://schemas.openxmlformats.org/officeDocument/2006/relationships/hyperlink" Target="http://www.essaycoursework.com/modelanswer/referencing/mla-referencing.php" TargetMode="External"/><Relationship Id="rId9" Type="http://schemas.openxmlformats.org/officeDocument/2006/relationships/hyperlink" Target="http://www.essaycoursework.com/modelanswer/referencing/turabian-referencing.ph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23300" y="313096"/>
            <a:ext cx="34802958" cy="450626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32329" tIns="166166" rIns="332329" bIns="166166" spcCol="0" rtlCol="1" anchor="ctr"/>
          <a:lstStyle/>
          <a:p>
            <a:pPr algn="ctr" rtl="0"/>
            <a:r>
              <a:rPr lang="en-US" sz="7200" b="1" i="1" dirty="0" smtClean="0">
                <a:solidFill>
                  <a:srgbClr val="FF0000"/>
                </a:solidFill>
              </a:rPr>
              <a:t>Title</a:t>
            </a:r>
          </a:p>
          <a:p>
            <a:pPr algn="ctr" rtl="0"/>
            <a:r>
              <a:rPr lang="en-US" sz="7200" b="1" i="1" dirty="0" smtClean="0">
                <a:solidFill>
                  <a:srgbClr val="FF0000"/>
                </a:solidFill>
              </a:rPr>
              <a:t>Prepared by</a:t>
            </a:r>
            <a:r>
              <a:rPr lang="en-US" sz="7200" b="1" i="1" dirty="0" smtClean="0"/>
              <a:t>:</a:t>
            </a:r>
          </a:p>
          <a:p>
            <a:pPr algn="ctr" rtl="0"/>
            <a:r>
              <a:rPr lang="en-US" sz="7200" b="1" i="1" dirty="0" smtClean="0"/>
              <a:t>College of Education - Mathematical Department</a:t>
            </a:r>
          </a:p>
          <a:p>
            <a:pPr algn="ctr" rtl="0"/>
            <a:r>
              <a:rPr lang="en-US" sz="7200" b="1" i="1" dirty="0">
                <a:solidFill>
                  <a:srgbClr val="FF0000"/>
                </a:solidFill>
              </a:rPr>
              <a:t>Supervised by : </a:t>
            </a:r>
            <a:r>
              <a:rPr lang="en-US" sz="7200" b="1" i="1" dirty="0" smtClean="0">
                <a:solidFill>
                  <a:srgbClr val="FF0000"/>
                </a:solidFill>
              </a:rPr>
              <a:t>Neshtiman N. Sulaiman</a:t>
            </a:r>
            <a:endParaRPr lang="en-US" sz="7200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433918" y="6257165"/>
            <a:ext cx="9237714" cy="10849052"/>
          </a:xfrm>
          <a:prstGeom prst="roundRect">
            <a:avLst>
              <a:gd name="adj" fmla="val 7153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32329" tIns="166166" rIns="332329" bIns="166166" spcCol="0" rtlCol="1" anchor="ctr"/>
          <a:lstStyle/>
          <a:p>
            <a:pPr algn="just" rtl="0"/>
            <a:endParaRPr lang="en-US" sz="3600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585316" y="4778236"/>
            <a:ext cx="9075840" cy="180952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50" tIns="85725" rIns="171450" bIns="85725" spcCol="0" rtlCol="1" anchor="ctr"/>
          <a:lstStyle/>
          <a:p>
            <a:pPr algn="ctr"/>
            <a:r>
              <a:rPr lang="en-US" dirty="0" smtClean="0"/>
              <a:t>Introduction</a:t>
            </a:r>
            <a:endParaRPr lang="ar-IQ" dirty="0"/>
          </a:p>
        </p:txBody>
      </p:sp>
      <p:sp>
        <p:nvSpPr>
          <p:cNvPr id="10" name="Rounded Rectangle 9"/>
          <p:cNvSpPr/>
          <p:nvPr/>
        </p:nvSpPr>
        <p:spPr>
          <a:xfrm>
            <a:off x="10125213" y="5066190"/>
            <a:ext cx="15697744" cy="19723118"/>
          </a:xfrm>
          <a:prstGeom prst="roundRect">
            <a:avLst>
              <a:gd name="adj" fmla="val 4501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32329" tIns="166166" rIns="332329" bIns="166166" spcCol="0" rtlCol="1" anchor="ctr"/>
          <a:lstStyle/>
          <a:p>
            <a:pPr algn="l" rtl="0"/>
            <a:endParaRPr lang="en-US" sz="3600" dirty="0"/>
          </a:p>
        </p:txBody>
      </p:sp>
      <p:sp>
        <p:nvSpPr>
          <p:cNvPr id="11" name="Round Same Side Corner Rectangle 10"/>
          <p:cNvSpPr/>
          <p:nvPr/>
        </p:nvSpPr>
        <p:spPr>
          <a:xfrm>
            <a:off x="10107651" y="4955518"/>
            <a:ext cx="15697744" cy="218424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50" tIns="85725" rIns="171450" bIns="85725" spcCol="0" rtlCol="1" anchor="ctr"/>
          <a:lstStyle/>
          <a:p>
            <a:pPr algn="ctr"/>
            <a:r>
              <a:rPr lang="en-US" sz="6000" dirty="0" smtClean="0"/>
              <a:t>Desiccation</a:t>
            </a:r>
            <a:endParaRPr lang="en-US" sz="6000" dirty="0"/>
          </a:p>
        </p:txBody>
      </p:sp>
      <p:sp>
        <p:nvSpPr>
          <p:cNvPr id="12" name="Rounded Rectangle 11"/>
          <p:cNvSpPr/>
          <p:nvPr/>
        </p:nvSpPr>
        <p:spPr>
          <a:xfrm>
            <a:off x="26202162" y="5544792"/>
            <a:ext cx="9082008" cy="4738042"/>
          </a:xfrm>
          <a:prstGeom prst="roundRect">
            <a:avLst>
              <a:gd name="adj" fmla="val 7153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32329" tIns="166166" rIns="332329" bIns="166166" spcCol="0" rtlCol="1" anchor="ctr"/>
          <a:lstStyle/>
          <a:p>
            <a:pPr algn="l" rtl="0"/>
            <a:endParaRPr lang="en-US" sz="3200" dirty="0" smtClean="0"/>
          </a:p>
          <a:p>
            <a:pPr algn="l" rtl="0"/>
            <a:endParaRPr lang="en-US" sz="3200" dirty="0"/>
          </a:p>
          <a:p>
            <a:pPr algn="l" rtl="0"/>
            <a:endParaRPr lang="en-US" sz="3200" dirty="0" smtClean="0"/>
          </a:p>
          <a:p>
            <a:pPr algn="l" rtl="0"/>
            <a:r>
              <a:rPr lang="en-US" sz="3200" dirty="0" smtClean="0"/>
              <a:t>.</a:t>
            </a:r>
            <a:endParaRPr lang="en-US" sz="3200" dirty="0"/>
          </a:p>
          <a:p>
            <a:pPr algn="l" rtl="0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26195660" y="5035903"/>
            <a:ext cx="9150190" cy="218424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50" tIns="85725" rIns="171450" bIns="85725" spcCol="0" rtlCol="1" anchor="ctr"/>
          <a:lstStyle/>
          <a:p>
            <a:pPr algn="ctr"/>
            <a:r>
              <a:rPr lang="en-US" dirty="0" smtClean="0"/>
              <a:t>Conclusion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6195660" y="11616677"/>
            <a:ext cx="9150190" cy="13172631"/>
          </a:xfrm>
          <a:prstGeom prst="roundRect">
            <a:avLst>
              <a:gd name="adj" fmla="val 7153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32329" tIns="166166" rIns="332329" bIns="166166" spcCol="0" rtlCol="1" anchor="ctr"/>
          <a:lstStyle/>
          <a:p>
            <a:pPr algn="l" rtl="0"/>
            <a:endParaRPr lang="en-US" sz="3200" dirty="0" smtClean="0"/>
          </a:p>
          <a:p>
            <a:pPr algn="l" rtl="0"/>
            <a:endParaRPr lang="en-US" sz="3200" dirty="0"/>
          </a:p>
          <a:p>
            <a:pPr algn="l" rtl="0"/>
            <a:endParaRPr lang="en-US" sz="3200" dirty="0" smtClean="0"/>
          </a:p>
          <a:p>
            <a:pPr algn="l" rtl="0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26195660" y="10064556"/>
            <a:ext cx="9137186" cy="218424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50" tIns="85725" rIns="171450" bIns="85725" spcCol="0" rtlCol="1" anchor="ctr"/>
          <a:lstStyle/>
          <a:p>
            <a:pPr algn="ctr"/>
            <a:r>
              <a:rPr lang="en-US" dirty="0" smtClean="0"/>
              <a:t>References</a:t>
            </a:r>
          </a:p>
        </p:txBody>
      </p:sp>
      <p:pic>
        <p:nvPicPr>
          <p:cNvPr id="17" name="Picture 16" descr="new ar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6" y="470889"/>
            <a:ext cx="3526524" cy="399378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ounded Rectangle 19"/>
          <p:cNvSpPr/>
          <p:nvPr/>
        </p:nvSpPr>
        <p:spPr>
          <a:xfrm>
            <a:off x="403200" y="18822432"/>
            <a:ext cx="9257956" cy="5916610"/>
          </a:xfrm>
          <a:prstGeom prst="roundRect">
            <a:avLst>
              <a:gd name="adj" fmla="val 7153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32329" tIns="166166" rIns="332329" bIns="166166" spcCol="0" rtlCol="1" anchor="ctr"/>
          <a:lstStyle/>
          <a:p>
            <a:pPr algn="just" rtl="0">
              <a:spcBef>
                <a:spcPts val="0"/>
              </a:spcBef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 Same Side Corner Rectangle 20"/>
          <p:cNvSpPr/>
          <p:nvPr/>
        </p:nvSpPr>
        <p:spPr>
          <a:xfrm>
            <a:off x="560130" y="17112368"/>
            <a:ext cx="8944096" cy="1864467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450" tIns="85725" rIns="171450" bIns="85725" spcCol="0" rtlCol="1" anchor="ctr"/>
          <a:lstStyle/>
          <a:p>
            <a:pPr algn="ctr"/>
            <a:r>
              <a:rPr lang="en-US" dirty="0" smtClean="0"/>
              <a:t>Methodology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77514" y="18976835"/>
            <a:ext cx="5400600" cy="4785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010362" y="18976835"/>
            <a:ext cx="5400600" cy="4424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5097" y="7613417"/>
            <a:ext cx="24654024" cy="147019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00587" y="2362725"/>
            <a:ext cx="24415722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760" b="1" dirty="0">
                <a:solidFill>
                  <a:srgbClr val="D04725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Create a Bibliography using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1760" b="1" dirty="0">
                <a:solidFill>
                  <a:srgbClr val="D04725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      Microsoft </a:t>
            </a:r>
            <a:r>
              <a:rPr lang="en-US" sz="11760" b="1" dirty="0">
                <a:solidFill>
                  <a:srgbClr val="D04725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sz="11760" b="1" dirty="0">
                <a:solidFill>
                  <a:srgbClr val="D04725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Word</a:t>
            </a:r>
            <a:endParaRPr lang="en-US" sz="1176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9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00150" y="2362723"/>
            <a:ext cx="33604200" cy="576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820" b="1" dirty="0">
              <a:solidFill>
                <a:srgbClr val="333333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20" b="1" dirty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Step 1:</a:t>
            </a:r>
            <a:r>
              <a:rPr lang="en-US" sz="8820" dirty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8820" dirty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8820" dirty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Open your document in Microsoft Word and click on         the</a:t>
            </a:r>
            <a:r>
              <a:rPr lang="en-US" sz="882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8820" b="1" dirty="0" err="1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References</a:t>
            </a:r>
            <a:r>
              <a:rPr lang="en-US" sz="8820" dirty="0" err="1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tab</a:t>
            </a:r>
            <a:r>
              <a:rPr lang="en-US" sz="8820" dirty="0">
                <a:solidFill>
                  <a:srgbClr val="333333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8820" dirty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lang="en-US" sz="882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Locate the Review tab in your 2010 Word Document"/>
          <p:cNvPicPr/>
          <p:nvPr/>
        </p:nvPicPr>
        <p:blipFill>
          <a:blip r:embed="rId2" cstate="print"/>
          <a:srcRect b="68915"/>
          <a:stretch>
            <a:fillRect/>
          </a:stretch>
        </p:blipFill>
        <p:spPr bwMode="auto">
          <a:xfrm>
            <a:off x="4612983" y="13126644"/>
            <a:ext cx="24678257" cy="1102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65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2844" y="1837656"/>
            <a:ext cx="2599093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20" b="1" dirty="0"/>
              <a:t>Step 2:</a:t>
            </a:r>
            <a:r>
              <a:rPr lang="en-US" sz="8820" dirty="0"/>
              <a:t/>
            </a:r>
            <a:br>
              <a:rPr lang="en-US" sz="8820" dirty="0"/>
            </a:br>
            <a:r>
              <a:rPr lang="en-US" sz="8820" dirty="0"/>
              <a:t>Place your cursor where you would like the citation inserted. Select your style of references in the </a:t>
            </a:r>
            <a:r>
              <a:rPr lang="en-US" sz="8820" b="1" dirty="0"/>
              <a:t>Style</a:t>
            </a:r>
            <a:r>
              <a:rPr lang="en-US" sz="8820" dirty="0"/>
              <a:t> menu, shown in the screen shot below. </a:t>
            </a:r>
          </a:p>
        </p:txBody>
      </p:sp>
      <p:pic>
        <p:nvPicPr>
          <p:cNvPr id="3" name="Picture 2" descr="Place your cursor where you would like to insert a citation"/>
          <p:cNvPicPr/>
          <p:nvPr/>
        </p:nvPicPr>
        <p:blipFill>
          <a:blip r:embed="rId2" cstate="print"/>
          <a:srcRect b="38493"/>
          <a:stretch>
            <a:fillRect/>
          </a:stretch>
        </p:blipFill>
        <p:spPr bwMode="auto">
          <a:xfrm>
            <a:off x="3825379" y="8611990"/>
            <a:ext cx="27828673" cy="126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17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00150" y="0"/>
            <a:ext cx="33604200" cy="667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  <a:tabLst>
                <a:tab pos="16685419" algn="l"/>
              </a:tabLst>
            </a:pP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Step 3: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In Click on the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Insert Citation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button to produce</a:t>
            </a: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  <a:tabLst>
                <a:tab pos="16685419" algn="l"/>
              </a:tabLst>
            </a:pP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the drop-down menu shown below, and select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Add New Source</a:t>
            </a:r>
            <a:r>
              <a:rPr lang="en-US" sz="3675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3675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en-US" sz="6615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Select your writing style"/>
          <p:cNvPicPr/>
          <p:nvPr/>
        </p:nvPicPr>
        <p:blipFill>
          <a:blip r:embed="rId2" cstate="print"/>
          <a:srcRect b="57770"/>
          <a:stretch>
            <a:fillRect/>
          </a:stretch>
        </p:blipFill>
        <p:spPr bwMode="auto">
          <a:xfrm>
            <a:off x="4612983" y="9862381"/>
            <a:ext cx="26253465" cy="1035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6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00150" y="4"/>
            <a:ext cx="30453902" cy="667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  <a:tabLst>
                <a:tab pos="16685419" algn="l"/>
              </a:tabLst>
            </a:pP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Step 4: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Create Source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window will appear. </a:t>
            </a: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  <a:tabLst>
                <a:tab pos="16685419" algn="l"/>
              </a:tabLst>
            </a:pP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Choose the source type from the drop-down menu.</a:t>
            </a:r>
            <a:r>
              <a:rPr lang="en-US" sz="3675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en-US" sz="6615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reate a resource to insert"/>
          <p:cNvPicPr/>
          <p:nvPr/>
        </p:nvPicPr>
        <p:blipFill>
          <a:blip r:embed="rId2" cstate="print"/>
          <a:srcRect l="2691" r="6724" b="18599"/>
          <a:stretch>
            <a:fillRect/>
          </a:stretch>
        </p:blipFill>
        <p:spPr bwMode="auto">
          <a:xfrm>
            <a:off x="4612983" y="7463256"/>
            <a:ext cx="24678257" cy="1353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20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00154" y="3"/>
            <a:ext cx="30191367" cy="508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  <a:tabLst>
                <a:tab pos="16685419" algn="l"/>
              </a:tabLst>
            </a:pP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Step 5: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Enter the source information in the fields provided and click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OK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en-US" sz="1029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Fill-out the source information"/>
          <p:cNvPicPr/>
          <p:nvPr/>
        </p:nvPicPr>
        <p:blipFill>
          <a:blip r:embed="rId2" cstate="print"/>
          <a:srcRect b="25842"/>
          <a:stretch>
            <a:fillRect/>
          </a:stretch>
        </p:blipFill>
        <p:spPr bwMode="auto">
          <a:xfrm>
            <a:off x="3300310" y="7791425"/>
            <a:ext cx="27041069" cy="153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2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00156" y="1"/>
            <a:ext cx="33604196" cy="667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  <a:tabLst>
                <a:tab pos="16685419" algn="l"/>
              </a:tabLst>
            </a:pP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Step 6: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In the screen shot below, note that a reference has been entered. Follow Steps 2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5 to insert your remaining references</a:t>
            </a:r>
            <a:r>
              <a:rPr lang="en-US" sz="3675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3675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en-US" sz="6615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Fill-out the source information"/>
          <p:cNvPicPr/>
          <p:nvPr/>
        </p:nvPicPr>
        <p:blipFill>
          <a:blip r:embed="rId2" cstate="print"/>
          <a:srcRect t="29852" b="45706"/>
          <a:stretch>
            <a:fillRect/>
          </a:stretch>
        </p:blipFill>
        <p:spPr bwMode="auto">
          <a:xfrm>
            <a:off x="3825379" y="8138488"/>
            <a:ext cx="27828673" cy="133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38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00150" y="5"/>
            <a:ext cx="32029110" cy="1142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  <a:tabLst>
                <a:tab pos="16685419" algn="l"/>
              </a:tabLst>
            </a:pP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Step 7: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Once you have entered all references and sources, place your cursor at the end of your document. Click on the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Bibliography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button, shown below, and select </a:t>
            </a:r>
            <a:r>
              <a:rPr lang="en-US" sz="10290" dirty="0" err="1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either</a:t>
            </a:r>
            <a:r>
              <a:rPr lang="en-US" sz="10290" b="1" dirty="0" err="1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Bibliography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or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en-US" sz="10290" b="1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Works Cited</a:t>
            </a:r>
            <a:r>
              <a:rPr lang="en-US" sz="10290" dirty="0">
                <a:solidFill>
                  <a:srgbClr val="333333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10290" dirty="0">
                <a:solidFill>
                  <a:srgbClr val="333333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lang="en-US" sz="1029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6685419" algn="l"/>
              </a:tabLst>
            </a:pPr>
            <a:endParaRPr lang="en-US" sz="1029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The bibliography will be inserted wherever you place the cursor"/>
          <p:cNvPicPr/>
          <p:nvPr/>
        </p:nvPicPr>
        <p:blipFill>
          <a:blip r:embed="rId2" cstate="print"/>
          <a:srcRect l="14544" b="5963"/>
          <a:stretch>
            <a:fillRect/>
          </a:stretch>
        </p:blipFill>
        <p:spPr bwMode="auto">
          <a:xfrm>
            <a:off x="4875517" y="10763832"/>
            <a:ext cx="24940792" cy="1219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6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7775" y="1575125"/>
            <a:ext cx="26778534" cy="642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290" b="1" dirty="0"/>
              <a:t>Step 8:</a:t>
            </a:r>
            <a:r>
              <a:rPr lang="en-US" sz="10290" dirty="0"/>
              <a:t/>
            </a:r>
            <a:br>
              <a:rPr lang="en-US" sz="10290" dirty="0"/>
            </a:br>
            <a:r>
              <a:rPr lang="en-US" sz="10290" dirty="0"/>
              <a:t>To update the bibliography after entering new sources, click anywhere on the bibliography table. Click on </a:t>
            </a:r>
            <a:r>
              <a:rPr lang="en-US" sz="10290" b="1" dirty="0"/>
              <a:t>Update Citations and Bibliography</a:t>
            </a:r>
            <a:endParaRPr lang="en-US" sz="10290" dirty="0"/>
          </a:p>
        </p:txBody>
      </p:sp>
      <p:pic>
        <p:nvPicPr>
          <p:cNvPr id="3" name="Picture 2" descr="Update your sources by clicking on Update Citations and Bibliography"/>
          <p:cNvPicPr/>
          <p:nvPr/>
        </p:nvPicPr>
        <p:blipFill>
          <a:blip r:embed="rId2" cstate="print"/>
          <a:srcRect t="15663"/>
          <a:stretch>
            <a:fillRect/>
          </a:stretch>
        </p:blipFill>
        <p:spPr bwMode="auto">
          <a:xfrm>
            <a:off x="3562844" y="9976229"/>
            <a:ext cx="28616277" cy="1382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4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0456" y="3675399"/>
            <a:ext cx="31153894" cy="357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5379" y="8663555"/>
            <a:ext cx="28353742" cy="525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7914" y="15226921"/>
            <a:ext cx="25990930" cy="603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616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00150" y="1"/>
            <a:ext cx="32554179" cy="1787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9845" b="1" dirty="0">
                <a:latin typeface="Calibri" pitchFamily="34" charset="0"/>
                <a:ea typeface="Calibri" pitchFamily="34" charset="0"/>
                <a:cs typeface="Arial" pitchFamily="34" charset="0"/>
              </a:rPr>
              <a:t>Vancouver</a:t>
            </a:r>
            <a:r>
              <a:rPr lang="en-US" sz="1323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just" defTabSz="336042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Uses numeric references in the text; </a:t>
            </a:r>
          </a:p>
          <a:p>
            <a:pPr algn="just" defTabSz="336042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either numbers in brackets (1) or superscript </a:t>
            </a:r>
            <a:r>
              <a:rPr lang="en-US" sz="11760" baseline="300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(1)</a:t>
            </a:r>
            <a:r>
              <a:rPr lang="en-US" sz="1176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;</a:t>
            </a:r>
            <a:endParaRPr lang="en-US" sz="1176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defTabSz="3360420" rt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reference list lists publications in the order </a:t>
            </a:r>
          </a:p>
          <a:p>
            <a:pPr algn="just" defTabSz="3360420" rt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they appeared in the text, </a:t>
            </a:r>
            <a:r>
              <a:rPr lang="en-US" sz="11760" i="1" dirty="0">
                <a:latin typeface="Calibri" pitchFamily="34" charset="0"/>
                <a:ea typeface="Calibri" pitchFamily="34" charset="0"/>
                <a:cs typeface="Arial" pitchFamily="34" charset="0"/>
              </a:rPr>
              <a:t>not </a:t>
            </a: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alphabetically. </a:t>
            </a:r>
            <a:endParaRPr lang="en-US" sz="1176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00150" y="3"/>
            <a:ext cx="36927135" cy="2160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7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BOOKS</a:t>
            </a:r>
            <a:endParaRPr lang="en-US" sz="1470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1760" dirty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Author(s)</a:t>
            </a:r>
            <a:endParaRPr lang="en-US" altLang="zh-CN" sz="1176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176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Title (</a:t>
            </a:r>
            <a:r>
              <a:rPr lang="en-US" altLang="zh-CN" sz="11760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capitalize </a:t>
            </a:r>
            <a:r>
              <a:rPr lang="en-US" altLang="zh-CN" sz="1176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only the first letter of the first</a:t>
            </a: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176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word and any proper nouns)</a:t>
            </a:r>
            <a:endParaRPr lang="en-US" altLang="zh-CN" sz="1176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1760" dirty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Edition</a:t>
            </a:r>
            <a:r>
              <a:rPr lang="en-US" altLang="zh-CN" sz="1176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(only include the edition number if it is</a:t>
            </a: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176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not the first edition)</a:t>
            </a:r>
            <a:endParaRPr lang="en-US" altLang="zh-CN" sz="1176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176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Place of publication</a:t>
            </a:r>
            <a:r>
              <a:rPr lang="en-US" altLang="zh-CN" sz="1176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US" altLang="zh-CN" sz="1176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zh-CN" sz="11760" dirty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publisher</a:t>
            </a:r>
            <a:r>
              <a:rPr lang="en-US" altLang="zh-CN" sz="1176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en-US" altLang="zh-CN" sz="1176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Year of publication</a:t>
            </a: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176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50171" y="20740151"/>
            <a:ext cx="33450504" cy="305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8820" dirty="0" err="1">
                <a:solidFill>
                  <a:srgbClr val="C0504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Dym</a:t>
            </a:r>
            <a:r>
              <a:rPr lang="en-US" sz="8820" dirty="0">
                <a:solidFill>
                  <a:srgbClr val="C0504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CL, Little P, </a:t>
            </a:r>
            <a:r>
              <a:rPr lang="en-US" sz="8820" dirty="0" err="1">
                <a:solidFill>
                  <a:srgbClr val="C0504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Orwin</a:t>
            </a:r>
            <a:r>
              <a:rPr lang="en-US" sz="8820" dirty="0">
                <a:solidFill>
                  <a:srgbClr val="C0504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EJ, </a:t>
            </a:r>
            <a:r>
              <a:rPr lang="en-US" sz="8820" dirty="0" err="1">
                <a:solidFill>
                  <a:srgbClr val="C0504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Spjut</a:t>
            </a:r>
            <a:r>
              <a:rPr lang="en-US" sz="8820" dirty="0">
                <a:solidFill>
                  <a:srgbClr val="C0504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RE</a:t>
            </a:r>
            <a:r>
              <a:rPr lang="en-US" sz="8820" dirty="0"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8820" dirty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Engineering design. 3</a:t>
            </a:r>
            <a:r>
              <a:rPr lang="en-US" sz="8820" baseline="30000" dirty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rd</a:t>
            </a:r>
            <a:r>
              <a:rPr lang="en-US" sz="8820" dirty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ed.</a:t>
            </a:r>
            <a:r>
              <a:rPr lang="en-US" sz="882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882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20" dirty="0">
                <a:solidFill>
                  <a:srgbClr val="E36C0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Hoboken</a:t>
            </a:r>
            <a:r>
              <a:rPr lang="en-US" sz="8820" b="1" dirty="0">
                <a:solidFill>
                  <a:srgbClr val="E36C0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lang="en-US" sz="8820" dirty="0">
                <a:solidFill>
                  <a:srgbClr val="E36C0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Wiley</a:t>
            </a:r>
            <a:r>
              <a:rPr lang="en-US" sz="8820" b="1" dirty="0"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lang="en-US" sz="8820" dirty="0">
                <a:latin typeface="Arial" pitchFamily="34" charset="0"/>
                <a:ea typeface="Calibri" pitchFamily="34" charset="0"/>
                <a:cs typeface="Arial" pitchFamily="34" charset="0"/>
              </a:rPr>
              <a:t>2009. </a:t>
            </a:r>
            <a:endParaRPr lang="en-US" sz="882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7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200150" y="1"/>
            <a:ext cx="33604200" cy="24544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endParaRPr lang="en-US" sz="5145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endParaRPr lang="en-US" sz="5145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7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Electronic books (</a:t>
            </a:r>
            <a:r>
              <a:rPr lang="en-US" sz="14700" b="1" dirty="0" err="1">
                <a:latin typeface="Calibri" pitchFamily="34" charset="0"/>
                <a:ea typeface="Calibri" pitchFamily="34" charset="0"/>
                <a:cs typeface="Arial" pitchFamily="34" charset="0"/>
              </a:rPr>
              <a:t>ebooks</a:t>
            </a:r>
            <a:r>
              <a:rPr lang="en-US" sz="147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lang="en-US" sz="14700" b="1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Author(s)</a:t>
            </a: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Title of book</a:t>
            </a: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[internet]</a:t>
            </a: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Publication details </a:t>
            </a: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[cited…]</a:t>
            </a: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Available from: URL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820" dirty="0">
                <a:solidFill>
                  <a:srgbClr val="FF0000"/>
                </a:solidFill>
                <a:latin typeface="Calibri" pitchFamily="34" charset="0"/>
              </a:rPr>
              <a:t>Wear A.</a:t>
            </a:r>
            <a:r>
              <a:rPr lang="en-US" sz="8820" dirty="0">
                <a:latin typeface="Calibri" pitchFamily="34" charset="0"/>
              </a:rPr>
              <a:t> </a:t>
            </a:r>
            <a:r>
              <a:rPr lang="en-US" sz="8820" dirty="0">
                <a:solidFill>
                  <a:srgbClr val="00B050"/>
                </a:solidFill>
                <a:latin typeface="Calibri" pitchFamily="34" charset="0"/>
              </a:rPr>
              <a:t>Knowledge and practice in English medicine </a:t>
            </a:r>
            <a:r>
              <a:rPr lang="en-US" sz="8820" dirty="0">
                <a:latin typeface="Calibri" pitchFamily="34" charset="0"/>
              </a:rPr>
              <a:t>[internet]. </a:t>
            </a:r>
            <a:r>
              <a:rPr lang="en-US" sz="8820" dirty="0">
                <a:solidFill>
                  <a:srgbClr val="0070C0"/>
                </a:solidFill>
                <a:latin typeface="Calibri" pitchFamily="34" charset="0"/>
              </a:rPr>
              <a:t>Cambridge: Cambridge University Press; 2000 </a:t>
            </a:r>
            <a:r>
              <a:rPr lang="en-US" sz="8820" dirty="0">
                <a:latin typeface="Calibri" pitchFamily="34" charset="0"/>
              </a:rPr>
              <a:t>[cited 2015 June 17]. </a:t>
            </a:r>
            <a:r>
              <a:rPr lang="en-US" sz="8820" dirty="0"/>
              <a:t>Available from: </a:t>
            </a:r>
            <a:r>
              <a:rPr lang="en-US" sz="8820" u="sng" dirty="0">
                <a:hlinkClick r:id="rId2"/>
              </a:rPr>
              <a:t>http://site.ebrary.com/lib/bham/detail.action?docID=5004608</a:t>
            </a:r>
            <a:endParaRPr lang="en-US" sz="882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00150" y="1"/>
            <a:ext cx="34152747" cy="1866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endParaRPr lang="fr-FR" sz="5145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fr-FR" sz="147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JOURNALS</a:t>
            </a:r>
            <a:endParaRPr lang="en-US" sz="14700" dirty="0"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Author(s)</a:t>
            </a:r>
            <a:endParaRPr lang="en-US" altLang="zh-CN" sz="1323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Title of article</a:t>
            </a:r>
            <a:endParaRPr lang="en-US" altLang="zh-CN" sz="1323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Title of journal </a:t>
            </a: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altLang="zh-CN" sz="1323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capitalise</a:t>
            </a: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all initial letters)</a:t>
            </a:r>
            <a:endParaRPr lang="en-US" altLang="zh-CN" sz="1323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Date of publication as year month day</a:t>
            </a:r>
            <a:endParaRPr lang="en-US" altLang="zh-CN" sz="1323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Volume (issue):Page numbers (</a:t>
            </a:r>
            <a:r>
              <a:rPr lang="en-US" altLang="zh-CN" sz="1029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not preceded by p.)</a:t>
            </a:r>
            <a:endParaRPr lang="en-US" altLang="zh-CN" sz="1029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200150" y="20477614"/>
            <a:ext cx="31339990" cy="328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8820" dirty="0" err="1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Knapik</a:t>
            </a:r>
            <a:r>
              <a:rPr lang="en-US" sz="882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JJ, </a:t>
            </a:r>
            <a:r>
              <a:rPr lang="en-US" sz="8820" dirty="0" err="1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Cosio</a:t>
            </a:r>
            <a:r>
              <a:rPr lang="en-US" sz="882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LM, Reynolds KL</a:t>
            </a: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. Efficacy of functional movement. </a:t>
            </a:r>
            <a:endParaRPr lang="en-US" sz="8820" dirty="0"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1029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</a:t>
            </a:r>
            <a:r>
              <a:rPr lang="en-US" sz="882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trength </a:t>
            </a:r>
            <a:r>
              <a:rPr lang="en-US" sz="1029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lang="en-US" sz="882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oned </a:t>
            </a:r>
            <a:r>
              <a:rPr lang="en-US" sz="10290" b="1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lang="en-US" sz="882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es</a:t>
            </a: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. 2015; 29 (5): 1157-1162. </a:t>
            </a:r>
            <a:endParaRPr lang="en-US" sz="882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3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200150" y="0"/>
            <a:ext cx="33769629" cy="2307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endParaRPr lang="en-US" sz="3675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endParaRPr lang="en-US" sz="3675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7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E-Journal</a:t>
            </a:r>
            <a:endParaRPr lang="en-US" sz="14700" dirty="0"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Author(s)</a:t>
            </a:r>
            <a:endParaRPr lang="en-US" altLang="zh-CN" sz="1323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Title of article</a:t>
            </a:r>
            <a:endParaRPr lang="en-US" altLang="zh-CN" sz="13230" dirty="0"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Title of journal </a:t>
            </a: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altLang="zh-CN" sz="1323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capitalise</a:t>
            </a: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all initial letters)</a:t>
            </a:r>
            <a:endParaRPr lang="en-US" altLang="zh-CN" sz="13230" dirty="0"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n-US" altLang="zh-CN" sz="1323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[internet]</a:t>
            </a:r>
            <a:endParaRPr lang="en-US" altLang="zh-CN" sz="13230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Date of publication as year month day</a:t>
            </a:r>
            <a:endParaRPr lang="en-US" altLang="zh-CN" sz="13230" dirty="0"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n-US" altLang="zh-CN" sz="1323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[cited year month day];</a:t>
            </a:r>
            <a:endParaRPr lang="en-US" altLang="zh-CN" sz="13230" dirty="0">
              <a:solidFill>
                <a:srgbClr val="0070C0"/>
              </a:solidFill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Volume (issue):Page numbers (</a:t>
            </a:r>
            <a:r>
              <a:rPr lang="en-US" altLang="zh-CN" sz="1029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not preceded by p.)</a:t>
            </a:r>
            <a:endParaRPr lang="en-US" altLang="zh-CN" sz="10290" dirty="0"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zh-CN" sz="13230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Available from: </a:t>
            </a:r>
            <a:r>
              <a:rPr lang="en-US" altLang="zh-CN" sz="1323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URL </a:t>
            </a: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3230" dirty="0">
              <a:latin typeface="Calibri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661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200150" y="20215082"/>
            <a:ext cx="33867926" cy="441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882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Knapik</a:t>
            </a:r>
            <a:r>
              <a:rPr lang="en-US" sz="882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JJ, </a:t>
            </a:r>
            <a:r>
              <a:rPr lang="en-US" sz="8820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Cosio</a:t>
            </a:r>
            <a:r>
              <a:rPr lang="en-US" sz="882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-Lima LM, Reynolds KL.</a:t>
            </a: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 Efficacy of functional movement. </a:t>
            </a:r>
            <a:endParaRPr lang="en-US" sz="882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882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Strength </a:t>
            </a:r>
            <a:r>
              <a:rPr lang="en-US" sz="8820" dirty="0" err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Cond</a:t>
            </a:r>
            <a:r>
              <a:rPr lang="en-US" sz="882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Res</a:t>
            </a: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882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[internet].</a:t>
            </a:r>
            <a:r>
              <a:rPr lang="en-US" sz="882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2015 </a:t>
            </a:r>
            <a:r>
              <a:rPr lang="en-US" sz="882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[cited 2015 June 23]</a:t>
            </a: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; </a:t>
            </a: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20" dirty="0">
                <a:latin typeface="Calibri" pitchFamily="34" charset="0"/>
                <a:ea typeface="Calibri" pitchFamily="34" charset="0"/>
                <a:cs typeface="Arial" pitchFamily="34" charset="0"/>
              </a:rPr>
              <a:t>29(5): 1157-1162. </a:t>
            </a:r>
            <a:r>
              <a:rPr lang="en-US" sz="8820" b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Available from</a:t>
            </a:r>
            <a:r>
              <a:rPr lang="en-US" sz="8820" dirty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en-US" sz="8820" dirty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http://journals.lww.com/jscr/Abstrac</a:t>
            </a:r>
            <a:endParaRPr lang="en-US" sz="882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4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00152" y="1"/>
            <a:ext cx="32669328" cy="2069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endParaRPr lang="en-US" sz="5145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endParaRPr lang="en-US" sz="5145" b="1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7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Papers from conference proceedings</a:t>
            </a: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7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 published on the internet</a:t>
            </a:r>
          </a:p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endParaRPr lang="en-US" sz="1323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Author(s)</a:t>
            </a: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Title of paper (</a:t>
            </a:r>
            <a:r>
              <a:rPr lang="en-US" sz="10290" dirty="0">
                <a:latin typeface="Calibri" pitchFamily="34" charset="0"/>
                <a:ea typeface="Calibri" pitchFamily="34" charset="0"/>
                <a:cs typeface="Arial" pitchFamily="34" charset="0"/>
              </a:rPr>
              <a:t>in single quotation marks)</a:t>
            </a: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Title of conference</a:t>
            </a:r>
            <a:r>
              <a:rPr lang="en-US" sz="10290" dirty="0">
                <a:latin typeface="Calibri" pitchFamily="34" charset="0"/>
                <a:ea typeface="Calibri" pitchFamily="34" charset="0"/>
                <a:cs typeface="Arial" pitchFamily="34" charset="0"/>
              </a:rPr>
              <a:t>(location and date of conference)</a:t>
            </a:r>
            <a:br>
              <a:rPr lang="en-US" sz="10290" dirty="0"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lang="en-US" sz="10290" dirty="0"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[cited…]</a:t>
            </a: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Publisher</a:t>
            </a: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3230" dirty="0">
                <a:latin typeface="Calibri" pitchFamily="34" charset="0"/>
                <a:ea typeface="Calibri" pitchFamily="34" charset="0"/>
                <a:cs typeface="Arial" pitchFamily="34" charset="0"/>
              </a:rPr>
              <a:t>Available from: URL</a:t>
            </a:r>
            <a:endParaRPr lang="en-US" sz="1323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2706" y="20477615"/>
            <a:ext cx="32291644" cy="41150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255" dirty="0"/>
              <a:t>Jones D. </a:t>
            </a:r>
            <a:r>
              <a:rPr lang="en-US" sz="24255" b="1" dirty="0">
                <a:solidFill>
                  <a:srgbClr val="FF0000"/>
                </a:solidFill>
              </a:rPr>
              <a:t>‘Developing big business’, </a:t>
            </a:r>
            <a:r>
              <a:rPr lang="en-US" sz="24255" dirty="0"/>
              <a:t>Large firms policy and research conference </a:t>
            </a:r>
            <a:r>
              <a:rPr lang="en-US" sz="24255" b="1" dirty="0">
                <a:solidFill>
                  <a:srgbClr val="00B050"/>
                </a:solidFill>
              </a:rPr>
              <a:t>(University of Birmingham, 1999 Dec 18-19) </a:t>
            </a:r>
            <a:r>
              <a:rPr lang="en-US" sz="24255" dirty="0"/>
              <a:t>[cited 2014 Jan 19]. Leeds: Institute for Large Businesses; 1999. Available from: </a:t>
            </a:r>
            <a:r>
              <a:rPr lang="en-US" sz="24255" u="sng" dirty="0">
                <a:hlinkClick r:id="rId2"/>
              </a:rPr>
              <a:t>http://www.bigbusinesses.co.uk/jonesd</a:t>
            </a:r>
            <a:endParaRPr lang="en-US" sz="24255" dirty="0"/>
          </a:p>
        </p:txBody>
      </p:sp>
    </p:spTree>
    <p:extLst>
      <p:ext uri="{BB962C8B-B14F-4D97-AF65-F5344CB8AC3E}">
        <p14:creationId xmlns:p14="http://schemas.microsoft.com/office/powerpoint/2010/main" val="21805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5857" y="4662693"/>
            <a:ext cx="29638493" cy="1649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933"/>
              </a:spcAft>
            </a:pP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Paraphrasing means formulating someone else’s ideas in your own words. To paraphrase a source, you have to rewrite a passage without changing the meaning of the original text.</a:t>
            </a:r>
            <a:endParaRPr lang="en-US" sz="882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933"/>
              </a:spcAft>
            </a:pP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Paraphrasing is an alternative to </a:t>
            </a:r>
            <a:r>
              <a:rPr lang="en-US" sz="882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quoting</a:t>
            </a: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where you copy someone’s exact words and put them in </a:t>
            </a:r>
            <a:r>
              <a:rPr lang="en-US" sz="882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quotation marks</a:t>
            </a: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In academic writing, it’s usually better to paraphrase instead of quoting, because it shows that you have understood the source and makes your work more original.</a:t>
            </a:r>
            <a:endParaRPr lang="en-US" sz="882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29297" y="1751772"/>
            <a:ext cx="18616470" cy="167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559"/>
              </a:spcAft>
            </a:pPr>
            <a:r>
              <a:rPr lang="en-US" sz="8960" b="1" kern="1800" dirty="0">
                <a:solidFill>
                  <a:srgbClr val="1B2B6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paraphrase sources</a:t>
            </a:r>
            <a:endParaRPr lang="en-US" sz="896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90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3596" y="2281029"/>
            <a:ext cx="29504080" cy="17849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933"/>
              </a:spcAft>
            </a:pPr>
            <a:r>
              <a:rPr lang="en-US" sz="8214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Every time you paraphrase, it’s important to </a:t>
            </a:r>
            <a:r>
              <a:rPr lang="en-US" sz="8214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cite the source</a:t>
            </a:r>
            <a:r>
              <a:rPr lang="en-US" sz="8214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You also have to be careful not to use wording that is too similar to the original. Otherwise, you could be at risk of committing </a:t>
            </a:r>
            <a:r>
              <a:rPr lang="en-US" sz="8214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plagiarism</a:t>
            </a:r>
            <a:r>
              <a:rPr lang="en-US" sz="8214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821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50000"/>
              </a:lnSpc>
              <a:spcAft>
                <a:spcPts val="933"/>
              </a:spcAft>
              <a:tabLst>
                <a:tab pos="426774" algn="l"/>
              </a:tabLst>
            </a:pPr>
            <a:r>
              <a:rPr lang="en-US" sz="8214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How to paraphrase in five steps</a:t>
            </a:r>
            <a:endParaRPr lang="en-US" sz="821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50000"/>
              </a:lnSpc>
              <a:spcAft>
                <a:spcPts val="933"/>
              </a:spcAft>
              <a:tabLst>
                <a:tab pos="426774" algn="l"/>
              </a:tabLst>
            </a:pPr>
            <a:r>
              <a:rPr lang="en-US" sz="8214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Paraphrasing tips</a:t>
            </a:r>
            <a:endParaRPr lang="en-US" sz="8214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50000"/>
              </a:lnSpc>
              <a:spcAft>
                <a:spcPts val="933"/>
              </a:spcAft>
              <a:tabLst>
                <a:tab pos="426774" algn="l"/>
              </a:tabLst>
            </a:pPr>
            <a:r>
              <a:rPr lang="en-US" sz="8214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How to cite a paraphrase</a:t>
            </a:r>
            <a:endParaRPr lang="en-US" sz="821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50000"/>
              </a:lnSpc>
              <a:spcAft>
                <a:spcPts val="933"/>
              </a:spcAft>
              <a:tabLst>
                <a:tab pos="426774" algn="l"/>
              </a:tabLst>
            </a:pPr>
            <a:r>
              <a:rPr lang="en-US" sz="8214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Paraphrasing vs. quoting</a:t>
            </a:r>
            <a:endParaRPr lang="en-US" sz="821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50000"/>
              </a:lnSpc>
              <a:spcAft>
                <a:spcPts val="933"/>
              </a:spcAft>
              <a:tabLst>
                <a:tab pos="426774" algn="l"/>
              </a:tabLst>
            </a:pPr>
            <a:r>
              <a:rPr lang="en-US" sz="8214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Paraphrasing vs. summarizing</a:t>
            </a:r>
            <a:endParaRPr lang="en-US" sz="8214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8214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Avoiding plagiarism</a:t>
            </a:r>
            <a:endParaRPr lang="ar-IQ" sz="8214" dirty="0"/>
          </a:p>
        </p:txBody>
      </p:sp>
    </p:spTree>
    <p:extLst>
      <p:ext uri="{BB962C8B-B14F-4D97-AF65-F5344CB8AC3E}">
        <p14:creationId xmlns:p14="http://schemas.microsoft.com/office/powerpoint/2010/main" val="284332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3099" y="7413454"/>
            <a:ext cx="27689475" cy="1555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r>
              <a:rPr lang="en-US" sz="746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Read the passage several times to fully understand the meaning</a:t>
            </a:r>
            <a:endParaRPr lang="en-US" sz="746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endParaRPr lang="en-US" sz="7468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r>
              <a:rPr lang="en-US" sz="746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 down key concepts</a:t>
            </a:r>
            <a:endParaRPr lang="en-US" sz="746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endParaRPr lang="en-US" sz="7468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r>
              <a:rPr lang="en-US" sz="746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Write your version of the text without looking at the original</a:t>
            </a:r>
            <a:endParaRPr lang="en-US" sz="746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endParaRPr lang="en-US" sz="7468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r>
              <a:rPr lang="en-US" sz="746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Compare your paraphrased text with the original passage and make minor adjustments to phrases that remain too similar</a:t>
            </a:r>
            <a:endParaRPr lang="en-US" sz="746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endParaRPr lang="en-US" sz="7468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Font typeface="+mj-lt"/>
              <a:buAutoNum type="arabicPeriod"/>
              <a:tabLst>
                <a:tab pos="426774" algn="l"/>
              </a:tabLst>
            </a:pPr>
            <a:r>
              <a:rPr lang="en-US" sz="7468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Cite the source where you found the idea</a:t>
            </a:r>
            <a:endParaRPr lang="en-US" sz="7468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0633" y="4536683"/>
            <a:ext cx="20034068" cy="167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121"/>
              </a:spcBef>
              <a:spcAft>
                <a:spcPts val="559"/>
              </a:spcAft>
            </a:pPr>
            <a:r>
              <a:rPr lang="en-US" sz="8960" b="1" dirty="0">
                <a:solidFill>
                  <a:srgbClr val="1B2B68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paraphrase in five steps</a:t>
            </a:r>
            <a:endParaRPr lang="en-US" sz="896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 dir="r"/>
      </p:transition>
    </mc:Choice>
    <mc:Fallback xmlns="">
      <p:transition spd="slow">
        <p:cover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64740" y="4662695"/>
            <a:ext cx="29302454" cy="13271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933"/>
              </a:spcAft>
            </a:pP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Compare </a:t>
            </a: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your paper with over 60 billion web pages and 30 million publications.</a:t>
            </a:r>
            <a:endParaRPr lang="en-US" sz="882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933"/>
              </a:spcAft>
              <a:buSzPts val="1000"/>
              <a:tabLst>
                <a:tab pos="426774" algn="l"/>
              </a:tabLst>
            </a:pP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 In partnership with </a:t>
            </a:r>
            <a:r>
              <a:rPr lang="en-US" sz="882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Turnitin</a:t>
            </a:r>
            <a:endParaRPr lang="en-US" sz="882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SzPts val="1000"/>
              <a:buFont typeface="Symbol" panose="05050102010706020507" pitchFamily="18" charset="2"/>
              <a:buChar char=""/>
              <a:tabLst>
                <a:tab pos="426774" algn="l"/>
              </a:tabLst>
            </a:pPr>
            <a:endParaRPr lang="en-US" sz="882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933"/>
              </a:spcAft>
              <a:buSzPts val="1000"/>
              <a:tabLst>
                <a:tab pos="426774" algn="l"/>
              </a:tabLst>
            </a:pP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 Best plagiarism checker of 2019</a:t>
            </a:r>
            <a:endParaRPr lang="en-US" sz="882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0081" indent="-320081" algn="just">
              <a:lnSpc>
                <a:spcPct val="115000"/>
              </a:lnSpc>
              <a:spcAft>
                <a:spcPts val="933"/>
              </a:spcAft>
              <a:buSzPts val="1000"/>
              <a:buFont typeface="Symbol" panose="05050102010706020507" pitchFamily="18" charset="2"/>
              <a:buChar char=""/>
              <a:tabLst>
                <a:tab pos="426774" algn="l"/>
              </a:tabLst>
            </a:pPr>
            <a:endParaRPr lang="en-US" sz="882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933"/>
              </a:spcAft>
              <a:buSzPts val="1000"/>
              <a:tabLst>
                <a:tab pos="426774" algn="l"/>
              </a:tabLst>
            </a:pP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 Plagiarism report &amp; percentage</a:t>
            </a:r>
            <a:endParaRPr lang="en-US" sz="882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933"/>
              </a:spcAft>
              <a:buSzPts val="1000"/>
              <a:tabLst>
                <a:tab pos="426774" algn="l"/>
              </a:tabLst>
            </a:pPr>
            <a:r>
              <a:rPr lang="en-US" sz="882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 Largest plagiarism database</a:t>
            </a:r>
            <a:endParaRPr lang="en-US" sz="882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34459" y="957882"/>
            <a:ext cx="17734727" cy="1913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933"/>
              </a:spcAft>
            </a:pPr>
            <a:r>
              <a:rPr lang="en-US" sz="1029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your plagiarism score?</a:t>
            </a:r>
            <a:endParaRPr lang="en-US" sz="1029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275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9405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0780" y="693252"/>
            <a:ext cx="27622270" cy="21582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7350" b="1" dirty="0">
                <a:solidFill>
                  <a:srgbClr val="4A4F55"/>
                </a:solidFill>
                <a:latin typeface="Gotham A"/>
              </a:rPr>
              <a:t>What makes a good poster?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ar-IQ" sz="7350" dirty="0">
              <a:solidFill>
                <a:srgbClr val="333333"/>
              </a:solidFill>
              <a:latin typeface="Gotham A"/>
            </a:endParaRPr>
          </a:p>
          <a:p>
            <a:pPr algn="l"/>
            <a:r>
              <a:rPr lang="en-US" sz="7350" dirty="0">
                <a:solidFill>
                  <a:srgbClr val="333333"/>
                </a:solidFill>
                <a:latin typeface="Gotham A"/>
              </a:rPr>
              <a:t>1- Important information should be readable from about 10 feet away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7350" dirty="0">
              <a:solidFill>
                <a:srgbClr val="333333"/>
              </a:solidFill>
              <a:latin typeface="Gotham A"/>
            </a:endParaRPr>
          </a:p>
          <a:p>
            <a:pPr algn="l"/>
            <a:r>
              <a:rPr lang="en-US" sz="7350" dirty="0">
                <a:solidFill>
                  <a:srgbClr val="333333"/>
                </a:solidFill>
                <a:latin typeface="Gotham A"/>
              </a:rPr>
              <a:t>2- Title is short and draws interest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7350" dirty="0">
              <a:solidFill>
                <a:srgbClr val="333333"/>
              </a:solidFill>
              <a:latin typeface="Gotham A"/>
            </a:endParaRPr>
          </a:p>
          <a:p>
            <a:pPr algn="l"/>
            <a:r>
              <a:rPr lang="en-US" sz="7350" dirty="0">
                <a:solidFill>
                  <a:srgbClr val="333333"/>
                </a:solidFill>
                <a:latin typeface="Gotham A"/>
              </a:rPr>
              <a:t>3- Word count of about 300 to 800 words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7350" dirty="0">
              <a:solidFill>
                <a:srgbClr val="333333"/>
              </a:solidFill>
              <a:latin typeface="Gotham A"/>
            </a:endParaRPr>
          </a:p>
          <a:p>
            <a:pPr algn="l"/>
            <a:r>
              <a:rPr lang="en-US" sz="7350" dirty="0">
                <a:solidFill>
                  <a:srgbClr val="333333"/>
                </a:solidFill>
                <a:latin typeface="Gotham A"/>
              </a:rPr>
              <a:t>4- Text is clear and to the point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7350" dirty="0">
              <a:solidFill>
                <a:srgbClr val="333333"/>
              </a:solidFill>
              <a:latin typeface="Gotham A"/>
            </a:endParaRPr>
          </a:p>
          <a:p>
            <a:pPr algn="l"/>
            <a:r>
              <a:rPr lang="en-US" sz="7350" dirty="0">
                <a:solidFill>
                  <a:srgbClr val="333333"/>
                </a:solidFill>
                <a:latin typeface="Gotham A"/>
              </a:rPr>
              <a:t>5-  Use of bullets, numbering, and headlines make it easy to read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7350" dirty="0">
              <a:solidFill>
                <a:srgbClr val="333333"/>
              </a:solidFill>
              <a:latin typeface="Gotham A"/>
            </a:endParaRPr>
          </a:p>
          <a:p>
            <a:pPr algn="l"/>
            <a:r>
              <a:rPr lang="en-US" sz="7350" dirty="0">
                <a:solidFill>
                  <a:srgbClr val="333333"/>
                </a:solidFill>
                <a:latin typeface="Gotham A"/>
              </a:rPr>
              <a:t>6- Effective use of graphics, color and fonts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7350" dirty="0">
              <a:solidFill>
                <a:srgbClr val="333333"/>
              </a:solidFill>
              <a:latin typeface="Gotham A"/>
            </a:endParaRPr>
          </a:p>
          <a:p>
            <a:pPr algn="l"/>
            <a:r>
              <a:rPr lang="en-US" sz="7350" dirty="0">
                <a:solidFill>
                  <a:srgbClr val="333333"/>
                </a:solidFill>
                <a:latin typeface="Gotham A"/>
              </a:rPr>
              <a:t>7- Consistent and clean layout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7350" dirty="0">
              <a:solidFill>
                <a:srgbClr val="333333"/>
              </a:solidFill>
              <a:latin typeface="Gotham A"/>
            </a:endParaRPr>
          </a:p>
          <a:p>
            <a:pPr algn="l"/>
            <a:r>
              <a:rPr lang="en-US" sz="7350" dirty="0">
                <a:solidFill>
                  <a:srgbClr val="333333"/>
                </a:solidFill>
                <a:latin typeface="Gotham A"/>
              </a:rPr>
              <a:t>8- Includes acknowledgments, your name and institutional affiliation</a:t>
            </a:r>
          </a:p>
        </p:txBody>
      </p:sp>
    </p:spTree>
    <p:extLst>
      <p:ext uri="{BB962C8B-B14F-4D97-AF65-F5344CB8AC3E}">
        <p14:creationId xmlns:p14="http://schemas.microsoft.com/office/powerpoint/2010/main" val="148692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Documents and Settings\Salar mustafa\My Documents\imag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2707" y="1575120"/>
            <a:ext cx="30454016" cy="207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59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resource.unisa.edu.au/file.php/1136/COMM_2068/COMM2068_referenci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0726" y="11551437"/>
            <a:ext cx="22315445" cy="1102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612983" y="3675399"/>
            <a:ext cx="265160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760" dirty="0">
                <a:solidFill>
                  <a:srgbClr val="FF0000"/>
                </a:solidFill>
              </a:rPr>
              <a:t>Referencing is a system that allows you to acknowledge the contributions of others in your writing</a:t>
            </a:r>
            <a:r>
              <a:rPr lang="en-US" sz="1176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94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5240" y="2887793"/>
            <a:ext cx="21562695" cy="1919408"/>
          </a:xfrm>
        </p:spPr>
        <p:txBody>
          <a:bodyPr>
            <a:normAutofit fontScale="90000"/>
          </a:bodyPr>
          <a:lstStyle/>
          <a:p>
            <a:r>
              <a:rPr lang="en-US" sz="16170" dirty="0"/>
              <a:t>Referencing 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Placeholder 4" descr="C:\Documents and Settings\Salar mustafa\Desktop\ref-wordle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3107" b="310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5240" y="5775674"/>
            <a:ext cx="20215168" cy="16014614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8820" b="1" i="1" u="sng" dirty="0">
                <a:hlinkClick r:id="rId3"/>
              </a:rPr>
              <a:t>Harvard Referencing</a:t>
            </a:r>
            <a:r>
              <a:rPr lang="en-US" sz="8820" b="1" i="1" u="sng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u="sng" dirty="0">
                <a:hlinkClick r:id="rId4"/>
              </a:rPr>
              <a:t>MLA Referencing</a:t>
            </a:r>
            <a:r>
              <a:rPr lang="en-US" sz="8820" b="1" u="sng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dirty="0">
                <a:hlinkClick r:id="rId5"/>
              </a:rPr>
              <a:t>APA Referencing</a:t>
            </a:r>
            <a:r>
              <a:rPr lang="en-US" sz="8820" b="1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dirty="0">
                <a:hlinkClick r:id="rId6"/>
              </a:rPr>
              <a:t>Oxford Referencing</a:t>
            </a:r>
            <a:r>
              <a:rPr lang="en-US" sz="8820" b="1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dirty="0">
                <a:hlinkClick r:id="rId7"/>
              </a:rPr>
              <a:t>OSCOLA Referencing</a:t>
            </a:r>
            <a:r>
              <a:rPr lang="en-US" sz="8820" b="1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dirty="0">
                <a:hlinkClick r:id="rId8"/>
              </a:rPr>
              <a:t>Vancouver Referencing Style</a:t>
            </a:r>
            <a:r>
              <a:rPr lang="en-US" sz="8820" b="1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dirty="0" err="1">
                <a:hlinkClick r:id="rId9"/>
              </a:rPr>
              <a:t>Turabian</a:t>
            </a:r>
            <a:r>
              <a:rPr lang="en-US" sz="8820" b="1" dirty="0">
                <a:hlinkClick r:id="rId9"/>
              </a:rPr>
              <a:t> Referencing</a:t>
            </a:r>
            <a:r>
              <a:rPr lang="en-US" sz="8820" b="1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dirty="0">
                <a:hlinkClick r:id="rId10"/>
              </a:rPr>
              <a:t>Chicago Referencing</a:t>
            </a:r>
            <a:r>
              <a:rPr lang="en-US" sz="8820" b="1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dirty="0">
                <a:hlinkClick r:id="rId11"/>
              </a:rPr>
              <a:t>BMJ Referencing</a:t>
            </a:r>
            <a:r>
              <a:rPr lang="en-US" sz="8820" b="1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8820" b="1" dirty="0">
                <a:hlinkClick r:id="rId12"/>
              </a:rPr>
              <a:t>Open University Referencing</a:t>
            </a:r>
            <a:endParaRPr lang="en-US" sz="8820" b="1" dirty="0"/>
          </a:p>
          <a:p>
            <a:pPr>
              <a:buFont typeface="Wingdings" pitchFamily="2" charset="2"/>
              <a:buChar char="v"/>
            </a:pPr>
            <a:endParaRPr lang="en-US" sz="8820" b="1" dirty="0"/>
          </a:p>
        </p:txBody>
      </p:sp>
    </p:spTree>
    <p:extLst>
      <p:ext uri="{BB962C8B-B14F-4D97-AF65-F5344CB8AC3E}">
        <p14:creationId xmlns:p14="http://schemas.microsoft.com/office/powerpoint/2010/main" val="16733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300310" y="1575122"/>
            <a:ext cx="31504040" cy="2081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7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following details information are taking for each book, journal article, or electronic source.</a:t>
            </a:r>
            <a:r>
              <a:rPr lang="en-US" sz="1176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</a:t>
            </a:r>
            <a:endParaRPr lang="en-US" sz="11760" dirty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76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books, record:</a:t>
            </a:r>
            <a:endParaRPr lang="en-US" sz="1176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author’s or editor’s name (or names);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year the book was published;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title of the book;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If it is an edition other than the first;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city the book was published in;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name of the publisher. </a:t>
            </a:r>
            <a:endParaRPr lang="en-US" sz="1176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615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2.bp.blogspot.com/_nrJBerBZxsU/TUS1cUbRpAI/AAAAAAAAAYY/lEv5tHLBID4/s1600/clip-art-library-book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65893" y="18114803"/>
            <a:ext cx="8138457" cy="603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2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2707" y="2362727"/>
            <a:ext cx="31288469" cy="1391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7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journal articles record: </a:t>
            </a:r>
            <a:endParaRPr lang="en-US" sz="147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700" dirty="0">
                <a:latin typeface="Calibri" pitchFamily="34" charset="0"/>
                <a:ea typeface="Calibri" pitchFamily="34" charset="0"/>
                <a:cs typeface="Arial" pitchFamily="34" charset="0"/>
              </a:rPr>
              <a:t>The author’s name or names; </a:t>
            </a:r>
            <a:endParaRPr lang="en-US" sz="147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year in which the journal was published;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title of the article;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title of the journal;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page number/s of the article in the journal;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76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www.ceserp.com/cp-jour/public/journals/6/homepageImage_en_U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39438" y="14701852"/>
            <a:ext cx="16802218" cy="892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47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25381" y="3937934"/>
            <a:ext cx="25777891" cy="1165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6042" tIns="168021" rIns="336042" bIns="168021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3360420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7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electronic resources, record:</a:t>
            </a:r>
            <a:endParaRPr lang="en-US" sz="147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date you accessed the source;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electronic address or email; </a:t>
            </a:r>
            <a:endParaRPr lang="en-US" sz="1176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The type of electronic resource (email, </a:t>
            </a: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760" dirty="0">
                <a:latin typeface="Calibri" pitchFamily="34" charset="0"/>
                <a:ea typeface="Calibri" pitchFamily="34" charset="0"/>
                <a:cs typeface="Arial" pitchFamily="34" charset="0"/>
              </a:rPr>
              <a:t>WWW page, etc). </a:t>
            </a:r>
            <a:endParaRPr lang="en-US" sz="11760" dirty="0">
              <a:latin typeface="Arial" pitchFamily="34" charset="0"/>
              <a:cs typeface="Arial" pitchFamily="34" charset="0"/>
            </a:endParaRPr>
          </a:p>
          <a:p>
            <a:pPr algn="l" defTabSz="336042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76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biet.ac.in/images/res_ser_eresource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89577" y="13651714"/>
            <a:ext cx="16539683" cy="945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8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789</Words>
  <Application>Microsoft Office PowerPoint</Application>
  <PresentationFormat>Custom</PresentationFormat>
  <Paragraphs>161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宋体</vt:lpstr>
      <vt:lpstr>Arial</vt:lpstr>
      <vt:lpstr>Calibri</vt:lpstr>
      <vt:lpstr>Gotham A</vt:lpstr>
      <vt:lpstr>Symbol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Referencing System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Maher</cp:lastModifiedBy>
  <cp:revision>23</cp:revision>
  <dcterms:created xsi:type="dcterms:W3CDTF">2019-01-02T16:32:25Z</dcterms:created>
  <dcterms:modified xsi:type="dcterms:W3CDTF">2024-04-16T20:24:12Z</dcterms:modified>
</cp:coreProperties>
</file>