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47"/>
  </p:notesMasterIdLst>
  <p:sldIdLst>
    <p:sldId id="356" r:id="rId2"/>
    <p:sldId id="357" r:id="rId3"/>
    <p:sldId id="259" r:id="rId4"/>
    <p:sldId id="257" r:id="rId5"/>
    <p:sldId id="258" r:id="rId6"/>
    <p:sldId id="315" r:id="rId7"/>
    <p:sldId id="260" r:id="rId8"/>
    <p:sldId id="279" r:id="rId9"/>
    <p:sldId id="261" r:id="rId10"/>
    <p:sldId id="280" r:id="rId11"/>
    <p:sldId id="262" r:id="rId12"/>
    <p:sldId id="278" r:id="rId13"/>
    <p:sldId id="263" r:id="rId14"/>
    <p:sldId id="281" r:id="rId15"/>
    <p:sldId id="282" r:id="rId16"/>
    <p:sldId id="283" r:id="rId17"/>
    <p:sldId id="284" r:id="rId18"/>
    <p:sldId id="361" r:id="rId19"/>
    <p:sldId id="285" r:id="rId20"/>
    <p:sldId id="286" r:id="rId21"/>
    <p:sldId id="287" r:id="rId22"/>
    <p:sldId id="288" r:id="rId23"/>
    <p:sldId id="289" r:id="rId24"/>
    <p:sldId id="290" r:id="rId25"/>
    <p:sldId id="363" r:id="rId26"/>
    <p:sldId id="364" r:id="rId27"/>
    <p:sldId id="365" r:id="rId28"/>
    <p:sldId id="366" r:id="rId29"/>
    <p:sldId id="367" r:id="rId30"/>
    <p:sldId id="264" r:id="rId31"/>
    <p:sldId id="265" r:id="rId32"/>
    <p:sldId id="316" r:id="rId33"/>
    <p:sldId id="266" r:id="rId34"/>
    <p:sldId id="317" r:id="rId35"/>
    <p:sldId id="267" r:id="rId36"/>
    <p:sldId id="268" r:id="rId37"/>
    <p:sldId id="318" r:id="rId38"/>
    <p:sldId id="269" r:id="rId39"/>
    <p:sldId id="270" r:id="rId40"/>
    <p:sldId id="271" r:id="rId41"/>
    <p:sldId id="272" r:id="rId42"/>
    <p:sldId id="273" r:id="rId43"/>
    <p:sldId id="319" r:id="rId44"/>
    <p:sldId id="274" r:id="rId45"/>
    <p:sldId id="32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7" autoAdjust="0"/>
    <p:restoredTop sz="94707" autoAdjust="0"/>
  </p:normalViewPr>
  <p:slideViewPr>
    <p:cSldViewPr>
      <p:cViewPr varScale="1">
        <p:scale>
          <a:sx n="70" d="100"/>
          <a:sy n="70" d="100"/>
        </p:scale>
        <p:origin x="14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F2252F-1843-43C1-9057-60DB66B07A54}" type="datetimeFigureOut">
              <a:rPr lang="en-US" smtClean="0"/>
              <a:pPr/>
              <a:t>4/16/2024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FA0AB-515F-4A25-BFFF-F4685EF3B7A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FA0AB-515F-4A25-BFFF-F4685EF3B7AA}"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888664C6-8E2D-4D0E-BED6-B61E6CD97F36}" type="slidenum">
              <a:rPr lang="ar-IQ" smtClean="0"/>
              <a:t>29</a:t>
            </a:fld>
            <a:endParaRPr lang="ar-IQ"/>
          </a:p>
        </p:txBody>
      </p:sp>
    </p:spTree>
    <p:extLst>
      <p:ext uri="{BB962C8B-B14F-4D97-AF65-F5344CB8AC3E}">
        <p14:creationId xmlns:p14="http://schemas.microsoft.com/office/powerpoint/2010/main" val="81201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74740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4000290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984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397130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931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23555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98680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303913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1819451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141750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45836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635141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41087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377907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32158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4367F6B-E69B-4BAB-91FF-9A35B84A8B0A}" type="datetimeFigureOut">
              <a:rPr lang="en-US" smtClean="0"/>
              <a:pPr/>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246810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367F6B-E69B-4BAB-91FF-9A35B84A8B0A}" type="datetimeFigureOut">
              <a:rPr lang="en-US" smtClean="0"/>
              <a:pPr/>
              <a:t>4/16/2024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147B6B4-5A1C-4CA9-B2FA-F989969B3D12}" type="slidenum">
              <a:rPr lang="en-US" smtClean="0"/>
              <a:pPr/>
              <a:t>‹#›</a:t>
            </a:fld>
            <a:endParaRPr lang="en-US" dirty="0"/>
          </a:p>
        </p:txBody>
      </p:sp>
    </p:spTree>
    <p:extLst>
      <p:ext uri="{BB962C8B-B14F-4D97-AF65-F5344CB8AC3E}">
        <p14:creationId xmlns:p14="http://schemas.microsoft.com/office/powerpoint/2010/main" val="37540625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120" y="611135"/>
            <a:ext cx="7662566" cy="5352106"/>
          </a:xfrm>
          <a:prstGeom prst="rect">
            <a:avLst/>
          </a:prstGeom>
        </p:spPr>
        <p:txBody>
          <a:bodyPr wrap="square">
            <a:spAutoFit/>
          </a:bodyPr>
          <a:lstStyle/>
          <a:p>
            <a:pPr algn="just">
              <a:lnSpc>
                <a:spcPct val="150000"/>
              </a:lnSpc>
              <a:spcAft>
                <a:spcPts val="254"/>
              </a:spcAft>
            </a:pPr>
            <a:r>
              <a:rPr lang="en-US" sz="2000" b="1" dirty="0">
                <a:solidFill>
                  <a:srgbClr val="000000"/>
                </a:solidFill>
                <a:latin typeface="Times New Roman" panose="02020603050405020304" pitchFamily="18" charset="0"/>
                <a:ea typeface="Calibri" panose="020F0502020204030204" pitchFamily="34" charset="0"/>
                <a:cs typeface="Arial" panose="020B0604020202020204" pitchFamily="34" charset="0"/>
              </a:rPr>
              <a:t>What Makes People do Research? </a:t>
            </a:r>
            <a:endParaRPr lang="en-US" sz="2000" b="1"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This is a fundamentally important question. No person would like to do research unless there are some motivating factors. Some of the motivations are the following:</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(1) to get a research degree BSc, MSc or  Ph.D. along with its benefits like better employment, promotion, increment in salary, etc.</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(2) to get a research degree and then to get a teaching position in a college or university or become a scientist in a research institution</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 (3) to solve the unsolved and challenging problems</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(4) to get joy of doing some creative work</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000" dirty="0">
                <a:solidFill>
                  <a:srgbClr val="000000"/>
                </a:solidFill>
                <a:latin typeface="Times New Roman" panose="02020603050405020304" pitchFamily="18" charset="0"/>
                <a:ea typeface="Calibri" panose="020F0502020204030204" pitchFamily="34" charset="0"/>
                <a:cs typeface="Arial" panose="020B0604020202020204" pitchFamily="34" charset="0"/>
              </a:rPr>
              <a:t>(5) to acquire respectability.</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0301450"/>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circle(in)">
                                      <p:cBhvr>
                                        <p:cTn id="18" dur="2000"/>
                                        <p:tgtEl>
                                          <p:spTgt spid="2">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circle(in)">
                                      <p:cBhvr>
                                        <p:cTn id="21" dur="2000"/>
                                        <p:tgtEl>
                                          <p:spTgt spid="2">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circle(in)">
                                      <p:cBhvr>
                                        <p:cTn id="24" dur="2000"/>
                                        <p:tgtEl>
                                          <p:spTgt spid="2">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circle(in)">
                                      <p:cBhvr>
                                        <p:cTn id="2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977319"/>
            <a:ext cx="7560840" cy="206210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abstract is an important component of your thesis. Presented at the beginning of the thesis, it is likely the first substantive description of your work read by an external examiner. You should view it as an opportunity to set accurate expectations</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934808" y="692696"/>
            <a:ext cx="3096344" cy="755400"/>
          </a:xfrm>
          <a:prstGeom prst="rect">
            <a:avLst/>
          </a:prstGeom>
        </p:spPr>
        <p:txBody>
          <a:bodyPr wrap="square">
            <a:spAutoFit/>
          </a:bodyPr>
          <a:lstStyle/>
          <a:p>
            <a:pPr lvl="0">
              <a:lnSpc>
                <a:spcPct val="115000"/>
              </a:lnSpc>
              <a:spcAft>
                <a:spcPts val="1000"/>
              </a:spcAft>
            </a:pPr>
            <a:r>
              <a:rPr lang="en-US" sz="4000" b="1" dirty="0" smtClean="0">
                <a:solidFill>
                  <a:srgbClr val="000000"/>
                </a:solidFill>
                <a:latin typeface="Times New Roman" panose="02020603050405020304" pitchFamily="18" charset="0"/>
                <a:ea typeface="Calibri" panose="020F0502020204030204" pitchFamily="34" charset="0"/>
                <a:cs typeface="Arial" panose="020B0604020202020204" pitchFamily="34" charset="0"/>
              </a:rPr>
              <a:t>3- Abstract</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73573" y="4293096"/>
            <a:ext cx="7560840" cy="1337930"/>
          </a:xfrm>
          <a:prstGeom prst="rect">
            <a:avLst/>
          </a:prstGeom>
        </p:spPr>
        <p:txBody>
          <a:bodyPr wrap="square">
            <a:spAutoFit/>
          </a:bodyPr>
          <a:lstStyle/>
          <a:p>
            <a:pPr>
              <a:lnSpc>
                <a:spcPct val="115000"/>
              </a:lnSpc>
              <a:spcAft>
                <a:spcPts val="10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means:</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abstract is a summary of the whole thesis. It presents all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major elements of your work in a highly condensed form.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259632" y="1390419"/>
            <a:ext cx="2947282" cy="483017"/>
          </a:xfrm>
          <a:prstGeom prst="rect">
            <a:avLst/>
          </a:prstGeom>
        </p:spPr>
        <p:txBody>
          <a:bodyPr wrap="none">
            <a:spAutoFit/>
          </a:bodyPr>
          <a:lstStyle/>
          <a:p>
            <a:pPr>
              <a:lnSpc>
                <a:spcPct val="115000"/>
              </a:lnSpc>
              <a:spcAft>
                <a:spcPts val="1000"/>
              </a:spcAft>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What is an Abstract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607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642918"/>
            <a:ext cx="7715304" cy="3785652"/>
          </a:xfrm>
          <a:prstGeom prst="rect">
            <a:avLst/>
          </a:prstGeom>
          <a:noFill/>
        </p:spPr>
        <p:txBody>
          <a:bodyPr wrap="square" rtlCol="0">
            <a:spAutoFit/>
          </a:bodyPr>
          <a:lstStyle/>
          <a:p>
            <a:endParaRPr lang="en-US" sz="2000" dirty="0" smtClean="0"/>
          </a:p>
          <a:p>
            <a:r>
              <a:rPr lang="en-US" sz="2000" b="1" dirty="0" smtClean="0"/>
              <a:t>It </a:t>
            </a:r>
            <a:r>
              <a:rPr lang="en-US" sz="2000" b="1" dirty="0"/>
              <a:t>should </a:t>
            </a:r>
            <a:r>
              <a:rPr lang="en-US" sz="2000" b="1" dirty="0" smtClean="0"/>
              <a:t>state:</a:t>
            </a:r>
          </a:p>
          <a:p>
            <a:pPr>
              <a:lnSpc>
                <a:spcPct val="150000"/>
              </a:lnSpc>
              <a:buFont typeface="Wingdings" pitchFamily="2" charset="2"/>
              <a:buChar char="q"/>
            </a:pPr>
            <a:r>
              <a:rPr lang="en-US" sz="2000" dirty="0" smtClean="0"/>
              <a:t>The problem in  a general manner;</a:t>
            </a:r>
          </a:p>
          <a:p>
            <a:pPr>
              <a:lnSpc>
                <a:spcPct val="150000"/>
              </a:lnSpc>
              <a:buFont typeface="Wingdings" pitchFamily="2" charset="2"/>
              <a:buChar char="q"/>
            </a:pPr>
            <a:r>
              <a:rPr lang="en-GB" sz="2000" dirty="0" smtClean="0"/>
              <a:t> The problem in a specific manner;</a:t>
            </a:r>
          </a:p>
          <a:p>
            <a:pPr>
              <a:lnSpc>
                <a:spcPct val="150000"/>
              </a:lnSpc>
              <a:buFont typeface="Wingdings" pitchFamily="2" charset="2"/>
              <a:buChar char="q"/>
            </a:pPr>
            <a:r>
              <a:rPr lang="en-GB" sz="2000" dirty="0" smtClean="0"/>
              <a:t> The main objectives of the work;</a:t>
            </a:r>
          </a:p>
          <a:p>
            <a:pPr>
              <a:lnSpc>
                <a:spcPct val="150000"/>
              </a:lnSpc>
              <a:buFont typeface="Wingdings" pitchFamily="2" charset="2"/>
              <a:buChar char="q"/>
            </a:pPr>
            <a:r>
              <a:rPr lang="en-US" sz="2000" dirty="0" smtClean="0"/>
              <a:t>The methods or tools used;</a:t>
            </a:r>
          </a:p>
          <a:p>
            <a:pPr>
              <a:lnSpc>
                <a:spcPct val="150000"/>
              </a:lnSpc>
              <a:buFont typeface="Wingdings" pitchFamily="2" charset="2"/>
              <a:buChar char="q"/>
            </a:pPr>
            <a:r>
              <a:rPr lang="en-GB" sz="2000" dirty="0" smtClean="0"/>
              <a:t>The main results and conclusions.</a:t>
            </a:r>
            <a:endParaRPr lang="en-US" sz="2000" dirty="0" smtClean="0"/>
          </a:p>
          <a:p>
            <a:pPr>
              <a:lnSpc>
                <a:spcPct val="150000"/>
              </a:lnSpc>
              <a:buFont typeface="Wingdings" pitchFamily="2" charset="2"/>
              <a:buChar char="q"/>
            </a:pPr>
            <a:endParaRPr lang="en-US" sz="2000" dirty="0" smtClean="0"/>
          </a:p>
          <a:p>
            <a:endParaRPr lang="en-US" sz="2000" dirty="0"/>
          </a:p>
        </p:txBody>
      </p:sp>
      <p:sp>
        <p:nvSpPr>
          <p:cNvPr id="4" name="Rectangle 3"/>
          <p:cNvSpPr/>
          <p:nvPr/>
        </p:nvSpPr>
        <p:spPr>
          <a:xfrm>
            <a:off x="1071538" y="4000504"/>
            <a:ext cx="7929586" cy="1600438"/>
          </a:xfrm>
          <a:prstGeom prst="rect">
            <a:avLst/>
          </a:prstGeom>
        </p:spPr>
        <p:txBody>
          <a:bodyPr wrap="square">
            <a:spAutoFit/>
          </a:bodyPr>
          <a:lstStyle/>
          <a:p>
            <a:r>
              <a:rPr lang="en-US" sz="2000" b="1" dirty="0" smtClean="0"/>
              <a:t>How not to write an abstract:</a:t>
            </a:r>
          </a:p>
          <a:p>
            <a:endParaRPr lang="en-US" b="1" dirty="0" smtClean="0"/>
          </a:p>
          <a:p>
            <a:pPr lvl="0">
              <a:buFont typeface="Wingdings" pitchFamily="2" charset="2"/>
              <a:buChar char="ü"/>
            </a:pPr>
            <a:r>
              <a:rPr lang="en-US" sz="2000" dirty="0" smtClean="0"/>
              <a:t>Do not refer extensively to other works;</a:t>
            </a:r>
          </a:p>
          <a:p>
            <a:pPr lvl="0">
              <a:buFont typeface="Wingdings" pitchFamily="2" charset="2"/>
              <a:buChar char="ü"/>
            </a:pPr>
            <a:r>
              <a:rPr lang="en-US" sz="2000" dirty="0" smtClean="0"/>
              <a:t>Do not add information not contained in the original work; </a:t>
            </a:r>
          </a:p>
          <a:p>
            <a:pPr lvl="0">
              <a:buFont typeface="Wingdings" pitchFamily="2" charset="2"/>
              <a:buChar char="ü"/>
            </a:pPr>
            <a:r>
              <a:rPr lang="en-US" sz="2000" dirty="0" smtClean="0"/>
              <a:t>Do not define terms. </a:t>
            </a:r>
            <a:endParaRPr 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circle(in)">
                                      <p:cBhvr>
                                        <p:cTn id="47" dur="20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circle(in)">
                                      <p:cBhvr>
                                        <p:cTn id="52" dur="20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circle(in)">
                                      <p:cBhvr>
                                        <p:cTn id="57" dur="20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circle(in)">
                                      <p:cBhvr>
                                        <p:cTn id="6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844824"/>
            <a:ext cx="6984776" cy="1293111"/>
          </a:xfrm>
          <a:prstGeom prst="rect">
            <a:avLst/>
          </a:prstGeom>
        </p:spPr>
        <p:txBody>
          <a:bodyPr wrap="square">
            <a:spAutoFit/>
          </a:bodyPr>
          <a:lstStyle/>
          <a:p>
            <a:pPr marR="0" lvl="0">
              <a:lnSpc>
                <a:spcPct val="150000"/>
              </a:lnSpc>
              <a:spcBef>
                <a:spcPts val="0"/>
              </a:spcBef>
              <a:spcAft>
                <a:spcPts val="1000"/>
              </a:spcAft>
              <a:buSzPts val="1000"/>
              <a:tabLst>
                <a:tab pos="457200" algn="l"/>
              </a:tabLst>
            </a:pPr>
            <a:r>
              <a:rPr lang="en-US"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Currently</a:t>
            </a:r>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the maximum sizes for abstracts submitted to Canada's National Archive are 150 words (Masters thesis) and 350 words (Doctoral dissertation).</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835696" y="836712"/>
            <a:ext cx="3031536" cy="548099"/>
          </a:xfrm>
          <a:prstGeom prst="rect">
            <a:avLst/>
          </a:prstGeom>
        </p:spPr>
        <p:txBody>
          <a:bodyPr wrap="none">
            <a:spAutoFit/>
          </a:bodyPr>
          <a:lstStyle/>
          <a:p>
            <a:pPr>
              <a:lnSpc>
                <a:spcPct val="115000"/>
              </a:lnSpc>
              <a:spcAft>
                <a:spcPts val="10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Size and Structure</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356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7904" y="139463"/>
            <a:ext cx="4475392" cy="646331"/>
          </a:xfrm>
          <a:prstGeom prst="rect">
            <a:avLst/>
          </a:prstGeom>
          <a:noFill/>
        </p:spPr>
        <p:txBody>
          <a:bodyPr wrap="none" lIns="91440" tIns="45720" rIns="91440" bIns="45720">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 Table </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Contents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071538" y="967071"/>
            <a:ext cx="7286676" cy="830997"/>
          </a:xfrm>
          <a:prstGeom prst="rect">
            <a:avLst/>
          </a:prstGeom>
        </p:spPr>
        <p:txBody>
          <a:bodyPr wrap="square">
            <a:spAutoFit/>
          </a:bodyPr>
          <a:lstStyle/>
          <a:p>
            <a:pPr>
              <a:buFont typeface="Wingdings" pitchFamily="2" charset="2"/>
              <a:buChar char="v"/>
            </a:pPr>
            <a:r>
              <a:rPr lang="en-US" sz="2400" dirty="0" smtClean="0"/>
              <a:t> List all headings and subheadings with their         </a:t>
            </a:r>
          </a:p>
          <a:p>
            <a:r>
              <a:rPr lang="en-US" sz="2400" dirty="0" smtClean="0"/>
              <a:t>    corresponding  page numbers.</a:t>
            </a:r>
            <a:endParaRPr lang="en-US" sz="2400" dirty="0"/>
          </a:p>
        </p:txBody>
      </p:sp>
      <p:sp>
        <p:nvSpPr>
          <p:cNvPr id="6" name="Rectangle 5"/>
          <p:cNvSpPr/>
          <p:nvPr/>
        </p:nvSpPr>
        <p:spPr>
          <a:xfrm>
            <a:off x="1142976" y="1857364"/>
            <a:ext cx="5857916" cy="646331"/>
          </a:xfrm>
          <a:prstGeom prst="rect">
            <a:avLst/>
          </a:prstGeom>
        </p:spPr>
        <p:txBody>
          <a:bodyPr wrap="square">
            <a:spAutoFit/>
          </a:bodyPr>
          <a:lstStyle/>
          <a:p>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List of Figures/ Tables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142976" y="2571744"/>
            <a:ext cx="7778924" cy="830997"/>
          </a:xfrm>
          <a:prstGeom prst="rect">
            <a:avLst/>
          </a:prstGeom>
        </p:spPr>
        <p:txBody>
          <a:bodyPr wrap="none">
            <a:spAutoFit/>
          </a:bodyPr>
          <a:lstStyle/>
          <a:p>
            <a:pPr>
              <a:buFont typeface="Wingdings" pitchFamily="2" charset="2"/>
              <a:buChar char="v"/>
            </a:pPr>
            <a:r>
              <a:rPr lang="en-US" sz="2400" dirty="0" smtClean="0"/>
              <a:t> These should include the figure/ table with their titles </a:t>
            </a:r>
          </a:p>
          <a:p>
            <a:r>
              <a:rPr lang="en-US" sz="2400" dirty="0" smtClean="0"/>
              <a:t>      and their corresponding page numbers.  </a:t>
            </a:r>
            <a:endParaRPr lang="en-US" sz="2400" dirty="0"/>
          </a:p>
        </p:txBody>
      </p:sp>
      <p:sp>
        <p:nvSpPr>
          <p:cNvPr id="10" name="Rectangle 9"/>
          <p:cNvSpPr/>
          <p:nvPr/>
        </p:nvSpPr>
        <p:spPr>
          <a:xfrm>
            <a:off x="1285852" y="3857628"/>
            <a:ext cx="4767908" cy="646331"/>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6-  List of Appendices</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1" name="Rectangle 10"/>
          <p:cNvSpPr/>
          <p:nvPr/>
        </p:nvSpPr>
        <p:spPr>
          <a:xfrm>
            <a:off x="1285852" y="4643446"/>
            <a:ext cx="7143800" cy="1200329"/>
          </a:xfrm>
          <a:prstGeom prst="rect">
            <a:avLst/>
          </a:prstGeom>
        </p:spPr>
        <p:txBody>
          <a:bodyPr wrap="square">
            <a:spAutoFit/>
          </a:bodyPr>
          <a:lstStyle/>
          <a:p>
            <a:pPr>
              <a:buFont typeface="Wingdings" pitchFamily="2" charset="2"/>
              <a:buChar char="v"/>
            </a:pPr>
            <a:r>
              <a:rPr lang="en-US" sz="2400" dirty="0" smtClean="0"/>
              <a:t>Include titles and their corresponding page  </a:t>
            </a:r>
          </a:p>
          <a:p>
            <a:r>
              <a:rPr lang="en-US" sz="2400" dirty="0" smtClean="0"/>
              <a:t>    numbers (such as figure, table , questioner) </a:t>
            </a:r>
          </a:p>
          <a:p>
            <a:r>
              <a:rPr lang="en-US" sz="2400" dirty="0" smtClean="0"/>
              <a:t> </a:t>
            </a: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Bottom)">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lide(fromBottom)">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680" y="260648"/>
            <a:ext cx="2854243" cy="622799"/>
          </a:xfrm>
          <a:prstGeom prst="rect">
            <a:avLst/>
          </a:prstGeom>
        </p:spPr>
        <p:txBody>
          <a:bodyPr wrap="none">
            <a:spAutoFit/>
          </a:bodyPr>
          <a:lstStyle/>
          <a:p>
            <a:pPr lvl="0">
              <a:lnSpc>
                <a:spcPct val="115000"/>
              </a:lnSpc>
            </a:pPr>
            <a:r>
              <a:rPr lang="en-US" sz="3200" b="1" dirty="0">
                <a:latin typeface="Times New Roman" panose="02020603050405020304" pitchFamily="18" charset="0"/>
                <a:ea typeface="Times New Roman" panose="02020603050405020304" pitchFamily="18" charset="0"/>
                <a:cs typeface="Arial" panose="020B0604020202020204" pitchFamily="34" charset="0"/>
              </a:rPr>
              <a:t>7</a:t>
            </a: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 Introduction</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475656" y="883447"/>
            <a:ext cx="7272808" cy="1569660"/>
          </a:xfrm>
          <a:prstGeom prst="rect">
            <a:avLst/>
          </a:prstGeom>
        </p:spPr>
        <p:txBody>
          <a:bodyPr wrap="square">
            <a:spAutoFit/>
          </a:bodyPr>
          <a:lstStyle/>
          <a:p>
            <a:r>
              <a:rPr lang="en-US" sz="2400" dirty="0" smtClean="0">
                <a:latin typeface="Times New Roman" panose="02020603050405020304" pitchFamily="18" charset="0"/>
                <a:ea typeface="Times New Roman" panose="02020603050405020304" pitchFamily="18" charset="0"/>
              </a:rPr>
              <a:t>The introduction chapter of your thesis is to one which you provide all of the basic information that the reader will need to understand the report which is to follow. Such things as the background of your research, </a:t>
            </a:r>
            <a:endParaRPr lang="ar-IQ" sz="2400" dirty="0"/>
          </a:p>
        </p:txBody>
      </p:sp>
      <p:sp>
        <p:nvSpPr>
          <p:cNvPr id="4" name="Rectangle 3"/>
          <p:cNvSpPr/>
          <p:nvPr/>
        </p:nvSpPr>
        <p:spPr>
          <a:xfrm>
            <a:off x="1475656" y="2475608"/>
            <a:ext cx="7200800" cy="2181559"/>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How you came to research your topic,</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What your topic is and how it relates to the world around it, and </a:t>
            </a:r>
            <a:endParaRPr lang="en-US" sz="2400" dirty="0" smtClean="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smtClean="0">
                <a:latin typeface="Times New Roman" panose="02020603050405020304" pitchFamily="18" charset="0"/>
                <a:ea typeface="Times New Roman" panose="02020603050405020304" pitchFamily="18" charset="0"/>
              </a:rPr>
              <a:t>What </a:t>
            </a:r>
            <a:r>
              <a:rPr lang="en-US" sz="2400" dirty="0">
                <a:latin typeface="Times New Roman" panose="02020603050405020304" pitchFamily="18" charset="0"/>
                <a:ea typeface="Times New Roman" panose="02020603050405020304" pitchFamily="18" charset="0"/>
              </a:rPr>
              <a:t>kind of general principles and methodology you will be using to </a:t>
            </a:r>
            <a:endParaRPr lang="ar-IQ" sz="2400" dirty="0"/>
          </a:p>
        </p:txBody>
      </p:sp>
    </p:spTree>
    <p:extLst>
      <p:ext uri="{BB962C8B-B14F-4D97-AF65-F5344CB8AC3E}">
        <p14:creationId xmlns:p14="http://schemas.microsoft.com/office/powerpoint/2010/main" val="164787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76672"/>
            <a:ext cx="7344816" cy="3463320"/>
          </a:xfrm>
          <a:prstGeom prst="rect">
            <a:avLst/>
          </a:prstGeom>
        </p:spPr>
        <p:txBody>
          <a:bodyPr wrap="square">
            <a:spAutoFit/>
          </a:bodyPr>
          <a:lstStyle/>
          <a:p>
            <a:pPr lvl="0">
              <a:lnSpc>
                <a:spcPct val="115000"/>
              </a:lnSpc>
            </a:pPr>
            <a:r>
              <a:rPr lang="en-US" sz="2400" dirty="0">
                <a:latin typeface="Times New Roman" panose="02020603050405020304" pitchFamily="18" charset="0"/>
                <a:ea typeface="Times New Roman" panose="02020603050405020304" pitchFamily="18" charset="0"/>
                <a:cs typeface="Arial" panose="020B0604020202020204" pitchFamily="34" charset="0"/>
              </a:rPr>
              <a:t>research your topic and evaluate your hypothesis.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Tell the reader the aims and objectives of the study. Give the reader a sense of how the thesis will be organized. Provide some kind of chapter by chapter breakdown to tell the reader what can be expected so that the reader will able to scan the report at first and have a good sense of what ended up happening.</a:t>
            </a:r>
            <a:endParaRPr lang="en-US" sz="24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475656" y="3789040"/>
            <a:ext cx="7416824" cy="1569660"/>
          </a:xfrm>
          <a:prstGeom prst="rect">
            <a:avLst/>
          </a:prstGeom>
        </p:spPr>
        <p:txBody>
          <a:bodyPr wrap="square">
            <a:spAutoFit/>
          </a:bodyPr>
          <a:lstStyle/>
          <a:p>
            <a:r>
              <a:rPr lang="en-US" sz="2400" b="1" dirty="0">
                <a:latin typeface="Times New Roman" panose="02020603050405020304" pitchFamily="18" charset="0"/>
                <a:ea typeface="Times New Roman" panose="02020603050405020304" pitchFamily="18" charset="0"/>
              </a:rPr>
              <a:t>Note</a:t>
            </a:r>
            <a:r>
              <a:rPr lang="en-US" sz="2400" dirty="0">
                <a:latin typeface="Times New Roman" panose="02020603050405020304" pitchFamily="18" charset="0"/>
                <a:ea typeface="Times New Roman" panose="02020603050405020304" pitchFamily="18" charset="0"/>
              </a:rPr>
              <a:t>:  An introduction must not be so detailed that it includes everything you want to say. Remember that you are introducing an idea or topic, your structure of the essay, and your thesis statement</a:t>
            </a:r>
            <a:endParaRPr lang="ar-IQ" sz="2400" dirty="0"/>
          </a:p>
        </p:txBody>
      </p:sp>
    </p:spTree>
    <p:extLst>
      <p:ext uri="{BB962C8B-B14F-4D97-AF65-F5344CB8AC3E}">
        <p14:creationId xmlns:p14="http://schemas.microsoft.com/office/powerpoint/2010/main" val="2069773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60648"/>
            <a:ext cx="3997184"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8.  Literature </a:t>
            </a:r>
            <a:r>
              <a:rPr lang="en-US" sz="3200" b="1" dirty="0">
                <a:latin typeface="Times New Roman" panose="02020603050405020304" pitchFamily="18" charset="0"/>
                <a:ea typeface="Times New Roman" panose="02020603050405020304" pitchFamily="18" charset="0"/>
                <a:cs typeface="Arial" panose="020B0604020202020204" pitchFamily="34" charset="0"/>
              </a:rPr>
              <a:t>Review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401793" y="1268760"/>
            <a:ext cx="7344816" cy="4312784"/>
          </a:xfrm>
          <a:prstGeom prst="rect">
            <a:avLst/>
          </a:prstGeom>
        </p:spPr>
        <p:txBody>
          <a:bodyPr wrap="square">
            <a:spAutoFit/>
          </a:bodyPr>
          <a:lstStyle/>
          <a:p>
            <a:pPr marL="57150" marR="0">
              <a:lnSpc>
                <a:spcPct val="115000"/>
              </a:lnSpc>
              <a:spcBef>
                <a:spcPts val="0"/>
              </a:spcBef>
              <a:spcAft>
                <a:spcPts val="1000"/>
              </a:spcAft>
            </a:pPr>
            <a:r>
              <a:rPr lang="en-US" sz="2400" spc="30" dirty="0">
                <a:solidFill>
                  <a:srgbClr val="000000"/>
                </a:solidFill>
                <a:latin typeface="Times New Roman" panose="02020603050405020304" pitchFamily="18" charset="0"/>
                <a:ea typeface="Calibri" panose="020F0502020204030204" pitchFamily="34" charset="0"/>
                <a:cs typeface="Arial" panose="020B0604020202020204" pitchFamily="34" charset="0"/>
              </a:rPr>
              <a:t>A literature review surveys books, scholarly articles, and any other sources relevant to a particular issue, area of research, or theory, and by so doing, provides a description, summary, and critical evaluation of these works in relation to the research problem being investigated. Literature reviews are designed to provide an overview of sources you have explored while researching a particular topic and to demonstrate to your readers how your research fits within a larger field of study.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01709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04664"/>
            <a:ext cx="7272808" cy="2189125"/>
          </a:xfrm>
          <a:prstGeom prst="rect">
            <a:avLst/>
          </a:prstGeom>
        </p:spPr>
        <p:txBody>
          <a:bodyPr wrap="square">
            <a:spAutoFit/>
          </a:bodyPr>
          <a:lstStyle/>
          <a:p>
            <a:pPr marL="5715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Within each section of a literature review, it is important to discuss how the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research </a:t>
            </a:r>
            <a:r>
              <a:rPr lang="en-US" sz="2400" dirty="0">
                <a:latin typeface="Times New Roman" panose="02020603050405020304" pitchFamily="18" charset="0"/>
                <a:ea typeface="Times New Roman" panose="02020603050405020304" pitchFamily="18" charset="0"/>
                <a:cs typeface="Arial" panose="020B0604020202020204" pitchFamily="34" charset="0"/>
              </a:rPr>
              <a:t>relates to other studies (how is it similar or different, what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other studies </a:t>
            </a:r>
            <a:r>
              <a:rPr lang="en-US" sz="2400" dirty="0">
                <a:latin typeface="Times New Roman" panose="02020603050405020304" pitchFamily="18" charset="0"/>
                <a:ea typeface="Times New Roman" panose="02020603050405020304" pitchFamily="18" charset="0"/>
                <a:cs typeface="Arial" panose="020B0604020202020204" pitchFamily="34" charset="0"/>
              </a:rPr>
              <a:t>have been done) as well as to demonstrate how it relates to your own </a:t>
            </a:r>
            <a:r>
              <a:rPr lang="en-US" sz="2400" dirty="0" smtClean="0">
                <a:latin typeface="Times New Roman" panose="02020603050405020304" pitchFamily="18" charset="0"/>
                <a:ea typeface="Times New Roman" panose="02020603050405020304" pitchFamily="18" charset="0"/>
                <a:cs typeface="Arial" panose="020B0604020202020204" pitchFamily="34" charset="0"/>
              </a:rPr>
              <a:t>work</a:t>
            </a:r>
            <a:r>
              <a:rPr lang="en-US" sz="2400"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360882" y="2708920"/>
            <a:ext cx="7243565" cy="830997"/>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The literature you identify must be read, summarized, discussed and analyzed, not just listed.</a:t>
            </a:r>
            <a:endParaRPr lang="ar-IQ" sz="2400" dirty="0"/>
          </a:p>
        </p:txBody>
      </p:sp>
      <p:sp>
        <p:nvSpPr>
          <p:cNvPr id="4" name="Rectangle 3"/>
          <p:cNvSpPr/>
          <p:nvPr/>
        </p:nvSpPr>
        <p:spPr>
          <a:xfrm>
            <a:off x="1381300" y="3861048"/>
            <a:ext cx="7151140" cy="1764394"/>
          </a:xfrm>
          <a:prstGeom prst="rect">
            <a:avLst/>
          </a:prstGeom>
        </p:spPr>
        <p:txBody>
          <a:bodyPr wrap="square">
            <a:spAutoFit/>
          </a:bodyPr>
          <a:lstStyle/>
          <a:p>
            <a:pPr marL="57150" marR="0">
              <a:lnSpc>
                <a:spcPct val="115000"/>
              </a:lnSpc>
              <a:spcBef>
                <a:spcPts val="0"/>
              </a:spcBef>
              <a:spcAft>
                <a:spcPts val="1000"/>
              </a:spcAft>
            </a:pPr>
            <a:r>
              <a:rPr lang="en-US" sz="2400" dirty="0">
                <a:solidFill>
                  <a:srgbClr val="4D5156"/>
                </a:solidFill>
                <a:latin typeface="Times New Roman" panose="02020603050405020304" pitchFamily="18" charset="0"/>
                <a:ea typeface="Calibri" panose="020F0502020204030204" pitchFamily="34" charset="0"/>
                <a:cs typeface="Arial" panose="020B0604020202020204" pitchFamily="34" charset="0"/>
              </a:rPr>
              <a:t>Literature refers to </a:t>
            </a:r>
            <a:r>
              <a:rPr lang="en-US" sz="2400" dirty="0">
                <a:solidFill>
                  <a:srgbClr val="040C28"/>
                </a:solidFill>
                <a:latin typeface="Times New Roman" panose="02020603050405020304" pitchFamily="18" charset="0"/>
                <a:ea typeface="Calibri" panose="020F0502020204030204" pitchFamily="34" charset="0"/>
                <a:cs typeface="Arial" panose="020B0604020202020204" pitchFamily="34" charset="0"/>
              </a:rPr>
              <a:t>a collection of published information/materials on a particular area of research or topic</a:t>
            </a:r>
            <a:r>
              <a:rPr lang="en-US" sz="2400" dirty="0">
                <a:solidFill>
                  <a:srgbClr val="4D5156"/>
                </a:solidFill>
                <a:latin typeface="Times New Roman" panose="02020603050405020304" pitchFamily="18" charset="0"/>
                <a:ea typeface="Calibri" panose="020F0502020204030204" pitchFamily="34" charset="0"/>
                <a:cs typeface="Arial" panose="020B0604020202020204" pitchFamily="34" charset="0"/>
              </a:rPr>
              <a:t>, such as books and journal articles of academic value.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41053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04664"/>
            <a:ext cx="7848872" cy="6662337"/>
          </a:xfrm>
          <a:prstGeom prst="rect">
            <a:avLst/>
          </a:prstGeom>
        </p:spPr>
        <p:txBody>
          <a:bodyPr wrap="square">
            <a:spAutoFit/>
          </a:bodyPr>
          <a:lstStyle/>
          <a:p>
            <a:pPr lvl="0">
              <a:lnSpc>
                <a:spcPct val="115000"/>
              </a:lnSpc>
              <a:spcAft>
                <a:spcPts val="1000"/>
              </a:spcAft>
            </a:pPr>
            <a:r>
              <a:rPr lang="en-US" sz="2800" b="1" dirty="0" smtClean="0">
                <a:latin typeface="Times New Roman" panose="02020603050405020304" pitchFamily="18" charset="0"/>
                <a:ea typeface="Times New Roman" panose="02020603050405020304" pitchFamily="18" charset="0"/>
                <a:cs typeface="Arial" panose="020B0604020202020204" pitchFamily="34" charset="0"/>
              </a:rPr>
              <a:t>9- Questions </a:t>
            </a:r>
            <a:r>
              <a:rPr lang="en-US" sz="2800" b="1" dirty="0">
                <a:latin typeface="Times New Roman" panose="02020603050405020304" pitchFamily="18" charset="0"/>
                <a:ea typeface="Times New Roman" panose="02020603050405020304" pitchFamily="18" charset="0"/>
                <a:cs typeface="Arial" panose="020B0604020202020204" pitchFamily="34" charset="0"/>
              </a:rPr>
              <a:t>a Literature Review should answer</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800" dirty="0">
                <a:latin typeface="Times New Roman" panose="02020603050405020304" pitchFamily="18" charset="0"/>
                <a:ea typeface="Times New Roman" panose="02020603050405020304" pitchFamily="18" charset="0"/>
                <a:cs typeface="Arial" panose="020B0604020202020204" pitchFamily="34" charset="0"/>
              </a:rPr>
              <a:t>*    Are there any gaps in the research? Are there areas that haven’t been looked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US" sz="2800" dirty="0">
                <a:latin typeface="Times New Roman" panose="02020603050405020304" pitchFamily="18" charset="0"/>
                <a:ea typeface="Times New Roman" panose="02020603050405020304" pitchFamily="18" charset="0"/>
                <a:cs typeface="Arial" panose="020B0604020202020204" pitchFamily="34" charset="0"/>
              </a:rPr>
              <a:t>    at closely yet, but which should be? Are there new ways of looking at the topic?</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 Are there improved methodologies for researching this subject?</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 What future directions should research in this subject take?</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 How will your research build on or depart from current and previous research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7150" marR="0">
              <a:lnSpc>
                <a:spcPct val="115000"/>
              </a:lnSpc>
              <a:spcBef>
                <a:spcPts val="0"/>
              </a:spcBef>
              <a:spcAft>
                <a:spcPts val="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   on the topic? What contribution will your research make to the field?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010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ircle(in)">
                                      <p:cBhvr>
                                        <p:cTn id="20" dur="2000"/>
                                        <p:tgtEl>
                                          <p:spTgt spid="2">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circle(in)">
                                      <p:cBhvr>
                                        <p:cTn id="23" dur="20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circle(in)">
                                      <p:cBhvr>
                                        <p:cTn id="28" dur="2000"/>
                                        <p:tgtEl>
                                          <p:spTgt spid="2">
                                            <p:txEl>
                                              <p:pRg st="5" end="5"/>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circle(in)">
                                      <p:cBhvr>
                                        <p:cTn id="31"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04664"/>
            <a:ext cx="6215291"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10.  Source of the literature review</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619672" y="1628800"/>
            <a:ext cx="6048672" cy="2308324"/>
          </a:xfrm>
          <a:prstGeom prst="rect">
            <a:avLst/>
          </a:prstGeom>
        </p:spPr>
        <p:txBody>
          <a:bodyPr wrap="square">
            <a:spAutoFit/>
          </a:bodyPr>
          <a:lstStyle/>
          <a:p>
            <a:pPr marL="457200" marR="0">
              <a:lnSpc>
                <a:spcPct val="150000"/>
              </a:lnSpc>
              <a:spcBef>
                <a:spcPts val="0"/>
              </a:spcBef>
              <a:spcAft>
                <a:spcPts val="0"/>
              </a:spcAft>
            </a:pPr>
            <a:r>
              <a:rPr lang="en-US" sz="2400" dirty="0" smtClean="0">
                <a:latin typeface="Times New Roman" panose="02020603050405020304" pitchFamily="18" charset="0"/>
                <a:ea typeface="Times New Roman" panose="02020603050405020304" pitchFamily="18" charset="0"/>
                <a:cs typeface="Arial" panose="020B0604020202020204" pitchFamily="34" charset="0"/>
              </a:rPr>
              <a:t>* Journals</a:t>
            </a:r>
            <a:r>
              <a:rPr lang="en-US" sz="2400" dirty="0">
                <a:latin typeface="Times New Roman" panose="02020603050405020304" pitchFamily="18" charset="0"/>
                <a:ea typeface="Times New Roman" panose="02020603050405020304" pitchFamily="18" charset="0"/>
                <a:cs typeface="Arial" panose="020B0604020202020204" pitchFamily="34" charset="0"/>
              </a:rPr>
              <a:t>. The most important source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 Books –classic in the field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 Conferences-often from the supervisor(s)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50000"/>
              </a:lnSpc>
              <a:spcBef>
                <a:spcPts val="0"/>
              </a:spcBef>
              <a:spcAft>
                <a:spcPts val="100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 Standards, laws, etc</a:t>
            </a:r>
            <a:r>
              <a:rPr lang="en-US" sz="2400" b="1"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1529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836712"/>
            <a:ext cx="7808868" cy="4619021"/>
          </a:xfrm>
          <a:prstGeom prst="rect">
            <a:avLst/>
          </a:prstGeom>
        </p:spPr>
        <p:txBody>
          <a:bodyPr wrap="square">
            <a:spAutoFit/>
          </a:bodyPr>
          <a:lstStyle/>
          <a:p>
            <a:pPr algn="just">
              <a:lnSpc>
                <a:spcPct val="150000"/>
              </a:lnSpc>
              <a:spcAft>
                <a:spcPts val="254"/>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(6) to get recognition</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(7) Curiosity to find out the unknown facts of an event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(8) Curiosity to find new things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(9) to serve the society by solving social problems.</a:t>
            </a:r>
            <a:endParaRPr lang="en-US" sz="2400" dirty="0">
              <a:latin typeface="Calibri" panose="020F0502020204030204" pitchFamily="34" charset="0"/>
              <a:ea typeface="Calibri" panose="020F0502020204030204" pitchFamily="34" charset="0"/>
              <a:cs typeface="Arial" panose="020B0604020202020204" pitchFamily="34" charset="0"/>
            </a:endParaRPr>
          </a:p>
          <a:p>
            <a:pPr algn="just">
              <a:lnSpc>
                <a:spcPct val="150000"/>
              </a:lnSpc>
              <a:spcAft>
                <a:spcPts val="254"/>
              </a:spcAft>
            </a:pPr>
            <a:r>
              <a:rPr lang="en-US" sz="2400" dirty="0">
                <a:solidFill>
                  <a:srgbClr val="000000"/>
                </a:solidFill>
                <a:latin typeface="Times New Roman" panose="02020603050405020304" pitchFamily="18" charset="0"/>
                <a:ea typeface="Calibri" panose="020F0502020204030204" pitchFamily="34" charset="0"/>
                <a:cs typeface="Arial" panose="020B0604020202020204" pitchFamily="34" charset="0"/>
              </a:rPr>
              <a:t>Some students undertake research without any aim possibly because of not being able to think of anything else to do. Such students can also become good researchers by motivating themselves toward a respectable goal. </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5179802"/>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04664"/>
            <a:ext cx="2305246"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11. Methods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331640" y="980728"/>
            <a:ext cx="7488832" cy="3888052"/>
          </a:xfrm>
          <a:prstGeom prst="rect">
            <a:avLst/>
          </a:prstGeom>
        </p:spPr>
        <p:txBody>
          <a:bodyPr wrap="square">
            <a:spAutoFit/>
          </a:bodyPr>
          <a:lstStyle/>
          <a:p>
            <a:pPr marL="45720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What belongs in the “methods” section of a scientific paper</a:t>
            </a:r>
            <a:r>
              <a:rPr lang="en-US" sz="2400" b="1"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Information to allow the reader to assess the believability of your results.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Description of your materials, procedure, theory., equipment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Calculation, technique, procedure, equipment and calibration plots.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Limitations, assumptions and range of validity.</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570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7632848" cy="5162247"/>
          </a:xfrm>
          <a:prstGeom prst="rect">
            <a:avLst/>
          </a:prstGeom>
        </p:spPr>
        <p:txBody>
          <a:bodyPr wrap="square">
            <a:spAutoFit/>
          </a:bodyPr>
          <a:lstStyle/>
          <a:p>
            <a:pPr marL="45720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The methods section should answer the following questions: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Could another researcher accurately find and reoccupy the sampling stations or track lines?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Is there enough information provided about any instruments used so that a functionally equivalent instrument could be used to repeat the experiment?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If the data is in the public domain, could another researcher lay his or her hands on the identical data set?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Could one replicate any statistical analyses?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2400" dirty="0">
                <a:latin typeface="Times New Roman" panose="02020603050405020304" pitchFamily="18" charset="0"/>
                <a:ea typeface="Times New Roman" panose="02020603050405020304" pitchFamily="18" charset="0"/>
                <a:cs typeface="Arial" panose="020B0604020202020204" pitchFamily="34" charset="0"/>
              </a:rPr>
              <a:t>Could another researcher approximately replicate the key algorithms of any computer software?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188267" y="5805264"/>
            <a:ext cx="6624736" cy="517065"/>
          </a:xfrm>
          <a:prstGeom prst="rect">
            <a:avLst/>
          </a:prstGeom>
        </p:spPr>
        <p:txBody>
          <a:bodyPr wrap="square">
            <a:spAutoFit/>
          </a:bodyPr>
          <a:lstStyle/>
          <a:p>
            <a:pPr>
              <a:lnSpc>
                <a:spcPct val="115000"/>
              </a:lnSpc>
            </a:pPr>
            <a:r>
              <a:rPr lang="en-US" sz="2400" b="1" dirty="0">
                <a:latin typeface="Times New Roman" panose="02020603050405020304" pitchFamily="18" charset="0"/>
                <a:ea typeface="Times New Roman" panose="02020603050405020304" pitchFamily="18" charset="0"/>
                <a:cs typeface="Arial" panose="020B0604020202020204" pitchFamily="34" charset="0"/>
              </a:rPr>
              <a:t>Note</a:t>
            </a:r>
            <a:r>
              <a:rPr lang="en-US" sz="2400" dirty="0">
                <a:latin typeface="Times New Roman" panose="02020603050405020304" pitchFamily="18" charset="0"/>
                <a:ea typeface="Times New Roman" panose="02020603050405020304" pitchFamily="18" charset="0"/>
                <a:cs typeface="Arial" panose="020B0604020202020204" pitchFamily="34" charset="0"/>
              </a:rPr>
              <a:t>: Do not include descriptions of result.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2299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9632" y="188640"/>
            <a:ext cx="2077813"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12. Results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403648" y="980728"/>
            <a:ext cx="7128792" cy="2189125"/>
          </a:xfrm>
          <a:prstGeom prst="rect">
            <a:avLst/>
          </a:prstGeom>
        </p:spPr>
        <p:txBody>
          <a:bodyPr wrap="square">
            <a:spAutoFit/>
          </a:bodyPr>
          <a:lstStyle/>
          <a:p>
            <a:pPr marL="342900" lvl="0" indent="-342900">
              <a:lnSpc>
                <a:spcPct val="115000"/>
              </a:lnSpc>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The results are actual statements of observations, including statistics, tables and graphs.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Mention negative results as well as positive.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cs typeface="Arial" panose="020B0604020202020204" pitchFamily="34" charset="0"/>
              </a:rPr>
              <a:t>Present sufficient details so that others can draw their own inferences and construct their own explanations.</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115616" y="3573016"/>
            <a:ext cx="7416824" cy="941796"/>
          </a:xfrm>
          <a:prstGeom prst="rect">
            <a:avLst/>
          </a:prstGeom>
        </p:spPr>
        <p:txBody>
          <a:bodyPr wrap="square">
            <a:spAutoFit/>
          </a:bodyPr>
          <a:lstStyle/>
          <a:p>
            <a:pPr marL="228600" marR="0">
              <a:lnSpc>
                <a:spcPct val="115000"/>
              </a:lnSpc>
              <a:spcBef>
                <a:spcPts val="0"/>
              </a:spcBef>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Note</a:t>
            </a:r>
            <a:r>
              <a:rPr lang="en-US" sz="2400" dirty="0">
                <a:latin typeface="Times New Roman" panose="02020603050405020304" pitchFamily="18" charset="0"/>
                <a:ea typeface="Times New Roman" panose="02020603050405020304" pitchFamily="18" charset="0"/>
                <a:cs typeface="Arial" panose="020B0604020202020204" pitchFamily="34" charset="0"/>
              </a:rPr>
              <a:t>: do not interpret results-save that for the discussion.</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842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04664"/>
            <a:ext cx="3023585"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13.  Conclusions</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259632" y="1196752"/>
            <a:ext cx="7344816" cy="3363806"/>
          </a:xfrm>
          <a:prstGeom prst="rect">
            <a:avLst/>
          </a:prstGeom>
        </p:spPr>
        <p:txBody>
          <a:bodyPr wrap="square">
            <a:spAutoFit/>
          </a:bodyPr>
          <a:lstStyle/>
          <a:p>
            <a:pPr marL="22860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This should summarize your results and discussion. You should include a list of the most important findings of your study in descending order of importance.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0"/>
              </a:spcAft>
            </a:pPr>
            <a:r>
              <a:rPr lang="en-US" sz="2400" dirty="0">
                <a:latin typeface="Times New Roman" panose="02020603050405020304" pitchFamily="18" charset="0"/>
                <a:ea typeface="Times New Roman" panose="02020603050405020304" pitchFamily="18" charset="0"/>
                <a:cs typeface="Arial" panose="020B0604020202020204" pitchFamily="34" charset="0"/>
              </a:rPr>
              <a:t>Conclusions should also be linked with the objectives of the study. You should also provide a statement about the possibility of future study. What needs to be done and what does study contribute?</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5117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32656"/>
            <a:ext cx="4448782" cy="622799"/>
          </a:xfrm>
          <a:prstGeom prst="rect">
            <a:avLst/>
          </a:prstGeom>
        </p:spPr>
        <p:txBody>
          <a:bodyPr wrap="none">
            <a:spAutoFit/>
          </a:bodyPr>
          <a:lstStyle/>
          <a:p>
            <a:pPr lvl="0">
              <a:lnSpc>
                <a:spcPct val="115000"/>
              </a:lnSpc>
            </a:pPr>
            <a:r>
              <a:rPr lang="en-US" sz="3200" b="1" dirty="0" smtClean="0">
                <a:latin typeface="Times New Roman" panose="02020603050405020304" pitchFamily="18" charset="0"/>
                <a:ea typeface="Times New Roman" panose="02020603050405020304" pitchFamily="18" charset="0"/>
                <a:cs typeface="Arial" panose="020B0604020202020204" pitchFamily="34" charset="0"/>
              </a:rPr>
              <a:t>14. What </a:t>
            </a:r>
            <a:r>
              <a:rPr lang="en-US" sz="3200" b="1" dirty="0">
                <a:latin typeface="Times New Roman" panose="02020603050405020304" pitchFamily="18" charset="0"/>
                <a:ea typeface="Times New Roman" panose="02020603050405020304" pitchFamily="18" charset="0"/>
                <a:cs typeface="Arial" panose="020B0604020202020204" pitchFamily="34" charset="0"/>
              </a:rPr>
              <a:t>is referencing?</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187624" y="1052736"/>
            <a:ext cx="7632848" cy="3888052"/>
          </a:xfrm>
          <a:prstGeom prst="rect">
            <a:avLst/>
          </a:prstGeom>
        </p:spPr>
        <p:txBody>
          <a:bodyPr wrap="square">
            <a:spAutoFit/>
          </a:bodyPr>
          <a:lstStyle/>
          <a:p>
            <a:pPr marL="228600" marR="0">
              <a:lnSpc>
                <a:spcPct val="115000"/>
              </a:lnSpc>
              <a:spcBef>
                <a:spcPts val="0"/>
              </a:spcBef>
              <a:spcAft>
                <a:spcPts val="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sz="2400" dirty="0">
                <a:latin typeface="Times New Roman" panose="02020603050405020304" pitchFamily="18" charset="0"/>
                <a:ea typeface="Times New Roman" panose="02020603050405020304" pitchFamily="18" charset="0"/>
                <a:cs typeface="Arial" panose="020B0604020202020204" pitchFamily="34" charset="0"/>
              </a:rPr>
              <a:t>Referencing is a system that allows you to acknowledge the contributions of others in your writing. Whenever you use any words, ideas or information from any source your assignments, you must reference those sources.  This means that if you use the exact words of an author, if you paraphrase their words or if you summarize their ideas, you must provide a reference. Not referencing your sources means you may be charged with plagiarism and your work could be failed.</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99262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70618" y="667392"/>
            <a:ext cx="3771248" cy="1757139"/>
          </a:xfrm>
          <a:prstGeom prst="rect">
            <a:avLst/>
          </a:prstGeom>
        </p:spPr>
        <p:txBody>
          <a:bodyPr vert="horz" wrap="square" lIns="0" tIns="7738" rIns="0" bIns="0" rtlCol="0">
            <a:spAutoFit/>
          </a:bodyPr>
          <a:lstStyle/>
          <a:p>
            <a:pPr marL="8145">
              <a:spcBef>
                <a:spcPts val="61"/>
              </a:spcBef>
            </a:pPr>
            <a:r>
              <a:rPr sz="1026" b="1" dirty="0">
                <a:latin typeface="Times New Roman"/>
                <a:cs typeface="Times New Roman"/>
              </a:rPr>
              <a:t>1</a:t>
            </a:r>
            <a:r>
              <a:rPr sz="1539" b="1" dirty="0">
                <a:latin typeface="Times New Roman"/>
                <a:cs typeface="Times New Roman"/>
              </a:rPr>
              <a:t>. </a:t>
            </a:r>
            <a:r>
              <a:rPr sz="1539" b="1" spc="-6" dirty="0">
                <a:solidFill>
                  <a:srgbClr val="1E1E1E"/>
                </a:solidFill>
                <a:latin typeface="Times New Roman"/>
                <a:cs typeface="Times New Roman"/>
              </a:rPr>
              <a:t>How to </a:t>
            </a:r>
            <a:r>
              <a:rPr sz="1539" b="1" spc="-3" dirty="0">
                <a:solidFill>
                  <a:srgbClr val="1E1E1E"/>
                </a:solidFill>
                <a:latin typeface="Times New Roman"/>
                <a:cs typeface="Times New Roman"/>
              </a:rPr>
              <a:t>Create a blank</a:t>
            </a:r>
            <a:r>
              <a:rPr sz="1539" b="1" spc="-96" dirty="0">
                <a:solidFill>
                  <a:srgbClr val="1E1E1E"/>
                </a:solidFill>
                <a:latin typeface="Times New Roman"/>
                <a:cs typeface="Times New Roman"/>
              </a:rPr>
              <a:t> </a:t>
            </a:r>
            <a:r>
              <a:rPr sz="1539" b="1" spc="-6" dirty="0">
                <a:solidFill>
                  <a:srgbClr val="1E1E1E"/>
                </a:solidFill>
                <a:latin typeface="Times New Roman"/>
                <a:cs typeface="Times New Roman"/>
              </a:rPr>
              <a:t>document</a:t>
            </a:r>
            <a:endParaRPr sz="1539" dirty="0">
              <a:latin typeface="Times New Roman"/>
              <a:cs typeface="Times New Roman"/>
            </a:endParaRPr>
          </a:p>
          <a:p>
            <a:pPr>
              <a:spcBef>
                <a:spcPts val="6"/>
              </a:spcBef>
            </a:pPr>
            <a:endParaRPr lang="ar-IQ" sz="1539" dirty="0">
              <a:latin typeface="Times New Roman"/>
              <a:cs typeface="Times New Roman"/>
            </a:endParaRPr>
          </a:p>
          <a:p>
            <a:pPr>
              <a:spcBef>
                <a:spcPts val="6"/>
              </a:spcBef>
            </a:pPr>
            <a:endParaRPr sz="1539" dirty="0">
              <a:latin typeface="Times New Roman"/>
              <a:cs typeface="Times New Roman"/>
            </a:endParaRPr>
          </a:p>
          <a:p>
            <a:pPr marL="81445" marR="3258">
              <a:lnSpc>
                <a:spcPts val="885"/>
              </a:lnSpc>
            </a:pPr>
            <a:r>
              <a:rPr sz="1539" dirty="0">
                <a:solidFill>
                  <a:srgbClr val="1E1E1E"/>
                </a:solidFill>
                <a:latin typeface="Times New Roman"/>
                <a:cs typeface="Times New Roman"/>
              </a:rPr>
              <a:t>1- </a:t>
            </a:r>
            <a:r>
              <a:rPr sz="1539" spc="-3" dirty="0">
                <a:solidFill>
                  <a:srgbClr val="1E1E1E"/>
                </a:solidFill>
                <a:latin typeface="Times New Roman"/>
                <a:cs typeface="Times New Roman"/>
              </a:rPr>
              <a:t>Open </a:t>
            </a:r>
            <a:r>
              <a:rPr sz="1539" dirty="0">
                <a:solidFill>
                  <a:srgbClr val="1E1E1E"/>
                </a:solidFill>
                <a:latin typeface="Times New Roman"/>
                <a:cs typeface="Times New Roman"/>
              </a:rPr>
              <a:t>Word. </a:t>
            </a:r>
            <a:r>
              <a:rPr sz="1539" spc="-3" dirty="0">
                <a:solidFill>
                  <a:srgbClr val="1E1E1E"/>
                </a:solidFill>
                <a:latin typeface="Times New Roman"/>
                <a:cs typeface="Times New Roman"/>
              </a:rPr>
              <a:t>Or, </a:t>
            </a:r>
            <a:r>
              <a:rPr sz="1539" dirty="0">
                <a:solidFill>
                  <a:srgbClr val="1E1E1E"/>
                </a:solidFill>
                <a:latin typeface="Times New Roman"/>
                <a:cs typeface="Times New Roman"/>
              </a:rPr>
              <a:t>if Word </a:t>
            </a:r>
            <a:r>
              <a:rPr sz="1539" spc="-3" dirty="0">
                <a:solidFill>
                  <a:srgbClr val="1E1E1E"/>
                </a:solidFill>
                <a:latin typeface="Times New Roman"/>
                <a:cs typeface="Times New Roman"/>
              </a:rPr>
              <a:t>is </a:t>
            </a:r>
            <a:r>
              <a:rPr sz="1539" dirty="0">
                <a:solidFill>
                  <a:srgbClr val="1E1E1E"/>
                </a:solidFill>
                <a:latin typeface="Times New Roman"/>
                <a:cs typeface="Times New Roman"/>
              </a:rPr>
              <a:t>already </a:t>
            </a:r>
            <a:r>
              <a:rPr sz="1539" spc="-3" dirty="0">
                <a:solidFill>
                  <a:srgbClr val="1E1E1E"/>
                </a:solidFill>
                <a:latin typeface="Times New Roman"/>
                <a:cs typeface="Times New Roman"/>
              </a:rPr>
              <a:t>open, </a:t>
            </a:r>
            <a:endParaRPr lang="en-US" sz="1539" spc="-3" dirty="0">
              <a:solidFill>
                <a:srgbClr val="1E1E1E"/>
              </a:solidFill>
              <a:latin typeface="Times New Roman"/>
              <a:cs typeface="Times New Roman"/>
            </a:endParaRPr>
          </a:p>
          <a:p>
            <a:pPr marL="81445" marR="3258">
              <a:lnSpc>
                <a:spcPts val="885"/>
              </a:lnSpc>
            </a:pPr>
            <a:endParaRPr lang="en-US" sz="1539" spc="-3" dirty="0">
              <a:solidFill>
                <a:srgbClr val="1E1E1E"/>
              </a:solidFill>
              <a:latin typeface="Times New Roman"/>
              <a:cs typeface="Times New Roman"/>
            </a:endParaRPr>
          </a:p>
          <a:p>
            <a:pPr marL="81445" marR="3258">
              <a:lnSpc>
                <a:spcPts val="885"/>
              </a:lnSpc>
            </a:pPr>
            <a:endParaRPr lang="en-US" sz="1539" spc="-3" dirty="0">
              <a:solidFill>
                <a:srgbClr val="1E1E1E"/>
              </a:solidFill>
              <a:latin typeface="Times New Roman"/>
              <a:cs typeface="Times New Roman"/>
            </a:endParaRPr>
          </a:p>
          <a:p>
            <a:pPr marL="81445" marR="3258">
              <a:lnSpc>
                <a:spcPts val="885"/>
              </a:lnSpc>
            </a:pPr>
            <a:endParaRPr lang="en-US" sz="1539" spc="-3" dirty="0">
              <a:solidFill>
                <a:srgbClr val="1E1E1E"/>
              </a:solidFill>
              <a:latin typeface="Times New Roman"/>
              <a:cs typeface="Times New Roman"/>
            </a:endParaRPr>
          </a:p>
          <a:p>
            <a:pPr marL="81445" marR="3258">
              <a:lnSpc>
                <a:spcPts val="885"/>
              </a:lnSpc>
            </a:pPr>
            <a:r>
              <a:rPr sz="1539" spc="-3" dirty="0">
                <a:solidFill>
                  <a:srgbClr val="1E1E1E"/>
                </a:solidFill>
                <a:latin typeface="Times New Roman"/>
                <a:cs typeface="Times New Roman"/>
              </a:rPr>
              <a:t>select </a:t>
            </a:r>
            <a:r>
              <a:rPr sz="1539" b="1" spc="-3" dirty="0">
                <a:solidFill>
                  <a:srgbClr val="1E1E1E"/>
                </a:solidFill>
                <a:latin typeface="Times New Roman"/>
                <a:cs typeface="Times New Roman"/>
              </a:rPr>
              <a:t>File </a:t>
            </a:r>
            <a:r>
              <a:rPr sz="1539" dirty="0">
                <a:solidFill>
                  <a:srgbClr val="1E1E1E"/>
                </a:solidFill>
                <a:latin typeface="Times New Roman"/>
                <a:cs typeface="Times New Roman"/>
              </a:rPr>
              <a:t>&gt; </a:t>
            </a:r>
            <a:r>
              <a:rPr sz="1539" b="1" spc="-3" dirty="0">
                <a:solidFill>
                  <a:srgbClr val="1E1E1E"/>
                </a:solidFill>
                <a:latin typeface="Times New Roman"/>
                <a:cs typeface="Times New Roman"/>
              </a:rPr>
              <a:t>New</a:t>
            </a:r>
            <a:r>
              <a:rPr sz="1539" spc="-3" dirty="0">
                <a:solidFill>
                  <a:srgbClr val="1E1E1E"/>
                </a:solidFill>
                <a:latin typeface="Times New Roman"/>
                <a:cs typeface="Times New Roman"/>
              </a:rPr>
              <a:t>.  </a:t>
            </a:r>
            <a:endParaRPr lang="ar-IQ" sz="1539" spc="-3" dirty="0">
              <a:solidFill>
                <a:srgbClr val="1E1E1E"/>
              </a:solidFill>
              <a:latin typeface="Times New Roman"/>
              <a:cs typeface="Times New Roman"/>
            </a:endParaRPr>
          </a:p>
          <a:p>
            <a:pPr marL="81445" marR="3258">
              <a:lnSpc>
                <a:spcPts val="885"/>
              </a:lnSpc>
            </a:pPr>
            <a:endParaRPr lang="ar-IQ" sz="1539" spc="-3" dirty="0">
              <a:solidFill>
                <a:srgbClr val="1E1E1E"/>
              </a:solidFill>
              <a:latin typeface="Times New Roman"/>
              <a:cs typeface="Times New Roman"/>
            </a:endParaRPr>
          </a:p>
          <a:p>
            <a:pPr marL="81445" marR="3258">
              <a:lnSpc>
                <a:spcPts val="885"/>
              </a:lnSpc>
            </a:pPr>
            <a:endParaRPr lang="ar-IQ" sz="1539" spc="-3" dirty="0">
              <a:solidFill>
                <a:srgbClr val="1E1E1E"/>
              </a:solidFill>
              <a:latin typeface="Times New Roman"/>
              <a:cs typeface="Times New Roman"/>
            </a:endParaRPr>
          </a:p>
          <a:p>
            <a:pPr marL="81445" marR="3258">
              <a:lnSpc>
                <a:spcPts val="885"/>
              </a:lnSpc>
            </a:pPr>
            <a:endParaRPr lang="ar-IQ" sz="1539" spc="-3" dirty="0">
              <a:solidFill>
                <a:srgbClr val="1E1E1E"/>
              </a:solidFill>
              <a:latin typeface="Times New Roman"/>
              <a:cs typeface="Times New Roman"/>
            </a:endParaRPr>
          </a:p>
          <a:p>
            <a:pPr marL="81445" marR="3258">
              <a:lnSpc>
                <a:spcPts val="885"/>
              </a:lnSpc>
            </a:pPr>
            <a:r>
              <a:rPr sz="1539" dirty="0">
                <a:solidFill>
                  <a:srgbClr val="1E1E1E"/>
                </a:solidFill>
                <a:latin typeface="Times New Roman"/>
                <a:cs typeface="Times New Roman"/>
              </a:rPr>
              <a:t>2- </a:t>
            </a:r>
            <a:r>
              <a:rPr sz="1539" spc="-3" dirty="0">
                <a:solidFill>
                  <a:srgbClr val="1E1E1E"/>
                </a:solidFill>
                <a:latin typeface="Times New Roman"/>
                <a:cs typeface="Times New Roman"/>
              </a:rPr>
              <a:t>Select </a:t>
            </a:r>
            <a:r>
              <a:rPr sz="1539" b="1" dirty="0">
                <a:solidFill>
                  <a:srgbClr val="1E1E1E"/>
                </a:solidFill>
                <a:latin typeface="Times New Roman"/>
                <a:cs typeface="Times New Roman"/>
              </a:rPr>
              <a:t>Blank</a:t>
            </a:r>
            <a:r>
              <a:rPr sz="1539" b="1" spc="35" dirty="0">
                <a:solidFill>
                  <a:srgbClr val="1E1E1E"/>
                </a:solidFill>
                <a:latin typeface="Times New Roman"/>
                <a:cs typeface="Times New Roman"/>
              </a:rPr>
              <a:t> </a:t>
            </a:r>
            <a:r>
              <a:rPr sz="1539" b="1" spc="-3" dirty="0">
                <a:solidFill>
                  <a:srgbClr val="1E1E1E"/>
                </a:solidFill>
                <a:latin typeface="Times New Roman"/>
                <a:cs typeface="Times New Roman"/>
              </a:rPr>
              <a:t>document</a:t>
            </a:r>
            <a:r>
              <a:rPr sz="1539" spc="-3" dirty="0">
                <a:solidFill>
                  <a:srgbClr val="1E1E1E"/>
                </a:solidFill>
                <a:latin typeface="Times New Roman"/>
                <a:cs typeface="Times New Roman"/>
              </a:rPr>
              <a:t>.</a:t>
            </a:r>
            <a:endParaRPr sz="1539" dirty="0">
              <a:latin typeface="Times New Roman"/>
              <a:cs typeface="Times New Roman"/>
            </a:endParaRPr>
          </a:p>
        </p:txBody>
      </p:sp>
      <p:sp>
        <p:nvSpPr>
          <p:cNvPr id="5" name="object 5"/>
          <p:cNvSpPr/>
          <p:nvPr/>
        </p:nvSpPr>
        <p:spPr>
          <a:xfrm>
            <a:off x="2461621" y="2842567"/>
            <a:ext cx="4524487" cy="3078770"/>
          </a:xfrm>
          <a:prstGeom prst="rect">
            <a:avLst/>
          </a:prstGeom>
          <a:blipFill>
            <a:blip r:embed="rId2" cstate="print"/>
            <a:stretch>
              <a:fillRect/>
            </a:stretch>
          </a:blipFill>
        </p:spPr>
        <p:txBody>
          <a:bodyPr wrap="square" lIns="0" tIns="0" rIns="0" bIns="0" rtlCol="0"/>
          <a:lstStyle/>
          <a:p>
            <a:endParaRPr sz="2052" dirty="0"/>
          </a:p>
        </p:txBody>
      </p:sp>
      <p:sp>
        <p:nvSpPr>
          <p:cNvPr id="6" name="object 3"/>
          <p:cNvSpPr txBox="1"/>
          <p:nvPr/>
        </p:nvSpPr>
        <p:spPr>
          <a:xfrm>
            <a:off x="2461621" y="6338610"/>
            <a:ext cx="4524487" cy="363578"/>
          </a:xfrm>
          <a:prstGeom prst="rect">
            <a:avLst/>
          </a:prstGeom>
        </p:spPr>
        <p:txBody>
          <a:bodyPr vert="horz" wrap="square" lIns="0" tIns="8145" rIns="0" bIns="0" rtlCol="0">
            <a:spAutoFit/>
          </a:bodyPr>
          <a:lstStyle/>
          <a:p>
            <a:pPr marL="8145">
              <a:spcBef>
                <a:spcPts val="64"/>
              </a:spcBef>
            </a:pPr>
            <a:r>
              <a:rPr sz="2309" dirty="0">
                <a:solidFill>
                  <a:srgbClr val="1E1E1E"/>
                </a:solidFill>
                <a:latin typeface="Times New Roman"/>
                <a:cs typeface="Times New Roman"/>
              </a:rPr>
              <a:t>3- </a:t>
            </a:r>
            <a:r>
              <a:rPr sz="2309" spc="-3" dirty="0">
                <a:solidFill>
                  <a:srgbClr val="1E1E1E"/>
                </a:solidFill>
                <a:latin typeface="Times New Roman"/>
                <a:cs typeface="Times New Roman"/>
              </a:rPr>
              <a:t>Double-click </a:t>
            </a:r>
            <a:r>
              <a:rPr sz="2309" dirty="0">
                <a:solidFill>
                  <a:srgbClr val="1E1E1E"/>
                </a:solidFill>
                <a:latin typeface="Times New Roman"/>
                <a:cs typeface="Times New Roman"/>
              </a:rPr>
              <a:t>a template </a:t>
            </a:r>
            <a:r>
              <a:rPr sz="2309" spc="3" dirty="0">
                <a:solidFill>
                  <a:srgbClr val="1E1E1E"/>
                </a:solidFill>
                <a:latin typeface="Times New Roman"/>
                <a:cs typeface="Times New Roman"/>
              </a:rPr>
              <a:t>to </a:t>
            </a:r>
            <a:r>
              <a:rPr sz="2309" spc="-3" dirty="0">
                <a:solidFill>
                  <a:srgbClr val="1E1E1E"/>
                </a:solidFill>
                <a:latin typeface="Times New Roman"/>
                <a:cs typeface="Times New Roman"/>
              </a:rPr>
              <a:t>open</a:t>
            </a:r>
            <a:r>
              <a:rPr sz="2309" spc="3" dirty="0">
                <a:solidFill>
                  <a:srgbClr val="1E1E1E"/>
                </a:solidFill>
                <a:latin typeface="Times New Roman"/>
                <a:cs typeface="Times New Roman"/>
              </a:rPr>
              <a:t> </a:t>
            </a:r>
            <a:r>
              <a:rPr sz="2309" dirty="0">
                <a:solidFill>
                  <a:srgbClr val="1E1E1E"/>
                </a:solidFill>
                <a:latin typeface="Times New Roman"/>
                <a:cs typeface="Times New Roman"/>
              </a:rPr>
              <a:t>it.</a:t>
            </a:r>
            <a:endParaRPr sz="2309" dirty="0">
              <a:latin typeface="Times New Roman"/>
              <a:cs typeface="Times New Roman"/>
            </a:endParaRPr>
          </a:p>
        </p:txBody>
      </p:sp>
    </p:spTree>
    <p:extLst>
      <p:ext uri="{BB962C8B-B14F-4D97-AF65-F5344CB8AC3E}">
        <p14:creationId xmlns:p14="http://schemas.microsoft.com/office/powerpoint/2010/main" val="445855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ppt_x"/>
                                          </p:val>
                                        </p:tav>
                                        <p:tav tm="100000">
                                          <p:val>
                                            <p:strVal val="#ppt_x"/>
                                          </p:val>
                                        </p:tav>
                                      </p:tavLst>
                                    </p:anim>
                                    <p:anim calcmode="lin" valueType="num">
                                      <p:cBhvr additive="base">
                                        <p:cTn id="14"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2495052" y="1376487"/>
            <a:ext cx="4105026" cy="639397"/>
          </a:xfrm>
          <a:prstGeom prst="rect">
            <a:avLst/>
          </a:prstGeom>
        </p:spPr>
        <p:txBody>
          <a:bodyPr vert="horz" wrap="square" lIns="0" tIns="7738" rIns="0" bIns="0" rtlCol="0">
            <a:spAutoFit/>
          </a:bodyPr>
          <a:lstStyle/>
          <a:p>
            <a:pPr marL="8145">
              <a:spcBef>
                <a:spcPts val="61"/>
              </a:spcBef>
            </a:pPr>
            <a:r>
              <a:rPr sz="2052" b="1" dirty="0">
                <a:solidFill>
                  <a:srgbClr val="1E1E1E"/>
                </a:solidFill>
                <a:latin typeface="Times New Roman"/>
                <a:cs typeface="Times New Roman"/>
              </a:rPr>
              <a:t>2. </a:t>
            </a:r>
            <a:r>
              <a:rPr sz="2052" b="1" spc="-3" dirty="0">
                <a:solidFill>
                  <a:srgbClr val="1E1E1E"/>
                </a:solidFill>
                <a:latin typeface="Times New Roman"/>
                <a:cs typeface="Times New Roman"/>
              </a:rPr>
              <a:t>Click to layout, Margins then </a:t>
            </a:r>
            <a:r>
              <a:rPr sz="2052" b="1" dirty="0">
                <a:solidFill>
                  <a:srgbClr val="1E1E1E"/>
                </a:solidFill>
                <a:latin typeface="Times New Roman"/>
                <a:cs typeface="Times New Roman"/>
              </a:rPr>
              <a:t>custom</a:t>
            </a:r>
            <a:r>
              <a:rPr sz="2052" b="1" spc="-125" dirty="0">
                <a:solidFill>
                  <a:srgbClr val="1E1E1E"/>
                </a:solidFill>
                <a:latin typeface="Times New Roman"/>
                <a:cs typeface="Times New Roman"/>
              </a:rPr>
              <a:t> </a:t>
            </a:r>
            <a:r>
              <a:rPr sz="2052" b="1" spc="-3" dirty="0">
                <a:solidFill>
                  <a:srgbClr val="1E1E1E"/>
                </a:solidFill>
                <a:latin typeface="Times New Roman"/>
                <a:cs typeface="Times New Roman"/>
              </a:rPr>
              <a:t>Margins</a:t>
            </a:r>
            <a:endParaRPr sz="2052" dirty="0">
              <a:latin typeface="Times New Roman"/>
              <a:cs typeface="Times New Roman"/>
            </a:endParaRPr>
          </a:p>
        </p:txBody>
      </p:sp>
      <p:sp>
        <p:nvSpPr>
          <p:cNvPr id="3" name="object 6"/>
          <p:cNvSpPr/>
          <p:nvPr/>
        </p:nvSpPr>
        <p:spPr>
          <a:xfrm>
            <a:off x="2495052" y="2793698"/>
            <a:ext cx="4105026" cy="3078770"/>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296044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ppt_x"/>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861572" y="1278748"/>
            <a:ext cx="3225378" cy="4593720"/>
          </a:xfrm>
          <a:prstGeom prst="rect">
            <a:avLst/>
          </a:prstGeom>
          <a:blipFill>
            <a:blip r:embed="rId2"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29185154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2666095" y="2353874"/>
            <a:ext cx="3958418" cy="3762941"/>
          </a:xfrm>
          <a:prstGeom prst="rect">
            <a:avLst/>
          </a:prstGeom>
          <a:blipFill>
            <a:blip r:embed="rId2" cstate="print"/>
            <a:stretch>
              <a:fillRect/>
            </a:stretch>
          </a:blipFill>
        </p:spPr>
        <p:txBody>
          <a:bodyPr wrap="square" lIns="0" tIns="0" rIns="0" bIns="0" rtlCol="0"/>
          <a:lstStyle/>
          <a:p>
            <a:endParaRPr sz="1154"/>
          </a:p>
        </p:txBody>
      </p:sp>
      <p:sp>
        <p:nvSpPr>
          <p:cNvPr id="3" name="Rectangle 2"/>
          <p:cNvSpPr/>
          <p:nvPr/>
        </p:nvSpPr>
        <p:spPr>
          <a:xfrm>
            <a:off x="2861573" y="1474226"/>
            <a:ext cx="2883292" cy="368691"/>
          </a:xfrm>
          <a:prstGeom prst="rect">
            <a:avLst/>
          </a:prstGeom>
        </p:spPr>
        <p:txBody>
          <a:bodyPr wrap="square">
            <a:spAutoFit/>
          </a:bodyPr>
          <a:lstStyle/>
          <a:p>
            <a:pPr marL="8145">
              <a:spcBef>
                <a:spcPts val="61"/>
              </a:spcBef>
            </a:pPr>
            <a:r>
              <a:rPr lang="en-US" sz="1796" b="1" spc="-3" dirty="0">
                <a:latin typeface="Times New Roman"/>
                <a:cs typeface="Times New Roman"/>
              </a:rPr>
              <a:t>3. Choice the </a:t>
            </a:r>
            <a:r>
              <a:rPr lang="en-US" sz="1796" b="1" dirty="0">
                <a:latin typeface="Times New Roman"/>
                <a:cs typeface="Times New Roman"/>
              </a:rPr>
              <a:t>font</a:t>
            </a:r>
            <a:r>
              <a:rPr lang="en-US" sz="1796" b="1" spc="-45" dirty="0">
                <a:latin typeface="Times New Roman"/>
                <a:cs typeface="Times New Roman"/>
              </a:rPr>
              <a:t> </a:t>
            </a:r>
            <a:r>
              <a:rPr lang="en-US" sz="1796" b="1" dirty="0">
                <a:latin typeface="Times New Roman"/>
                <a:cs typeface="Times New Roman"/>
              </a:rPr>
              <a:t>type</a:t>
            </a:r>
            <a:endParaRPr lang="en-US" sz="1796" dirty="0">
              <a:latin typeface="Times New Roman"/>
              <a:cs typeface="Times New Roman"/>
            </a:endParaRPr>
          </a:p>
        </p:txBody>
      </p:sp>
    </p:spTree>
    <p:extLst>
      <p:ext uri="{BB962C8B-B14F-4D97-AF65-F5344CB8AC3E}">
        <p14:creationId xmlns:p14="http://schemas.microsoft.com/office/powerpoint/2010/main" val="3341435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3190" y="3771086"/>
            <a:ext cx="4719966" cy="2367571"/>
          </a:xfrm>
          <a:prstGeom prst="rect">
            <a:avLst/>
          </a:prstGeom>
        </p:spPr>
        <p:txBody>
          <a:bodyPr wrap="square">
            <a:spAutoFit/>
          </a:bodyPr>
          <a:lstStyle/>
          <a:p>
            <a:pPr marL="106286" indent="-98549">
              <a:spcBef>
                <a:spcPts val="61"/>
              </a:spcBef>
              <a:buSzPct val="93750"/>
              <a:buFont typeface="Times New Roman"/>
              <a:buAutoNum type="arabicPeriod" startAt="4"/>
              <a:tabLst>
                <a:tab pos="106693" algn="l"/>
              </a:tabLst>
            </a:pPr>
            <a:r>
              <a:rPr lang="en-US" sz="2309" b="1" spc="-3" dirty="0">
                <a:latin typeface="Times New Roman"/>
                <a:cs typeface="Times New Roman"/>
              </a:rPr>
              <a:t> Writing an Argumentative</a:t>
            </a:r>
            <a:r>
              <a:rPr lang="en-US" sz="2309" b="1" spc="3" dirty="0">
                <a:latin typeface="Times New Roman"/>
                <a:cs typeface="Times New Roman"/>
              </a:rPr>
              <a:t> </a:t>
            </a:r>
            <a:r>
              <a:rPr lang="en-US" sz="2309" b="1" spc="-3" dirty="0">
                <a:latin typeface="Times New Roman"/>
                <a:cs typeface="Times New Roman"/>
              </a:rPr>
              <a:t>Thesis</a:t>
            </a:r>
          </a:p>
          <a:p>
            <a:pPr marL="7737">
              <a:spcBef>
                <a:spcPts val="61"/>
              </a:spcBef>
              <a:buSzPct val="93750"/>
              <a:tabLst>
                <a:tab pos="106693" algn="l"/>
              </a:tabLst>
            </a:pPr>
            <a:endParaRPr lang="en-US" sz="2309" dirty="0">
              <a:latin typeface="Times New Roman"/>
              <a:cs typeface="Times New Roman"/>
            </a:endParaRPr>
          </a:p>
          <a:p>
            <a:pPr marL="228046" marR="3258" lvl="1">
              <a:lnSpc>
                <a:spcPts val="1026"/>
              </a:lnSpc>
              <a:spcBef>
                <a:spcPts val="55"/>
              </a:spcBef>
              <a:buFontTx/>
              <a:buAutoNum type="arabicPlain"/>
              <a:tabLst>
                <a:tab pos="374647" algn="l"/>
              </a:tabLst>
            </a:pPr>
            <a:r>
              <a:rPr lang="en-US" sz="2309" spc="-10" dirty="0">
                <a:latin typeface="Times New Roman"/>
                <a:cs typeface="Times New Roman"/>
              </a:rPr>
              <a:t>- Research about your </a:t>
            </a:r>
            <a:r>
              <a:rPr lang="en-US" sz="2309" spc="-6" dirty="0">
                <a:latin typeface="Times New Roman"/>
                <a:cs typeface="Times New Roman"/>
              </a:rPr>
              <a:t>subject in </a:t>
            </a:r>
          </a:p>
          <a:p>
            <a:pPr marL="228046" marR="3258" lvl="1">
              <a:lnSpc>
                <a:spcPts val="1026"/>
              </a:lnSpc>
              <a:spcBef>
                <a:spcPts val="55"/>
              </a:spcBef>
              <a:buFontTx/>
              <a:buAutoNum type="arabicPlain"/>
              <a:tabLst>
                <a:tab pos="374647" algn="l"/>
              </a:tabLst>
            </a:pPr>
            <a:endParaRPr lang="en-US" sz="2309" spc="-6" dirty="0">
              <a:latin typeface="Times New Roman"/>
              <a:cs typeface="Times New Roman"/>
            </a:endParaRPr>
          </a:p>
          <a:p>
            <a:pPr marL="228046" marR="3258" lvl="1">
              <a:lnSpc>
                <a:spcPts val="1026"/>
              </a:lnSpc>
              <a:spcBef>
                <a:spcPts val="55"/>
              </a:spcBef>
              <a:buFontTx/>
              <a:buAutoNum type="arabicPlain"/>
              <a:tabLst>
                <a:tab pos="374647" algn="l"/>
              </a:tabLst>
            </a:pPr>
            <a:endParaRPr lang="en-US" sz="2309" spc="-6" dirty="0">
              <a:latin typeface="Times New Roman"/>
              <a:cs typeface="Times New Roman"/>
            </a:endParaRPr>
          </a:p>
          <a:p>
            <a:pPr marL="228046" marR="3258" lvl="1">
              <a:lnSpc>
                <a:spcPts val="1026"/>
              </a:lnSpc>
              <a:spcBef>
                <a:spcPts val="55"/>
              </a:spcBef>
              <a:tabLst>
                <a:tab pos="374647" algn="l"/>
              </a:tabLst>
            </a:pPr>
            <a:r>
              <a:rPr lang="en-US" sz="2309" spc="-3" dirty="0">
                <a:latin typeface="Times New Roman"/>
                <a:cs typeface="Times New Roman"/>
              </a:rPr>
              <a:t>the </a:t>
            </a:r>
            <a:r>
              <a:rPr lang="en-US" sz="2309" spc="-10" dirty="0">
                <a:latin typeface="Times New Roman"/>
                <a:cs typeface="Times New Roman"/>
              </a:rPr>
              <a:t>books </a:t>
            </a:r>
            <a:r>
              <a:rPr lang="en-US" sz="2309" spc="-3" dirty="0">
                <a:latin typeface="Times New Roman"/>
                <a:cs typeface="Times New Roman"/>
              </a:rPr>
              <a:t>or in </a:t>
            </a:r>
            <a:r>
              <a:rPr lang="en-US" sz="2309" spc="-6" dirty="0">
                <a:latin typeface="Times New Roman"/>
                <a:cs typeface="Times New Roman"/>
              </a:rPr>
              <a:t>the </a:t>
            </a:r>
            <a:r>
              <a:rPr lang="en-US" sz="2309" spc="-10" dirty="0">
                <a:latin typeface="Times New Roman"/>
                <a:cs typeface="Times New Roman"/>
              </a:rPr>
              <a:t>internet. </a:t>
            </a:r>
            <a:r>
              <a:rPr lang="en-US" sz="2309" spc="-10" dirty="0">
                <a:solidFill>
                  <a:srgbClr val="0C224A"/>
                </a:solidFill>
                <a:latin typeface="Times New Roman"/>
                <a:cs typeface="Times New Roman"/>
              </a:rPr>
              <a:t> </a:t>
            </a:r>
          </a:p>
          <a:p>
            <a:pPr marL="228046" marR="3258" lvl="1">
              <a:lnSpc>
                <a:spcPts val="1026"/>
              </a:lnSpc>
              <a:spcBef>
                <a:spcPts val="55"/>
              </a:spcBef>
              <a:tabLst>
                <a:tab pos="374647" algn="l"/>
              </a:tabLst>
            </a:pPr>
            <a:endParaRPr lang="en-US" sz="2309" spc="-10" dirty="0">
              <a:solidFill>
                <a:srgbClr val="0C224A"/>
              </a:solidFill>
              <a:latin typeface="Times New Roman"/>
              <a:cs typeface="Times New Roman"/>
            </a:endParaRPr>
          </a:p>
          <a:p>
            <a:pPr marL="228046" marR="3258" lvl="1">
              <a:lnSpc>
                <a:spcPts val="1026"/>
              </a:lnSpc>
              <a:spcBef>
                <a:spcPts val="55"/>
              </a:spcBef>
              <a:tabLst>
                <a:tab pos="374647" algn="l"/>
              </a:tabLst>
            </a:pPr>
            <a:endParaRPr lang="en-US" sz="2309" spc="-10" dirty="0">
              <a:solidFill>
                <a:srgbClr val="0C224A"/>
              </a:solidFill>
              <a:latin typeface="Times New Roman"/>
              <a:cs typeface="Times New Roman"/>
            </a:endParaRPr>
          </a:p>
          <a:p>
            <a:pPr marL="228046" marR="3258" lvl="1">
              <a:lnSpc>
                <a:spcPts val="1026"/>
              </a:lnSpc>
              <a:spcBef>
                <a:spcPts val="55"/>
              </a:spcBef>
              <a:tabLst>
                <a:tab pos="374647" algn="l"/>
              </a:tabLst>
            </a:pPr>
            <a:endParaRPr lang="en-US" sz="2309" spc="-10" dirty="0">
              <a:solidFill>
                <a:srgbClr val="0C224A"/>
              </a:solidFill>
              <a:latin typeface="Times New Roman"/>
              <a:cs typeface="Times New Roman"/>
            </a:endParaRPr>
          </a:p>
          <a:p>
            <a:pPr marL="228046" marR="3258" lvl="1">
              <a:lnSpc>
                <a:spcPts val="1026"/>
              </a:lnSpc>
              <a:spcBef>
                <a:spcPts val="55"/>
              </a:spcBef>
              <a:tabLst>
                <a:tab pos="374647" algn="l"/>
              </a:tabLst>
            </a:pPr>
            <a:r>
              <a:rPr lang="en-US" sz="2309" spc="-10" dirty="0">
                <a:solidFill>
                  <a:srgbClr val="0C224A"/>
                </a:solidFill>
                <a:latin typeface="Times New Roman"/>
                <a:cs typeface="Times New Roman"/>
              </a:rPr>
              <a:t>2- </a:t>
            </a:r>
            <a:r>
              <a:rPr lang="en-US" sz="2309" spc="-3" dirty="0">
                <a:solidFill>
                  <a:srgbClr val="0C224A"/>
                </a:solidFill>
                <a:latin typeface="Times New Roman"/>
                <a:cs typeface="Times New Roman"/>
              </a:rPr>
              <a:t> </a:t>
            </a:r>
            <a:r>
              <a:rPr lang="en-US" sz="2309" spc="-6" dirty="0">
                <a:latin typeface="Times New Roman"/>
                <a:cs typeface="Times New Roman"/>
              </a:rPr>
              <a:t>define </a:t>
            </a:r>
            <a:r>
              <a:rPr lang="en-US" sz="2309" spc="-3" dirty="0">
                <a:latin typeface="Times New Roman"/>
                <a:cs typeface="Times New Roman"/>
              </a:rPr>
              <a:t>the </a:t>
            </a:r>
            <a:r>
              <a:rPr lang="en-US" sz="2309" spc="-10" dirty="0">
                <a:latin typeface="Times New Roman"/>
                <a:cs typeface="Times New Roman"/>
              </a:rPr>
              <a:t>keyword </a:t>
            </a:r>
            <a:r>
              <a:rPr lang="en-US" sz="2309" spc="-3" dirty="0">
                <a:latin typeface="Times New Roman"/>
                <a:cs typeface="Times New Roman"/>
              </a:rPr>
              <a:t>of</a:t>
            </a:r>
            <a:r>
              <a:rPr lang="en-US" sz="2309" spc="-109" dirty="0">
                <a:latin typeface="Times New Roman"/>
                <a:cs typeface="Times New Roman"/>
              </a:rPr>
              <a:t> </a:t>
            </a:r>
            <a:r>
              <a:rPr lang="en-US" sz="2309" spc="-6" dirty="0">
                <a:latin typeface="Times New Roman"/>
                <a:cs typeface="Times New Roman"/>
              </a:rPr>
              <a:t>subjects</a:t>
            </a:r>
            <a:r>
              <a:rPr lang="en-US" sz="2309" spc="-6" dirty="0">
                <a:solidFill>
                  <a:srgbClr val="0C224A"/>
                </a:solidFill>
                <a:latin typeface="Times New Roman"/>
                <a:cs typeface="Times New Roman"/>
              </a:rPr>
              <a:t>.</a:t>
            </a:r>
            <a:r>
              <a:rPr lang="en-US" sz="2309" spc="-6" dirty="0">
                <a:latin typeface="Times New Roman"/>
                <a:cs typeface="Times New Roman"/>
              </a:rPr>
              <a:t> </a:t>
            </a:r>
          </a:p>
          <a:p>
            <a:pPr marL="228046" marR="3258" lvl="1">
              <a:lnSpc>
                <a:spcPts val="1026"/>
              </a:lnSpc>
              <a:spcBef>
                <a:spcPts val="55"/>
              </a:spcBef>
              <a:tabLst>
                <a:tab pos="374647" algn="l"/>
              </a:tabLst>
            </a:pPr>
            <a:endParaRPr lang="en-US" sz="2309" spc="-6" dirty="0">
              <a:latin typeface="Times New Roman"/>
              <a:cs typeface="Times New Roman"/>
            </a:endParaRPr>
          </a:p>
          <a:p>
            <a:pPr marL="228046" marR="3258" lvl="1">
              <a:lnSpc>
                <a:spcPts val="1026"/>
              </a:lnSpc>
              <a:spcBef>
                <a:spcPts val="55"/>
              </a:spcBef>
              <a:tabLst>
                <a:tab pos="374647" algn="l"/>
              </a:tabLst>
            </a:pPr>
            <a:endParaRPr lang="en-US" sz="2309" spc="-6" dirty="0">
              <a:latin typeface="Times New Roman"/>
              <a:cs typeface="Times New Roman"/>
            </a:endParaRPr>
          </a:p>
          <a:p>
            <a:pPr marL="228046" marR="3258" lvl="1">
              <a:lnSpc>
                <a:spcPts val="1026"/>
              </a:lnSpc>
              <a:spcBef>
                <a:spcPts val="55"/>
              </a:spcBef>
              <a:tabLst>
                <a:tab pos="374647" algn="l"/>
              </a:tabLst>
            </a:pPr>
            <a:r>
              <a:rPr lang="en-US" sz="2309" spc="-6" dirty="0">
                <a:latin typeface="Times New Roman"/>
                <a:cs typeface="Times New Roman"/>
              </a:rPr>
              <a:t>Choice </a:t>
            </a:r>
            <a:r>
              <a:rPr lang="en-US" sz="2309" spc="-10" dirty="0">
                <a:latin typeface="Times New Roman"/>
                <a:cs typeface="Times New Roman"/>
              </a:rPr>
              <a:t>your main subject.</a:t>
            </a:r>
            <a:endParaRPr lang="en-US" sz="2309" dirty="0">
              <a:latin typeface="Times New Roman"/>
              <a:cs typeface="Times New Roman"/>
            </a:endParaRPr>
          </a:p>
        </p:txBody>
      </p:sp>
      <p:sp>
        <p:nvSpPr>
          <p:cNvPr id="3" name="object 3"/>
          <p:cNvSpPr/>
          <p:nvPr/>
        </p:nvSpPr>
        <p:spPr>
          <a:xfrm>
            <a:off x="2666095" y="399100"/>
            <a:ext cx="3469724" cy="2932162"/>
          </a:xfrm>
          <a:prstGeom prst="rect">
            <a:avLst/>
          </a:prstGeom>
          <a:blipFill>
            <a:blip r:embed="rId3" cstate="print"/>
            <a:stretch>
              <a:fillRect/>
            </a:stretch>
          </a:blipFill>
        </p:spPr>
        <p:txBody>
          <a:bodyPr wrap="square" lIns="0" tIns="0" rIns="0" bIns="0" rtlCol="0"/>
          <a:lstStyle/>
          <a:p>
            <a:endParaRPr sz="1154"/>
          </a:p>
        </p:txBody>
      </p:sp>
    </p:spTree>
    <p:extLst>
      <p:ext uri="{BB962C8B-B14F-4D97-AF65-F5344CB8AC3E}">
        <p14:creationId xmlns:p14="http://schemas.microsoft.com/office/powerpoint/2010/main" val="18017642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250" fill="hold"/>
                                        <p:tgtEl>
                                          <p:spTgt spid="3"/>
                                        </p:tgtEl>
                                        <p:attrNameLst>
                                          <p:attrName>ppt_x</p:attrName>
                                        </p:attrNameLst>
                                      </p:cBhvr>
                                      <p:tavLst>
                                        <p:tav tm="0">
                                          <p:val>
                                            <p:strVal val="#ppt_x"/>
                                          </p:val>
                                        </p:tav>
                                        <p:tav tm="100000">
                                          <p:val>
                                            <p:strVal val="#ppt_x"/>
                                          </p:val>
                                        </p:tav>
                                      </p:tavLst>
                                    </p:anim>
                                    <p:anim calcmode="lin" valueType="num">
                                      <p:cBhvr additive="base">
                                        <p:cTn id="8" dur="2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5072074"/>
            <a:ext cx="6774611" cy="1107996"/>
          </a:xfrm>
          <a:prstGeom prst="rect">
            <a:avLst/>
          </a:prstGeom>
          <a:noFill/>
        </p:spPr>
        <p:txBody>
          <a:bodyPr wrap="none" lIns="91440" tIns="45720" rIns="91440" bIns="45720">
            <a:spAutoFit/>
          </a:bodyPr>
          <a:lstStyle/>
          <a:p>
            <a:pPr algn="ctr"/>
            <a:r>
              <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What is a thesis</a:t>
            </a:r>
            <a:r>
              <a:rPr lang="en-US" sz="6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Demi" pitchFamily="34" charset="0"/>
            </a:endParaRPr>
          </a:p>
        </p:txBody>
      </p:sp>
      <p:pic>
        <p:nvPicPr>
          <p:cNvPr id="7" name="Picture 2" descr="http://www.berchman.com/wp-content/uploads/2009/02/thesis-binary.jpg"/>
          <p:cNvPicPr>
            <a:picLocks noChangeAspect="1" noChangeArrowheads="1"/>
          </p:cNvPicPr>
          <p:nvPr/>
        </p:nvPicPr>
        <p:blipFill>
          <a:blip r:embed="rId2"/>
          <a:srcRect/>
          <a:stretch>
            <a:fillRect/>
          </a:stretch>
        </p:blipFill>
        <p:spPr bwMode="auto">
          <a:xfrm>
            <a:off x="2000232" y="428604"/>
            <a:ext cx="6000792" cy="4167188"/>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2976" y="642918"/>
            <a:ext cx="8217314"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General Considerations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White papers A4 (297 X 210 mm) are used, and printing should be on one side of the   </a:t>
            </a:r>
          </a:p>
          <a:p>
            <a:pPr marL="0" marR="0" lvl="0" indent="0" algn="l" defTabSz="914400" rtl="0" eaLnBrk="0" fontAlgn="base" latinLnBrk="0" hangingPunct="0">
              <a:lnSpc>
                <a:spcPct val="100000"/>
              </a:lnSpc>
              <a:spcBef>
                <a:spcPct val="0"/>
              </a:spcBef>
              <a:spcAft>
                <a:spcPct val="0"/>
              </a:spcAft>
              <a:buClrTx/>
              <a:buSzTx/>
              <a:tabLst/>
            </a:pPr>
            <a:r>
              <a:rPr kumimoji="0" lang="en-US" b="0" i="0" u="none" strike="noStrike" cap="none" normalizeH="0" dirty="0" smtClean="0">
                <a:ln>
                  <a:noFill/>
                </a:ln>
                <a:solidFill>
                  <a:srgbClr val="000000"/>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paper.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margins should be as follows: 3 cm for the left margin and 2 cm for other     </a:t>
            </a:r>
          </a:p>
          <a:p>
            <a:pPr marL="0" marR="0" lvl="0" indent="0" algn="l" defTabSz="914400" rtl="0" eaLnBrk="0" fontAlgn="base" latinLnBrk="0" hangingPunct="0">
              <a:lnSpc>
                <a:spcPct val="100000"/>
              </a:lnSpc>
              <a:spcBef>
                <a:spcPct val="0"/>
              </a:spcBef>
              <a:spcAft>
                <a:spcPct val="0"/>
              </a:spcAft>
              <a:buClrTx/>
              <a:buSzTx/>
              <a:tabLst/>
            </a:pPr>
            <a:r>
              <a:rPr lang="en-US" dirty="0" smtClean="0">
                <a:solidFill>
                  <a:srgbClr val="000000"/>
                </a:solidFill>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margins.</a:t>
            </a:r>
          </a:p>
          <a:p>
            <a:pPr marL="0" marR="0" lvl="0" indent="0" algn="l" defTabSz="914400" rtl="0" eaLnBrk="0" fontAlgn="base" latinLnBrk="0" hangingPunct="0">
              <a:lnSpc>
                <a:spcPct val="100000"/>
              </a:lnSpc>
              <a:spcBef>
                <a:spcPct val="0"/>
              </a:spcBef>
              <a:spcAft>
                <a:spcPct val="0"/>
              </a:spcAft>
              <a:buClrTx/>
              <a:buSzTx/>
              <a:buFontTx/>
              <a:buChar char="•"/>
              <a:tabLst/>
            </a:pPr>
            <a:endParaRPr lang="en-GB" sz="16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pPr>
            <a:r>
              <a:rPr lang="en-US" sz="1600" dirty="0" smtClean="0"/>
              <a:t>Page Layout ----  Page Setup -----Margins----- Custom Margins----page setup—Margins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33456" t="15655" r="34063" b="23003"/>
          <a:stretch>
            <a:fillRect/>
          </a:stretch>
        </p:blipFill>
        <p:spPr bwMode="auto">
          <a:xfrm>
            <a:off x="2339752" y="3933056"/>
            <a:ext cx="5094898" cy="292494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circle(in)">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animEffect transition="in" filter="circle(in)">
                                      <p:cBhvr>
                                        <p:cTn id="12" dur="2000"/>
                                        <p:tgtEl>
                                          <p:spTgt spid="1025">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Effect transition="in" filter="circle(in)">
                                      <p:cBhvr>
                                        <p:cTn id="15" dur="2000"/>
                                        <p:tgtEl>
                                          <p:spTgt spid="102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5">
                                            <p:txEl>
                                              <p:pRg st="4" end="4"/>
                                            </p:txEl>
                                          </p:spTgt>
                                        </p:tgtEl>
                                        <p:attrNameLst>
                                          <p:attrName>style.visibility</p:attrName>
                                        </p:attrNameLst>
                                      </p:cBhvr>
                                      <p:to>
                                        <p:strVal val="visible"/>
                                      </p:to>
                                    </p:set>
                                    <p:animEffect transition="in" filter="circle(in)">
                                      <p:cBhvr>
                                        <p:cTn id="20" dur="2000"/>
                                        <p:tgtEl>
                                          <p:spTgt spid="1025">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1025">
                                            <p:txEl>
                                              <p:pRg st="5" end="5"/>
                                            </p:txEl>
                                          </p:spTgt>
                                        </p:tgtEl>
                                        <p:attrNameLst>
                                          <p:attrName>style.visibility</p:attrName>
                                        </p:attrNameLst>
                                      </p:cBhvr>
                                      <p:to>
                                        <p:strVal val="visible"/>
                                      </p:to>
                                    </p:set>
                                    <p:animEffect transition="in" filter="circle(in)">
                                      <p:cBhvr>
                                        <p:cTn id="23" dur="2000"/>
                                        <p:tgtEl>
                                          <p:spTgt spid="102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025">
                                            <p:txEl>
                                              <p:pRg st="8" end="8"/>
                                            </p:txEl>
                                          </p:spTgt>
                                        </p:tgtEl>
                                        <p:attrNameLst>
                                          <p:attrName>style.visibility</p:attrName>
                                        </p:attrNameLst>
                                      </p:cBhvr>
                                      <p:to>
                                        <p:strVal val="visible"/>
                                      </p:to>
                                    </p:set>
                                    <p:animEffect transition="in" filter="circle(in)">
                                      <p:cBhvr>
                                        <p:cTn id="28" dur="2000"/>
                                        <p:tgtEl>
                                          <p:spTgt spid="102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48680"/>
            <a:ext cx="6786610" cy="7017306"/>
          </a:xfrm>
          <a:prstGeom prst="rect">
            <a:avLst/>
          </a:prstGeom>
        </p:spPr>
        <p:txBody>
          <a:bodyPr wrap="square">
            <a:spAutoFit/>
          </a:bodyPr>
          <a:lstStyle/>
          <a:p>
            <a:pPr lvl="0">
              <a:buFont typeface="Arial" pitchFamily="34" charset="0"/>
              <a:buChar char="•"/>
            </a:pPr>
            <a:endParaRPr lang="en-US" dirty="0" smtClean="0"/>
          </a:p>
          <a:p>
            <a:pPr lvl="0">
              <a:buFont typeface="Arial" pitchFamily="34" charset="0"/>
              <a:buChar char="•"/>
            </a:pPr>
            <a:r>
              <a:rPr lang="en-US" b="1" dirty="0" smtClean="0">
                <a:solidFill>
                  <a:srgbClr val="FFC000"/>
                </a:solidFill>
              </a:rPr>
              <a:t>The font type </a:t>
            </a:r>
            <a:r>
              <a:rPr lang="en-US" dirty="0" smtClean="0"/>
              <a:t>is “Times New Roman”.</a:t>
            </a:r>
          </a:p>
          <a:p>
            <a:pPr lvl="0">
              <a:buFont typeface="Arial" pitchFamily="34" charset="0"/>
              <a:buChar char="•"/>
            </a:pPr>
            <a:endParaRPr lang="en-GB" dirty="0" smtClean="0"/>
          </a:p>
          <a:p>
            <a:pPr lvl="0"/>
            <a:r>
              <a:rPr lang="en-GB" dirty="0" smtClean="0"/>
              <a:t>    </a:t>
            </a:r>
            <a:r>
              <a:rPr lang="en-GB" dirty="0" smtClean="0">
                <a:solidFill>
                  <a:srgbClr val="FF0000"/>
                </a:solidFill>
              </a:rPr>
              <a:t>Home----Font</a:t>
            </a:r>
          </a:p>
          <a:p>
            <a:pPr lvl="0"/>
            <a:endParaRPr lang="en-GB" dirty="0" smtClean="0">
              <a:solidFill>
                <a:srgbClr val="FF0000"/>
              </a:solidFill>
            </a:endParaRPr>
          </a:p>
          <a:p>
            <a:pPr lvl="0">
              <a:buFont typeface="Arial" pitchFamily="34" charset="0"/>
              <a:buChar char="•"/>
            </a:pPr>
            <a:endParaRPr lang="en-US" dirty="0" smtClean="0"/>
          </a:p>
          <a:p>
            <a:pPr lvl="0">
              <a:buFont typeface="Arial" pitchFamily="34" charset="0"/>
              <a:buChar char="•"/>
            </a:pPr>
            <a:endParaRPr lang="en-US" dirty="0" smtClean="0"/>
          </a:p>
          <a:p>
            <a:pPr lvl="0">
              <a:buFont typeface="Arial" pitchFamily="34" charset="0"/>
              <a:buChar char="•"/>
            </a:pPr>
            <a:endParaRPr lang="en-US" dirty="0" smtClean="0"/>
          </a:p>
          <a:p>
            <a:pPr lvl="0">
              <a:buFont typeface="Arial" pitchFamily="34" charset="0"/>
              <a:buChar char="•"/>
            </a:pPr>
            <a:endParaRPr lang="en-US" dirty="0" smtClean="0"/>
          </a:p>
          <a:p>
            <a:pPr lvl="0">
              <a:buFont typeface="Arial" pitchFamily="34" charset="0"/>
              <a:buChar char="•"/>
            </a:pPr>
            <a:endParaRPr lang="en-US" dirty="0" smtClean="0"/>
          </a:p>
          <a:p>
            <a:pPr lvl="0">
              <a:buFont typeface="Arial" pitchFamily="34" charset="0"/>
              <a:buChar char="•"/>
            </a:pPr>
            <a:endParaRPr lang="en-US" b="1" dirty="0" smtClean="0">
              <a:solidFill>
                <a:schemeClr val="accent1">
                  <a:lumMod val="60000"/>
                  <a:lumOff val="40000"/>
                </a:schemeClr>
              </a:solidFill>
            </a:endParaRPr>
          </a:p>
          <a:p>
            <a:pPr lvl="0">
              <a:buFont typeface="Arial" pitchFamily="34" charset="0"/>
              <a:buChar char="•"/>
            </a:pPr>
            <a:endParaRPr lang="en-US" b="1" dirty="0">
              <a:solidFill>
                <a:schemeClr val="accent1">
                  <a:lumMod val="60000"/>
                  <a:lumOff val="40000"/>
                </a:schemeClr>
              </a:solidFill>
            </a:endParaRPr>
          </a:p>
          <a:p>
            <a:pPr lvl="0">
              <a:buFont typeface="Arial" pitchFamily="34" charset="0"/>
              <a:buChar char="•"/>
            </a:pPr>
            <a:endParaRPr lang="en-US" b="1" dirty="0" smtClean="0">
              <a:solidFill>
                <a:schemeClr val="accent1">
                  <a:lumMod val="60000"/>
                  <a:lumOff val="40000"/>
                </a:schemeClr>
              </a:solidFill>
            </a:endParaRPr>
          </a:p>
          <a:p>
            <a:pPr lvl="0">
              <a:buFont typeface="Arial" pitchFamily="34" charset="0"/>
              <a:buChar char="•"/>
            </a:pPr>
            <a:endParaRPr lang="en-US" b="1" dirty="0">
              <a:solidFill>
                <a:schemeClr val="accent1">
                  <a:lumMod val="60000"/>
                  <a:lumOff val="40000"/>
                </a:schemeClr>
              </a:solidFill>
            </a:endParaRPr>
          </a:p>
          <a:p>
            <a:pPr lvl="0">
              <a:buFont typeface="Arial" pitchFamily="34" charset="0"/>
              <a:buChar char="•"/>
            </a:pPr>
            <a:endParaRPr lang="en-US" b="1" dirty="0" smtClean="0">
              <a:solidFill>
                <a:schemeClr val="accent1">
                  <a:lumMod val="60000"/>
                  <a:lumOff val="40000"/>
                </a:schemeClr>
              </a:solidFill>
            </a:endParaRPr>
          </a:p>
          <a:p>
            <a:pPr lvl="0">
              <a:buFont typeface="Arial" pitchFamily="34" charset="0"/>
              <a:buChar char="•"/>
            </a:pPr>
            <a:endParaRPr lang="en-US" b="1" dirty="0">
              <a:solidFill>
                <a:schemeClr val="accent1">
                  <a:lumMod val="60000"/>
                  <a:lumOff val="40000"/>
                </a:schemeClr>
              </a:solidFill>
            </a:endParaRPr>
          </a:p>
          <a:p>
            <a:pPr lvl="0">
              <a:buFont typeface="Arial" pitchFamily="34" charset="0"/>
              <a:buChar char="•"/>
            </a:pPr>
            <a:r>
              <a:rPr lang="en-US" b="1" dirty="0" smtClean="0">
                <a:solidFill>
                  <a:schemeClr val="accent1">
                    <a:lumMod val="60000"/>
                    <a:lumOff val="40000"/>
                  </a:schemeClr>
                </a:solidFill>
              </a:rPr>
              <a:t>The font size </a:t>
            </a:r>
            <a:r>
              <a:rPr lang="en-US" dirty="0" smtClean="0"/>
              <a:t>should be as follows:  </a:t>
            </a:r>
            <a:r>
              <a:rPr lang="en-US" dirty="0" smtClean="0">
                <a:solidFill>
                  <a:srgbClr val="C00000"/>
                </a:solidFill>
              </a:rPr>
              <a:t>14 for the text</a:t>
            </a:r>
            <a:r>
              <a:rPr lang="en-US" dirty="0" smtClean="0"/>
              <a:t>; </a:t>
            </a:r>
            <a:r>
              <a:rPr lang="en-US" dirty="0" smtClean="0">
                <a:solidFill>
                  <a:schemeClr val="accent4">
                    <a:lumMod val="75000"/>
                  </a:schemeClr>
                </a:solidFill>
              </a:rPr>
              <a:t>12 for table</a:t>
            </a:r>
            <a:r>
              <a:rPr lang="en-US" dirty="0" smtClean="0"/>
              <a:t>;    </a:t>
            </a:r>
          </a:p>
          <a:p>
            <a:pPr lvl="0"/>
            <a:r>
              <a:rPr lang="en-US" dirty="0" smtClean="0"/>
              <a:t>  </a:t>
            </a:r>
            <a:r>
              <a:rPr lang="en-US" dirty="0" smtClean="0">
                <a:solidFill>
                  <a:schemeClr val="accent2">
                    <a:lumMod val="75000"/>
                  </a:schemeClr>
                </a:solidFill>
              </a:rPr>
              <a:t>20 for titles </a:t>
            </a:r>
            <a:r>
              <a:rPr lang="en-US" dirty="0" smtClean="0"/>
              <a:t>of the body of the text parts ; </a:t>
            </a:r>
            <a:r>
              <a:rPr lang="en-US" dirty="0" smtClean="0">
                <a:solidFill>
                  <a:srgbClr val="00B050"/>
                </a:solidFill>
              </a:rPr>
              <a:t>18 for headings </a:t>
            </a:r>
            <a:r>
              <a:rPr lang="en-US" dirty="0" smtClean="0"/>
              <a:t>and   </a:t>
            </a:r>
          </a:p>
          <a:p>
            <a:pPr lvl="0"/>
            <a:r>
              <a:rPr lang="en-US" dirty="0" smtClean="0"/>
              <a:t> </a:t>
            </a:r>
            <a:r>
              <a:rPr lang="en-US" dirty="0" smtClean="0">
                <a:solidFill>
                  <a:srgbClr val="7030A0"/>
                </a:solidFill>
              </a:rPr>
              <a:t>16 for subheadings.</a:t>
            </a:r>
          </a:p>
          <a:p>
            <a:pPr lvl="0">
              <a:buFont typeface="Arial" pitchFamily="34" charset="0"/>
              <a:buChar char="•"/>
            </a:pPr>
            <a:endParaRPr lang="en-US" dirty="0" smtClean="0"/>
          </a:p>
          <a:p>
            <a:pPr lvl="0"/>
            <a:endParaRPr lang="en-US" dirty="0" smtClean="0"/>
          </a:p>
          <a:p>
            <a:r>
              <a:rPr lang="en-US" dirty="0" smtClean="0"/>
              <a:t>                 </a:t>
            </a:r>
          </a:p>
          <a:p>
            <a:pPr lvl="0">
              <a:buFont typeface="Arial" pitchFamily="34" charset="0"/>
              <a:buChar char="•"/>
            </a:pPr>
            <a:endParaRPr lang="en-GB" dirty="0" smtClean="0"/>
          </a:p>
          <a:p>
            <a:endParaRPr lang="en-US" dirty="0" smtClean="0"/>
          </a:p>
          <a:p>
            <a:pPr lvl="0">
              <a:buFont typeface="Arial" pitchFamily="34" charset="0"/>
              <a:buChar char="•"/>
            </a:pPr>
            <a:endParaRPr lang="en-US" dirty="0"/>
          </a:p>
        </p:txBody>
      </p:sp>
      <p:pic>
        <p:nvPicPr>
          <p:cNvPr id="3" name="Picture 2"/>
          <p:cNvPicPr/>
          <p:nvPr/>
        </p:nvPicPr>
        <p:blipFill>
          <a:blip r:embed="rId2"/>
          <a:srcRect t="2521" r="70691" b="83131"/>
          <a:stretch>
            <a:fillRect/>
          </a:stretch>
        </p:blipFill>
        <p:spPr bwMode="auto">
          <a:xfrm>
            <a:off x="2157737" y="1988840"/>
            <a:ext cx="5328592" cy="2291146"/>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16" end="16"/>
                                            </p:txEl>
                                          </p:spTgt>
                                        </p:tgtEl>
                                        <p:attrNameLst>
                                          <p:attrName>style.visibility</p:attrName>
                                        </p:attrNameLst>
                                      </p:cBhvr>
                                      <p:to>
                                        <p:strVal val="visible"/>
                                      </p:to>
                                    </p:set>
                                    <p:animEffect transition="in" filter="circle(in)">
                                      <p:cBhvr>
                                        <p:cTn id="22" dur="2000"/>
                                        <p:tgtEl>
                                          <p:spTgt spid="2">
                                            <p:txEl>
                                              <p:pRg st="16" end="1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17" end="17"/>
                                            </p:txEl>
                                          </p:spTgt>
                                        </p:tgtEl>
                                        <p:attrNameLst>
                                          <p:attrName>style.visibility</p:attrName>
                                        </p:attrNameLst>
                                      </p:cBhvr>
                                      <p:to>
                                        <p:strVal val="visible"/>
                                      </p:to>
                                    </p:set>
                                    <p:animEffect transition="in" filter="circle(in)">
                                      <p:cBhvr>
                                        <p:cTn id="25" dur="2000"/>
                                        <p:tgtEl>
                                          <p:spTgt spid="2">
                                            <p:txEl>
                                              <p:pRg st="17" end="1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18" end="18"/>
                                            </p:txEl>
                                          </p:spTgt>
                                        </p:tgtEl>
                                        <p:attrNameLst>
                                          <p:attrName>style.visibility</p:attrName>
                                        </p:attrNameLst>
                                      </p:cBhvr>
                                      <p:to>
                                        <p:strVal val="visible"/>
                                      </p:to>
                                    </p:set>
                                    <p:animEffect transition="in" filter="circle(in)">
                                      <p:cBhvr>
                                        <p:cTn id="28"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60648"/>
            <a:ext cx="6840760" cy="2031325"/>
          </a:xfrm>
          <a:prstGeom prst="rect">
            <a:avLst/>
          </a:prstGeom>
        </p:spPr>
        <p:txBody>
          <a:bodyPr wrap="square">
            <a:spAutoFit/>
          </a:bodyPr>
          <a:lstStyle/>
          <a:p>
            <a:pPr>
              <a:buFont typeface="Arial" pitchFamily="34" charset="0"/>
              <a:buChar char="•"/>
            </a:pPr>
            <a:r>
              <a:rPr lang="en-US" b="1" dirty="0">
                <a:solidFill>
                  <a:srgbClr val="FF0000"/>
                </a:solidFill>
              </a:rPr>
              <a:t>Line spacing should be </a:t>
            </a:r>
            <a:r>
              <a:rPr lang="en-US" dirty="0">
                <a:solidFill>
                  <a:schemeClr val="accent2">
                    <a:lumMod val="75000"/>
                  </a:schemeClr>
                </a:solidFill>
              </a:rPr>
              <a:t>1.5 space </a:t>
            </a:r>
            <a:r>
              <a:rPr lang="en-US" dirty="0"/>
              <a:t>of the Microsoft Word computer program throughout the text.  </a:t>
            </a:r>
            <a:r>
              <a:rPr lang="en-US" dirty="0">
                <a:solidFill>
                  <a:srgbClr val="C00000"/>
                </a:solidFill>
              </a:rPr>
              <a:t>3 line spacing </a:t>
            </a:r>
            <a:r>
              <a:rPr lang="en-US" dirty="0"/>
              <a:t>between </a:t>
            </a:r>
            <a:r>
              <a:rPr lang="en-US" dirty="0">
                <a:solidFill>
                  <a:srgbClr val="C00000"/>
                </a:solidFill>
              </a:rPr>
              <a:t>the main title and the text</a:t>
            </a:r>
            <a:r>
              <a:rPr lang="en-US" dirty="0"/>
              <a:t>. </a:t>
            </a:r>
            <a:r>
              <a:rPr lang="en-US" dirty="0">
                <a:solidFill>
                  <a:srgbClr val="00B050"/>
                </a:solidFill>
              </a:rPr>
              <a:t>Single spacing </a:t>
            </a:r>
            <a:r>
              <a:rPr lang="en-US" dirty="0"/>
              <a:t>may be used only in the </a:t>
            </a:r>
            <a:r>
              <a:rPr lang="en-US" dirty="0">
                <a:solidFill>
                  <a:srgbClr val="92D050"/>
                </a:solidFill>
              </a:rPr>
              <a:t>Table of Contents, charts, graphs, tables,  appendices, and bibliography. </a:t>
            </a:r>
          </a:p>
          <a:p>
            <a:pPr lvl="0">
              <a:buFont typeface="Arial" pitchFamily="34" charset="0"/>
              <a:buChar char="•"/>
            </a:pPr>
            <a:endParaRPr lang="en-US" dirty="0"/>
          </a:p>
          <a:p>
            <a:pPr lvl="0"/>
            <a:endParaRPr lang="en-GB" dirty="0"/>
          </a:p>
          <a:p>
            <a:pPr lvl="0"/>
            <a:r>
              <a:rPr lang="en-GB" dirty="0"/>
              <a:t>   </a:t>
            </a:r>
            <a:r>
              <a:rPr lang="en-GB" dirty="0">
                <a:solidFill>
                  <a:srgbClr val="FF0000"/>
                </a:solidFill>
              </a:rPr>
              <a:t>Home ---</a:t>
            </a:r>
            <a:r>
              <a:rPr lang="en-GB" dirty="0" smtClean="0">
                <a:solidFill>
                  <a:srgbClr val="FF0000"/>
                </a:solidFill>
              </a:rPr>
              <a:t>Paragraph    </a:t>
            </a:r>
            <a:endParaRPr lang="en-US" dirty="0">
              <a:solidFill>
                <a:srgbClr val="FF0000"/>
              </a:solidFill>
            </a:endParaRPr>
          </a:p>
        </p:txBody>
      </p:sp>
      <p:pic>
        <p:nvPicPr>
          <p:cNvPr id="3" name="Picture 2"/>
          <p:cNvPicPr/>
          <p:nvPr/>
        </p:nvPicPr>
        <p:blipFill>
          <a:blip r:embed="rId2"/>
          <a:srcRect r="47917" b="64615"/>
          <a:stretch>
            <a:fillRect/>
          </a:stretch>
        </p:blipFill>
        <p:spPr bwMode="auto">
          <a:xfrm>
            <a:off x="2267744" y="2996952"/>
            <a:ext cx="5616624" cy="3384376"/>
          </a:xfrm>
          <a:prstGeom prst="rect">
            <a:avLst/>
          </a:prstGeom>
          <a:noFill/>
          <a:ln w="9525">
            <a:noFill/>
            <a:miter lim="800000"/>
            <a:headEnd/>
            <a:tailEnd/>
          </a:ln>
        </p:spPr>
      </p:pic>
    </p:spTree>
    <p:extLst>
      <p:ext uri="{BB962C8B-B14F-4D97-AF65-F5344CB8AC3E}">
        <p14:creationId xmlns:p14="http://schemas.microsoft.com/office/powerpoint/2010/main" val="422954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circle(in)">
                                      <p:cBhvr>
                                        <p:cTn id="12" dur="20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714356"/>
            <a:ext cx="6000792" cy="3416320"/>
          </a:xfrm>
          <a:prstGeom prst="rect">
            <a:avLst/>
          </a:prstGeom>
        </p:spPr>
        <p:txBody>
          <a:bodyPr wrap="square">
            <a:spAutoFit/>
          </a:bodyPr>
          <a:lstStyle/>
          <a:p>
            <a:pPr lvl="0">
              <a:buFont typeface="Arial" pitchFamily="34" charset="0"/>
              <a:buChar char="•"/>
            </a:pPr>
            <a:r>
              <a:rPr lang="en-US" dirty="0" smtClean="0"/>
              <a:t>  </a:t>
            </a:r>
            <a:r>
              <a:rPr lang="en-US" sz="2400" dirty="0" smtClean="0"/>
              <a:t>Bold: </a:t>
            </a:r>
            <a:r>
              <a:rPr lang="en-US" sz="2400" dirty="0" smtClean="0">
                <a:solidFill>
                  <a:srgbClr val="FFC000"/>
                </a:solidFill>
              </a:rPr>
              <a:t>Main title</a:t>
            </a:r>
            <a:r>
              <a:rPr lang="en-US" sz="2400" dirty="0" smtClean="0"/>
              <a:t>, </a:t>
            </a:r>
            <a:r>
              <a:rPr lang="en-US" sz="2400" dirty="0" smtClean="0">
                <a:solidFill>
                  <a:schemeClr val="accent4"/>
                </a:solidFill>
              </a:rPr>
              <a:t>heading</a:t>
            </a:r>
            <a:r>
              <a:rPr lang="en-US" sz="2400" dirty="0" smtClean="0"/>
              <a:t> and </a:t>
            </a:r>
            <a:r>
              <a:rPr lang="en-US" sz="2400" dirty="0" smtClean="0">
                <a:solidFill>
                  <a:schemeClr val="accent5">
                    <a:lumMod val="60000"/>
                    <a:lumOff val="40000"/>
                  </a:schemeClr>
                </a:solidFill>
              </a:rPr>
              <a:t>subheading</a:t>
            </a:r>
          </a:p>
          <a:p>
            <a:pPr lvl="0"/>
            <a:endParaRPr lang="en-GB" sz="2400" dirty="0" smtClean="0"/>
          </a:p>
          <a:p>
            <a:pPr lvl="0"/>
            <a:r>
              <a:rPr lang="en-GB" sz="2400" dirty="0" smtClean="0">
                <a:solidFill>
                  <a:srgbClr val="FF0000"/>
                </a:solidFill>
              </a:rPr>
              <a:t>Home---Font</a:t>
            </a:r>
          </a:p>
          <a:p>
            <a:pPr lvl="0"/>
            <a:endParaRPr lang="en-GB" dirty="0" smtClean="0">
              <a:solidFill>
                <a:srgbClr val="FF0000"/>
              </a:solidFill>
            </a:endParaRPr>
          </a:p>
          <a:p>
            <a:pPr lvl="0"/>
            <a:endParaRPr lang="en-GB" dirty="0" smtClean="0">
              <a:solidFill>
                <a:srgbClr val="FF0000"/>
              </a:solidFill>
            </a:endParaRPr>
          </a:p>
          <a:p>
            <a:pPr lvl="0"/>
            <a:endParaRPr lang="en-GB" dirty="0" smtClean="0">
              <a:solidFill>
                <a:srgbClr val="FF0000"/>
              </a:solidFill>
            </a:endParaRPr>
          </a:p>
          <a:p>
            <a:pPr lvl="0"/>
            <a:endParaRPr lang="en-GB" dirty="0" smtClean="0">
              <a:solidFill>
                <a:srgbClr val="FF0000"/>
              </a:solidFill>
            </a:endParaRPr>
          </a:p>
          <a:p>
            <a:pPr lvl="0"/>
            <a:endParaRPr lang="en-GB" dirty="0" smtClean="0">
              <a:solidFill>
                <a:srgbClr val="FF0000"/>
              </a:solidFill>
            </a:endParaRPr>
          </a:p>
          <a:p>
            <a:pPr>
              <a:buFont typeface="Arial" pitchFamily="34" charset="0"/>
              <a:buChar char="•"/>
            </a:pPr>
            <a:endParaRPr lang="en-US" dirty="0" smtClean="0"/>
          </a:p>
          <a:p>
            <a:pPr>
              <a:buFont typeface="Arial" pitchFamily="34" charset="0"/>
              <a:buChar char="•"/>
            </a:pPr>
            <a:endParaRPr lang="en-US" dirty="0"/>
          </a:p>
          <a:p>
            <a:pPr>
              <a:buFont typeface="Arial" pitchFamily="34" charset="0"/>
              <a:buChar char="•"/>
            </a:pPr>
            <a:endParaRPr lang="en-US" dirty="0" smtClean="0"/>
          </a:p>
        </p:txBody>
      </p:sp>
      <p:pic>
        <p:nvPicPr>
          <p:cNvPr id="3" name="Picture 2"/>
          <p:cNvPicPr/>
          <p:nvPr/>
        </p:nvPicPr>
        <p:blipFill>
          <a:blip r:embed="rId2"/>
          <a:srcRect t="2521" r="70691" b="83131"/>
          <a:stretch>
            <a:fillRect/>
          </a:stretch>
        </p:blipFill>
        <p:spPr bwMode="auto">
          <a:xfrm>
            <a:off x="2267744" y="2852936"/>
            <a:ext cx="5328592" cy="3168352"/>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704" y="692696"/>
            <a:ext cx="5832648" cy="1200329"/>
          </a:xfrm>
          <a:prstGeom prst="rect">
            <a:avLst/>
          </a:prstGeom>
        </p:spPr>
        <p:txBody>
          <a:bodyPr wrap="square">
            <a:spAutoFit/>
          </a:bodyPr>
          <a:lstStyle/>
          <a:p>
            <a:pPr>
              <a:buFont typeface="Arial" pitchFamily="34" charset="0"/>
              <a:buChar char="•"/>
            </a:pPr>
            <a:r>
              <a:rPr lang="en-US" sz="2400" dirty="0"/>
              <a:t>Right (or left)  justification statements.</a:t>
            </a:r>
          </a:p>
          <a:p>
            <a:pPr lvl="0">
              <a:buFont typeface="Arial" pitchFamily="34" charset="0"/>
              <a:buChar char="•"/>
            </a:pPr>
            <a:endParaRPr lang="en-GB" sz="2400" dirty="0">
              <a:solidFill>
                <a:srgbClr val="FF0000"/>
              </a:solidFill>
            </a:endParaRPr>
          </a:p>
          <a:p>
            <a:pPr lvl="0"/>
            <a:r>
              <a:rPr lang="en-GB" sz="2400" dirty="0">
                <a:solidFill>
                  <a:srgbClr val="FF0000"/>
                </a:solidFill>
              </a:rPr>
              <a:t>Home----- Paragraph</a:t>
            </a:r>
            <a:endParaRPr lang="en-US" sz="2400" dirty="0">
              <a:solidFill>
                <a:srgbClr val="FF0000"/>
              </a:solidFill>
            </a:endParaRPr>
          </a:p>
        </p:txBody>
      </p:sp>
      <p:pic>
        <p:nvPicPr>
          <p:cNvPr id="3" name="Picture 2"/>
          <p:cNvPicPr/>
          <p:nvPr/>
        </p:nvPicPr>
        <p:blipFill>
          <a:blip r:embed="rId2"/>
          <a:srcRect r="50292" b="70121"/>
          <a:stretch>
            <a:fillRect/>
          </a:stretch>
        </p:blipFill>
        <p:spPr bwMode="auto">
          <a:xfrm>
            <a:off x="2267744" y="2852936"/>
            <a:ext cx="5616624" cy="2952328"/>
          </a:xfrm>
          <a:prstGeom prst="rect">
            <a:avLst/>
          </a:prstGeom>
          <a:noFill/>
          <a:ln w="9525">
            <a:noFill/>
            <a:miter lim="800000"/>
            <a:headEnd/>
            <a:tailEnd/>
          </a:ln>
        </p:spPr>
      </p:pic>
    </p:spTree>
    <p:extLst>
      <p:ext uri="{BB962C8B-B14F-4D97-AF65-F5344CB8AC3E}">
        <p14:creationId xmlns:p14="http://schemas.microsoft.com/office/powerpoint/2010/main" val="23596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1071546"/>
            <a:ext cx="4572000" cy="923330"/>
          </a:xfrm>
          <a:prstGeom prst="rect">
            <a:avLst/>
          </a:prstGeom>
        </p:spPr>
        <p:txBody>
          <a:bodyPr>
            <a:spAutoFit/>
          </a:bodyPr>
          <a:lstStyle/>
          <a:p>
            <a:pPr lvl="0"/>
            <a:endParaRPr lang="en-US" dirty="0" smtClean="0"/>
          </a:p>
          <a:p>
            <a:pPr lvl="0"/>
            <a:endParaRPr lang="en-US" dirty="0" smtClean="0"/>
          </a:p>
          <a:p>
            <a:pPr lvl="0"/>
            <a:endParaRPr lang="en-US" dirty="0" smtClean="0"/>
          </a:p>
        </p:txBody>
      </p:sp>
      <p:sp>
        <p:nvSpPr>
          <p:cNvPr id="3" name="Rectangle 2"/>
          <p:cNvSpPr/>
          <p:nvPr/>
        </p:nvSpPr>
        <p:spPr>
          <a:xfrm>
            <a:off x="1428728" y="785794"/>
            <a:ext cx="3643338" cy="400110"/>
          </a:xfrm>
          <a:prstGeom prst="rect">
            <a:avLst/>
          </a:prstGeom>
        </p:spPr>
        <p:txBody>
          <a:bodyPr wrap="square">
            <a:spAutoFit/>
          </a:bodyPr>
          <a:lstStyle/>
          <a:p>
            <a:r>
              <a:rPr lang="en-US" sz="2000" b="1" dirty="0" smtClean="0"/>
              <a:t>Numbering of Pages </a:t>
            </a:r>
            <a:endParaRPr lang="en-US" sz="2000" dirty="0"/>
          </a:p>
        </p:txBody>
      </p:sp>
      <p:sp>
        <p:nvSpPr>
          <p:cNvPr id="4" name="Rectangle 3"/>
          <p:cNvSpPr/>
          <p:nvPr/>
        </p:nvSpPr>
        <p:spPr>
          <a:xfrm>
            <a:off x="1196195" y="1471656"/>
            <a:ext cx="8028384" cy="5262979"/>
          </a:xfrm>
          <a:prstGeom prst="rect">
            <a:avLst/>
          </a:prstGeom>
        </p:spPr>
        <p:txBody>
          <a:bodyPr wrap="square">
            <a:spAutoFit/>
          </a:bodyPr>
          <a:lstStyle/>
          <a:p>
            <a:pPr lvl="0">
              <a:lnSpc>
                <a:spcPct val="150000"/>
              </a:lnSpc>
              <a:buFont typeface="Wingdings" pitchFamily="2" charset="2"/>
              <a:buChar char="Ø"/>
            </a:pPr>
            <a:r>
              <a:rPr lang="en-US" sz="2400" dirty="0" smtClean="0"/>
              <a:t>Preliminary pages should be paginated with lower case </a:t>
            </a:r>
          </a:p>
          <a:p>
            <a:pPr lvl="0">
              <a:lnSpc>
                <a:spcPct val="150000"/>
              </a:lnSpc>
            </a:pPr>
            <a:r>
              <a:rPr lang="en-US" sz="2400" dirty="0" smtClean="0"/>
              <a:t>    </a:t>
            </a:r>
            <a:r>
              <a:rPr lang="en-US" sz="2400" dirty="0" smtClean="0">
                <a:solidFill>
                  <a:srgbClr val="C00000"/>
                </a:solidFill>
              </a:rPr>
              <a:t>Roman numerals</a:t>
            </a:r>
            <a:r>
              <a:rPr lang="en-US" sz="2400" dirty="0" smtClean="0"/>
              <a:t>(e.g., </a:t>
            </a:r>
            <a:r>
              <a:rPr lang="en-US" sz="2400" dirty="0" err="1" smtClean="0">
                <a:solidFill>
                  <a:schemeClr val="accent4"/>
                </a:solidFill>
              </a:rPr>
              <a:t>i</a:t>
            </a:r>
            <a:r>
              <a:rPr lang="en-US" sz="2400" dirty="0" smtClean="0">
                <a:solidFill>
                  <a:schemeClr val="accent4"/>
                </a:solidFill>
              </a:rPr>
              <a:t>, ii, iii</a:t>
            </a:r>
            <a:r>
              <a:rPr lang="en-US" sz="2400" dirty="0" smtClean="0"/>
              <a:t>)</a:t>
            </a:r>
            <a:r>
              <a:rPr lang="en-US" sz="2400" dirty="0" smtClean="0">
                <a:solidFill>
                  <a:srgbClr val="C00000"/>
                </a:solidFill>
              </a:rPr>
              <a:t> </a:t>
            </a:r>
            <a:r>
              <a:rPr lang="en-US" sz="2400" dirty="0" smtClean="0"/>
              <a:t>starting with </a:t>
            </a:r>
            <a:r>
              <a:rPr lang="en-US" sz="2400" dirty="0" smtClean="0">
                <a:solidFill>
                  <a:srgbClr val="00B0F0"/>
                </a:solidFill>
              </a:rPr>
              <a:t>title page</a:t>
            </a:r>
            <a:r>
              <a:rPr lang="en-US" sz="2400" dirty="0" smtClean="0"/>
              <a:t>. However, the number on the title page should not be shown, although the page is counted as </a:t>
            </a:r>
            <a:r>
              <a:rPr lang="en-US" sz="2400" b="1" dirty="0" err="1" smtClean="0"/>
              <a:t>i</a:t>
            </a:r>
            <a:r>
              <a:rPr lang="en-US" sz="2400" dirty="0" smtClean="0"/>
              <a:t>.</a:t>
            </a:r>
          </a:p>
          <a:p>
            <a:pPr lvl="0">
              <a:buFont typeface="Wingdings" pitchFamily="2" charset="2"/>
              <a:buChar char="Ø"/>
            </a:pPr>
            <a:endParaRPr lang="en-US" sz="2400" dirty="0" smtClean="0"/>
          </a:p>
          <a:p>
            <a:pPr lvl="0">
              <a:buFont typeface="Wingdings" pitchFamily="2" charset="2"/>
              <a:buChar char="Ø"/>
            </a:pPr>
            <a:endParaRPr lang="en-US" sz="2400" dirty="0"/>
          </a:p>
          <a:p>
            <a:pPr lvl="0"/>
            <a:endParaRPr lang="en-US" sz="2400" dirty="0" smtClean="0"/>
          </a:p>
          <a:p>
            <a:pPr>
              <a:buFont typeface="Wingdings" pitchFamily="2" charset="2"/>
              <a:buChar char="Ø"/>
            </a:pPr>
            <a:r>
              <a:rPr lang="en-US" sz="2400" dirty="0" smtClean="0"/>
              <a:t>Pagination in </a:t>
            </a:r>
            <a:r>
              <a:rPr lang="en-US" sz="2400" dirty="0" smtClean="0">
                <a:solidFill>
                  <a:srgbClr val="C00000"/>
                </a:solidFill>
              </a:rPr>
              <a:t>Arabic numerals </a:t>
            </a:r>
            <a:r>
              <a:rPr lang="en-US" sz="2400" dirty="0" smtClean="0"/>
              <a:t>starts with the </a:t>
            </a:r>
            <a:r>
              <a:rPr lang="en-US" sz="2400" dirty="0" smtClean="0">
                <a:solidFill>
                  <a:srgbClr val="00B0F0"/>
                </a:solidFill>
              </a:rPr>
              <a:t>first page of introduction through the appendices pages.</a:t>
            </a:r>
          </a:p>
          <a:p>
            <a:endParaRPr lang="en-GB" sz="2400" dirty="0" smtClean="0">
              <a:solidFill>
                <a:srgbClr val="00B0F0"/>
              </a:solidFill>
            </a:endParaRPr>
          </a:p>
          <a:p>
            <a:endParaRPr lang="en-GB" sz="2400" dirty="0" smtClean="0">
              <a:solidFill>
                <a:srgbClr val="00B0F0"/>
              </a:solidFill>
            </a:endParaRPr>
          </a:p>
          <a:p>
            <a:endParaRPr lang="en-US" sz="2400" dirty="0">
              <a:solidFill>
                <a:srgbClr val="00B0F0"/>
              </a:solidFill>
            </a:endParaRPr>
          </a:p>
        </p:txBody>
      </p:sp>
      <p:sp>
        <p:nvSpPr>
          <p:cNvPr id="28673" name="Rectangle 1"/>
          <p:cNvSpPr>
            <a:spLocks noChangeArrowheads="1"/>
          </p:cNvSpPr>
          <p:nvPr/>
        </p:nvSpPr>
        <p:spPr bwMode="auto">
          <a:xfrm>
            <a:off x="1115616" y="3935544"/>
            <a:ext cx="7761612"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Ordinarily, </a:t>
            </a:r>
            <a:r>
              <a:rPr kumimoji="0" lang="en-US" sz="2400" b="0"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page numbers </a:t>
            </a:r>
            <a:r>
              <a:rPr kumimoji="0" lang="en-US" sz="2400" b="0"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should be </a:t>
            </a:r>
            <a:r>
              <a:rPr kumimoji="0" lang="en-US" sz="24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centered at the </a:t>
            </a:r>
            <a:r>
              <a:rPr kumimoji="0" lang="en-US" sz="2400" b="1" i="0" u="none" strike="noStrike" cap="none" normalizeH="0" baseline="0" dirty="0" smtClean="0">
                <a:ln>
                  <a:noFill/>
                </a:ln>
                <a:solidFill>
                  <a:schemeClr val="accent2"/>
                </a:solidFill>
                <a:effectLst/>
                <a:latin typeface="Calibri" pitchFamily="34" charset="0"/>
                <a:ea typeface="Times New Roman" pitchFamily="18" charset="0"/>
                <a:cs typeface="Arial" pitchFamily="34" charset="0"/>
              </a:rPr>
              <a:t>top</a:t>
            </a:r>
            <a:r>
              <a:rPr kumimoji="0" lang="en-US" sz="2400" b="0" i="0" u="none" strike="noStrike" cap="none" normalizeH="0" baseline="0" dirty="0" smtClean="0">
                <a:ln>
                  <a:noFill/>
                </a:ln>
                <a:solidFill>
                  <a:srgbClr val="92D050"/>
                </a:solidFill>
                <a:effectLst/>
                <a:latin typeface="Calibri" pitchFamily="34" charset="0"/>
                <a:ea typeface="Times New Roman" pitchFamily="18" charset="0"/>
                <a:cs typeface="Arial" pitchFamily="34" charset="0"/>
              </a:rPr>
              <a:t> or </a:t>
            </a:r>
          </a:p>
          <a:p>
            <a:pPr marL="0" marR="0" lvl="0" indent="0" algn="l" defTabSz="914400" rtl="0" eaLnBrk="1" fontAlgn="base" latinLnBrk="0" hangingPunct="1">
              <a:lnSpc>
                <a:spcPct val="100000"/>
              </a:lnSpc>
              <a:spcBef>
                <a:spcPct val="0"/>
              </a:spcBef>
              <a:spcAft>
                <a:spcPct val="0"/>
              </a:spcAft>
              <a:buClrTx/>
              <a:buSzTx/>
              <a:tabLst/>
            </a:pPr>
            <a:r>
              <a:rPr lang="en-US" sz="2400" dirty="0">
                <a:solidFill>
                  <a:srgbClr val="92D050"/>
                </a:solidFill>
                <a:latin typeface="Calibri" pitchFamily="34" charset="0"/>
                <a:ea typeface="Times New Roman" pitchFamily="18" charset="0"/>
                <a:cs typeface="Arial" pitchFamily="34" charset="0"/>
              </a:rPr>
              <a:t> </a:t>
            </a:r>
            <a:r>
              <a:rPr lang="en-US" sz="2400" dirty="0" smtClean="0">
                <a:solidFill>
                  <a:srgbClr val="92D050"/>
                </a:solidFill>
                <a:latin typeface="Calibri" pitchFamily="34" charset="0"/>
                <a:ea typeface="Times New Roman" pitchFamily="18" charset="0"/>
                <a:cs typeface="Arial" pitchFamily="34" charset="0"/>
              </a:rPr>
              <a:t>   </a:t>
            </a:r>
            <a:r>
              <a:rPr kumimoji="0" lang="en-US" sz="2400" b="1" i="0" u="none" strike="noStrike" cap="none" normalizeH="0" baseline="0" dirty="0" smtClean="0">
                <a:ln>
                  <a:noFill/>
                </a:ln>
                <a:solidFill>
                  <a:srgbClr val="00B0F0"/>
                </a:solidFill>
                <a:effectLst/>
                <a:latin typeface="Calibri" pitchFamily="34" charset="0"/>
                <a:ea typeface="Times New Roman" pitchFamily="18" charset="0"/>
                <a:cs typeface="Arial" pitchFamily="34" charset="0"/>
              </a:rPr>
              <a:t>bottom </a:t>
            </a:r>
            <a:r>
              <a:rPr kumimoji="0" lang="en-US" sz="2400" b="0"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of the page.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8673"/>
                                        </p:tgtEl>
                                        <p:attrNameLst>
                                          <p:attrName>style.visibility</p:attrName>
                                        </p:attrNameLst>
                                      </p:cBhvr>
                                      <p:to>
                                        <p:strVal val="visible"/>
                                      </p:to>
                                    </p:set>
                                    <p:animEffect transition="in" filter="circle(in)">
                                      <p:cBhvr>
                                        <p:cTn id="20" dur="2000"/>
                                        <p:tgtEl>
                                          <p:spTgt spid="2867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circle(in)">
                                      <p:cBhvr>
                                        <p:cTn id="25"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67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41627" t="36224" r="39394" b="29337"/>
          <a:stretch>
            <a:fillRect/>
          </a:stretch>
        </p:blipFill>
        <p:spPr bwMode="auto">
          <a:xfrm>
            <a:off x="2051720" y="1700808"/>
            <a:ext cx="5544616" cy="4032448"/>
          </a:xfrm>
          <a:prstGeom prst="rect">
            <a:avLst/>
          </a:prstGeom>
          <a:noFill/>
          <a:ln w="9525">
            <a:noFill/>
            <a:miter lim="800000"/>
            <a:headEnd/>
            <a:tailEnd/>
          </a:ln>
        </p:spPr>
      </p:pic>
      <p:sp>
        <p:nvSpPr>
          <p:cNvPr id="30721" name="Rectangle 1"/>
          <p:cNvSpPr>
            <a:spLocks noChangeArrowheads="1"/>
          </p:cNvSpPr>
          <p:nvPr/>
        </p:nvSpPr>
        <p:spPr bwMode="auto">
          <a:xfrm>
            <a:off x="1142976" y="627529"/>
            <a:ext cx="750859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Insert-------</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Header &amp;Footer-</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n-US" sz="2000" b="0"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page number-----</a:t>
            </a:r>
            <a:r>
              <a:rPr kumimoji="0" lang="en-US" sz="20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format page numbers</a:t>
            </a:r>
            <a:endParaRPr kumimoji="0" lang="en-US" sz="2000" b="0" i="0" u="none" strike="noStrike" cap="none" normalizeH="0" baseline="0" dirty="0" smtClean="0">
              <a:ln>
                <a:noFill/>
              </a:ln>
              <a:solidFill>
                <a:schemeClr val="accent1"/>
              </a:solidFill>
              <a:effectLst/>
              <a:latin typeface="Arial" pitchFamily="34" charset="0"/>
              <a:cs typeface="Arial" pitchFamily="34" charset="0"/>
            </a:endParaRPr>
          </a:p>
        </p:txBody>
      </p:sp>
      <p:sp>
        <p:nvSpPr>
          <p:cNvPr id="30722" name="Rectangle 2"/>
          <p:cNvSpPr>
            <a:spLocks noChangeArrowheads="1"/>
          </p:cNvSpPr>
          <p:nvPr/>
        </p:nvSpPr>
        <p:spPr bwMode="auto">
          <a:xfrm>
            <a:off x="1142976" y="4478687"/>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B0E07"/>
                </a:solidFill>
                <a:effectLst/>
                <a:latin typeface="Calibri" pitchFamily="34" charset="0"/>
                <a:ea typeface="Times New Roman" pitchFamily="18" charset="0"/>
                <a:cs typeface="Arial" pitchFamily="34" charset="0"/>
              </a:rPr>
              <a:t>.</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circle(in)">
                                      <p:cBhvr>
                                        <p:cTn id="7" dur="20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20688"/>
            <a:ext cx="7128792" cy="2677656"/>
          </a:xfrm>
          <a:prstGeom prst="rect">
            <a:avLst/>
          </a:prstGeom>
        </p:spPr>
        <p:txBody>
          <a:bodyPr wrap="square">
            <a:spAutoFit/>
          </a:bodyPr>
          <a:lstStyle/>
          <a:p>
            <a:pPr lvl="0" fontAlgn="base">
              <a:spcBef>
                <a:spcPct val="0"/>
              </a:spcBef>
              <a:spcAft>
                <a:spcPct val="0"/>
              </a:spcAft>
            </a:pPr>
            <a:r>
              <a:rPr lang="en-US" sz="2400" dirty="0">
                <a:solidFill>
                  <a:srgbClr val="0B0E07"/>
                </a:solidFill>
                <a:latin typeface="Calibri" pitchFamily="34" charset="0"/>
                <a:ea typeface="Times New Roman" pitchFamily="18" charset="0"/>
                <a:cs typeface="Arial" pitchFamily="34" charset="0"/>
              </a:rPr>
              <a:t>Note: </a:t>
            </a:r>
          </a:p>
          <a:p>
            <a:pPr lvl="0" fontAlgn="base">
              <a:spcBef>
                <a:spcPct val="0"/>
              </a:spcBef>
              <a:spcAft>
                <a:spcPct val="0"/>
              </a:spcAft>
            </a:pPr>
            <a:endParaRPr lang="en-US" sz="2400" dirty="0">
              <a:solidFill>
                <a:srgbClr val="0B0E07"/>
              </a:solidFill>
              <a:latin typeface="Calibri" pitchFamily="34" charset="0"/>
              <a:ea typeface="Times New Roman" pitchFamily="18" charset="0"/>
              <a:cs typeface="Arial" pitchFamily="34" charset="0"/>
            </a:endParaRPr>
          </a:p>
          <a:p>
            <a:pPr marL="342900" lvl="0" indent="-342900" fontAlgn="base">
              <a:spcBef>
                <a:spcPct val="0"/>
              </a:spcBef>
              <a:spcAft>
                <a:spcPct val="0"/>
              </a:spcAft>
              <a:buFont typeface="+mj-lt"/>
              <a:buAutoNum type="arabicPeriod"/>
            </a:pPr>
            <a:r>
              <a:rPr lang="en-US" sz="2400" dirty="0">
                <a:solidFill>
                  <a:srgbClr val="0B0E07"/>
                </a:solidFill>
                <a:latin typeface="Calibri" pitchFamily="34" charset="0"/>
                <a:ea typeface="Times New Roman" pitchFamily="18" charset="0"/>
                <a:cs typeface="Arial" pitchFamily="34" charset="0"/>
              </a:rPr>
              <a:t>To change the style of numbering pages for example, from Roman to Arabic:</a:t>
            </a:r>
          </a:p>
          <a:p>
            <a:pPr lvl="0" fontAlgn="base">
              <a:spcBef>
                <a:spcPct val="0"/>
              </a:spcBef>
              <a:spcAft>
                <a:spcPct val="0"/>
              </a:spcAft>
            </a:pPr>
            <a:endParaRPr lang="en-GB" sz="2400" dirty="0">
              <a:solidFill>
                <a:srgbClr val="0B0E07"/>
              </a:solidFill>
              <a:latin typeface="Calibri" pitchFamily="34" charset="0"/>
              <a:cs typeface="Arial" pitchFamily="34" charset="0"/>
            </a:endParaRPr>
          </a:p>
          <a:p>
            <a:pPr lvl="0" eaLnBrk="0" fontAlgn="base" hangingPunct="0">
              <a:spcBef>
                <a:spcPct val="0"/>
              </a:spcBef>
              <a:spcAft>
                <a:spcPct val="0"/>
              </a:spcAft>
            </a:pPr>
            <a:r>
              <a:rPr lang="en-US" sz="2400" b="1" dirty="0" smtClean="0">
                <a:solidFill>
                  <a:srgbClr val="C00000"/>
                </a:solidFill>
                <a:latin typeface="Calibri" pitchFamily="34" charset="0"/>
                <a:ea typeface="Times New Roman" pitchFamily="18" charset="0"/>
                <a:cs typeface="Arial" pitchFamily="34" charset="0"/>
              </a:rPr>
              <a:t>Page </a:t>
            </a:r>
            <a:r>
              <a:rPr lang="en-US" sz="2400" b="1" dirty="0">
                <a:solidFill>
                  <a:srgbClr val="C00000"/>
                </a:solidFill>
                <a:latin typeface="Calibri" pitchFamily="34" charset="0"/>
                <a:ea typeface="Times New Roman" pitchFamily="18" charset="0"/>
                <a:cs typeface="Arial" pitchFamily="34" charset="0"/>
              </a:rPr>
              <a:t>layout-</a:t>
            </a:r>
            <a:r>
              <a:rPr lang="en-US" sz="2400" b="1" dirty="0">
                <a:solidFill>
                  <a:srgbClr val="0B0E07"/>
                </a:solidFill>
                <a:latin typeface="Calibri" pitchFamily="34" charset="0"/>
                <a:ea typeface="Times New Roman" pitchFamily="18" charset="0"/>
                <a:cs typeface="Arial" pitchFamily="34" charset="0"/>
              </a:rPr>
              <a:t>---</a:t>
            </a:r>
            <a:r>
              <a:rPr lang="en-US" sz="2400" b="1" dirty="0">
                <a:solidFill>
                  <a:srgbClr val="FFC000"/>
                </a:solidFill>
                <a:latin typeface="Calibri" pitchFamily="34" charset="0"/>
                <a:ea typeface="Times New Roman" pitchFamily="18" charset="0"/>
                <a:cs typeface="Arial" pitchFamily="34" charset="0"/>
              </a:rPr>
              <a:t>Breaks</a:t>
            </a:r>
            <a:r>
              <a:rPr lang="en-US" sz="2400" b="1" dirty="0">
                <a:solidFill>
                  <a:srgbClr val="0B0E07"/>
                </a:solidFill>
                <a:latin typeface="Calibri" pitchFamily="34" charset="0"/>
                <a:ea typeface="Times New Roman" pitchFamily="18" charset="0"/>
                <a:cs typeface="Arial" pitchFamily="34" charset="0"/>
              </a:rPr>
              <a:t>--- </a:t>
            </a:r>
            <a:r>
              <a:rPr lang="en-US" sz="2400" b="1" dirty="0">
                <a:solidFill>
                  <a:srgbClr val="FF0000"/>
                </a:solidFill>
                <a:latin typeface="Calibri" pitchFamily="34" charset="0"/>
                <a:ea typeface="Times New Roman" pitchFamily="18" charset="0"/>
                <a:cs typeface="Arial" pitchFamily="34" charset="0"/>
              </a:rPr>
              <a:t>next page-</a:t>
            </a:r>
            <a:r>
              <a:rPr lang="en-US" sz="2400" b="1" dirty="0">
                <a:solidFill>
                  <a:srgbClr val="0B0E07"/>
                </a:solidFill>
                <a:latin typeface="Calibri" pitchFamily="34" charset="0"/>
                <a:ea typeface="Times New Roman" pitchFamily="18" charset="0"/>
                <a:cs typeface="Arial" pitchFamily="34" charset="0"/>
              </a:rPr>
              <a:t>--- </a:t>
            </a:r>
            <a:r>
              <a:rPr lang="en-US" sz="2400" b="1" dirty="0">
                <a:solidFill>
                  <a:srgbClr val="00B0F0"/>
                </a:solidFill>
                <a:latin typeface="Calibri" pitchFamily="34" charset="0"/>
                <a:ea typeface="Times New Roman" pitchFamily="18" charset="0"/>
                <a:cs typeface="Arial" pitchFamily="34" charset="0"/>
              </a:rPr>
              <a:t>insert</a:t>
            </a:r>
            <a:r>
              <a:rPr lang="en-US" sz="2400" b="1" dirty="0">
                <a:solidFill>
                  <a:srgbClr val="0B0E07"/>
                </a:solidFill>
                <a:latin typeface="Calibri" pitchFamily="34" charset="0"/>
                <a:ea typeface="Times New Roman" pitchFamily="18" charset="0"/>
                <a:cs typeface="Arial" pitchFamily="34" charset="0"/>
              </a:rPr>
              <a:t>----</a:t>
            </a:r>
            <a:r>
              <a:rPr lang="en-US" sz="2400" b="1" dirty="0">
                <a:solidFill>
                  <a:srgbClr val="00B050"/>
                </a:solidFill>
                <a:latin typeface="Calibri" pitchFamily="34" charset="0"/>
                <a:ea typeface="Times New Roman" pitchFamily="18" charset="0"/>
                <a:cs typeface="Arial" pitchFamily="34" charset="0"/>
              </a:rPr>
              <a:t>page number-</a:t>
            </a:r>
            <a:r>
              <a:rPr lang="en-US" sz="2400" b="1" dirty="0">
                <a:solidFill>
                  <a:srgbClr val="0B0E07"/>
                </a:solidFill>
                <a:latin typeface="Calibri" pitchFamily="34" charset="0"/>
                <a:ea typeface="Times New Roman" pitchFamily="18" charset="0"/>
                <a:cs typeface="Arial" pitchFamily="34" charset="0"/>
              </a:rPr>
              <a:t>---format page numbers</a:t>
            </a:r>
            <a:endParaRPr lang="ar-IQ" sz="2400" dirty="0"/>
          </a:p>
        </p:txBody>
      </p:sp>
      <p:sp>
        <p:nvSpPr>
          <p:cNvPr id="3" name="Rectangle 2"/>
          <p:cNvSpPr/>
          <p:nvPr/>
        </p:nvSpPr>
        <p:spPr>
          <a:xfrm>
            <a:off x="1259632" y="3645024"/>
            <a:ext cx="7560840" cy="2308324"/>
          </a:xfrm>
          <a:prstGeom prst="rect">
            <a:avLst/>
          </a:prstGeom>
        </p:spPr>
        <p:txBody>
          <a:bodyPr wrap="square">
            <a:spAutoFit/>
          </a:bodyPr>
          <a:lstStyle/>
          <a:p>
            <a:pPr lvl="0" fontAlgn="base">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2. New </a:t>
            </a:r>
            <a:r>
              <a:rPr lang="en-US" sz="2400" dirty="0">
                <a:solidFill>
                  <a:srgbClr val="000000"/>
                </a:solidFill>
                <a:latin typeface="Times New Roman" pitchFamily="18" charset="0"/>
                <a:ea typeface="Calibri" pitchFamily="34" charset="0"/>
                <a:cs typeface="Times New Roman" pitchFamily="18" charset="0"/>
              </a:rPr>
              <a:t>paragraph preferably starts at column 1 of the </a:t>
            </a:r>
            <a:r>
              <a:rPr lang="en-US" sz="2400" dirty="0" smtClean="0">
                <a:solidFill>
                  <a:srgbClr val="000000"/>
                </a:solidFill>
                <a:latin typeface="Times New Roman" pitchFamily="18" charset="0"/>
                <a:ea typeface="Calibri" pitchFamily="34" charset="0"/>
                <a:cs typeface="Times New Roman" pitchFamily="18" charset="0"/>
              </a:rPr>
              <a:t>     </a:t>
            </a:r>
          </a:p>
          <a:p>
            <a:pPr lvl="0" fontAlgn="base">
              <a:spcBef>
                <a:spcPct val="0"/>
              </a:spcBef>
              <a:spcAft>
                <a:spcPct val="0"/>
              </a:spcAft>
            </a:pPr>
            <a:r>
              <a:rPr lang="en-US" sz="2400" dirty="0">
                <a:solidFill>
                  <a:srgbClr val="000000"/>
                </a:solidFill>
                <a:latin typeface="Times New Roman" pitchFamily="18" charset="0"/>
                <a:ea typeface="Calibri" pitchFamily="34" charset="0"/>
                <a:cs typeface="Times New Roman" pitchFamily="18" charset="0"/>
              </a:rPr>
              <a:t> </a:t>
            </a:r>
            <a:r>
              <a:rPr lang="en-US" sz="2400" dirty="0" smtClean="0">
                <a:solidFill>
                  <a:srgbClr val="000000"/>
                </a:solidFill>
                <a:latin typeface="Times New Roman" pitchFamily="18" charset="0"/>
                <a:ea typeface="Calibri" pitchFamily="34" charset="0"/>
                <a:cs typeface="Times New Roman" pitchFamily="18" charset="0"/>
              </a:rPr>
              <a:t>   Microsoft </a:t>
            </a:r>
            <a:r>
              <a:rPr lang="en-US" sz="2400" dirty="0">
                <a:solidFill>
                  <a:srgbClr val="000000"/>
                </a:solidFill>
                <a:latin typeface="Times New Roman" pitchFamily="18" charset="0"/>
                <a:ea typeface="Calibri" pitchFamily="34" charset="0"/>
                <a:cs typeface="Times New Roman" pitchFamily="18" charset="0"/>
              </a:rPr>
              <a:t>word computer program, </a:t>
            </a:r>
            <a:r>
              <a:rPr lang="en-US" sz="2400" dirty="0" smtClean="0">
                <a:solidFill>
                  <a:srgbClr val="000000"/>
                </a:solidFill>
                <a:latin typeface="Times New Roman" pitchFamily="18" charset="0"/>
                <a:ea typeface="Calibri" pitchFamily="34" charset="0"/>
                <a:cs typeface="Times New Roman" pitchFamily="18" charset="0"/>
              </a:rPr>
              <a:t>leaving </a:t>
            </a:r>
            <a:r>
              <a:rPr lang="en-US" sz="2400" dirty="0">
                <a:solidFill>
                  <a:srgbClr val="000000"/>
                </a:solidFill>
                <a:latin typeface="Times New Roman" pitchFamily="18" charset="0"/>
                <a:ea typeface="Calibri" pitchFamily="34" charset="0"/>
                <a:cs typeface="Times New Roman" pitchFamily="18" charset="0"/>
              </a:rPr>
              <a:t>3 line spacing </a:t>
            </a:r>
            <a:r>
              <a:rPr lang="en-US" sz="2400" dirty="0" smtClean="0">
                <a:solidFill>
                  <a:srgbClr val="000000"/>
                </a:solidFill>
                <a:latin typeface="Times New Roman" pitchFamily="18" charset="0"/>
                <a:ea typeface="Calibri" pitchFamily="34" charset="0"/>
                <a:cs typeface="Times New Roman" pitchFamily="18" charset="0"/>
              </a:rPr>
              <a:t> </a:t>
            </a:r>
          </a:p>
          <a:p>
            <a:pPr lvl="0" fontAlgn="base">
              <a:spcBef>
                <a:spcPct val="0"/>
              </a:spcBef>
              <a:spcAft>
                <a:spcPct val="0"/>
              </a:spcAft>
            </a:pPr>
            <a:r>
              <a:rPr lang="en-US" sz="2400" dirty="0">
                <a:solidFill>
                  <a:srgbClr val="000000"/>
                </a:solidFill>
                <a:latin typeface="Times New Roman" pitchFamily="18" charset="0"/>
                <a:ea typeface="Calibri" pitchFamily="34" charset="0"/>
                <a:cs typeface="Times New Roman" pitchFamily="18" charset="0"/>
              </a:rPr>
              <a:t> </a:t>
            </a:r>
            <a:r>
              <a:rPr lang="en-US" sz="2400" dirty="0" smtClean="0">
                <a:solidFill>
                  <a:srgbClr val="000000"/>
                </a:solidFill>
                <a:latin typeface="Times New Roman" pitchFamily="18" charset="0"/>
                <a:ea typeface="Calibri" pitchFamily="34" charset="0"/>
                <a:cs typeface="Times New Roman" pitchFamily="18" charset="0"/>
              </a:rPr>
              <a:t>    between </a:t>
            </a:r>
            <a:r>
              <a:rPr lang="en-US" sz="2400" dirty="0">
                <a:solidFill>
                  <a:srgbClr val="000000"/>
                </a:solidFill>
                <a:latin typeface="Times New Roman" pitchFamily="18" charset="0"/>
                <a:ea typeface="Calibri" pitchFamily="34" charset="0"/>
                <a:cs typeface="Times New Roman" pitchFamily="18" charset="0"/>
              </a:rPr>
              <a:t>the paragraphs. </a:t>
            </a:r>
          </a:p>
          <a:p>
            <a:pPr marL="342900" lvl="0" indent="-342900" fontAlgn="base">
              <a:spcBef>
                <a:spcPct val="0"/>
              </a:spcBef>
              <a:spcAft>
                <a:spcPct val="0"/>
              </a:spcAft>
            </a:pPr>
            <a:r>
              <a:rPr lang="en-US" sz="2400" dirty="0" smtClean="0">
                <a:solidFill>
                  <a:srgbClr val="000000"/>
                </a:solidFill>
                <a:latin typeface="Times New Roman" pitchFamily="18" charset="0"/>
                <a:ea typeface="Calibri" pitchFamily="34" charset="0"/>
                <a:cs typeface="Times New Roman" pitchFamily="18" charset="0"/>
              </a:rPr>
              <a:t>     However</a:t>
            </a:r>
            <a:r>
              <a:rPr lang="en-US" sz="2400" dirty="0">
                <a:solidFill>
                  <a:srgbClr val="000000"/>
                </a:solidFill>
                <a:latin typeface="Times New Roman" pitchFamily="18" charset="0"/>
                <a:ea typeface="Calibri" pitchFamily="34" charset="0"/>
                <a:cs typeface="Times New Roman" pitchFamily="18" charset="0"/>
              </a:rPr>
              <a:t>, new paragraph may start at column 3 of </a:t>
            </a:r>
            <a:r>
              <a:rPr lang="en-US" sz="2400" dirty="0" smtClean="0">
                <a:solidFill>
                  <a:srgbClr val="000000"/>
                </a:solidFill>
                <a:latin typeface="Times New Roman" pitchFamily="18" charset="0"/>
                <a:ea typeface="Calibri" pitchFamily="34" charset="0"/>
                <a:cs typeface="Times New Roman" pitchFamily="18" charset="0"/>
              </a:rPr>
              <a:t>the Microsoft </a:t>
            </a:r>
            <a:r>
              <a:rPr lang="en-US" sz="2400" dirty="0">
                <a:solidFill>
                  <a:srgbClr val="000000"/>
                </a:solidFill>
                <a:latin typeface="Times New Roman" pitchFamily="18" charset="0"/>
                <a:ea typeface="Calibri" pitchFamily="34" charset="0"/>
                <a:cs typeface="Times New Roman" pitchFamily="18" charset="0"/>
              </a:rPr>
              <a:t>word computer program </a:t>
            </a:r>
            <a:r>
              <a:rPr lang="en-US" sz="2400" dirty="0" smtClean="0">
                <a:solidFill>
                  <a:srgbClr val="000000"/>
                </a:solidFill>
                <a:latin typeface="Times New Roman" pitchFamily="18" charset="0"/>
                <a:ea typeface="Calibri" pitchFamily="34" charset="0"/>
                <a:cs typeface="Times New Roman" pitchFamily="18" charset="0"/>
              </a:rPr>
              <a:t>without </a:t>
            </a:r>
            <a:r>
              <a:rPr lang="en-US" sz="2400" dirty="0">
                <a:solidFill>
                  <a:srgbClr val="000000"/>
                </a:solidFill>
                <a:latin typeface="Times New Roman" pitchFamily="18" charset="0"/>
                <a:ea typeface="Calibri" pitchFamily="34" charset="0"/>
                <a:cs typeface="Times New Roman" pitchFamily="18" charset="0"/>
              </a:rPr>
              <a:t>leaving extra space between paragraphs.</a:t>
            </a:r>
          </a:p>
        </p:txBody>
      </p:sp>
    </p:spTree>
    <p:extLst>
      <p:ext uri="{BB962C8B-B14F-4D97-AF65-F5344CB8AC3E}">
        <p14:creationId xmlns:p14="http://schemas.microsoft.com/office/powerpoint/2010/main" val="121102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ircle(in)">
                                      <p:cBhvr>
                                        <p:cTn id="1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59632" y="548680"/>
            <a:ext cx="7813357" cy="169277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endParaRPr lang="en-GB" sz="1600" dirty="0" smtClean="0">
              <a:solidFill>
                <a:srgbClr val="000000"/>
              </a:solidFill>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457200" lvl="0" indent="-457200" eaLnBrk="0" fontAlgn="base" hangingPunct="0">
              <a:spcBef>
                <a:spcPct val="0"/>
              </a:spcBef>
              <a:spcAft>
                <a:spcPct val="0"/>
              </a:spcAft>
              <a:buAutoNum type="arabicPeriod" startAt="3"/>
            </a:pPr>
            <a:r>
              <a:rPr kumimoji="0" lang="en-U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The number of pages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is not more than </a:t>
            </a:r>
            <a:r>
              <a:rPr kumimoji="0" lang="en-US" sz="24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120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pages o</a:t>
            </a:r>
            <a:r>
              <a:rPr lang="en-US" sz="2400" dirty="0" smtClean="0">
                <a:solidFill>
                  <a:srgbClr val="000000"/>
                </a:solidFill>
                <a:latin typeface="Times New Roman" pitchFamily="18" charset="0"/>
                <a:ea typeface="Calibri" pitchFamily="34" charset="0"/>
                <a:cs typeface="Times New Roman" pitchFamily="18" charset="0"/>
              </a:rPr>
              <a:t>r </a:t>
            </a:r>
            <a:r>
              <a:rPr lang="en-US" sz="2400" dirty="0" smtClean="0">
                <a:solidFill>
                  <a:srgbClr val="00B050"/>
                </a:solidFill>
                <a:latin typeface="Times New Roman" pitchFamily="18" charset="0"/>
                <a:ea typeface="Calibri" pitchFamily="34" charset="0"/>
                <a:cs typeface="Times New Roman" pitchFamily="18" charset="0"/>
              </a:rPr>
              <a:t>20000</a:t>
            </a:r>
          </a:p>
          <a:p>
            <a:pPr lvl="0" eaLnBrk="0" fontAlgn="base" hangingPunct="0">
              <a:spcBef>
                <a:spcPct val="0"/>
              </a:spcBef>
              <a:spcAft>
                <a:spcPct val="0"/>
              </a:spcAft>
            </a:pPr>
            <a:r>
              <a:rPr lang="en-US" sz="2400" dirty="0">
                <a:solidFill>
                  <a:srgbClr val="00B050"/>
                </a:solidFill>
                <a:latin typeface="Times New Roman" pitchFamily="18" charset="0"/>
                <a:ea typeface="Calibri" pitchFamily="34" charset="0"/>
                <a:cs typeface="Times New Roman" pitchFamily="18" charset="0"/>
              </a:rPr>
              <a:t> </a:t>
            </a:r>
            <a:r>
              <a:rPr lang="en-US" sz="2400" dirty="0" smtClean="0">
                <a:solidFill>
                  <a:srgbClr val="00B050"/>
                </a:solidFill>
                <a:latin typeface="Times New Roman" pitchFamily="18" charset="0"/>
                <a:ea typeface="Calibri" pitchFamily="34" charset="0"/>
                <a:cs typeface="Times New Roman" pitchFamily="18" charset="0"/>
              </a:rPr>
              <a:t>      words. </a:t>
            </a:r>
            <a:r>
              <a:rPr lang="en-US" sz="2400" dirty="0" smtClean="0">
                <a:latin typeface="Times New Roman" pitchFamily="18" charset="0"/>
                <a:ea typeface="Calibri" pitchFamily="34" charset="0"/>
                <a:cs typeface="Times New Roman" pitchFamily="18" charset="0"/>
              </a:rPr>
              <a:t>f</a:t>
            </a: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or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MSc</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thesis</a:t>
            </a:r>
            <a:endParaRPr kumimoji="0" lang="en-US" sz="2400" b="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AutoNum type="arabicPlain" startAt="3"/>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14131" t="2842" r="47010" b="57494"/>
          <a:stretch>
            <a:fillRect/>
          </a:stretch>
        </p:blipFill>
        <p:spPr bwMode="auto">
          <a:xfrm>
            <a:off x="1763688" y="2420888"/>
            <a:ext cx="6912768" cy="4279951"/>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ircle(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214414" y="571480"/>
            <a:ext cx="758887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General Considerations (Chapters of the Thesis)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899592" y="-120297"/>
            <a:ext cx="8935332" cy="71404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dirty="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dirty="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Titles of the body of text should be written in upper case letters,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lang="en-US" sz="20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For example,  INTRODUCTION, LITERATURE REVIEW.</a:t>
            </a:r>
          </a:p>
          <a:p>
            <a:pPr marL="0" marR="0" lvl="0" indent="0" algn="l" defTabSz="914400" rtl="0" eaLnBrk="1" fontAlgn="base" latinLnBrk="0" hangingPunct="1">
              <a:lnSpc>
                <a:spcPct val="100000"/>
              </a:lnSpc>
              <a:spcBef>
                <a:spcPct val="0"/>
              </a:spcBef>
              <a:spcAft>
                <a:spcPct val="0"/>
              </a:spcAft>
              <a:buClrTx/>
              <a:buSzTx/>
              <a:tabLst/>
            </a:pPr>
            <a:endParaRPr lang="en-GB" sz="20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lang="en-GB" sz="2400" dirty="0" smtClean="0">
                <a:solidFill>
                  <a:srgbClr val="FF0000"/>
                </a:solidFill>
                <a:latin typeface="Times New Roman" pitchFamily="18" charset="0"/>
                <a:cs typeface="Times New Roman" pitchFamily="18" charset="0"/>
              </a:rPr>
              <a:t>    Home----Aa</a:t>
            </a:r>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400" dirty="0">
              <a:solidFill>
                <a:srgbClr val="00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title of the sub-section should have the first letter in upper case.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lang="en-US" sz="2000" dirty="0" smtClean="0">
              <a:solidFill>
                <a:srgbClr val="000000"/>
              </a:solidFill>
              <a:latin typeface="Times New Roman" pitchFamily="18" charset="0"/>
              <a:ea typeface="Calibri" pitchFamily="34" charset="0"/>
              <a:cs typeface="Times New Roman" pitchFamily="18" charset="0"/>
            </a:endParaRPr>
          </a:p>
        </p:txBody>
      </p:sp>
      <p:pic>
        <p:nvPicPr>
          <p:cNvPr id="4" name="Picture 3"/>
          <p:cNvPicPr/>
          <p:nvPr/>
        </p:nvPicPr>
        <p:blipFill>
          <a:blip r:embed="rId2"/>
          <a:srcRect r="67308" b="73333"/>
          <a:stretch>
            <a:fillRect/>
          </a:stretch>
        </p:blipFill>
        <p:spPr bwMode="auto">
          <a:xfrm>
            <a:off x="2200538" y="3449911"/>
            <a:ext cx="5616624" cy="2664296"/>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circle(in)">
                                      <p:cBhvr>
                                        <p:cTn id="7" dur="20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698">
                                            <p:txEl>
                                              <p:pRg st="5" end="5"/>
                                            </p:txEl>
                                          </p:spTgt>
                                        </p:tgtEl>
                                        <p:attrNameLst>
                                          <p:attrName>style.visibility</p:attrName>
                                        </p:attrNameLst>
                                      </p:cBhvr>
                                      <p:to>
                                        <p:strVal val="visible"/>
                                      </p:to>
                                    </p:set>
                                    <p:animEffect transition="in" filter="circle(in)">
                                      <p:cBhvr>
                                        <p:cTn id="12" dur="2000"/>
                                        <p:tgtEl>
                                          <p:spTgt spid="29698">
                                            <p:txEl>
                                              <p:pRg st="5" end="5"/>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9698">
                                            <p:txEl>
                                              <p:pRg st="7" end="7"/>
                                            </p:txEl>
                                          </p:spTgt>
                                        </p:tgtEl>
                                        <p:attrNameLst>
                                          <p:attrName>style.visibility</p:attrName>
                                        </p:attrNameLst>
                                      </p:cBhvr>
                                      <p:to>
                                        <p:strVal val="visible"/>
                                      </p:to>
                                    </p:set>
                                    <p:animEffect transition="in" filter="circle(in)">
                                      <p:cBhvr>
                                        <p:cTn id="15" dur="2000"/>
                                        <p:tgtEl>
                                          <p:spTgt spid="29698">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9698">
                                            <p:txEl>
                                              <p:pRg st="9" end="9"/>
                                            </p:txEl>
                                          </p:spTgt>
                                        </p:tgtEl>
                                        <p:attrNameLst>
                                          <p:attrName>style.visibility</p:attrName>
                                        </p:attrNameLst>
                                      </p:cBhvr>
                                      <p:to>
                                        <p:strVal val="visible"/>
                                      </p:to>
                                    </p:set>
                                    <p:animEffect transition="in" filter="circle(in)">
                                      <p:cBhvr>
                                        <p:cTn id="20" dur="2000"/>
                                        <p:tgtEl>
                                          <p:spTgt spid="29698">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9698">
                                            <p:txEl>
                                              <p:pRg st="18" end="18"/>
                                            </p:txEl>
                                          </p:spTgt>
                                        </p:tgtEl>
                                        <p:attrNameLst>
                                          <p:attrName>style.visibility</p:attrName>
                                        </p:attrNameLst>
                                      </p:cBhvr>
                                      <p:to>
                                        <p:strVal val="visible"/>
                                      </p:to>
                                    </p:set>
                                    <p:animEffect transition="in" filter="circle(in)">
                                      <p:cBhvr>
                                        <p:cTn id="30" dur="2000"/>
                                        <p:tgtEl>
                                          <p:spTgt spid="2969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2976" y="1000108"/>
            <a:ext cx="7500990" cy="1815882"/>
          </a:xfrm>
          <a:prstGeom prst="rect">
            <a:avLst/>
          </a:prstGeom>
          <a:noFill/>
        </p:spPr>
        <p:txBody>
          <a:bodyPr wrap="square" rtlCol="0">
            <a:spAutoFit/>
          </a:bodyPr>
          <a:lstStyle/>
          <a:p>
            <a:pPr>
              <a:buFont typeface="Arial" pitchFamily="34" charset="0"/>
              <a:buChar char="•"/>
            </a:pPr>
            <a:r>
              <a:rPr lang="en-US" sz="2800" dirty="0">
                <a:solidFill>
                  <a:schemeClr val="tx1">
                    <a:lumMod val="95000"/>
                    <a:lumOff val="5000"/>
                  </a:schemeClr>
                </a:solidFill>
                <a:latin typeface="Times New Roman" pitchFamily="18" charset="0"/>
                <a:cs typeface="Times New Roman" pitchFamily="18" charset="0"/>
              </a:rPr>
              <a:t>A </a:t>
            </a:r>
            <a:r>
              <a:rPr lang="en-US" sz="2800" b="1" dirty="0">
                <a:solidFill>
                  <a:schemeClr val="tx1">
                    <a:lumMod val="95000"/>
                    <a:lumOff val="5000"/>
                  </a:schemeClr>
                </a:solidFill>
                <a:latin typeface="Times New Roman" pitchFamily="18" charset="0"/>
                <a:cs typeface="Times New Roman" pitchFamily="18" charset="0"/>
              </a:rPr>
              <a:t>dissertation </a:t>
            </a:r>
            <a:r>
              <a:rPr lang="en-US" sz="2800" dirty="0">
                <a:solidFill>
                  <a:schemeClr val="tx1">
                    <a:lumMod val="95000"/>
                    <a:lumOff val="5000"/>
                  </a:schemeClr>
                </a:solidFill>
                <a:latin typeface="Times New Roman" pitchFamily="18" charset="0"/>
                <a:cs typeface="Times New Roman" pitchFamily="18" charset="0"/>
              </a:rPr>
              <a:t>or </a:t>
            </a:r>
            <a:r>
              <a:rPr lang="en-US" sz="2800" b="1" dirty="0">
                <a:solidFill>
                  <a:schemeClr val="tx1">
                    <a:lumMod val="95000"/>
                    <a:lumOff val="5000"/>
                  </a:schemeClr>
                </a:solidFill>
                <a:latin typeface="Times New Roman" pitchFamily="18" charset="0"/>
                <a:cs typeface="Times New Roman" pitchFamily="18" charset="0"/>
              </a:rPr>
              <a:t>thesis</a:t>
            </a:r>
            <a:r>
              <a:rPr lang="en-US" sz="2800" dirty="0">
                <a:solidFill>
                  <a:schemeClr val="tx1">
                    <a:lumMod val="95000"/>
                    <a:lumOff val="5000"/>
                  </a:schemeClr>
                </a:solidFill>
                <a:latin typeface="Times New Roman" pitchFamily="18" charset="0"/>
                <a:cs typeface="Times New Roman" pitchFamily="18" charset="0"/>
              </a:rPr>
              <a:t> is a document submitted in support of candidature for an </a:t>
            </a:r>
            <a:r>
              <a:rPr lang="en-US" sz="2800" dirty="0" smtClean="0">
                <a:solidFill>
                  <a:schemeClr val="tx1">
                    <a:lumMod val="95000"/>
                    <a:lumOff val="5000"/>
                  </a:schemeClr>
                </a:solidFill>
                <a:latin typeface="Times New Roman" pitchFamily="18" charset="0"/>
                <a:cs typeface="Times New Roman" pitchFamily="18" charset="0"/>
              </a:rPr>
              <a:t>academic degree or </a:t>
            </a:r>
            <a:r>
              <a:rPr lang="en-US" sz="2800" dirty="0">
                <a:solidFill>
                  <a:schemeClr val="tx1">
                    <a:lumMod val="95000"/>
                    <a:lumOff val="5000"/>
                  </a:schemeClr>
                </a:solidFill>
                <a:latin typeface="Times New Roman" pitchFamily="18" charset="0"/>
                <a:cs typeface="Times New Roman" pitchFamily="18" charset="0"/>
              </a:rPr>
              <a:t>professional qualification presenting the author's </a:t>
            </a:r>
            <a:r>
              <a:rPr lang="en-US" sz="2800" dirty="0" smtClean="0">
                <a:solidFill>
                  <a:schemeClr val="tx1">
                    <a:lumMod val="95000"/>
                    <a:lumOff val="5000"/>
                  </a:schemeClr>
                </a:solidFill>
                <a:latin typeface="Times New Roman" pitchFamily="18" charset="0"/>
                <a:cs typeface="Times New Roman" pitchFamily="18" charset="0"/>
              </a:rPr>
              <a:t>research. </a:t>
            </a:r>
          </a:p>
        </p:txBody>
      </p:sp>
      <p:pic>
        <p:nvPicPr>
          <p:cNvPr id="8" name="Picture 4" descr="http://3.bp.blogspot.com/_uiGYtaa3X-4/TJJX7b-xxKI/AAAAAAAAB2c/3LEOG85C6-8/s320/thesis_funnel.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1074849">
            <a:off x="4768616" y="2911238"/>
            <a:ext cx="3723276" cy="372327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90" y="642918"/>
            <a:ext cx="6929486" cy="4031873"/>
          </a:xfrm>
          <a:prstGeom prst="rect">
            <a:avLst/>
          </a:prstGeom>
        </p:spPr>
        <p:txBody>
          <a:bodyPr wrap="square">
            <a:spAutoFit/>
          </a:bodyPr>
          <a:lstStyle/>
          <a:p>
            <a:pPr lvl="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ea typeface="Calibri" pitchFamily="34" charset="0"/>
                <a:cs typeface="Times New Roman" pitchFamily="18" charset="0"/>
              </a:rPr>
              <a:t>Each sub-section of a chapter should be given a numerical index, e.g. the first section of chapter 1 is written as 1.1.  </a:t>
            </a:r>
          </a:p>
          <a:p>
            <a:pPr lvl="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ea typeface="Calibri" pitchFamily="34" charset="0"/>
                <a:cs typeface="Times New Roman" pitchFamily="18" charset="0"/>
              </a:rPr>
              <a:t>Further  subsection / subheading of the above is written as 1.1.1. </a:t>
            </a:r>
          </a:p>
          <a:p>
            <a:pPr lvl="0" eaLnBrk="0" fontAlgn="base" hangingPunct="0">
              <a:spcBef>
                <a:spcPct val="0"/>
              </a:spcBef>
              <a:spcAft>
                <a:spcPct val="0"/>
              </a:spcAft>
            </a:pPr>
            <a:endParaRPr lang="en-US" sz="2400" dirty="0" smtClean="0">
              <a:solidFill>
                <a:srgbClr val="000000"/>
              </a:solidFill>
              <a:latin typeface="Times New Roman" pitchFamily="18" charset="0"/>
              <a:ea typeface="Calibri" pitchFamily="34" charset="0"/>
              <a:cs typeface="Times New Roman" pitchFamily="18" charset="0"/>
            </a:endParaRPr>
          </a:p>
          <a:p>
            <a:pPr lvl="0" eaLnBrk="0" fontAlgn="base" hangingPunct="0">
              <a:spcBef>
                <a:spcPct val="0"/>
              </a:spcBef>
              <a:spcAft>
                <a:spcPct val="0"/>
              </a:spcAft>
              <a:buFont typeface="Wingdings" pitchFamily="2" charset="2"/>
              <a:buChar char="Ø"/>
            </a:pPr>
            <a:r>
              <a:rPr lang="en-US" sz="2400" dirty="0" smtClean="0">
                <a:solidFill>
                  <a:srgbClr val="000000"/>
                </a:solidFill>
                <a:latin typeface="Times New Roman" pitchFamily="18" charset="0"/>
                <a:ea typeface="Calibri" pitchFamily="34" charset="0"/>
                <a:cs typeface="Times New Roman" pitchFamily="18" charset="0"/>
              </a:rPr>
              <a:t> The numerical index for the next section will be 1.2. and for further subsection as 1.2.1. </a:t>
            </a:r>
          </a:p>
          <a:p>
            <a:endParaRPr lang="en-US" sz="2400" b="1" dirty="0" smtClean="0">
              <a:solidFill>
                <a:srgbClr val="000000"/>
              </a:solidFill>
              <a:latin typeface="Times New Roman" pitchFamily="18" charset="0"/>
              <a:cs typeface="Times New Roman" pitchFamily="18" charset="0"/>
            </a:endParaRPr>
          </a:p>
          <a:p>
            <a:r>
              <a:rPr lang="en-US" sz="2000" dirty="0" smtClean="0"/>
              <a:t> </a:t>
            </a:r>
          </a:p>
          <a:p>
            <a:pPr lvl="0" eaLnBrk="0" fontAlgn="base" hangingPunct="0">
              <a:spcBef>
                <a:spcPct val="0"/>
              </a:spcBef>
              <a:spcAft>
                <a:spcPct val="0"/>
              </a:spcAft>
            </a:pPr>
            <a:endParaRPr lang="en-US" sz="2000" dirty="0" smtClean="0">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500042"/>
            <a:ext cx="7643866" cy="4031873"/>
          </a:xfrm>
          <a:prstGeom prst="rect">
            <a:avLst/>
          </a:prstGeom>
        </p:spPr>
        <p:txBody>
          <a:bodyPr wrap="square">
            <a:spAutoFit/>
          </a:bodyPr>
          <a:lstStyle/>
          <a:p>
            <a:r>
              <a:rPr lang="en-US" sz="2800" b="1" dirty="0" smtClean="0">
                <a:latin typeface="Times New Roman" pitchFamily="18" charset="0"/>
                <a:cs typeface="Times New Roman" pitchFamily="18" charset="0"/>
              </a:rPr>
              <a:t>Using multi-level numbering for document    </a:t>
            </a:r>
          </a:p>
          <a:p>
            <a:r>
              <a:rPr lang="en-US" sz="2800" b="1" dirty="0" smtClean="0">
                <a:latin typeface="Times New Roman" pitchFamily="18" charset="0"/>
                <a:cs typeface="Times New Roman" pitchFamily="18" charset="0"/>
              </a:rPr>
              <a:t>    headings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r>
              <a:rPr lang="en-US" sz="2000" dirty="0" smtClean="0">
                <a:solidFill>
                  <a:srgbClr val="FF0000"/>
                </a:solidFill>
                <a:latin typeface="Times New Roman" pitchFamily="18" charset="0"/>
                <a:cs typeface="Times New Roman" pitchFamily="18" charset="0"/>
              </a:rPr>
              <a:t>To number all headings throughout the document, including within tables of contents</a:t>
            </a:r>
            <a:r>
              <a:rPr lang="en-US" dirty="0" smtClean="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p>
          <a:p>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0">
              <a:buFont typeface="Wingdings" pitchFamily="2" charset="2"/>
              <a:buChar char="v"/>
            </a:pPr>
            <a:r>
              <a:rPr lang="en-US" sz="2400" b="1" dirty="0" smtClean="0">
                <a:solidFill>
                  <a:srgbClr val="00B050"/>
                </a:solidFill>
                <a:latin typeface="Times New Roman" pitchFamily="18" charset="0"/>
                <a:cs typeface="Times New Roman" pitchFamily="18" charset="0"/>
              </a:rPr>
              <a:t>Highlight </a:t>
            </a:r>
            <a:r>
              <a:rPr lang="en-US" sz="2400" dirty="0" smtClean="0">
                <a:solidFill>
                  <a:srgbClr val="00B050"/>
                </a:solidFill>
                <a:latin typeface="Times New Roman" pitchFamily="18" charset="0"/>
                <a:cs typeface="Times New Roman" pitchFamily="18" charset="0"/>
              </a:rPr>
              <a:t>the first title or heading within your document. </a:t>
            </a:r>
          </a:p>
          <a:p>
            <a:pPr lvl="0">
              <a:buFont typeface="Wingdings" pitchFamily="2" charset="2"/>
              <a:buChar char="v"/>
            </a:pPr>
            <a:r>
              <a:rPr lang="en-US" sz="2400" dirty="0" smtClean="0">
                <a:latin typeface="Times New Roman" pitchFamily="18" charset="0"/>
                <a:cs typeface="Times New Roman" pitchFamily="18" charset="0"/>
              </a:rPr>
              <a:t> From the </a:t>
            </a:r>
            <a:r>
              <a:rPr lang="en-US" sz="2400" b="1" dirty="0" smtClean="0">
                <a:latin typeface="Times New Roman" pitchFamily="18" charset="0"/>
                <a:cs typeface="Times New Roman" pitchFamily="18" charset="0"/>
              </a:rPr>
              <a:t>Home </a:t>
            </a:r>
            <a:r>
              <a:rPr lang="en-US" sz="2400" dirty="0" smtClean="0">
                <a:latin typeface="Times New Roman" pitchFamily="18" charset="0"/>
                <a:cs typeface="Times New Roman" pitchFamily="18" charset="0"/>
              </a:rPr>
              <a:t>tab go to the </a:t>
            </a:r>
            <a:r>
              <a:rPr lang="en-US" sz="2400" b="1" dirty="0" smtClean="0">
                <a:latin typeface="Times New Roman" pitchFamily="18" charset="0"/>
                <a:cs typeface="Times New Roman" pitchFamily="18" charset="0"/>
              </a:rPr>
              <a:t>Styles </a:t>
            </a:r>
            <a:r>
              <a:rPr lang="en-US" sz="2400" dirty="0" smtClean="0">
                <a:latin typeface="Times New Roman" pitchFamily="18" charset="0"/>
                <a:cs typeface="Times New Roman" pitchFamily="18" charset="0"/>
              </a:rPr>
              <a:t>section and click on  </a:t>
            </a:r>
          </a:p>
          <a:p>
            <a:pPr lvl="0"/>
            <a:r>
              <a:rPr lang="en-US" sz="2400" dirty="0" smtClean="0">
                <a:latin typeface="Times New Roman" pitchFamily="18" charset="0"/>
                <a:cs typeface="Times New Roman" pitchFamily="18" charset="0"/>
              </a:rPr>
              <a:t>     one of the </a:t>
            </a:r>
            <a:r>
              <a:rPr lang="en-US" sz="2400" b="1" dirty="0" smtClean="0">
                <a:latin typeface="Times New Roman" pitchFamily="18" charset="0"/>
                <a:cs typeface="Times New Roman" pitchFamily="18" charset="0"/>
              </a:rPr>
              <a:t>Heading </a:t>
            </a:r>
            <a:r>
              <a:rPr lang="en-US" sz="2400" dirty="0" smtClean="0">
                <a:latin typeface="Times New Roman" pitchFamily="18" charset="0"/>
                <a:cs typeface="Times New Roman" pitchFamily="18" charset="0"/>
              </a:rPr>
              <a:t>options to apply it to the highlighted   </a:t>
            </a:r>
          </a:p>
          <a:p>
            <a:pPr lvl="0"/>
            <a:r>
              <a:rPr lang="en-US" sz="2400" dirty="0" smtClean="0">
                <a:latin typeface="Times New Roman" pitchFamily="18" charset="0"/>
                <a:cs typeface="Times New Roman" pitchFamily="18" charset="0"/>
              </a:rPr>
              <a:t>     text. </a:t>
            </a:r>
          </a:p>
        </p:txBody>
      </p:sp>
      <p:pic>
        <p:nvPicPr>
          <p:cNvPr id="1026" name="Picture 2"/>
          <p:cNvPicPr>
            <a:picLocks noChangeAspect="1" noChangeArrowheads="1"/>
          </p:cNvPicPr>
          <p:nvPr/>
        </p:nvPicPr>
        <p:blipFill>
          <a:blip r:embed="rId2"/>
          <a:srcRect/>
          <a:stretch>
            <a:fillRect/>
          </a:stretch>
        </p:blipFill>
        <p:spPr bwMode="auto">
          <a:xfrm>
            <a:off x="1691680" y="4950288"/>
            <a:ext cx="6552728" cy="1143008"/>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20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circle(in)">
                                      <p:cBhvr>
                                        <p:cTn id="20" dur="20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circle(in)">
                                      <p:cBhvr>
                                        <p:cTn id="25" dur="2000"/>
                                        <p:tgtEl>
                                          <p:spTgt spid="2">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circle(in)">
                                      <p:cBhvr>
                                        <p:cTn id="28" dur="2000"/>
                                        <p:tgtEl>
                                          <p:spTgt spid="2">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circle(in)">
                                      <p:cBhvr>
                                        <p:cTn id="31" dur="2000"/>
                                        <p:tgtEl>
                                          <p:spTgt spid="2">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circle(in)">
                                      <p:cBhvr>
                                        <p:cTn id="36"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214415" y="1041898"/>
            <a:ext cx="7929586"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On the Home tab, click on Multilevel List in the Paragraph   </a:t>
            </a:r>
          </a:p>
          <a:p>
            <a:pPr marL="0" marR="0" lvl="0" indent="0" algn="l" defTabSz="914400" rtl="0" eaLnBrk="1" fontAlgn="base" latinLnBrk="0" hangingPunct="1">
              <a:lnSpc>
                <a:spcPct val="100000"/>
              </a:lnSpc>
              <a:spcBef>
                <a:spcPct val="0"/>
              </a:spcBef>
              <a:spcAft>
                <a:spcPct val="0"/>
              </a:spcAft>
              <a:buClrTx/>
              <a:buSzTx/>
              <a:tabLst/>
            </a:pPr>
            <a:r>
              <a:rPr lang="en-US" sz="2400" dirty="0" smtClean="0">
                <a:solidFill>
                  <a:srgbClr val="000000"/>
                </a:solidFill>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group to display the List Library.</a:t>
            </a:r>
          </a:p>
          <a:p>
            <a:pPr marL="0" marR="0" lvl="0" indent="0" algn="l" defTabSz="914400" rtl="0" eaLnBrk="1" fontAlgn="base" latinLnBrk="0" hangingPunct="1">
              <a:lnSpc>
                <a:spcPct val="100000"/>
              </a:lnSpc>
              <a:spcBef>
                <a:spcPct val="0"/>
              </a:spcBef>
              <a:spcAft>
                <a:spcPct val="0"/>
              </a:spcAft>
              <a:buClrTx/>
              <a:buSzTx/>
              <a:tabLst/>
            </a:pPr>
            <a:endParaRPr lang="en-US" sz="2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US" sz="2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US" sz="2400" dirty="0" smtClean="0">
              <a:solidFill>
                <a:srgbClr val="000000"/>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lang="en-GB" sz="24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GB" sz="24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GB" sz="24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lang="en-GB" sz="2400" dirty="0" smtClean="0">
              <a:solidFill>
                <a:srgbClr val="000000"/>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GB" sz="2400" b="0" i="0" u="none" strike="noStrike" cap="none" normalizeH="0" baseline="0" dirty="0" smtClean="0">
              <a:ln>
                <a:noFill/>
              </a:ln>
              <a:solidFill>
                <a:srgbClr val="000000"/>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l="21635" r="20993" b="72564"/>
          <a:stretch>
            <a:fillRect/>
          </a:stretch>
        </p:blipFill>
        <p:spPr bwMode="auto">
          <a:xfrm>
            <a:off x="1763688" y="2708920"/>
            <a:ext cx="6264696" cy="2808312"/>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circle(in)">
                                      <p:cBhvr>
                                        <p:cTn id="7" dur="2000"/>
                                        <p:tgtEl>
                                          <p:spTgt spid="204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049">
                                            <p:txEl>
                                              <p:pRg st="1" end="1"/>
                                            </p:txEl>
                                          </p:spTgt>
                                        </p:tgtEl>
                                        <p:attrNameLst>
                                          <p:attrName>style.visibility</p:attrName>
                                        </p:attrNameLst>
                                      </p:cBhvr>
                                      <p:to>
                                        <p:strVal val="visible"/>
                                      </p:to>
                                    </p:set>
                                    <p:animEffect transition="in" filter="circle(in)">
                                      <p:cBhvr>
                                        <p:cTn id="10" dur="2000"/>
                                        <p:tgtEl>
                                          <p:spTgt spid="204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124744"/>
            <a:ext cx="6984776" cy="461665"/>
          </a:xfrm>
          <a:prstGeom prst="rect">
            <a:avLst/>
          </a:prstGeom>
        </p:spPr>
        <p:txBody>
          <a:bodyPr wrap="square">
            <a:spAutoFit/>
          </a:bodyPr>
          <a:lstStyle/>
          <a:p>
            <a:pPr lvl="0" fontAlgn="base">
              <a:spcBef>
                <a:spcPct val="0"/>
              </a:spcBef>
              <a:spcAft>
                <a:spcPct val="0"/>
              </a:spcAft>
            </a:pPr>
            <a:r>
              <a:rPr lang="en-US" sz="2400" dirty="0">
                <a:solidFill>
                  <a:srgbClr val="000000"/>
                </a:solidFill>
                <a:latin typeface="Times New Roman" pitchFamily="18" charset="0"/>
                <a:ea typeface="Calibri" pitchFamily="34" charset="0"/>
                <a:cs typeface="Times New Roman" pitchFamily="18" charset="0"/>
              </a:rPr>
              <a:t>Choose a layout that includes the Heading style names</a:t>
            </a:r>
          </a:p>
        </p:txBody>
      </p:sp>
      <p:pic>
        <p:nvPicPr>
          <p:cNvPr id="3" name="Picture 2"/>
          <p:cNvPicPr/>
          <p:nvPr/>
        </p:nvPicPr>
        <p:blipFill>
          <a:blip r:embed="rId2"/>
          <a:srcRect l="28365" t="38462" r="56250" b="31025"/>
          <a:stretch>
            <a:fillRect/>
          </a:stretch>
        </p:blipFill>
        <p:spPr bwMode="auto">
          <a:xfrm>
            <a:off x="2051720" y="2060848"/>
            <a:ext cx="5904656" cy="4176464"/>
          </a:xfrm>
          <a:prstGeom prst="rect">
            <a:avLst/>
          </a:prstGeom>
          <a:noFill/>
          <a:ln w="9525">
            <a:noFill/>
            <a:miter lim="800000"/>
            <a:headEnd/>
            <a:tailEnd/>
          </a:ln>
        </p:spPr>
      </p:pic>
    </p:spTree>
    <p:extLst>
      <p:ext uri="{BB962C8B-B14F-4D97-AF65-F5344CB8AC3E}">
        <p14:creationId xmlns:p14="http://schemas.microsoft.com/office/powerpoint/2010/main" val="13419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Rectangle 11"/>
          <p:cNvSpPr>
            <a:spLocks noChangeArrowheads="1"/>
          </p:cNvSpPr>
          <p:nvPr/>
        </p:nvSpPr>
        <p:spPr bwMode="auto">
          <a:xfrm>
            <a:off x="1149504" y="392320"/>
            <a:ext cx="9568645" cy="206210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Creating a table of figures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If you have pictures, diagrams or tables in your document, it is useful to list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them in a </a:t>
            </a:r>
            <a:r>
              <a:rPr kumimoji="0" lang="en-US" sz="24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table of figures</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To create a caption</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en-GB" sz="24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6" name="Rectangle 14"/>
          <p:cNvSpPr>
            <a:spLocks noChangeArrowheads="1"/>
          </p:cNvSpPr>
          <p:nvPr/>
        </p:nvSpPr>
        <p:spPr bwMode="auto">
          <a:xfrm>
            <a:off x="1142976" y="2255215"/>
            <a:ext cx="4246675"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Click on the image or table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807" name="Rectangle 15"/>
          <p:cNvSpPr>
            <a:spLocks noChangeArrowheads="1"/>
          </p:cNvSpPr>
          <p:nvPr/>
        </p:nvSpPr>
        <p:spPr bwMode="auto">
          <a:xfrm>
            <a:off x="1062911" y="3068960"/>
            <a:ext cx="8081089"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 </a:t>
            </a:r>
            <a:r>
              <a:rPr lang="en-US" sz="2400" b="1" dirty="0" smtClean="0">
                <a:solidFill>
                  <a:srgbClr val="000000"/>
                </a:solidFill>
                <a:latin typeface="Arial" pitchFamily="34" charset="0"/>
                <a:ea typeface="Calibri" pitchFamily="34" charset="0"/>
                <a:cs typeface="Arial" pitchFamily="34" charset="0"/>
              </a:rPr>
              <a:t>References </a:t>
            </a:r>
            <a:r>
              <a:rPr lang="en-US" sz="2400" dirty="0" smtClean="0">
                <a:solidFill>
                  <a:srgbClr val="000000"/>
                </a:solidFill>
                <a:latin typeface="Arial" pitchFamily="34" charset="0"/>
                <a:ea typeface="Calibri" pitchFamily="34" charset="0"/>
                <a:cs typeface="Arial" pitchFamily="34" charset="0"/>
              </a:rPr>
              <a:t>tab       </a:t>
            </a:r>
            <a:r>
              <a:rPr lang="en-US" sz="2400" b="1" dirty="0" smtClean="0">
                <a:solidFill>
                  <a:srgbClr val="000000"/>
                </a:solidFill>
                <a:latin typeface="Arial" pitchFamily="34" charset="0"/>
                <a:ea typeface="Calibri" pitchFamily="34" charset="0"/>
                <a:cs typeface="Arial" pitchFamily="34" charset="0"/>
              </a:rPr>
              <a:t>Insert Caption </a:t>
            </a:r>
            <a:r>
              <a:rPr lang="en-US" sz="2400" dirty="0" smtClean="0">
                <a:solidFill>
                  <a:srgbClr val="000000"/>
                </a:solidFill>
                <a:latin typeface="Arial" pitchFamily="34" charset="0"/>
                <a:ea typeface="Calibri" pitchFamily="34" charset="0"/>
                <a:cs typeface="Arial" pitchFamily="34" charset="0"/>
              </a:rPr>
              <a:t>      </a:t>
            </a:r>
            <a:r>
              <a:rPr lang="en-US" sz="2400" b="1" dirty="0" smtClean="0">
                <a:solidFill>
                  <a:srgbClr val="000000"/>
                </a:solidFill>
                <a:latin typeface="Arial" pitchFamily="34" charset="0"/>
                <a:ea typeface="Calibri" pitchFamily="34" charset="0"/>
                <a:cs typeface="Arial" pitchFamily="34" charset="0"/>
              </a:rPr>
              <a:t>Captions </a:t>
            </a:r>
          </a:p>
          <a:p>
            <a:pPr lvl="0" eaLnBrk="0" fontAlgn="base" hangingPunct="0">
              <a:spcBef>
                <a:spcPct val="0"/>
              </a:spcBef>
              <a:spcAft>
                <a:spcPct val="0"/>
              </a:spcAft>
            </a:pPr>
            <a:r>
              <a:rPr lang="en-US" sz="2400" b="1" dirty="0" smtClean="0">
                <a:solidFill>
                  <a:srgbClr val="000000"/>
                </a:solidFill>
                <a:latin typeface="Arial" pitchFamily="34" charset="0"/>
                <a:ea typeface="Calibri" pitchFamily="34" charset="0"/>
                <a:cs typeface="Arial" pitchFamily="34" charset="0"/>
              </a:rPr>
              <a:t>            </a:t>
            </a:r>
            <a:r>
              <a:rPr lang="en-US" sz="2400" dirty="0" smtClean="0">
                <a:solidFill>
                  <a:srgbClr val="000000"/>
                </a:solidFill>
                <a:latin typeface="Arial" pitchFamily="34" charset="0"/>
                <a:ea typeface="Calibri" pitchFamily="34" charset="0"/>
                <a:cs typeface="Arial" pitchFamily="34" charset="0"/>
              </a:rPr>
              <a:t>group to display the </a:t>
            </a:r>
            <a:r>
              <a:rPr lang="en-US" sz="2400" b="1" dirty="0" smtClean="0">
                <a:solidFill>
                  <a:srgbClr val="000000"/>
                </a:solidFill>
                <a:latin typeface="Arial" pitchFamily="34" charset="0"/>
                <a:ea typeface="Calibri" pitchFamily="34" charset="0"/>
                <a:cs typeface="Arial" pitchFamily="34" charset="0"/>
              </a:rPr>
              <a:t>Caption </a:t>
            </a:r>
            <a:r>
              <a:rPr lang="en-US" sz="2400" dirty="0" smtClean="0">
                <a:solidFill>
                  <a:srgbClr val="000000"/>
                </a:solidFill>
                <a:latin typeface="Arial" pitchFamily="34" charset="0"/>
                <a:ea typeface="Calibri" pitchFamily="34" charset="0"/>
                <a:cs typeface="Arial" pitchFamily="34" charset="0"/>
              </a:rPr>
              <a:t>dialog box. </a:t>
            </a:r>
          </a:p>
          <a:p>
            <a:pPr lvl="0" eaLnBrk="0" fontAlgn="base" hangingPunct="0">
              <a:spcBef>
                <a:spcPct val="0"/>
              </a:spcBef>
              <a:spcAft>
                <a:spcPct val="0"/>
              </a:spcAft>
            </a:pPr>
            <a:endParaRPr lang="en-GB" sz="2400" dirty="0" smtClean="0">
              <a:solidFill>
                <a:srgbClr val="000000"/>
              </a:solidFill>
              <a:latin typeface="Arial" pitchFamily="34" charset="0"/>
              <a:ea typeface="Calibri" pitchFamily="34" charset="0"/>
              <a:cs typeface="Arial" pitchFamily="34" charset="0"/>
            </a:endParaRPr>
          </a:p>
          <a:p>
            <a:pPr lvl="0" eaLnBrk="0" fontAlgn="base" hangingPunct="0">
              <a:spcBef>
                <a:spcPct val="0"/>
              </a:spcBef>
              <a:spcAft>
                <a:spcPct val="0"/>
              </a:spcAft>
              <a:buFont typeface="Wingdings" pitchFamily="2" charset="2"/>
              <a:buChar char="Ø"/>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Label</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select the appropriate label for the object. </a:t>
            </a:r>
          </a:p>
          <a:p>
            <a:pPr lvl="0" eaLnBrk="0" fontAlgn="base" hangingPunct="0">
              <a:spcBef>
                <a:spcPct val="0"/>
              </a:spcBef>
              <a:spcAft>
                <a:spcPct val="0"/>
              </a:spcAf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You can choose from Equation, Figure or Table, or you can create your own through </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New Label</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3"/>
          <p:cNvSpPr>
            <a:spLocks noChangeShapeType="1"/>
          </p:cNvSpPr>
          <p:nvPr/>
        </p:nvSpPr>
        <p:spPr bwMode="auto">
          <a:xfrm>
            <a:off x="3923928" y="3501008"/>
            <a:ext cx="3143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AutoShape 13"/>
          <p:cNvSpPr>
            <a:spLocks noChangeShapeType="1"/>
          </p:cNvSpPr>
          <p:nvPr/>
        </p:nvSpPr>
        <p:spPr bwMode="auto">
          <a:xfrm>
            <a:off x="6588224" y="3501008"/>
            <a:ext cx="3143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803">
                                            <p:txEl>
                                              <p:pRg st="0" end="0"/>
                                            </p:txEl>
                                          </p:spTgt>
                                        </p:tgtEl>
                                        <p:attrNameLst>
                                          <p:attrName>style.visibility</p:attrName>
                                        </p:attrNameLst>
                                      </p:cBhvr>
                                      <p:to>
                                        <p:strVal val="visible"/>
                                      </p:to>
                                    </p:set>
                                    <p:animEffect transition="in" filter="circle(in)">
                                      <p:cBhvr>
                                        <p:cTn id="7" dur="2000"/>
                                        <p:tgtEl>
                                          <p:spTgt spid="33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803">
                                            <p:txEl>
                                              <p:pRg st="2" end="2"/>
                                            </p:txEl>
                                          </p:spTgt>
                                        </p:tgtEl>
                                        <p:attrNameLst>
                                          <p:attrName>style.visibility</p:attrName>
                                        </p:attrNameLst>
                                      </p:cBhvr>
                                      <p:to>
                                        <p:strVal val="visible"/>
                                      </p:to>
                                    </p:set>
                                    <p:animEffect transition="in" filter="circle(in)">
                                      <p:cBhvr>
                                        <p:cTn id="12" dur="2000"/>
                                        <p:tgtEl>
                                          <p:spTgt spid="3380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3803">
                                            <p:txEl>
                                              <p:pRg st="3" end="3"/>
                                            </p:txEl>
                                          </p:spTgt>
                                        </p:tgtEl>
                                        <p:attrNameLst>
                                          <p:attrName>style.visibility</p:attrName>
                                        </p:attrNameLst>
                                      </p:cBhvr>
                                      <p:to>
                                        <p:strVal val="visible"/>
                                      </p:to>
                                    </p:set>
                                    <p:animEffect transition="in" filter="circle(in)">
                                      <p:cBhvr>
                                        <p:cTn id="15" dur="2000"/>
                                        <p:tgtEl>
                                          <p:spTgt spid="3380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3806">
                                            <p:txEl>
                                              <p:pRg st="0" end="0"/>
                                            </p:txEl>
                                          </p:spTgt>
                                        </p:tgtEl>
                                        <p:attrNameLst>
                                          <p:attrName>style.visibility</p:attrName>
                                        </p:attrNameLst>
                                      </p:cBhvr>
                                      <p:to>
                                        <p:strVal val="visible"/>
                                      </p:to>
                                    </p:set>
                                    <p:animEffect transition="in" filter="circle(in)">
                                      <p:cBhvr>
                                        <p:cTn id="20" dur="2000"/>
                                        <p:tgtEl>
                                          <p:spTgt spid="3380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3807">
                                            <p:txEl>
                                              <p:pRg st="1" end="1"/>
                                            </p:txEl>
                                          </p:spTgt>
                                        </p:tgtEl>
                                        <p:attrNameLst>
                                          <p:attrName>style.visibility</p:attrName>
                                        </p:attrNameLst>
                                      </p:cBhvr>
                                      <p:to>
                                        <p:strVal val="visible"/>
                                      </p:to>
                                    </p:set>
                                    <p:animEffect transition="in" filter="circle(in)">
                                      <p:cBhvr>
                                        <p:cTn id="25" dur="2000"/>
                                        <p:tgtEl>
                                          <p:spTgt spid="33807">
                                            <p:txEl>
                                              <p:pRg st="1" end="1"/>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3807">
                                            <p:txEl>
                                              <p:pRg st="2" end="2"/>
                                            </p:txEl>
                                          </p:spTgt>
                                        </p:tgtEl>
                                        <p:attrNameLst>
                                          <p:attrName>style.visibility</p:attrName>
                                        </p:attrNameLst>
                                      </p:cBhvr>
                                      <p:to>
                                        <p:strVal val="visible"/>
                                      </p:to>
                                    </p:set>
                                    <p:animEffect transition="in" filter="circle(in)">
                                      <p:cBhvr>
                                        <p:cTn id="28" dur="2000"/>
                                        <p:tgtEl>
                                          <p:spTgt spid="3380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3807">
                                            <p:txEl>
                                              <p:pRg st="4" end="4"/>
                                            </p:txEl>
                                          </p:spTgt>
                                        </p:tgtEl>
                                        <p:attrNameLst>
                                          <p:attrName>style.visibility</p:attrName>
                                        </p:attrNameLst>
                                      </p:cBhvr>
                                      <p:to>
                                        <p:strVal val="visible"/>
                                      </p:to>
                                    </p:set>
                                    <p:animEffect transition="in" filter="circle(in)">
                                      <p:cBhvr>
                                        <p:cTn id="33" dur="2000"/>
                                        <p:tgtEl>
                                          <p:spTgt spid="33807">
                                            <p:txEl>
                                              <p:pRg st="4" end="4"/>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3807">
                                            <p:txEl>
                                              <p:pRg st="5" end="5"/>
                                            </p:txEl>
                                          </p:spTgt>
                                        </p:tgtEl>
                                        <p:attrNameLst>
                                          <p:attrName>style.visibility</p:attrName>
                                        </p:attrNameLst>
                                      </p:cBhvr>
                                      <p:to>
                                        <p:strVal val="visible"/>
                                      </p:to>
                                    </p:set>
                                    <p:animEffect transition="in" filter="circle(in)">
                                      <p:cBhvr>
                                        <p:cTn id="36" dur="2000"/>
                                        <p:tgtEl>
                                          <p:spTgt spid="338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267744" y="1052736"/>
            <a:ext cx="5248275" cy="3816424"/>
          </a:xfrm>
          <a:prstGeom prst="rect">
            <a:avLst/>
          </a:prstGeom>
          <a:noFill/>
          <a:ln w="9525">
            <a:noFill/>
            <a:miter lim="800000"/>
            <a:headEnd/>
            <a:tailEnd/>
          </a:ln>
        </p:spPr>
      </p:pic>
    </p:spTree>
    <p:extLst>
      <p:ext uri="{BB962C8B-B14F-4D97-AF65-F5344CB8AC3E}">
        <p14:creationId xmlns:p14="http://schemas.microsoft.com/office/powerpoint/2010/main" val="369260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0"/>
            <a:ext cx="6353662" cy="1015663"/>
          </a:xfrm>
          <a:prstGeom prst="rect">
            <a:avLst/>
          </a:prstGeom>
          <a:noFill/>
        </p:spPr>
        <p:txBody>
          <a:bodyPr wrap="none" lIns="91440" tIns="45720" rIns="91440" bIns="45720">
            <a:spAutoFit/>
          </a:bodyPr>
          <a:lstStyle/>
          <a:p>
            <a:pPr algn="ctr"/>
            <a:r>
              <a:rPr lang="en-US" sz="6000" b="1" dirty="0"/>
              <a:t>Thesis </a:t>
            </a:r>
            <a:r>
              <a:rPr lang="en-US" sz="6000" b="1" dirty="0" smtClean="0"/>
              <a:t>Structure</a:t>
            </a:r>
            <a:r>
              <a:rPr lang="en-US" sz="60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latin typeface="Berlin Sans FB Demi" pitchFamily="34" charset="0"/>
              </a:rPr>
              <a:t> </a:t>
            </a:r>
            <a:endParaRPr lang="en-US" sz="6000" b="1" cap="none" spc="0" dirty="0">
              <a:ln w="19050">
                <a:solidFill>
                  <a:schemeClr val="tx2">
                    <a:tint val="1000"/>
                  </a:schemeClr>
                </a:solidFill>
                <a:prstDash val="solid"/>
              </a:ln>
              <a:effectLst>
                <a:outerShdw blurRad="50000" dist="50800" dir="7500000" algn="tl">
                  <a:srgbClr val="000000">
                    <a:shade val="5000"/>
                    <a:alpha val="35000"/>
                  </a:srgbClr>
                </a:outerShdw>
              </a:effectLst>
              <a:latin typeface="Berlin Sans FB Demi" pitchFamily="34" charset="0"/>
            </a:endParaRPr>
          </a:p>
        </p:txBody>
      </p:sp>
      <p:sp>
        <p:nvSpPr>
          <p:cNvPr id="80" name="TextBox 79"/>
          <p:cNvSpPr txBox="1"/>
          <p:nvPr/>
        </p:nvSpPr>
        <p:spPr>
          <a:xfrm>
            <a:off x="642859" y="1000108"/>
            <a:ext cx="7889339" cy="6001643"/>
          </a:xfrm>
          <a:prstGeom prst="rect">
            <a:avLst/>
          </a:prstGeom>
          <a:noFill/>
        </p:spPr>
        <p:txBody>
          <a:bodyPr wrap="none" rtlCol="0">
            <a:spAutoFit/>
          </a:bodyPr>
          <a:lstStyle/>
          <a:p>
            <a:pPr lvl="0">
              <a:buFont typeface="Wingdings" pitchFamily="2" charset="2"/>
              <a:buChar char="v"/>
            </a:pPr>
            <a:r>
              <a:rPr lang="en-US" sz="2400" dirty="0" smtClean="0"/>
              <a:t>  Title </a:t>
            </a:r>
          </a:p>
          <a:p>
            <a:pPr lvl="0">
              <a:buFont typeface="Wingdings" pitchFamily="2" charset="2"/>
              <a:buChar char="v"/>
            </a:pPr>
            <a:r>
              <a:rPr lang="en-US" sz="2400" dirty="0" smtClean="0"/>
              <a:t>  Acknowledgements</a:t>
            </a:r>
          </a:p>
          <a:p>
            <a:pPr lvl="0">
              <a:buFont typeface="Wingdings" pitchFamily="2" charset="2"/>
              <a:buChar char="v"/>
            </a:pPr>
            <a:r>
              <a:rPr lang="en-US" sz="2400" dirty="0" smtClean="0"/>
              <a:t>  Abstract</a:t>
            </a:r>
          </a:p>
          <a:p>
            <a:pPr lvl="0">
              <a:buFont typeface="Wingdings" pitchFamily="2" charset="2"/>
              <a:buChar char="v"/>
            </a:pPr>
            <a:r>
              <a:rPr lang="en-US" sz="2400" dirty="0" smtClean="0"/>
              <a:t>  Table </a:t>
            </a:r>
            <a:r>
              <a:rPr lang="en-US" sz="2400" dirty="0"/>
              <a:t>of </a:t>
            </a:r>
            <a:r>
              <a:rPr lang="en-US" sz="2400" dirty="0" smtClean="0"/>
              <a:t>Contents</a:t>
            </a:r>
          </a:p>
          <a:p>
            <a:pPr lvl="0">
              <a:buFont typeface="Wingdings" pitchFamily="2" charset="2"/>
              <a:buChar char="v"/>
            </a:pPr>
            <a:r>
              <a:rPr lang="en-US" sz="2400" dirty="0" smtClean="0"/>
              <a:t>  List </a:t>
            </a:r>
            <a:r>
              <a:rPr lang="en-US" sz="2400" dirty="0"/>
              <a:t>of </a:t>
            </a:r>
            <a:r>
              <a:rPr lang="en-US" sz="2400" dirty="0" smtClean="0"/>
              <a:t>Tables</a:t>
            </a:r>
            <a:endParaRPr lang="en-US" sz="2400" dirty="0"/>
          </a:p>
          <a:p>
            <a:pPr lvl="0">
              <a:buFont typeface="Wingdings" pitchFamily="2" charset="2"/>
              <a:buChar char="v"/>
            </a:pPr>
            <a:r>
              <a:rPr lang="en-US" sz="2400" dirty="0" smtClean="0"/>
              <a:t>  List of Figures</a:t>
            </a:r>
            <a:endParaRPr lang="en-US" sz="2400" dirty="0"/>
          </a:p>
          <a:p>
            <a:pPr lvl="0">
              <a:buFont typeface="Wingdings" pitchFamily="2" charset="2"/>
              <a:buChar char="v"/>
            </a:pPr>
            <a:r>
              <a:rPr lang="en-US" sz="2400" dirty="0" smtClean="0"/>
              <a:t>  List </a:t>
            </a:r>
            <a:r>
              <a:rPr lang="en-US" sz="2400" dirty="0"/>
              <a:t>of Appendices</a:t>
            </a:r>
          </a:p>
          <a:p>
            <a:pPr>
              <a:buFont typeface="Wingdings" pitchFamily="2" charset="2"/>
              <a:buChar char="v"/>
            </a:pPr>
            <a:r>
              <a:rPr lang="en-US" sz="2400" dirty="0" smtClean="0"/>
              <a:t>  Chapter </a:t>
            </a:r>
            <a:r>
              <a:rPr lang="en-US" sz="2400" dirty="0"/>
              <a:t>1 </a:t>
            </a:r>
            <a:r>
              <a:rPr lang="en-US" sz="2400" dirty="0" smtClean="0"/>
              <a:t>– </a:t>
            </a:r>
            <a:r>
              <a:rPr lang="en-US" sz="2400" dirty="0"/>
              <a:t>Introduction</a:t>
            </a:r>
          </a:p>
          <a:p>
            <a:pPr>
              <a:buFont typeface="Wingdings" pitchFamily="2" charset="2"/>
              <a:buChar char="v"/>
            </a:pPr>
            <a:r>
              <a:rPr lang="en-US" sz="2400" dirty="0" smtClean="0"/>
              <a:t>  Chapter </a:t>
            </a:r>
            <a:r>
              <a:rPr lang="en-US" sz="2400" dirty="0"/>
              <a:t>2 - Literature Review</a:t>
            </a:r>
          </a:p>
          <a:p>
            <a:pPr>
              <a:buFont typeface="Wingdings" pitchFamily="2" charset="2"/>
              <a:buChar char="v"/>
            </a:pPr>
            <a:r>
              <a:rPr lang="en-US" sz="2400" dirty="0" smtClean="0"/>
              <a:t>  Chapter </a:t>
            </a:r>
            <a:r>
              <a:rPr lang="en-US" sz="2400" dirty="0"/>
              <a:t>3 - What you thought and made</a:t>
            </a:r>
          </a:p>
          <a:p>
            <a:pPr>
              <a:buFont typeface="Wingdings" pitchFamily="2" charset="2"/>
              <a:buChar char="v"/>
            </a:pPr>
            <a:r>
              <a:rPr lang="en-US" sz="2400" dirty="0" smtClean="0"/>
              <a:t>  Chapter </a:t>
            </a:r>
            <a:r>
              <a:rPr lang="en-US" sz="2400" dirty="0"/>
              <a:t>4 - Experiments and Analysis</a:t>
            </a:r>
          </a:p>
          <a:p>
            <a:pPr>
              <a:buFont typeface="Wingdings" pitchFamily="2" charset="2"/>
              <a:buChar char="v"/>
            </a:pPr>
            <a:r>
              <a:rPr lang="en-US" sz="2400" dirty="0" smtClean="0"/>
              <a:t>  Chapter </a:t>
            </a:r>
            <a:r>
              <a:rPr lang="en-US" sz="2400" dirty="0"/>
              <a:t>5 – Conclusions and future Work</a:t>
            </a:r>
          </a:p>
          <a:p>
            <a:pPr lvl="0">
              <a:buFont typeface="Wingdings" pitchFamily="2" charset="2"/>
              <a:buChar char="v"/>
            </a:pPr>
            <a:r>
              <a:rPr lang="en-US" sz="2400" dirty="0" smtClean="0"/>
              <a:t>  References</a:t>
            </a:r>
            <a:endParaRPr lang="en-US" sz="2400" dirty="0"/>
          </a:p>
          <a:p>
            <a:pPr lvl="0">
              <a:buFont typeface="Wingdings" pitchFamily="2" charset="2"/>
              <a:buChar char="v"/>
            </a:pPr>
            <a:r>
              <a:rPr lang="en-US" sz="2400" dirty="0" smtClean="0"/>
              <a:t>  Appendices.</a:t>
            </a:r>
          </a:p>
          <a:p>
            <a:pPr lvl="0">
              <a:buFont typeface="Wingdings" pitchFamily="2" charset="2"/>
              <a:buChar char="v"/>
            </a:pPr>
            <a:r>
              <a:rPr lang="en-GB" sz="2400" dirty="0" smtClean="0"/>
              <a:t>Abstract and the page in Kurdish and Arabic </a:t>
            </a:r>
            <a:r>
              <a:rPr lang="en-GB" sz="2400" dirty="0" err="1" smtClean="0"/>
              <a:t>languges</a:t>
            </a:r>
            <a:r>
              <a:rPr lang="en-GB" sz="2400" dirty="0" smtClean="0"/>
              <a:t>.</a:t>
            </a:r>
            <a:endParaRPr lang="en-US" sz="2400" dirty="0"/>
          </a:p>
          <a:p>
            <a:pPr>
              <a:buFont typeface="Wingdings" pitchFamily="2" charset="2"/>
              <a:buChar char="v"/>
            </a:pP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slide(fromBottom)">
                                      <p:cBhvr>
                                        <p:cTn id="14" dur="5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80">
                                            <p:txEl>
                                              <p:pRg st="0" end="0"/>
                                            </p:txEl>
                                          </p:spTgt>
                                        </p:tgtEl>
                                        <p:attrNameLst>
                                          <p:attrName>style.visibility</p:attrName>
                                        </p:attrNameLst>
                                      </p:cBhvr>
                                      <p:to>
                                        <p:strVal val="visible"/>
                                      </p:to>
                                    </p:set>
                                    <p:animEffect transition="in" filter="circle(in)">
                                      <p:cBhvr>
                                        <p:cTn id="19" dur="2000"/>
                                        <p:tgtEl>
                                          <p:spTgt spid="8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0">
                                            <p:txEl>
                                              <p:pRg st="1" end="1"/>
                                            </p:txEl>
                                          </p:spTgt>
                                        </p:tgtEl>
                                        <p:attrNameLst>
                                          <p:attrName>style.visibility</p:attrName>
                                        </p:attrNameLst>
                                      </p:cBhvr>
                                      <p:to>
                                        <p:strVal val="visible"/>
                                      </p:to>
                                    </p:set>
                                    <p:animEffect transition="in" filter="circle(in)">
                                      <p:cBhvr>
                                        <p:cTn id="24" dur="2000"/>
                                        <p:tgtEl>
                                          <p:spTgt spid="8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0">
                                            <p:txEl>
                                              <p:pRg st="2" end="2"/>
                                            </p:txEl>
                                          </p:spTgt>
                                        </p:tgtEl>
                                        <p:attrNameLst>
                                          <p:attrName>style.visibility</p:attrName>
                                        </p:attrNameLst>
                                      </p:cBhvr>
                                      <p:to>
                                        <p:strVal val="visible"/>
                                      </p:to>
                                    </p:set>
                                    <p:animEffect transition="in" filter="circle(in)">
                                      <p:cBhvr>
                                        <p:cTn id="29" dur="2000"/>
                                        <p:tgtEl>
                                          <p:spTgt spid="80">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80">
                                            <p:txEl>
                                              <p:pRg st="3" end="3"/>
                                            </p:txEl>
                                          </p:spTgt>
                                        </p:tgtEl>
                                        <p:attrNameLst>
                                          <p:attrName>style.visibility</p:attrName>
                                        </p:attrNameLst>
                                      </p:cBhvr>
                                      <p:to>
                                        <p:strVal val="visible"/>
                                      </p:to>
                                    </p:set>
                                    <p:animEffect transition="in" filter="circle(in)">
                                      <p:cBhvr>
                                        <p:cTn id="34" dur="2000"/>
                                        <p:tgtEl>
                                          <p:spTgt spid="80">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80">
                                            <p:txEl>
                                              <p:pRg st="4" end="4"/>
                                            </p:txEl>
                                          </p:spTgt>
                                        </p:tgtEl>
                                        <p:attrNameLst>
                                          <p:attrName>style.visibility</p:attrName>
                                        </p:attrNameLst>
                                      </p:cBhvr>
                                      <p:to>
                                        <p:strVal val="visible"/>
                                      </p:to>
                                    </p:set>
                                    <p:animEffect transition="in" filter="circle(in)">
                                      <p:cBhvr>
                                        <p:cTn id="39" dur="2000"/>
                                        <p:tgtEl>
                                          <p:spTgt spid="8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80">
                                            <p:txEl>
                                              <p:pRg st="5" end="5"/>
                                            </p:txEl>
                                          </p:spTgt>
                                        </p:tgtEl>
                                        <p:attrNameLst>
                                          <p:attrName>style.visibility</p:attrName>
                                        </p:attrNameLst>
                                      </p:cBhvr>
                                      <p:to>
                                        <p:strVal val="visible"/>
                                      </p:to>
                                    </p:set>
                                    <p:animEffect transition="in" filter="circle(in)">
                                      <p:cBhvr>
                                        <p:cTn id="44" dur="2000"/>
                                        <p:tgtEl>
                                          <p:spTgt spid="8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80">
                                            <p:txEl>
                                              <p:pRg st="6" end="6"/>
                                            </p:txEl>
                                          </p:spTgt>
                                        </p:tgtEl>
                                        <p:attrNameLst>
                                          <p:attrName>style.visibility</p:attrName>
                                        </p:attrNameLst>
                                      </p:cBhvr>
                                      <p:to>
                                        <p:strVal val="visible"/>
                                      </p:to>
                                    </p:set>
                                    <p:animEffect transition="in" filter="circle(in)">
                                      <p:cBhvr>
                                        <p:cTn id="49" dur="2000"/>
                                        <p:tgtEl>
                                          <p:spTgt spid="80">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80">
                                            <p:txEl>
                                              <p:pRg st="7" end="7"/>
                                            </p:txEl>
                                          </p:spTgt>
                                        </p:tgtEl>
                                        <p:attrNameLst>
                                          <p:attrName>style.visibility</p:attrName>
                                        </p:attrNameLst>
                                      </p:cBhvr>
                                      <p:to>
                                        <p:strVal val="visible"/>
                                      </p:to>
                                    </p:set>
                                    <p:animEffect transition="in" filter="circle(in)">
                                      <p:cBhvr>
                                        <p:cTn id="54" dur="2000"/>
                                        <p:tgtEl>
                                          <p:spTgt spid="80">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80">
                                            <p:txEl>
                                              <p:pRg st="8" end="8"/>
                                            </p:txEl>
                                          </p:spTgt>
                                        </p:tgtEl>
                                        <p:attrNameLst>
                                          <p:attrName>style.visibility</p:attrName>
                                        </p:attrNameLst>
                                      </p:cBhvr>
                                      <p:to>
                                        <p:strVal val="visible"/>
                                      </p:to>
                                    </p:set>
                                    <p:animEffect transition="in" filter="circle(in)">
                                      <p:cBhvr>
                                        <p:cTn id="59" dur="2000"/>
                                        <p:tgtEl>
                                          <p:spTgt spid="80">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nodeType="clickEffect">
                                  <p:stCondLst>
                                    <p:cond delay="0"/>
                                  </p:stCondLst>
                                  <p:childTnLst>
                                    <p:set>
                                      <p:cBhvr>
                                        <p:cTn id="63" dur="1" fill="hold">
                                          <p:stCondLst>
                                            <p:cond delay="0"/>
                                          </p:stCondLst>
                                        </p:cTn>
                                        <p:tgtEl>
                                          <p:spTgt spid="80">
                                            <p:txEl>
                                              <p:pRg st="9" end="9"/>
                                            </p:txEl>
                                          </p:spTgt>
                                        </p:tgtEl>
                                        <p:attrNameLst>
                                          <p:attrName>style.visibility</p:attrName>
                                        </p:attrNameLst>
                                      </p:cBhvr>
                                      <p:to>
                                        <p:strVal val="visible"/>
                                      </p:to>
                                    </p:set>
                                    <p:animEffect transition="in" filter="circle(in)">
                                      <p:cBhvr>
                                        <p:cTn id="64" dur="2000"/>
                                        <p:tgtEl>
                                          <p:spTgt spid="80">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80">
                                            <p:txEl>
                                              <p:pRg st="10" end="10"/>
                                            </p:txEl>
                                          </p:spTgt>
                                        </p:tgtEl>
                                        <p:attrNameLst>
                                          <p:attrName>style.visibility</p:attrName>
                                        </p:attrNameLst>
                                      </p:cBhvr>
                                      <p:to>
                                        <p:strVal val="visible"/>
                                      </p:to>
                                    </p:set>
                                    <p:animEffect transition="in" filter="circle(in)">
                                      <p:cBhvr>
                                        <p:cTn id="69" dur="2000"/>
                                        <p:tgtEl>
                                          <p:spTgt spid="80">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80">
                                            <p:txEl>
                                              <p:pRg st="11" end="11"/>
                                            </p:txEl>
                                          </p:spTgt>
                                        </p:tgtEl>
                                        <p:attrNameLst>
                                          <p:attrName>style.visibility</p:attrName>
                                        </p:attrNameLst>
                                      </p:cBhvr>
                                      <p:to>
                                        <p:strVal val="visible"/>
                                      </p:to>
                                    </p:set>
                                    <p:animEffect transition="in" filter="circle(in)">
                                      <p:cBhvr>
                                        <p:cTn id="74" dur="2000"/>
                                        <p:tgtEl>
                                          <p:spTgt spid="80">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nodeType="clickEffect">
                                  <p:stCondLst>
                                    <p:cond delay="0"/>
                                  </p:stCondLst>
                                  <p:childTnLst>
                                    <p:set>
                                      <p:cBhvr>
                                        <p:cTn id="78" dur="1" fill="hold">
                                          <p:stCondLst>
                                            <p:cond delay="0"/>
                                          </p:stCondLst>
                                        </p:cTn>
                                        <p:tgtEl>
                                          <p:spTgt spid="80">
                                            <p:txEl>
                                              <p:pRg st="12" end="12"/>
                                            </p:txEl>
                                          </p:spTgt>
                                        </p:tgtEl>
                                        <p:attrNameLst>
                                          <p:attrName>style.visibility</p:attrName>
                                        </p:attrNameLst>
                                      </p:cBhvr>
                                      <p:to>
                                        <p:strVal val="visible"/>
                                      </p:to>
                                    </p:set>
                                    <p:animEffect transition="in" filter="circle(in)">
                                      <p:cBhvr>
                                        <p:cTn id="79" dur="2000"/>
                                        <p:tgtEl>
                                          <p:spTgt spid="80">
                                            <p:txEl>
                                              <p:pRg st="12" end="1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80">
                                            <p:txEl>
                                              <p:pRg st="13" end="13"/>
                                            </p:txEl>
                                          </p:spTgt>
                                        </p:tgtEl>
                                        <p:attrNameLst>
                                          <p:attrName>style.visibility</p:attrName>
                                        </p:attrNameLst>
                                      </p:cBhvr>
                                      <p:to>
                                        <p:strVal val="visible"/>
                                      </p:to>
                                    </p:set>
                                    <p:animEffect transition="in" filter="circle(in)">
                                      <p:cBhvr>
                                        <p:cTn id="84" dur="2000"/>
                                        <p:tgtEl>
                                          <p:spTgt spid="80">
                                            <p:txEl>
                                              <p:pRg st="13" end="1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80">
                                            <p:txEl>
                                              <p:pRg st="14" end="14"/>
                                            </p:txEl>
                                          </p:spTgt>
                                        </p:tgtEl>
                                        <p:attrNameLst>
                                          <p:attrName>style.visibility</p:attrName>
                                        </p:attrNameLst>
                                      </p:cBhvr>
                                      <p:to>
                                        <p:strVal val="visible"/>
                                      </p:to>
                                    </p:set>
                                    <p:animEffect transition="in" filter="circle(in)">
                                      <p:cBhvr>
                                        <p:cTn id="89" dur="2000"/>
                                        <p:tgtEl>
                                          <p:spTgt spid="8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527180"/>
            <a:ext cx="7920880" cy="6073266"/>
          </a:xfrm>
          <a:prstGeom prst="rect">
            <a:avLst/>
          </a:prstGeom>
        </p:spPr>
        <p:txBody>
          <a:bodyPr wrap="square">
            <a:spAutoFit/>
          </a:bodyPr>
          <a:lstStyle/>
          <a:p>
            <a:pPr marL="457200" marR="0" fontAlgn="base">
              <a:lnSpc>
                <a:spcPct val="115000"/>
              </a:lnSpc>
              <a:spcBef>
                <a:spcPts val="0"/>
              </a:spcBef>
              <a:spcAft>
                <a:spcPts val="1000"/>
              </a:spcAft>
            </a:pPr>
            <a:r>
              <a:rPr lang="en-US" sz="3200" b="1" i="1" u="sng" dirty="0">
                <a:solidFill>
                  <a:srgbClr val="112E51"/>
                </a:solidFill>
                <a:latin typeface="Arial" panose="020B0604020202020204" pitchFamily="34" charset="0"/>
                <a:ea typeface="Times New Roman" panose="02020603050405020304" pitchFamily="18" charset="0"/>
                <a:cs typeface="Arial" panose="020B0604020202020204" pitchFamily="34" charset="0"/>
              </a:rPr>
              <a:t>Structure of research article</a:t>
            </a:r>
            <a:endParaRPr lang="en-US" sz="32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Author and author's professional affiliation is identified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Abstract</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Introduction</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Literature review section (a discussion about what other scholars have written on the topic)</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Methodology section (methods of data gathering are explained)</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Results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smtClean="0">
                <a:solidFill>
                  <a:srgbClr val="112E51"/>
                </a:solidFill>
                <a:latin typeface="Times New Roman" panose="02020603050405020304" pitchFamily="18" charset="0"/>
                <a:ea typeface="Times New Roman" panose="02020603050405020304" pitchFamily="18" charset="0"/>
                <a:cs typeface="Arial" panose="020B0604020202020204" pitchFamily="34" charset="0"/>
              </a:rPr>
              <a:t>Conclusions</a:t>
            </a:r>
            <a:endParaRPr lang="en-US" sz="2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fontAlgn="base">
              <a:lnSpc>
                <a:spcPct val="115000"/>
              </a:lnSpc>
              <a:spcBef>
                <a:spcPts val="0"/>
              </a:spcBef>
              <a:spcAft>
                <a:spcPts val="1000"/>
              </a:spcAft>
              <a:buFont typeface="+mj-lt"/>
              <a:buAutoNum type="arabicPeriod"/>
            </a:pPr>
            <a:r>
              <a:rPr lang="en-US" sz="2400" dirty="0">
                <a:solidFill>
                  <a:srgbClr val="112E51"/>
                </a:solidFill>
                <a:latin typeface="Times New Roman" panose="02020603050405020304" pitchFamily="18" charset="0"/>
                <a:ea typeface="Times New Roman" panose="02020603050405020304" pitchFamily="18" charset="0"/>
                <a:cs typeface="Arial" panose="020B0604020202020204" pitchFamily="34" charset="0"/>
              </a:rPr>
              <a:t>Reference list with citations (sources of information used in the article)</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338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circle(in)">
                                      <p:cBhvr>
                                        <p:cTn id="42" dur="20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ircle(in)">
                                      <p:cBhvr>
                                        <p:cTn id="47"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204" y="96116"/>
            <a:ext cx="2693366"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Title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1071506" y="1285860"/>
            <a:ext cx="7143832" cy="646331"/>
          </a:xfrm>
          <a:prstGeom prst="rect">
            <a:avLst/>
          </a:prstGeom>
          <a:noFill/>
        </p:spPr>
        <p:txBody>
          <a:bodyPr wrap="square" rtlCol="0">
            <a:spAutoFit/>
          </a:bodyPr>
          <a:lstStyle/>
          <a:p>
            <a:pPr algn="just">
              <a:lnSpc>
                <a:spcPct val="150000"/>
              </a:lnSpc>
              <a:buFont typeface="Arial" pitchFamily="34" charset="0"/>
              <a:buChar char="•"/>
            </a:pPr>
            <a:r>
              <a:rPr lang="en-US" sz="2400" dirty="0">
                <a:latin typeface="Arial" pitchFamily="34" charset="0"/>
                <a:cs typeface="Arial" pitchFamily="34" charset="0"/>
              </a:rPr>
              <a:t>The Title should be neither too long nor too short. </a:t>
            </a:r>
          </a:p>
        </p:txBody>
      </p:sp>
      <p:sp>
        <p:nvSpPr>
          <p:cNvPr id="5" name="TextBox 4"/>
          <p:cNvSpPr txBox="1"/>
          <p:nvPr/>
        </p:nvSpPr>
        <p:spPr>
          <a:xfrm>
            <a:off x="1071506" y="2214554"/>
            <a:ext cx="5500758" cy="646331"/>
          </a:xfrm>
          <a:prstGeom prst="rect">
            <a:avLst/>
          </a:prstGeom>
          <a:noFill/>
        </p:spPr>
        <p:txBody>
          <a:bodyPr wrap="square" rtlCol="0">
            <a:spAutoFit/>
          </a:bodyPr>
          <a:lstStyle/>
          <a:p>
            <a:pPr algn="just">
              <a:lnSpc>
                <a:spcPct val="150000"/>
              </a:lnSpc>
              <a:buFont typeface="Arial" pitchFamily="34" charset="0"/>
              <a:buChar char="•"/>
            </a:pPr>
            <a:r>
              <a:rPr lang="en-US" sz="2400" dirty="0" smtClean="0">
                <a:latin typeface="Arial" pitchFamily="34" charset="0"/>
                <a:cs typeface="Arial" pitchFamily="34" charset="0"/>
              </a:rPr>
              <a:t>It should be focused and interesting.</a:t>
            </a:r>
          </a:p>
        </p:txBody>
      </p:sp>
      <p:sp>
        <p:nvSpPr>
          <p:cNvPr id="6" name="TextBox 5"/>
          <p:cNvSpPr txBox="1"/>
          <p:nvPr/>
        </p:nvSpPr>
        <p:spPr>
          <a:xfrm>
            <a:off x="1071506" y="3071810"/>
            <a:ext cx="7572460" cy="1754326"/>
          </a:xfrm>
          <a:prstGeom prst="rect">
            <a:avLst/>
          </a:prstGeom>
          <a:noFill/>
        </p:spPr>
        <p:txBody>
          <a:bodyPr wrap="square" rtlCol="0">
            <a:spAutoFit/>
          </a:bodyPr>
          <a:lstStyle/>
          <a:p>
            <a:pPr algn="just">
              <a:lnSpc>
                <a:spcPct val="150000"/>
              </a:lnSpc>
              <a:buFont typeface="Arial" pitchFamily="34" charset="0"/>
              <a:buChar char="•"/>
            </a:pPr>
            <a:r>
              <a:rPr lang="en-US" sz="2400" dirty="0" smtClean="0">
                <a:latin typeface="Arial" pitchFamily="34" charset="0"/>
                <a:cs typeface="Arial" pitchFamily="34" charset="0"/>
              </a:rPr>
              <a:t>It should include the keywords you might use to describe your work in a scientific paper or thesis-abstracting system. </a:t>
            </a:r>
          </a:p>
        </p:txBody>
      </p:sp>
      <p:sp>
        <p:nvSpPr>
          <p:cNvPr id="7" name="TextBox 6"/>
          <p:cNvSpPr txBox="1"/>
          <p:nvPr/>
        </p:nvSpPr>
        <p:spPr>
          <a:xfrm>
            <a:off x="1071506" y="5143512"/>
            <a:ext cx="8072494" cy="577850"/>
          </a:xfrm>
          <a:prstGeom prst="rect">
            <a:avLst/>
          </a:prstGeom>
          <a:noFill/>
        </p:spPr>
        <p:txBody>
          <a:bodyPr wrap="square" rtlCol="0">
            <a:spAutoFit/>
          </a:bodyPr>
          <a:lstStyle/>
          <a:p>
            <a:pPr algn="just">
              <a:lnSpc>
                <a:spcPct val="150000"/>
              </a:lnSpc>
              <a:buFont typeface="Arial" pitchFamily="34" charset="0"/>
              <a:buChar char="•"/>
            </a:pPr>
            <a:r>
              <a:rPr lang="en-US" sz="2400" dirty="0" smtClean="0">
                <a:latin typeface="Arial" pitchFamily="34" charset="0"/>
                <a:cs typeface="Arial" pitchFamily="34" charset="0"/>
              </a:rPr>
              <a:t>Try to use some verbs rather than a long list of nouns.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circle(in)">
                                      <p:cBhvr>
                                        <p:cTn id="38" dur="20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circle(in)">
                                      <p:cBhvr>
                                        <p:cTn id="43" dur="2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circle(in)">
                                      <p:cBhvr>
                                        <p:cTn id="48" dur="20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circle(in)">
                                      <p:cBhvr>
                                        <p:cTn id="5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92696"/>
            <a:ext cx="6552728" cy="4031873"/>
          </a:xfrm>
          <a:prstGeom prst="rect">
            <a:avLst/>
          </a:prstGeom>
        </p:spPr>
        <p:txBody>
          <a:bodyPr wrap="square">
            <a:spAutoFit/>
          </a:bodyPr>
          <a:lstStyle/>
          <a:p>
            <a:r>
              <a:rPr lang="en-US" sz="32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Information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page</a:t>
            </a:r>
            <a:endParaRPr lang="en-US" sz="3200" dirty="0">
              <a:latin typeface="Times New Roman" panose="02020603050405020304" pitchFamily="18" charset="0"/>
              <a:ea typeface="Times New Roman" panose="02020603050405020304" pitchFamily="18" charset="0"/>
            </a:endParaRPr>
          </a:p>
          <a:p>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Information about your supervisors, information about yourself (name, student administration number and email address) and information about your educational program. Finally, end this page with the date on which the dissertation is submitted.</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0919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390" y="142852"/>
            <a:ext cx="7535717" cy="923330"/>
          </a:xfrm>
          <a:prstGeom prst="rect">
            <a:avLst/>
          </a:prstGeom>
          <a:noFill/>
        </p:spPr>
        <p:txBody>
          <a:bodyPr wrap="none" lIns="91440" tIns="45720" rIns="91440" bIns="45720">
            <a:spAutoFit/>
          </a:bodyPr>
          <a:lstStyle/>
          <a:p>
            <a:r>
              <a:rPr lang="en-GB"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GB"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GB"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Acknowledgements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000100" y="1714488"/>
            <a:ext cx="7929618" cy="3970318"/>
          </a:xfrm>
          <a:prstGeom prst="rect">
            <a:avLst/>
          </a:prstGeom>
          <a:noFill/>
        </p:spPr>
        <p:txBody>
          <a:bodyPr wrap="square" rtlCol="0">
            <a:spAutoFit/>
          </a:bodyPr>
          <a:lstStyle/>
          <a:p>
            <a:pPr>
              <a:lnSpc>
                <a:spcPct val="150000"/>
              </a:lnSpc>
            </a:pPr>
            <a:r>
              <a:rPr lang="en-GB" sz="2400" dirty="0" smtClean="0">
                <a:latin typeface="Arial" pitchFamily="34" charset="0"/>
                <a:cs typeface="Arial" pitchFamily="34" charset="0"/>
              </a:rPr>
              <a:t>Acknowledgement should include:</a:t>
            </a:r>
          </a:p>
          <a:p>
            <a:pPr>
              <a:lnSpc>
                <a:spcPct val="150000"/>
              </a:lnSpc>
            </a:pPr>
            <a:endParaRPr lang="en-GB" sz="2400" dirty="0" smtClean="0">
              <a:latin typeface="Arial" pitchFamily="34" charset="0"/>
              <a:cs typeface="Arial" pitchFamily="34" charset="0"/>
            </a:endParaRPr>
          </a:p>
          <a:p>
            <a:pPr>
              <a:lnSpc>
                <a:spcPct val="150000"/>
              </a:lnSpc>
              <a:buFont typeface="Wingdings" pitchFamily="2" charset="2"/>
              <a:buChar char="Ø"/>
            </a:pPr>
            <a:r>
              <a:rPr lang="en-GB" sz="2400" dirty="0" smtClean="0">
                <a:latin typeface="Arial" pitchFamily="34" charset="0"/>
                <a:cs typeface="Arial" pitchFamily="34" charset="0"/>
              </a:rPr>
              <a:t>Supervisor's assistance;</a:t>
            </a:r>
          </a:p>
          <a:p>
            <a:pPr>
              <a:lnSpc>
                <a:spcPct val="150000"/>
              </a:lnSpc>
              <a:buFont typeface="Wingdings" pitchFamily="2" charset="2"/>
              <a:buChar char="Ø"/>
            </a:pPr>
            <a:r>
              <a:rPr lang="en-GB" sz="2400" dirty="0" smtClean="0">
                <a:solidFill>
                  <a:srgbClr val="C00000"/>
                </a:solidFill>
                <a:latin typeface="Arial" pitchFamily="34" charset="0"/>
                <a:cs typeface="Arial" pitchFamily="34" charset="0"/>
              </a:rPr>
              <a:t>Faculty staff(University, college and department )</a:t>
            </a:r>
          </a:p>
          <a:p>
            <a:pPr>
              <a:lnSpc>
                <a:spcPct val="150000"/>
              </a:lnSpc>
              <a:buFont typeface="Wingdings" pitchFamily="2" charset="2"/>
              <a:buChar char="Ø"/>
            </a:pPr>
            <a:r>
              <a:rPr lang="en-US" sz="2400" dirty="0" smtClean="0">
                <a:solidFill>
                  <a:srgbClr val="FFC000"/>
                </a:solidFill>
                <a:latin typeface="Arial" pitchFamily="34" charset="0"/>
                <a:cs typeface="Arial" pitchFamily="34" charset="0"/>
              </a:rPr>
              <a:t>All </a:t>
            </a:r>
            <a:r>
              <a:rPr lang="en-US" sz="2400" dirty="0">
                <a:solidFill>
                  <a:srgbClr val="FFC000"/>
                </a:solidFill>
                <a:latin typeface="Arial" pitchFamily="34" charset="0"/>
                <a:cs typeface="Arial" pitchFamily="34" charset="0"/>
              </a:rPr>
              <a:t>those </a:t>
            </a:r>
            <a:r>
              <a:rPr lang="en-US" sz="2400" dirty="0" smtClean="0">
                <a:solidFill>
                  <a:srgbClr val="FFC000"/>
                </a:solidFill>
                <a:latin typeface="Arial" pitchFamily="34" charset="0"/>
                <a:cs typeface="Arial" pitchFamily="34" charset="0"/>
              </a:rPr>
              <a:t>who have helped you with ideas, technical    </a:t>
            </a:r>
          </a:p>
          <a:p>
            <a:pPr>
              <a:lnSpc>
                <a:spcPct val="150000"/>
              </a:lnSpc>
            </a:pPr>
            <a:r>
              <a:rPr lang="en-US" sz="2400" dirty="0" smtClean="0">
                <a:solidFill>
                  <a:srgbClr val="FFC000"/>
                </a:solidFill>
                <a:latin typeface="Arial" pitchFamily="34" charset="0"/>
                <a:cs typeface="Arial" pitchFamily="34" charset="0"/>
              </a:rPr>
              <a:t>   assistance, materials;</a:t>
            </a:r>
          </a:p>
          <a:p>
            <a:pPr>
              <a:lnSpc>
                <a:spcPct val="150000"/>
              </a:lnSpc>
              <a:buFont typeface="Wingdings" pitchFamily="2" charset="2"/>
              <a:buChar char="Ø"/>
            </a:pPr>
            <a:r>
              <a:rPr lang="en-US" sz="2400" dirty="0" smtClean="0">
                <a:solidFill>
                  <a:srgbClr val="00B0F0"/>
                </a:solidFill>
                <a:latin typeface="Arial" pitchFamily="34" charset="0"/>
                <a:cs typeface="Arial" pitchFamily="34" charset="0"/>
              </a:rPr>
              <a:t>Family and friends.</a:t>
            </a:r>
            <a:endParaRPr lang="en-US" sz="2400" dirty="0">
              <a:solidFill>
                <a:srgbClr val="00B0F0"/>
              </a:solidFill>
              <a:latin typeface="Arial" pitchFamily="34" charset="0"/>
              <a:cs typeface="Arial"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circle(in)">
                                      <p:cBhvr>
                                        <p:cTn id="22" dur="2000"/>
                                        <p:tgtEl>
                                          <p:spTgt spid="5">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circle(in)">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circle(in)">
                                      <p:cBhvr>
                                        <p:cTn id="30" dur="20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circle(in)">
                                      <p:cBhvr>
                                        <p:cTn id="35" dur="2000"/>
                                        <p:tgtEl>
                                          <p:spTgt spid="5">
                                            <p:txEl>
                                              <p:pRg st="4" end="4"/>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circle(in)">
                                      <p:cBhvr>
                                        <p:cTn id="38" dur="20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circle(in)">
                                      <p:cBhvr>
                                        <p:cTn id="43"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1160</TotalTime>
  <Words>2273</Words>
  <Application>Microsoft Office PowerPoint</Application>
  <PresentationFormat>On-screen Show (4:3)</PresentationFormat>
  <Paragraphs>303</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Berlin Sans FB Demi</vt:lpstr>
      <vt:lpstr>Calibri</vt:lpstr>
      <vt:lpstr>Symbol</vt:lpstr>
      <vt:lpstr>Tahoma</vt:lpstr>
      <vt:lpstr>Times New Roman</vt:lpstr>
      <vt:lpstr>Trebuchet MS</vt:lpstr>
      <vt:lpstr>Verdana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Your User Name</dc:creator>
  <cp:lastModifiedBy>Maher</cp:lastModifiedBy>
  <cp:revision>99</cp:revision>
  <dcterms:created xsi:type="dcterms:W3CDTF">2012-03-03T10:09:42Z</dcterms:created>
  <dcterms:modified xsi:type="dcterms:W3CDTF">2024-04-16T20:24:19Z</dcterms:modified>
</cp:coreProperties>
</file>