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DF2DDC-C2FC-4C2D-8543-1E085B13305E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1EC199-AAC2-4BFA-8196-8060E3CC9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F2DDC-C2FC-4C2D-8543-1E085B13305E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EC199-AAC2-4BFA-8196-8060E3CC9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F2DDC-C2FC-4C2D-8543-1E085B13305E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EC199-AAC2-4BFA-8196-8060E3CC9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F2DDC-C2FC-4C2D-8543-1E085B13305E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EC199-AAC2-4BFA-8196-8060E3CC9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F2DDC-C2FC-4C2D-8543-1E085B13305E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EC199-AAC2-4BFA-8196-8060E3CC9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F2DDC-C2FC-4C2D-8543-1E085B13305E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EC199-AAC2-4BFA-8196-8060E3CC9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F2DDC-C2FC-4C2D-8543-1E085B13305E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EC199-AAC2-4BFA-8196-8060E3CC9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F2DDC-C2FC-4C2D-8543-1E085B13305E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EC199-AAC2-4BFA-8196-8060E3CC9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F2DDC-C2FC-4C2D-8543-1E085B13305E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EC199-AAC2-4BFA-8196-8060E3CC9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DF2DDC-C2FC-4C2D-8543-1E085B13305E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EC199-AAC2-4BFA-8196-8060E3CC9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DF2DDC-C2FC-4C2D-8543-1E085B13305E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1EC199-AAC2-4BFA-8196-8060E3CC9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DF2DDC-C2FC-4C2D-8543-1E085B13305E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1EC199-AAC2-4BFA-8196-8060E3CC9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8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/>
              <a:t>Chapter one</a:t>
            </a:r>
            <a:br>
              <a:rPr lang="en-US" sz="6600" b="1" dirty="0"/>
            </a:br>
            <a:r>
              <a:rPr lang="en-US" sz="6600" b="1" dirty="0"/>
              <a:t>Group theory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Definition 2.4. A </a:t>
            </a:r>
            <a:r>
              <a:rPr lang="en-US" b="1" i="1" dirty="0" smtClean="0"/>
              <a:t>Semigroup</a:t>
            </a:r>
            <a:r>
              <a:rPr lang="en-US" dirty="0" smtClean="0"/>
              <a:t> is a pair (S, *)  consisting  of a nonempty set S together with an associative binary operation </a:t>
            </a:r>
            <a:r>
              <a:rPr lang="en-US" dirty="0" smtClean="0">
                <a:sym typeface="Symbol"/>
              </a:rPr>
              <a:t></a:t>
            </a:r>
            <a:r>
              <a:rPr lang="en-US" dirty="0" smtClean="0"/>
              <a:t> defined on 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Example.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(P(A), </a:t>
            </a:r>
            <a:r>
              <a:rPr lang="en-US" dirty="0" smtClean="0">
                <a:latin typeface="Cambria Math"/>
                <a:ea typeface="Cambria Math"/>
              </a:rPr>
              <a:t>∩) </a:t>
            </a:r>
            <a:r>
              <a:rPr lang="en-US" dirty="0" smtClean="0"/>
              <a:t>and (P(A), </a:t>
            </a:r>
            <a:r>
              <a:rPr lang="en-US" dirty="0" smtClean="0">
                <a:latin typeface="Cambria Math"/>
                <a:ea typeface="Cambria Math"/>
              </a:rPr>
              <a:t>∪)</a:t>
            </a:r>
            <a:r>
              <a:rPr lang="en-US" dirty="0" smtClean="0"/>
              <a:t>  are </a:t>
            </a:r>
            <a:r>
              <a:rPr lang="en-US" dirty="0" err="1" smtClean="0"/>
              <a:t>semigroups</a:t>
            </a:r>
            <a:r>
              <a:rPr lang="en-US" dirty="0" smtClean="0"/>
              <a:t> for any set A.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Definition 2.5. </a:t>
            </a:r>
            <a:r>
              <a:rPr lang="en-US" dirty="0" smtClean="0"/>
              <a:t> A group (G, *)  is said to be a </a:t>
            </a:r>
            <a:r>
              <a:rPr lang="en-US" b="1" i="1" dirty="0" smtClean="0"/>
              <a:t>commutative</a:t>
            </a:r>
            <a:r>
              <a:rPr lang="en-US" dirty="0" smtClean="0"/>
              <a:t> if  a*b = b*a, for all </a:t>
            </a:r>
            <a:r>
              <a:rPr lang="en-US" dirty="0" err="1" smtClean="0"/>
              <a:t>a,b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∈G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Examples.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1- Let a be any nonzero real number and consider the set G of integral multiples of a 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Then (G, +) is a commutative group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419600"/>
            <a:ext cx="3520440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2- Let * be a binary operation defined of the set      </a:t>
            </a:r>
          </a:p>
          <a:p>
            <a:pPr lvl="0">
              <a:buNone/>
            </a:pPr>
            <a:r>
              <a:rPr lang="en-US" dirty="0" smtClean="0"/>
              <a:t>          as follows: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Show that                   is a commutative group.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209800"/>
            <a:ext cx="521208" cy="542925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819400"/>
            <a:ext cx="4114800" cy="83820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962400"/>
            <a:ext cx="1496568" cy="609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3- Let S= R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{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1} and * defined of S as follows:</a:t>
            </a:r>
          </a:p>
          <a:p>
            <a:pPr>
              <a:buNone/>
            </a:pPr>
            <a:r>
              <a:rPr lang="en-US" dirty="0" smtClean="0"/>
              <a:t>      a*b = </a:t>
            </a:r>
            <a:r>
              <a:rPr lang="en-US" dirty="0" err="1" smtClean="0"/>
              <a:t>a+b</a:t>
            </a:r>
            <a:r>
              <a:rPr lang="en-US" dirty="0" smtClean="0"/>
              <a:t> +</a:t>
            </a:r>
            <a:r>
              <a:rPr lang="en-US" dirty="0" err="1" smtClean="0"/>
              <a:t>a.b</a:t>
            </a:r>
            <a:r>
              <a:rPr lang="en-US" dirty="0" smtClean="0"/>
              <a:t>, for all a, b </a:t>
            </a:r>
            <a:r>
              <a:rPr lang="en-US" dirty="0" smtClean="0">
                <a:latin typeface="Cambria Math"/>
                <a:ea typeface="Cambria Math"/>
              </a:rPr>
              <a:t>∈ S. 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     </a:t>
            </a:r>
            <a:r>
              <a:rPr lang="en-US" dirty="0" smtClean="0"/>
              <a:t>Show that (S, *) is a group.</a:t>
            </a:r>
          </a:p>
          <a:p>
            <a:pPr>
              <a:buNone/>
            </a:pPr>
            <a:r>
              <a:rPr lang="en-US" dirty="0" smtClean="0"/>
              <a:t>4- Let        = {</a:t>
            </a:r>
            <a:r>
              <a:rPr lang="en-US" dirty="0" smtClean="0">
                <a:latin typeface="Cambria Math"/>
                <a:ea typeface="Cambria Math"/>
              </a:rPr>
              <a:t>∓1, ∓I, ∓j, ∓k} with 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4584" y="3338286"/>
            <a:ext cx="585216" cy="696685"/>
          </a:xfrm>
          <a:prstGeom prst="rect">
            <a:avLst/>
          </a:prstGeom>
          <a:noFill/>
        </p:spPr>
      </p:pic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4191000"/>
            <a:ext cx="2743200" cy="390525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4800600"/>
            <a:ext cx="3276600" cy="457200"/>
          </a:xfrm>
          <a:prstGeom prst="rect">
            <a:avLst/>
          </a:prstGeom>
          <a:noFill/>
        </p:spPr>
      </p:pic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562600"/>
            <a:ext cx="3581400" cy="457200"/>
          </a:xfrm>
          <a:prstGeom prst="rect">
            <a:avLst/>
          </a:prstGeom>
          <a:noFill/>
        </p:spPr>
      </p:pic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Theorem 3.1</a:t>
            </a:r>
            <a:r>
              <a:rPr lang="en-US" dirty="0" smtClean="0"/>
              <a:t>. Let</a:t>
            </a:r>
            <a:r>
              <a:rPr lang="en-US" b="1" dirty="0" smtClean="0"/>
              <a:t> </a:t>
            </a:r>
            <a:r>
              <a:rPr lang="en-US" dirty="0" smtClean="0"/>
              <a:t>(G, *) be a group. Then   </a:t>
            </a:r>
          </a:p>
          <a:p>
            <a:pPr lvl="0">
              <a:buNone/>
            </a:pPr>
            <a:r>
              <a:rPr lang="en-US" dirty="0" smtClean="0"/>
              <a:t>1- The identity element of a group (G, *)  is unique.</a:t>
            </a:r>
          </a:p>
          <a:p>
            <a:pPr>
              <a:buNone/>
            </a:pPr>
            <a:r>
              <a:rPr lang="en-US" dirty="0" smtClean="0"/>
              <a:t>2- For all element </a:t>
            </a:r>
            <a:r>
              <a:rPr lang="en-US" dirty="0" err="1" smtClean="0"/>
              <a:t>a</a:t>
            </a:r>
            <a:r>
              <a:rPr lang="en-US" dirty="0" err="1" smtClean="0">
                <a:latin typeface="Cambria Math"/>
                <a:ea typeface="Cambria Math"/>
              </a:rPr>
              <a:t>∈G</a:t>
            </a:r>
            <a:r>
              <a:rPr lang="en-US" dirty="0" smtClean="0"/>
              <a:t> has exactly one inverse.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3-</a:t>
            </a:r>
          </a:p>
          <a:p>
            <a:pPr>
              <a:buNone/>
            </a:pPr>
            <a:r>
              <a:rPr lang="en-US" dirty="0" smtClean="0"/>
              <a:t>4- If a, b </a:t>
            </a:r>
            <a:r>
              <a:rPr lang="en-US" dirty="0" smtClean="0">
                <a:latin typeface="Cambria Math"/>
                <a:ea typeface="Cambria Math"/>
              </a:rPr>
              <a:t>∈G, then </a:t>
            </a:r>
            <a:r>
              <a:rPr lang="en-US" dirty="0" smtClean="0"/>
              <a:t> 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3- Certain elementary theorems on   </a:t>
            </a:r>
            <a:br>
              <a:rPr lang="en-US" b="1" dirty="0" smtClean="0"/>
            </a:br>
            <a:r>
              <a:rPr lang="en-US" b="1" dirty="0" smtClean="0"/>
              <a:t>     groups.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419600"/>
            <a:ext cx="3200400" cy="6096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58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599" y="5105400"/>
            <a:ext cx="3200401" cy="408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Theorem 3.2.</a:t>
            </a:r>
            <a:r>
              <a:rPr lang="en-US" dirty="0" smtClean="0"/>
              <a:t> The group (G, </a:t>
            </a:r>
            <a:r>
              <a:rPr lang="en-US" dirty="0" smtClean="0">
                <a:sym typeface="Symbol"/>
              </a:rPr>
              <a:t></a:t>
            </a:r>
            <a:r>
              <a:rPr lang="en-US" dirty="0" smtClean="0"/>
              <a:t>) is abelian if and only if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124200"/>
            <a:ext cx="6528816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Theorem 3.3. (</a:t>
            </a:r>
            <a:r>
              <a:rPr lang="en-US" b="1" i="1" dirty="0" smtClean="0"/>
              <a:t>Cancellation Law</a:t>
            </a:r>
            <a:r>
              <a:rPr lang="en-US" b="1" dirty="0" smtClean="0"/>
              <a:t>) </a:t>
            </a:r>
            <a:r>
              <a:rPr lang="en-US" dirty="0" smtClean="0"/>
              <a:t> Let (G, </a:t>
            </a:r>
            <a:r>
              <a:rPr lang="en-US" dirty="0" smtClean="0">
                <a:sym typeface="Symbol"/>
              </a:rPr>
              <a:t></a:t>
            </a:r>
            <a:r>
              <a:rPr lang="en-US" dirty="0" smtClean="0"/>
              <a:t>) be a group and  a, b , c </a:t>
            </a:r>
            <a:r>
              <a:rPr lang="en-US" dirty="0" smtClean="0">
                <a:latin typeface="Cambria Math"/>
                <a:ea typeface="Cambria Math"/>
              </a:rPr>
              <a:t>∈G. </a:t>
            </a:r>
            <a:r>
              <a:rPr lang="en-US" dirty="0" smtClean="0"/>
              <a:t>Then </a:t>
            </a:r>
          </a:p>
          <a:p>
            <a:pPr>
              <a:buNone/>
            </a:pPr>
            <a:r>
              <a:rPr lang="en-US" dirty="0" smtClean="0"/>
              <a:t>1- if a*b = a*c, implies b=c and </a:t>
            </a:r>
          </a:p>
          <a:p>
            <a:pPr>
              <a:buNone/>
            </a:pPr>
            <a:r>
              <a:rPr lang="en-US" dirty="0" smtClean="0"/>
              <a:t>2- If  b*a = c*a , implies b=c.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Corollary 3.4.</a:t>
            </a:r>
            <a:r>
              <a:rPr lang="en-US" dirty="0" smtClean="0"/>
              <a:t> The only solution of the group equation x*x= x is x=e.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Theorem 3.5.</a:t>
            </a:r>
            <a:r>
              <a:rPr lang="en-US" dirty="0" smtClean="0"/>
              <a:t> In a group (G, *) the equations  a*x=b and y*a=b  have unique solutions.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Definition 4.1.</a:t>
            </a:r>
            <a:r>
              <a:rPr lang="en-US" dirty="0" smtClean="0"/>
              <a:t> A </a:t>
            </a:r>
            <a:r>
              <a:rPr lang="en-US" b="1" i="1" dirty="0" smtClean="0"/>
              <a:t>permutation</a:t>
            </a:r>
            <a:r>
              <a:rPr lang="en-US" dirty="0" smtClean="0"/>
              <a:t> of a set A is a function from A into A that is both one-to-one and onto itself. </a:t>
            </a:r>
          </a:p>
          <a:p>
            <a:pPr>
              <a:buNone/>
            </a:pPr>
            <a:r>
              <a:rPr lang="en-US" b="1" dirty="0" smtClean="0"/>
              <a:t>Example.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The function  </a:t>
            </a:r>
          </a:p>
          <a:p>
            <a:pPr>
              <a:buNone/>
            </a:pPr>
            <a:r>
              <a:rPr lang="en-US" dirty="0" smtClean="0"/>
              <a:t>     f(x) = x+1  is a permutation of the set ℤ.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b="1" dirty="0" smtClean="0"/>
              <a:t>Permutation groups.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Remark</a:t>
            </a:r>
            <a:r>
              <a:rPr lang="en-US" dirty="0" smtClean="0"/>
              <a:t>. The set of all permutations of the set  A will be denoted by the symbol </a:t>
            </a:r>
          </a:p>
          <a:p>
            <a:pPr>
              <a:buNone/>
            </a:pPr>
            <a:r>
              <a:rPr lang="en-US" dirty="0" smtClean="0"/>
              <a:t>Suppose that A= { 1, 2, 3, …}</a:t>
            </a:r>
          </a:p>
          <a:p>
            <a:pPr>
              <a:buNone/>
            </a:pPr>
            <a:r>
              <a:rPr lang="en-US" dirty="0" smtClean="0"/>
              <a:t>For any          , </a:t>
            </a:r>
          </a:p>
          <a:p>
            <a:pPr>
              <a:buNone/>
            </a:pPr>
            <a:r>
              <a:rPr lang="en-US" dirty="0" smtClean="0"/>
              <a:t>Also we can represent f 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209800"/>
            <a:ext cx="281178" cy="390525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414486"/>
            <a:ext cx="685800" cy="408214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429000"/>
            <a:ext cx="4526280" cy="381000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800600"/>
            <a:ext cx="3454400" cy="914400"/>
          </a:xfrm>
          <a:prstGeom prst="rect">
            <a:avLst/>
          </a:prstGeom>
          <a:noFill/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The </a:t>
            </a:r>
            <a:r>
              <a:rPr lang="en-US" dirty="0"/>
              <a:t>basics of set theory: Sets, </a:t>
            </a:r>
            <a:r>
              <a:rPr lang="en-US" dirty="0" smtClean="0">
                <a:latin typeface="Cambria Math"/>
                <a:ea typeface="Cambria Math"/>
              </a:rPr>
              <a:t>∪, ∩, ∈ etc. </a:t>
            </a:r>
          </a:p>
          <a:p>
            <a:pPr marL="514350" indent="-514350">
              <a:buNone/>
            </a:pPr>
            <a:r>
              <a:rPr lang="en-US" dirty="0"/>
              <a:t>The notation for subsets of a given set A will </a:t>
            </a:r>
            <a:r>
              <a:rPr lang="en-US" dirty="0" smtClean="0"/>
              <a:t>be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1- </a:t>
            </a:r>
            <a:r>
              <a:rPr lang="en-US" b="1" dirty="0" smtClean="0"/>
              <a:t>Basics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6" name="object 24"/>
          <p:cNvSpPr/>
          <p:nvPr/>
        </p:nvSpPr>
        <p:spPr>
          <a:xfrm>
            <a:off x="2362200" y="3581400"/>
            <a:ext cx="43434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114800"/>
            <a:ext cx="8382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order or cardinality of a </a:t>
            </a:r>
            <a:r>
              <a:rPr lang="en-US" sz="3200" dirty="0" smtClean="0"/>
              <a:t>set A will be denoted by |A|. If </a:t>
            </a:r>
            <a:r>
              <a:rPr lang="en-US" sz="3200" dirty="0"/>
              <a:t>A is a finite set the order of </a:t>
            </a:r>
            <a:r>
              <a:rPr lang="en-US" sz="3200" dirty="0" smtClean="0"/>
              <a:t>A is </a:t>
            </a:r>
            <a:r>
              <a:rPr lang="en-US" sz="3200" dirty="0"/>
              <a:t>simply the number of elements of A.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Theorem 4.2. </a:t>
            </a:r>
            <a:r>
              <a:rPr lang="en-US" dirty="0" smtClean="0"/>
              <a:t>Let be a nonempty set. Then </a:t>
            </a:r>
          </a:p>
          <a:p>
            <a:pPr>
              <a:buNone/>
            </a:pPr>
            <a:r>
              <a:rPr lang="en-US" dirty="0" smtClean="0"/>
              <a:t>                  is a group ( called </a:t>
            </a:r>
            <a:r>
              <a:rPr lang="en-US" b="1" i="1" dirty="0" smtClean="0"/>
              <a:t>symmetric group of the set .</a:t>
            </a:r>
          </a:p>
          <a:p>
            <a:pPr>
              <a:buNone/>
            </a:pPr>
            <a:r>
              <a:rPr lang="en-US" b="1" dirty="0" err="1" smtClean="0"/>
              <a:t>Remark</a:t>
            </a:r>
            <a:r>
              <a:rPr lang="en-US" dirty="0" err="1" smtClean="0"/>
              <a:t>.The</a:t>
            </a:r>
            <a:r>
              <a:rPr lang="en-US" dirty="0" smtClean="0"/>
              <a:t> set of all permutations of the set N={1, 2, 3, … , n} will be denoted by the symbol       and      contains n! distinct elements.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212788"/>
            <a:ext cx="1219200" cy="597647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343400"/>
            <a:ext cx="354711" cy="466725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343400"/>
            <a:ext cx="354711" cy="46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. Let  A={1, 2, 3}.  Then there are 3!=6  permutations in     , namely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209800"/>
            <a:ext cx="338328" cy="469900"/>
          </a:xfrm>
          <a:prstGeom prst="rect">
            <a:avLst/>
          </a:prstGeom>
          <a:noFill/>
        </p:spPr>
      </p:pic>
      <p:pic>
        <p:nvPicPr>
          <p:cNvPr id="33795" name="Picture 3" descr="C:\Users\Math\Pictures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48000"/>
            <a:ext cx="67818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19" name="Picture 3" descr="C:\Users\Math\Pictures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70" y="1600200"/>
            <a:ext cx="9134196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Math\Pictures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8229600" cy="129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3" name="Picture 3" descr="C:\Users\Math\Pictures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352800"/>
            <a:ext cx="82296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Math\Pictures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8337" y="2929618"/>
            <a:ext cx="6087325" cy="162900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0" name="Picture 2" descr="C:\Users\Math\Pictures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305800" cy="3124200"/>
          </a:xfrm>
          <a:prstGeom prst="rect">
            <a:avLst/>
          </a:prstGeom>
          <a:noFill/>
        </p:spPr>
      </p:pic>
      <p:pic>
        <p:nvPicPr>
          <p:cNvPr id="37891" name="Picture 3" descr="C:\Users\Math\Pictures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953000"/>
            <a:ext cx="86868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Math\Pictures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2494" y="2724801"/>
            <a:ext cx="7059011" cy="203863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 descr="C:\Users\Math\Pictures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99652" y="2677170"/>
            <a:ext cx="6944695" cy="21338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Math\Pictures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90100" y="2767670"/>
            <a:ext cx="7163800" cy="19528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5- Cyclic Groups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Math\Pictures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04574" y="3024881"/>
            <a:ext cx="5734851" cy="14384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Cartesian product of two sets A and B is </a:t>
            </a:r>
            <a:r>
              <a:rPr lang="en-US" dirty="0" smtClean="0"/>
              <a:t>collection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bject 23"/>
          <p:cNvSpPr/>
          <p:nvPr/>
        </p:nvSpPr>
        <p:spPr>
          <a:xfrm>
            <a:off x="1371600" y="3048000"/>
            <a:ext cx="5029200" cy="432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Math\Pictures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85336" y="3101091"/>
            <a:ext cx="7173327" cy="128605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001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5239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5059" name="Picture 3" descr="C:\Users\Math\Pictures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05200"/>
            <a:ext cx="7924800" cy="1981200"/>
          </a:xfrm>
          <a:prstGeom prst="rect">
            <a:avLst/>
          </a:prstGeom>
          <a:noFill/>
        </p:spPr>
      </p:pic>
      <p:pic>
        <p:nvPicPr>
          <p:cNvPr id="3074" name="Picture 2" descr="C:\Users\mathematics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0772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3" name="Picture 3" descr="C:\Users\Math\Pictures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24200"/>
            <a:ext cx="8153400" cy="2590800"/>
          </a:xfrm>
          <a:prstGeom prst="rect">
            <a:avLst/>
          </a:prstGeom>
          <a:noFill/>
        </p:spPr>
      </p:pic>
      <p:pic>
        <p:nvPicPr>
          <p:cNvPr id="2050" name="Picture 2" descr="C:\Users\mathematics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905000"/>
            <a:ext cx="4572001" cy="38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:\Users\Math\Pictures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91047" y="2906023"/>
            <a:ext cx="6561905" cy="16761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7107" name="Picture 3" descr="C:\Users\Math\Pictures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0"/>
            <a:ext cx="85344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Users\Math\Pictures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1828800"/>
            <a:ext cx="6972300" cy="70362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8131" name="Picture 3" descr="C:\Users\Math\Pictures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374" y="3200399"/>
            <a:ext cx="8407026" cy="1828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Math\Pictures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7010400" cy="1600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9155" name="Picture 3" descr="C:\Users\Math\Pictures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88392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Users\Math\Pictures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43428" y="2091738"/>
            <a:ext cx="7257143" cy="33047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9" name="Picture 3" descr="C:\Users\Math\Pictures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943600"/>
            <a:ext cx="69342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92" y="1752600"/>
            <a:ext cx="8478434" cy="85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thematics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97" y="2771683"/>
            <a:ext cx="8440329" cy="43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thematics\Pictures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34" y="3428999"/>
            <a:ext cx="8888066" cy="21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3107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0772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athematics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58" y="4756536"/>
            <a:ext cx="9145245" cy="129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65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(3) </a:t>
            </a:r>
            <a:r>
              <a:rPr lang="en-US" dirty="0" smtClean="0">
                <a:latin typeface="Cambria Math"/>
                <a:ea typeface="Cambria Math"/>
              </a:rPr>
              <a:t>ℝ, </a:t>
            </a:r>
            <a:r>
              <a:rPr lang="en-US" dirty="0" smtClean="0"/>
              <a:t>denotes the </a:t>
            </a:r>
            <a:r>
              <a:rPr lang="en-US" b="1" i="1" dirty="0" smtClean="0"/>
              <a:t>real numbers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21"/>
          <p:cNvSpPr/>
          <p:nvPr/>
        </p:nvSpPr>
        <p:spPr>
          <a:xfrm>
            <a:off x="533400" y="5181600"/>
            <a:ext cx="731520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533400" y="5943600"/>
            <a:ext cx="7696200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US" smtClean="0"/>
              <a:t>.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457200" y="1524000"/>
            <a:ext cx="82296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We shall use the following notation for some common sets of numbers. </a:t>
            </a:r>
          </a:p>
          <a:p>
            <a:endParaRPr lang="en-US" sz="3200" dirty="0" smtClean="0"/>
          </a:p>
          <a:p>
            <a:pPr marL="514350" indent="-514350">
              <a:buAutoNum type="arabicParenBoth"/>
            </a:pPr>
            <a:r>
              <a:rPr lang="en-US" sz="3200" dirty="0" smtClean="0"/>
              <a:t>Z= {0, </a:t>
            </a:r>
            <a:r>
              <a:rPr lang="en-US" sz="3200" dirty="0" smtClean="0">
                <a:latin typeface="Cambria Math"/>
                <a:ea typeface="Cambria Math"/>
              </a:rPr>
              <a:t>∓1, ∓2, … }, </a:t>
            </a:r>
            <a:r>
              <a:rPr lang="en-US" sz="3200" dirty="0" smtClean="0"/>
              <a:t>, denoted the </a:t>
            </a:r>
            <a:r>
              <a:rPr lang="en-US" sz="3200" b="1" i="1" dirty="0" smtClean="0"/>
              <a:t>integers.</a:t>
            </a:r>
          </a:p>
          <a:p>
            <a:pPr marL="514350" indent="-514350"/>
            <a:endParaRPr lang="en-US" b="1" i="1" dirty="0"/>
          </a:p>
        </p:txBody>
      </p:sp>
      <p:sp>
        <p:nvSpPr>
          <p:cNvPr id="8" name="object 22"/>
          <p:cNvSpPr/>
          <p:nvPr/>
        </p:nvSpPr>
        <p:spPr>
          <a:xfrm>
            <a:off x="533400" y="3810000"/>
            <a:ext cx="6781800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7848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athematics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84" y="2620297"/>
            <a:ext cx="7853516" cy="187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thematics\Pictures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60" y="4495800"/>
            <a:ext cx="2823940" cy="43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1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3" y="1600200"/>
            <a:ext cx="8611802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77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20" y="1676400"/>
            <a:ext cx="848796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mathematics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62210"/>
            <a:ext cx="7315200" cy="9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mathematics\Pictures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38711"/>
            <a:ext cx="7315200" cy="48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3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7924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mathematics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71630"/>
            <a:ext cx="7010400" cy="5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09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2895600" cy="64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mathematics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81" y="1676400"/>
            <a:ext cx="890711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mathematics\Pictures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81" y="2895600"/>
            <a:ext cx="844991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3251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88" y="1524000"/>
            <a:ext cx="8926171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15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93" y="1828800"/>
            <a:ext cx="886901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mathematics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28" y="3011129"/>
            <a:ext cx="847843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77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202170" cy="94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mathematics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3" y="2620037"/>
            <a:ext cx="7521677" cy="50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mathematics\Pictures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8" y="3276599"/>
            <a:ext cx="6346722" cy="5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mathematics\Pictures\Untitl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365" y="3853574"/>
            <a:ext cx="2829320" cy="138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81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62" y="1752600"/>
            <a:ext cx="8783276" cy="47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mathematics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88" y="2581156"/>
            <a:ext cx="8945224" cy="84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mathematics\Pictures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18" y="3581400"/>
            <a:ext cx="9002382" cy="1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589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10813"/>
            <a:ext cx="6982800" cy="80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mathematics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3" y="2971800"/>
            <a:ext cx="8964277" cy="1762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mathematics\Pictures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3" y="4876800"/>
            <a:ext cx="8926171" cy="15718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004204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Definition </a:t>
            </a:r>
            <a:r>
              <a:rPr lang="en-US" b="1" dirty="0"/>
              <a:t>2.1.  </a:t>
            </a:r>
            <a:r>
              <a:rPr lang="en-US" dirty="0"/>
              <a:t>Let S be a nonempty set. Any </a:t>
            </a:r>
            <a:r>
              <a:rPr lang="en-US" dirty="0" smtClean="0"/>
              <a:t>function * </a:t>
            </a:r>
            <a:r>
              <a:rPr lang="en-US" dirty="0"/>
              <a:t>from Cartesian product S×S to S</a:t>
            </a:r>
          </a:p>
          <a:p>
            <a:pPr>
              <a:buNone/>
            </a:pPr>
            <a:r>
              <a:rPr lang="en-US" dirty="0" smtClean="0"/>
              <a:t>    called </a:t>
            </a:r>
            <a:r>
              <a:rPr lang="en-US" b="1" i="1" dirty="0"/>
              <a:t>binary operation on S. </a:t>
            </a:r>
            <a:r>
              <a:rPr lang="en-US" i="1" dirty="0"/>
              <a:t>Then for all a, b </a:t>
            </a:r>
            <a:r>
              <a:rPr lang="en-US" i="1" dirty="0" smtClean="0">
                <a:latin typeface="Cambria Math"/>
                <a:ea typeface="Cambria Math"/>
              </a:rPr>
              <a:t>∈</a:t>
            </a:r>
            <a:r>
              <a:rPr lang="en-US" i="1" dirty="0" smtClean="0"/>
              <a:t>  </a:t>
            </a:r>
            <a:r>
              <a:rPr lang="en-US" i="1" dirty="0"/>
              <a:t>S we shall write  </a:t>
            </a:r>
            <a:r>
              <a:rPr lang="en-US" i="1" dirty="0" smtClean="0"/>
              <a:t>*</a:t>
            </a:r>
            <a:r>
              <a:rPr lang="pt-BR" dirty="0" smtClean="0"/>
              <a:t>(</a:t>
            </a:r>
            <a:r>
              <a:rPr lang="pt-BR" dirty="0"/>
              <a:t>a, b) as </a:t>
            </a:r>
            <a:r>
              <a:rPr lang="pt-BR" dirty="0" smtClean="0"/>
              <a:t>a*b.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2- </a:t>
            </a:r>
            <a:r>
              <a:rPr lang="en-US" b="1" dirty="0" smtClean="0"/>
              <a:t>Definitions and Examples. 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mathematic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12" y="1676400"/>
            <a:ext cx="8821382" cy="9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mathematics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01" y="2819399"/>
            <a:ext cx="8945224" cy="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02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1- </a:t>
            </a:r>
            <a:r>
              <a:rPr lang="en-US" sz="2800" dirty="0"/>
              <a:t>Ordinary addition and multiplication is a binary operation.</a:t>
            </a:r>
          </a:p>
          <a:p>
            <a:pPr>
              <a:buNone/>
            </a:pPr>
            <a:r>
              <a:rPr lang="en-US" sz="2800" dirty="0"/>
              <a:t>2- Ordinary subtraction is a binary operation on the set of integers but not binary </a:t>
            </a:r>
            <a:r>
              <a:rPr lang="en-US" sz="2800" dirty="0" smtClean="0"/>
              <a:t>operation </a:t>
            </a:r>
            <a:r>
              <a:rPr lang="en-US" sz="2800" dirty="0"/>
              <a:t>on the set of Z</a:t>
            </a:r>
            <a:r>
              <a:rPr lang="en-US" sz="2800" baseline="30000" dirty="0"/>
              <a:t>+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3- The set of odd integers is binary </a:t>
            </a:r>
            <a:r>
              <a:rPr lang="en-US" sz="2800" dirty="0" err="1"/>
              <a:t>oeration</a:t>
            </a:r>
            <a:r>
              <a:rPr lang="en-US" sz="2800" dirty="0"/>
              <a:t> </a:t>
            </a:r>
            <a:r>
              <a:rPr lang="en-US" sz="2800" dirty="0" smtClean="0"/>
              <a:t>under multiplication </a:t>
            </a:r>
            <a:r>
              <a:rPr lang="en-US" sz="2800" dirty="0"/>
              <a:t>(.) but not </a:t>
            </a:r>
            <a:r>
              <a:rPr lang="en-US" sz="2800" dirty="0" smtClean="0"/>
              <a:t>binary operation </a:t>
            </a:r>
            <a:r>
              <a:rPr lang="en-US" sz="2800" dirty="0"/>
              <a:t>under addition (+). </a:t>
            </a:r>
          </a:p>
          <a:p>
            <a:pPr>
              <a:buNone/>
            </a:pPr>
            <a:r>
              <a:rPr lang="en-US" sz="2800" dirty="0"/>
              <a:t>4- </a:t>
            </a:r>
            <a:r>
              <a:rPr lang="en-US" sz="2800" dirty="0" smtClean="0"/>
              <a:t> </a:t>
            </a:r>
            <a:r>
              <a:rPr lang="en-US" sz="2800" dirty="0"/>
              <a:t>Let </a:t>
            </a:r>
            <a:r>
              <a:rPr lang="en-US" sz="2800" dirty="0" smtClean="0"/>
              <a:t>A be </a:t>
            </a:r>
            <a:r>
              <a:rPr lang="en-US" sz="2800" dirty="0"/>
              <a:t>a nonempty set and </a:t>
            </a:r>
            <a:r>
              <a:rPr lang="en-US" sz="2800" dirty="0" smtClean="0"/>
              <a:t>P(A) </a:t>
            </a:r>
            <a:r>
              <a:rPr lang="en-US" sz="2800" dirty="0"/>
              <a:t>be the set of all subsets of  (power </a:t>
            </a:r>
            <a:r>
              <a:rPr lang="en-US" sz="2800" dirty="0" smtClean="0"/>
              <a:t>set of A). </a:t>
            </a:r>
            <a:r>
              <a:rPr lang="en-US" sz="2800" dirty="0"/>
              <a:t>Then </a:t>
            </a:r>
            <a:r>
              <a:rPr lang="en-US" sz="2800" dirty="0" smtClean="0">
                <a:latin typeface="Cambria Math"/>
                <a:ea typeface="Cambria Math"/>
              </a:rPr>
              <a:t>∪</a:t>
            </a:r>
            <a:r>
              <a:rPr lang="en-US" sz="2800" dirty="0" smtClean="0"/>
              <a:t>  </a:t>
            </a:r>
            <a:r>
              <a:rPr lang="en-US" sz="2800" dirty="0"/>
              <a:t>and </a:t>
            </a:r>
            <a:r>
              <a:rPr lang="en-US" sz="2800" dirty="0" smtClean="0">
                <a:latin typeface="Cambria Math"/>
                <a:ea typeface="Cambria Math"/>
              </a:rPr>
              <a:t>∩</a:t>
            </a:r>
            <a:r>
              <a:rPr lang="en-US" sz="2800" dirty="0" smtClean="0"/>
              <a:t> </a:t>
            </a:r>
            <a:r>
              <a:rPr lang="en-US" sz="2800" dirty="0"/>
              <a:t>are binary operations </a:t>
            </a:r>
            <a:r>
              <a:rPr lang="en-US" sz="2800" dirty="0" smtClean="0"/>
              <a:t>on P(A).      </a:t>
            </a: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100" b="1" dirty="0"/>
              <a:t>Definition 2.2.  A </a:t>
            </a:r>
            <a:r>
              <a:rPr lang="en-US" sz="4100" b="1" i="1" dirty="0"/>
              <a:t>mathematical system </a:t>
            </a:r>
            <a:r>
              <a:rPr lang="en-US" sz="4100" i="1" dirty="0"/>
              <a:t>is a nonempty set of elements together with one </a:t>
            </a:r>
            <a:r>
              <a:rPr lang="en-US" sz="4100" i="1" dirty="0" smtClean="0"/>
              <a:t>or </a:t>
            </a:r>
            <a:r>
              <a:rPr lang="en-US" sz="4100" dirty="0" smtClean="0"/>
              <a:t>more </a:t>
            </a:r>
            <a:r>
              <a:rPr lang="en-US" sz="4100" dirty="0"/>
              <a:t>binary operations defined on this set</a:t>
            </a:r>
            <a:r>
              <a:rPr lang="en-US" sz="4100" dirty="0" smtClean="0"/>
              <a:t>.</a:t>
            </a:r>
          </a:p>
          <a:p>
            <a:pPr>
              <a:buNone/>
            </a:pPr>
            <a:r>
              <a:rPr lang="en-US" sz="4100" b="1" dirty="0" smtClean="0"/>
              <a:t>Examples</a:t>
            </a:r>
            <a:r>
              <a:rPr lang="en-US" sz="4100" dirty="0" smtClean="0"/>
              <a:t>.</a:t>
            </a:r>
          </a:p>
          <a:p>
            <a:pPr marL="514350" indent="-514350">
              <a:buAutoNum type="arabicParenBoth"/>
            </a:pPr>
            <a:r>
              <a:rPr lang="en-US" sz="4100" dirty="0" smtClean="0"/>
              <a:t>(Z, +), (Z, .) and (P(A),</a:t>
            </a:r>
            <a:r>
              <a:rPr lang="en-US" sz="4100" dirty="0" smtClean="0">
                <a:latin typeface="Cambria Math"/>
                <a:ea typeface="Cambria Math"/>
              </a:rPr>
              <a:t>∩) are mathematical          </a:t>
            </a:r>
          </a:p>
          <a:p>
            <a:pPr marL="514350" indent="-514350">
              <a:buNone/>
            </a:pPr>
            <a:r>
              <a:rPr lang="en-US" sz="4100" dirty="0">
                <a:latin typeface="Cambria Math"/>
                <a:ea typeface="Cambria Math"/>
              </a:rPr>
              <a:t> </a:t>
            </a:r>
            <a:r>
              <a:rPr lang="en-US" sz="4100" dirty="0" smtClean="0">
                <a:latin typeface="Cambria Math"/>
                <a:ea typeface="Cambria Math"/>
              </a:rPr>
              <a:t>      system.</a:t>
            </a:r>
            <a:r>
              <a:rPr lang="en-US" sz="4100" dirty="0" smtClean="0"/>
              <a:t> </a:t>
            </a:r>
          </a:p>
          <a:p>
            <a:pPr>
              <a:buNone/>
            </a:pPr>
            <a:r>
              <a:rPr lang="en-US" sz="4100" b="1" dirty="0" smtClean="0"/>
              <a:t>(</a:t>
            </a:r>
            <a:r>
              <a:rPr lang="en-US" sz="4100" dirty="0" smtClean="0"/>
              <a:t>2) (</a:t>
            </a:r>
            <a:r>
              <a:rPr lang="en-US" sz="4100" dirty="0" err="1"/>
              <a:t>Z</a:t>
            </a:r>
            <a:r>
              <a:rPr lang="en-US" sz="4100" baseline="-25000" dirty="0" err="1"/>
              <a:t>e</a:t>
            </a:r>
            <a:r>
              <a:rPr lang="en-US" sz="4100" dirty="0" smtClean="0"/>
              <a:t> , +) is </a:t>
            </a:r>
            <a:r>
              <a:rPr lang="en-US" sz="4100" dirty="0" err="1"/>
              <a:t>Mathathematical</a:t>
            </a:r>
            <a:r>
              <a:rPr lang="en-US" sz="4100" dirty="0"/>
              <a:t> system </a:t>
            </a:r>
            <a:r>
              <a:rPr lang="en-US" sz="4100" dirty="0" smtClean="0"/>
              <a:t>but (</a:t>
            </a:r>
            <a:r>
              <a:rPr lang="en-US" sz="4100" dirty="0" err="1" smtClean="0"/>
              <a:t>Z</a:t>
            </a:r>
            <a:r>
              <a:rPr lang="en-US" sz="4100" baseline="-25000" dirty="0" err="1" smtClean="0"/>
              <a:t>o</a:t>
            </a:r>
            <a:r>
              <a:rPr lang="en-US" sz="4100" dirty="0" smtClean="0"/>
              <a:t> , +)  </a:t>
            </a:r>
            <a:r>
              <a:rPr lang="en-US" sz="4100" dirty="0"/>
              <a:t>is  not Mathematical system.</a:t>
            </a:r>
          </a:p>
          <a:p>
            <a:pPr>
              <a:buNone/>
            </a:pPr>
            <a:r>
              <a:rPr lang="en-US" sz="4100" dirty="0" smtClean="0"/>
              <a:t>(3)  Let S={ 1, -1, I, -</a:t>
            </a:r>
            <a:r>
              <a:rPr lang="en-US" sz="4100" dirty="0" err="1" smtClean="0"/>
              <a:t>i</a:t>
            </a:r>
            <a:r>
              <a:rPr lang="en-US" sz="4100" dirty="0" smtClean="0"/>
              <a:t>} with </a:t>
            </a:r>
            <a:r>
              <a:rPr lang="en-US" sz="4100" dirty="0"/>
              <a:t> </a:t>
            </a:r>
            <a:r>
              <a:rPr lang="en-US" sz="4100" dirty="0" smtClean="0"/>
              <a:t>i</a:t>
            </a:r>
            <a:r>
              <a:rPr lang="en-US" sz="4100" baseline="30000" dirty="0" smtClean="0"/>
              <a:t>2</a:t>
            </a:r>
            <a:r>
              <a:rPr lang="en-US" sz="4100" dirty="0" smtClean="0"/>
              <a:t> =-1 and (.) is </a:t>
            </a:r>
            <a:r>
              <a:rPr lang="en-US" sz="4100" dirty="0"/>
              <a:t>a multiplication operation defined </a:t>
            </a:r>
            <a:r>
              <a:rPr lang="en-US" sz="4100" dirty="0" smtClean="0"/>
              <a:t>on S. Then (S, .)is </a:t>
            </a:r>
            <a:r>
              <a:rPr lang="en-US" sz="4100" dirty="0"/>
              <a:t>a mathematical system.</a:t>
            </a:r>
          </a:p>
          <a:p>
            <a:pPr>
              <a:buNone/>
            </a:pPr>
            <a:r>
              <a:rPr lang="en-US" sz="4100" dirty="0" smtClean="0"/>
              <a:t> </a:t>
            </a:r>
            <a:endParaRPr lang="en-US" sz="4100" dirty="0"/>
          </a:p>
          <a:p>
            <a:pPr marL="514350" indent="-514350">
              <a:buNone/>
            </a:pPr>
            <a:endParaRPr lang="en-US" dirty="0" smtClean="0"/>
          </a:p>
          <a:p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C:\Users\Math\Pictures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05333" y="1920309"/>
            <a:ext cx="7133334" cy="364761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  (Z, +), (R, +), (R-{0}, </a:t>
            </a:r>
            <a:r>
              <a:rPr lang="en-US" baseline="30000" dirty="0" smtClean="0"/>
              <a:t>.</a:t>
            </a:r>
            <a:r>
              <a:rPr lang="en-US" dirty="0" smtClean="0"/>
              <a:t>)                         are groups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2- ( P(X), </a:t>
            </a:r>
            <a:r>
              <a:rPr lang="en-US" dirty="0" smtClean="0">
                <a:latin typeface="Cambria Math"/>
                <a:ea typeface="Cambria Math"/>
              </a:rPr>
              <a:t>∆) </a:t>
            </a:r>
            <a:r>
              <a:rPr lang="en-US" dirty="0" smtClean="0"/>
              <a:t>is a group, but  (P(X), </a:t>
            </a:r>
            <a:r>
              <a:rPr lang="en-US" dirty="0" smtClean="0">
                <a:latin typeface="Cambria Math"/>
                <a:ea typeface="Cambria Math"/>
              </a:rPr>
              <a:t>∪)</a:t>
            </a:r>
            <a:r>
              <a:rPr lang="en-US" dirty="0" smtClean="0"/>
              <a:t> and (P(X), </a:t>
            </a:r>
            <a:r>
              <a:rPr lang="en-US" dirty="0" smtClean="0">
                <a:latin typeface="Cambria Math"/>
                <a:ea typeface="Cambria Math"/>
              </a:rPr>
              <a:t>∩)</a:t>
            </a:r>
            <a:r>
              <a:rPr lang="en-US" dirty="0" smtClean="0"/>
              <a:t> are not groups.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Examples.</a:t>
            </a:r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1752600"/>
            <a:ext cx="2194560" cy="38100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506</TotalTime>
  <Words>908</Words>
  <Application>Microsoft Office PowerPoint</Application>
  <PresentationFormat>On-screen Show (4:3)</PresentationFormat>
  <Paragraphs>98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Concourse</vt:lpstr>
      <vt:lpstr>Chapter one Group theory </vt:lpstr>
      <vt:lpstr>1- Basics  </vt:lpstr>
      <vt:lpstr>PowerPoint Presentation</vt:lpstr>
      <vt:lpstr>PowerPoint Presentation</vt:lpstr>
      <vt:lpstr>2- Definitions and Examples.  </vt:lpstr>
      <vt:lpstr>Examples. </vt:lpstr>
      <vt:lpstr>PowerPoint Presentation</vt:lpstr>
      <vt:lpstr>PowerPoint Presentation</vt:lpstr>
      <vt:lpstr>Examples.</vt:lpstr>
      <vt:lpstr>PowerPoint Presentation</vt:lpstr>
      <vt:lpstr>PowerPoint Presentation</vt:lpstr>
      <vt:lpstr>PowerPoint Presentation</vt:lpstr>
      <vt:lpstr>PowerPoint Presentation</vt:lpstr>
      <vt:lpstr> 3- Certain elementary theorems on         groups. </vt:lpstr>
      <vt:lpstr>PowerPoint Presentation</vt:lpstr>
      <vt:lpstr>PowerPoint Presentation</vt:lpstr>
      <vt:lpstr>PowerPoint Presentation</vt:lpstr>
      <vt:lpstr>Permutation groups.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5- Cyclic Groups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Group theory</dc:title>
  <dc:creator>Math</dc:creator>
  <cp:lastModifiedBy>Maher</cp:lastModifiedBy>
  <cp:revision>43</cp:revision>
  <dcterms:created xsi:type="dcterms:W3CDTF">2015-10-03T19:48:03Z</dcterms:created>
  <dcterms:modified xsi:type="dcterms:W3CDTF">2020-10-12T16:52:02Z</dcterms:modified>
</cp:coreProperties>
</file>