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59" r:id="rId6"/>
    <p:sldId id="260" r:id="rId7"/>
    <p:sldId id="273" r:id="rId8"/>
    <p:sldId id="275" r:id="rId9"/>
    <p:sldId id="261" r:id="rId10"/>
    <p:sldId id="276" r:id="rId11"/>
    <p:sldId id="262" r:id="rId12"/>
    <p:sldId id="263" r:id="rId13"/>
    <p:sldId id="264" r:id="rId14"/>
    <p:sldId id="272" r:id="rId15"/>
    <p:sldId id="265" r:id="rId16"/>
    <p:sldId id="274" r:id="rId17"/>
    <p:sldId id="268" r:id="rId18"/>
    <p:sldId id="269" r:id="rId19"/>
    <p:sldId id="266" r:id="rId20"/>
    <p:sldId id="270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1CCFB6-C95E-4009-9589-BFF72FC2DDD3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99C8FE-63E5-4D3E-80AC-5A7C10594FB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31562-2B15-4597-B12D-FED547C3D20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Turgid=</a:t>
            </a:r>
            <a:r>
              <a:rPr lang="ar-SA"/>
              <a:t>منتفخ</a:t>
            </a:r>
            <a:r>
              <a:rPr lang="en-US"/>
              <a:t>   flaccid=</a:t>
            </a:r>
            <a:r>
              <a:rPr lang="ar-SA"/>
              <a:t>مترهل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9C8FE-63E5-4D3E-80AC-5A7C10594FB5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E182-DCED-4672-935E-AD276A02CC72}" type="datetimeFigureOut">
              <a:rPr lang="ar-IQ" smtClean="0"/>
              <a:pPr/>
              <a:t>03/08/1443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2BA7-FA75-4DC2-99AD-76BD7A7D3B6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ied Tomato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15436" cy="1470025"/>
          </a:xfrm>
        </p:spPr>
        <p:txBody>
          <a:bodyPr/>
          <a:lstStyle/>
          <a:p>
            <a:pPr rtl="0"/>
            <a:r>
              <a:rPr lang="en-US" b="1" dirty="0">
                <a:solidFill>
                  <a:srgbClr val="00B0F0"/>
                </a:solidFill>
              </a:rPr>
              <a:t>Effect of osmotic pressure on microbial growth</a:t>
            </a:r>
            <a:endParaRPr lang="ar-IQ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914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626121"/>
          </a:xfrm>
        </p:spPr>
        <p:txBody>
          <a:bodyPr/>
          <a:lstStyle/>
          <a:p>
            <a:pPr algn="ctr" rtl="0">
              <a:buClr>
                <a:srgbClr val="00B0F0"/>
              </a:buClr>
              <a:buNone/>
            </a:pPr>
            <a:r>
              <a:rPr lang="en-US" sz="3600" b="1" dirty="0" err="1">
                <a:solidFill>
                  <a:srgbClr val="00B0F0"/>
                </a:solidFill>
              </a:rPr>
              <a:t>Osmophiles</a:t>
            </a:r>
            <a:endParaRPr lang="en-US" sz="3600" dirty="0">
              <a:solidFill>
                <a:srgbClr val="00B0F0"/>
              </a:solidFill>
            </a:endParaRP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Are those Microorganisms capable of living in moderate to high </a:t>
            </a:r>
            <a:r>
              <a:rPr lang="en-US" b="1" dirty="0">
                <a:solidFill>
                  <a:srgbClr val="FFFF00"/>
                </a:solidFill>
              </a:rPr>
              <a:t>sugar</a:t>
            </a:r>
            <a:r>
              <a:rPr lang="en-US" b="1" dirty="0"/>
              <a:t> </a:t>
            </a:r>
            <a:r>
              <a:rPr lang="en-US" dirty="0"/>
              <a:t>concentrations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ctr" rtl="0">
              <a:buNone/>
            </a:pPr>
            <a:r>
              <a:rPr lang="en-US" sz="6300" b="1" dirty="0" err="1">
                <a:solidFill>
                  <a:srgbClr val="00B0F0"/>
                </a:solidFill>
              </a:rPr>
              <a:t>Halophiles</a:t>
            </a:r>
            <a:endParaRPr lang="en-US" sz="6300" b="1" dirty="0">
              <a:solidFill>
                <a:srgbClr val="00B0F0"/>
              </a:solidFill>
            </a:endParaRP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sz="3600" dirty="0">
              <a:solidFill>
                <a:srgbClr val="00B0F0"/>
              </a:solidFill>
            </a:endParaRP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4000" dirty="0"/>
              <a:t> Are those Microorganisms which require moderate to high </a:t>
            </a:r>
            <a:r>
              <a:rPr lang="en-US" sz="4000" b="1" dirty="0">
                <a:solidFill>
                  <a:srgbClr val="92D050"/>
                </a:solidFill>
              </a:rPr>
              <a:t>salt</a:t>
            </a:r>
            <a:r>
              <a:rPr lang="en-US" sz="4000" b="1" dirty="0"/>
              <a:t> </a:t>
            </a:r>
            <a:r>
              <a:rPr lang="en-US" sz="4000" dirty="0"/>
              <a:t>concentrations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sz="4000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4000" dirty="0"/>
              <a:t> Microorganisms that live in marine environments can tolerate high </a:t>
            </a:r>
            <a:r>
              <a:rPr lang="en-US" sz="4000" b="1" dirty="0">
                <a:solidFill>
                  <a:srgbClr val="92D050"/>
                </a:solidFill>
              </a:rPr>
              <a:t>salt</a:t>
            </a:r>
            <a:r>
              <a:rPr lang="en-US" sz="4000" dirty="0"/>
              <a:t> concentrations</a:t>
            </a:r>
          </a:p>
          <a:p>
            <a:pPr algn="l" rtl="0">
              <a:buNone/>
            </a:pPr>
            <a:r>
              <a:rPr lang="en-US" sz="4000" dirty="0"/>
              <a:t> </a:t>
            </a:r>
          </a:p>
          <a:p>
            <a:pPr algn="l" rtl="0">
              <a:buNone/>
            </a:pPr>
            <a:r>
              <a:rPr lang="en-US" sz="4000" b="1" dirty="0">
                <a:solidFill>
                  <a:srgbClr val="00B0F0"/>
                </a:solidFill>
              </a:rPr>
              <a:t>a. Extreme or Obligate </a:t>
            </a:r>
            <a:r>
              <a:rPr lang="en-US" sz="4000" b="1" dirty="0" err="1">
                <a:solidFill>
                  <a:srgbClr val="00B0F0"/>
                </a:solidFill>
              </a:rPr>
              <a:t>Halophiles</a:t>
            </a:r>
            <a:endParaRPr lang="en-US" sz="4000" b="1" dirty="0">
              <a:solidFill>
                <a:srgbClr val="00B0F0"/>
              </a:solidFill>
            </a:endParaRP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3400" dirty="0"/>
              <a:t> Require very high salt concentrations (</a:t>
            </a:r>
            <a:r>
              <a:rPr lang="en-US" sz="3400" b="1" dirty="0">
                <a:solidFill>
                  <a:srgbClr val="FF0000"/>
                </a:solidFill>
              </a:rPr>
              <a:t>20 </a:t>
            </a:r>
            <a:r>
              <a:rPr lang="en-US" sz="3400" b="1" dirty="0"/>
              <a:t>to </a:t>
            </a:r>
            <a:r>
              <a:rPr lang="en-US" sz="3400" b="1" dirty="0">
                <a:solidFill>
                  <a:srgbClr val="FF0000"/>
                </a:solidFill>
              </a:rPr>
              <a:t>30</a:t>
            </a:r>
            <a:r>
              <a:rPr lang="en-US" sz="3400" b="1" dirty="0"/>
              <a:t>%</a:t>
            </a:r>
            <a:r>
              <a:rPr lang="en-US" sz="3400" dirty="0"/>
              <a:t>)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3400" dirty="0"/>
              <a:t>such as bacteria in </a:t>
            </a:r>
            <a:r>
              <a:rPr lang="en-US" sz="3400" dirty="0">
                <a:solidFill>
                  <a:srgbClr val="FF0000"/>
                </a:solidFill>
              </a:rPr>
              <a:t>Dead Sea </a:t>
            </a:r>
            <a:r>
              <a:rPr lang="en-US" sz="3400" dirty="0"/>
              <a:t>and </a:t>
            </a:r>
            <a:r>
              <a:rPr lang="en-US" sz="3400" dirty="0">
                <a:solidFill>
                  <a:srgbClr val="FF0000"/>
                </a:solidFill>
              </a:rPr>
              <a:t>brine vats</a:t>
            </a:r>
          </a:p>
          <a:p>
            <a:pPr algn="l" rtl="0">
              <a:buNone/>
            </a:pPr>
            <a:r>
              <a:rPr lang="en-US" sz="4000" b="1" dirty="0">
                <a:solidFill>
                  <a:srgbClr val="00B0F0"/>
                </a:solidFill>
              </a:rPr>
              <a:t> </a:t>
            </a:r>
          </a:p>
          <a:p>
            <a:pPr algn="l" rtl="0">
              <a:buNone/>
            </a:pPr>
            <a:r>
              <a:rPr lang="en-US" sz="4000" b="1" dirty="0">
                <a:solidFill>
                  <a:srgbClr val="00B0F0"/>
                </a:solidFill>
              </a:rPr>
              <a:t>b. Facultative </a:t>
            </a:r>
            <a:r>
              <a:rPr lang="en-US" sz="4000" b="1" dirty="0" err="1">
                <a:solidFill>
                  <a:srgbClr val="00B0F0"/>
                </a:solidFill>
              </a:rPr>
              <a:t>Halophiles</a:t>
            </a:r>
            <a:endParaRPr lang="en-US" sz="4000" b="1" dirty="0">
              <a:solidFill>
                <a:srgbClr val="00B0F0"/>
              </a:solidFill>
            </a:endParaRP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3400" dirty="0"/>
              <a:t> Do not require high salt concentrations for growth, but tolerate </a:t>
            </a:r>
            <a:r>
              <a:rPr lang="en-US" sz="3400" b="1" dirty="0">
                <a:solidFill>
                  <a:srgbClr val="FF0000"/>
                </a:solidFill>
              </a:rPr>
              <a:t>2</a:t>
            </a:r>
            <a:r>
              <a:rPr lang="en-US" sz="3400" b="1" dirty="0"/>
              <a:t>%</a:t>
            </a:r>
            <a:r>
              <a:rPr lang="en-US" sz="3400" dirty="0"/>
              <a:t> salt or more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3400" dirty="0"/>
              <a:t>This idea has been well known for centuries where high </a:t>
            </a:r>
            <a:r>
              <a:rPr lang="en-US" sz="3400" b="1" dirty="0">
                <a:solidFill>
                  <a:srgbClr val="92D050"/>
                </a:solidFill>
              </a:rPr>
              <a:t>salt</a:t>
            </a:r>
            <a:r>
              <a:rPr lang="en-US" sz="3400" dirty="0"/>
              <a:t> content has been used to control the spoiling of food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39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Effects of Salt and Sugar</a:t>
            </a:r>
            <a:br>
              <a:rPr lang="en-US" b="1" i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The major effect of </a:t>
            </a:r>
            <a:r>
              <a:rPr lang="en-US" b="1" dirty="0">
                <a:solidFill>
                  <a:srgbClr val="92D050"/>
                </a:solidFill>
              </a:rPr>
              <a:t>salt</a:t>
            </a:r>
            <a:r>
              <a:rPr lang="en-US" dirty="0"/>
              <a:t> as a preservative is that it withdraws water from microorganisms if the external </a:t>
            </a:r>
            <a:r>
              <a:rPr lang="en-US" b="1" dirty="0">
                <a:solidFill>
                  <a:srgbClr val="00B050"/>
                </a:solidFill>
              </a:rPr>
              <a:t>salt</a:t>
            </a:r>
            <a:r>
              <a:rPr lang="en-US" dirty="0"/>
              <a:t> concentration is high enough, the microbes would </a:t>
            </a:r>
            <a:r>
              <a:rPr lang="en-US" b="1" dirty="0">
                <a:solidFill>
                  <a:srgbClr val="FF0000"/>
                </a:solidFill>
              </a:rPr>
              <a:t>shrivel </a:t>
            </a:r>
            <a:r>
              <a:rPr lang="en-US" dirty="0"/>
              <a:t>and </a:t>
            </a:r>
            <a:r>
              <a:rPr lang="en-US" b="1" dirty="0">
                <a:solidFill>
                  <a:srgbClr val="CC9900"/>
                </a:solidFill>
              </a:rPr>
              <a:t>die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Spores</a:t>
            </a:r>
            <a:r>
              <a:rPr lang="en-US" dirty="0"/>
              <a:t> would not be killed but would not be able to germinate 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001156" cy="6357982"/>
          </a:xfrm>
        </p:spPr>
        <p:txBody>
          <a:bodyPr/>
          <a:lstStyle/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>
                <a:solidFill>
                  <a:srgbClr val="66FF33"/>
                </a:solidFill>
              </a:rPr>
              <a:t>Sodium chloride </a:t>
            </a:r>
            <a:r>
              <a:rPr lang="en-US" dirty="0"/>
              <a:t>is the main ingredient used in the preservation of meats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Salting</a:t>
            </a:r>
            <a:r>
              <a:rPr lang="en-US" dirty="0"/>
              <a:t> meat draws water out and tying up the water within, making it unavailable for chemical reactions that cause decay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High concentrations of </a:t>
            </a:r>
            <a:r>
              <a:rPr lang="en-US" b="1" dirty="0">
                <a:solidFill>
                  <a:srgbClr val="00B050"/>
                </a:solidFill>
              </a:rPr>
              <a:t>salt </a:t>
            </a:r>
            <a:r>
              <a:rPr lang="en-US" dirty="0"/>
              <a:t>also interfere with the replication of microorganisms </a:t>
            </a:r>
            <a:endParaRPr lang="ar-IQ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>
            <a:normAutofit/>
          </a:bodyPr>
          <a:lstStyle/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Salt </a:t>
            </a:r>
            <a:r>
              <a:rPr lang="en-US" dirty="0"/>
              <a:t>curing frequently uses salts containing nitrates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Nitrates</a:t>
            </a:r>
            <a:r>
              <a:rPr lang="en-US" dirty="0"/>
              <a:t> act as antioxidants in preserved foods, preventing decay and spoilage through oxidation and free radical generation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However, high consumption of preserved foods containing nitrates may be linked to a higher risk of cancer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483245"/>
          </a:xfrm>
        </p:spPr>
        <p:txBody>
          <a:bodyPr/>
          <a:lstStyle/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Just like with </a:t>
            </a:r>
            <a:r>
              <a:rPr lang="en-US" b="1" dirty="0">
                <a:solidFill>
                  <a:srgbClr val="00B050"/>
                </a:solidFill>
              </a:rPr>
              <a:t>salt</a:t>
            </a:r>
            <a:r>
              <a:rPr lang="en-US" dirty="0"/>
              <a:t>, some forms of </a:t>
            </a:r>
            <a:r>
              <a:rPr lang="en-US" b="1" dirty="0">
                <a:solidFill>
                  <a:srgbClr val="FFFF00"/>
                </a:solidFill>
              </a:rPr>
              <a:t>sugar</a:t>
            </a:r>
            <a:r>
              <a:rPr lang="en-US" dirty="0"/>
              <a:t> can draw </a:t>
            </a:r>
            <a:r>
              <a:rPr lang="en-US" b="1" dirty="0">
                <a:solidFill>
                  <a:srgbClr val="00B0F0"/>
                </a:solidFill>
              </a:rPr>
              <a:t>water </a:t>
            </a:r>
            <a:r>
              <a:rPr lang="en-US" dirty="0"/>
              <a:t>out of food and tie up water within the food so it is not available for biochemical reactions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According to the Food and Agriculture Organization, </a:t>
            </a:r>
            <a:r>
              <a:rPr lang="en-US" b="1" dirty="0">
                <a:solidFill>
                  <a:srgbClr val="92D050"/>
                </a:solidFill>
              </a:rPr>
              <a:t>fructose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sucrose</a:t>
            </a:r>
            <a:r>
              <a:rPr lang="en-US" dirty="0"/>
              <a:t> are very effective for preserving food while </a:t>
            </a:r>
            <a:r>
              <a:rPr lang="en-US" b="1" dirty="0">
                <a:solidFill>
                  <a:srgbClr val="FF0000"/>
                </a:solidFill>
              </a:rPr>
              <a:t>glucose</a:t>
            </a:r>
            <a:r>
              <a:rPr lang="en-US" dirty="0"/>
              <a:t> is not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357958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r>
              <a:rPr lang="en-US" sz="3600" b="1" dirty="0">
                <a:solidFill>
                  <a:srgbClr val="00B0F0"/>
                </a:solidFill>
              </a:rPr>
              <a:t>Procedure</a:t>
            </a:r>
            <a:endParaRPr lang="en-US" sz="3600" dirty="0">
              <a:solidFill>
                <a:srgbClr val="00B0F0"/>
              </a:solidFill>
            </a:endParaRPr>
          </a:p>
          <a:p>
            <a:pPr marL="514350" indent="-514350" algn="just" rtl="0">
              <a:buNone/>
            </a:pPr>
            <a:r>
              <a:rPr lang="en-US" sz="2800" b="1" dirty="0">
                <a:solidFill>
                  <a:srgbClr val="00B0F0"/>
                </a:solidFill>
              </a:rPr>
              <a:t>1. </a:t>
            </a:r>
            <a:r>
              <a:rPr lang="en-US" sz="2800" dirty="0"/>
              <a:t>Prepare one liter of medium, distribute it in to 5 flasks (200ml for each flask)</a:t>
            </a:r>
          </a:p>
          <a:p>
            <a:pPr marL="514350" indent="-514350" algn="just" rtl="0">
              <a:buAutoNum type="arabicPeriod"/>
            </a:pPr>
            <a:endParaRPr lang="en-US" sz="2800" dirty="0"/>
          </a:p>
          <a:p>
            <a:pPr algn="just" rtl="0">
              <a:buNone/>
            </a:pPr>
            <a:r>
              <a:rPr lang="en-US" sz="2800" b="1" dirty="0">
                <a:solidFill>
                  <a:srgbClr val="00B0F0"/>
                </a:solidFill>
              </a:rPr>
              <a:t>2. </a:t>
            </a:r>
            <a:r>
              <a:rPr lang="en-US" sz="2800" dirty="0"/>
              <a:t>Prepare different concentration </a:t>
            </a:r>
            <a:r>
              <a:rPr lang="en-US" sz="2800" dirty="0" err="1"/>
              <a:t>NaCl</a:t>
            </a:r>
            <a:r>
              <a:rPr lang="en-US" sz="2800" dirty="0"/>
              <a:t> and sugar for each flask of media with </a:t>
            </a:r>
            <a:r>
              <a:rPr lang="en-US" sz="2800" dirty="0" err="1"/>
              <a:t>NaCl</a:t>
            </a:r>
            <a:r>
              <a:rPr lang="en-US" sz="2800" dirty="0"/>
              <a:t> as following: (0.5%, 5%, 10% and 15% </a:t>
            </a:r>
            <a:r>
              <a:rPr lang="en-US" sz="2800" dirty="0" err="1"/>
              <a:t>NaCl</a:t>
            </a:r>
            <a:r>
              <a:rPr lang="en-US" sz="2800" dirty="0"/>
              <a:t>) (0%, 1.5%, 3%, 4.5% and 6% sugar)</a:t>
            </a:r>
          </a:p>
          <a:p>
            <a:pPr algn="just" rtl="0">
              <a:buNone/>
            </a:pPr>
            <a:endParaRPr lang="en-US" sz="2800" dirty="0"/>
          </a:p>
          <a:p>
            <a:pPr algn="just" rtl="0">
              <a:buNone/>
            </a:pPr>
            <a:r>
              <a:rPr lang="de-DE" sz="2800" b="1" dirty="0">
                <a:solidFill>
                  <a:srgbClr val="00B0F0"/>
                </a:solidFill>
              </a:rPr>
              <a:t>3. </a:t>
            </a:r>
            <a:r>
              <a:rPr lang="de-DE" sz="2800" dirty="0"/>
              <a:t>Sterilize the medium in autoclave</a:t>
            </a:r>
          </a:p>
          <a:p>
            <a:pPr algn="just" rtl="0">
              <a:buNone/>
            </a:pPr>
            <a:endParaRPr lang="en-US" sz="2800" dirty="0"/>
          </a:p>
          <a:p>
            <a:pPr algn="just" rtl="0">
              <a:buNone/>
            </a:pPr>
            <a:r>
              <a:rPr lang="en-US" sz="2800" b="1" dirty="0">
                <a:solidFill>
                  <a:srgbClr val="00B0F0"/>
                </a:solidFill>
              </a:rPr>
              <a:t>4. </a:t>
            </a:r>
            <a:r>
              <a:rPr lang="en-US" sz="2800" dirty="0"/>
              <a:t>Pour the sterilized medium in to 5 sterilized Petri dishes (one plate for each concentration); allow the plate to become solidified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11807"/>
          </a:xfrm>
        </p:spPr>
        <p:txBody>
          <a:bodyPr/>
          <a:lstStyle/>
          <a:p>
            <a:pPr algn="ctr" rtl="0">
              <a:buNone/>
            </a:pPr>
            <a:r>
              <a:rPr lang="en-US" sz="4400" b="1" dirty="0">
                <a:solidFill>
                  <a:srgbClr val="00B0F0"/>
                </a:solidFill>
              </a:rPr>
              <a:t>Osmosis </a:t>
            </a:r>
          </a:p>
          <a:p>
            <a:pPr algn="ctr" rtl="0">
              <a:buNone/>
            </a:pPr>
            <a:endParaRPr lang="en-US" sz="3600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Is the net movement of a solvent (water) in living organisms from a region of higher water concentration to a region of lower water concentration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q"/>
            </a:pP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sz="3600" b="1" dirty="0">
                <a:solidFill>
                  <a:srgbClr val="00B0F0"/>
                </a:solidFill>
              </a:rPr>
              <a:t>5.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/>
              <a:t>Divide each plate into 3 sections, by using sterilized loop</a:t>
            </a:r>
          </a:p>
          <a:p>
            <a:pPr algn="just" rtl="0">
              <a:buNone/>
            </a:pPr>
            <a:endParaRPr lang="en-US" sz="3600" dirty="0"/>
          </a:p>
          <a:p>
            <a:pPr algn="just" rtl="0">
              <a:buNone/>
            </a:pPr>
            <a:r>
              <a:rPr lang="en-US" sz="3600" b="1" dirty="0">
                <a:solidFill>
                  <a:srgbClr val="00B0F0"/>
                </a:solidFill>
              </a:rPr>
              <a:t>6. </a:t>
            </a:r>
            <a:r>
              <a:rPr lang="en-US" sz="3600" dirty="0"/>
              <a:t>Inoculate each plate with culture of: fungi and bacteria</a:t>
            </a:r>
          </a:p>
          <a:p>
            <a:pPr algn="just" rtl="0">
              <a:buNone/>
            </a:pPr>
            <a:endParaRPr lang="en-US" sz="3600" dirty="0"/>
          </a:p>
          <a:p>
            <a:pPr algn="just" rtl="0">
              <a:buNone/>
            </a:pPr>
            <a:r>
              <a:rPr lang="en-US" sz="3600" b="1" dirty="0">
                <a:solidFill>
                  <a:srgbClr val="00B0F0"/>
                </a:solidFill>
              </a:rPr>
              <a:t>7. </a:t>
            </a:r>
            <a:r>
              <a:rPr lang="en-US" sz="3600" dirty="0"/>
              <a:t>Incubate the plates at </a:t>
            </a:r>
            <a:r>
              <a:rPr lang="en-US" sz="3600" b="1" dirty="0">
                <a:solidFill>
                  <a:srgbClr val="00B0F0"/>
                </a:solidFill>
              </a:rPr>
              <a:t>25˚C </a:t>
            </a:r>
            <a:r>
              <a:rPr lang="en-US" sz="3600" dirty="0"/>
              <a:t>for 5-7 days (fungi) and </a:t>
            </a:r>
            <a:r>
              <a:rPr lang="en-US" sz="3600" b="1" dirty="0">
                <a:solidFill>
                  <a:srgbClr val="00B0F0"/>
                </a:solidFill>
              </a:rPr>
              <a:t>37˚C </a:t>
            </a:r>
            <a:r>
              <a:rPr lang="en-US" sz="3600" dirty="0"/>
              <a:t>for 48h (bacteria)</a:t>
            </a:r>
          </a:p>
          <a:p>
            <a:pPr algn="just" rtl="0">
              <a:buNone/>
            </a:pPr>
            <a:r>
              <a:rPr lang="en-US" sz="3600" dirty="0"/>
              <a:t> </a:t>
            </a:r>
          </a:p>
          <a:p>
            <a:pPr algn="just" rtl="0">
              <a:buNone/>
            </a:pPr>
            <a:r>
              <a:rPr lang="en-US" sz="3600" b="1" dirty="0">
                <a:solidFill>
                  <a:srgbClr val="00B0F0"/>
                </a:solidFill>
              </a:rPr>
              <a:t>8. </a:t>
            </a:r>
            <a:r>
              <a:rPr lang="en-US" sz="3600" dirty="0"/>
              <a:t>Record your results on the laboratory report</a:t>
            </a:r>
          </a:p>
          <a:p>
            <a:pPr algn="l" rtl="0">
              <a:buNone/>
            </a:pPr>
            <a:endParaRPr lang="ar-IQ" sz="3600" dirty="0"/>
          </a:p>
          <a:p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1" dirty="0">
                <a:solidFill>
                  <a:srgbClr val="00B0F0"/>
                </a:solidFill>
              </a:rPr>
              <a:t>Hypertonic solution</a:t>
            </a:r>
            <a:endParaRPr lang="en-US" b="1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dirty="0"/>
              <a:t>Is any solution that has a higher osmotic pressure than another solution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In the biological field, high osmotic pressure removes water from cell, causing shrinkage of cell membrane 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Plasmolysis</a:t>
            </a:r>
            <a:r>
              <a:rPr lang="en-US" b="1" dirty="0"/>
              <a:t>)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In this environment, osmosis can cause cells to die from shriveling (</a:t>
            </a:r>
            <a:r>
              <a:rPr lang="en-US" b="1" dirty="0" err="1">
                <a:solidFill>
                  <a:srgbClr val="FF0000"/>
                </a:solidFill>
              </a:rPr>
              <a:t>Crenation</a:t>
            </a:r>
            <a:r>
              <a:rPr lang="en-US" dirty="0"/>
              <a:t>) </a:t>
            </a:r>
            <a:endParaRPr lang="ar-IQ" dirty="0"/>
          </a:p>
        </p:txBody>
      </p:sp>
      <p:pic>
        <p:nvPicPr>
          <p:cNvPr id="4" name="Picture 5" descr="cre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882" y="5286389"/>
            <a:ext cx="30029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 fontScale="92500" lnSpcReduction="20000"/>
          </a:bodyPr>
          <a:lstStyle/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At lower water content, </a:t>
            </a:r>
            <a:r>
              <a:rPr lang="en-US" b="1" dirty="0"/>
              <a:t>microbial </a:t>
            </a:r>
            <a:r>
              <a:rPr lang="en-US" dirty="0"/>
              <a:t>growth is inhibited and the </a:t>
            </a:r>
            <a:r>
              <a:rPr lang="en-US" b="1" dirty="0"/>
              <a:t>enzymatic</a:t>
            </a:r>
            <a:r>
              <a:rPr lang="en-US" dirty="0"/>
              <a:t> and </a:t>
            </a:r>
            <a:r>
              <a:rPr lang="en-US" b="1" dirty="0"/>
              <a:t>non-enzymatic</a:t>
            </a:r>
            <a:r>
              <a:rPr lang="en-US" dirty="0"/>
              <a:t> decay of food is slowed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Therefore this method is used to control spoilage and microbial growth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Most food preservation techniques used combine methods of 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Drying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 Sugar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92D050"/>
                </a:solidFill>
              </a:rPr>
              <a:t> Salt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 Preservatives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 Refrigeration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Acidity</a:t>
            </a:r>
            <a:r>
              <a:rPr lang="en-US" dirty="0"/>
              <a:t> and others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7152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1" dirty="0">
                <a:solidFill>
                  <a:srgbClr val="00B0F0"/>
                </a:solidFill>
              </a:rPr>
              <a:t>Hypotonic solution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</a:p>
          <a:p>
            <a:pPr algn="just" rtl="0">
              <a:buNone/>
            </a:pPr>
            <a:endParaRPr lang="en-US" dirty="0">
              <a:cs typeface="+mj-cs"/>
            </a:endParaRP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>
                <a:cs typeface="+mj-cs"/>
              </a:rPr>
              <a:t> Is any solution that has a lower osmotic pressure than another solution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>
              <a:cs typeface="+mj-cs"/>
            </a:endParaRP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>
                <a:cs typeface="+mj-cs"/>
              </a:rPr>
              <a:t> In the biological field, this generally refers to a solution that has less </a:t>
            </a:r>
            <a:r>
              <a:rPr lang="en-US" dirty="0">
                <a:solidFill>
                  <a:srgbClr val="FF0000"/>
                </a:solidFill>
                <a:cs typeface="+mj-cs"/>
              </a:rPr>
              <a:t>solute</a:t>
            </a:r>
            <a:r>
              <a:rPr lang="en-US" dirty="0">
                <a:cs typeface="+mj-cs"/>
              </a:rPr>
              <a:t> and more </a:t>
            </a:r>
            <a:r>
              <a:rPr lang="en-US" dirty="0">
                <a:solidFill>
                  <a:srgbClr val="00B0F0"/>
                </a:solidFill>
                <a:cs typeface="+mj-cs"/>
              </a:rPr>
              <a:t>water</a:t>
            </a:r>
            <a:r>
              <a:rPr lang="en-US" dirty="0">
                <a:cs typeface="+mj-cs"/>
              </a:rPr>
              <a:t> than another solution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l" rtl="0">
              <a:buClr>
                <a:srgbClr val="00B0F0"/>
              </a:buClr>
              <a:buFont typeface="Wingdings" pitchFamily="2" charset="2"/>
              <a:buChar char="q"/>
            </a:pP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168797"/>
          </a:xfrm>
        </p:spPr>
        <p:txBody>
          <a:bodyPr>
            <a:normAutofit fontScale="77500" lnSpcReduction="20000"/>
          </a:bodyPr>
          <a:lstStyle/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800" dirty="0"/>
              <a:t> In most cases cell wall prevents excessive entry of </a:t>
            </a:r>
            <a:r>
              <a:rPr lang="en-US" sz="3800" dirty="0">
                <a:solidFill>
                  <a:srgbClr val="00B0F0"/>
                </a:solidFill>
              </a:rPr>
              <a:t>water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sz="3800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800" dirty="0"/>
              <a:t> Microbe may lyses or burst if cell wall is </a:t>
            </a:r>
            <a:r>
              <a:rPr lang="en-US" sz="3800" dirty="0">
                <a:solidFill>
                  <a:srgbClr val="00B0F0"/>
                </a:solidFill>
              </a:rPr>
              <a:t>weak</a:t>
            </a:r>
            <a:r>
              <a:rPr lang="en-US" sz="3800" b="1" dirty="0">
                <a:solidFill>
                  <a:srgbClr val="00B0F0"/>
                </a:solidFill>
              </a:rPr>
              <a:t> </a:t>
            </a:r>
            <a:r>
              <a:rPr lang="en-US" sz="3800" dirty="0"/>
              <a:t>or cells not bound by a rigid wall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sz="3800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800" dirty="0"/>
              <a:t> Such as </a:t>
            </a:r>
            <a:r>
              <a:rPr lang="en-US" sz="3800" b="1" dirty="0">
                <a:solidFill>
                  <a:srgbClr val="FF0000"/>
                </a:solidFill>
              </a:rPr>
              <a:t>red blood cells </a:t>
            </a:r>
            <a:r>
              <a:rPr lang="en-US" sz="3800" dirty="0"/>
              <a:t>which may be burst in a medium of this kind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sz="3800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800" dirty="0"/>
              <a:t> This phenomenon termed as </a:t>
            </a:r>
            <a:r>
              <a:rPr lang="en-US" sz="3800" b="1" dirty="0" err="1">
                <a:solidFill>
                  <a:srgbClr val="FF0000"/>
                </a:solidFill>
              </a:rPr>
              <a:t>plasmoptysis</a:t>
            </a:r>
            <a:endParaRPr lang="ar-IQ" sz="3800" dirty="0">
              <a:solidFill>
                <a:srgbClr val="FF0000"/>
              </a:solidFill>
            </a:endParaRPr>
          </a:p>
        </p:txBody>
      </p:sp>
      <p:pic>
        <p:nvPicPr>
          <p:cNvPr id="4" name="Picture 4" descr="Macrophage_Attack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1486" y="4714884"/>
            <a:ext cx="274251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14356"/>
            <a:ext cx="88201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786478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1" dirty="0">
                <a:solidFill>
                  <a:srgbClr val="00B0F0"/>
                </a:solidFill>
              </a:rPr>
              <a:t>Isotonic solution</a:t>
            </a:r>
          </a:p>
          <a:p>
            <a:pPr algn="ctr" rtl="0">
              <a:buNone/>
            </a:pPr>
            <a:endParaRPr lang="en-US" b="1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Is any solution that has</a:t>
            </a:r>
            <a:r>
              <a:rPr lang="en-US" b="1" dirty="0"/>
              <a:t> </a:t>
            </a:r>
            <a:r>
              <a:rPr lang="en-US" dirty="0"/>
              <a:t>the same </a:t>
            </a:r>
            <a:r>
              <a:rPr lang="en-US" dirty="0">
                <a:solidFill>
                  <a:srgbClr val="FF0000"/>
                </a:solidFill>
              </a:rPr>
              <a:t>osmotic pressure </a:t>
            </a:r>
            <a:r>
              <a:rPr lang="en-US" dirty="0"/>
              <a:t>across a semi permeable membrane</a:t>
            </a:r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endParaRPr lang="en-US" dirty="0"/>
          </a:p>
          <a:p>
            <a:pPr algn="just" rtl="0">
              <a:buClr>
                <a:srgbClr val="00B0F0"/>
              </a:buClr>
              <a:buFont typeface="Wingdings" pitchFamily="2" charset="2"/>
              <a:buChar char="q"/>
            </a:pPr>
            <a:r>
              <a:rPr lang="en-US" dirty="0"/>
              <a:t> This state allows for the free movement of </a:t>
            </a:r>
            <a:r>
              <a:rPr lang="en-US" dirty="0">
                <a:solidFill>
                  <a:srgbClr val="00B0F0"/>
                </a:solidFill>
              </a:rPr>
              <a:t>water</a:t>
            </a:r>
            <a:r>
              <a:rPr lang="en-US" dirty="0"/>
              <a:t> across the membrane without changing the concentration of </a:t>
            </a:r>
            <a:r>
              <a:rPr lang="en-US" dirty="0">
                <a:solidFill>
                  <a:srgbClr val="FF0000"/>
                </a:solidFill>
              </a:rPr>
              <a:t>solutes</a:t>
            </a:r>
            <a:r>
              <a:rPr lang="en-US" dirty="0"/>
              <a:t> on either side of the membrane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744</Words>
  <Application>Microsoft Office PowerPoint</Application>
  <PresentationFormat>On-screen Show (4:3)</PresentationFormat>
  <Paragraphs>90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Effect of osmotic pressure on microbial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Effects of Salt and Sugar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osmotic pressure on microbial growth</dc:title>
  <dc:creator>Laith</dc:creator>
  <cp:lastModifiedBy>Source Tech</cp:lastModifiedBy>
  <cp:revision>36</cp:revision>
  <dcterms:created xsi:type="dcterms:W3CDTF">2014-11-20T07:26:11Z</dcterms:created>
  <dcterms:modified xsi:type="dcterms:W3CDTF">2022-03-06T08:15:19Z</dcterms:modified>
</cp:coreProperties>
</file>