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56" r:id="rId4"/>
    <p:sldId id="257" r:id="rId5"/>
    <p:sldId id="258" r:id="rId6"/>
    <p:sldId id="261" r:id="rId7"/>
    <p:sldId id="259" r:id="rId8"/>
    <p:sldId id="266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632-7F53-4A7A-B3AA-46267C260982}" type="datetimeFigureOut">
              <a:rPr lang="en-US" smtClean="0"/>
              <a:t>08-May-22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610CBEE-F91D-4B1E-8B2A-C014ECC9127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39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632-7F53-4A7A-B3AA-46267C260982}" type="datetimeFigureOut">
              <a:rPr lang="en-US" smtClean="0"/>
              <a:t>08-May-22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CBEE-F91D-4B1E-8B2A-C014ECC9127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62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632-7F53-4A7A-B3AA-46267C260982}" type="datetimeFigureOut">
              <a:rPr lang="en-US" smtClean="0"/>
              <a:t>08-May-22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CBEE-F91D-4B1E-8B2A-C014ECC9127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210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08-May-22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39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08-May-22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81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66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6119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203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08-May-22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20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77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08-May-22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96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632-7F53-4A7A-B3AA-46267C260982}" type="datetimeFigureOut">
              <a:rPr lang="en-US" smtClean="0"/>
              <a:t>08-May-22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CBEE-F91D-4B1E-8B2A-C014ECC9127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876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08-May-22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66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52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6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632-7F53-4A7A-B3AA-46267C260982}" type="datetimeFigureOut">
              <a:rPr lang="en-US" smtClean="0"/>
              <a:t>08-May-22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CBEE-F91D-4B1E-8B2A-C014ECC9127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48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632-7F53-4A7A-B3AA-46267C260982}" type="datetimeFigureOut">
              <a:rPr lang="en-US" smtClean="0"/>
              <a:t>08-May-22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CBEE-F91D-4B1E-8B2A-C014ECC9127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41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632-7F53-4A7A-B3AA-46267C260982}" type="datetimeFigureOut">
              <a:rPr lang="en-US" smtClean="0"/>
              <a:t>08-May-22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CBEE-F91D-4B1E-8B2A-C014ECC9127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58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632-7F53-4A7A-B3AA-46267C260982}" type="datetimeFigureOut">
              <a:rPr lang="en-US" smtClean="0"/>
              <a:t>08-May-22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CBEE-F91D-4B1E-8B2A-C014ECC9127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36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632-7F53-4A7A-B3AA-46267C260982}" type="datetimeFigureOut">
              <a:rPr lang="en-US" smtClean="0"/>
              <a:t>08-May-22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CBEE-F91D-4B1E-8B2A-C014ECC9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5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632-7F53-4A7A-B3AA-46267C260982}" type="datetimeFigureOut">
              <a:rPr lang="en-US" smtClean="0"/>
              <a:t>08-May-22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CBEE-F91D-4B1E-8B2A-C014ECC9127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91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1A89632-7F53-4A7A-B3AA-46267C260982}" type="datetimeFigureOut">
              <a:rPr lang="en-US" smtClean="0"/>
              <a:t>08-May-22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CBEE-F91D-4B1E-8B2A-C014ECC9127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22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89632-7F53-4A7A-B3AA-46267C260982}" type="datetimeFigureOut">
              <a:rPr lang="en-US" smtClean="0"/>
              <a:t>08-May-22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610CBEE-F91D-4B1E-8B2A-C014ECC9127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17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nhiyat.hassan@su.edu.krd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4427" y="3217865"/>
            <a:ext cx="8483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2800" b="1" dirty="0">
                <a:solidFill>
                  <a:srgbClr val="00B050"/>
                </a:solidFill>
                <a:latin typeface="Century Schoolbook"/>
              </a:rPr>
              <a:t>University of Salahaddin- Hawler</a:t>
            </a:r>
          </a:p>
          <a:p>
            <a:pPr defTabSz="914400"/>
            <a:r>
              <a:rPr lang="en-US" sz="2800" b="1" dirty="0">
                <a:solidFill>
                  <a:srgbClr val="00B050"/>
                </a:solidFill>
                <a:latin typeface="Century Schoolbook"/>
              </a:rPr>
              <a:t>College of Education-Chemistry Department</a:t>
            </a:r>
            <a:endParaRPr lang="ar-IQ" sz="2800" b="1" dirty="0">
              <a:solidFill>
                <a:srgbClr val="00B050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7657" y="4191000"/>
            <a:ext cx="87366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sz="4000" b="1" dirty="0">
                <a:solidFill>
                  <a:srgbClr val="FF0000"/>
                </a:solidFill>
                <a:latin typeface="Century Schoolbook"/>
              </a:rPr>
              <a:t>P. Inorganic Chem., Third Stage</a:t>
            </a:r>
            <a:endParaRPr lang="ar-IQ" sz="4000" b="1" dirty="0">
              <a:solidFill>
                <a:srgbClr val="FF0000"/>
              </a:solidFill>
              <a:latin typeface="Century Schoolbook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4428" y="5334001"/>
            <a:ext cx="81073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2800" b="1" dirty="0">
                <a:solidFill>
                  <a:srgbClr val="7598D9">
                    <a:lumMod val="75000"/>
                  </a:srgbClr>
                </a:solidFill>
                <a:latin typeface="Century Schoolbook"/>
              </a:rPr>
              <a:t>Prepared by: Nhiyat Hamadamen Hassan</a:t>
            </a:r>
          </a:p>
          <a:p>
            <a:pPr defTabSz="914400"/>
            <a:r>
              <a:rPr lang="en-US" sz="2800" dirty="0">
                <a:solidFill>
                  <a:prstClr val="black"/>
                </a:solidFill>
                <a:latin typeface="Century Schoolbook"/>
              </a:rPr>
              <a:t>(</a:t>
            </a:r>
            <a:r>
              <a:rPr lang="en-US" sz="2800" b="1" u="sng" dirty="0" err="1">
                <a:solidFill>
                  <a:srgbClr val="00B050"/>
                </a:solidFill>
                <a:latin typeface="Century Schoolbook"/>
                <a:hlinkClick r:id="rId2"/>
              </a:rPr>
              <a:t>nhiyat.hassan@su.edu.krd</a:t>
            </a:r>
            <a:r>
              <a:rPr lang="en-US" sz="2800">
                <a:solidFill>
                  <a:prstClr val="black"/>
                </a:solidFill>
                <a:latin typeface="Century Schoolbook"/>
              </a:rPr>
              <a:t>) </a:t>
            </a:r>
            <a:r>
              <a:rPr lang="en-US" sz="2800" b="1">
                <a:solidFill>
                  <a:prstClr val="black">
                    <a:lumMod val="95000"/>
                    <a:lumOff val="5000"/>
                  </a:prstClr>
                </a:solidFill>
                <a:latin typeface="Century Schoolbook"/>
              </a:rPr>
              <a:t>2021-2022</a:t>
            </a:r>
            <a:endParaRPr lang="en-US" sz="2800" b="1" dirty="0">
              <a:solidFill>
                <a:prstClr val="black">
                  <a:lumMod val="95000"/>
                  <a:lumOff val="5000"/>
                </a:prstClr>
              </a:solidFill>
              <a:latin typeface="Century Schoolbook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22264"/>
            <a:ext cx="306704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71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23"/>
    </mc:Choice>
    <mc:Fallback xmlns="">
      <p:transition spd="slow" advTm="1762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B5051-E294-486E-A2D1-7904F0328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54" y="106532"/>
            <a:ext cx="2574524" cy="90552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7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Experiment. No. 1</a:t>
            </a:r>
            <a:b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7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3E794C-72E3-423A-BA27-5E29911A4CA0}"/>
              </a:ext>
            </a:extLst>
          </p:cNvPr>
          <p:cNvSpPr/>
          <p:nvPr/>
        </p:nvSpPr>
        <p:spPr>
          <a:xfrm>
            <a:off x="97654" y="643243"/>
            <a:ext cx="8108310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Preparation of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tirs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acetylacetonato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)iron(III) [Fe(acac)</a:t>
            </a:r>
            <a:r>
              <a:rPr lang="en-US" sz="2800" baseline="-2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F41CAFF-58FC-4E2E-ABB1-89D21999BA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536370"/>
              </p:ext>
            </p:extLst>
          </p:nvPr>
        </p:nvGraphicFramePr>
        <p:xfrm>
          <a:off x="186430" y="1296140"/>
          <a:ext cx="11798423" cy="1651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CS ChemDraw Drawing" r:id="rId3" imgW="5533609" imgH="519653" progId="ChemDraw.Document.6.0">
                  <p:embed/>
                </p:oleObj>
              </mc:Choice>
              <mc:Fallback>
                <p:oleObj name="CS ChemDraw Drawing" r:id="rId3" imgW="5533609" imgH="51965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430" y="1296140"/>
                        <a:ext cx="11798423" cy="1651246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5DF74F3-C1A1-49F4-A186-444594A3EC56}"/>
              </a:ext>
            </a:extLst>
          </p:cNvPr>
          <p:cNvSpPr/>
          <p:nvPr/>
        </p:nvSpPr>
        <p:spPr>
          <a:xfrm>
            <a:off x="186430" y="3429000"/>
            <a:ext cx="1157689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Theory: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40EA0E1-6EAA-410B-BE7E-D700D3E92F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133759"/>
              </p:ext>
            </p:extLst>
          </p:nvPr>
        </p:nvGraphicFramePr>
        <p:xfrm>
          <a:off x="8584707" y="3908266"/>
          <a:ext cx="2503503" cy="2661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CS ChemDraw Drawing" r:id="rId5" imgW="1274206" imgH="937071" progId="ChemDraw.Document.6.0">
                  <p:embed/>
                </p:oleObj>
              </mc:Choice>
              <mc:Fallback>
                <p:oleObj name="CS ChemDraw Drawing" r:id="rId5" imgW="1274206" imgH="9370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84707" y="3908266"/>
                        <a:ext cx="2503503" cy="266121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6C36C4D-6C2F-4FEF-9E43-602C79B1EE95}"/>
              </a:ext>
            </a:extLst>
          </p:cNvPr>
          <p:cNvSpPr/>
          <p:nvPr/>
        </p:nvSpPr>
        <p:spPr>
          <a:xfrm>
            <a:off x="186430" y="4463014"/>
            <a:ext cx="6096000" cy="16535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acetylacetonate anion forms complexes with many metal ions where in both oxygen atoms bind to the metal to form a six-membered chelating ring.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3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1C5467-0CCA-477D-B88D-A8CAF9BC956D}"/>
              </a:ext>
            </a:extLst>
          </p:cNvPr>
          <p:cNvSpPr/>
          <p:nvPr/>
        </p:nvSpPr>
        <p:spPr>
          <a:xfrm>
            <a:off x="398795" y="348267"/>
            <a:ext cx="791434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There is Resonance stabilization in the acetyl acetone structure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42ECE9-215B-49BA-8895-7B66DDFD42BF}"/>
              </a:ext>
            </a:extLst>
          </p:cNvPr>
          <p:cNvSpPr/>
          <p:nvPr/>
        </p:nvSpPr>
        <p:spPr>
          <a:xfrm>
            <a:off x="398795" y="1067721"/>
            <a:ext cx="11625416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Resonance: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occurred in unsaturated system defined as a delocalization of electrons to the π orbitals.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F9BC49-B40B-445A-AAFB-A57396F936FF}"/>
              </a:ext>
            </a:extLst>
          </p:cNvPr>
          <p:cNvSpPr/>
          <p:nvPr/>
        </p:nvSpPr>
        <p:spPr>
          <a:xfrm>
            <a:off x="398795" y="1915945"/>
            <a:ext cx="1066122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Tautomerism: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occurred in 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equilibrium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system at 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liquid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state,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defined are isomers of a compound which differ only in the position of the protons and electron.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B0B916E-960B-4EA9-A298-A0354193E4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196473"/>
              </p:ext>
            </p:extLst>
          </p:nvPr>
        </p:nvGraphicFramePr>
        <p:xfrm>
          <a:off x="283292" y="3193901"/>
          <a:ext cx="11625416" cy="1283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CS ChemDraw Drawing" r:id="rId3" imgW="6545403" imgH="658368" progId="ChemDraw.Document.6.0">
                  <p:embed/>
                </p:oleObj>
              </mc:Choice>
              <mc:Fallback>
                <p:oleObj name="CS ChemDraw Drawing" r:id="rId3" imgW="6545403" imgH="6583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292" y="3193901"/>
                        <a:ext cx="11625416" cy="128301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 w="28575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83484B9-4667-44B4-B860-CEFEFAE769AA}"/>
              </a:ext>
            </a:extLst>
          </p:cNvPr>
          <p:cNvSpPr/>
          <p:nvPr/>
        </p:nvSpPr>
        <p:spPr>
          <a:xfrm>
            <a:off x="674702" y="4860580"/>
            <a:ext cx="1704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B-diketone form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63FA95-F69E-4626-A2EF-4C3E6ABE84ED}"/>
              </a:ext>
            </a:extLst>
          </p:cNvPr>
          <p:cNvSpPr/>
          <p:nvPr/>
        </p:nvSpPr>
        <p:spPr>
          <a:xfrm>
            <a:off x="4249101" y="4860580"/>
            <a:ext cx="1101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enol form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FA5DA9-E1DC-4278-A528-46F4110930AD}"/>
              </a:ext>
            </a:extLst>
          </p:cNvPr>
          <p:cNvSpPr/>
          <p:nvPr/>
        </p:nvSpPr>
        <p:spPr>
          <a:xfrm>
            <a:off x="6909141" y="5644479"/>
            <a:ext cx="5160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Resonance forms of the enolate an 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D9B35B-BA9C-4CC4-91E6-B3CEC5F60A79}"/>
              </a:ext>
            </a:extLst>
          </p:cNvPr>
          <p:cNvSpPr/>
          <p:nvPr/>
        </p:nvSpPr>
        <p:spPr>
          <a:xfrm>
            <a:off x="1526959" y="5582924"/>
            <a:ext cx="3575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Tautomeric equilibrium</a:t>
            </a:r>
          </a:p>
        </p:txBody>
      </p:sp>
    </p:spTree>
    <p:extLst>
      <p:ext uri="{BB962C8B-B14F-4D97-AF65-F5344CB8AC3E}">
        <p14:creationId xmlns:p14="http://schemas.microsoft.com/office/powerpoint/2010/main" val="387722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BC342B-8969-4E7D-9CA9-C9558D43E46A}"/>
              </a:ext>
            </a:extLst>
          </p:cNvPr>
          <p:cNvSpPr/>
          <p:nvPr/>
        </p:nvSpPr>
        <p:spPr>
          <a:xfrm>
            <a:off x="357731" y="824624"/>
            <a:ext cx="6527749" cy="718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solidFill>
                  <a:srgbClr val="70AD4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complex considers stable:</a:t>
            </a:r>
            <a:endParaRPr lang="en-US" sz="4000" dirty="0">
              <a:solidFill>
                <a:srgbClr val="70AD47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CD5A61-2B62-45BE-819F-8E867FA9177E}"/>
              </a:ext>
            </a:extLst>
          </p:cNvPr>
          <p:cNvSpPr/>
          <p:nvPr/>
        </p:nvSpPr>
        <p:spPr>
          <a:xfrm>
            <a:off x="437630" y="2657748"/>
            <a:ext cx="5022137" cy="1713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3600" dirty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Resonance</a:t>
            </a:r>
            <a:endParaRPr lang="en-US" sz="3600" dirty="0">
              <a:solidFill>
                <a:srgbClr val="ED7D31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Bidentate or chelated effect</a:t>
            </a:r>
            <a:endParaRPr lang="en-US" sz="3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6-member ring</a:t>
            </a:r>
            <a:endParaRPr lang="en-US" sz="32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2CE2DBC-0445-448D-99EA-5BE2EDEA50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288053"/>
              </p:ext>
            </p:extLst>
          </p:nvPr>
        </p:nvGraphicFramePr>
        <p:xfrm>
          <a:off x="6346270" y="1942586"/>
          <a:ext cx="4821839" cy="4183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CS ChemDraw Drawing" r:id="rId3" imgW="2127362" imgH="1961529" progId="ChemDraw.Document.6.0">
                  <p:embed/>
                </p:oleObj>
              </mc:Choice>
              <mc:Fallback>
                <p:oleObj name="CS ChemDraw Drawing" r:id="rId3" imgW="2127362" imgH="196152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46270" y="1942586"/>
                        <a:ext cx="4821839" cy="418300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 w="762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542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CB3091-EEFB-46B7-9838-09334C292579}"/>
              </a:ext>
            </a:extLst>
          </p:cNvPr>
          <p:cNvSpPr/>
          <p:nvPr/>
        </p:nvSpPr>
        <p:spPr>
          <a:xfrm>
            <a:off x="369957" y="228211"/>
            <a:ext cx="8644802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electron configuration for this complex according to Valence bond theory</a:t>
            </a:r>
            <a:endParaRPr lang="en-US" sz="2000" b="1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66CD0E-8122-4B2A-8AF1-0014D2EDBAAF}"/>
              </a:ext>
            </a:extLst>
          </p:cNvPr>
          <p:cNvSpPr/>
          <p:nvPr/>
        </p:nvSpPr>
        <p:spPr>
          <a:xfrm>
            <a:off x="369957" y="998283"/>
            <a:ext cx="6303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-250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26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Fe     = [Ar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18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] 3d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4s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4p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4d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0                                            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ground state atom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91EC7C-6BCE-48DD-9DAE-8E13BF4ABF39}"/>
              </a:ext>
            </a:extLst>
          </p:cNvPr>
          <p:cNvSpPr/>
          <p:nvPr/>
        </p:nvSpPr>
        <p:spPr>
          <a:xfrm>
            <a:off x="522983" y="1661298"/>
            <a:ext cx="6152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Fe</a:t>
            </a:r>
            <a:r>
              <a:rPr lang="en-US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3+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= [Ar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18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] 3d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4s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4p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4d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ground state ion</a:t>
            </a:r>
            <a:r>
              <a:rPr lang="ar-IQ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826DDFC-7F96-49D3-8D34-91FE0099EB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975222"/>
              </p:ext>
            </p:extLst>
          </p:nvPr>
        </p:nvGraphicFramePr>
        <p:xfrm>
          <a:off x="934735" y="2260128"/>
          <a:ext cx="3331331" cy="438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CS ChemDraw Drawing" r:id="rId3" imgW="3003910" imgH="271068" progId="ChemDraw.Document.6.0">
                  <p:embed/>
                </p:oleObj>
              </mc:Choice>
              <mc:Fallback>
                <p:oleObj name="CS ChemDraw Drawing" r:id="rId3" imgW="3003910" imgH="2710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4735" y="2260128"/>
                        <a:ext cx="3331331" cy="4386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CB41E9E-92D8-4023-B49E-B0D89193DBF8}"/>
              </a:ext>
            </a:extLst>
          </p:cNvPr>
          <p:cNvSpPr/>
          <p:nvPr/>
        </p:nvSpPr>
        <p:spPr>
          <a:xfrm>
            <a:off x="4669654" y="2879613"/>
            <a:ext cx="1837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Excited state ion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0BFE001-F981-45C1-85FC-B550E23520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468793"/>
              </p:ext>
            </p:extLst>
          </p:nvPr>
        </p:nvGraphicFramePr>
        <p:xfrm>
          <a:off x="934735" y="2965122"/>
          <a:ext cx="1240294" cy="3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CS ChemDraw Drawing" r:id="rId5" imgW="1112591" imgH="268098" progId="ChemDraw.Document.6.0">
                  <p:embed/>
                </p:oleObj>
              </mc:Choice>
              <mc:Fallback>
                <p:oleObj name="CS ChemDraw Drawing" r:id="rId5" imgW="1112591" imgH="26809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4735" y="2965122"/>
                        <a:ext cx="1240294" cy="369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3872A11-BBDE-4520-B390-943CC10941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495490"/>
              </p:ext>
            </p:extLst>
          </p:nvPr>
        </p:nvGraphicFramePr>
        <p:xfrm>
          <a:off x="2175028" y="2965121"/>
          <a:ext cx="2091037" cy="665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CS ChemDraw Drawing" r:id="rId7" imgW="1909607" imgH="463233" progId="ChemDraw.Document.6.0">
                  <p:embed/>
                </p:oleObj>
              </mc:Choice>
              <mc:Fallback>
                <p:oleObj name="CS ChemDraw Drawing" r:id="rId7" imgW="1909607" imgH="46323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75028" y="2965121"/>
                        <a:ext cx="2091037" cy="665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0CD988CF-D3A8-4FF6-8D60-9912F6792692}"/>
              </a:ext>
            </a:extLst>
          </p:cNvPr>
          <p:cNvSpPr/>
          <p:nvPr/>
        </p:nvSpPr>
        <p:spPr>
          <a:xfrm>
            <a:off x="567371" y="3609056"/>
            <a:ext cx="4575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 donated by 3 molecular of acac ligand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72E173-DEA9-457E-A83B-9830DDE3090C}"/>
              </a:ext>
            </a:extLst>
          </p:cNvPr>
          <p:cNvSpPr/>
          <p:nvPr/>
        </p:nvSpPr>
        <p:spPr>
          <a:xfrm>
            <a:off x="139974" y="4416937"/>
            <a:ext cx="3459332" cy="155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C.N. = 6</a:t>
            </a:r>
            <a:endParaRPr lang="en-US" sz="14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hybrid = sp</a:t>
            </a:r>
            <a:r>
              <a:rPr lang="en-US" baseline="30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US" baseline="30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outer d orbital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7F6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geometry = Oh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AE3EEBC-F42F-4221-92A9-DF733235DD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738453"/>
              </p:ext>
            </p:extLst>
          </p:nvPr>
        </p:nvGraphicFramePr>
        <p:xfrm>
          <a:off x="9268567" y="3429000"/>
          <a:ext cx="2731452" cy="2725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CS ChemDraw Drawing" r:id="rId9" imgW="2127362" imgH="1961529" progId="ChemDraw.Document.6.0">
                  <p:embed/>
                </p:oleObj>
              </mc:Choice>
              <mc:Fallback>
                <p:oleObj name="CS ChemDraw Drawing" r:id="rId9" imgW="2127362" imgH="196152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68567" y="3429000"/>
                        <a:ext cx="2731452" cy="2725444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 w="28575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03B74254-7EDA-43A3-A218-E6A94507CD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209874"/>
              </p:ext>
            </p:extLst>
          </p:nvPr>
        </p:nvGraphicFramePr>
        <p:xfrm>
          <a:off x="6673286" y="3429000"/>
          <a:ext cx="2467992" cy="2725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CS ChemDraw Drawing" r:id="rId11" imgW="1493236" imgH="1540717" progId="ChemDraw.Document.6.0">
                  <p:embed/>
                </p:oleObj>
              </mc:Choice>
              <mc:Fallback>
                <p:oleObj name="CS ChemDraw Drawing" r:id="rId11" imgW="1493236" imgH="15407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73286" y="3429000"/>
                        <a:ext cx="2467992" cy="2725444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 w="28575">
                        <a:solidFill>
                          <a:schemeClr val="accent5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07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62FF7A-9522-47B0-9C4A-CDBE477053A0}"/>
              </a:ext>
            </a:extLst>
          </p:cNvPr>
          <p:cNvSpPr/>
          <p:nvPr/>
        </p:nvSpPr>
        <p:spPr>
          <a:xfrm>
            <a:off x="340308" y="478262"/>
            <a:ext cx="2615460" cy="7184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Procedure:</a:t>
            </a:r>
            <a:endParaRPr lang="en-US" sz="40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57A9A0-0ADC-4AF8-86C0-72228850829C}"/>
              </a:ext>
            </a:extLst>
          </p:cNvPr>
          <p:cNvSpPr/>
          <p:nvPr/>
        </p:nvSpPr>
        <p:spPr>
          <a:xfrm>
            <a:off x="269289" y="1560017"/>
            <a:ext cx="11582400" cy="86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Dissolve (1.7g) from (FeCl</a:t>
            </a:r>
            <a:r>
              <a:rPr lang="en-US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.6H</a:t>
            </a:r>
            <a:r>
              <a:rPr lang="en-US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O) in (10ml) D.W. add (1.9ml) acac., let the solution in the room temperature about 15 minutes, with stirring.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C1A47F-6348-4B9E-9886-F355937CE45A}"/>
              </a:ext>
            </a:extLst>
          </p:cNvPr>
          <p:cNvSpPr/>
          <p:nvPr/>
        </p:nvSpPr>
        <p:spPr>
          <a:xfrm>
            <a:off x="269289" y="2879325"/>
            <a:ext cx="10179728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Add (6.25g) CH</a:t>
            </a:r>
            <a:r>
              <a:rPr lang="en-US" sz="2400" baseline="-250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COONa.3H</a:t>
            </a:r>
            <a:r>
              <a:rPr lang="en-US" sz="2400" baseline="-250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 to the mixture shaking well after each addition.</a:t>
            </a:r>
            <a:endParaRPr lang="en-US" sz="24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EBE239-45E0-4BB7-893D-77450774CF67}"/>
              </a:ext>
            </a:extLst>
          </p:cNvPr>
          <p:cNvSpPr/>
          <p:nvPr/>
        </p:nvSpPr>
        <p:spPr>
          <a:xfrm>
            <a:off x="269289" y="3868312"/>
            <a:ext cx="11484746" cy="86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Cool the mixture in ice bath, until the red precipitation appears filter the precipitate wash with cool water.</a:t>
            </a:r>
            <a:endParaRPr lang="en-US" sz="24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0D45F2-A168-49AA-9F4B-070BEECAF2C0}"/>
              </a:ext>
            </a:extLst>
          </p:cNvPr>
          <p:cNvSpPr/>
          <p:nvPr/>
        </p:nvSpPr>
        <p:spPr>
          <a:xfrm>
            <a:off x="340308" y="5305305"/>
            <a:ext cx="7312243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Weight the dry product and record the percentage yield.</a:t>
            </a:r>
            <a:endParaRPr lang="en-US" sz="24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20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FC1E1BD-2712-40EC-AF9B-7023A96CEC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879001"/>
              </p:ext>
            </p:extLst>
          </p:nvPr>
        </p:nvGraphicFramePr>
        <p:xfrm>
          <a:off x="939157" y="1445738"/>
          <a:ext cx="5691358" cy="1785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CS ChemDraw Drawing" r:id="rId3" imgW="2749154" imgH="965917" progId="ChemDraw.Document.6.0">
                  <p:embed/>
                </p:oleObj>
              </mc:Choice>
              <mc:Fallback>
                <p:oleObj name="CS ChemDraw Drawing" r:id="rId3" imgW="2749154" imgH="9659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9157" y="1445738"/>
                        <a:ext cx="5691358" cy="1785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7697719-7325-4AE9-962B-FAE9267342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636435"/>
              </p:ext>
            </p:extLst>
          </p:nvPr>
        </p:nvGraphicFramePr>
        <p:xfrm>
          <a:off x="939157" y="3429000"/>
          <a:ext cx="4044048" cy="1285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CS ChemDraw Drawing" r:id="rId5" imgW="2040601" imgH="504381" progId="ChemDraw.Document.6.0">
                  <p:embed/>
                </p:oleObj>
              </mc:Choice>
              <mc:Fallback>
                <p:oleObj name="CS ChemDraw Drawing" r:id="rId5" imgW="2040601" imgH="50438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9157" y="3429000"/>
                        <a:ext cx="4044048" cy="1285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D15A66B-E8B7-470F-BD6B-B3C7637EABC5}"/>
              </a:ext>
            </a:extLst>
          </p:cNvPr>
          <p:cNvSpPr/>
          <p:nvPr/>
        </p:nvSpPr>
        <p:spPr>
          <a:xfrm>
            <a:off x="1050368" y="291069"/>
            <a:ext cx="331372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</a:rPr>
              <a:t>Calculation:-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35D1320-318B-4E8A-BB2E-942A5B8F13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44552"/>
              </p:ext>
            </p:extLst>
          </p:nvPr>
        </p:nvGraphicFramePr>
        <p:xfrm>
          <a:off x="1050368" y="4911813"/>
          <a:ext cx="4044048" cy="1000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CS ChemDraw Drawing" r:id="rId7" imgW="1927895" imgH="246888" progId="ChemDraw.Document.6.0">
                  <p:embed/>
                </p:oleObj>
              </mc:Choice>
              <mc:Fallback>
                <p:oleObj name="CS ChemDraw Drawing" r:id="rId7" imgW="1927895" imgH="24688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0368" y="4911813"/>
                        <a:ext cx="4044048" cy="1000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715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29F8E8-F16E-43E5-958D-362FCD5ABE1F}"/>
              </a:ext>
            </a:extLst>
          </p:cNvPr>
          <p:cNvSpPr/>
          <p:nvPr/>
        </p:nvSpPr>
        <p:spPr>
          <a:xfrm>
            <a:off x="682962" y="903428"/>
            <a:ext cx="3405099" cy="1013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B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4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C37AE7-9B23-4538-9DDF-E6EE982E374E}"/>
              </a:ext>
            </a:extLst>
          </p:cNvPr>
          <p:cNvSpPr/>
          <p:nvPr/>
        </p:nvSpPr>
        <p:spPr>
          <a:xfrm>
            <a:off x="585308" y="2773115"/>
            <a:ext cx="7763664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the role of CH</a:t>
            </a:r>
            <a:r>
              <a:rPr lang="en-US" sz="3600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COONa.3H</a:t>
            </a:r>
            <a:r>
              <a:rPr lang="en-US" sz="3600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O?</a:t>
            </a:r>
            <a:endParaRPr lang="en-US" sz="3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7E1A3F-39B9-453F-AF57-B425727428DA}"/>
              </a:ext>
            </a:extLst>
          </p:cNvPr>
          <p:cNvSpPr/>
          <p:nvPr/>
        </p:nvSpPr>
        <p:spPr>
          <a:xfrm>
            <a:off x="682962" y="4127349"/>
            <a:ext cx="7332135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Why oxygen acts as a donor atom?  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89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D121E9-347D-420F-92D3-5B967C4F5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15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31432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160</TotalTime>
  <Words>324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Century Schoolbook</vt:lpstr>
      <vt:lpstr>Gill Sans MT</vt:lpstr>
      <vt:lpstr>Times New Roman</vt:lpstr>
      <vt:lpstr>Wingdings</vt:lpstr>
      <vt:lpstr>Wingdings 2</vt:lpstr>
      <vt:lpstr>Gallery</vt:lpstr>
      <vt:lpstr>Oriel</vt:lpstr>
      <vt:lpstr>CS ChemDraw Drawing</vt:lpstr>
      <vt:lpstr>PowerPoint Presentation</vt:lpstr>
      <vt:lpstr>Experiment. No. 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Experiment. No. 1 </dc:title>
  <dc:creator>High Tech</dc:creator>
  <cp:lastModifiedBy>High Tech</cp:lastModifiedBy>
  <cp:revision>42</cp:revision>
  <dcterms:created xsi:type="dcterms:W3CDTF">2020-08-31T08:31:44Z</dcterms:created>
  <dcterms:modified xsi:type="dcterms:W3CDTF">2022-05-08T19:35:06Z</dcterms:modified>
</cp:coreProperties>
</file>