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9" r:id="rId6"/>
    <p:sldId id="260" r:id="rId7"/>
    <p:sldId id="263" r:id="rId8"/>
    <p:sldId id="261" r:id="rId9"/>
    <p:sldId id="262" r:id="rId10"/>
    <p:sldId id="267"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88" d="100"/>
          <a:sy n="88" d="100"/>
        </p:scale>
        <p:origin x="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F3462-93F4-472B-A09C-2B7BD2BA7B09}"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B4603-D729-47C9-8B3B-1290232AB6A8}" type="slidenum">
              <a:rPr lang="en-US" smtClean="0"/>
              <a:t>‹#›</a:t>
            </a:fld>
            <a:endParaRPr lang="en-US"/>
          </a:p>
        </p:txBody>
      </p:sp>
    </p:spTree>
    <p:extLst>
      <p:ext uri="{BB962C8B-B14F-4D97-AF65-F5344CB8AC3E}">
        <p14:creationId xmlns:p14="http://schemas.microsoft.com/office/powerpoint/2010/main" val="2404865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5E58350-60E0-48EC-B911-609809748C7B}" type="datetime1">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11627301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A50E1F-6CEA-49BA-B752-DB4209585B01}" type="datetime1">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2955686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9815C-540E-4F1A-9E3A-669F48CBDCBB}" type="datetime1">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34670950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3E62AD-43C9-44A5-95DF-BABEB387C214}" type="datetime1">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2331121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86CDD8-15EF-4424-9334-853A86A25644}" type="datetime1">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19516701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C481E7-61FE-40F8-9D95-26CE96243AA1}" type="datetime1">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4208797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03174E-F8C2-443A-A5DF-6F36F1F2309D}" type="datetime1">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22682021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E67691-997E-4563-A7C0-A91B075CA769}" type="datetime1">
              <a:rPr lang="en-US" smtClean="0"/>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279505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491BA-AEC8-490B-97E1-76195EC8E105}" type="datetime1">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41464159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46D0D9-5C8E-4A2E-8265-D5F33A051C96}" type="datetime1">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17003709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9CD7EF-0EA7-4798-8951-361C6C127E16}" type="datetime1">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F1A9C-ECDE-4612-BDBD-5BD03053D82A}" type="slidenum">
              <a:rPr lang="en-US" smtClean="0"/>
              <a:t>‹#›</a:t>
            </a:fld>
            <a:endParaRPr lang="en-US"/>
          </a:p>
        </p:txBody>
      </p:sp>
    </p:spTree>
    <p:extLst>
      <p:ext uri="{BB962C8B-B14F-4D97-AF65-F5344CB8AC3E}">
        <p14:creationId xmlns:p14="http://schemas.microsoft.com/office/powerpoint/2010/main" val="436333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EA5E3-DD24-4891-A3EF-CF040398B175}" type="datetime1">
              <a:rPr lang="en-US" smtClean="0"/>
              <a:t>4/26/2021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F1A9C-ECDE-4612-BDBD-5BD03053D82A}" type="slidenum">
              <a:rPr lang="en-US" smtClean="0"/>
              <a:t>‹#›</a:t>
            </a:fld>
            <a:endParaRPr lang="en-US"/>
          </a:p>
        </p:txBody>
      </p:sp>
    </p:spTree>
    <p:extLst>
      <p:ext uri="{BB962C8B-B14F-4D97-AF65-F5344CB8AC3E}">
        <p14:creationId xmlns:p14="http://schemas.microsoft.com/office/powerpoint/2010/main" val="1775951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iaz.ali@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6839" y="2588493"/>
            <a:ext cx="11039707" cy="3700795"/>
          </a:xfrm>
        </p:spPr>
        <p:txBody>
          <a:bodyPr>
            <a:normAutofit/>
          </a:bodyPr>
          <a:lstStyle/>
          <a:p>
            <a:pPr algn="l">
              <a:lnSpc>
                <a:spcPct val="80000"/>
              </a:lnSpc>
            </a:pPr>
            <a:r>
              <a:rPr lang="en-US" b="1" dirty="0">
                <a:solidFill>
                  <a:prstClr val="black"/>
                </a:solidFill>
              </a:rPr>
              <a:t> </a:t>
            </a:r>
          </a:p>
          <a:p>
            <a:pPr algn="l">
              <a:lnSpc>
                <a:spcPct val="80000"/>
              </a:lnSpc>
            </a:pPr>
            <a:endParaRPr lang="en-US" b="1" dirty="0">
              <a:solidFill>
                <a:srgbClr val="0000CC"/>
              </a:solidFill>
            </a:endParaRPr>
          </a:p>
          <a:p>
            <a:r>
              <a:rPr lang="en-US" sz="5800" b="1" dirty="0">
                <a:solidFill>
                  <a:prstClr val="black"/>
                </a:solidFill>
                <a:latin typeface="Times New Roman" panose="02020603050405020304" pitchFamily="18" charset="0"/>
                <a:cs typeface="Times New Roman" panose="02020603050405020304" pitchFamily="18" charset="0"/>
              </a:rPr>
              <a:t>IM-OFDM </a:t>
            </a:r>
          </a:p>
          <a:p>
            <a:endParaRPr lang="en-US" b="1" dirty="0">
              <a:solidFill>
                <a:prstClr val="black"/>
              </a:solidFill>
              <a:latin typeface="Times New Roman" panose="02020603050405020304" pitchFamily="18" charset="0"/>
              <a:cs typeface="Times New Roman" panose="02020603050405020304" pitchFamily="18" charset="0"/>
            </a:endParaRPr>
          </a:p>
          <a:p>
            <a:pPr algn="l"/>
            <a:r>
              <a:rPr lang="en-US" b="1" dirty="0">
                <a:solidFill>
                  <a:prstClr val="black"/>
                </a:solidFill>
                <a:latin typeface="Times New Roman" panose="02020603050405020304" pitchFamily="18" charset="0"/>
                <a:cs typeface="Times New Roman" panose="02020603050405020304" pitchFamily="18" charset="0"/>
              </a:rPr>
              <a:t>                                                 By  </a:t>
            </a:r>
          </a:p>
          <a:p>
            <a:r>
              <a:rPr lang="en-US" b="1">
                <a:solidFill>
                  <a:prstClr val="black"/>
                </a:solidFill>
                <a:latin typeface="Times New Roman" panose="02020603050405020304" pitchFamily="18" charset="0"/>
                <a:cs typeface="Times New Roman" panose="02020603050405020304" pitchFamily="18" charset="0"/>
              </a:rPr>
              <a:t>Niyaz </a:t>
            </a:r>
            <a:r>
              <a:rPr lang="en-US" b="1" dirty="0">
                <a:solidFill>
                  <a:prstClr val="black"/>
                </a:solidFill>
                <a:latin typeface="Times New Roman" panose="02020603050405020304" pitchFamily="18" charset="0"/>
                <a:cs typeface="Times New Roman" panose="02020603050405020304" pitchFamily="18" charset="0"/>
              </a:rPr>
              <a:t>O. Ali</a:t>
            </a:r>
          </a:p>
          <a:p>
            <a:r>
              <a:rPr lang="en-US" sz="2600" u="sng" dirty="0" err="1">
                <a:latin typeface="Times New Roman" panose="02020603050405020304" pitchFamily="18" charset="0"/>
                <a:cs typeface="Times New Roman" panose="02020603050405020304" pitchFamily="18" charset="0"/>
                <a:hlinkClick r:id="rId2"/>
              </a:rPr>
              <a:t>niaz.ali@su.edu.krd</a:t>
            </a:r>
            <a:endParaRPr lang="en-US" sz="2600" u="sng"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3"/>
          <a:stretch>
            <a:fillRect/>
          </a:stretch>
        </p:blipFill>
        <p:spPr>
          <a:xfrm>
            <a:off x="9515258" y="483731"/>
            <a:ext cx="2104762" cy="2104762"/>
          </a:xfrm>
          <a:prstGeom prst="rect">
            <a:avLst/>
          </a:prstGeom>
        </p:spPr>
      </p:pic>
      <p:sp>
        <p:nvSpPr>
          <p:cNvPr id="6" name="Title 5"/>
          <p:cNvSpPr>
            <a:spLocks noGrp="1"/>
          </p:cNvSpPr>
          <p:nvPr>
            <p:ph type="ctrTitle"/>
          </p:nvPr>
        </p:nvSpPr>
        <p:spPr>
          <a:xfrm>
            <a:off x="576146" y="561642"/>
            <a:ext cx="11199542" cy="2026851"/>
          </a:xfrm>
        </p:spPr>
        <p:txBody>
          <a:bodyPr>
            <a:normAutofit fontScale="90000"/>
          </a:bodyPr>
          <a:lstStyle/>
          <a:p>
            <a:pPr algn="l">
              <a:lnSpc>
                <a:spcPct val="150000"/>
              </a:lnSpc>
            </a:pPr>
            <a:r>
              <a:rPr lang="en-US" sz="2400" b="1" dirty="0">
                <a:solidFill>
                  <a:prstClr val="black"/>
                </a:solidFill>
                <a:latin typeface="Times New Roman" panose="02020603050405020304" pitchFamily="18" charset="0"/>
                <a:cs typeface="Times New Roman" panose="02020603050405020304" pitchFamily="18" charset="0"/>
              </a:rPr>
              <a:t>University of </a:t>
            </a:r>
            <a:r>
              <a:rPr lang="en-US" sz="2400" b="1" dirty="0" err="1">
                <a:solidFill>
                  <a:prstClr val="black"/>
                </a:solidFill>
                <a:latin typeface="Times New Roman" panose="02020603050405020304" pitchFamily="18" charset="0"/>
                <a:cs typeface="Times New Roman" panose="02020603050405020304" pitchFamily="18" charset="0"/>
              </a:rPr>
              <a:t>Salahadden</a:t>
            </a:r>
            <a:r>
              <a:rPr lang="en-US" sz="2400" b="1" dirty="0">
                <a:solidFill>
                  <a:prstClr val="black"/>
                </a:solidFill>
                <a:latin typeface="Times New Roman" panose="02020603050405020304" pitchFamily="18" charset="0"/>
                <a:cs typeface="Times New Roman" panose="02020603050405020304" pitchFamily="18" charset="0"/>
              </a:rPr>
              <a:t>-Erbil</a:t>
            </a:r>
            <a:br>
              <a:rPr lang="en-US" sz="2400" b="1" dirty="0">
                <a:solidFill>
                  <a:prstClr val="black"/>
                </a:solidFill>
                <a:latin typeface="Times New Roman" panose="02020603050405020304" pitchFamily="18" charset="0"/>
                <a:cs typeface="Times New Roman" panose="02020603050405020304" pitchFamily="18" charset="0"/>
              </a:rPr>
            </a:br>
            <a:r>
              <a:rPr lang="en-US" sz="2400" b="1" dirty="0">
                <a:solidFill>
                  <a:prstClr val="black"/>
                </a:solidFill>
                <a:latin typeface="Times New Roman" panose="02020603050405020304" pitchFamily="18" charset="0"/>
                <a:cs typeface="Times New Roman" panose="02020603050405020304" pitchFamily="18" charset="0"/>
              </a:rPr>
              <a:t>School of Engineering</a:t>
            </a:r>
            <a:br>
              <a:rPr lang="en-US" sz="2400" b="1" dirty="0">
                <a:solidFill>
                  <a:prstClr val="black"/>
                </a:solidFill>
                <a:latin typeface="Times New Roman" panose="02020603050405020304" pitchFamily="18" charset="0"/>
                <a:cs typeface="Times New Roman" panose="02020603050405020304" pitchFamily="18" charset="0"/>
              </a:rPr>
            </a:br>
            <a:r>
              <a:rPr lang="en-US" sz="2400" b="1" dirty="0">
                <a:solidFill>
                  <a:prstClr val="black"/>
                </a:solidFill>
                <a:latin typeface="Times New Roman" panose="02020603050405020304" pitchFamily="18" charset="0"/>
                <a:cs typeface="Times New Roman" panose="02020603050405020304" pitchFamily="18" charset="0"/>
              </a:rPr>
              <a:t>Electrical Department</a:t>
            </a:r>
            <a:br>
              <a:rPr lang="en-US" sz="2400" b="1" dirty="0">
                <a:solidFill>
                  <a:prstClr val="black"/>
                </a:solidFill>
                <a:latin typeface="Times New Roman" panose="02020603050405020304" pitchFamily="18" charset="0"/>
                <a:cs typeface="Times New Roman" panose="02020603050405020304" pitchFamily="18" charset="0"/>
              </a:rPr>
            </a:br>
            <a:r>
              <a:rPr lang="en-US" sz="2400" b="1" dirty="0">
                <a:solidFill>
                  <a:prstClr val="black"/>
                </a:solidFill>
                <a:latin typeface="Times New Roman" panose="02020603050405020304" pitchFamily="18" charset="0"/>
                <a:cs typeface="Times New Roman" panose="02020603050405020304" pitchFamily="18" charset="0"/>
              </a:rPr>
              <a:t> </a:t>
            </a:r>
            <a:endParaRPr lang="en-US" sz="2400" dirty="0"/>
          </a:p>
        </p:txBody>
      </p:sp>
      <p:sp>
        <p:nvSpPr>
          <p:cNvPr id="5" name="Slide Number Placeholder 4"/>
          <p:cNvSpPr>
            <a:spLocks noGrp="1"/>
          </p:cNvSpPr>
          <p:nvPr>
            <p:ph type="sldNum" sz="quarter" idx="12"/>
          </p:nvPr>
        </p:nvSpPr>
        <p:spPr/>
        <p:txBody>
          <a:bodyPr/>
          <a:lstStyle/>
          <a:p>
            <a:fld id="{145F1A9C-ECDE-4612-BDBD-5BD03053D82A}" type="slidenum">
              <a:rPr lang="en-US" smtClean="0"/>
              <a:t>1</a:t>
            </a:fld>
            <a:endParaRPr lang="en-US"/>
          </a:p>
        </p:txBody>
      </p:sp>
    </p:spTree>
    <p:extLst>
      <p:ext uri="{BB962C8B-B14F-4D97-AF65-F5344CB8AC3E}">
        <p14:creationId xmlns:p14="http://schemas.microsoft.com/office/powerpoint/2010/main" val="1285328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DE4BE04-8D9A-4273-993B-1765A1D348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7570" y="414338"/>
            <a:ext cx="10482943" cy="6030005"/>
          </a:xfrm>
        </p:spPr>
      </p:pic>
      <p:sp>
        <p:nvSpPr>
          <p:cNvPr id="4" name="Slide Number Placeholder 3">
            <a:extLst>
              <a:ext uri="{FF2B5EF4-FFF2-40B4-BE49-F238E27FC236}">
                <a16:creationId xmlns:a16="http://schemas.microsoft.com/office/drawing/2014/main" id="{74D4CC83-2D2A-41B5-8F2D-11779E58D9A8}"/>
              </a:ext>
            </a:extLst>
          </p:cNvPr>
          <p:cNvSpPr>
            <a:spLocks noGrp="1"/>
          </p:cNvSpPr>
          <p:nvPr>
            <p:ph type="sldNum" sz="quarter" idx="12"/>
          </p:nvPr>
        </p:nvSpPr>
        <p:spPr/>
        <p:txBody>
          <a:bodyPr/>
          <a:lstStyle/>
          <a:p>
            <a:fld id="{145F1A9C-ECDE-4612-BDBD-5BD03053D82A}" type="slidenum">
              <a:rPr lang="en-US" smtClean="0"/>
              <a:t>10</a:t>
            </a:fld>
            <a:endParaRPr lang="en-US"/>
          </a:p>
        </p:txBody>
      </p:sp>
    </p:spTree>
    <p:extLst>
      <p:ext uri="{BB962C8B-B14F-4D97-AF65-F5344CB8AC3E}">
        <p14:creationId xmlns:p14="http://schemas.microsoft.com/office/powerpoint/2010/main" val="6667402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DCE4C3-AF8A-4C0C-BEE6-888BB2B3D00E}"/>
              </a:ext>
            </a:extLst>
          </p:cNvPr>
          <p:cNvSpPr>
            <a:spLocks noGrp="1"/>
          </p:cNvSpPr>
          <p:nvPr>
            <p:ph type="sldNum" sz="quarter" idx="12"/>
          </p:nvPr>
        </p:nvSpPr>
        <p:spPr/>
        <p:txBody>
          <a:bodyPr/>
          <a:lstStyle/>
          <a:p>
            <a:fld id="{145F1A9C-ECDE-4612-BDBD-5BD03053D82A}" type="slidenum">
              <a:rPr lang="en-US" smtClean="0"/>
              <a:t>11</a:t>
            </a:fld>
            <a:endParaRPr lang="en-US"/>
          </a:p>
        </p:txBody>
      </p:sp>
      <p:pic>
        <p:nvPicPr>
          <p:cNvPr id="5" name="Content Placeholder 4">
            <a:extLst>
              <a:ext uri="{FF2B5EF4-FFF2-40B4-BE49-F238E27FC236}">
                <a16:creationId xmlns:a16="http://schemas.microsoft.com/office/drawing/2014/main" id="{B357A376-1066-44B9-BF8A-701D229621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2886" y="544513"/>
            <a:ext cx="10580914" cy="5632450"/>
          </a:xfrm>
          <a:prstGeom prst="rect">
            <a:avLst/>
          </a:prstGeom>
        </p:spPr>
      </p:pic>
    </p:spTree>
    <p:extLst>
      <p:ext uri="{BB962C8B-B14F-4D97-AF65-F5344CB8AC3E}">
        <p14:creationId xmlns:p14="http://schemas.microsoft.com/office/powerpoint/2010/main" val="24812842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2F4A78-8921-446F-B519-88224F006480}"/>
              </a:ext>
            </a:extLst>
          </p:cNvPr>
          <p:cNvSpPr>
            <a:spLocks noGrp="1"/>
          </p:cNvSpPr>
          <p:nvPr>
            <p:ph type="sldNum" sz="quarter" idx="12"/>
          </p:nvPr>
        </p:nvSpPr>
        <p:spPr/>
        <p:txBody>
          <a:bodyPr/>
          <a:lstStyle/>
          <a:p>
            <a:fld id="{145F1A9C-ECDE-4612-BDBD-5BD03053D82A}" type="slidenum">
              <a:rPr lang="en-US" smtClean="0"/>
              <a:t>12</a:t>
            </a:fld>
            <a:endParaRPr lang="en-US"/>
          </a:p>
        </p:txBody>
      </p:sp>
      <p:pic>
        <p:nvPicPr>
          <p:cNvPr id="10" name="Content Placeholder 9">
            <a:extLst>
              <a:ext uri="{FF2B5EF4-FFF2-40B4-BE49-F238E27FC236}">
                <a16:creationId xmlns:a16="http://schemas.microsoft.com/office/drawing/2014/main" id="{17437170-E630-47AF-91F2-34B6002628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114" y="696686"/>
            <a:ext cx="11288485" cy="5410199"/>
          </a:xfrm>
        </p:spPr>
      </p:pic>
    </p:spTree>
    <p:extLst>
      <p:ext uri="{BB962C8B-B14F-4D97-AF65-F5344CB8AC3E}">
        <p14:creationId xmlns:p14="http://schemas.microsoft.com/office/powerpoint/2010/main" val="3442805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8EE9D4-D461-471C-83CC-535A899624A4}"/>
              </a:ext>
            </a:extLst>
          </p:cNvPr>
          <p:cNvSpPr>
            <a:spLocks noGrp="1"/>
          </p:cNvSpPr>
          <p:nvPr>
            <p:ph idx="1"/>
          </p:nvPr>
        </p:nvSpPr>
        <p:spPr>
          <a:xfrm>
            <a:off x="838200" y="478972"/>
            <a:ext cx="10515600" cy="5877378"/>
          </a:xfrm>
        </p:spPr>
        <p:txBody>
          <a:bodyPr>
            <a:normAutofit/>
          </a:bodyPr>
          <a:lstStyle/>
          <a:p>
            <a:r>
              <a:rPr lang="en-US" sz="2400" dirty="0">
                <a:solidFill>
                  <a:srgbClr val="0070C0"/>
                </a:solidFill>
              </a:rPr>
              <a:t>Index Modulation( A Promising Technique for 5G and Beyond Wireless Networks)</a:t>
            </a:r>
          </a:p>
          <a:p>
            <a:pPr algn="just"/>
            <a:r>
              <a:rPr lang="en-US" sz="1800" dirty="0"/>
              <a:t>The increasing demand for higher data rates, better quality of service, fully mobile and connected wireless networks, will achieve by promising 5G which has  ten times higher spectral and energy efficiency than current 4G wireless networks and will support data rates up to 10 Gbps .</a:t>
            </a:r>
          </a:p>
          <a:p>
            <a:pPr algn="just"/>
            <a:r>
              <a:rPr lang="en-US" sz="1800" dirty="0"/>
              <a:t> These ambitious goals set for 5G wireless networks require comprehensive changes in the design of different layers for next generation communications systems. Within this perspective, massive multiple-input multiple output (MIMO) systems, more flexible waveforms such as generalized frequency division multiplexing (GFDM) and filter bank multi-carrier (FBMC) modulation, advanced relaying technologies, and millimeter-wave communications have been considered as some of the strong candidates for the physical layer design of 5G wireless networks is the potential and implementation of index modulation (IM) techniques for next generation MIMO and multi-carrier communications systems. In a specific manner,</a:t>
            </a:r>
          </a:p>
          <a:p>
            <a:pPr algn="just"/>
            <a:r>
              <a:rPr lang="en-US" sz="1800" dirty="0"/>
              <a:t> focus on two promising forms of IM: </a:t>
            </a:r>
          </a:p>
          <a:p>
            <a:pPr algn="just">
              <a:buFont typeface="Wingdings" panose="05000000000000000000" pitchFamily="2" charset="2"/>
              <a:buChar char="v"/>
            </a:pPr>
            <a:r>
              <a:rPr lang="en-US" sz="1800" dirty="0"/>
              <a:t>spatial modulation (SM) and </a:t>
            </a:r>
          </a:p>
          <a:p>
            <a:pPr algn="just">
              <a:buFont typeface="Wingdings" panose="05000000000000000000" pitchFamily="2" charset="2"/>
              <a:buChar char="v"/>
            </a:pPr>
            <a:r>
              <a:rPr lang="en-US" sz="1800" dirty="0"/>
              <a:t>orthogonal frequency division multiplexing with IM (OFDM-IM).</a:t>
            </a:r>
          </a:p>
          <a:p>
            <a:pPr marL="0" indent="0" algn="just">
              <a:buNone/>
            </a:pPr>
            <a:r>
              <a:rPr lang="en-US" sz="1800" dirty="0"/>
              <a:t>Index modulation (IM) refers to a family of modulation techniques that rely on the activation states of some resources/building blocks for information embedding. The resources/building blocks can be either physical, e.g., antenna, subcarrier, time slot, and frequency carrier, or virtual, e.g., virtual parallel channels, signal constellation, space-time matrix, and antenna activation order.</a:t>
            </a:r>
          </a:p>
          <a:p>
            <a:pPr marL="0" indent="0" algn="just">
              <a:buNone/>
            </a:pPr>
            <a:r>
              <a:rPr lang="en-US" sz="1800" dirty="0"/>
              <a:t> A distinct feature of IM is that part of the information is implicitly embedded into the transmitted signal.</a:t>
            </a:r>
          </a:p>
          <a:p>
            <a:pPr marL="0" indent="0" algn="just">
              <a:buNone/>
            </a:pPr>
            <a:endParaRPr lang="en-US" sz="1800" dirty="0">
              <a:solidFill>
                <a:srgbClr val="0070C0"/>
              </a:solidFill>
            </a:endParaRPr>
          </a:p>
        </p:txBody>
      </p:sp>
      <p:sp>
        <p:nvSpPr>
          <p:cNvPr id="4" name="Slide Number Placeholder 3">
            <a:extLst>
              <a:ext uri="{FF2B5EF4-FFF2-40B4-BE49-F238E27FC236}">
                <a16:creationId xmlns:a16="http://schemas.microsoft.com/office/drawing/2014/main" id="{58EE5E41-81DB-4965-8CC3-E27CFAB556C6}"/>
              </a:ext>
            </a:extLst>
          </p:cNvPr>
          <p:cNvSpPr>
            <a:spLocks noGrp="1"/>
          </p:cNvSpPr>
          <p:nvPr>
            <p:ph type="sldNum" sz="quarter" idx="12"/>
          </p:nvPr>
        </p:nvSpPr>
        <p:spPr/>
        <p:txBody>
          <a:bodyPr/>
          <a:lstStyle/>
          <a:p>
            <a:fld id="{145F1A9C-ECDE-4612-BDBD-5BD03053D82A}" type="slidenum">
              <a:rPr lang="en-US" smtClean="0"/>
              <a:t>2</a:t>
            </a:fld>
            <a:endParaRPr lang="en-US"/>
          </a:p>
        </p:txBody>
      </p:sp>
    </p:spTree>
    <p:extLst>
      <p:ext uri="{BB962C8B-B14F-4D97-AF65-F5344CB8AC3E}">
        <p14:creationId xmlns:p14="http://schemas.microsoft.com/office/powerpoint/2010/main" val="38827789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60D3B-A287-425E-99E2-E5683300779C}"/>
              </a:ext>
            </a:extLst>
          </p:cNvPr>
          <p:cNvSpPr>
            <a:spLocks noGrp="1"/>
          </p:cNvSpPr>
          <p:nvPr>
            <p:ph idx="1"/>
          </p:nvPr>
        </p:nvSpPr>
        <p:spPr>
          <a:xfrm>
            <a:off x="348344" y="576943"/>
            <a:ext cx="11473542" cy="5600020"/>
          </a:xfrm>
        </p:spPr>
        <p:txBody>
          <a:bodyPr>
            <a:normAutofit lnSpcReduction="10000"/>
          </a:bodyPr>
          <a:lstStyle/>
          <a:p>
            <a:pPr marL="0" indent="0" algn="just">
              <a:buNone/>
            </a:pPr>
            <a:endParaRPr lang="en-US" dirty="0"/>
          </a:p>
          <a:p>
            <a:pPr algn="just"/>
            <a:r>
              <a:rPr lang="en-US" dirty="0"/>
              <a:t>The 5G systems must be support higher spectrum efficiency (SE), higher energy efficiency(EE), and higher mobility. </a:t>
            </a:r>
          </a:p>
          <a:p>
            <a:pPr algn="just"/>
            <a:r>
              <a:rPr lang="en-US" dirty="0"/>
              <a:t>Conventional MIMO may achieve high SE with massive antennas, but has compromised EE due to the scaled power consumption of a large number of RF chains. The OFDM modulation is prone to Doppler-induced ICI .</a:t>
            </a:r>
          </a:p>
          <a:p>
            <a:pPr algn="just"/>
            <a:r>
              <a:rPr lang="en-US" dirty="0"/>
              <a:t>its inherent high peak-to-average power ratio (PAPR) also necessitates expensive power amplifiers. address these concerns, most recently, a new OFDM-based technique, termed as</a:t>
            </a:r>
          </a:p>
          <a:p>
            <a:pPr algn="just"/>
            <a:r>
              <a:rPr lang="en-US" dirty="0"/>
              <a:t>index modulated (IM-)OFDM  has arisen as a promising candidate that has the potential to meet the 5G requirements. Compared with plain OFDM, IM-OFDM has:</a:t>
            </a:r>
          </a:p>
          <a:p>
            <a:pPr algn="just"/>
            <a:r>
              <a:rPr lang="en-US" dirty="0"/>
              <a:t>reduced PAPR, improved EE and BER performance, but with similar complexity.</a:t>
            </a:r>
          </a:p>
          <a:p>
            <a:endParaRPr lang="en-US" dirty="0"/>
          </a:p>
        </p:txBody>
      </p:sp>
      <p:sp>
        <p:nvSpPr>
          <p:cNvPr id="4" name="Slide Number Placeholder 3">
            <a:extLst>
              <a:ext uri="{FF2B5EF4-FFF2-40B4-BE49-F238E27FC236}">
                <a16:creationId xmlns:a16="http://schemas.microsoft.com/office/drawing/2014/main" id="{EE2C26F4-8757-4C52-83F3-C63A236A50CE}"/>
              </a:ext>
            </a:extLst>
          </p:cNvPr>
          <p:cNvSpPr>
            <a:spLocks noGrp="1"/>
          </p:cNvSpPr>
          <p:nvPr>
            <p:ph type="sldNum" sz="quarter" idx="12"/>
          </p:nvPr>
        </p:nvSpPr>
        <p:spPr/>
        <p:txBody>
          <a:bodyPr/>
          <a:lstStyle/>
          <a:p>
            <a:fld id="{145F1A9C-ECDE-4612-BDBD-5BD03053D82A}" type="slidenum">
              <a:rPr lang="en-US" smtClean="0"/>
              <a:t>3</a:t>
            </a:fld>
            <a:endParaRPr lang="en-US"/>
          </a:p>
        </p:txBody>
      </p:sp>
    </p:spTree>
    <p:extLst>
      <p:ext uri="{BB962C8B-B14F-4D97-AF65-F5344CB8AC3E}">
        <p14:creationId xmlns:p14="http://schemas.microsoft.com/office/powerpoint/2010/main" val="13301159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62DEBF-F89A-4102-8C87-05C5B4512E50}"/>
              </a:ext>
            </a:extLst>
          </p:cNvPr>
          <p:cNvSpPr>
            <a:spLocks noGrp="1"/>
          </p:cNvSpPr>
          <p:nvPr>
            <p:ph idx="1"/>
          </p:nvPr>
        </p:nvSpPr>
        <p:spPr>
          <a:xfrm>
            <a:off x="1175657" y="628990"/>
            <a:ext cx="10515600" cy="5600020"/>
          </a:xfrm>
        </p:spPr>
        <p:txBody>
          <a:bodyPr>
            <a:normAutofit fontScale="92500" lnSpcReduction="20000"/>
          </a:bodyPr>
          <a:lstStyle/>
          <a:p>
            <a:pPr algn="just">
              <a:buFont typeface="Wingdings" panose="05000000000000000000" pitchFamily="2" charset="2"/>
              <a:buChar char="Ø"/>
            </a:pPr>
            <a:r>
              <a:rPr lang="en-US" dirty="0"/>
              <a:t>Assuming that there are in total </a:t>
            </a:r>
            <a:r>
              <a:rPr lang="en-US" dirty="0">
                <a:solidFill>
                  <a:srgbClr val="00B050"/>
                </a:solidFill>
              </a:rPr>
              <a:t>N</a:t>
            </a:r>
            <a:r>
              <a:rPr lang="en-US" dirty="0"/>
              <a:t> OFDM subcarriers, Fig(1)</a:t>
            </a:r>
          </a:p>
          <a:p>
            <a:pPr marL="0" indent="0" algn="just">
              <a:buNone/>
            </a:pPr>
            <a:r>
              <a:rPr lang="en-US" dirty="0">
                <a:solidFill>
                  <a:srgbClr val="00B050"/>
                </a:solidFill>
              </a:rPr>
              <a:t>N</a:t>
            </a:r>
            <a:r>
              <a:rPr lang="en-US" dirty="0"/>
              <a:t> subcarriers are split into </a:t>
            </a:r>
            <a:r>
              <a:rPr lang="en-US" dirty="0">
                <a:solidFill>
                  <a:srgbClr val="FF0000"/>
                </a:solidFill>
              </a:rPr>
              <a:t>G</a:t>
            </a:r>
            <a:r>
              <a:rPr lang="en-US" dirty="0"/>
              <a:t> sub-blocks, </a:t>
            </a:r>
          </a:p>
          <a:p>
            <a:pPr marL="0" indent="0" algn="just">
              <a:buNone/>
            </a:pPr>
            <a:r>
              <a:rPr lang="en-US" dirty="0"/>
              <a:t>each consisting of L =N/</a:t>
            </a:r>
            <a:r>
              <a:rPr lang="en-US" dirty="0">
                <a:solidFill>
                  <a:srgbClr val="FF0000"/>
                </a:solidFill>
              </a:rPr>
              <a:t>G</a:t>
            </a:r>
            <a:r>
              <a:rPr lang="en-US" dirty="0"/>
              <a:t> subcarriers. </a:t>
            </a:r>
          </a:p>
          <a:p>
            <a:pPr marL="0" indent="0" algn="just">
              <a:buNone/>
            </a:pPr>
            <a:r>
              <a:rPr lang="en-US" dirty="0"/>
              <a:t>The subcarrier activation and symbol modulation are performed within each subblocks according to the following procedure independently.</a:t>
            </a:r>
          </a:p>
          <a:p>
            <a:pPr marL="0" indent="0" algn="just">
              <a:buNone/>
            </a:pPr>
            <a:r>
              <a:rPr lang="en-US" dirty="0"/>
              <a:t>Firstly,</a:t>
            </a:r>
            <a:r>
              <a:rPr lang="en-US" dirty="0">
                <a:solidFill>
                  <a:srgbClr val="FF0000"/>
                </a:solidFill>
              </a:rPr>
              <a:t> b </a:t>
            </a:r>
            <a:r>
              <a:rPr lang="en-US" dirty="0"/>
              <a:t>out of </a:t>
            </a:r>
            <a:r>
              <a:rPr lang="en-US" dirty="0">
                <a:solidFill>
                  <a:srgbClr val="FF0000"/>
                </a:solidFill>
              </a:rPr>
              <a:t>L </a:t>
            </a:r>
            <a:r>
              <a:rPr lang="en-US" dirty="0"/>
              <a:t>subcarriers in </a:t>
            </a:r>
            <a:r>
              <a:rPr lang="en-US" u="sng" dirty="0"/>
              <a:t>each</a:t>
            </a:r>
            <a:r>
              <a:rPr lang="en-US" dirty="0"/>
              <a:t> sub-block are set to be active.</a:t>
            </a:r>
          </a:p>
          <a:p>
            <a:pPr marL="0" indent="0" algn="just">
              <a:buNone/>
            </a:pPr>
            <a:r>
              <a:rPr lang="en-US" dirty="0"/>
              <a:t> Then, b symbols are drawn from the M-</a:t>
            </a:r>
            <a:r>
              <a:rPr lang="en-US" dirty="0" err="1"/>
              <a:t>ary</a:t>
            </a:r>
            <a:r>
              <a:rPr lang="en-US" dirty="0"/>
              <a:t> PSK/QAM constellation to be sent from the active subcarriers, where M is the cardinality of the constellation.</a:t>
            </a:r>
          </a:p>
          <a:p>
            <a:pPr marL="0" indent="0" algn="just">
              <a:buNone/>
            </a:pPr>
            <a:r>
              <a:rPr lang="en-US" dirty="0"/>
              <a:t> Finally, the remaining (L − b) are zero-padded. </a:t>
            </a:r>
          </a:p>
          <a:p>
            <a:pPr marL="0" indent="0" algn="just">
              <a:buNone/>
            </a:pPr>
            <a:r>
              <a:rPr lang="en-US" dirty="0"/>
              <a:t>Given L and b, there are in all C (L, b) combinations of active subcarrier indices, </a:t>
            </a:r>
          </a:p>
          <a:p>
            <a:pPr marL="0" indent="0" algn="just">
              <a:buNone/>
            </a:pPr>
            <a:r>
              <a:rPr lang="en-US" dirty="0"/>
              <a:t>where C (· , ·) denotes the binomial coefficient. </a:t>
            </a:r>
          </a:p>
          <a:p>
            <a:pPr marL="0" indent="0" algn="just">
              <a:buNone/>
            </a:pPr>
            <a:r>
              <a:rPr lang="en-US" dirty="0"/>
              <a:t>Hence,   log2 C (L, b)      bits can be modulated to the active subcarrier indices via either a look-up table or combinatorial methods.</a:t>
            </a:r>
          </a:p>
        </p:txBody>
      </p:sp>
      <p:sp>
        <p:nvSpPr>
          <p:cNvPr id="4" name="Slide Number Placeholder 3">
            <a:extLst>
              <a:ext uri="{FF2B5EF4-FFF2-40B4-BE49-F238E27FC236}">
                <a16:creationId xmlns:a16="http://schemas.microsoft.com/office/drawing/2014/main" id="{97A6AB09-29A1-4902-ACCD-A887C74A9801}"/>
              </a:ext>
            </a:extLst>
          </p:cNvPr>
          <p:cNvSpPr>
            <a:spLocks noGrp="1"/>
          </p:cNvSpPr>
          <p:nvPr>
            <p:ph type="sldNum" sz="quarter" idx="12"/>
          </p:nvPr>
        </p:nvSpPr>
        <p:spPr/>
        <p:txBody>
          <a:bodyPr/>
          <a:lstStyle/>
          <a:p>
            <a:fld id="{145F1A9C-ECDE-4612-BDBD-5BD03053D82A}" type="slidenum">
              <a:rPr lang="en-US" smtClean="0"/>
              <a:t>4</a:t>
            </a:fld>
            <a:endParaRPr lang="en-US"/>
          </a:p>
        </p:txBody>
      </p:sp>
    </p:spTree>
    <p:extLst>
      <p:ext uri="{BB962C8B-B14F-4D97-AF65-F5344CB8AC3E}">
        <p14:creationId xmlns:p14="http://schemas.microsoft.com/office/powerpoint/2010/main" val="4888302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38D25B-C097-41AE-89F0-A847A8981088}"/>
              </a:ext>
            </a:extLst>
          </p:cNvPr>
          <p:cNvSpPr>
            <a:spLocks noGrp="1"/>
          </p:cNvSpPr>
          <p:nvPr>
            <p:ph idx="1"/>
          </p:nvPr>
        </p:nvSpPr>
        <p:spPr>
          <a:xfrm>
            <a:off x="838200" y="598714"/>
            <a:ext cx="10515600" cy="5578249"/>
          </a:xfrm>
        </p:spPr>
        <p:txBody>
          <a:bodyPr>
            <a:normAutofit/>
          </a:bodyPr>
          <a:lstStyle/>
          <a:p>
            <a:pPr algn="just">
              <a:buFont typeface="Wingdings" panose="05000000000000000000" pitchFamily="2" charset="2"/>
              <a:buChar char="Ø"/>
            </a:pPr>
            <a:r>
              <a:rPr lang="en-US" dirty="0"/>
              <a:t>Assuming that there are in total </a:t>
            </a:r>
            <a:r>
              <a:rPr lang="en-US" dirty="0">
                <a:solidFill>
                  <a:srgbClr val="00B050"/>
                </a:solidFill>
              </a:rPr>
              <a:t>N</a:t>
            </a:r>
            <a:r>
              <a:rPr lang="en-US" dirty="0"/>
              <a:t> OFDM subcarriers, Fig(1)</a:t>
            </a:r>
          </a:p>
          <a:p>
            <a:pPr algn="just">
              <a:buFont typeface="Wingdings" panose="05000000000000000000" pitchFamily="2" charset="2"/>
              <a:buChar char="Ø"/>
            </a:pPr>
            <a:r>
              <a:rPr lang="en-US" dirty="0">
                <a:solidFill>
                  <a:srgbClr val="00B050"/>
                </a:solidFill>
              </a:rPr>
              <a:t>N</a:t>
            </a:r>
            <a:r>
              <a:rPr lang="en-US" dirty="0"/>
              <a:t> subcarriers are split into </a:t>
            </a:r>
            <a:r>
              <a:rPr lang="en-US" dirty="0">
                <a:solidFill>
                  <a:srgbClr val="FF0000"/>
                </a:solidFill>
              </a:rPr>
              <a:t>G</a:t>
            </a:r>
            <a:r>
              <a:rPr lang="en-US" dirty="0"/>
              <a:t> sub-blocks, </a:t>
            </a:r>
          </a:p>
          <a:p>
            <a:pPr algn="just">
              <a:buFont typeface="Wingdings" panose="05000000000000000000" pitchFamily="2" charset="2"/>
              <a:buChar char="Ø"/>
            </a:pPr>
            <a:r>
              <a:rPr lang="en-US" dirty="0"/>
              <a:t>each consisting of </a:t>
            </a:r>
            <a:r>
              <a:rPr lang="en-US" dirty="0">
                <a:solidFill>
                  <a:srgbClr val="FF0000"/>
                </a:solidFill>
              </a:rPr>
              <a:t>L</a:t>
            </a:r>
            <a:r>
              <a:rPr lang="en-US" dirty="0"/>
              <a:t> =</a:t>
            </a:r>
            <a:r>
              <a:rPr lang="en-US" dirty="0">
                <a:solidFill>
                  <a:srgbClr val="00B050"/>
                </a:solidFill>
              </a:rPr>
              <a:t>N</a:t>
            </a:r>
            <a:r>
              <a:rPr lang="en-US" dirty="0"/>
              <a:t>/</a:t>
            </a:r>
            <a:r>
              <a:rPr lang="en-US" dirty="0">
                <a:solidFill>
                  <a:srgbClr val="FF0000"/>
                </a:solidFill>
              </a:rPr>
              <a:t>G</a:t>
            </a:r>
            <a:r>
              <a:rPr lang="en-US" dirty="0"/>
              <a:t> subcarriers. </a:t>
            </a:r>
          </a:p>
          <a:p>
            <a:pPr algn="just">
              <a:buFont typeface="Wingdings" panose="05000000000000000000" pitchFamily="2" charset="2"/>
              <a:buChar char="Ø"/>
            </a:pPr>
            <a:r>
              <a:rPr lang="en-US" sz="2200" dirty="0"/>
              <a:t>The subcarrier activation and symbol modulation are performed within each subblocks according to the following procedure independently:</a:t>
            </a:r>
          </a:p>
          <a:p>
            <a:pPr algn="just">
              <a:buFont typeface="Wingdings" panose="05000000000000000000" pitchFamily="2" charset="2"/>
              <a:buChar char="Ø"/>
            </a:pPr>
            <a:r>
              <a:rPr lang="en-US" dirty="0"/>
              <a:t>Firstly,</a:t>
            </a:r>
            <a:r>
              <a:rPr lang="en-US" dirty="0">
                <a:solidFill>
                  <a:srgbClr val="FF0000"/>
                </a:solidFill>
              </a:rPr>
              <a:t> b </a:t>
            </a:r>
            <a:r>
              <a:rPr lang="en-US" dirty="0"/>
              <a:t>out of </a:t>
            </a:r>
            <a:r>
              <a:rPr lang="en-US" dirty="0">
                <a:solidFill>
                  <a:srgbClr val="FF0000"/>
                </a:solidFill>
              </a:rPr>
              <a:t>L </a:t>
            </a:r>
            <a:r>
              <a:rPr lang="en-US" dirty="0"/>
              <a:t>subcarriers in </a:t>
            </a:r>
            <a:r>
              <a:rPr lang="en-US" u="sng" dirty="0"/>
              <a:t>each</a:t>
            </a:r>
            <a:r>
              <a:rPr lang="en-US" dirty="0"/>
              <a:t> sub-block are set to be active</a:t>
            </a:r>
          </a:p>
          <a:p>
            <a:pPr algn="just">
              <a:buFont typeface="Wingdings" panose="05000000000000000000" pitchFamily="2" charset="2"/>
              <a:buChar char="Ø"/>
            </a:pPr>
            <a:r>
              <a:rPr lang="en-US" sz="2200" dirty="0"/>
              <a:t>Then, </a:t>
            </a:r>
            <a:r>
              <a:rPr lang="en-US" sz="2200" dirty="0">
                <a:solidFill>
                  <a:srgbClr val="FF0000"/>
                </a:solidFill>
              </a:rPr>
              <a:t>b</a:t>
            </a:r>
            <a:r>
              <a:rPr lang="en-US" sz="2200" dirty="0"/>
              <a:t> symbols are drawn from the M-</a:t>
            </a:r>
            <a:r>
              <a:rPr lang="en-US" sz="2200" dirty="0" err="1"/>
              <a:t>ary</a:t>
            </a:r>
            <a:r>
              <a:rPr lang="en-US" sz="2200" dirty="0"/>
              <a:t> PSK/QAM constellation to be sent from the active subcarriers, where M is the cardinality of the constellation.</a:t>
            </a:r>
          </a:p>
          <a:p>
            <a:pPr algn="just">
              <a:buFont typeface="Wingdings" panose="05000000000000000000" pitchFamily="2" charset="2"/>
              <a:buChar char="Ø"/>
            </a:pPr>
            <a:r>
              <a:rPr lang="en-US" sz="2400" dirty="0"/>
              <a:t>Finally, the remaining (</a:t>
            </a:r>
            <a:r>
              <a:rPr lang="en-US" sz="2400" dirty="0">
                <a:solidFill>
                  <a:srgbClr val="FF0000"/>
                </a:solidFill>
              </a:rPr>
              <a:t>L</a:t>
            </a:r>
            <a:r>
              <a:rPr lang="en-US" sz="2400" dirty="0"/>
              <a:t> − </a:t>
            </a:r>
            <a:r>
              <a:rPr lang="en-US" sz="2400" dirty="0">
                <a:solidFill>
                  <a:srgbClr val="FF0000"/>
                </a:solidFill>
              </a:rPr>
              <a:t>b</a:t>
            </a:r>
            <a:r>
              <a:rPr lang="en-US" sz="2400" dirty="0"/>
              <a:t>) are zero-padded</a:t>
            </a:r>
            <a:r>
              <a:rPr lang="en-US" sz="2200" dirty="0"/>
              <a:t>.</a:t>
            </a:r>
          </a:p>
          <a:p>
            <a:pPr algn="just">
              <a:buFont typeface="Wingdings" panose="05000000000000000000" pitchFamily="2" charset="2"/>
              <a:buChar char="Ø"/>
            </a:pPr>
            <a:r>
              <a:rPr lang="en-US" sz="2200" dirty="0"/>
              <a:t>Given L and b, there are in all C (</a:t>
            </a:r>
            <a:r>
              <a:rPr lang="en-US" sz="2200" dirty="0">
                <a:solidFill>
                  <a:srgbClr val="FF0000"/>
                </a:solidFill>
              </a:rPr>
              <a:t>L</a:t>
            </a:r>
            <a:r>
              <a:rPr lang="en-US" sz="2200" dirty="0"/>
              <a:t>, </a:t>
            </a:r>
            <a:r>
              <a:rPr lang="en-US" sz="2200" dirty="0">
                <a:solidFill>
                  <a:srgbClr val="FF0000"/>
                </a:solidFill>
              </a:rPr>
              <a:t>b</a:t>
            </a:r>
            <a:r>
              <a:rPr lang="en-US" sz="2200" dirty="0"/>
              <a:t>) combinations of active subcarrier indices, where</a:t>
            </a:r>
          </a:p>
          <a:p>
            <a:pPr marL="0" indent="0" algn="just">
              <a:buNone/>
            </a:pPr>
            <a:r>
              <a:rPr lang="en-US" sz="2200" dirty="0"/>
              <a:t> C (· , ·) denotes the binomial coefficient</a:t>
            </a:r>
            <a:r>
              <a:rPr lang="en-US" sz="2400" dirty="0"/>
              <a:t>. </a:t>
            </a:r>
          </a:p>
          <a:p>
            <a:pPr marL="0" indent="0" algn="just">
              <a:buNone/>
            </a:pPr>
            <a:r>
              <a:rPr lang="en-US" sz="2200" dirty="0"/>
              <a:t>Hence,   log2 C (L, b)      bits can be modulated to the active subcarrier indices via either a look-up table or combinatorial methods.</a:t>
            </a:r>
          </a:p>
          <a:p>
            <a:pPr>
              <a:buFont typeface="Wingdings" panose="05000000000000000000" pitchFamily="2" charset="2"/>
              <a:buChar char="Ø"/>
            </a:pPr>
            <a:endParaRPr lang="en-US" sz="2200" dirty="0"/>
          </a:p>
          <a:p>
            <a:pPr>
              <a:buFont typeface="Wingdings" panose="05000000000000000000" pitchFamily="2" charset="2"/>
              <a:buChar char="Ø"/>
            </a:pPr>
            <a:endParaRPr lang="en-US" dirty="0"/>
          </a:p>
          <a:p>
            <a:endParaRPr lang="en-US" dirty="0"/>
          </a:p>
        </p:txBody>
      </p:sp>
      <p:sp>
        <p:nvSpPr>
          <p:cNvPr id="4" name="Slide Number Placeholder 3">
            <a:extLst>
              <a:ext uri="{FF2B5EF4-FFF2-40B4-BE49-F238E27FC236}">
                <a16:creationId xmlns:a16="http://schemas.microsoft.com/office/drawing/2014/main" id="{29D4D1C2-F5AF-4C45-9098-7016D2B32CB0}"/>
              </a:ext>
            </a:extLst>
          </p:cNvPr>
          <p:cNvSpPr>
            <a:spLocks noGrp="1"/>
          </p:cNvSpPr>
          <p:nvPr>
            <p:ph type="sldNum" sz="quarter" idx="12"/>
          </p:nvPr>
        </p:nvSpPr>
        <p:spPr/>
        <p:txBody>
          <a:bodyPr/>
          <a:lstStyle/>
          <a:p>
            <a:fld id="{145F1A9C-ECDE-4612-BDBD-5BD03053D82A}" type="slidenum">
              <a:rPr lang="en-US" smtClean="0"/>
              <a:t>5</a:t>
            </a:fld>
            <a:endParaRPr lang="en-US"/>
          </a:p>
        </p:txBody>
      </p:sp>
    </p:spTree>
    <p:extLst>
      <p:ext uri="{BB962C8B-B14F-4D97-AF65-F5344CB8AC3E}">
        <p14:creationId xmlns:p14="http://schemas.microsoft.com/office/powerpoint/2010/main" val="36264392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D9DB2782-91DB-48EF-8367-667F016757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6057" y="533400"/>
            <a:ext cx="11070771" cy="5900057"/>
          </a:xfrm>
        </p:spPr>
      </p:pic>
      <p:sp>
        <p:nvSpPr>
          <p:cNvPr id="4" name="Slide Number Placeholder 3">
            <a:extLst>
              <a:ext uri="{FF2B5EF4-FFF2-40B4-BE49-F238E27FC236}">
                <a16:creationId xmlns:a16="http://schemas.microsoft.com/office/drawing/2014/main" id="{DB573A44-CE44-43CC-8A8D-527D074FB40D}"/>
              </a:ext>
            </a:extLst>
          </p:cNvPr>
          <p:cNvSpPr>
            <a:spLocks noGrp="1"/>
          </p:cNvSpPr>
          <p:nvPr>
            <p:ph type="sldNum" sz="quarter" idx="12"/>
          </p:nvPr>
        </p:nvSpPr>
        <p:spPr/>
        <p:txBody>
          <a:bodyPr/>
          <a:lstStyle/>
          <a:p>
            <a:fld id="{145F1A9C-ECDE-4612-BDBD-5BD03053D82A}" type="slidenum">
              <a:rPr lang="en-US" smtClean="0"/>
              <a:t>6</a:t>
            </a:fld>
            <a:endParaRPr lang="en-US"/>
          </a:p>
        </p:txBody>
      </p:sp>
      <p:sp>
        <p:nvSpPr>
          <p:cNvPr id="7" name="TextBox 6">
            <a:extLst>
              <a:ext uri="{FF2B5EF4-FFF2-40B4-BE49-F238E27FC236}">
                <a16:creationId xmlns:a16="http://schemas.microsoft.com/office/drawing/2014/main" id="{13335DD4-5865-496F-AECB-1C0619649835}"/>
              </a:ext>
            </a:extLst>
          </p:cNvPr>
          <p:cNvSpPr txBox="1"/>
          <p:nvPr/>
        </p:nvSpPr>
        <p:spPr>
          <a:xfrm>
            <a:off x="674913" y="5900057"/>
            <a:ext cx="870857" cy="369332"/>
          </a:xfrm>
          <a:prstGeom prst="rect">
            <a:avLst/>
          </a:prstGeom>
          <a:solidFill>
            <a:schemeClr val="bg1"/>
          </a:solidFill>
        </p:spPr>
        <p:txBody>
          <a:bodyPr wrap="square" rtlCol="0">
            <a:spAutoFit/>
          </a:bodyPr>
          <a:lstStyle/>
          <a:p>
            <a:r>
              <a:rPr lang="en-US" dirty="0"/>
              <a:t>Fig (1)</a:t>
            </a:r>
          </a:p>
        </p:txBody>
      </p:sp>
    </p:spTree>
    <p:extLst>
      <p:ext uri="{BB962C8B-B14F-4D97-AF65-F5344CB8AC3E}">
        <p14:creationId xmlns:p14="http://schemas.microsoft.com/office/powerpoint/2010/main" val="1030262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8A5E1-708D-4F38-BB50-45EF91136B97}"/>
              </a:ext>
            </a:extLst>
          </p:cNvPr>
          <p:cNvSpPr>
            <a:spLocks noGrp="1"/>
          </p:cNvSpPr>
          <p:nvPr>
            <p:ph idx="1"/>
          </p:nvPr>
        </p:nvSpPr>
        <p:spPr>
          <a:xfrm>
            <a:off x="620486" y="500742"/>
            <a:ext cx="10972800" cy="5855607"/>
          </a:xfrm>
        </p:spPr>
        <p:txBody>
          <a:bodyPr>
            <a:normAutofit fontScale="85000" lnSpcReduction="10000"/>
          </a:bodyPr>
          <a:lstStyle/>
          <a:p>
            <a:pPr>
              <a:buFont typeface="Wingdings" panose="05000000000000000000" pitchFamily="2" charset="2"/>
              <a:buChar char="Ø"/>
            </a:pPr>
            <a:r>
              <a:rPr lang="en-US" dirty="0"/>
              <a:t>Therefore, in conjunction with the information bits carried by the </a:t>
            </a:r>
            <a:r>
              <a:rPr lang="en-US" dirty="0">
                <a:solidFill>
                  <a:srgbClr val="FF0000"/>
                </a:solidFill>
              </a:rPr>
              <a:t>b</a:t>
            </a:r>
            <a:r>
              <a:rPr lang="en-US" dirty="0"/>
              <a:t> constellation symbols, IM-OFDM can convey a total of </a:t>
            </a:r>
          </a:p>
          <a:p>
            <a:pPr marL="0" indent="0">
              <a:buNone/>
            </a:pPr>
            <a:r>
              <a:rPr lang="en-US" dirty="0"/>
              <a:t>                                                                                                            per sub-block</a:t>
            </a:r>
          </a:p>
          <a:p>
            <a:pPr marL="0" indent="0">
              <a:buNone/>
            </a:pPr>
            <a:endParaRPr lang="en-US" dirty="0"/>
          </a:p>
          <a:p>
            <a:pPr>
              <a:buFont typeface="Wingdings" panose="05000000000000000000" pitchFamily="2" charset="2"/>
              <a:buChar char="Ø"/>
            </a:pPr>
            <a:r>
              <a:rPr lang="en-US" dirty="0"/>
              <a:t>By concatenating the subcarrier sub-blocks, the original IM-OFDM block can be obtained, which is grouped in a localized manner with its </a:t>
            </a:r>
            <a:r>
              <a:rPr lang="en-US" dirty="0" err="1"/>
              <a:t>i-th</a:t>
            </a:r>
            <a:r>
              <a:rPr lang="en-US" dirty="0"/>
              <a:t> element represented as</a:t>
            </a:r>
          </a:p>
          <a:p>
            <a:pPr marL="0" indent="0" algn="ctr">
              <a:buNone/>
            </a:pPr>
            <a:r>
              <a:rPr lang="en-US" dirty="0"/>
              <a:t> Si, (</a:t>
            </a:r>
            <a:r>
              <a:rPr lang="en-US" dirty="0" err="1"/>
              <a:t>i</a:t>
            </a:r>
            <a:r>
              <a:rPr lang="en-US" dirty="0"/>
              <a:t> = 0, ··· , N−1). </a:t>
            </a:r>
          </a:p>
          <a:p>
            <a:pPr marL="0" indent="0">
              <a:buNone/>
            </a:pPr>
            <a:r>
              <a:rPr lang="en-US" dirty="0"/>
              <a:t>To benefit from the uncorrelated channels and improve the system performance. The subcarriers are then go through an interleaving module which results in</a:t>
            </a:r>
          </a:p>
          <a:p>
            <a:pPr marL="0" indent="0" algn="r">
              <a:buNone/>
            </a:pPr>
            <a:r>
              <a:rPr lang="en-US" dirty="0"/>
              <a:t>  as depicted in Fig. 1, </a:t>
            </a:r>
          </a:p>
          <a:p>
            <a:pPr marL="0" indent="0">
              <a:buNone/>
            </a:pPr>
            <a:endParaRPr lang="en-US" dirty="0"/>
          </a:p>
          <a:p>
            <a:pPr marL="0" indent="0">
              <a:buNone/>
            </a:pPr>
            <a:r>
              <a:rPr lang="en-US" dirty="0"/>
              <a:t>                                                    represents the subcarrier indices of the g-</a:t>
            </a:r>
            <a:r>
              <a:rPr lang="en-US" dirty="0" err="1"/>
              <a:t>th</a:t>
            </a:r>
            <a:r>
              <a:rPr lang="en-US" dirty="0"/>
              <a:t> sub-block, and Φ1 ∪···∪ ΦG = {0,··· , N − 1}. </a:t>
            </a:r>
          </a:p>
          <a:p>
            <a:pPr>
              <a:buFont typeface="Wingdings" panose="05000000000000000000" pitchFamily="2" charset="2"/>
              <a:buChar char="Ø"/>
            </a:pPr>
            <a:r>
              <a:rPr lang="en-US" dirty="0"/>
              <a:t>Next, the </a:t>
            </a:r>
            <a:r>
              <a:rPr lang="en-US" dirty="0">
                <a:solidFill>
                  <a:srgbClr val="0070C0"/>
                </a:solidFill>
              </a:rPr>
              <a:t>inverse</a:t>
            </a:r>
            <a:r>
              <a:rPr lang="en-US" dirty="0"/>
              <a:t> FFT is applied . Then  a cyclic prefix (CP) is added to the beginning of the time-domain OFDM symbol before sent from the transmit antenna.</a:t>
            </a:r>
          </a:p>
        </p:txBody>
      </p:sp>
      <p:sp>
        <p:nvSpPr>
          <p:cNvPr id="4" name="Slide Number Placeholder 3">
            <a:extLst>
              <a:ext uri="{FF2B5EF4-FFF2-40B4-BE49-F238E27FC236}">
                <a16:creationId xmlns:a16="http://schemas.microsoft.com/office/drawing/2014/main" id="{D90102C7-F77F-4AB7-BFE8-4FE35E99B18C}"/>
              </a:ext>
            </a:extLst>
          </p:cNvPr>
          <p:cNvSpPr>
            <a:spLocks noGrp="1"/>
          </p:cNvSpPr>
          <p:nvPr>
            <p:ph type="sldNum" sz="quarter" idx="12"/>
          </p:nvPr>
        </p:nvSpPr>
        <p:spPr/>
        <p:txBody>
          <a:bodyPr/>
          <a:lstStyle/>
          <a:p>
            <a:fld id="{145F1A9C-ECDE-4612-BDBD-5BD03053D82A}" type="slidenum">
              <a:rPr lang="en-US" smtClean="0"/>
              <a:t>7</a:t>
            </a:fld>
            <a:endParaRPr lang="en-US"/>
          </a:p>
        </p:txBody>
      </p:sp>
      <p:pic>
        <p:nvPicPr>
          <p:cNvPr id="6" name="Picture 5">
            <a:extLst>
              <a:ext uri="{FF2B5EF4-FFF2-40B4-BE49-F238E27FC236}">
                <a16:creationId xmlns:a16="http://schemas.microsoft.com/office/drawing/2014/main" id="{D9E952B1-4AFB-47C4-8FD3-8D60BA628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4980" y="1258028"/>
            <a:ext cx="3695238" cy="4761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id="{74867DE4-537A-4AEE-BB8F-15F56E01B4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690" y="4471875"/>
            <a:ext cx="3267253" cy="4761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a:extLst>
              <a:ext uri="{FF2B5EF4-FFF2-40B4-BE49-F238E27FC236}">
                <a16:creationId xmlns:a16="http://schemas.microsoft.com/office/drawing/2014/main" id="{9B7F4A28-5B07-4812-B78B-A70592414F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8818" y="3894275"/>
            <a:ext cx="4157391" cy="4761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761363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52B31F-A612-46ED-BD43-80C2C03864AD}"/>
              </a:ext>
            </a:extLst>
          </p:cNvPr>
          <p:cNvSpPr>
            <a:spLocks noGrp="1"/>
          </p:cNvSpPr>
          <p:nvPr>
            <p:ph idx="1"/>
          </p:nvPr>
        </p:nvSpPr>
        <p:spPr>
          <a:xfrm>
            <a:off x="0" y="533400"/>
            <a:ext cx="11864897" cy="5822950"/>
          </a:xfrm>
        </p:spPr>
        <p:txBody>
          <a:bodyPr>
            <a:normAutofit/>
          </a:bodyPr>
          <a:lstStyle/>
          <a:p>
            <a:pPr>
              <a:buFont typeface="Wingdings" panose="05000000000000000000" pitchFamily="2" charset="2"/>
              <a:buChar char="Ø"/>
            </a:pPr>
            <a:r>
              <a:rPr lang="en-US" sz="1800" dirty="0"/>
              <a:t>At the receiver, after CP reduction, FFT and de-interleaving, the received signal within the g-</a:t>
            </a:r>
            <a:r>
              <a:rPr lang="en-US" sz="1800" dirty="0" err="1"/>
              <a:t>th</a:t>
            </a:r>
            <a:r>
              <a:rPr lang="en-US" sz="1800" dirty="0"/>
              <a:t> sub-block in the frequency domain can be expressed by</a:t>
            </a:r>
          </a:p>
          <a:p>
            <a:pPr marL="0" indent="0">
              <a:buNone/>
            </a:pPr>
            <a:r>
              <a:rPr lang="en-US" sz="1800" dirty="0"/>
              <a:t>  </a:t>
            </a:r>
          </a:p>
          <a:p>
            <a:pPr marL="0" indent="0">
              <a:buNone/>
            </a:pPr>
            <a:endParaRPr lang="en-US" sz="1800" dirty="0"/>
          </a:p>
          <a:p>
            <a:pPr marL="0" indent="0">
              <a:buNone/>
            </a:pPr>
            <a:endParaRPr lang="en-US" sz="1800" dirty="0"/>
          </a:p>
          <a:p>
            <a:pPr>
              <a:buFont typeface="Wingdings" panose="05000000000000000000" pitchFamily="2" charset="2"/>
              <a:buChar char="Ø"/>
            </a:pPr>
            <a:r>
              <a:rPr lang="en-US" sz="1800" dirty="0"/>
              <a:t>Average transmit power of Xβ</a:t>
            </a:r>
            <a:r>
              <a:rPr lang="en-US" sz="1800" dirty="0" err="1"/>
              <a:t>g,l</a:t>
            </a:r>
            <a:r>
              <a:rPr lang="en-US" sz="1800" dirty="0"/>
              <a:t> is P /b for IM-OFDM rather  than P /L as in conventional OFDM</a:t>
            </a:r>
          </a:p>
          <a:p>
            <a:pPr>
              <a:buFont typeface="Wingdings" panose="05000000000000000000" pitchFamily="2" charset="2"/>
              <a:buChar char="Ø"/>
            </a:pPr>
            <a:r>
              <a:rPr lang="en-US" sz="1800" dirty="0"/>
              <a:t>To demodulate the information bits at the receiver,  the log-likelihood ratio (LLR) detector of IM-OFDM evaluates</a:t>
            </a:r>
          </a:p>
          <a:p>
            <a:pPr marL="0" indent="0">
              <a:buNone/>
            </a:pPr>
            <a:r>
              <a:rPr lang="en-US" sz="1800" dirty="0"/>
              <a:t> the ratio of the posteriori probability of non-zero to that of zero for each subcarrier. This ratio gives information about</a:t>
            </a:r>
          </a:p>
          <a:p>
            <a:pPr marL="0" indent="0">
              <a:buNone/>
            </a:pPr>
            <a:r>
              <a:rPr lang="en-US" sz="1800" dirty="0"/>
              <a:t> the status of the corresponding subcarriers and can be written as: </a:t>
            </a:r>
          </a:p>
          <a:p>
            <a:pPr marL="0" indent="0">
              <a:buNone/>
            </a:pPr>
            <a:endParaRPr lang="en-US" sz="1800" dirty="0"/>
          </a:p>
          <a:p>
            <a:pPr marL="0" indent="0" algn="r">
              <a:buNone/>
            </a:pPr>
            <a:r>
              <a:rPr lang="en-US" sz="1800" dirty="0"/>
              <a:t>where {s1, ··· , </a:t>
            </a:r>
            <a:r>
              <a:rPr lang="en-US" sz="1800" dirty="0" err="1"/>
              <a:t>sM</a:t>
            </a:r>
            <a:r>
              <a:rPr lang="en-US" sz="1800" dirty="0"/>
              <a:t>} represents the M-</a:t>
            </a:r>
            <a:r>
              <a:rPr lang="en-US" sz="1800" dirty="0" err="1"/>
              <a:t>ary</a:t>
            </a:r>
            <a:r>
              <a:rPr lang="en-US" sz="1800" dirty="0"/>
              <a:t> constellation symbols.</a:t>
            </a:r>
          </a:p>
          <a:p>
            <a:pPr marL="0" indent="0" algn="r">
              <a:buNone/>
            </a:pPr>
            <a:r>
              <a:rPr lang="en-US" sz="1800" dirty="0"/>
              <a:t> The b subcarriers within the g-</a:t>
            </a:r>
            <a:r>
              <a:rPr lang="en-US" sz="1800" dirty="0" err="1"/>
              <a:t>th</a:t>
            </a:r>
            <a:r>
              <a:rPr lang="en-US" sz="1800" dirty="0"/>
              <a:t> sub-block having maximum </a:t>
            </a:r>
          </a:p>
          <a:p>
            <a:pPr marL="0" indent="0" algn="r">
              <a:buNone/>
            </a:pPr>
            <a:r>
              <a:rPr lang="en-US" sz="1800" dirty="0"/>
              <a:t>LLR values are determined to be active. Then the received</a:t>
            </a:r>
          </a:p>
          <a:p>
            <a:pPr marL="0" indent="0" algn="r">
              <a:buNone/>
            </a:pPr>
            <a:r>
              <a:rPr lang="en-US" sz="1800" dirty="0"/>
              <a:t> signals associated with the determined active subcarriers </a:t>
            </a:r>
          </a:p>
          <a:p>
            <a:pPr marL="0" indent="0" algn="r">
              <a:buNone/>
            </a:pPr>
            <a:r>
              <a:rPr lang="en-US" sz="1800" dirty="0"/>
              <a:t>are demodulated to get the estimated information bits. </a:t>
            </a:r>
          </a:p>
        </p:txBody>
      </p:sp>
      <p:sp>
        <p:nvSpPr>
          <p:cNvPr id="4" name="Slide Number Placeholder 3">
            <a:extLst>
              <a:ext uri="{FF2B5EF4-FFF2-40B4-BE49-F238E27FC236}">
                <a16:creationId xmlns:a16="http://schemas.microsoft.com/office/drawing/2014/main" id="{8D25F8EE-F3A6-4901-A41B-4FDA4A3661D7}"/>
              </a:ext>
            </a:extLst>
          </p:cNvPr>
          <p:cNvSpPr>
            <a:spLocks noGrp="1"/>
          </p:cNvSpPr>
          <p:nvPr>
            <p:ph type="sldNum" sz="quarter" idx="12"/>
          </p:nvPr>
        </p:nvSpPr>
        <p:spPr/>
        <p:txBody>
          <a:bodyPr/>
          <a:lstStyle/>
          <a:p>
            <a:fld id="{145F1A9C-ECDE-4612-BDBD-5BD03053D82A}" type="slidenum">
              <a:rPr lang="en-US" smtClean="0"/>
              <a:t>8</a:t>
            </a:fld>
            <a:endParaRPr lang="en-US"/>
          </a:p>
        </p:txBody>
      </p:sp>
      <p:pic>
        <p:nvPicPr>
          <p:cNvPr id="6" name="Picture 5">
            <a:extLst>
              <a:ext uri="{FF2B5EF4-FFF2-40B4-BE49-F238E27FC236}">
                <a16:creationId xmlns:a16="http://schemas.microsoft.com/office/drawing/2014/main" id="{8E7A8D32-272A-4F32-9248-E7F8EA66AE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8970" y="947854"/>
            <a:ext cx="4915372" cy="503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a:extLst>
              <a:ext uri="{FF2B5EF4-FFF2-40B4-BE49-F238E27FC236}">
                <a16:creationId xmlns:a16="http://schemas.microsoft.com/office/drawing/2014/main" id="{CCC8BF5B-7CDE-4030-91EE-030A15078B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692" y="3880624"/>
            <a:ext cx="5515279" cy="22748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id="{7322E408-52B9-421C-8D49-4A32A1D048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972" y="1545771"/>
            <a:ext cx="5942857" cy="417630"/>
          </a:xfrm>
          <a:prstGeom prst="rect">
            <a:avLst/>
          </a:prstGeom>
        </p:spPr>
      </p:pic>
      <p:pic>
        <p:nvPicPr>
          <p:cNvPr id="9" name="Picture 8">
            <a:extLst>
              <a:ext uri="{FF2B5EF4-FFF2-40B4-BE49-F238E27FC236}">
                <a16:creationId xmlns:a16="http://schemas.microsoft.com/office/drawing/2014/main" id="{DDC71767-4EC0-43C2-A6EA-7F76FB1D23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8829" y="1545771"/>
            <a:ext cx="4523809" cy="389058"/>
          </a:xfrm>
          <a:prstGeom prst="rect">
            <a:avLst/>
          </a:prstGeom>
        </p:spPr>
      </p:pic>
    </p:spTree>
    <p:extLst>
      <p:ext uri="{BB962C8B-B14F-4D97-AF65-F5344CB8AC3E}">
        <p14:creationId xmlns:p14="http://schemas.microsoft.com/office/powerpoint/2010/main" val="22736285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2C7728-37E6-4715-B197-0EB26C0CEAD2}"/>
              </a:ext>
            </a:extLst>
          </p:cNvPr>
          <p:cNvSpPr>
            <a:spLocks noGrp="1"/>
          </p:cNvSpPr>
          <p:nvPr>
            <p:ph idx="1"/>
          </p:nvPr>
        </p:nvSpPr>
        <p:spPr>
          <a:xfrm>
            <a:off x="435429" y="435428"/>
            <a:ext cx="10918371" cy="6117771"/>
          </a:xfrm>
        </p:spPr>
        <p:txBody>
          <a:bodyPr>
            <a:normAutofit/>
          </a:bodyPr>
          <a:lstStyle/>
          <a:p>
            <a:pPr>
              <a:buFont typeface="Wingdings" panose="05000000000000000000" pitchFamily="2" charset="2"/>
              <a:buChar char="Ø"/>
            </a:pPr>
            <a:r>
              <a:rPr lang="en-US" dirty="0"/>
              <a:t>The LLR detector may result in catastrophic error when deciding on an unused index combination. However, since the unused combinations are much less than the used Ones, the performance penalty is negligible.</a:t>
            </a:r>
          </a:p>
          <a:p>
            <a:pPr marL="0" indent="0">
              <a:buNone/>
            </a:pPr>
            <a:r>
              <a:rPr lang="en-US" dirty="0"/>
              <a:t>the comparison between IM-OFDM and plain OFDM in terms of the maximum achievable rate (MAR) was evaluated, which indicates that with the same data rate, IM-OFDM provides </a:t>
            </a:r>
            <a:r>
              <a:rPr lang="en-US" dirty="0">
                <a:solidFill>
                  <a:srgbClr val="C00000"/>
                </a:solidFill>
              </a:rPr>
              <a:t>improved</a:t>
            </a:r>
            <a:r>
              <a:rPr lang="en-US" dirty="0"/>
              <a:t> MAR compared with plain OFDM and this advantage varies with different </a:t>
            </a:r>
            <a:r>
              <a:rPr lang="en-US" dirty="0">
                <a:solidFill>
                  <a:srgbClr val="C00000"/>
                </a:solidFill>
              </a:rPr>
              <a:t>b </a:t>
            </a:r>
            <a:r>
              <a:rPr lang="en-US" dirty="0"/>
              <a:t>values.</a:t>
            </a:r>
          </a:p>
          <a:p>
            <a:r>
              <a:rPr lang="en-US" dirty="0">
                <a:solidFill>
                  <a:srgbClr val="0070C0"/>
                </a:solidFill>
              </a:rPr>
              <a:t>IM-OFDM with ICI Self-Cancellation</a:t>
            </a:r>
          </a:p>
          <a:p>
            <a:pPr marL="0"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EFF93A8F-C373-4966-B189-99D9D6EB9D50}"/>
              </a:ext>
            </a:extLst>
          </p:cNvPr>
          <p:cNvSpPr>
            <a:spLocks noGrp="1"/>
          </p:cNvSpPr>
          <p:nvPr>
            <p:ph type="sldNum" sz="quarter" idx="12"/>
          </p:nvPr>
        </p:nvSpPr>
        <p:spPr/>
        <p:txBody>
          <a:bodyPr/>
          <a:lstStyle/>
          <a:p>
            <a:fld id="{145F1A9C-ECDE-4612-BDBD-5BD03053D82A}" type="slidenum">
              <a:rPr lang="en-US" smtClean="0"/>
              <a:t>9</a:t>
            </a:fld>
            <a:endParaRPr lang="en-US"/>
          </a:p>
        </p:txBody>
      </p:sp>
    </p:spTree>
    <p:extLst>
      <p:ext uri="{BB962C8B-B14F-4D97-AF65-F5344CB8AC3E}">
        <p14:creationId xmlns:p14="http://schemas.microsoft.com/office/powerpoint/2010/main" val="666526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14711</TotalTime>
  <Words>1197</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University of Salahadden-Erbil School of Engineering Electrical Department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Year  ELCE 2010 Digital System design  ECE Department First semester, 2012-2013</dc:title>
  <dc:creator>Toshiba</dc:creator>
  <cp:lastModifiedBy>Toshiba</cp:lastModifiedBy>
  <cp:revision>355</cp:revision>
  <cp:lastPrinted>2018-01-16T21:07:48Z</cp:lastPrinted>
  <dcterms:created xsi:type="dcterms:W3CDTF">2016-10-18T13:03:27Z</dcterms:created>
  <dcterms:modified xsi:type="dcterms:W3CDTF">2021-04-26T10:45:07Z</dcterms:modified>
</cp:coreProperties>
</file>