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310" r:id="rId3"/>
    <p:sldId id="311" r:id="rId4"/>
    <p:sldId id="312" r:id="rId5"/>
    <p:sldId id="313" r:id="rId6"/>
    <p:sldId id="315" r:id="rId7"/>
    <p:sldId id="3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shiba" initials="T" lastIdx="1" clrIdx="0">
    <p:extLst>
      <p:ext uri="{19B8F6BF-5375-455C-9EA6-DF929625EA0E}">
        <p15:presenceInfo xmlns:p15="http://schemas.microsoft.com/office/powerpoint/2012/main" userId="Toshib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0EE29-283C-4314-B7DB-A585F2D18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C274A-CFBD-4F2A-A321-86DE58BBD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E788-BD82-49DB-81D4-2DD0B0481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D7181-86A5-4042-9EC8-B8E06DA9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44833-3000-42B5-8A5F-89A4A6343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E633-4D69-40BC-B093-D2138ACB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AA7DB-D6D3-440D-A878-8DD3DB4EE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EC6F6-65B2-41CC-9C4D-C1DCE498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C903F-06A6-41C7-A7B5-81FE249E1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613D3-3E68-4E6B-BF30-6237F345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F13913-1562-4828-991B-6227C657E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0B5DA-1C3C-40AB-ADF1-7F4A00F77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F8568-F15C-49AB-991F-E0CD70647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E6371-08BC-4FF2-94CA-B2A75327F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A3CF1-401A-417E-ADC0-5029E0F9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3CE1-9900-4340-917F-B297EFB2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7EA47-7650-4297-8B53-8DEF4049E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2D688-39DD-4AC6-A193-BDE895EA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D18AC-B4F6-47F4-9883-7198E840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E1F36-FF3C-45B0-851D-AAD7DFCA0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7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BA165-83F2-433A-A1CC-4743A0DB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D44EB-668D-477C-A3B5-84B55E210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71490-C402-4942-A64F-CB173E4E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4E043-387E-4AB0-B550-711726293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C56BE-E76A-4E55-B397-978A3ADE4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8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D666-AC73-4858-9BD0-6D318ECF3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56868-6885-4CA1-B6DA-A7CF0B1DC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D7A03-EC16-48E5-B9CD-585D7500B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C8F45-E109-4C63-B5AE-B0E17204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95E68-CA11-4BA7-B19B-3D409520D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F8A6F-2CC1-4D7F-B760-6458A35F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7AF94-EE9A-4DB8-ADB7-AAC419D97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CD92E-9076-4497-891B-4FA18BCF4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5B599-E0F8-4C3D-BB96-23957AF58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1B76-F3FC-4B2B-AF20-3A7323C1B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24F0D6-E3CE-4DC9-BABD-BD902CE61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AAC86-045B-440F-BF12-F6EB3E8C7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E7044-628C-4CD0-B484-5D73765DE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56EA88-EF42-4F77-B06A-17C06C9C7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6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023B-D1E1-431A-9643-F1CCB521E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91C154-D61D-4072-8AC8-961142A3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32637-E4B8-4158-9264-601F6F18F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92C57-6B3C-4257-BDBE-1547E5BC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5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BEE35-E165-4678-8DCD-81F168B7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CB0880-2B51-4720-9E74-047757FF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5D9EF-8CED-469B-9BCD-9366AAFD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3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B67CF-9737-4410-BB9F-E956616A9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1B622-F5A0-4DB1-8BC1-1A7CC2B62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26CC34-C0E0-4757-8214-606089F83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EA206-2E76-491F-992A-D9CD88A0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405DB-DE07-4F1B-9010-3C5AC65F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AD4AE-581E-4A1B-B33F-25CBE5019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3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9FBF5-6D82-4009-9D7D-3077B79DC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14FC74-DE56-4BAF-83F1-1A14CD614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C26DB-4A5D-4BB3-856B-B9876398E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1262C-B8B7-4086-AA7F-B07F9A0A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D9307-78CF-43A4-94B0-17EBB3331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773E1-82E6-4990-8379-86B91EA22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4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FA0B3A-8800-44BA-8CDD-33A466CC0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6BEDB-1B5B-42D7-ADF7-6DD2B8583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00A5D-7F21-44C6-A763-E473A3AD0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571B2-F115-4805-995B-A231CB89BDCE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48543-7F94-4032-9DAF-34555FBEE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E7833-4630-49E0-B31B-DEF932C43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9B63B-EB25-4FF9-8687-2E4E3359F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1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iaz.ali@su.edu.kr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839" y="2588493"/>
            <a:ext cx="11039707" cy="3700795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b="1" dirty="0">
                <a:solidFill>
                  <a:prstClr val="black"/>
                </a:solidFill>
              </a:rPr>
              <a:t> </a:t>
            </a:r>
          </a:p>
          <a:p>
            <a:pPr algn="l">
              <a:lnSpc>
                <a:spcPct val="80000"/>
              </a:lnSpc>
            </a:pPr>
            <a:endParaRPr lang="en-US" b="1" dirty="0">
              <a:solidFill>
                <a:srgbClr val="0000CC"/>
              </a:solidFill>
            </a:endParaRPr>
          </a:p>
          <a:p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THz antennas challenges at 6G era  </a:t>
            </a:r>
          </a:p>
          <a:p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By  </a:t>
            </a:r>
          </a:p>
          <a:p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Niyaz O. Ali</a:t>
            </a:r>
          </a:p>
          <a:p>
            <a:r>
              <a:rPr lang="en-US" sz="2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niaz.ali@su.edu.krd</a:t>
            </a:r>
            <a:endParaRPr lang="en-US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5258" y="483731"/>
            <a:ext cx="2104762" cy="210476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76146" y="561642"/>
            <a:ext cx="11199542" cy="202685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Salahaddin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University-Erbil</a:t>
            </a:r>
            <a:b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Engineering</a:t>
            </a:r>
            <a:b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Department</a:t>
            </a:r>
            <a:b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F1A9C-ECDE-4612-BDBD-5BD03053D8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E58A0-0E5D-4E86-9AD3-5C1968A15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472" y="341523"/>
            <a:ext cx="10791940" cy="6268597"/>
          </a:xfrm>
        </p:spPr>
        <p:txBody>
          <a:bodyPr/>
          <a:lstStyle/>
          <a:p>
            <a:r>
              <a:rPr lang="en-US" dirty="0"/>
              <a:t>the huge increasing demand on spectrum due to ubiquitous of wireless application and devices which lead to move towards THz band (0.1-10) THz</a:t>
            </a:r>
          </a:p>
          <a:p>
            <a:pPr marL="0" indent="0">
              <a:buNone/>
            </a:pPr>
            <a:r>
              <a:rPr lang="en-US" dirty="0"/>
              <a:t>The THz antennas have grate influence on performance and quality of communication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ompetence Areas - Research | Silicon Austria Labs (SAL)">
            <a:extLst>
              <a:ext uri="{FF2B5EF4-FFF2-40B4-BE49-F238E27FC236}">
                <a16:creationId xmlns:a16="http://schemas.microsoft.com/office/drawing/2014/main" id="{3F8C0426-B84C-4135-B647-4B4861C4C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18" y="2495148"/>
            <a:ext cx="10791939" cy="387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21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31401-0C80-46D1-8F41-7A6B6088F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9147"/>
            <a:ext cx="10515600" cy="5427816"/>
          </a:xfrm>
        </p:spPr>
        <p:txBody>
          <a:bodyPr/>
          <a:lstStyle/>
          <a:p>
            <a:r>
              <a:rPr lang="en-US" sz="3400" dirty="0">
                <a:solidFill>
                  <a:srgbClr val="0070C0"/>
                </a:solidFill>
              </a:rPr>
              <a:t>Advantages of THz antennas </a:t>
            </a:r>
          </a:p>
          <a:p>
            <a:r>
              <a:rPr lang="en-US" dirty="0"/>
              <a:t>Small size </a:t>
            </a:r>
          </a:p>
          <a:p>
            <a:r>
              <a:rPr lang="en-US" dirty="0"/>
              <a:t>Wide frequency bandwidth</a:t>
            </a:r>
          </a:p>
          <a:p>
            <a:r>
              <a:rPr lang="en-US" dirty="0"/>
              <a:t>High data rate</a:t>
            </a:r>
          </a:p>
          <a:p>
            <a:r>
              <a:rPr lang="en-US" dirty="0"/>
              <a:t>Low Damage :- low energy compare to X-ray</a:t>
            </a:r>
          </a:p>
          <a:p>
            <a:r>
              <a:rPr lang="en-US" dirty="0"/>
              <a:t>High spectral resolution : for sensing  dangerous goods</a:t>
            </a:r>
          </a:p>
          <a:p>
            <a:r>
              <a:rPr lang="en-US" dirty="0"/>
              <a:t>Visualization : can penetrate metallic and nonmetallic material so it is perfect to scan body at airport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860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D0283-AEF5-48B8-9E56-C8EFECD55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2877"/>
            <a:ext cx="10515600" cy="5604086"/>
          </a:xfrm>
        </p:spPr>
        <p:txBody>
          <a:bodyPr/>
          <a:lstStyle/>
          <a:p>
            <a:r>
              <a:rPr lang="en-US" sz="3400" dirty="0">
                <a:solidFill>
                  <a:srgbClr val="0070C0"/>
                </a:solidFill>
              </a:rPr>
              <a:t>Disadvantages</a:t>
            </a:r>
          </a:p>
          <a:p>
            <a:r>
              <a:rPr lang="en-US" dirty="0"/>
              <a:t>High loss</a:t>
            </a:r>
          </a:p>
          <a:p>
            <a:r>
              <a:rPr lang="en-US" dirty="0"/>
              <a:t>Low fabrication precision </a:t>
            </a:r>
          </a:p>
          <a:p>
            <a:r>
              <a:rPr lang="en-US" dirty="0"/>
              <a:t>Low gain </a:t>
            </a:r>
          </a:p>
          <a:p>
            <a:r>
              <a:rPr lang="en-US" dirty="0"/>
              <a:t>Bad directivity </a:t>
            </a:r>
          </a:p>
        </p:txBody>
      </p:sp>
    </p:spTree>
    <p:extLst>
      <p:ext uri="{BB962C8B-B14F-4D97-AF65-F5344CB8AC3E}">
        <p14:creationId xmlns:p14="http://schemas.microsoft.com/office/powerpoint/2010/main" val="308704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B883B-B683-4C6C-987C-704116779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1523"/>
            <a:ext cx="11170186" cy="5835440"/>
          </a:xfrm>
        </p:spPr>
        <p:txBody>
          <a:bodyPr/>
          <a:lstStyle/>
          <a:p>
            <a:r>
              <a:rPr lang="en-US" sz="3400" dirty="0">
                <a:solidFill>
                  <a:srgbClr val="0070C0"/>
                </a:solidFill>
              </a:rPr>
              <a:t>Basic of THz antennas </a:t>
            </a:r>
          </a:p>
          <a:p>
            <a:r>
              <a:rPr lang="en-US" dirty="0"/>
              <a:t>Metallic antennas : horn antennas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Dielectric antennas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New material</a:t>
            </a:r>
          </a:p>
          <a:p>
            <a:pPr marL="0" indent="0">
              <a:buNone/>
            </a:pPr>
            <a:r>
              <a:rPr lang="en-US" dirty="0"/>
              <a:t>CMOS and </a:t>
            </a:r>
            <a:r>
              <a:rPr lang="en-US" dirty="0" err="1"/>
              <a:t>SiGe</a:t>
            </a:r>
            <a:r>
              <a:rPr lang="en-US" dirty="0"/>
              <a:t> technology  </a:t>
            </a:r>
          </a:p>
        </p:txBody>
      </p:sp>
      <p:pic>
        <p:nvPicPr>
          <p:cNvPr id="1026" name="Picture 2" descr="Horn Antennas | TeraSense">
            <a:extLst>
              <a:ext uri="{FF2B5EF4-FFF2-40B4-BE49-F238E27FC236}">
                <a16:creationId xmlns:a16="http://schemas.microsoft.com/office/drawing/2014/main" id="{0730AC05-16D8-4CFE-96E7-1F773051B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373" y="217669"/>
            <a:ext cx="4578427" cy="266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roadband planar bow-tie antenna on high resistivity silicon substrate for  terahertz application | Semantic Scholar">
            <a:extLst>
              <a:ext uri="{FF2B5EF4-FFF2-40B4-BE49-F238E27FC236}">
                <a16:creationId xmlns:a16="http://schemas.microsoft.com/office/drawing/2014/main" id="{ADFBF0CE-E5C4-473F-9A6F-066057CFD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026" y="2824162"/>
            <a:ext cx="37623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g periodic toothed antenna. | Download Scientific Diagram">
            <a:extLst>
              <a:ext uri="{FF2B5EF4-FFF2-40B4-BE49-F238E27FC236}">
                <a16:creationId xmlns:a16="http://schemas.microsoft.com/office/drawing/2014/main" id="{04A8A2EC-54DF-4886-97B7-3048E4266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09" y="2482310"/>
            <a:ext cx="23145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86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D985-5516-43BC-B42C-CA69F3240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3046"/>
            <a:ext cx="10515600" cy="5493917"/>
          </a:xfrm>
        </p:spPr>
        <p:txBody>
          <a:bodyPr/>
          <a:lstStyle/>
          <a:p>
            <a:r>
              <a:rPr lang="en-US" dirty="0"/>
              <a:t>Lens antennas </a:t>
            </a:r>
          </a:p>
        </p:txBody>
      </p:sp>
      <p:sp>
        <p:nvSpPr>
          <p:cNvPr id="4" name="AutoShape 2" descr="Millimeter-Wave Massive MIMO with Lens Antenna Array for 5G">
            <a:extLst>
              <a:ext uri="{FF2B5EF4-FFF2-40B4-BE49-F238E27FC236}">
                <a16:creationId xmlns:a16="http://schemas.microsoft.com/office/drawing/2014/main" id="{467316B0-2CEE-4E46-ABC9-5A806E65F3C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8A5305-9F36-4170-81D3-8F6461971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414" y="617690"/>
            <a:ext cx="7436386" cy="528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6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058DE-BDD7-4384-9040-68C8D66A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928" y="605927"/>
            <a:ext cx="10924142" cy="5802390"/>
          </a:xfrm>
        </p:spPr>
        <p:txBody>
          <a:bodyPr/>
          <a:lstStyle/>
          <a:p>
            <a:r>
              <a:rPr lang="en-US" dirty="0"/>
              <a:t>Microstrip antennas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On chip antennas </a:t>
            </a:r>
          </a:p>
        </p:txBody>
      </p:sp>
      <p:sp>
        <p:nvSpPr>
          <p:cNvPr id="4" name="AutoShape 2" descr="Design and analysis of a dual-polarized graphene based microstrip patch  antenna for terahertz applications - ScienceDirect">
            <a:extLst>
              <a:ext uri="{FF2B5EF4-FFF2-40B4-BE49-F238E27FC236}">
                <a16:creationId xmlns:a16="http://schemas.microsoft.com/office/drawing/2014/main" id="{9DAAEDE6-91C5-422B-B86C-FF4251A0A8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19870" y="350795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Design and analysis of a dual-polarized graphene based microstrip patch  antenna for terahertz applications - ScienceDirect">
            <a:extLst>
              <a:ext uri="{FF2B5EF4-FFF2-40B4-BE49-F238E27FC236}">
                <a16:creationId xmlns:a16="http://schemas.microsoft.com/office/drawing/2014/main" id="{075DABF8-8F04-4FF0-8B0A-33E65F923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70" y="605927"/>
            <a:ext cx="23907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lectronics | Free Full-Text | Antenna on Chip (AoC) Design Using  Metasurface and SIW Technologies for THz Wireless Applications">
            <a:extLst>
              <a:ext uri="{FF2B5EF4-FFF2-40B4-BE49-F238E27FC236}">
                <a16:creationId xmlns:a16="http://schemas.microsoft.com/office/drawing/2014/main" id="{5D0B196E-96B2-499C-ABB8-472A11939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296" y="2930487"/>
            <a:ext cx="7718235" cy="347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598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8189</TotalTime>
  <Words>151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Salahaddin University-Erbil School of Engineering Electrical Department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79</cp:revision>
  <dcterms:created xsi:type="dcterms:W3CDTF">2020-10-01T13:19:54Z</dcterms:created>
  <dcterms:modified xsi:type="dcterms:W3CDTF">2023-03-15T10:09:16Z</dcterms:modified>
</cp:coreProperties>
</file>