
<file path=[Content_Types].xml><?xml version="1.0" encoding="utf-8"?>
<Types xmlns="http://schemas.openxmlformats.org/package/2006/content-types">
  <Default Extension="gif" ContentType="image/gif"/>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20.jpg" ContentType="image/jpeg"/>
  <Override PartName="/ppt/media/image23.jpg" ContentType="image/jpeg"/>
  <Override PartName="/ppt/media/image24.jpg" ContentType="image/jpeg"/>
  <Override PartName="/ppt/media/image25.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329" r:id="rId3"/>
    <p:sldId id="330" r:id="rId4"/>
    <p:sldId id="331" r:id="rId5"/>
    <p:sldId id="332" r:id="rId6"/>
    <p:sldId id="338" r:id="rId7"/>
    <p:sldId id="333" r:id="rId8"/>
    <p:sldId id="340" r:id="rId9"/>
    <p:sldId id="339" r:id="rId10"/>
    <p:sldId id="334" r:id="rId11"/>
    <p:sldId id="335" r:id="rId12"/>
    <p:sldId id="336" r:id="rId13"/>
    <p:sldId id="337" r:id="rId14"/>
    <p:sldId id="342" r:id="rId15"/>
    <p:sldId id="343" r:id="rId16"/>
    <p:sldId id="344" r:id="rId17"/>
    <p:sldId id="345" r:id="rId18"/>
    <p:sldId id="346" r:id="rId19"/>
    <p:sldId id="34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shiba" initials="T" lastIdx="1" clrIdx="0">
    <p:extLst>
      <p:ext uri="{19B8F6BF-5375-455C-9EA6-DF929625EA0E}">
        <p15:presenceInfo xmlns:p15="http://schemas.microsoft.com/office/powerpoint/2012/main" userId="Toshib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7" d="100"/>
          <a:sy n="87" d="100"/>
        </p:scale>
        <p:origin x="120"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FF3462-93F4-472B-A09C-2B7BD2BA7B09}" type="datetimeFigureOut">
              <a:rPr lang="en-US" smtClean="0"/>
              <a:t>4/17/2022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7B4603-D729-47C9-8B3B-1290232AB6A8}" type="slidenum">
              <a:rPr lang="en-US" smtClean="0"/>
              <a:t>‹#›</a:t>
            </a:fld>
            <a:endParaRPr lang="en-US"/>
          </a:p>
        </p:txBody>
      </p:sp>
    </p:spTree>
    <p:extLst>
      <p:ext uri="{BB962C8B-B14F-4D97-AF65-F5344CB8AC3E}">
        <p14:creationId xmlns:p14="http://schemas.microsoft.com/office/powerpoint/2010/main" val="2404865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E58350-60E0-48EC-B911-609809748C7B}" type="datetime1">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F1A9C-ECDE-4612-BDBD-5BD03053D82A}" type="slidenum">
              <a:rPr lang="en-US" smtClean="0"/>
              <a:t>‹#›</a:t>
            </a:fld>
            <a:endParaRPr lang="en-US"/>
          </a:p>
        </p:txBody>
      </p:sp>
    </p:spTree>
    <p:extLst>
      <p:ext uri="{BB962C8B-B14F-4D97-AF65-F5344CB8AC3E}">
        <p14:creationId xmlns:p14="http://schemas.microsoft.com/office/powerpoint/2010/main" val="11627301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A50E1F-6CEA-49BA-B752-DB4209585B01}" type="datetime1">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F1A9C-ECDE-4612-BDBD-5BD03053D82A}" type="slidenum">
              <a:rPr lang="en-US" smtClean="0"/>
              <a:t>‹#›</a:t>
            </a:fld>
            <a:endParaRPr lang="en-US"/>
          </a:p>
        </p:txBody>
      </p:sp>
    </p:spTree>
    <p:extLst>
      <p:ext uri="{BB962C8B-B14F-4D97-AF65-F5344CB8AC3E}">
        <p14:creationId xmlns:p14="http://schemas.microsoft.com/office/powerpoint/2010/main" val="29556861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29815C-540E-4F1A-9E3A-669F48CBDCBB}" type="datetime1">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F1A9C-ECDE-4612-BDBD-5BD03053D82A}" type="slidenum">
              <a:rPr lang="en-US" smtClean="0"/>
              <a:t>‹#›</a:t>
            </a:fld>
            <a:endParaRPr lang="en-US"/>
          </a:p>
        </p:txBody>
      </p:sp>
    </p:spTree>
    <p:extLst>
      <p:ext uri="{BB962C8B-B14F-4D97-AF65-F5344CB8AC3E}">
        <p14:creationId xmlns:p14="http://schemas.microsoft.com/office/powerpoint/2010/main" val="34670950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3E62AD-43C9-44A5-95DF-BABEB387C214}" type="datetime1">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F1A9C-ECDE-4612-BDBD-5BD03053D82A}" type="slidenum">
              <a:rPr lang="en-US" smtClean="0"/>
              <a:t>‹#›</a:t>
            </a:fld>
            <a:endParaRPr lang="en-US"/>
          </a:p>
        </p:txBody>
      </p:sp>
    </p:spTree>
    <p:extLst>
      <p:ext uri="{BB962C8B-B14F-4D97-AF65-F5344CB8AC3E}">
        <p14:creationId xmlns:p14="http://schemas.microsoft.com/office/powerpoint/2010/main" val="23311219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86CDD8-15EF-4424-9334-853A86A25644}" type="datetime1">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F1A9C-ECDE-4612-BDBD-5BD03053D82A}" type="slidenum">
              <a:rPr lang="en-US" smtClean="0"/>
              <a:t>‹#›</a:t>
            </a:fld>
            <a:endParaRPr lang="en-US"/>
          </a:p>
        </p:txBody>
      </p:sp>
    </p:spTree>
    <p:extLst>
      <p:ext uri="{BB962C8B-B14F-4D97-AF65-F5344CB8AC3E}">
        <p14:creationId xmlns:p14="http://schemas.microsoft.com/office/powerpoint/2010/main" val="19516701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C481E7-61FE-40F8-9D95-26CE96243AA1}" type="datetime1">
              <a:rPr lang="en-US" smtClean="0"/>
              <a:t>4/17/2022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5F1A9C-ECDE-4612-BDBD-5BD03053D82A}" type="slidenum">
              <a:rPr lang="en-US" smtClean="0"/>
              <a:t>‹#›</a:t>
            </a:fld>
            <a:endParaRPr lang="en-US"/>
          </a:p>
        </p:txBody>
      </p:sp>
    </p:spTree>
    <p:extLst>
      <p:ext uri="{BB962C8B-B14F-4D97-AF65-F5344CB8AC3E}">
        <p14:creationId xmlns:p14="http://schemas.microsoft.com/office/powerpoint/2010/main" val="42087971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03174E-F8C2-443A-A5DF-6F36F1F2309D}" type="datetime1">
              <a:rPr lang="en-US" smtClean="0"/>
              <a:t>4/17/2022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5F1A9C-ECDE-4612-BDBD-5BD03053D82A}" type="slidenum">
              <a:rPr lang="en-US" smtClean="0"/>
              <a:t>‹#›</a:t>
            </a:fld>
            <a:endParaRPr lang="en-US"/>
          </a:p>
        </p:txBody>
      </p:sp>
    </p:spTree>
    <p:extLst>
      <p:ext uri="{BB962C8B-B14F-4D97-AF65-F5344CB8AC3E}">
        <p14:creationId xmlns:p14="http://schemas.microsoft.com/office/powerpoint/2010/main" val="22682021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E67691-997E-4563-A7C0-A91B075CA769}" type="datetime1">
              <a:rPr lang="en-US" smtClean="0"/>
              <a:t>4/17/2022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5F1A9C-ECDE-4612-BDBD-5BD03053D82A}" type="slidenum">
              <a:rPr lang="en-US" smtClean="0"/>
              <a:t>‹#›</a:t>
            </a:fld>
            <a:endParaRPr lang="en-US"/>
          </a:p>
        </p:txBody>
      </p:sp>
    </p:spTree>
    <p:extLst>
      <p:ext uri="{BB962C8B-B14F-4D97-AF65-F5344CB8AC3E}">
        <p14:creationId xmlns:p14="http://schemas.microsoft.com/office/powerpoint/2010/main" val="279505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5491BA-AEC8-490B-97E1-76195EC8E105}" type="datetime1">
              <a:rPr lang="en-US" smtClean="0"/>
              <a:t>4/17/2022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5F1A9C-ECDE-4612-BDBD-5BD03053D82A}" type="slidenum">
              <a:rPr lang="en-US" smtClean="0"/>
              <a:t>‹#›</a:t>
            </a:fld>
            <a:endParaRPr lang="en-US"/>
          </a:p>
        </p:txBody>
      </p:sp>
    </p:spTree>
    <p:extLst>
      <p:ext uri="{BB962C8B-B14F-4D97-AF65-F5344CB8AC3E}">
        <p14:creationId xmlns:p14="http://schemas.microsoft.com/office/powerpoint/2010/main" val="41464159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46D0D9-5C8E-4A2E-8265-D5F33A051C96}" type="datetime1">
              <a:rPr lang="en-US" smtClean="0"/>
              <a:t>4/17/2022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5F1A9C-ECDE-4612-BDBD-5BD03053D82A}" type="slidenum">
              <a:rPr lang="en-US" smtClean="0"/>
              <a:t>‹#›</a:t>
            </a:fld>
            <a:endParaRPr lang="en-US"/>
          </a:p>
        </p:txBody>
      </p:sp>
    </p:spTree>
    <p:extLst>
      <p:ext uri="{BB962C8B-B14F-4D97-AF65-F5344CB8AC3E}">
        <p14:creationId xmlns:p14="http://schemas.microsoft.com/office/powerpoint/2010/main" val="17003709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9CD7EF-0EA7-4798-8951-361C6C127E16}" type="datetime1">
              <a:rPr lang="en-US" smtClean="0"/>
              <a:t>4/17/2022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5F1A9C-ECDE-4612-BDBD-5BD03053D82A}" type="slidenum">
              <a:rPr lang="en-US" smtClean="0"/>
              <a:t>‹#›</a:t>
            </a:fld>
            <a:endParaRPr lang="en-US"/>
          </a:p>
        </p:txBody>
      </p:sp>
    </p:spTree>
    <p:extLst>
      <p:ext uri="{BB962C8B-B14F-4D97-AF65-F5344CB8AC3E}">
        <p14:creationId xmlns:p14="http://schemas.microsoft.com/office/powerpoint/2010/main" val="4363331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4EA5E3-DD24-4891-A3EF-CF040398B175}" type="datetime1">
              <a:rPr lang="en-US" smtClean="0"/>
              <a:t>4/17/2022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5F1A9C-ECDE-4612-BDBD-5BD03053D82A}" type="slidenum">
              <a:rPr lang="en-US" smtClean="0"/>
              <a:t>‹#›</a:t>
            </a:fld>
            <a:endParaRPr lang="en-US"/>
          </a:p>
        </p:txBody>
      </p:sp>
    </p:spTree>
    <p:extLst>
      <p:ext uri="{BB962C8B-B14F-4D97-AF65-F5344CB8AC3E}">
        <p14:creationId xmlns:p14="http://schemas.microsoft.com/office/powerpoint/2010/main" val="1775951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gif"/></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6839" y="2588493"/>
            <a:ext cx="11039707" cy="3700795"/>
          </a:xfrm>
        </p:spPr>
        <p:txBody>
          <a:bodyPr>
            <a:normAutofit/>
          </a:bodyPr>
          <a:lstStyle/>
          <a:p>
            <a:pPr>
              <a:lnSpc>
                <a:spcPct val="80000"/>
              </a:lnSpc>
            </a:pPr>
            <a:r>
              <a:rPr lang="en-US" b="1" dirty="0">
                <a:solidFill>
                  <a:prstClr val="black"/>
                </a:solidFill>
              </a:rPr>
              <a:t> </a:t>
            </a:r>
            <a:r>
              <a:rPr lang="en-US" sz="4000" b="1" dirty="0"/>
              <a:t>Digital Electronic Circuits </a:t>
            </a:r>
          </a:p>
          <a:p>
            <a:pPr>
              <a:lnSpc>
                <a:spcPct val="80000"/>
              </a:lnSpc>
            </a:pPr>
            <a:r>
              <a:rPr lang="en-US" b="1" dirty="0">
                <a:solidFill>
                  <a:srgbClr val="FF0000"/>
                </a:solidFill>
              </a:rPr>
              <a:t>Signals and Number Systems &amp; logic gate</a:t>
            </a:r>
          </a:p>
          <a:p>
            <a:r>
              <a:rPr lang="en-US" b="1" dirty="0">
                <a:solidFill>
                  <a:prstClr val="black"/>
                </a:solidFill>
                <a:latin typeface="Times New Roman" panose="02020603050405020304" pitchFamily="18" charset="0"/>
                <a:cs typeface="Times New Roman" panose="02020603050405020304" pitchFamily="18" charset="0"/>
              </a:rPr>
              <a:t>Lecture 2</a:t>
            </a:r>
          </a:p>
          <a:p>
            <a:pPr algn="l"/>
            <a:r>
              <a:rPr lang="en-US" b="1" dirty="0">
                <a:solidFill>
                  <a:prstClr val="black"/>
                </a:solidFill>
                <a:latin typeface="Times New Roman" panose="02020603050405020304" pitchFamily="18" charset="0"/>
                <a:cs typeface="Times New Roman" panose="02020603050405020304" pitchFamily="18" charset="0"/>
              </a:rPr>
              <a:t>                                                 By  </a:t>
            </a:r>
          </a:p>
          <a:p>
            <a:r>
              <a:rPr lang="en-US" b="1" dirty="0">
                <a:solidFill>
                  <a:prstClr val="black"/>
                </a:solidFill>
                <a:latin typeface="Times New Roman" panose="02020603050405020304" pitchFamily="18" charset="0"/>
                <a:cs typeface="Times New Roman" panose="02020603050405020304" pitchFamily="18" charset="0"/>
              </a:rPr>
              <a:t>Asst. Lect.   Niyaz O. Ali</a:t>
            </a:r>
          </a:p>
          <a:p>
            <a:r>
              <a:rPr lang="en-US" dirty="0"/>
              <a:t>digital.electronic.circuits@gmail.com</a:t>
            </a:r>
            <a:endParaRPr lang="en-US" sz="2600" dirty="0">
              <a:latin typeface="Times New Roman" panose="02020603050405020304" pitchFamily="18" charset="0"/>
              <a:cs typeface="Times New Roman" panose="02020603050405020304" pitchFamily="18" charset="0"/>
            </a:endParaRPr>
          </a:p>
          <a:p>
            <a:endParaRPr lang="en-US" dirty="0"/>
          </a:p>
        </p:txBody>
      </p:sp>
      <p:pic>
        <p:nvPicPr>
          <p:cNvPr id="4" name="Picture 3"/>
          <p:cNvPicPr>
            <a:picLocks noChangeAspect="1"/>
          </p:cNvPicPr>
          <p:nvPr/>
        </p:nvPicPr>
        <p:blipFill>
          <a:blip r:embed="rId2"/>
          <a:stretch>
            <a:fillRect/>
          </a:stretch>
        </p:blipFill>
        <p:spPr>
          <a:xfrm>
            <a:off x="9515258" y="483731"/>
            <a:ext cx="2104762" cy="2104762"/>
          </a:xfrm>
          <a:prstGeom prst="rect">
            <a:avLst/>
          </a:prstGeom>
        </p:spPr>
      </p:pic>
      <p:sp>
        <p:nvSpPr>
          <p:cNvPr id="6" name="Title 5"/>
          <p:cNvSpPr>
            <a:spLocks noGrp="1"/>
          </p:cNvSpPr>
          <p:nvPr>
            <p:ph type="ctrTitle"/>
          </p:nvPr>
        </p:nvSpPr>
        <p:spPr>
          <a:xfrm>
            <a:off x="576146" y="561642"/>
            <a:ext cx="11199542" cy="2026851"/>
          </a:xfrm>
        </p:spPr>
        <p:txBody>
          <a:bodyPr>
            <a:normAutofit/>
          </a:bodyPr>
          <a:lstStyle/>
          <a:p>
            <a:pPr algn="l"/>
            <a:r>
              <a:rPr lang="en-US" sz="2400" b="1" dirty="0">
                <a:solidFill>
                  <a:prstClr val="black"/>
                </a:solidFill>
                <a:latin typeface="Times New Roman" panose="02020603050405020304" pitchFamily="18" charset="0"/>
                <a:cs typeface="Times New Roman" panose="02020603050405020304" pitchFamily="18" charset="0"/>
              </a:rPr>
              <a:t>University of Salahadden-Erbil</a:t>
            </a:r>
            <a:br>
              <a:rPr lang="en-US" sz="2400" b="1" dirty="0">
                <a:solidFill>
                  <a:prstClr val="black"/>
                </a:solidFill>
                <a:latin typeface="Times New Roman" panose="02020603050405020304" pitchFamily="18" charset="0"/>
                <a:cs typeface="Times New Roman" panose="02020603050405020304" pitchFamily="18" charset="0"/>
              </a:rPr>
            </a:br>
            <a:r>
              <a:rPr lang="en-US" sz="2400" b="1" dirty="0">
                <a:solidFill>
                  <a:prstClr val="black"/>
                </a:solidFill>
                <a:latin typeface="Times New Roman" panose="02020603050405020304" pitchFamily="18" charset="0"/>
                <a:cs typeface="Times New Roman" panose="02020603050405020304" pitchFamily="18" charset="0"/>
              </a:rPr>
              <a:t>School of Engineering</a:t>
            </a:r>
            <a:br>
              <a:rPr lang="en-US" sz="2400" b="1" dirty="0">
                <a:solidFill>
                  <a:prstClr val="black"/>
                </a:solidFill>
                <a:latin typeface="Times New Roman" panose="02020603050405020304" pitchFamily="18" charset="0"/>
                <a:cs typeface="Times New Roman" panose="02020603050405020304" pitchFamily="18" charset="0"/>
              </a:rPr>
            </a:br>
            <a:r>
              <a:rPr lang="en-US" sz="2400" b="1" dirty="0">
                <a:solidFill>
                  <a:prstClr val="black"/>
                </a:solidFill>
                <a:latin typeface="Times New Roman" panose="02020603050405020304" pitchFamily="18" charset="0"/>
                <a:cs typeface="Times New Roman" panose="02020603050405020304" pitchFamily="18" charset="0"/>
              </a:rPr>
              <a:t>Electrical Department</a:t>
            </a:r>
            <a:br>
              <a:rPr lang="en-US" sz="2400" b="1" dirty="0">
                <a:solidFill>
                  <a:prstClr val="black"/>
                </a:solidFill>
                <a:latin typeface="Times New Roman" panose="02020603050405020304" pitchFamily="18" charset="0"/>
                <a:cs typeface="Times New Roman" panose="02020603050405020304" pitchFamily="18" charset="0"/>
              </a:rPr>
            </a:br>
            <a:r>
              <a:rPr lang="en-US" sz="2400" b="1" dirty="0">
                <a:solidFill>
                  <a:prstClr val="black"/>
                </a:solidFill>
                <a:latin typeface="Times New Roman" panose="02020603050405020304" pitchFamily="18" charset="0"/>
                <a:cs typeface="Times New Roman" panose="02020603050405020304" pitchFamily="18" charset="0"/>
              </a:rPr>
              <a:t>Second Year- forth Semester</a:t>
            </a:r>
            <a:br>
              <a:rPr lang="en-US" sz="2400" b="1" dirty="0">
                <a:solidFill>
                  <a:prstClr val="black"/>
                </a:solidFill>
                <a:latin typeface="Times New Roman" panose="02020603050405020304" pitchFamily="18" charset="0"/>
                <a:cs typeface="Times New Roman" panose="02020603050405020304" pitchFamily="18" charset="0"/>
              </a:rPr>
            </a:br>
            <a:r>
              <a:rPr lang="en-US" sz="2400" b="1" dirty="0">
                <a:solidFill>
                  <a:prstClr val="black"/>
                </a:solidFill>
                <a:latin typeface="Times New Roman" panose="02020603050405020304" pitchFamily="18" charset="0"/>
                <a:cs typeface="Times New Roman" panose="02020603050405020304" pitchFamily="18" charset="0"/>
              </a:rPr>
              <a:t>2019-2020</a:t>
            </a:r>
            <a:endParaRPr lang="en-US" sz="2400" dirty="0"/>
          </a:p>
        </p:txBody>
      </p:sp>
      <p:sp>
        <p:nvSpPr>
          <p:cNvPr id="5" name="Slide Number Placeholder 4"/>
          <p:cNvSpPr>
            <a:spLocks noGrp="1"/>
          </p:cNvSpPr>
          <p:nvPr>
            <p:ph type="sldNum" sz="quarter" idx="12"/>
          </p:nvPr>
        </p:nvSpPr>
        <p:spPr/>
        <p:txBody>
          <a:bodyPr/>
          <a:lstStyle/>
          <a:p>
            <a:fld id="{145F1A9C-ECDE-4612-BDBD-5BD03053D82A}" type="slidenum">
              <a:rPr lang="en-US" smtClean="0"/>
              <a:t>1</a:t>
            </a:fld>
            <a:endParaRPr lang="en-US"/>
          </a:p>
        </p:txBody>
      </p:sp>
    </p:spTree>
    <p:extLst>
      <p:ext uri="{BB962C8B-B14F-4D97-AF65-F5344CB8AC3E}">
        <p14:creationId xmlns:p14="http://schemas.microsoft.com/office/powerpoint/2010/main" val="12853287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D80876-7012-45A9-90F5-20260EA4635E}"/>
              </a:ext>
            </a:extLst>
          </p:cNvPr>
          <p:cNvSpPr>
            <a:spLocks noGrp="1"/>
          </p:cNvSpPr>
          <p:nvPr>
            <p:ph idx="1"/>
          </p:nvPr>
        </p:nvSpPr>
        <p:spPr>
          <a:xfrm>
            <a:off x="110169" y="136525"/>
            <a:ext cx="11743980" cy="6584950"/>
          </a:xfrm>
        </p:spPr>
        <p:txBody>
          <a:bodyPr/>
          <a:lstStyle/>
          <a:p>
            <a:r>
              <a:rPr lang="en-US" sz="2200" dirty="0">
                <a:solidFill>
                  <a:srgbClr val="FF0000"/>
                </a:solidFill>
              </a:rPr>
              <a:t>It’s good to Know </a:t>
            </a:r>
            <a:r>
              <a:rPr lang="en-US" sz="2200" dirty="0"/>
              <a:t>Unsigned, Signed Magnitude, and Signed Two’s Complement Binary Number</a:t>
            </a:r>
          </a:p>
          <a:p>
            <a:pPr marL="0" indent="0">
              <a:buNone/>
            </a:pPr>
            <a:r>
              <a:rPr lang="en-US" sz="1800" dirty="0"/>
              <a:t>A binary number can be represented in form unsigned number or signed number or signed two’s complement, + sign represented by 0 and – sign represented by 1.</a:t>
            </a:r>
          </a:p>
          <a:p>
            <a:pPr marL="0" indent="0">
              <a:buNone/>
            </a:pPr>
            <a:endParaRPr lang="en-US" sz="1800" dirty="0"/>
          </a:p>
          <a:p>
            <a:pPr marL="0" indent="0">
              <a:buNone/>
            </a:pPr>
            <a:endParaRPr lang="en-US" sz="1800" dirty="0"/>
          </a:p>
          <a:p>
            <a:endParaRPr lang="en-US" dirty="0"/>
          </a:p>
        </p:txBody>
      </p:sp>
      <p:sp>
        <p:nvSpPr>
          <p:cNvPr id="4" name="Slide Number Placeholder 3">
            <a:extLst>
              <a:ext uri="{FF2B5EF4-FFF2-40B4-BE49-F238E27FC236}">
                <a16:creationId xmlns:a16="http://schemas.microsoft.com/office/drawing/2014/main" id="{13331D9C-01B9-4743-B649-8F1657961AA7}"/>
              </a:ext>
            </a:extLst>
          </p:cNvPr>
          <p:cNvSpPr>
            <a:spLocks noGrp="1"/>
          </p:cNvSpPr>
          <p:nvPr>
            <p:ph type="sldNum" sz="quarter" idx="12"/>
          </p:nvPr>
        </p:nvSpPr>
        <p:spPr/>
        <p:txBody>
          <a:bodyPr/>
          <a:lstStyle/>
          <a:p>
            <a:fld id="{145F1A9C-ECDE-4612-BDBD-5BD03053D82A}" type="slidenum">
              <a:rPr lang="en-US" smtClean="0"/>
              <a:t>10</a:t>
            </a:fld>
            <a:endParaRPr lang="en-US"/>
          </a:p>
        </p:txBody>
      </p:sp>
      <p:pic>
        <p:nvPicPr>
          <p:cNvPr id="7" name="Picture 6">
            <a:extLst>
              <a:ext uri="{FF2B5EF4-FFF2-40B4-BE49-F238E27FC236}">
                <a16:creationId xmlns:a16="http://schemas.microsoft.com/office/drawing/2014/main" id="{1AC11EA5-70D6-4E19-AB02-DD1FA2D5E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851" y="1219476"/>
            <a:ext cx="11015948" cy="2209524"/>
          </a:xfrm>
          <a:prstGeom prst="rect">
            <a:avLst/>
          </a:prstGeom>
        </p:spPr>
      </p:pic>
      <p:pic>
        <p:nvPicPr>
          <p:cNvPr id="9" name="Picture 8">
            <a:extLst>
              <a:ext uri="{FF2B5EF4-FFF2-40B4-BE49-F238E27FC236}">
                <a16:creationId xmlns:a16="http://schemas.microsoft.com/office/drawing/2014/main" id="{6BD9FAFC-A7AA-45F5-90D3-A00556485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850" y="3500817"/>
            <a:ext cx="11015949" cy="3038095"/>
          </a:xfrm>
          <a:prstGeom prst="rect">
            <a:avLst/>
          </a:prstGeom>
        </p:spPr>
      </p:pic>
      <p:sp>
        <p:nvSpPr>
          <p:cNvPr id="10" name="Oval 9">
            <a:extLst>
              <a:ext uri="{FF2B5EF4-FFF2-40B4-BE49-F238E27FC236}">
                <a16:creationId xmlns:a16="http://schemas.microsoft.com/office/drawing/2014/main" id="{D2EB04A6-39F6-43C8-925A-CE670C5594F1}"/>
              </a:ext>
            </a:extLst>
          </p:cNvPr>
          <p:cNvSpPr/>
          <p:nvPr/>
        </p:nvSpPr>
        <p:spPr>
          <a:xfrm>
            <a:off x="1" y="136525"/>
            <a:ext cx="337850" cy="37914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24088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A22768-D7A0-4686-AAFC-A40119AD9EB4}"/>
              </a:ext>
            </a:extLst>
          </p:cNvPr>
          <p:cNvSpPr>
            <a:spLocks noGrp="1"/>
          </p:cNvSpPr>
          <p:nvPr>
            <p:ph type="sldNum" sz="quarter" idx="12"/>
          </p:nvPr>
        </p:nvSpPr>
        <p:spPr/>
        <p:txBody>
          <a:bodyPr/>
          <a:lstStyle/>
          <a:p>
            <a:fld id="{145F1A9C-ECDE-4612-BDBD-5BD03053D82A}" type="slidenum">
              <a:rPr lang="en-US" smtClean="0"/>
              <a:t>11</a:t>
            </a:fld>
            <a:endParaRPr lang="en-US"/>
          </a:p>
        </p:txBody>
      </p:sp>
      <p:pic>
        <p:nvPicPr>
          <p:cNvPr id="5" name="Content Placeholder 4">
            <a:extLst>
              <a:ext uri="{FF2B5EF4-FFF2-40B4-BE49-F238E27FC236}">
                <a16:creationId xmlns:a16="http://schemas.microsoft.com/office/drawing/2014/main" id="{C54DFBAC-F254-47F3-BD55-F03FDE62DA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7098" y="446094"/>
            <a:ext cx="10957803" cy="3457143"/>
          </a:xfrm>
          <a:prstGeom prst="rect">
            <a:avLst/>
          </a:prstGeom>
        </p:spPr>
      </p:pic>
      <p:pic>
        <p:nvPicPr>
          <p:cNvPr id="7" name="Picture 6">
            <a:extLst>
              <a:ext uri="{FF2B5EF4-FFF2-40B4-BE49-F238E27FC236}">
                <a16:creationId xmlns:a16="http://schemas.microsoft.com/office/drawing/2014/main" id="{585F2FA1-2757-47BB-A5DD-1F90BC174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098" y="4037006"/>
            <a:ext cx="10786608" cy="2628571"/>
          </a:xfrm>
          <a:prstGeom prst="rect">
            <a:avLst/>
          </a:prstGeom>
        </p:spPr>
      </p:pic>
      <p:sp>
        <p:nvSpPr>
          <p:cNvPr id="11" name="Oval 10">
            <a:extLst>
              <a:ext uri="{FF2B5EF4-FFF2-40B4-BE49-F238E27FC236}">
                <a16:creationId xmlns:a16="http://schemas.microsoft.com/office/drawing/2014/main" id="{E72DFF92-7C23-493B-B876-2B9E1FBBF092}"/>
              </a:ext>
            </a:extLst>
          </p:cNvPr>
          <p:cNvSpPr/>
          <p:nvPr/>
        </p:nvSpPr>
        <p:spPr>
          <a:xfrm>
            <a:off x="847493" y="579863"/>
            <a:ext cx="613317" cy="37914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03560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C1C0E7-BB4C-4499-A699-84C0B7B98826}"/>
              </a:ext>
            </a:extLst>
          </p:cNvPr>
          <p:cNvSpPr>
            <a:spLocks noGrp="1"/>
          </p:cNvSpPr>
          <p:nvPr>
            <p:ph idx="1"/>
          </p:nvPr>
        </p:nvSpPr>
        <p:spPr>
          <a:xfrm>
            <a:off x="198305" y="374572"/>
            <a:ext cx="11545676" cy="6158429"/>
          </a:xfrm>
        </p:spPr>
        <p:txBody>
          <a:bodyPr/>
          <a:lstStyle/>
          <a:p>
            <a:pPr marL="0" indent="0">
              <a:buNone/>
            </a:pPr>
            <a:r>
              <a:rPr lang="en-US" dirty="0"/>
              <a:t>  1</a:t>
            </a:r>
          </a:p>
        </p:txBody>
      </p:sp>
      <p:sp>
        <p:nvSpPr>
          <p:cNvPr id="4" name="Slide Number Placeholder 3">
            <a:extLst>
              <a:ext uri="{FF2B5EF4-FFF2-40B4-BE49-F238E27FC236}">
                <a16:creationId xmlns:a16="http://schemas.microsoft.com/office/drawing/2014/main" id="{C4BC7941-84F6-4062-812E-A4F0BE0BF54B}"/>
              </a:ext>
            </a:extLst>
          </p:cNvPr>
          <p:cNvSpPr>
            <a:spLocks noGrp="1"/>
          </p:cNvSpPr>
          <p:nvPr>
            <p:ph type="sldNum" sz="quarter" idx="12"/>
          </p:nvPr>
        </p:nvSpPr>
        <p:spPr/>
        <p:txBody>
          <a:bodyPr/>
          <a:lstStyle/>
          <a:p>
            <a:fld id="{145F1A9C-ECDE-4612-BDBD-5BD03053D82A}" type="slidenum">
              <a:rPr lang="en-US" smtClean="0"/>
              <a:t>12</a:t>
            </a:fld>
            <a:endParaRPr lang="en-US"/>
          </a:p>
        </p:txBody>
      </p:sp>
      <p:grpSp>
        <p:nvGrpSpPr>
          <p:cNvPr id="12" name="Group 11">
            <a:extLst>
              <a:ext uri="{FF2B5EF4-FFF2-40B4-BE49-F238E27FC236}">
                <a16:creationId xmlns:a16="http://schemas.microsoft.com/office/drawing/2014/main" id="{81B7BD32-DF6B-4061-9E1D-29B29D5AE9BA}"/>
              </a:ext>
            </a:extLst>
          </p:cNvPr>
          <p:cNvGrpSpPr/>
          <p:nvPr/>
        </p:nvGrpSpPr>
        <p:grpSpPr>
          <a:xfrm>
            <a:off x="206952" y="324999"/>
            <a:ext cx="10749776" cy="6433768"/>
            <a:chOff x="595402" y="215832"/>
            <a:chExt cx="10749776" cy="6433768"/>
          </a:xfrm>
        </p:grpSpPr>
        <p:pic>
          <p:nvPicPr>
            <p:cNvPr id="9" name="Picture 8">
              <a:extLst>
                <a:ext uri="{FF2B5EF4-FFF2-40B4-BE49-F238E27FC236}">
                  <a16:creationId xmlns:a16="http://schemas.microsoft.com/office/drawing/2014/main" id="{777BCC0A-9930-419A-8182-098B8646F3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402" y="347361"/>
              <a:ext cx="10749776" cy="6302239"/>
            </a:xfrm>
            <a:prstGeom prst="rect">
              <a:avLst/>
            </a:prstGeom>
          </p:spPr>
        </p:pic>
        <p:sp>
          <p:nvSpPr>
            <p:cNvPr id="10" name="Oval 9">
              <a:extLst>
                <a:ext uri="{FF2B5EF4-FFF2-40B4-BE49-F238E27FC236}">
                  <a16:creationId xmlns:a16="http://schemas.microsoft.com/office/drawing/2014/main" id="{B83470D7-8841-466C-872D-A1778A4CB6E4}"/>
                </a:ext>
              </a:extLst>
            </p:cNvPr>
            <p:cNvSpPr/>
            <p:nvPr/>
          </p:nvSpPr>
          <p:spPr>
            <a:xfrm>
              <a:off x="704498" y="215832"/>
              <a:ext cx="751392" cy="54988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32665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90974D4-68C6-47EB-9883-2D5C41F89EE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5216" y="683535"/>
            <a:ext cx="10542857" cy="5144387"/>
          </a:xfrm>
        </p:spPr>
      </p:pic>
      <p:sp>
        <p:nvSpPr>
          <p:cNvPr id="4" name="Slide Number Placeholder 3">
            <a:extLst>
              <a:ext uri="{FF2B5EF4-FFF2-40B4-BE49-F238E27FC236}">
                <a16:creationId xmlns:a16="http://schemas.microsoft.com/office/drawing/2014/main" id="{95963A18-90E8-4C49-9867-8CCC119D90F4}"/>
              </a:ext>
            </a:extLst>
          </p:cNvPr>
          <p:cNvSpPr>
            <a:spLocks noGrp="1"/>
          </p:cNvSpPr>
          <p:nvPr>
            <p:ph type="sldNum" sz="quarter" idx="12"/>
          </p:nvPr>
        </p:nvSpPr>
        <p:spPr/>
        <p:txBody>
          <a:bodyPr/>
          <a:lstStyle/>
          <a:p>
            <a:fld id="{145F1A9C-ECDE-4612-BDBD-5BD03053D82A}" type="slidenum">
              <a:rPr lang="en-US" smtClean="0"/>
              <a:t>13</a:t>
            </a:fld>
            <a:endParaRPr lang="en-US"/>
          </a:p>
        </p:txBody>
      </p:sp>
      <p:sp>
        <p:nvSpPr>
          <p:cNvPr id="7" name="Oval 6">
            <a:extLst>
              <a:ext uri="{FF2B5EF4-FFF2-40B4-BE49-F238E27FC236}">
                <a16:creationId xmlns:a16="http://schemas.microsoft.com/office/drawing/2014/main" id="{B3CDE4CC-6F6B-4407-BD8A-CEFB9BD2CFB7}"/>
              </a:ext>
            </a:extLst>
          </p:cNvPr>
          <p:cNvSpPr/>
          <p:nvPr/>
        </p:nvSpPr>
        <p:spPr>
          <a:xfrm>
            <a:off x="847493" y="579862"/>
            <a:ext cx="613317" cy="48645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82926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C1C0E7-BB4C-4499-A699-84C0B7B98826}"/>
                  </a:ext>
                </a:extLst>
              </p:cNvPr>
              <p:cNvSpPr>
                <a:spLocks noGrp="1"/>
              </p:cNvSpPr>
              <p:nvPr>
                <p:ph idx="1"/>
              </p:nvPr>
            </p:nvSpPr>
            <p:spPr>
              <a:xfrm>
                <a:off x="132203" y="451691"/>
                <a:ext cx="11611778" cy="6269783"/>
              </a:xfrm>
            </p:spPr>
            <p:txBody>
              <a:bodyPr/>
              <a:lstStyle/>
              <a:p>
                <a:r>
                  <a:rPr lang="en-US" dirty="0"/>
                  <a:t>Definition of Truth Table and Various Logic Conventions</a:t>
                </a:r>
              </a:p>
              <a:p>
                <a:pPr marL="0" indent="0">
                  <a:buNone/>
                </a:pPr>
                <a:r>
                  <a:rPr lang="en-US" sz="1800" dirty="0"/>
                  <a:t> </a:t>
                </a:r>
                <a:r>
                  <a:rPr lang="en-US" sz="1800" b="1" u="sng" dirty="0"/>
                  <a:t>Logic Circuit </a:t>
                </a:r>
                <a:r>
                  <a:rPr lang="en-US" sz="1800" dirty="0"/>
                  <a:t>:A logic circuit is an electronic circuit which </a:t>
                </a:r>
              </a:p>
              <a:p>
                <a:pPr marL="0" indent="0">
                  <a:buNone/>
                </a:pPr>
                <a:r>
                  <a:rPr lang="en-US" sz="1800" dirty="0"/>
                  <a:t>operates on digital signals according to some logic function.</a:t>
                </a:r>
              </a:p>
              <a:p>
                <a:pPr marL="0" indent="0">
                  <a:buNone/>
                </a:pPr>
                <a:r>
                  <a:rPr lang="en-US" sz="1800" b="1" u="sng" dirty="0"/>
                  <a:t>Logic Gate: </a:t>
                </a:r>
                <a:r>
                  <a:rPr lang="en-US" sz="1800" dirty="0"/>
                  <a:t>A logic gate is a logic circuit whose output </a:t>
                </a:r>
              </a:p>
              <a:p>
                <a:pPr marL="0" indent="0">
                  <a:buNone/>
                </a:pPr>
                <a:r>
                  <a:rPr lang="en-US" sz="1800" dirty="0"/>
                  <a:t>depends on the inputs in accordance with some logic rule.</a:t>
                </a:r>
              </a:p>
              <a:p>
                <a:pPr marL="0" indent="0">
                  <a:buNone/>
                </a:pPr>
                <a:r>
                  <a:rPr lang="en-US" sz="1800" b="1" u="sng" dirty="0"/>
                  <a:t>Truth Table</a:t>
                </a:r>
                <a:r>
                  <a:rPr lang="en-US" sz="1800" dirty="0"/>
                  <a:t>: One of the best statements in a tabular form that</a:t>
                </a:r>
              </a:p>
              <a:p>
                <a:pPr marL="0" indent="0">
                  <a:buNone/>
                </a:pPr>
                <a:r>
                  <a:rPr lang="en-US" sz="1800" dirty="0"/>
                  <a:t>Describes what a logic circuit can do or cannot do is called a truth table.                           </a:t>
                </a:r>
                <a:r>
                  <a:rPr lang="en-US" sz="2400" dirty="0"/>
                  <a:t>“  Logic Diagram”          </a:t>
                </a:r>
              </a:p>
              <a:p>
                <a:pPr marL="0" indent="0">
                  <a:buNone/>
                </a:pPr>
                <a:r>
                  <a:rPr lang="en-US" sz="1800" b="1" u="sng" dirty="0"/>
                  <a:t>Function representation </a:t>
                </a:r>
              </a:p>
              <a:p>
                <a:pPr>
                  <a:buFont typeface="Wingdings" panose="05000000000000000000" pitchFamily="2" charset="2"/>
                  <a:buChar char="v"/>
                </a:pPr>
                <a:r>
                  <a:rPr lang="en-US" sz="1800" b="1" dirty="0"/>
                  <a:t>Equation:-                        “  y</a:t>
                </a:r>
                <a14:m>
                  <m:oMath xmlns:m="http://schemas.openxmlformats.org/officeDocument/2006/math">
                    <m:r>
                      <a:rPr lang="en-US" sz="1800" b="1" i="1" smtClean="0">
                        <a:latin typeface="Cambria Math" panose="02040503050406030204" pitchFamily="18" charset="0"/>
                      </a:rPr>
                      <m:t>=</m:t>
                    </m:r>
                    <m:d>
                      <m:dPr>
                        <m:ctrlPr>
                          <a:rPr lang="en-US" sz="1800" b="1" i="1" smtClean="0">
                            <a:latin typeface="Cambria Math" panose="02040503050406030204" pitchFamily="18" charset="0"/>
                          </a:rPr>
                        </m:ctrlPr>
                      </m:dPr>
                      <m:e>
                        <m:acc>
                          <m:accPr>
                            <m:chr m:val="̅"/>
                            <m:ctrlPr>
                              <a:rPr lang="en-US" sz="1800" b="1" i="1" smtClean="0">
                                <a:latin typeface="Cambria Math" panose="02040503050406030204" pitchFamily="18" charset="0"/>
                              </a:rPr>
                            </m:ctrlPr>
                          </m:accPr>
                          <m:e>
                            <m:r>
                              <a:rPr lang="en-US" sz="1800" b="1" i="1">
                                <a:latin typeface="Cambria Math" panose="02040503050406030204" pitchFamily="18" charset="0"/>
                              </a:rPr>
                              <m:t>𝑨</m:t>
                            </m:r>
                            <m:r>
                              <a:rPr lang="en-US" sz="1800" b="1" i="1">
                                <a:latin typeface="Cambria Math" panose="02040503050406030204" pitchFamily="18" charset="0"/>
                              </a:rPr>
                              <m:t>+</m:t>
                            </m:r>
                            <m:r>
                              <a:rPr lang="en-US" sz="1800" b="1" i="1">
                                <a:latin typeface="Cambria Math" panose="02040503050406030204" pitchFamily="18" charset="0"/>
                              </a:rPr>
                              <m:t>𝑩</m:t>
                            </m:r>
                          </m:e>
                        </m:acc>
                      </m:e>
                    </m:d>
                    <m:r>
                      <a:rPr lang="en-US" sz="1800" b="1" i="1" smtClean="0">
                        <a:latin typeface="Cambria Math" panose="02040503050406030204" pitchFamily="18" charset="0"/>
                      </a:rPr>
                      <m:t>.</m:t>
                    </m:r>
                    <m:r>
                      <a:rPr lang="en-US" sz="1800" b="1" i="1" smtClean="0">
                        <a:latin typeface="Cambria Math" panose="02040503050406030204" pitchFamily="18" charset="0"/>
                      </a:rPr>
                      <m:t>𝑩</m:t>
                    </m:r>
                    <m:r>
                      <a:rPr lang="en-US" sz="1800" b="1" i="1" smtClean="0">
                        <a:latin typeface="Cambria Math" panose="02040503050406030204" pitchFamily="18" charset="0"/>
                      </a:rPr>
                      <m:t>.</m:t>
                    </m:r>
                    <m:acc>
                      <m:accPr>
                        <m:chr m:val="̅"/>
                        <m:ctrlPr>
                          <a:rPr lang="en-US" sz="1800" b="1" i="1" smtClean="0">
                            <a:latin typeface="Cambria Math" panose="02040503050406030204" pitchFamily="18" charset="0"/>
                          </a:rPr>
                        </m:ctrlPr>
                      </m:accPr>
                      <m:e>
                        <m:r>
                          <a:rPr lang="en-US" sz="1800" b="1" i="1" smtClean="0">
                            <a:latin typeface="Cambria Math" panose="02040503050406030204" pitchFamily="18" charset="0"/>
                          </a:rPr>
                          <m:t>𝑪</m:t>
                        </m:r>
                        <m:r>
                          <a:rPr lang="en-US" sz="1800" b="1" i="1" smtClean="0">
                            <a:latin typeface="Cambria Math" panose="02040503050406030204" pitchFamily="18" charset="0"/>
                          </a:rPr>
                          <m:t> </m:t>
                        </m:r>
                      </m:e>
                    </m:acc>
                  </m:oMath>
                </a14:m>
                <a:r>
                  <a:rPr lang="en-US" sz="1800" b="1" dirty="0"/>
                  <a:t> ”</a:t>
                </a:r>
              </a:p>
              <a:p>
                <a:pPr>
                  <a:buFont typeface="Wingdings" panose="05000000000000000000" pitchFamily="2" charset="2"/>
                  <a:buChar char="v"/>
                </a:pPr>
                <a:r>
                  <a:rPr lang="en-US" sz="1800" b="1" dirty="0"/>
                  <a:t>Truth table:-</a:t>
                </a:r>
              </a:p>
              <a:p>
                <a:pPr>
                  <a:buFont typeface="Wingdings" panose="05000000000000000000" pitchFamily="2" charset="2"/>
                  <a:buChar char="v"/>
                </a:pPr>
                <a:r>
                  <a:rPr lang="en-US" sz="1800" b="1" dirty="0"/>
                  <a:t>Logic diagram </a:t>
                </a:r>
              </a:p>
              <a:p>
                <a:pPr marL="0" indent="0">
                  <a:buNone/>
                </a:pPr>
                <a:endParaRPr lang="en-US" sz="1800" b="1" dirty="0"/>
              </a:p>
              <a:p>
                <a:pPr marL="0" indent="0">
                  <a:buNone/>
                </a:pPr>
                <a:endParaRPr lang="en-US" sz="1800" b="1" dirty="0"/>
              </a:p>
              <a:p>
                <a:pPr marL="0" indent="0">
                  <a:buNone/>
                </a:pPr>
                <a:r>
                  <a:rPr lang="en-US" sz="1800" b="1" dirty="0">
                    <a:solidFill>
                      <a:srgbClr val="FF0000"/>
                    </a:solidFill>
                  </a:rPr>
                  <a:t>Note :  unique truth table for the input and output, but for the same </a:t>
                </a:r>
              </a:p>
              <a:p>
                <a:pPr marL="0" indent="0">
                  <a:buNone/>
                </a:pPr>
                <a:r>
                  <a:rPr lang="en-US" sz="1800" b="1" dirty="0">
                    <a:solidFill>
                      <a:srgbClr val="FF0000"/>
                    </a:solidFill>
                  </a:rPr>
                  <a:t>           input and output there may be several logic diagram and equation </a:t>
                </a:r>
              </a:p>
            </p:txBody>
          </p:sp>
        </mc:Choice>
        <mc:Fallback xmlns="">
          <p:sp>
            <p:nvSpPr>
              <p:cNvPr id="3" name="Content Placeholder 2">
                <a:extLst>
                  <a:ext uri="{FF2B5EF4-FFF2-40B4-BE49-F238E27FC236}">
                    <a16:creationId xmlns:a16="http://schemas.microsoft.com/office/drawing/2014/main" id="{68C1C0E7-BB4C-4499-A699-84C0B7B98826}"/>
                  </a:ext>
                </a:extLst>
              </p:cNvPr>
              <p:cNvSpPr>
                <a:spLocks noGrp="1" noRot="1" noChangeAspect="1" noMove="1" noResize="1" noEditPoints="1" noAdjustHandles="1" noChangeArrowheads="1" noChangeShapeType="1" noTextEdit="1"/>
              </p:cNvSpPr>
              <p:nvPr>
                <p:ph idx="1"/>
              </p:nvPr>
            </p:nvSpPr>
            <p:spPr>
              <a:xfrm>
                <a:off x="132203" y="451691"/>
                <a:ext cx="11611778" cy="6269783"/>
              </a:xfrm>
              <a:blipFill>
                <a:blip r:embed="rId2"/>
                <a:stretch>
                  <a:fillRect l="-945" t="-155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4BC7941-84F6-4062-812E-A4F0BE0BF54B}"/>
              </a:ext>
            </a:extLst>
          </p:cNvPr>
          <p:cNvSpPr>
            <a:spLocks noGrp="1"/>
          </p:cNvSpPr>
          <p:nvPr>
            <p:ph type="sldNum" sz="quarter" idx="12"/>
          </p:nvPr>
        </p:nvSpPr>
        <p:spPr/>
        <p:txBody>
          <a:bodyPr/>
          <a:lstStyle/>
          <a:p>
            <a:fld id="{145F1A9C-ECDE-4612-BDBD-5BD03053D82A}" type="slidenum">
              <a:rPr lang="en-US" smtClean="0"/>
              <a:t>14</a:t>
            </a:fld>
            <a:endParaRPr lang="en-US"/>
          </a:p>
        </p:txBody>
      </p:sp>
      <p:pic>
        <p:nvPicPr>
          <p:cNvPr id="8" name="Picture 7">
            <a:extLst>
              <a:ext uri="{FF2B5EF4-FFF2-40B4-BE49-F238E27FC236}">
                <a16:creationId xmlns:a16="http://schemas.microsoft.com/office/drawing/2014/main" id="{8A4D4A4C-30DD-4CA9-99F9-E5393029A4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1944" y="900166"/>
            <a:ext cx="4502038" cy="1908549"/>
          </a:xfrm>
          <a:prstGeom prst="rect">
            <a:avLst/>
          </a:prstGeom>
        </p:spPr>
      </p:pic>
      <mc:AlternateContent xmlns:mc="http://schemas.openxmlformats.org/markup-compatibility/2006" xmlns:a14="http://schemas.microsoft.com/office/drawing/2010/main">
        <mc:Choice Requires="a14">
          <p:graphicFrame>
            <p:nvGraphicFramePr>
              <p:cNvPr id="9" name="Table 9">
                <a:extLst>
                  <a:ext uri="{FF2B5EF4-FFF2-40B4-BE49-F238E27FC236}">
                    <a16:creationId xmlns:a16="http://schemas.microsoft.com/office/drawing/2014/main" id="{6603759B-E0B6-4A48-BF77-E196DE6FA6A8}"/>
                  </a:ext>
                </a:extLst>
              </p:cNvPr>
              <p:cNvGraphicFramePr>
                <a:graphicFrameLocks noGrp="1"/>
              </p:cNvGraphicFramePr>
              <p:nvPr/>
            </p:nvGraphicFramePr>
            <p:xfrm>
              <a:off x="8113312" y="3315635"/>
              <a:ext cx="3101860" cy="3292412"/>
            </p:xfrm>
            <a:graphic>
              <a:graphicData uri="http://schemas.openxmlformats.org/drawingml/2006/table">
                <a:tbl>
                  <a:tblPr firstRow="1" bandRow="1">
                    <a:tableStyleId>{5C22544A-7EE6-4342-B048-85BDC9FD1C3A}</a:tableStyleId>
                  </a:tblPr>
                  <a:tblGrid>
                    <a:gridCol w="384937">
                      <a:extLst>
                        <a:ext uri="{9D8B030D-6E8A-4147-A177-3AD203B41FA5}">
                          <a16:colId xmlns:a16="http://schemas.microsoft.com/office/drawing/2014/main" val="2386423694"/>
                        </a:ext>
                      </a:extLst>
                    </a:gridCol>
                    <a:gridCol w="294692">
                      <a:extLst>
                        <a:ext uri="{9D8B030D-6E8A-4147-A177-3AD203B41FA5}">
                          <a16:colId xmlns:a16="http://schemas.microsoft.com/office/drawing/2014/main" val="2972785585"/>
                        </a:ext>
                      </a:extLst>
                    </a:gridCol>
                    <a:gridCol w="416883">
                      <a:extLst>
                        <a:ext uri="{9D8B030D-6E8A-4147-A177-3AD203B41FA5}">
                          <a16:colId xmlns:a16="http://schemas.microsoft.com/office/drawing/2014/main" val="3050779539"/>
                        </a:ext>
                      </a:extLst>
                    </a:gridCol>
                    <a:gridCol w="2005348">
                      <a:extLst>
                        <a:ext uri="{9D8B030D-6E8A-4147-A177-3AD203B41FA5}">
                          <a16:colId xmlns:a16="http://schemas.microsoft.com/office/drawing/2014/main" val="3372824183"/>
                        </a:ext>
                      </a:extLst>
                    </a:gridCol>
                  </a:tblGrid>
                  <a:tr h="336927">
                    <a:tc>
                      <a:txBody>
                        <a:bodyPr/>
                        <a:lstStyle/>
                        <a:p>
                          <a:r>
                            <a:rPr lang="en-US" dirty="0"/>
                            <a:t>A</a:t>
                          </a:r>
                        </a:p>
                      </a:txBody>
                      <a:tcPr/>
                    </a:tc>
                    <a:tc>
                      <a:txBody>
                        <a:bodyPr/>
                        <a:lstStyle/>
                        <a:p>
                          <a:r>
                            <a:rPr lang="en-US" dirty="0"/>
                            <a:t>B</a:t>
                          </a:r>
                        </a:p>
                      </a:txBody>
                      <a:tcPr/>
                    </a:tc>
                    <a:tc>
                      <a:txBody>
                        <a:bodyPr/>
                        <a:lstStyle/>
                        <a:p>
                          <a:r>
                            <a:rPr lang="en-US" dirty="0"/>
                            <a:t>C</a:t>
                          </a:r>
                        </a:p>
                      </a:txBody>
                      <a:tcPr/>
                    </a:tc>
                    <a:tc>
                      <a:txBody>
                        <a:bodyPr/>
                        <a:lstStyle/>
                        <a:p>
                          <a:r>
                            <a:rPr lang="en-US" sz="1800" b="1" dirty="0"/>
                            <a:t>y</a:t>
                          </a:r>
                          <a14:m>
                            <m:oMath xmlns:m="http://schemas.openxmlformats.org/officeDocument/2006/math">
                              <m:r>
                                <a:rPr lang="en-US" sz="1800" b="1" i="1" smtClean="0">
                                  <a:latin typeface="Cambria Math" panose="02040503050406030204" pitchFamily="18" charset="0"/>
                                </a:rPr>
                                <m:t>=</m:t>
                              </m:r>
                              <m:d>
                                <m:dPr>
                                  <m:ctrlPr>
                                    <a:rPr lang="en-US" sz="1800" b="1" i="1" smtClean="0">
                                      <a:latin typeface="Cambria Math" panose="02040503050406030204" pitchFamily="18" charset="0"/>
                                    </a:rPr>
                                  </m:ctrlPr>
                                </m:dPr>
                                <m:e>
                                  <m:acc>
                                    <m:accPr>
                                      <m:chr m:val="̅"/>
                                      <m:ctrlPr>
                                        <a:rPr lang="en-US" sz="1800" b="1" i="1" smtClean="0">
                                          <a:latin typeface="Cambria Math" panose="02040503050406030204" pitchFamily="18" charset="0"/>
                                        </a:rPr>
                                      </m:ctrlPr>
                                    </m:accPr>
                                    <m:e>
                                      <m:r>
                                        <a:rPr lang="en-US" sz="1800" b="1" i="1">
                                          <a:latin typeface="Cambria Math" panose="02040503050406030204" pitchFamily="18" charset="0"/>
                                        </a:rPr>
                                        <m:t>𝑨</m:t>
                                      </m:r>
                                      <m:r>
                                        <a:rPr lang="en-US" sz="1800" b="1" i="1">
                                          <a:latin typeface="Cambria Math" panose="02040503050406030204" pitchFamily="18" charset="0"/>
                                        </a:rPr>
                                        <m:t>+</m:t>
                                      </m:r>
                                      <m:r>
                                        <a:rPr lang="en-US" sz="1800" b="1" i="1">
                                          <a:latin typeface="Cambria Math" panose="02040503050406030204" pitchFamily="18" charset="0"/>
                                        </a:rPr>
                                        <m:t>𝑩</m:t>
                                      </m:r>
                                    </m:e>
                                  </m:acc>
                                </m:e>
                              </m:d>
                              <m:r>
                                <a:rPr lang="en-US" sz="1800" b="1" i="1" smtClean="0">
                                  <a:latin typeface="Cambria Math" panose="02040503050406030204" pitchFamily="18" charset="0"/>
                                </a:rPr>
                                <m:t>.</m:t>
                              </m:r>
                              <m:r>
                                <a:rPr lang="en-US" sz="1800" b="1" i="1" smtClean="0">
                                  <a:latin typeface="Cambria Math" panose="02040503050406030204" pitchFamily="18" charset="0"/>
                                </a:rPr>
                                <m:t>𝑩</m:t>
                              </m:r>
                              <m:r>
                                <a:rPr lang="en-US" sz="1800" b="1" i="1" smtClean="0">
                                  <a:latin typeface="Cambria Math" panose="02040503050406030204" pitchFamily="18" charset="0"/>
                                </a:rPr>
                                <m:t>.</m:t>
                              </m:r>
                              <m:acc>
                                <m:accPr>
                                  <m:chr m:val="̅"/>
                                  <m:ctrlPr>
                                    <a:rPr lang="en-US" sz="1800" b="1" i="1" smtClean="0">
                                      <a:latin typeface="Cambria Math" panose="02040503050406030204" pitchFamily="18" charset="0"/>
                                    </a:rPr>
                                  </m:ctrlPr>
                                </m:accPr>
                                <m:e>
                                  <m:r>
                                    <a:rPr lang="en-US" sz="1800" b="1" i="1" smtClean="0">
                                      <a:latin typeface="Cambria Math" panose="02040503050406030204" pitchFamily="18" charset="0"/>
                                    </a:rPr>
                                    <m:t>𝑪</m:t>
                                  </m:r>
                                  <m:r>
                                    <a:rPr lang="en-US" sz="1800" b="1" i="1" smtClean="0">
                                      <a:latin typeface="Cambria Math" panose="02040503050406030204" pitchFamily="18" charset="0"/>
                                    </a:rPr>
                                    <m:t> </m:t>
                                  </m:r>
                                </m:e>
                              </m:acc>
                            </m:oMath>
                          </a14:m>
                          <a:r>
                            <a:rPr lang="en-US" sz="1800" b="1" dirty="0"/>
                            <a:t> </a:t>
                          </a:r>
                          <a:endParaRPr lang="en-US" dirty="0"/>
                        </a:p>
                      </a:txBody>
                      <a:tcPr/>
                    </a:tc>
                    <a:extLst>
                      <a:ext uri="{0D108BD9-81ED-4DB2-BD59-A6C34878D82A}">
                        <a16:rowId xmlns:a16="http://schemas.microsoft.com/office/drawing/2014/main" val="2064370812"/>
                      </a:ext>
                    </a:extLst>
                  </a:tr>
                  <a:tr h="336400">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3680165974"/>
                      </a:ext>
                    </a:extLst>
                  </a:tr>
                  <a:tr h="336400">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1277294381"/>
                      </a:ext>
                    </a:extLst>
                  </a:tr>
                  <a:tr h="348985">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3267865"/>
                      </a:ext>
                    </a:extLst>
                  </a:tr>
                  <a:tr h="336400">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1118128381"/>
                      </a:ext>
                    </a:extLst>
                  </a:tr>
                  <a:tr h="336400">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2293258372"/>
                      </a:ext>
                    </a:extLst>
                  </a:tr>
                  <a:tr h="336400">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2186178973"/>
                      </a:ext>
                    </a:extLst>
                  </a:tr>
                  <a:tr h="336400">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2596991197"/>
                      </a:ext>
                    </a:extLst>
                  </a:tr>
                  <a:tr h="336400">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481967982"/>
                      </a:ext>
                    </a:extLst>
                  </a:tr>
                </a:tbl>
              </a:graphicData>
            </a:graphic>
          </p:graphicFrame>
        </mc:Choice>
        <mc:Fallback xmlns="">
          <p:graphicFrame>
            <p:nvGraphicFramePr>
              <p:cNvPr id="9" name="Table 9">
                <a:extLst>
                  <a:ext uri="{FF2B5EF4-FFF2-40B4-BE49-F238E27FC236}">
                    <a16:creationId xmlns:a16="http://schemas.microsoft.com/office/drawing/2014/main" id="{6603759B-E0B6-4A48-BF77-E196DE6FA6A8}"/>
                  </a:ext>
                </a:extLst>
              </p:cNvPr>
              <p:cNvGraphicFramePr>
                <a:graphicFrameLocks noGrp="1"/>
              </p:cNvGraphicFramePr>
              <p:nvPr>
                <p:extLst>
                  <p:ext uri="{D42A27DB-BD31-4B8C-83A1-F6EECF244321}">
                    <p14:modId xmlns:p14="http://schemas.microsoft.com/office/powerpoint/2010/main" val="564989807"/>
                  </p:ext>
                </p:extLst>
              </p:nvPr>
            </p:nvGraphicFramePr>
            <p:xfrm>
              <a:off x="8113312" y="3315635"/>
              <a:ext cx="3101860" cy="3292412"/>
            </p:xfrm>
            <a:graphic>
              <a:graphicData uri="http://schemas.openxmlformats.org/drawingml/2006/table">
                <a:tbl>
                  <a:tblPr firstRow="1" bandRow="1">
                    <a:tableStyleId>{5C22544A-7EE6-4342-B048-85BDC9FD1C3A}</a:tableStyleId>
                  </a:tblPr>
                  <a:tblGrid>
                    <a:gridCol w="384937">
                      <a:extLst>
                        <a:ext uri="{9D8B030D-6E8A-4147-A177-3AD203B41FA5}">
                          <a16:colId xmlns:a16="http://schemas.microsoft.com/office/drawing/2014/main" val="2386423694"/>
                        </a:ext>
                      </a:extLst>
                    </a:gridCol>
                    <a:gridCol w="294692">
                      <a:extLst>
                        <a:ext uri="{9D8B030D-6E8A-4147-A177-3AD203B41FA5}">
                          <a16:colId xmlns:a16="http://schemas.microsoft.com/office/drawing/2014/main" val="2972785585"/>
                        </a:ext>
                      </a:extLst>
                    </a:gridCol>
                    <a:gridCol w="416883">
                      <a:extLst>
                        <a:ext uri="{9D8B030D-6E8A-4147-A177-3AD203B41FA5}">
                          <a16:colId xmlns:a16="http://schemas.microsoft.com/office/drawing/2014/main" val="3050779539"/>
                        </a:ext>
                      </a:extLst>
                    </a:gridCol>
                    <a:gridCol w="2005348">
                      <a:extLst>
                        <a:ext uri="{9D8B030D-6E8A-4147-A177-3AD203B41FA5}">
                          <a16:colId xmlns:a16="http://schemas.microsoft.com/office/drawing/2014/main" val="3372824183"/>
                        </a:ext>
                      </a:extLst>
                    </a:gridCol>
                  </a:tblGrid>
                  <a:tr h="366332">
                    <a:tc>
                      <a:txBody>
                        <a:bodyPr/>
                        <a:lstStyle/>
                        <a:p>
                          <a:r>
                            <a:rPr lang="en-US" dirty="0"/>
                            <a:t>A</a:t>
                          </a:r>
                        </a:p>
                      </a:txBody>
                      <a:tcPr/>
                    </a:tc>
                    <a:tc>
                      <a:txBody>
                        <a:bodyPr/>
                        <a:lstStyle/>
                        <a:p>
                          <a:r>
                            <a:rPr lang="en-US" dirty="0"/>
                            <a:t>B</a:t>
                          </a:r>
                        </a:p>
                      </a:txBody>
                      <a:tcPr/>
                    </a:tc>
                    <a:tc>
                      <a:txBody>
                        <a:bodyPr/>
                        <a:lstStyle/>
                        <a:p>
                          <a:r>
                            <a:rPr lang="en-US" dirty="0"/>
                            <a:t>C</a:t>
                          </a:r>
                        </a:p>
                      </a:txBody>
                      <a:tcPr/>
                    </a:tc>
                    <a:tc>
                      <a:txBody>
                        <a:bodyPr/>
                        <a:lstStyle/>
                        <a:p>
                          <a:endParaRPr lang="en-US"/>
                        </a:p>
                      </a:txBody>
                      <a:tcPr>
                        <a:blipFill>
                          <a:blip r:embed="rId4"/>
                          <a:stretch>
                            <a:fillRect l="-54848" t="-8333" r="-1212" b="-828333"/>
                          </a:stretch>
                        </a:blipFill>
                      </a:tcPr>
                    </a:tc>
                    <a:extLst>
                      <a:ext uri="{0D108BD9-81ED-4DB2-BD59-A6C34878D82A}">
                        <a16:rowId xmlns:a16="http://schemas.microsoft.com/office/drawing/2014/main" val="2064370812"/>
                      </a:ext>
                    </a:extLst>
                  </a:tr>
                  <a:tr h="365760">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3680165974"/>
                      </a:ext>
                    </a:extLst>
                  </a:tr>
                  <a:tr h="365760">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1277294381"/>
                      </a:ext>
                    </a:extLst>
                  </a:tr>
                  <a:tr h="365760">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3267865"/>
                      </a:ext>
                    </a:extLst>
                  </a:tr>
                  <a:tr h="365760">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1118128381"/>
                      </a:ext>
                    </a:extLst>
                  </a:tr>
                  <a:tr h="365760">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2293258372"/>
                      </a:ext>
                    </a:extLst>
                  </a:tr>
                  <a:tr h="365760">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2186178973"/>
                      </a:ext>
                    </a:extLst>
                  </a:tr>
                  <a:tr h="365760">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2596991197"/>
                      </a:ext>
                    </a:extLst>
                  </a:tr>
                  <a:tr h="365760">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481967982"/>
                      </a:ext>
                    </a:extLst>
                  </a:tr>
                </a:tbl>
              </a:graphicData>
            </a:graphic>
          </p:graphicFrame>
        </mc:Fallback>
      </mc:AlternateContent>
    </p:spTree>
    <p:extLst>
      <p:ext uri="{BB962C8B-B14F-4D97-AF65-F5344CB8AC3E}">
        <p14:creationId xmlns:p14="http://schemas.microsoft.com/office/powerpoint/2010/main" val="2195831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42D605-F7BA-4E24-BA98-B3E97D9FBCFC}"/>
              </a:ext>
            </a:extLst>
          </p:cNvPr>
          <p:cNvSpPr>
            <a:spLocks noGrp="1"/>
          </p:cNvSpPr>
          <p:nvPr>
            <p:ph idx="1"/>
          </p:nvPr>
        </p:nvSpPr>
        <p:spPr>
          <a:xfrm>
            <a:off x="242371" y="352540"/>
            <a:ext cx="11457541" cy="6202496"/>
          </a:xfrm>
        </p:spPr>
        <p:txBody>
          <a:bodyPr>
            <a:normAutofit/>
          </a:bodyPr>
          <a:lstStyle/>
          <a:p>
            <a:pPr marL="0" indent="0">
              <a:buNone/>
            </a:pPr>
            <a:r>
              <a:rPr lang="en-US" dirty="0">
                <a:solidFill>
                  <a:srgbClr val="7030A0"/>
                </a:solidFill>
              </a:rPr>
              <a:t>Logic Gates </a:t>
            </a:r>
          </a:p>
          <a:p>
            <a:pPr>
              <a:buFont typeface="Wingdings" panose="05000000000000000000" pitchFamily="2" charset="2"/>
              <a:buChar char="v"/>
            </a:pPr>
            <a:r>
              <a:rPr lang="en-US" sz="1800" dirty="0"/>
              <a:t>Quite complex digital logic circuits (e.g. entire computers) can be built  using a few types of basic circuits called gates, each performing a single  elementary logic operation : NOT, AND, OR, NAND, NOR, etc.. </a:t>
            </a:r>
          </a:p>
          <a:p>
            <a:pPr marL="0" indent="0">
              <a:buNone/>
            </a:pPr>
            <a:endParaRPr lang="en-US" sz="1800" dirty="0"/>
          </a:p>
        </p:txBody>
      </p:sp>
      <p:sp>
        <p:nvSpPr>
          <p:cNvPr id="4" name="Slide Number Placeholder 3">
            <a:extLst>
              <a:ext uri="{FF2B5EF4-FFF2-40B4-BE49-F238E27FC236}">
                <a16:creationId xmlns:a16="http://schemas.microsoft.com/office/drawing/2014/main" id="{95963A18-90E8-4C49-9867-8CCC119D90F4}"/>
              </a:ext>
            </a:extLst>
          </p:cNvPr>
          <p:cNvSpPr>
            <a:spLocks noGrp="1"/>
          </p:cNvSpPr>
          <p:nvPr>
            <p:ph type="sldNum" sz="quarter" idx="12"/>
          </p:nvPr>
        </p:nvSpPr>
        <p:spPr/>
        <p:txBody>
          <a:bodyPr/>
          <a:lstStyle/>
          <a:p>
            <a:fld id="{145F1A9C-ECDE-4612-BDBD-5BD03053D82A}" type="slidenum">
              <a:rPr lang="en-US" smtClean="0"/>
              <a:t>15</a:t>
            </a:fld>
            <a:endParaRPr lang="en-US"/>
          </a:p>
        </p:txBody>
      </p:sp>
      <p:pic>
        <p:nvPicPr>
          <p:cNvPr id="6" name="Picture 5">
            <a:extLst>
              <a:ext uri="{FF2B5EF4-FFF2-40B4-BE49-F238E27FC236}">
                <a16:creationId xmlns:a16="http://schemas.microsoft.com/office/drawing/2014/main" id="{0639ED2E-ABCA-4BED-AC78-E622F3E387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524" y="1685581"/>
            <a:ext cx="5420296" cy="4670769"/>
          </a:xfrm>
          <a:prstGeom prst="rect">
            <a:avLst/>
          </a:prstGeom>
        </p:spPr>
      </p:pic>
      <p:pic>
        <p:nvPicPr>
          <p:cNvPr id="8" name="Picture 7">
            <a:extLst>
              <a:ext uri="{FF2B5EF4-FFF2-40B4-BE49-F238E27FC236}">
                <a16:creationId xmlns:a16="http://schemas.microsoft.com/office/drawing/2014/main" id="{9B2AF146-FED8-48B9-A2C2-76AEC29B91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5465" y="1685581"/>
            <a:ext cx="5420297" cy="4504329"/>
          </a:xfrm>
          <a:prstGeom prst="rect">
            <a:avLst/>
          </a:prstGeom>
        </p:spPr>
      </p:pic>
    </p:spTree>
    <p:extLst>
      <p:ext uri="{BB962C8B-B14F-4D97-AF65-F5344CB8AC3E}">
        <p14:creationId xmlns:p14="http://schemas.microsoft.com/office/powerpoint/2010/main" val="14534982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02212E-84D0-4DED-880F-25CB43BDB02E}"/>
              </a:ext>
            </a:extLst>
          </p:cNvPr>
          <p:cNvSpPr>
            <a:spLocks noGrp="1"/>
          </p:cNvSpPr>
          <p:nvPr>
            <p:ph idx="1"/>
          </p:nvPr>
        </p:nvSpPr>
        <p:spPr>
          <a:xfrm>
            <a:off x="282766" y="220337"/>
            <a:ext cx="11626468" cy="6501137"/>
          </a:xfrm>
        </p:spPr>
        <p:txBody>
          <a:bodyPr/>
          <a:lstStyle/>
          <a:p>
            <a:pPr marL="0" indent="0">
              <a:buNone/>
            </a:pPr>
            <a:r>
              <a:rPr lang="en-US" dirty="0"/>
              <a:t>Positive logic system</a:t>
            </a:r>
          </a:p>
          <a:p>
            <a:pPr marL="0" indent="0">
              <a:buNone/>
            </a:pPr>
            <a:r>
              <a:rPr lang="en-US" sz="1800" dirty="0"/>
              <a:t>In a positive logic system, the more positive voltage value of the two  is assigned the logical 1 and the other is assigned logical 0.</a:t>
            </a:r>
          </a:p>
          <a:p>
            <a:pPr marL="0" indent="0">
              <a:buNone/>
            </a:pPr>
            <a:r>
              <a:rPr lang="en-US" sz="1800" dirty="0"/>
              <a:t>For example of the voltage values 0 V and 5 V. The 5 V is logical 1  and 0 V is logical 0. Similarly, for voltage ranges −1 V and −5 V, −1 V  is logical 1 and −5 V is logical 0.</a:t>
            </a:r>
          </a:p>
          <a:p>
            <a:pPr marL="0" indent="0">
              <a:buNone/>
            </a:pPr>
            <a:endParaRPr lang="en-US" sz="1800" dirty="0"/>
          </a:p>
          <a:p>
            <a:pPr marL="0" indent="0">
              <a:buNone/>
            </a:pPr>
            <a:endParaRPr lang="en-US" dirty="0"/>
          </a:p>
          <a:p>
            <a:pPr marL="0" indent="0">
              <a:buNone/>
            </a:pPr>
            <a:endParaRPr lang="en-US" sz="1800" dirty="0"/>
          </a:p>
        </p:txBody>
      </p:sp>
      <p:sp>
        <p:nvSpPr>
          <p:cNvPr id="4" name="Slide Number Placeholder 3">
            <a:extLst>
              <a:ext uri="{FF2B5EF4-FFF2-40B4-BE49-F238E27FC236}">
                <a16:creationId xmlns:a16="http://schemas.microsoft.com/office/drawing/2014/main" id="{311D8AC7-3F65-4E9C-A356-9C48959A5FB8}"/>
              </a:ext>
            </a:extLst>
          </p:cNvPr>
          <p:cNvSpPr>
            <a:spLocks noGrp="1"/>
          </p:cNvSpPr>
          <p:nvPr>
            <p:ph type="sldNum" sz="quarter" idx="12"/>
          </p:nvPr>
        </p:nvSpPr>
        <p:spPr/>
        <p:txBody>
          <a:bodyPr/>
          <a:lstStyle/>
          <a:p>
            <a:fld id="{145F1A9C-ECDE-4612-BDBD-5BD03053D82A}" type="slidenum">
              <a:rPr lang="en-US" smtClean="0"/>
              <a:t>16</a:t>
            </a:fld>
            <a:endParaRPr lang="en-US"/>
          </a:p>
        </p:txBody>
      </p:sp>
      <p:pic>
        <p:nvPicPr>
          <p:cNvPr id="8" name="Picture 7">
            <a:extLst>
              <a:ext uri="{FF2B5EF4-FFF2-40B4-BE49-F238E27FC236}">
                <a16:creationId xmlns:a16="http://schemas.microsoft.com/office/drawing/2014/main" id="{0F54D1F4-B07B-405D-A91C-5616E7C2E7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805" y="2149736"/>
            <a:ext cx="4339342" cy="4206614"/>
          </a:xfrm>
          <a:prstGeom prst="rect">
            <a:avLst/>
          </a:prstGeom>
        </p:spPr>
      </p:pic>
      <p:pic>
        <p:nvPicPr>
          <p:cNvPr id="10" name="Picture 9">
            <a:extLst>
              <a:ext uri="{FF2B5EF4-FFF2-40B4-BE49-F238E27FC236}">
                <a16:creationId xmlns:a16="http://schemas.microsoft.com/office/drawing/2014/main" id="{62B865B7-C5B1-4BAB-8481-DEC36C9E0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0186" y="1960077"/>
            <a:ext cx="7019048" cy="4647289"/>
          </a:xfrm>
          <a:prstGeom prst="rect">
            <a:avLst/>
          </a:prstGeom>
        </p:spPr>
      </p:pic>
    </p:spTree>
    <p:extLst>
      <p:ext uri="{BB962C8B-B14F-4D97-AF65-F5344CB8AC3E}">
        <p14:creationId xmlns:p14="http://schemas.microsoft.com/office/powerpoint/2010/main" val="31509509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35C0ED-F177-41D0-8329-DF2F1B62D310}"/>
              </a:ext>
            </a:extLst>
          </p:cNvPr>
          <p:cNvSpPr>
            <a:spLocks noGrp="1"/>
          </p:cNvSpPr>
          <p:nvPr>
            <p:ph idx="1"/>
          </p:nvPr>
        </p:nvSpPr>
        <p:spPr>
          <a:xfrm>
            <a:off x="495759" y="429658"/>
            <a:ext cx="11160087" cy="6048260"/>
          </a:xfrm>
        </p:spPr>
        <p:txBody>
          <a:bodyPr>
            <a:normAutofit/>
          </a:bodyPr>
          <a:lstStyle/>
          <a:p>
            <a:pPr marL="0" indent="0">
              <a:buNone/>
            </a:pPr>
            <a:r>
              <a:rPr lang="en-US" dirty="0"/>
              <a:t>Negative logic system</a:t>
            </a:r>
          </a:p>
          <a:p>
            <a:pPr marL="0" indent="0">
              <a:buNone/>
            </a:pPr>
            <a:r>
              <a:rPr lang="en-US" sz="1800" dirty="0"/>
              <a:t>In a negative logical system, the more negative voltage value of the two available voltage values is assigned logical 1 and the other is assigned logical 0.</a:t>
            </a:r>
          </a:p>
          <a:p>
            <a:pPr marL="0" indent="0">
              <a:buNone/>
            </a:pPr>
            <a:r>
              <a:rPr lang="en-US" sz="1800" dirty="0"/>
              <a:t>For example, if there are two voltages values, 0 V and 5 V, 0 V is assigned logical 1 and 5 V is assigned logical 0. Similarly for voltage values –1 V and –5 V, –1 is assigned logical 0, and –5 V is assigned logical 1. </a:t>
            </a:r>
          </a:p>
          <a:p>
            <a:pPr>
              <a:buFont typeface="Wingdings" panose="05000000000000000000" pitchFamily="2" charset="2"/>
              <a:buChar char="v"/>
            </a:pPr>
            <a:r>
              <a:rPr lang="en-US" sz="1800" dirty="0">
                <a:solidFill>
                  <a:srgbClr val="C00000"/>
                </a:solidFill>
              </a:rPr>
              <a:t>In most cases, we will assume positive logic. The AND gate positive logic system will not behave as AND gate in negative logic system.</a:t>
            </a:r>
          </a:p>
          <a:p>
            <a:pPr marL="0" indent="0">
              <a:buNone/>
            </a:pPr>
            <a:r>
              <a:rPr lang="en-US" dirty="0">
                <a:solidFill>
                  <a:srgbClr val="002060"/>
                </a:solidFill>
              </a:rPr>
              <a:t>Switching Algebra </a:t>
            </a:r>
          </a:p>
          <a:p>
            <a:pPr marL="0" indent="0">
              <a:buNone/>
            </a:pPr>
            <a:r>
              <a:rPr lang="en-US" sz="1800" dirty="0"/>
              <a:t>               Switch “off ” =logic “0”                 </a:t>
            </a:r>
          </a:p>
          <a:p>
            <a:pPr marL="0" indent="0">
              <a:buNone/>
            </a:pPr>
            <a:r>
              <a:rPr lang="en-US" sz="1800" dirty="0"/>
              <a:t>While    Switch “on ” =logic “1”</a:t>
            </a:r>
          </a:p>
          <a:p>
            <a:pPr marL="0" indent="0">
              <a:buNone/>
            </a:pPr>
            <a:endParaRPr lang="en-US" sz="1800" dirty="0"/>
          </a:p>
          <a:p>
            <a:pPr marL="0" indent="0">
              <a:buNone/>
            </a:pPr>
            <a:r>
              <a:rPr lang="en-US" dirty="0">
                <a:solidFill>
                  <a:srgbClr val="002060"/>
                </a:solidFill>
              </a:rPr>
              <a:t>OR Gate                                               AND Gate </a:t>
            </a:r>
          </a:p>
        </p:txBody>
      </p:sp>
      <p:sp>
        <p:nvSpPr>
          <p:cNvPr id="4" name="Slide Number Placeholder 3">
            <a:extLst>
              <a:ext uri="{FF2B5EF4-FFF2-40B4-BE49-F238E27FC236}">
                <a16:creationId xmlns:a16="http://schemas.microsoft.com/office/drawing/2014/main" id="{29BB78DB-2F98-4768-B3A8-6563CB8E47C9}"/>
              </a:ext>
            </a:extLst>
          </p:cNvPr>
          <p:cNvSpPr>
            <a:spLocks noGrp="1"/>
          </p:cNvSpPr>
          <p:nvPr>
            <p:ph type="sldNum" sz="quarter" idx="12"/>
          </p:nvPr>
        </p:nvSpPr>
        <p:spPr/>
        <p:txBody>
          <a:bodyPr/>
          <a:lstStyle/>
          <a:p>
            <a:fld id="{145F1A9C-ECDE-4612-BDBD-5BD03053D82A}" type="slidenum">
              <a:rPr lang="en-US" smtClean="0"/>
              <a:t>17</a:t>
            </a:fld>
            <a:endParaRPr lang="en-US"/>
          </a:p>
        </p:txBody>
      </p:sp>
      <p:pic>
        <p:nvPicPr>
          <p:cNvPr id="6" name="Picture 5">
            <a:extLst>
              <a:ext uri="{FF2B5EF4-FFF2-40B4-BE49-F238E27FC236}">
                <a16:creationId xmlns:a16="http://schemas.microsoft.com/office/drawing/2014/main" id="{358E5750-83EE-4EA8-BAFD-DF06C79FD0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2405" y="3585855"/>
            <a:ext cx="1821513" cy="515039"/>
          </a:xfrm>
          <a:prstGeom prst="rect">
            <a:avLst/>
          </a:prstGeom>
        </p:spPr>
      </p:pic>
      <p:pic>
        <p:nvPicPr>
          <p:cNvPr id="8" name="Picture 7">
            <a:extLst>
              <a:ext uri="{FF2B5EF4-FFF2-40B4-BE49-F238E27FC236}">
                <a16:creationId xmlns:a16="http://schemas.microsoft.com/office/drawing/2014/main" id="{8407931C-7677-4D6B-BDFA-9D9F10E324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6568" y="3067929"/>
            <a:ext cx="1657350" cy="651831"/>
          </a:xfrm>
          <a:prstGeom prst="rect">
            <a:avLst/>
          </a:prstGeom>
        </p:spPr>
      </p:pic>
      <p:pic>
        <p:nvPicPr>
          <p:cNvPr id="18" name="Picture 17">
            <a:extLst>
              <a:ext uri="{FF2B5EF4-FFF2-40B4-BE49-F238E27FC236}">
                <a16:creationId xmlns:a16="http://schemas.microsoft.com/office/drawing/2014/main" id="{781409AD-4344-4716-B1F9-BA5B3CBCF3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804" y="4237686"/>
            <a:ext cx="3305175" cy="1828800"/>
          </a:xfrm>
          <a:prstGeom prst="rect">
            <a:avLst/>
          </a:prstGeom>
        </p:spPr>
      </p:pic>
      <p:pic>
        <p:nvPicPr>
          <p:cNvPr id="20" name="Picture 19">
            <a:extLst>
              <a:ext uri="{FF2B5EF4-FFF2-40B4-BE49-F238E27FC236}">
                <a16:creationId xmlns:a16="http://schemas.microsoft.com/office/drawing/2014/main" id="{35EE2EE0-DE4F-48EA-9AD0-996A80444B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4690" y="4237686"/>
            <a:ext cx="4259110" cy="1828800"/>
          </a:xfrm>
          <a:prstGeom prst="rect">
            <a:avLst/>
          </a:prstGeom>
        </p:spPr>
      </p:pic>
    </p:spTree>
    <p:extLst>
      <p:ext uri="{BB962C8B-B14F-4D97-AF65-F5344CB8AC3E}">
        <p14:creationId xmlns:p14="http://schemas.microsoft.com/office/powerpoint/2010/main" val="20907442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161C72-4085-4676-9859-971E29245B7F}"/>
              </a:ext>
            </a:extLst>
          </p:cNvPr>
          <p:cNvSpPr>
            <a:spLocks noGrp="1"/>
          </p:cNvSpPr>
          <p:nvPr>
            <p:ph idx="1"/>
          </p:nvPr>
        </p:nvSpPr>
        <p:spPr>
          <a:xfrm>
            <a:off x="539827" y="583894"/>
            <a:ext cx="11270255" cy="6076080"/>
          </a:xfrm>
        </p:spPr>
        <p:txBody>
          <a:bodyPr/>
          <a:lstStyle/>
          <a:p>
            <a:pPr marL="0" indent="0">
              <a:buNone/>
            </a:pPr>
            <a:r>
              <a:rPr lang="en-US" dirty="0"/>
              <a:t>NOR Gate                                              NAND Gate</a:t>
            </a:r>
          </a:p>
          <a:p>
            <a:pPr marL="0" indent="0">
              <a:buNone/>
            </a:pPr>
            <a:endParaRPr lang="en-US" dirty="0"/>
          </a:p>
          <a:p>
            <a:pPr marL="0" indent="0">
              <a:buNone/>
            </a:pPr>
            <a:endParaRPr lang="en-US" dirty="0"/>
          </a:p>
          <a:p>
            <a:pPr marL="0" indent="0">
              <a:buNone/>
            </a:pPr>
            <a:endParaRPr lang="en-US" dirty="0"/>
          </a:p>
          <a:p>
            <a:pPr marL="0" indent="0">
              <a:buNone/>
            </a:pPr>
            <a:r>
              <a:rPr lang="en-US" dirty="0"/>
              <a:t>NOT Gate                                              XOR Gate</a:t>
            </a:r>
          </a:p>
          <a:p>
            <a:pPr marL="0" indent="0">
              <a:buNone/>
            </a:pPr>
            <a:endParaRPr lang="en-US" dirty="0"/>
          </a:p>
          <a:p>
            <a:pPr marL="0" indent="0">
              <a:buNone/>
            </a:pPr>
            <a:endParaRPr lang="en-US" dirty="0"/>
          </a:p>
          <a:p>
            <a:pPr marL="0" indent="0">
              <a:buNone/>
            </a:pPr>
            <a:endParaRPr lang="en-US" dirty="0"/>
          </a:p>
          <a:p>
            <a:pPr marL="0" indent="0">
              <a:buNone/>
            </a:pPr>
            <a:r>
              <a:rPr lang="en-US" dirty="0"/>
              <a:t>XNOR</a:t>
            </a:r>
          </a:p>
          <a:p>
            <a:pPr marL="0" indent="0">
              <a:buNone/>
            </a:pPr>
            <a:r>
              <a:rPr lang="en-US" dirty="0"/>
              <a:t> </a:t>
            </a:r>
          </a:p>
        </p:txBody>
      </p:sp>
      <p:sp>
        <p:nvSpPr>
          <p:cNvPr id="4" name="Slide Number Placeholder 3">
            <a:extLst>
              <a:ext uri="{FF2B5EF4-FFF2-40B4-BE49-F238E27FC236}">
                <a16:creationId xmlns:a16="http://schemas.microsoft.com/office/drawing/2014/main" id="{F61A8FF3-5805-411D-958C-D218B34D8BB8}"/>
              </a:ext>
            </a:extLst>
          </p:cNvPr>
          <p:cNvSpPr>
            <a:spLocks noGrp="1"/>
          </p:cNvSpPr>
          <p:nvPr>
            <p:ph type="sldNum" sz="quarter" idx="12"/>
          </p:nvPr>
        </p:nvSpPr>
        <p:spPr/>
        <p:txBody>
          <a:bodyPr/>
          <a:lstStyle/>
          <a:p>
            <a:fld id="{145F1A9C-ECDE-4612-BDBD-5BD03053D82A}" type="slidenum">
              <a:rPr lang="en-US" smtClean="0"/>
              <a:t>18</a:t>
            </a:fld>
            <a:endParaRPr lang="en-US"/>
          </a:p>
        </p:txBody>
      </p:sp>
      <p:pic>
        <p:nvPicPr>
          <p:cNvPr id="6" name="Picture 5">
            <a:extLst>
              <a:ext uri="{FF2B5EF4-FFF2-40B4-BE49-F238E27FC236}">
                <a16:creationId xmlns:a16="http://schemas.microsoft.com/office/drawing/2014/main" id="{C7B9C684-C148-4B60-8323-A34A3F2D4B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4846" y="506776"/>
            <a:ext cx="3003588" cy="2137271"/>
          </a:xfrm>
          <a:prstGeom prst="rect">
            <a:avLst/>
          </a:prstGeom>
        </p:spPr>
      </p:pic>
      <p:pic>
        <p:nvPicPr>
          <p:cNvPr id="12" name="Picture 11">
            <a:extLst>
              <a:ext uri="{FF2B5EF4-FFF2-40B4-BE49-F238E27FC236}">
                <a16:creationId xmlns:a16="http://schemas.microsoft.com/office/drawing/2014/main" id="{80BF5A74-55F6-4382-993B-A526E64904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5364" y="506777"/>
            <a:ext cx="3135561" cy="2137270"/>
          </a:xfrm>
          <a:prstGeom prst="rect">
            <a:avLst/>
          </a:prstGeom>
        </p:spPr>
      </p:pic>
      <p:pic>
        <p:nvPicPr>
          <p:cNvPr id="14" name="Picture 13">
            <a:extLst>
              <a:ext uri="{FF2B5EF4-FFF2-40B4-BE49-F238E27FC236}">
                <a16:creationId xmlns:a16="http://schemas.microsoft.com/office/drawing/2014/main" id="{1FFB6312-73C3-4784-9D29-3DBEFEA1BD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859" y="2644047"/>
            <a:ext cx="3135562" cy="1569907"/>
          </a:xfrm>
          <a:prstGeom prst="rect">
            <a:avLst/>
          </a:prstGeom>
        </p:spPr>
      </p:pic>
      <p:pic>
        <p:nvPicPr>
          <p:cNvPr id="16" name="Picture 15">
            <a:extLst>
              <a:ext uri="{FF2B5EF4-FFF2-40B4-BE49-F238E27FC236}">
                <a16:creationId xmlns:a16="http://schemas.microsoft.com/office/drawing/2014/main" id="{E10A76DC-8B9F-41D5-835B-20E860DFF6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9959" y="2823434"/>
            <a:ext cx="4380123" cy="1945077"/>
          </a:xfrm>
          <a:prstGeom prst="rect">
            <a:avLst/>
          </a:prstGeom>
        </p:spPr>
      </p:pic>
      <p:pic>
        <p:nvPicPr>
          <p:cNvPr id="18" name="Picture 17">
            <a:extLst>
              <a:ext uri="{FF2B5EF4-FFF2-40B4-BE49-F238E27FC236}">
                <a16:creationId xmlns:a16="http://schemas.microsoft.com/office/drawing/2014/main" id="{EE13698A-005B-4B6C-A8E4-09A0C16AAD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0361" y="4213954"/>
            <a:ext cx="4427220" cy="2446020"/>
          </a:xfrm>
          <a:prstGeom prst="rect">
            <a:avLst/>
          </a:prstGeom>
        </p:spPr>
      </p:pic>
      <p:sp>
        <p:nvSpPr>
          <p:cNvPr id="7" name="Rectangle: Rounded Corners 6">
            <a:extLst>
              <a:ext uri="{FF2B5EF4-FFF2-40B4-BE49-F238E27FC236}">
                <a16:creationId xmlns:a16="http://schemas.microsoft.com/office/drawing/2014/main" id="{8190259C-2837-473C-AC14-F6DAEBD32274}"/>
              </a:ext>
            </a:extLst>
          </p:cNvPr>
          <p:cNvSpPr/>
          <p:nvPr/>
        </p:nvSpPr>
        <p:spPr>
          <a:xfrm>
            <a:off x="3558448" y="4384713"/>
            <a:ext cx="176270" cy="1943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w="0"/>
                <a:solidFill>
                  <a:schemeClr val="tx1"/>
                </a:solidFill>
                <a:effectLst>
                  <a:outerShdw blurRad="38100" dist="19050" dir="2700000" algn="tl" rotWithShape="0">
                    <a:schemeClr val="dk1">
                      <a:alpha val="40000"/>
                    </a:schemeClr>
                  </a:outerShdw>
                </a:effectLst>
              </a:rPr>
              <a:t>0</a:t>
            </a:r>
          </a:p>
        </p:txBody>
      </p:sp>
      <p:sp>
        <p:nvSpPr>
          <p:cNvPr id="8" name="Rectangle: Rounded Corners 7">
            <a:extLst>
              <a:ext uri="{FF2B5EF4-FFF2-40B4-BE49-F238E27FC236}">
                <a16:creationId xmlns:a16="http://schemas.microsoft.com/office/drawing/2014/main" id="{C6B6DB43-D8AF-449F-8C75-697FBF5A4B7D}"/>
              </a:ext>
            </a:extLst>
          </p:cNvPr>
          <p:cNvSpPr/>
          <p:nvPr/>
        </p:nvSpPr>
        <p:spPr>
          <a:xfrm>
            <a:off x="3558448" y="4873393"/>
            <a:ext cx="176270" cy="1943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w="0"/>
                <a:solidFill>
                  <a:schemeClr val="tx1"/>
                </a:solidFill>
                <a:effectLst>
                  <a:outerShdw blurRad="38100" dist="19050" dir="2700000" algn="tl" rotWithShape="0">
                    <a:schemeClr val="dk1">
                      <a:alpha val="40000"/>
                    </a:schemeClr>
                  </a:outerShdw>
                </a:effectLst>
              </a:rPr>
              <a:t>1</a:t>
            </a:r>
          </a:p>
        </p:txBody>
      </p:sp>
    </p:spTree>
    <p:extLst>
      <p:ext uri="{BB962C8B-B14F-4D97-AF65-F5344CB8AC3E}">
        <p14:creationId xmlns:p14="http://schemas.microsoft.com/office/powerpoint/2010/main" val="41395937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950662-A234-44DB-B5B4-E3FAEEF5D71A}"/>
              </a:ext>
            </a:extLst>
          </p:cNvPr>
          <p:cNvSpPr>
            <a:spLocks noGrp="1"/>
          </p:cNvSpPr>
          <p:nvPr>
            <p:ph idx="1"/>
          </p:nvPr>
        </p:nvSpPr>
        <p:spPr>
          <a:xfrm>
            <a:off x="264405" y="253388"/>
            <a:ext cx="11523643" cy="6367749"/>
          </a:xfrm>
        </p:spPr>
        <p:txBody>
          <a:bodyPr/>
          <a:lstStyle/>
          <a:p>
            <a:pPr marL="0" indent="0">
              <a:buNone/>
            </a:pPr>
            <a:r>
              <a:rPr lang="en-US" dirty="0"/>
              <a:t>Diode Logic (DL)</a:t>
            </a:r>
          </a:p>
          <a:p>
            <a:pPr>
              <a:buFont typeface="Wingdings" panose="05000000000000000000" pitchFamily="2" charset="2"/>
              <a:buChar char="ü"/>
            </a:pPr>
            <a:r>
              <a:rPr lang="en-US" sz="1800" dirty="0">
                <a:solidFill>
                  <a:srgbClr val="C00000"/>
                </a:solidFill>
              </a:rPr>
              <a:t>In most cases, we will assume positive logic. The AND gate positive logic system will not behave as AND gate in negative logic system.</a:t>
            </a:r>
          </a:p>
          <a:p>
            <a:pPr marL="0" indent="0">
              <a:buNone/>
            </a:pPr>
            <a:r>
              <a:rPr lang="en-US" dirty="0"/>
              <a:t>AND Gate                                                          OR Gate</a:t>
            </a:r>
          </a:p>
          <a:p>
            <a:pPr marL="0" indent="0">
              <a:buNone/>
            </a:pPr>
            <a:endParaRPr lang="en-US" dirty="0"/>
          </a:p>
          <a:p>
            <a:pPr marL="0" indent="0">
              <a:buNone/>
            </a:pPr>
            <a:endParaRPr lang="en-US" dirty="0"/>
          </a:p>
          <a:p>
            <a:pPr marL="0" indent="0">
              <a:buNone/>
            </a:pPr>
            <a:r>
              <a:rPr lang="en-US" sz="1800" dirty="0"/>
              <a:t>The  </a:t>
            </a:r>
            <a:r>
              <a:rPr lang="en-US" sz="1800" b="1" u="sng" dirty="0"/>
              <a:t>OR</a:t>
            </a:r>
            <a:r>
              <a:rPr lang="en-US" sz="1800" dirty="0"/>
              <a:t> gate circuit shown before become </a:t>
            </a:r>
            <a:r>
              <a:rPr lang="en-US" sz="1800" b="1" u="sng" dirty="0"/>
              <a:t>AND</a:t>
            </a:r>
            <a:r>
              <a:rPr lang="en-US" sz="1800" dirty="0"/>
              <a:t> Gate by using </a:t>
            </a:r>
            <a:r>
              <a:rPr lang="en-US" sz="1800" dirty="0">
                <a:solidFill>
                  <a:srgbClr val="FF0000"/>
                </a:solidFill>
              </a:rPr>
              <a:t>negative logic system</a:t>
            </a:r>
          </a:p>
          <a:p>
            <a:pPr marL="0" indent="0">
              <a:buNone/>
            </a:pPr>
            <a:r>
              <a:rPr lang="en-US" sz="1800" dirty="0"/>
              <a:t>The  </a:t>
            </a:r>
            <a:r>
              <a:rPr lang="en-US" sz="1800" b="1" u="sng" dirty="0"/>
              <a:t>AND</a:t>
            </a:r>
            <a:r>
              <a:rPr lang="en-US" sz="1800" dirty="0"/>
              <a:t> gate circuit shown before become </a:t>
            </a:r>
            <a:r>
              <a:rPr lang="en-US" sz="1800" b="1" u="sng" dirty="0"/>
              <a:t>OR</a:t>
            </a:r>
            <a:r>
              <a:rPr lang="en-US" sz="1800" dirty="0"/>
              <a:t> Gate by using </a:t>
            </a:r>
            <a:r>
              <a:rPr lang="en-US" sz="1800" dirty="0">
                <a:solidFill>
                  <a:srgbClr val="FF0000"/>
                </a:solidFill>
              </a:rPr>
              <a:t>negative logic system</a:t>
            </a:r>
          </a:p>
          <a:p>
            <a:pPr marL="0" indent="0">
              <a:buNone/>
            </a:pPr>
            <a:endParaRPr lang="en-US" sz="1800" dirty="0"/>
          </a:p>
          <a:p>
            <a:pPr marL="0" indent="0">
              <a:buNone/>
            </a:pPr>
            <a:endParaRPr lang="en-US" sz="1800" dirty="0"/>
          </a:p>
          <a:p>
            <a:pPr marL="0" indent="0">
              <a:buNone/>
            </a:pPr>
            <a:endParaRPr lang="en-US" sz="1800" dirty="0"/>
          </a:p>
        </p:txBody>
      </p:sp>
      <p:sp>
        <p:nvSpPr>
          <p:cNvPr id="4" name="Slide Number Placeholder 3">
            <a:extLst>
              <a:ext uri="{FF2B5EF4-FFF2-40B4-BE49-F238E27FC236}">
                <a16:creationId xmlns:a16="http://schemas.microsoft.com/office/drawing/2014/main" id="{4489935A-9876-42D7-B3E5-BF3A8B23D0C7}"/>
              </a:ext>
            </a:extLst>
          </p:cNvPr>
          <p:cNvSpPr>
            <a:spLocks noGrp="1"/>
          </p:cNvSpPr>
          <p:nvPr>
            <p:ph type="sldNum" sz="quarter" idx="12"/>
          </p:nvPr>
        </p:nvSpPr>
        <p:spPr/>
        <p:txBody>
          <a:bodyPr/>
          <a:lstStyle/>
          <a:p>
            <a:fld id="{145F1A9C-ECDE-4612-BDBD-5BD03053D82A}" type="slidenum">
              <a:rPr lang="en-US" smtClean="0"/>
              <a:t>19</a:t>
            </a:fld>
            <a:endParaRPr lang="en-US"/>
          </a:p>
        </p:txBody>
      </p:sp>
      <p:pic>
        <p:nvPicPr>
          <p:cNvPr id="6" name="Picture 5">
            <a:extLst>
              <a:ext uri="{FF2B5EF4-FFF2-40B4-BE49-F238E27FC236}">
                <a16:creationId xmlns:a16="http://schemas.microsoft.com/office/drawing/2014/main" id="{5C4C3E0B-BEEC-40FC-8912-823B3C75CF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1608" y="1295095"/>
            <a:ext cx="2123615" cy="1547258"/>
          </a:xfrm>
          <a:prstGeom prst="rect">
            <a:avLst/>
          </a:prstGeom>
        </p:spPr>
      </p:pic>
      <p:pic>
        <p:nvPicPr>
          <p:cNvPr id="8" name="Picture 7">
            <a:extLst>
              <a:ext uri="{FF2B5EF4-FFF2-40B4-BE49-F238E27FC236}">
                <a16:creationId xmlns:a16="http://schemas.microsoft.com/office/drawing/2014/main" id="{31AAA4F6-00C1-4632-87AC-F4DEC000E7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0603" y="1295095"/>
            <a:ext cx="2853197" cy="1547258"/>
          </a:xfrm>
          <a:prstGeom prst="rect">
            <a:avLst/>
          </a:prstGeom>
        </p:spPr>
      </p:pic>
    </p:spTree>
    <p:extLst>
      <p:ext uri="{BB962C8B-B14F-4D97-AF65-F5344CB8AC3E}">
        <p14:creationId xmlns:p14="http://schemas.microsoft.com/office/powerpoint/2010/main" val="3385912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A647D7-BC02-4D24-BD09-CB0A4B2D9434}"/>
              </a:ext>
            </a:extLst>
          </p:cNvPr>
          <p:cNvSpPr>
            <a:spLocks noGrp="1"/>
          </p:cNvSpPr>
          <p:nvPr>
            <p:ph idx="1"/>
          </p:nvPr>
        </p:nvSpPr>
        <p:spPr>
          <a:xfrm>
            <a:off x="517793" y="275422"/>
            <a:ext cx="10836007" cy="6323682"/>
          </a:xfrm>
        </p:spPr>
        <p:txBody>
          <a:bodyPr>
            <a:normAutofit fontScale="92500" lnSpcReduction="20000"/>
          </a:bodyPr>
          <a:lstStyle/>
          <a:p>
            <a:pPr marL="0" indent="0">
              <a:buNone/>
            </a:pPr>
            <a:r>
              <a:rPr lang="en-US" dirty="0"/>
              <a:t>Homework</a:t>
            </a:r>
          </a:p>
          <a:p>
            <a:pPr marL="0" indent="0">
              <a:buNone/>
            </a:pPr>
            <a:r>
              <a:rPr lang="en-US" sz="1800" dirty="0"/>
              <a:t>Convert the following Binary no. to Decimal         </a:t>
            </a:r>
          </a:p>
          <a:p>
            <a:pPr marL="0" indent="0">
              <a:buNone/>
            </a:pPr>
            <a:r>
              <a:rPr lang="en-US" sz="1800" dirty="0"/>
              <a:t>a)0001             b)0101            c) 1000               d)1011              e)1111                f)0111              g) 1000 0000</a:t>
            </a:r>
          </a:p>
          <a:p>
            <a:pPr marL="0" indent="0">
              <a:buNone/>
            </a:pPr>
            <a:r>
              <a:rPr lang="en-US" sz="1800" dirty="0"/>
              <a:t>h) 0001 0000       </a:t>
            </a:r>
            <a:r>
              <a:rPr lang="en-US" sz="1800" dirty="0" err="1"/>
              <a:t>hh</a:t>
            </a:r>
            <a:r>
              <a:rPr lang="en-US" sz="1800" dirty="0"/>
              <a:t>) 01100100        J)100110011           k)0011111          l)1111 1111            m)11101110</a:t>
            </a:r>
          </a:p>
          <a:p>
            <a:pPr marL="0" indent="0">
              <a:buNone/>
            </a:pPr>
            <a:r>
              <a:rPr lang="en-US" sz="1800" dirty="0"/>
              <a:t>Convert the following Decimal no. to Binary       </a:t>
            </a:r>
          </a:p>
          <a:p>
            <a:pPr marL="0" indent="0">
              <a:buNone/>
            </a:pPr>
            <a:r>
              <a:rPr lang="en-US" sz="1800" dirty="0"/>
              <a:t>a)23           b)39            c) 55                 d)48             e)204</a:t>
            </a:r>
          </a:p>
          <a:p>
            <a:pPr marL="0" indent="0">
              <a:buNone/>
            </a:pPr>
            <a:r>
              <a:rPr lang="en-US" sz="1800" dirty="0"/>
              <a:t>Convert the following octal no. to Binary equivalent </a:t>
            </a:r>
          </a:p>
          <a:p>
            <a:pPr marL="342900" indent="-342900">
              <a:buAutoNum type="alphaLcParenR"/>
            </a:pPr>
            <a:r>
              <a:rPr lang="en-US" sz="1800" dirty="0"/>
              <a:t>3            b) 7             c) 7642       d) 1036         E)2105       </a:t>
            </a:r>
          </a:p>
          <a:p>
            <a:pPr marL="0" indent="0">
              <a:buNone/>
            </a:pPr>
            <a:r>
              <a:rPr lang="en-US" sz="1800" dirty="0"/>
              <a:t>Convert the following Binary no. to octal equivalent </a:t>
            </a:r>
          </a:p>
          <a:p>
            <a:pPr marL="342900" indent="-342900">
              <a:buAutoNum type="alphaLcParenR"/>
            </a:pPr>
            <a:r>
              <a:rPr lang="en-US" sz="1800" dirty="0"/>
              <a:t>101           b) 110          c) 010            d) 111000101010             E) 001011000111          h)100110100101</a:t>
            </a:r>
          </a:p>
          <a:p>
            <a:pPr marL="0" indent="0">
              <a:buNone/>
            </a:pPr>
            <a:r>
              <a:rPr lang="en-US" sz="1800" dirty="0"/>
              <a:t>Convert the following octal  no. to decimal equivalent </a:t>
            </a:r>
          </a:p>
          <a:p>
            <a:pPr marL="342900" indent="-342900">
              <a:buAutoNum type="alphaLcParenR"/>
            </a:pPr>
            <a:r>
              <a:rPr lang="en-US" sz="1800" dirty="0"/>
              <a:t>6724           b) 2648         c) 26184.666      </a:t>
            </a:r>
          </a:p>
          <a:p>
            <a:pPr marL="0" indent="0">
              <a:buNone/>
            </a:pPr>
            <a:r>
              <a:rPr lang="en-US" sz="1800" dirty="0"/>
              <a:t>Convert the following hexadecimal no. to binary equivalents</a:t>
            </a:r>
          </a:p>
          <a:p>
            <a:pPr marL="342900" indent="-342900">
              <a:buAutoNum type="alphaLcParenR"/>
            </a:pPr>
            <a:r>
              <a:rPr lang="en-US" sz="1800" dirty="0"/>
              <a:t>cc      b) 6     c) F       D) E2        E) 1A       h) 3D </a:t>
            </a:r>
          </a:p>
          <a:p>
            <a:pPr marL="0" indent="0">
              <a:buNone/>
            </a:pPr>
            <a:r>
              <a:rPr lang="en-US" sz="1800" dirty="0"/>
              <a:t>Convert the following Binary no. to hexadecimal equivalent </a:t>
            </a:r>
          </a:p>
          <a:p>
            <a:pPr marL="342900" indent="-342900">
              <a:buAutoNum type="alphaLcParenR"/>
            </a:pPr>
            <a:r>
              <a:rPr lang="en-US" sz="1800" dirty="0"/>
              <a:t>1001    b) 1100    c) 1101        d) 1111    e) 10000000   f) 01111110       g)  00010101     h) 11011011 </a:t>
            </a:r>
          </a:p>
          <a:p>
            <a:pPr marL="0" indent="0">
              <a:buNone/>
            </a:pPr>
            <a:r>
              <a:rPr lang="en-US" sz="1800" dirty="0"/>
              <a:t>Convert the following hexadecimal no. to decimal equivalents</a:t>
            </a:r>
          </a:p>
          <a:p>
            <a:pPr marL="0" indent="0">
              <a:buNone/>
            </a:pPr>
            <a:r>
              <a:rPr lang="en-US" sz="1800" dirty="0"/>
              <a:t>a) 7E      b) DB      C) 12A3         d) 34CF   </a:t>
            </a:r>
          </a:p>
          <a:p>
            <a:pPr marL="0" indent="0">
              <a:buNone/>
            </a:pPr>
            <a:r>
              <a:rPr lang="en-US" sz="1800" dirty="0"/>
              <a:t>Convert the following decimal no. to hexadecimal equivalents</a:t>
            </a:r>
          </a:p>
          <a:p>
            <a:pPr marL="342900" indent="-342900">
              <a:buAutoNum type="alphaLcParenR"/>
            </a:pPr>
            <a:r>
              <a:rPr lang="en-US" sz="1800" dirty="0"/>
              <a:t>217       b) 48373       c) 48373     </a:t>
            </a:r>
          </a:p>
          <a:p>
            <a:pPr marL="342900" indent="-342900">
              <a:buAutoNum type="alphaLcParenR"/>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p:txBody>
      </p:sp>
      <p:sp>
        <p:nvSpPr>
          <p:cNvPr id="4" name="Slide Number Placeholder 3">
            <a:extLst>
              <a:ext uri="{FF2B5EF4-FFF2-40B4-BE49-F238E27FC236}">
                <a16:creationId xmlns:a16="http://schemas.microsoft.com/office/drawing/2014/main" id="{6C033051-45D4-4CC2-9B2F-7696CC2BF3DF}"/>
              </a:ext>
            </a:extLst>
          </p:cNvPr>
          <p:cNvSpPr>
            <a:spLocks noGrp="1"/>
          </p:cNvSpPr>
          <p:nvPr>
            <p:ph type="sldNum" sz="quarter" idx="12"/>
          </p:nvPr>
        </p:nvSpPr>
        <p:spPr/>
        <p:txBody>
          <a:bodyPr/>
          <a:lstStyle/>
          <a:p>
            <a:fld id="{145F1A9C-ECDE-4612-BDBD-5BD03053D82A}" type="slidenum">
              <a:rPr lang="en-US" smtClean="0"/>
              <a:t>2</a:t>
            </a:fld>
            <a:endParaRPr lang="en-US"/>
          </a:p>
        </p:txBody>
      </p:sp>
    </p:spTree>
    <p:extLst>
      <p:ext uri="{BB962C8B-B14F-4D97-AF65-F5344CB8AC3E}">
        <p14:creationId xmlns:p14="http://schemas.microsoft.com/office/powerpoint/2010/main" val="1104021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4DFBDC-9CB1-44AF-BF6D-E8C8FD4722F6}"/>
              </a:ext>
            </a:extLst>
          </p:cNvPr>
          <p:cNvSpPr>
            <a:spLocks noGrp="1"/>
          </p:cNvSpPr>
          <p:nvPr>
            <p:ph idx="1"/>
          </p:nvPr>
        </p:nvSpPr>
        <p:spPr>
          <a:xfrm>
            <a:off x="838200" y="517793"/>
            <a:ext cx="10515600" cy="5659170"/>
          </a:xfrm>
        </p:spPr>
        <p:txBody>
          <a:bodyPr>
            <a:normAutofit/>
          </a:bodyPr>
          <a:lstStyle/>
          <a:p>
            <a:pPr marL="0" indent="0">
              <a:buNone/>
            </a:pPr>
            <a:r>
              <a:rPr lang="en-US" dirty="0"/>
              <a:t> </a:t>
            </a:r>
            <a:r>
              <a:rPr lang="en-US" sz="1800" dirty="0"/>
              <a:t>Convert the following decimal no. to </a:t>
            </a:r>
            <a:r>
              <a:rPr lang="en-US" sz="1800" b="1" dirty="0"/>
              <a:t>BCD </a:t>
            </a:r>
            <a:r>
              <a:rPr lang="en-US" sz="1800" dirty="0"/>
              <a:t>equivalents</a:t>
            </a:r>
          </a:p>
          <a:p>
            <a:pPr marL="342900" indent="-342900">
              <a:buAutoNum type="alphaLcParenR"/>
            </a:pPr>
            <a:r>
              <a:rPr lang="en-US" sz="1800" dirty="0"/>
              <a:t>39     b)  65     c)40     d) 17     e) 82    h) 99</a:t>
            </a:r>
          </a:p>
          <a:p>
            <a:pPr marL="0" indent="0">
              <a:buNone/>
            </a:pPr>
            <a:r>
              <a:rPr lang="en-US" sz="1800" dirty="0"/>
              <a:t>Convert the following BCD no. to decimal equivalents</a:t>
            </a:r>
          </a:p>
          <a:p>
            <a:pPr marL="0" indent="0">
              <a:buNone/>
            </a:pPr>
            <a:r>
              <a:rPr lang="en-US" sz="1800" dirty="0"/>
              <a:t>a) 1000 0000        b) 00000001       c) 10010010    d) 01110110   E) 01000011    f) 01010101</a:t>
            </a:r>
          </a:p>
          <a:p>
            <a:pPr marL="0" indent="0">
              <a:buNone/>
            </a:pPr>
            <a:endParaRPr lang="en-US" sz="1800" dirty="0"/>
          </a:p>
          <a:p>
            <a:pPr marL="0" indent="0">
              <a:buNone/>
            </a:pPr>
            <a:endParaRPr lang="en-US" dirty="0"/>
          </a:p>
        </p:txBody>
      </p:sp>
      <p:sp>
        <p:nvSpPr>
          <p:cNvPr id="4" name="Slide Number Placeholder 3">
            <a:extLst>
              <a:ext uri="{FF2B5EF4-FFF2-40B4-BE49-F238E27FC236}">
                <a16:creationId xmlns:a16="http://schemas.microsoft.com/office/drawing/2014/main" id="{867A75D1-7F22-4642-9293-8A92F4ABF564}"/>
              </a:ext>
            </a:extLst>
          </p:cNvPr>
          <p:cNvSpPr>
            <a:spLocks noGrp="1"/>
          </p:cNvSpPr>
          <p:nvPr>
            <p:ph type="sldNum" sz="quarter" idx="12"/>
          </p:nvPr>
        </p:nvSpPr>
        <p:spPr/>
        <p:txBody>
          <a:bodyPr/>
          <a:lstStyle/>
          <a:p>
            <a:fld id="{145F1A9C-ECDE-4612-BDBD-5BD03053D82A}" type="slidenum">
              <a:rPr lang="en-US" smtClean="0"/>
              <a:t>3</a:t>
            </a:fld>
            <a:endParaRPr lang="en-US"/>
          </a:p>
        </p:txBody>
      </p:sp>
    </p:spTree>
    <p:extLst>
      <p:ext uri="{BB962C8B-B14F-4D97-AF65-F5344CB8AC3E}">
        <p14:creationId xmlns:p14="http://schemas.microsoft.com/office/powerpoint/2010/main" val="17880657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594DFC1-263E-41DC-8ED5-C5CB323AEDB5}"/>
                  </a:ext>
                </a:extLst>
              </p:cNvPr>
              <p:cNvSpPr>
                <a:spLocks noGrp="1"/>
              </p:cNvSpPr>
              <p:nvPr>
                <p:ph idx="1"/>
              </p:nvPr>
            </p:nvSpPr>
            <p:spPr>
              <a:xfrm>
                <a:off x="253388" y="231354"/>
                <a:ext cx="11512626" cy="6411817"/>
              </a:xfrm>
            </p:spPr>
            <p:txBody>
              <a:bodyPr>
                <a:normAutofit fontScale="92500" lnSpcReduction="10000"/>
              </a:bodyPr>
              <a:lstStyle/>
              <a:p>
                <a:r>
                  <a:rPr lang="en-US" dirty="0"/>
                  <a:t>Binary Arithmetic     </a:t>
                </a:r>
                <a:r>
                  <a:rPr lang="en-US" sz="1800" dirty="0"/>
                  <a:t>the rule for binary addition is:</a:t>
                </a:r>
              </a:p>
              <a:p>
                <a:pPr marL="0" indent="0">
                  <a:buNone/>
                </a:pPr>
                <a14:m>
                  <m:oMath xmlns:m="http://schemas.openxmlformats.org/officeDocument/2006/math">
                    <m:f>
                      <m:fPr>
                        <m:ctrlPr>
                          <a:rPr lang="en-US" sz="1800" i="1" smtClean="0">
                            <a:latin typeface="Cambria Math" panose="02040503050406030204" pitchFamily="18" charset="0"/>
                          </a:rPr>
                        </m:ctrlPr>
                      </m:fPr>
                      <m:num>
                        <m:m>
                          <m:mPr>
                            <m:mcs>
                              <m:mc>
                                <m:mcPr>
                                  <m:count m:val="1"/>
                                  <m:mcJc m:val="center"/>
                                </m:mcPr>
                              </m:mc>
                            </m:mcs>
                            <m:ctrlPr>
                              <a:rPr lang="en-US" sz="1800" i="1" smtClean="0">
                                <a:latin typeface="Cambria Math" panose="02040503050406030204" pitchFamily="18" charset="0"/>
                              </a:rPr>
                            </m:ctrlPr>
                          </m:mPr>
                          <m:mr>
                            <m:e>
                              <m:r>
                                <m:rPr>
                                  <m:brk m:alnAt="7"/>
                                </m:rPr>
                                <a:rPr lang="en-US" sz="1800" b="0" i="1" smtClean="0">
                                  <a:latin typeface="Cambria Math" panose="02040503050406030204" pitchFamily="18" charset="0"/>
                                </a:rPr>
                                <m:t>0</m:t>
                              </m:r>
                            </m:e>
                          </m:mr>
                          <m:mr>
                            <m:e>
                              <m:r>
                                <a:rPr lang="en-US" sz="1800" b="0" i="1" smtClean="0">
                                  <a:latin typeface="Cambria Math" panose="02040503050406030204" pitchFamily="18" charset="0"/>
                                </a:rPr>
                                <m:t>+</m:t>
                              </m:r>
                              <m:r>
                                <a:rPr lang="en-US" sz="1800" b="0" i="1" smtClean="0">
                                  <a:latin typeface="Cambria Math" panose="02040503050406030204" pitchFamily="18" charset="0"/>
                                </a:rPr>
                                <m:t>0</m:t>
                              </m:r>
                              <m:r>
                                <a:rPr lang="en-US" sz="1800" b="0" i="1" smtClean="0">
                                  <a:latin typeface="Cambria Math" panose="02040503050406030204" pitchFamily="18" charset="0"/>
                                </a:rPr>
                                <m:t>    </m:t>
                              </m:r>
                            </m:e>
                          </m:mr>
                        </m:m>
                      </m:num>
                      <m:den>
                        <m:r>
                          <a:rPr lang="en-US" sz="1800" b="0" i="1" smtClean="0">
                            <a:latin typeface="Cambria Math" panose="02040503050406030204" pitchFamily="18" charset="0"/>
                          </a:rPr>
                          <m:t>0</m:t>
                        </m:r>
                      </m:den>
                    </m:f>
                  </m:oMath>
                </a14:m>
                <a:r>
                  <a:rPr lang="en-US" sz="1800" dirty="0"/>
                  <a:t>         </a:t>
                </a:r>
                <a14:m>
                  <m:oMath xmlns:m="http://schemas.openxmlformats.org/officeDocument/2006/math">
                    <m:f>
                      <m:fPr>
                        <m:ctrlPr>
                          <a:rPr lang="en-US" sz="1800" i="1">
                            <a:latin typeface="Cambria Math" panose="02040503050406030204" pitchFamily="18" charset="0"/>
                          </a:rPr>
                        </m:ctrlPr>
                      </m:fPr>
                      <m:num>
                        <m:m>
                          <m:mPr>
                            <m:mcs>
                              <m:mc>
                                <m:mcPr>
                                  <m:count m:val="1"/>
                                  <m:mcJc m:val="center"/>
                                </m:mcPr>
                              </m:mc>
                            </m:mcs>
                            <m:ctrlPr>
                              <a:rPr lang="en-US" sz="1800" i="1">
                                <a:latin typeface="Cambria Math" panose="02040503050406030204" pitchFamily="18" charset="0"/>
                              </a:rPr>
                            </m:ctrlPr>
                          </m:mPr>
                          <m:mr>
                            <m:e>
                              <m:r>
                                <m:rPr>
                                  <m:brk m:alnAt="7"/>
                                </m:rPr>
                                <a:rPr lang="en-US" sz="1800" b="0" i="1" smtClean="0">
                                  <a:latin typeface="Cambria Math" panose="02040503050406030204" pitchFamily="18" charset="0"/>
                                </a:rPr>
                                <m:t>1</m:t>
                              </m:r>
                            </m:e>
                          </m:mr>
                          <m:mr>
                            <m:e>
                              <m:r>
                                <a:rPr lang="en-US" sz="1800" i="1">
                                  <a:latin typeface="Cambria Math" panose="02040503050406030204" pitchFamily="18" charset="0"/>
                                </a:rPr>
                                <m:t>+</m:t>
                              </m:r>
                              <m:r>
                                <a:rPr lang="en-US" sz="1800" i="1">
                                  <a:latin typeface="Cambria Math" panose="02040503050406030204" pitchFamily="18" charset="0"/>
                                </a:rPr>
                                <m:t>0</m:t>
                              </m:r>
                              <m:r>
                                <a:rPr lang="en-US" sz="1800" i="1">
                                  <a:latin typeface="Cambria Math" panose="02040503050406030204" pitchFamily="18" charset="0"/>
                                </a:rPr>
                                <m:t>    </m:t>
                              </m:r>
                            </m:e>
                          </m:mr>
                        </m:m>
                      </m:num>
                      <m:den>
                        <m:r>
                          <a:rPr lang="en-US" sz="1800" b="0" i="1" smtClean="0">
                            <a:latin typeface="Cambria Math" panose="02040503050406030204" pitchFamily="18" charset="0"/>
                          </a:rPr>
                          <m:t>1</m:t>
                        </m:r>
                      </m:den>
                    </m:f>
                  </m:oMath>
                </a14:m>
                <a:r>
                  <a:rPr lang="en-US" sz="1800" dirty="0"/>
                  <a:t>        </a:t>
                </a:r>
                <a14:m>
                  <m:oMath xmlns:m="http://schemas.openxmlformats.org/officeDocument/2006/math">
                    <m:f>
                      <m:fPr>
                        <m:ctrlPr>
                          <a:rPr lang="en-US" sz="1800" i="1">
                            <a:latin typeface="Cambria Math" panose="02040503050406030204" pitchFamily="18" charset="0"/>
                          </a:rPr>
                        </m:ctrlPr>
                      </m:fPr>
                      <m:num>
                        <m:m>
                          <m:mPr>
                            <m:mcs>
                              <m:mc>
                                <m:mcPr>
                                  <m:count m:val="1"/>
                                  <m:mcJc m:val="center"/>
                                </m:mcPr>
                              </m:mc>
                            </m:mcs>
                            <m:ctrlPr>
                              <a:rPr lang="en-US" sz="1800" i="1">
                                <a:latin typeface="Cambria Math" panose="02040503050406030204" pitchFamily="18" charset="0"/>
                              </a:rPr>
                            </m:ctrlPr>
                          </m:mPr>
                          <m:mr>
                            <m:e>
                              <m:r>
                                <m:rPr>
                                  <m:brk m:alnAt="7"/>
                                </m:rPr>
                                <a:rPr lang="en-US" sz="1800" b="0" i="1" smtClean="0">
                                  <a:latin typeface="Cambria Math" panose="02040503050406030204" pitchFamily="18" charset="0"/>
                                </a:rPr>
                                <m:t>1</m:t>
                              </m:r>
                            </m:e>
                          </m:mr>
                          <m:mr>
                            <m:e>
                              <m:r>
                                <a:rPr lang="en-US" sz="1800" i="1">
                                  <a:latin typeface="Cambria Math" panose="02040503050406030204" pitchFamily="18" charset="0"/>
                                </a:rPr>
                                <m:t>+</m:t>
                              </m:r>
                              <m:r>
                                <a:rPr lang="en-US" sz="1800" b="0" i="1" smtClean="0">
                                  <a:latin typeface="Cambria Math" panose="02040503050406030204" pitchFamily="18" charset="0"/>
                                </a:rPr>
                                <m:t> </m:t>
                              </m:r>
                              <m:r>
                                <a:rPr lang="en-US" sz="1800" b="0" i="1" smtClean="0">
                                  <a:latin typeface="Cambria Math" panose="02040503050406030204" pitchFamily="18" charset="0"/>
                                </a:rPr>
                                <m:t>1</m:t>
                              </m:r>
                              <m:r>
                                <a:rPr lang="en-US" sz="1800" i="1">
                                  <a:latin typeface="Cambria Math" panose="02040503050406030204" pitchFamily="18" charset="0"/>
                                </a:rPr>
                                <m:t>    </m:t>
                              </m:r>
                            </m:e>
                          </m:mr>
                        </m:m>
                      </m:num>
                      <m:den>
                        <m:r>
                          <a:rPr lang="en-US" sz="1800" b="0" i="1" smtClean="0">
                            <a:latin typeface="Cambria Math" panose="02040503050406030204" pitchFamily="18" charset="0"/>
                          </a:rPr>
                          <m:t>10</m:t>
                        </m:r>
                        <m:r>
                          <a:rPr lang="en-US" sz="1800" b="0" i="1" smtClean="0">
                            <a:latin typeface="Cambria Math" panose="02040503050406030204" pitchFamily="18" charset="0"/>
                          </a:rPr>
                          <m:t>  </m:t>
                        </m:r>
                      </m:den>
                    </m:f>
                    <m:r>
                      <a:rPr lang="en-US" sz="1800" b="0" i="1" smtClean="0">
                        <a:latin typeface="Cambria Math" panose="02040503050406030204" pitchFamily="18" charset="0"/>
                      </a:rPr>
                      <m:t> </m:t>
                    </m:r>
                  </m:oMath>
                </a14:m>
                <a:r>
                  <a:rPr lang="en-US" sz="1800" dirty="0"/>
                  <a:t>                 </a:t>
                </a:r>
                <a14:m>
                  <m:oMath xmlns:m="http://schemas.openxmlformats.org/officeDocument/2006/math">
                    <m:r>
                      <a:rPr lang="en-US" sz="1800" b="0" i="0" smtClean="0">
                        <a:latin typeface="Cambria Math" panose="02040503050406030204" pitchFamily="18" charset="0"/>
                      </a:rPr>
                      <m:t>       </m:t>
                    </m:r>
                    <m:f>
                      <m:fPr>
                        <m:ctrlPr>
                          <a:rPr lang="en-US" sz="1800" i="1">
                            <a:latin typeface="Cambria Math" panose="02040503050406030204" pitchFamily="18" charset="0"/>
                          </a:rPr>
                        </m:ctrlPr>
                      </m:fPr>
                      <m:num>
                        <m:m>
                          <m:mPr>
                            <m:mcs>
                              <m:mc>
                                <m:mcPr>
                                  <m:count m:val="1"/>
                                  <m:mcJc m:val="center"/>
                                </m:mcPr>
                              </m:mc>
                            </m:mcs>
                            <m:ctrlPr>
                              <a:rPr lang="en-US" sz="1800" i="1" smtClean="0">
                                <a:latin typeface="Cambria Math" panose="02040503050406030204" pitchFamily="18" charset="0"/>
                              </a:rPr>
                            </m:ctrlPr>
                          </m:mPr>
                          <m:mr>
                            <m:e>
                              <m:r>
                                <m:rPr>
                                  <m:brk m:alnAt="7"/>
                                </m:rPr>
                                <a:rPr lang="en-US" sz="1800" b="0" i="1" smtClean="0">
                                  <a:latin typeface="Cambria Math" panose="02040503050406030204" pitchFamily="18" charset="0"/>
                                </a:rPr>
                                <m:t>1</m:t>
                              </m:r>
                              <m:r>
                                <m:rPr>
                                  <m:brk m:alnAt="7"/>
                                </m:rPr>
                                <a:rPr lang="en-US" sz="1800" b="0" i="1" smtClean="0">
                                  <a:latin typeface="Cambria Math" panose="02040503050406030204" pitchFamily="18" charset="0"/>
                                </a:rPr>
                                <m:t> </m:t>
                              </m:r>
                              <m:r>
                                <a:rPr lang="en-US" sz="1800" b="0" i="1" smtClean="0">
                                  <a:latin typeface="Cambria Math" panose="02040503050406030204" pitchFamily="18" charset="0"/>
                                </a:rPr>
                                <m:t>                          </m:t>
                              </m:r>
                            </m:e>
                          </m:mr>
                          <m:mr>
                            <m:e>
                              <m:r>
                                <a:rPr lang="en-US" sz="1800" b="0" i="1" smtClean="0">
                                  <a:latin typeface="Cambria Math" panose="02040503050406030204" pitchFamily="18" charset="0"/>
                                </a:rPr>
                                <m:t>1</m:t>
                              </m:r>
                              <m:r>
                                <a:rPr lang="en-US" sz="1800" b="0" i="1" smtClean="0">
                                  <a:latin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𝐴𝑢𝑔𝑒𝑛𝑑</m:t>
                              </m:r>
                              <m:r>
                                <a:rPr lang="en-US" sz="1800" b="0" i="1" smtClean="0">
                                  <a:latin typeface="Cambria Math" panose="02040503050406030204" pitchFamily="18" charset="0"/>
                                  <a:ea typeface="Cambria Math" panose="02040503050406030204" pitchFamily="18" charset="0"/>
                                </a:rPr>
                                <m:t>) </m:t>
                              </m:r>
                            </m:e>
                          </m:mr>
                          <m:mr>
                            <m:e>
                              <m:r>
                                <a:rPr lang="en-US" sz="1800" b="0" i="1" smtClean="0">
                                  <a:latin typeface="Cambria Math" panose="02040503050406030204" pitchFamily="18" charset="0"/>
                                </a:rPr>
                                <m:t>1</m:t>
                              </m:r>
                              <m:r>
                                <a:rPr lang="en-US" sz="1800" b="0" i="1" smtClean="0">
                                  <a:latin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𝐴𝑑𝑑𝑒𝑛𝑑</m:t>
                              </m:r>
                              <m:r>
                                <a:rPr lang="en-US" sz="1800" b="0" i="1" smtClean="0">
                                  <a:latin typeface="Cambria Math" panose="02040503050406030204" pitchFamily="18" charset="0"/>
                                  <a:ea typeface="Cambria Math" panose="02040503050406030204" pitchFamily="18" charset="0"/>
                                </a:rPr>
                                <m:t>)</m:t>
                              </m:r>
                            </m:e>
                          </m:mr>
                        </m:m>
                      </m:num>
                      <m:den>
                        <m:r>
                          <a:rPr lang="en-US" sz="1800" i="1">
                            <a:latin typeface="Cambria Math" panose="02040503050406030204" pitchFamily="18" charset="0"/>
                          </a:rPr>
                          <m:t>1</m:t>
                        </m:r>
                        <m:r>
                          <a:rPr lang="en-US" sz="1800" b="0" i="1" smtClean="0">
                            <a:latin typeface="Cambria Math" panose="02040503050406030204" pitchFamily="18" charset="0"/>
                          </a:rPr>
                          <m:t>1</m:t>
                        </m:r>
                        <m:r>
                          <a:rPr lang="en-US" sz="1800" b="0" i="1" smtClean="0">
                            <a:latin typeface="Cambria Math" panose="02040503050406030204" pitchFamily="18" charset="0"/>
                          </a:rPr>
                          <m:t>                             </m:t>
                        </m:r>
                      </m:den>
                    </m:f>
                    <m:r>
                      <a:rPr lang="en-US" sz="1800" i="1">
                        <a:latin typeface="Cambria Math" panose="02040503050406030204" pitchFamily="18" charset="0"/>
                      </a:rPr>
                      <m:t> </m:t>
                    </m:r>
                  </m:oMath>
                </a14:m>
                <a:endParaRPr lang="en-US" sz="1800" dirty="0"/>
              </a:p>
              <a:p>
                <a:pPr marL="0" indent="0">
                  <a:buNone/>
                </a:pPr>
                <a:r>
                  <a:rPr lang="en-US" sz="1800" dirty="0"/>
                  <a:t>                                           carry  </a:t>
                </a:r>
              </a:p>
              <a:p>
                <a:pPr marL="0" indent="0">
                  <a:buNone/>
                </a:pPr>
                <a:r>
                  <a:rPr lang="en-US" sz="1800" dirty="0"/>
                  <a:t>Ex:</a:t>
                </a:r>
              </a:p>
              <a:p>
                <a:pPr marL="0" indent="0">
                  <a:buNone/>
                </a:pPr>
                <a14:m>
                  <m:oMath xmlns:m="http://schemas.openxmlformats.org/officeDocument/2006/math">
                    <m:f>
                      <m:fPr>
                        <m:ctrlPr>
                          <a:rPr lang="en-US" i="1">
                            <a:latin typeface="Cambria Math" panose="02040503050406030204" pitchFamily="18" charset="0"/>
                          </a:rPr>
                        </m:ctrlPr>
                      </m:fPr>
                      <m:num>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mr>
                          <m:mr>
                            <m:e>
                              <m:r>
                                <a:rPr lang="en-US" i="1">
                                  <a:latin typeface="Cambria Math" panose="02040503050406030204" pitchFamily="18" charset="0"/>
                                </a:rPr>
                                <m:t>      </m:t>
                              </m:r>
                              <m:r>
                                <a:rPr lang="en-US" i="1">
                                  <a:latin typeface="Cambria Math" panose="02040503050406030204" pitchFamily="18" charset="0"/>
                                </a:rPr>
                                <m:t>59</m:t>
                              </m:r>
                              <m:r>
                                <a:rPr lang="en-US" i="1">
                                  <a:latin typeface="Cambria Math" panose="02040503050406030204" pitchFamily="18" charset="0"/>
                                </a:rPr>
                                <m:t>  </m:t>
                              </m:r>
                            </m:e>
                          </m:mr>
                          <m:mr>
                            <m:e>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42</m:t>
                              </m:r>
                              <m:r>
                                <a:rPr lang="en-US" i="1">
                                  <a:latin typeface="Cambria Math" panose="02040503050406030204" pitchFamily="18" charset="0"/>
                                </a:rPr>
                                <m:t> </m:t>
                              </m:r>
                            </m:e>
                          </m:mr>
                        </m:m>
                      </m:num>
                      <m:den>
                        <m:r>
                          <a:rPr lang="en-US" b="0" i="1" smtClean="0">
                            <a:latin typeface="Cambria Math" panose="02040503050406030204" pitchFamily="18" charset="0"/>
                          </a:rPr>
                          <m:t>  </m:t>
                        </m:r>
                        <m:r>
                          <a:rPr lang="en-US" b="0" i="1" smtClean="0">
                            <a:latin typeface="Cambria Math" panose="02040503050406030204" pitchFamily="18" charset="0"/>
                          </a:rPr>
                          <m:t>101</m:t>
                        </m:r>
                      </m:den>
                    </m:f>
                  </m:oMath>
                </a14:m>
                <a:r>
                  <a:rPr lang="en-US" dirty="0"/>
                  <a:t>               </a:t>
                </a:r>
                <a14:m>
                  <m:oMath xmlns:m="http://schemas.openxmlformats.org/officeDocument/2006/math">
                    <m:f>
                      <m:fPr>
                        <m:ctrlPr>
                          <a:rPr lang="en-US" i="1">
                            <a:latin typeface="Cambria Math" panose="02040503050406030204" pitchFamily="18" charset="0"/>
                          </a:rPr>
                        </m:ctrlPr>
                      </m:fPr>
                      <m:num>
                        <m:m>
                          <m:mPr>
                            <m:mcs>
                              <m:mc>
                                <m:mcPr>
                                  <m:count m:val="1"/>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 </m:t>
                              </m:r>
                              <m:r>
                                <a:rPr lang="en-US" b="0" i="1" smtClean="0">
                                  <a:latin typeface="Cambria Math" panose="02040503050406030204" pitchFamily="18" charset="0"/>
                                </a:rPr>
                                <m:t>    </m:t>
                              </m:r>
                              <m:r>
                                <m:rPr>
                                  <m:brk m:alnAt="7"/>
                                </m:rPr>
                                <a:rPr lang="en-US" b="0" i="1" smtClean="0">
                                  <a:latin typeface="Cambria Math" panose="02040503050406030204" pitchFamily="18" charset="0"/>
                                </a:rPr>
                                <m:t>6</m:t>
                              </m:r>
                              <m:r>
                                <a:rPr lang="en-US" b="0" i="1" smtClean="0">
                                  <a:latin typeface="Cambria Math" panose="02040503050406030204" pitchFamily="18" charset="0"/>
                                </a:rPr>
                                <m:t>4</m:t>
                              </m:r>
                              <m:r>
                                <m:rPr>
                                  <m:brk m:alnAt="7"/>
                                </m:rPr>
                                <a:rPr lang="en-US" b="0" i="1" smtClean="0">
                                  <a:latin typeface="Cambria Math" panose="02040503050406030204" pitchFamily="18" charset="0"/>
                                </a:rPr>
                                <m:t> </m:t>
                              </m:r>
                              <m:r>
                                <m:rPr>
                                  <m:brk m:alnAt="7"/>
                                </m:rPr>
                                <a:rPr lang="en-US" b="0" i="1" smtClean="0">
                                  <a:latin typeface="Cambria Math" panose="02040503050406030204" pitchFamily="18" charset="0"/>
                                </a:rPr>
                                <m:t>3</m:t>
                              </m:r>
                              <m:r>
                                <a:rPr lang="en-US" b="0" i="1" smtClean="0">
                                  <a:latin typeface="Cambria Math" panose="02040503050406030204" pitchFamily="18" charset="0"/>
                                </a:rPr>
                                <m:t>2</m:t>
                              </m:r>
                              <m:r>
                                <m:rPr>
                                  <m:brk m:alnAt="7"/>
                                </m:rPr>
                                <a:rPr lang="en-US" b="0" i="1" smtClean="0">
                                  <a:latin typeface="Cambria Math" panose="02040503050406030204" pitchFamily="18" charset="0"/>
                                </a:rPr>
                                <m:t> </m:t>
                              </m:r>
                              <m:r>
                                <m:rPr>
                                  <m:brk m:alnAt="7"/>
                                </m:rPr>
                                <a:rPr lang="en-US" b="0" i="1" smtClean="0">
                                  <a:latin typeface="Cambria Math" panose="02040503050406030204" pitchFamily="18" charset="0"/>
                                </a:rPr>
                                <m:t>1</m:t>
                              </m:r>
                              <m:r>
                                <a:rPr lang="en-US" b="0" i="1" smtClean="0">
                                  <a:latin typeface="Cambria Math" panose="02040503050406030204" pitchFamily="18" charset="0"/>
                                </a:rPr>
                                <m:t>6</m:t>
                              </m:r>
                              <m:r>
                                <m:rPr>
                                  <m:brk m:alnAt="7"/>
                                </m:rPr>
                                <a:rPr lang="en-US" b="0" i="1" smtClean="0">
                                  <a:latin typeface="Cambria Math" panose="02040503050406030204" pitchFamily="18" charset="0"/>
                                </a:rPr>
                                <m:t> </m:t>
                              </m:r>
                              <m:r>
                                <m:rPr>
                                  <m:brk m:alnAt="7"/>
                                </m:rPr>
                                <a:rPr lang="en-US" b="0" i="1" smtClean="0">
                                  <a:latin typeface="Cambria Math" panose="02040503050406030204" pitchFamily="18" charset="0"/>
                                </a:rPr>
                                <m:t>8</m:t>
                              </m:r>
                              <m:r>
                                <m:rPr>
                                  <m:brk m:alnAt="7"/>
                                </m:rPr>
                                <a:rPr lang="en-US" b="0" i="1" smtClean="0">
                                  <a:latin typeface="Cambria Math" panose="02040503050406030204" pitchFamily="18" charset="0"/>
                                </a:rPr>
                                <m:t> </m:t>
                              </m:r>
                              <m:r>
                                <m:rPr>
                                  <m:brk m:alnAt="7"/>
                                </m:rPr>
                                <a:rPr lang="en-US" b="0" i="1" smtClean="0">
                                  <a:latin typeface="Cambria Math" panose="02040503050406030204" pitchFamily="18" charset="0"/>
                                </a:rPr>
                                <m:t>4</m:t>
                              </m:r>
                              <m:r>
                                <m:rPr>
                                  <m:brk m:alnAt="7"/>
                                </m:rPr>
                                <a:rPr lang="en-US" b="0" i="1" smtClean="0">
                                  <a:latin typeface="Cambria Math" panose="02040503050406030204" pitchFamily="18" charset="0"/>
                                </a:rPr>
                                <m:t> </m:t>
                              </m:r>
                              <m:r>
                                <a:rPr lang="en-US" b="0" i="1" smtClean="0">
                                  <a:latin typeface="Cambria Math" panose="02040503050406030204" pitchFamily="18" charset="0"/>
                                </a:rPr>
                                <m:t>  </m:t>
                              </m:r>
                              <m:r>
                                <m:rPr>
                                  <m:brk m:alnAt="7"/>
                                </m:rPr>
                                <a:rPr lang="en-US" b="0" i="1" smtClean="0">
                                  <a:latin typeface="Cambria Math" panose="02040503050406030204" pitchFamily="18" charset="0"/>
                                </a:rPr>
                                <m:t>2</m:t>
                              </m:r>
                              <m:r>
                                <m:rPr>
                                  <m:brk m:alnAt="7"/>
                                </m:rPr>
                                <a:rPr lang="en-US" b="0" i="1" smtClean="0">
                                  <a:latin typeface="Cambria Math" panose="02040503050406030204" pitchFamily="18" charset="0"/>
                                </a:rPr>
                                <m:t> </m:t>
                              </m:r>
                              <m:r>
                                <a:rPr lang="en-US" b="0" i="1" smtClean="0">
                                  <a:latin typeface="Cambria Math" panose="02040503050406030204" pitchFamily="18" charset="0"/>
                                </a:rPr>
                                <m:t> </m:t>
                              </m:r>
                              <m:r>
                                <m:rPr>
                                  <m:brk m:alnAt="7"/>
                                </m:rPr>
                                <a:rPr lang="en-US" b="0" i="1" smtClean="0">
                                  <a:latin typeface="Cambria Math" panose="02040503050406030204" pitchFamily="18" charset="0"/>
                                </a:rPr>
                                <m:t>1</m:t>
                              </m:r>
                              <m:r>
                                <m:rPr>
                                  <m:brk m:alnAt="7"/>
                                </m:rPr>
                                <a:rPr lang="en-US" b="0" i="1" smtClean="0">
                                  <a:latin typeface="Cambria Math" panose="02040503050406030204" pitchFamily="18" charset="0"/>
                                </a:rPr>
                                <m:t> </m:t>
                              </m:r>
                              <m:r>
                                <a:rPr lang="en-US" b="0" i="1" smtClean="0">
                                  <a:latin typeface="Cambria Math" panose="02040503050406030204" pitchFamily="18" charset="0"/>
                                </a:rPr>
                                <m:t>     </m:t>
                              </m:r>
                            </m:e>
                          </m:mr>
                          <m:mr>
                            <m:e>
                              <m:r>
                                <a:rPr lang="en-US" i="1">
                                  <a:latin typeface="Cambria Math" panose="02040503050406030204" pitchFamily="18" charset="0"/>
                                </a:rPr>
                                <m:t>   </m:t>
                              </m:r>
                              <m:r>
                                <a:rPr lang="en-US" b="0" i="1" smtClean="0">
                                  <a:latin typeface="Cambria Math" panose="02040503050406030204" pitchFamily="18" charset="0"/>
                                </a:rPr>
                                <m:t>    </m:t>
                              </m:r>
                              <m:r>
                                <a:rPr lang="en-US" i="1">
                                  <a:latin typeface="Cambria Math" panose="02040503050406030204" pitchFamily="18" charset="0"/>
                                </a:rPr>
                                <m:t>   </m:t>
                              </m:r>
                              <m:r>
                                <a:rPr lang="en-US" b="0" i="1" smtClean="0">
                                  <a:latin typeface="Cambria Math" panose="02040503050406030204" pitchFamily="18" charset="0"/>
                                </a:rPr>
                                <m:t>1</m:t>
                              </m:r>
                              <m:r>
                                <a:rPr lang="en-US" b="0" i="1" smtClean="0">
                                  <a:latin typeface="Cambria Math" panose="02040503050406030204" pitchFamily="18" charset="0"/>
                                </a:rPr>
                                <m:t>  </m:t>
                              </m:r>
                              <m:r>
                                <a:rPr lang="en-US" b="0" i="1" smtClean="0">
                                  <a:latin typeface="Cambria Math" panose="02040503050406030204" pitchFamily="18" charset="0"/>
                                </a:rPr>
                                <m:t>1</m:t>
                              </m:r>
                              <m:r>
                                <a:rPr lang="en-US" b="0" i="1" smtClean="0">
                                  <a:latin typeface="Cambria Math" panose="02040503050406030204" pitchFamily="18" charset="0"/>
                                </a:rPr>
                                <m:t>  </m:t>
                              </m:r>
                              <m:r>
                                <a:rPr lang="en-US" b="0" i="1" smtClean="0">
                                  <a:latin typeface="Cambria Math" panose="02040503050406030204" pitchFamily="18" charset="0"/>
                                </a:rPr>
                                <m:t>1</m:t>
                              </m:r>
                              <m:r>
                                <a:rPr lang="en-US" b="0" i="1" smtClean="0">
                                  <a:latin typeface="Cambria Math" panose="02040503050406030204" pitchFamily="18" charset="0"/>
                                </a:rPr>
                                <m:t>  </m:t>
                              </m:r>
                              <m:r>
                                <a:rPr lang="en-US" b="0" i="1" smtClean="0">
                                  <a:latin typeface="Cambria Math" panose="02040503050406030204" pitchFamily="18" charset="0"/>
                                </a:rPr>
                                <m:t>0</m:t>
                              </m:r>
                              <m:r>
                                <a:rPr lang="en-US" b="0" i="1" smtClean="0">
                                  <a:latin typeface="Cambria Math" panose="02040503050406030204" pitchFamily="18" charset="0"/>
                                </a:rPr>
                                <m:t>  </m:t>
                              </m:r>
                              <m:r>
                                <a:rPr lang="en-US" b="0" i="1" smtClean="0">
                                  <a:latin typeface="Cambria Math" panose="02040503050406030204" pitchFamily="18" charset="0"/>
                                </a:rPr>
                                <m:t>1</m:t>
                              </m:r>
                              <m:r>
                                <a:rPr lang="en-US" b="0" i="1" smtClean="0">
                                  <a:latin typeface="Cambria Math" panose="02040503050406030204" pitchFamily="18" charset="0"/>
                                </a:rPr>
                                <m:t>  </m:t>
                              </m:r>
                              <m:r>
                                <a:rPr lang="en-US" b="0" i="1" smtClean="0">
                                  <a:latin typeface="Cambria Math" panose="02040503050406030204" pitchFamily="18" charset="0"/>
                                </a:rPr>
                                <m:t>1</m:t>
                              </m:r>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 </m:t>
                              </m:r>
                            </m:e>
                          </m:mr>
                          <m:mr>
                            <m:e>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 </m:t>
                              </m:r>
                            </m:e>
                          </m:mr>
                        </m:m>
                      </m:num>
                      <m:den>
                        <m:r>
                          <a:rPr lang="en-US" b="0" i="1" smtClean="0">
                            <a:latin typeface="Cambria Math" panose="02040503050406030204" pitchFamily="18" charset="0"/>
                          </a:rPr>
                          <m:t>    </m:t>
                        </m:r>
                        <m:r>
                          <a:rPr lang="en-US" b="0" i="1" smtClean="0">
                            <a:latin typeface="Cambria Math" panose="02040503050406030204" pitchFamily="18" charset="0"/>
                          </a:rPr>
                          <m:t>1</m:t>
                        </m:r>
                        <m:r>
                          <a:rPr lang="en-US" b="0" i="1" smtClean="0">
                            <a:latin typeface="Cambria Math" panose="02040503050406030204" pitchFamily="18" charset="0"/>
                          </a:rPr>
                          <m:t>   </m:t>
                        </m:r>
                        <m:r>
                          <a:rPr lang="en-US" b="0" i="1" smtClean="0">
                            <a:latin typeface="Cambria Math" panose="02040503050406030204" pitchFamily="18" charset="0"/>
                          </a:rPr>
                          <m:t>1</m:t>
                        </m:r>
                        <m:r>
                          <a:rPr lang="en-US" b="0" i="1" smtClean="0">
                            <a:latin typeface="Cambria Math" panose="02040503050406030204" pitchFamily="18" charset="0"/>
                          </a:rPr>
                          <m:t>  </m:t>
                        </m:r>
                        <m:r>
                          <a:rPr lang="en-US" b="0" i="1" smtClean="0">
                            <a:latin typeface="Cambria Math" panose="02040503050406030204" pitchFamily="18" charset="0"/>
                          </a:rPr>
                          <m:t>0</m:t>
                        </m:r>
                        <m:r>
                          <a:rPr lang="en-US" b="0" i="1" smtClean="0">
                            <a:latin typeface="Cambria Math" panose="02040503050406030204" pitchFamily="18" charset="0"/>
                          </a:rPr>
                          <m:t>  </m:t>
                        </m:r>
                        <m:r>
                          <a:rPr lang="en-US" b="0" i="1" smtClean="0">
                            <a:latin typeface="Cambria Math" panose="02040503050406030204" pitchFamily="18" charset="0"/>
                          </a:rPr>
                          <m:t>0</m:t>
                        </m:r>
                        <m:r>
                          <a:rPr lang="en-US" b="0" i="1" smtClean="0">
                            <a:latin typeface="Cambria Math" panose="02040503050406030204" pitchFamily="18" charset="0"/>
                          </a:rPr>
                          <m:t>  </m:t>
                        </m:r>
                        <m:r>
                          <a:rPr lang="en-US" b="0" i="1" smtClean="0">
                            <a:latin typeface="Cambria Math" panose="02040503050406030204" pitchFamily="18" charset="0"/>
                          </a:rPr>
                          <m:t>1</m:t>
                        </m:r>
                        <m:r>
                          <a:rPr lang="en-US" b="0" i="1" smtClean="0">
                            <a:latin typeface="Cambria Math" panose="02040503050406030204" pitchFamily="18" charset="0"/>
                          </a:rPr>
                          <m:t>  </m:t>
                        </m:r>
                        <m:r>
                          <a:rPr lang="en-US" b="0" i="1" smtClean="0">
                            <a:latin typeface="Cambria Math" panose="02040503050406030204" pitchFamily="18" charset="0"/>
                          </a:rPr>
                          <m:t>0</m:t>
                        </m:r>
                        <m:r>
                          <a:rPr lang="en-US" b="0" i="1" smtClean="0">
                            <a:latin typeface="Cambria Math" panose="02040503050406030204" pitchFamily="18" charset="0"/>
                          </a:rPr>
                          <m:t>  </m:t>
                        </m:r>
                        <m:r>
                          <a:rPr lang="en-US" b="0" i="1" smtClean="0">
                            <a:latin typeface="Cambria Math" panose="02040503050406030204" pitchFamily="18" charset="0"/>
                          </a:rPr>
                          <m:t>1</m:t>
                        </m:r>
                      </m:den>
                    </m:f>
                  </m:oMath>
                </a14:m>
                <a:endParaRPr lang="en-US" dirty="0"/>
              </a:p>
              <a:p>
                <a:r>
                  <a:rPr lang="en-US" dirty="0"/>
                  <a:t>Subtraction     </a:t>
                </a:r>
                <a:r>
                  <a:rPr lang="en-US" sz="1900" dirty="0"/>
                  <a:t>the rule for binary subtraction is:</a:t>
                </a:r>
              </a:p>
              <a:p>
                <a:pPr marL="0" indent="0">
                  <a:buNone/>
                </a:pPr>
                <a14:m>
                  <m:oMath xmlns:m="http://schemas.openxmlformats.org/officeDocument/2006/math">
                    <m:f>
                      <m:fPr>
                        <m:ctrlPr>
                          <a:rPr lang="en-US" i="1">
                            <a:latin typeface="Cambria Math" panose="02040503050406030204" pitchFamily="18" charset="0"/>
                          </a:rPr>
                        </m:ctrlPr>
                      </m:fPr>
                      <m:num>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mr>
                          <m:mr>
                            <m:e>
                              <m:r>
                                <a:rPr lang="en-US" b="0" i="1" smtClean="0">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    </m:t>
                              </m:r>
                            </m:e>
                          </m:mr>
                        </m:m>
                      </m:num>
                      <m:den>
                        <m:r>
                          <a:rPr lang="en-US" i="1">
                            <a:latin typeface="Cambria Math" panose="02040503050406030204" pitchFamily="18" charset="0"/>
                          </a:rPr>
                          <m:t>0</m:t>
                        </m:r>
                      </m:den>
                    </m:f>
                  </m:oMath>
                </a14:m>
                <a:r>
                  <a:rPr lang="en-US" dirty="0"/>
                  <a:t>         </a:t>
                </a:r>
                <a14:m>
                  <m:oMath xmlns:m="http://schemas.openxmlformats.org/officeDocument/2006/math">
                    <m:f>
                      <m:fPr>
                        <m:ctrlPr>
                          <a:rPr lang="en-US" i="1">
                            <a:latin typeface="Cambria Math" panose="02040503050406030204" pitchFamily="18" charset="0"/>
                          </a:rPr>
                        </m:ctrlPr>
                      </m:fPr>
                      <m:num>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mr>
                          <m:mr>
                            <m:e>
                              <m:r>
                                <a:rPr lang="en-US" b="0" i="1" smtClean="0">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    </m:t>
                              </m:r>
                            </m:e>
                          </m:mr>
                        </m:m>
                      </m:num>
                      <m:den>
                        <m:r>
                          <a:rPr lang="en-US" b="0" i="1" smtClean="0">
                            <a:latin typeface="Cambria Math" panose="02040503050406030204" pitchFamily="18" charset="0"/>
                          </a:rPr>
                          <m:t>1</m:t>
                        </m:r>
                      </m:den>
                    </m:f>
                  </m:oMath>
                </a14:m>
                <a:r>
                  <a:rPr lang="en-US" dirty="0"/>
                  <a:t>        </a:t>
                </a:r>
                <a14:m>
                  <m:oMath xmlns:m="http://schemas.openxmlformats.org/officeDocument/2006/math">
                    <m:f>
                      <m:fPr>
                        <m:ctrlPr>
                          <a:rPr lang="en-US" i="1">
                            <a:latin typeface="Cambria Math" panose="02040503050406030204" pitchFamily="18" charset="0"/>
                          </a:rPr>
                        </m:ctrlPr>
                      </m:fPr>
                      <m:num>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mr>
                          <m:mr>
                            <m:e>
                              <m:r>
                                <a:rPr lang="en-US" b="0" i="1" smtClean="0">
                                  <a:latin typeface="Cambria Math" panose="02040503050406030204" pitchFamily="18" charset="0"/>
                                </a:rPr>
                                <m:t>−</m:t>
                              </m:r>
                              <m:r>
                                <a:rPr lang="en-US" i="1">
                                  <a:latin typeface="Cambria Math" panose="02040503050406030204" pitchFamily="18" charset="0"/>
                                </a:rPr>
                                <m:t> </m:t>
                              </m:r>
                              <m:r>
                                <a:rPr lang="en-US" i="1">
                                  <a:latin typeface="Cambria Math" panose="02040503050406030204" pitchFamily="18" charset="0"/>
                                </a:rPr>
                                <m:t>1</m:t>
                              </m:r>
                              <m:r>
                                <a:rPr lang="en-US" i="1">
                                  <a:latin typeface="Cambria Math" panose="02040503050406030204" pitchFamily="18" charset="0"/>
                                </a:rPr>
                                <m:t>    </m:t>
                              </m:r>
                            </m:e>
                          </m:mr>
                        </m:m>
                      </m:num>
                      <m:den>
                        <m:r>
                          <a:rPr lang="en-US" b="0" i="1" smtClean="0">
                            <a:latin typeface="Cambria Math" panose="02040503050406030204" pitchFamily="18" charset="0"/>
                          </a:rPr>
                          <m:t>  </m:t>
                        </m:r>
                        <m:r>
                          <a:rPr lang="en-US" i="1">
                            <a:latin typeface="Cambria Math" panose="02040503050406030204" pitchFamily="18" charset="0"/>
                          </a:rPr>
                          <m:t>0</m:t>
                        </m:r>
                        <m:r>
                          <a:rPr lang="en-US" i="1">
                            <a:latin typeface="Cambria Math" panose="02040503050406030204" pitchFamily="18" charset="0"/>
                          </a:rPr>
                          <m:t>  </m:t>
                        </m:r>
                      </m:den>
                    </m:f>
                    <m:r>
                      <a:rPr lang="en-US" i="1">
                        <a:latin typeface="Cambria Math" panose="02040503050406030204" pitchFamily="18" charset="0"/>
                      </a:rPr>
                      <m:t> </m:t>
                    </m:r>
                  </m:oMath>
                </a14:m>
                <a:r>
                  <a:rPr lang="en-US" dirty="0"/>
                  <a:t>                 </a:t>
                </a:r>
                <a14:m>
                  <m:oMath xmlns:m="http://schemas.openxmlformats.org/officeDocument/2006/math">
                    <m:r>
                      <a:rPr lang="en-US">
                        <a:latin typeface="Cambria Math" panose="02040503050406030204" pitchFamily="18" charset="0"/>
                      </a:rPr>
                      <m:t>       </m:t>
                    </m:r>
                    <m:f>
                      <m:fPr>
                        <m:ctrlPr>
                          <a:rPr lang="en-US" i="1" smtClean="0">
                            <a:latin typeface="Cambria Math" panose="02040503050406030204" pitchFamily="18" charset="0"/>
                          </a:rPr>
                        </m:ctrlPr>
                      </m:fPr>
                      <m:num>
                        <m:m>
                          <m:mPr>
                            <m:mcs>
                              <m:mc>
                                <m:mcPr>
                                  <m:count m:val="1"/>
                                  <m:mcJc m:val="center"/>
                                </m:mcPr>
                              </m:mc>
                            </m:mcs>
                            <m:ctrlPr>
                              <a:rPr lang="en-US" i="1" smtClean="0">
                                <a:latin typeface="Cambria Math" panose="02040503050406030204" pitchFamily="18" charset="0"/>
                              </a:rPr>
                            </m:ctrlPr>
                          </m:mPr>
                          <m:mr>
                            <m:e>
                              <m:r>
                                <m:rPr>
                                  <m:brk m:alnAt="7"/>
                                </m:rPr>
                                <a:rPr lang="en-US" i="1">
                                  <a:latin typeface="Cambria Math" panose="02040503050406030204" pitchFamily="18" charset="0"/>
                                </a:rPr>
                                <m:t> </m:t>
                              </m:r>
                              <m:r>
                                <a:rPr lang="en-US" i="1">
                                  <a:latin typeface="Cambria Math" panose="02040503050406030204" pitchFamily="18" charset="0"/>
                                </a:rPr>
                                <m:t>                   </m:t>
                              </m:r>
                            </m:e>
                          </m:mr>
                          <m:mr>
                            <m:e>
                              <m:r>
                                <a:rPr lang="en-US" i="1">
                                  <a:latin typeface="Cambria Math" panose="02040503050406030204" pitchFamily="18" charset="0"/>
                                </a:rPr>
                                <m:t>1</m:t>
                              </m:r>
                              <m:r>
                                <a:rPr lang="en-US" i="1">
                                  <a:latin typeface="Cambria Math" panose="02040503050406030204" pitchFamily="18" charset="0"/>
                                </a:rPr>
                                <m:t> </m:t>
                              </m:r>
                              <m:r>
                                <a:rPr lang="en-US" b="0" i="1" smtClean="0">
                                  <a:latin typeface="Cambria Math" panose="02040503050406030204" pitchFamily="18" charset="0"/>
                                </a:rPr>
                                <m:t>0</m:t>
                              </m:r>
                              <m:r>
                                <a:rPr lang="en-US" b="0" i="1" smtClean="0">
                                  <a:latin typeface="Cambria Math" panose="02040503050406030204" pitchFamily="18" charset="0"/>
                                </a:rPr>
                                <m:t>         ←(</m:t>
                              </m:r>
                              <m:r>
                                <a:rPr lang="en-US" b="0" i="1" smtClean="0">
                                  <a:latin typeface="Cambria Math" panose="02040503050406030204" pitchFamily="18" charset="0"/>
                                </a:rPr>
                                <m:t>𝑚𝑖𝑛𝑢𝑒𝑛𝑑</m:t>
                              </m:r>
                              <m:r>
                                <a:rPr lang="en-US" i="1">
                                  <a:latin typeface="Cambria Math" panose="02040503050406030204" pitchFamily="18" charset="0"/>
                                  <a:ea typeface="Cambria Math" panose="02040503050406030204" pitchFamily="18" charset="0"/>
                                </a:rPr>
                                <m:t>) </m:t>
                              </m:r>
                            </m:e>
                          </m:mr>
                          <m:mr>
                            <m:e>
                              <m:r>
                                <a:rPr lang="en-US" b="0" i="1" smtClean="0">
                                  <a:latin typeface="Cambria Math" panose="02040503050406030204" pitchFamily="18" charset="0"/>
                                  <a:ea typeface="Cambria Math" panose="02040503050406030204" pitchFamily="18" charset="0"/>
                                </a:rPr>
                                <m:t>   −      </m:t>
                              </m:r>
                              <m:r>
                                <a:rPr lang="en-US" i="1">
                                  <a:latin typeface="Cambria Math" panose="02040503050406030204" pitchFamily="18" charset="0"/>
                                </a:rPr>
                                <m:t>1</m:t>
                              </m:r>
                              <m:r>
                                <a:rPr lang="en-US" b="0" i="1" smtClean="0">
                                  <a:latin typeface="Cambria Math" panose="02040503050406030204" pitchFamily="18" charset="0"/>
                                </a:rPr>
                                <m:t>           </m:t>
                              </m:r>
                              <m:r>
                                <a:rPr lang="en-US" i="1">
                                  <a:latin typeface="Cambria Math" panose="02040503050406030204" pitchFamily="18" charset="0"/>
                                </a:rPr>
                                <m:t> ←(</m:t>
                              </m:r>
                              <m:r>
                                <a:rPr lang="en-US" b="0" i="1" smtClean="0">
                                  <a:latin typeface="Cambria Math" panose="02040503050406030204" pitchFamily="18" charset="0"/>
                                </a:rPr>
                                <m:t>𝑠𝑢𝑏𝑡𝑟𝑎h</m:t>
                              </m:r>
                              <m:r>
                                <a:rPr lang="en-US" i="1">
                                  <a:latin typeface="Cambria Math" panose="02040503050406030204" pitchFamily="18" charset="0"/>
                                  <a:ea typeface="Cambria Math" panose="02040503050406030204" pitchFamily="18" charset="0"/>
                                </a:rPr>
                                <m:t>𝑒𝑛𝑑</m:t>
                              </m:r>
                              <m:r>
                                <a:rPr lang="en-US" i="1">
                                  <a:latin typeface="Cambria Math" panose="02040503050406030204" pitchFamily="18" charset="0"/>
                                  <a:ea typeface="Cambria Math" panose="02040503050406030204" pitchFamily="18" charset="0"/>
                                </a:rPr>
                                <m:t>)</m:t>
                              </m:r>
                            </m:e>
                          </m:mr>
                        </m:m>
                      </m:num>
                      <m:den>
                        <m:r>
                          <a:rPr lang="en-US" b="0" i="1" smtClean="0">
                            <a:latin typeface="Cambria Math" panose="02040503050406030204" pitchFamily="18" charset="0"/>
                            <a:ea typeface="Cambria Math" panose="02040503050406030204" pitchFamily="18" charset="0"/>
                          </a:rPr>
                          <m:t>01</m:t>
                        </m:r>
                        <m:r>
                          <a:rPr lang="en-US" i="1">
                            <a:latin typeface="Cambria Math" panose="02040503050406030204" pitchFamily="18" charset="0"/>
                          </a:rPr>
                          <m:t>  </m:t>
                        </m:r>
                        <m:r>
                          <a:rPr lang="en-US" b="0" i="1" smtClean="0">
                            <a:latin typeface="Cambria Math" panose="02040503050406030204" pitchFamily="18" charset="0"/>
                          </a:rPr>
                          <m:t>(</m:t>
                        </m:r>
                        <m:r>
                          <a:rPr lang="en-US" b="0" i="1" smtClean="0">
                            <a:latin typeface="Cambria Math" panose="02040503050406030204" pitchFamily="18" charset="0"/>
                          </a:rPr>
                          <m:t>𝑑𝑖𝑓𝑓𝑒𝑟𝑒𝑛𝑐𝑒</m:t>
                        </m:r>
                        <m:r>
                          <a:rPr lang="en-US" b="0" i="1" smtClean="0">
                            <a:latin typeface="Cambria Math" panose="02040503050406030204" pitchFamily="18" charset="0"/>
                          </a:rPr>
                          <m:t>)     </m:t>
                        </m:r>
                      </m:den>
                    </m:f>
                    <m:r>
                      <a:rPr lang="en-US" i="1">
                        <a:latin typeface="Cambria Math" panose="02040503050406030204" pitchFamily="18" charset="0"/>
                      </a:rPr>
                      <m:t> </m:t>
                    </m:r>
                  </m:oMath>
                </a14:m>
                <a:endParaRPr lang="en-US" dirty="0"/>
              </a:p>
              <a:p>
                <a:pPr marL="0" indent="0">
                  <a:buNone/>
                </a:pPr>
                <a:endParaRPr lang="en-US" dirty="0"/>
              </a:p>
              <a:p>
                <a:pPr marL="0" indent="0">
                  <a:buNone/>
                </a:pPr>
                <a:r>
                  <a:rPr lang="en-US" dirty="0"/>
                  <a:t>Ex:</a:t>
                </a:r>
              </a:p>
              <a:p>
                <a:pPr marL="0" indent="0">
                  <a:buNone/>
                </a:pPr>
                <a14:m>
                  <m:oMath xmlns:m="http://schemas.openxmlformats.org/officeDocument/2006/math">
                    <m:f>
                      <m:fPr>
                        <m:ctrlPr>
                          <a:rPr lang="en-US" i="1">
                            <a:latin typeface="Cambria Math" panose="02040503050406030204" pitchFamily="18" charset="0"/>
                          </a:rPr>
                        </m:ctrlPr>
                      </m:fPr>
                      <m:num>
                        <m:m>
                          <m:mPr>
                            <m:mcs>
                              <m:mc>
                                <m:mcPr>
                                  <m:count m:val="1"/>
                                  <m:mcJc m:val="center"/>
                                </m:mcPr>
                              </m:mc>
                            </m:mcs>
                            <m:ctrlPr>
                              <a:rPr lang="en-US" i="1">
                                <a:latin typeface="Cambria Math" panose="02040503050406030204" pitchFamily="18" charset="0"/>
                              </a:rPr>
                            </m:ctrlPr>
                          </m:mPr>
                          <m:mr>
                            <m:e>
                              <m:r>
                                <m:rPr>
                                  <m:brk m:alnAt="7"/>
                                </m:rPr>
                                <a:rPr lang="en-US" i="1" smtClean="0">
                                  <a:solidFill>
                                    <a:srgbClr val="C00000"/>
                                  </a:solidFill>
                                  <a:latin typeface="Cambria Math" panose="02040503050406030204" pitchFamily="18" charset="0"/>
                                </a:rPr>
                                <m:t>1</m:t>
                              </m:r>
                            </m:e>
                          </m:mr>
                          <m:mr>
                            <m:e>
                              <m:r>
                                <a:rPr lang="en-US" i="1">
                                  <a:latin typeface="Cambria Math" panose="02040503050406030204" pitchFamily="18" charset="0"/>
                                </a:rPr>
                                <m:t>      </m:t>
                              </m:r>
                              <m:r>
                                <a:rPr lang="en-US" b="0" i="1" smtClean="0">
                                  <a:latin typeface="Cambria Math" panose="02040503050406030204" pitchFamily="18" charset="0"/>
                                </a:rPr>
                                <m:t>85</m:t>
                              </m:r>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 </m:t>
                              </m:r>
                            </m:e>
                          </m:mr>
                          <m:mr>
                            <m:e>
                              <m:r>
                                <a:rPr lang="en-US" b="0"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57</m:t>
                              </m:r>
                              <m:r>
                                <a:rPr lang="en-US" i="1">
                                  <a:latin typeface="Cambria Math" panose="02040503050406030204" pitchFamily="18" charset="0"/>
                                </a:rPr>
                                <m:t> </m:t>
                              </m:r>
                            </m:e>
                          </m:mr>
                        </m:m>
                      </m:num>
                      <m:den>
                        <m:r>
                          <a:rPr lang="en-US" i="1">
                            <a:latin typeface="Cambria Math" panose="02040503050406030204" pitchFamily="18" charset="0"/>
                          </a:rPr>
                          <m:t>  </m:t>
                        </m:r>
                        <m:r>
                          <a:rPr lang="en-US" b="0" i="1" smtClean="0">
                            <a:latin typeface="Cambria Math" panose="02040503050406030204" pitchFamily="18" charset="0"/>
                          </a:rPr>
                          <m:t>28</m:t>
                        </m:r>
                      </m:den>
                    </m:f>
                  </m:oMath>
                </a14:m>
                <a:r>
                  <a:rPr lang="en-US" dirty="0"/>
                  <a:t>               </a:t>
                </a:r>
                <a14:m>
                  <m:oMath xmlns:m="http://schemas.openxmlformats.org/officeDocument/2006/math">
                    <m:f>
                      <m:fPr>
                        <m:ctrlPr>
                          <a:rPr lang="en-US" i="1">
                            <a:latin typeface="Cambria Math" panose="02040503050406030204" pitchFamily="18" charset="0"/>
                          </a:rPr>
                        </m:ctrlPr>
                      </m:fPr>
                      <m:num>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 </m:t>
                              </m:r>
                              <m:r>
                                <a:rPr lang="en-US" i="1">
                                  <a:latin typeface="Cambria Math" panose="02040503050406030204" pitchFamily="18" charset="0"/>
                                </a:rPr>
                                <m:t>    </m:t>
                              </m:r>
                              <m:r>
                                <m:rPr>
                                  <m:brk m:alnAt="7"/>
                                </m:rPr>
                                <a:rPr lang="en-US" i="1" smtClean="0">
                                  <a:solidFill>
                                    <a:srgbClr val="C00000"/>
                                  </a:solidFill>
                                  <a:latin typeface="Cambria Math" panose="02040503050406030204" pitchFamily="18" charset="0"/>
                                </a:rPr>
                                <m:t>6</m:t>
                              </m:r>
                              <m:r>
                                <a:rPr lang="en-US" i="1">
                                  <a:solidFill>
                                    <a:srgbClr val="C00000"/>
                                  </a:solidFill>
                                  <a:latin typeface="Cambria Math" panose="02040503050406030204" pitchFamily="18" charset="0"/>
                                </a:rPr>
                                <m:t>4</m:t>
                              </m:r>
                              <m:r>
                                <m:rPr>
                                  <m:brk m:alnAt="7"/>
                                </m:rPr>
                                <a:rPr lang="en-US" i="1">
                                  <a:solidFill>
                                    <a:srgbClr val="C00000"/>
                                  </a:solidFill>
                                  <a:latin typeface="Cambria Math" panose="02040503050406030204" pitchFamily="18" charset="0"/>
                                </a:rPr>
                                <m:t> </m:t>
                              </m:r>
                              <m:r>
                                <m:rPr>
                                  <m:brk m:alnAt="7"/>
                                </m:rPr>
                                <a:rPr lang="en-US" i="1">
                                  <a:solidFill>
                                    <a:srgbClr val="C00000"/>
                                  </a:solidFill>
                                  <a:latin typeface="Cambria Math" panose="02040503050406030204" pitchFamily="18" charset="0"/>
                                </a:rPr>
                                <m:t>3</m:t>
                              </m:r>
                              <m:r>
                                <a:rPr lang="en-US" i="1">
                                  <a:solidFill>
                                    <a:srgbClr val="C00000"/>
                                  </a:solidFill>
                                  <a:latin typeface="Cambria Math" panose="02040503050406030204" pitchFamily="18" charset="0"/>
                                </a:rPr>
                                <m:t>2</m:t>
                              </m:r>
                              <m:r>
                                <m:rPr>
                                  <m:brk m:alnAt="7"/>
                                </m:rPr>
                                <a:rPr lang="en-US" i="1">
                                  <a:solidFill>
                                    <a:srgbClr val="C00000"/>
                                  </a:solidFill>
                                  <a:latin typeface="Cambria Math" panose="02040503050406030204" pitchFamily="18" charset="0"/>
                                </a:rPr>
                                <m:t> </m:t>
                              </m:r>
                              <m:r>
                                <m:rPr>
                                  <m:brk m:alnAt="7"/>
                                </m:rPr>
                                <a:rPr lang="en-US" i="1">
                                  <a:solidFill>
                                    <a:srgbClr val="C00000"/>
                                  </a:solidFill>
                                  <a:latin typeface="Cambria Math" panose="02040503050406030204" pitchFamily="18" charset="0"/>
                                </a:rPr>
                                <m:t>1</m:t>
                              </m:r>
                              <m:r>
                                <a:rPr lang="en-US" i="1">
                                  <a:solidFill>
                                    <a:srgbClr val="C00000"/>
                                  </a:solidFill>
                                  <a:latin typeface="Cambria Math" panose="02040503050406030204" pitchFamily="18" charset="0"/>
                                </a:rPr>
                                <m:t>6</m:t>
                              </m:r>
                              <m:r>
                                <m:rPr>
                                  <m:brk m:alnAt="7"/>
                                </m:rPr>
                                <a:rPr lang="en-US" i="1">
                                  <a:solidFill>
                                    <a:srgbClr val="C00000"/>
                                  </a:solidFill>
                                  <a:latin typeface="Cambria Math" panose="02040503050406030204" pitchFamily="18" charset="0"/>
                                </a:rPr>
                                <m:t> </m:t>
                              </m:r>
                              <m:r>
                                <m:rPr>
                                  <m:brk m:alnAt="7"/>
                                </m:rPr>
                                <a:rPr lang="en-US" i="1">
                                  <a:solidFill>
                                    <a:srgbClr val="C00000"/>
                                  </a:solidFill>
                                  <a:latin typeface="Cambria Math" panose="02040503050406030204" pitchFamily="18" charset="0"/>
                                </a:rPr>
                                <m:t>8</m:t>
                              </m:r>
                              <m:r>
                                <m:rPr>
                                  <m:brk m:alnAt="7"/>
                                </m:rPr>
                                <a:rPr lang="en-US" i="1">
                                  <a:solidFill>
                                    <a:srgbClr val="C00000"/>
                                  </a:solidFill>
                                  <a:latin typeface="Cambria Math" panose="02040503050406030204" pitchFamily="18" charset="0"/>
                                </a:rPr>
                                <m:t> </m:t>
                              </m:r>
                              <m:r>
                                <m:rPr>
                                  <m:brk m:alnAt="7"/>
                                </m:rPr>
                                <a:rPr lang="en-US" i="1">
                                  <a:solidFill>
                                    <a:srgbClr val="C00000"/>
                                  </a:solidFill>
                                  <a:latin typeface="Cambria Math" panose="02040503050406030204" pitchFamily="18" charset="0"/>
                                </a:rPr>
                                <m:t>4</m:t>
                              </m:r>
                              <m:r>
                                <m:rPr>
                                  <m:brk m:alnAt="7"/>
                                </m:rPr>
                                <a:rPr lang="en-US" i="1">
                                  <a:solidFill>
                                    <a:srgbClr val="C00000"/>
                                  </a:solidFill>
                                  <a:latin typeface="Cambria Math" panose="02040503050406030204" pitchFamily="18" charset="0"/>
                                </a:rPr>
                                <m:t> </m:t>
                              </m:r>
                              <m:r>
                                <a:rPr lang="en-US" i="1">
                                  <a:solidFill>
                                    <a:srgbClr val="C00000"/>
                                  </a:solidFill>
                                  <a:latin typeface="Cambria Math" panose="02040503050406030204" pitchFamily="18" charset="0"/>
                                </a:rPr>
                                <m:t>  </m:t>
                              </m:r>
                              <m:r>
                                <m:rPr>
                                  <m:brk m:alnAt="7"/>
                                </m:rPr>
                                <a:rPr lang="en-US" i="1">
                                  <a:solidFill>
                                    <a:srgbClr val="C00000"/>
                                  </a:solidFill>
                                  <a:latin typeface="Cambria Math" panose="02040503050406030204" pitchFamily="18" charset="0"/>
                                </a:rPr>
                                <m:t>2</m:t>
                              </m:r>
                              <m:r>
                                <m:rPr>
                                  <m:brk m:alnAt="7"/>
                                </m:rPr>
                                <a:rPr lang="en-US" i="1">
                                  <a:solidFill>
                                    <a:srgbClr val="C00000"/>
                                  </a:solidFill>
                                  <a:latin typeface="Cambria Math" panose="02040503050406030204" pitchFamily="18" charset="0"/>
                                </a:rPr>
                                <m:t> </m:t>
                              </m:r>
                              <m:r>
                                <a:rPr lang="en-US" i="1">
                                  <a:solidFill>
                                    <a:srgbClr val="C00000"/>
                                  </a:solidFill>
                                  <a:latin typeface="Cambria Math" panose="02040503050406030204" pitchFamily="18" charset="0"/>
                                </a:rPr>
                                <m:t> </m:t>
                              </m:r>
                              <m:r>
                                <m:rPr>
                                  <m:brk m:alnAt="7"/>
                                </m:rPr>
                                <a:rPr lang="en-US" i="1" smtClean="0">
                                  <a:solidFill>
                                    <a:srgbClr val="C00000"/>
                                  </a:solidFill>
                                  <a:latin typeface="Cambria Math" panose="02040503050406030204" pitchFamily="18" charset="0"/>
                                </a:rPr>
                                <m:t>1</m:t>
                              </m:r>
                              <m:r>
                                <m:rPr>
                                  <m:brk m:alnAt="7"/>
                                </m:rPr>
                                <a:rPr lang="en-US" i="1">
                                  <a:latin typeface="Cambria Math" panose="02040503050406030204" pitchFamily="18" charset="0"/>
                                </a:rPr>
                                <m:t> </m:t>
                              </m:r>
                              <m:r>
                                <a:rPr lang="en-US" i="1">
                                  <a:latin typeface="Cambria Math" panose="02040503050406030204" pitchFamily="18" charset="0"/>
                                </a:rPr>
                                <m:t>     </m:t>
                              </m:r>
                            </m:e>
                          </m:mr>
                          <m:mr>
                            <m:e>
                              <m:r>
                                <a:rPr lang="en-US" i="1">
                                  <a:latin typeface="Cambria Math" panose="02040503050406030204" pitchFamily="18" charset="0"/>
                                </a:rPr>
                                <m:t>          </m:t>
                              </m:r>
                              <m:r>
                                <a:rPr lang="en-US" b="0" i="1" smtClean="0">
                                  <a:latin typeface="Cambria Math" panose="02040503050406030204" pitchFamily="18" charset="0"/>
                                </a:rPr>
                                <m:t>1</m:t>
                              </m:r>
                              <m:r>
                                <a:rPr lang="en-US" b="0" i="1" smtClean="0">
                                  <a:latin typeface="Cambria Math" panose="02040503050406030204" pitchFamily="18" charset="0"/>
                                </a:rPr>
                                <m:t>  </m:t>
                              </m:r>
                              <m:r>
                                <a:rPr lang="en-US" b="0" i="1" smtClean="0">
                                  <a:latin typeface="Cambria Math" panose="02040503050406030204" pitchFamily="18" charset="0"/>
                                </a:rPr>
                                <m:t>0</m:t>
                              </m:r>
                              <m:r>
                                <a:rPr lang="en-US" b="0" i="1" smtClean="0">
                                  <a:latin typeface="Cambria Math" panose="02040503050406030204" pitchFamily="18" charset="0"/>
                                </a:rPr>
                                <m:t>  </m:t>
                              </m:r>
                              <m:r>
                                <a:rPr lang="en-US" b="0" i="1" smtClean="0">
                                  <a:latin typeface="Cambria Math" panose="02040503050406030204" pitchFamily="18" charset="0"/>
                                </a:rPr>
                                <m:t>1</m:t>
                              </m:r>
                              <m:r>
                                <a:rPr lang="en-US" b="0" i="1" smtClean="0">
                                  <a:latin typeface="Cambria Math" panose="02040503050406030204" pitchFamily="18" charset="0"/>
                                </a:rPr>
                                <m:t>  </m:t>
                              </m:r>
                              <m:r>
                                <a:rPr lang="en-US" b="0" i="1" smtClean="0">
                                  <a:latin typeface="Cambria Math" panose="02040503050406030204" pitchFamily="18" charset="0"/>
                                </a:rPr>
                                <m:t>0</m:t>
                              </m:r>
                              <m:r>
                                <a:rPr lang="en-US" b="0" i="1" smtClean="0">
                                  <a:latin typeface="Cambria Math" panose="02040503050406030204" pitchFamily="18" charset="0"/>
                                </a:rPr>
                                <m:t>  </m:t>
                              </m:r>
                              <m:r>
                                <a:rPr lang="en-US" b="0" i="1" smtClean="0">
                                  <a:latin typeface="Cambria Math" panose="02040503050406030204" pitchFamily="18" charset="0"/>
                                </a:rPr>
                                <m:t>1</m:t>
                              </m:r>
                              <m:r>
                                <a:rPr lang="en-US" b="0" i="1" smtClean="0">
                                  <a:latin typeface="Cambria Math" panose="02040503050406030204" pitchFamily="18" charset="0"/>
                                </a:rPr>
                                <m:t>  </m:t>
                              </m:r>
                              <m:r>
                                <a:rPr lang="en-US" b="0" i="1" smtClean="0">
                                  <a:latin typeface="Cambria Math" panose="02040503050406030204" pitchFamily="18" charset="0"/>
                                </a:rPr>
                                <m:t>0</m:t>
                              </m:r>
                              <m:r>
                                <a:rPr lang="en-US" b="0" i="1" smtClean="0">
                                  <a:latin typeface="Cambria Math" panose="02040503050406030204" pitchFamily="18" charset="0"/>
                                </a:rPr>
                                <m:t>  </m:t>
                              </m:r>
                              <m:r>
                                <a:rPr lang="en-US" b="0" i="1" smtClean="0">
                                  <a:latin typeface="Cambria Math" panose="02040503050406030204" pitchFamily="18" charset="0"/>
                                </a:rPr>
                                <m:t>1</m:t>
                              </m:r>
                            </m:e>
                          </m:mr>
                          <m:mr>
                            <m:e>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1</m:t>
                              </m:r>
                            </m:e>
                          </m:mr>
                        </m:m>
                      </m:num>
                      <m:den>
                        <m:r>
                          <a:rPr lang="en-US" i="1">
                            <a:latin typeface="Cambria Math" panose="02040503050406030204" pitchFamily="18" charset="0"/>
                          </a:rPr>
                          <m:t>     </m:t>
                        </m:r>
                        <m:r>
                          <a:rPr lang="en-US" b="0" i="1" smtClean="0">
                            <a:latin typeface="Cambria Math" panose="02040503050406030204" pitchFamily="18" charset="0"/>
                          </a:rPr>
                          <m:t>   </m:t>
                        </m:r>
                        <m:r>
                          <a:rPr lang="en-US" i="1">
                            <a:latin typeface="Cambria Math" panose="02040503050406030204" pitchFamily="18" charset="0"/>
                          </a:rPr>
                          <m:t>  </m:t>
                        </m:r>
                        <m:r>
                          <a:rPr lang="en-US" b="0" i="1" smtClean="0">
                            <a:latin typeface="Cambria Math" panose="02040503050406030204" pitchFamily="18" charset="0"/>
                          </a:rPr>
                          <m:t>0</m:t>
                        </m:r>
                        <m:r>
                          <a:rPr lang="en-US" b="0" i="1" smtClean="0">
                            <a:latin typeface="Cambria Math" panose="02040503050406030204" pitchFamily="18" charset="0"/>
                          </a:rPr>
                          <m:t>  </m:t>
                        </m:r>
                        <m:r>
                          <a:rPr lang="en-US" b="0" i="1" smtClean="0">
                            <a:latin typeface="Cambria Math" panose="02040503050406030204" pitchFamily="18" charset="0"/>
                          </a:rPr>
                          <m:t>0</m:t>
                        </m:r>
                        <m:r>
                          <a:rPr lang="en-US" b="0" i="1" smtClean="0">
                            <a:latin typeface="Cambria Math" panose="02040503050406030204" pitchFamily="18" charset="0"/>
                          </a:rPr>
                          <m:t>  </m:t>
                        </m:r>
                        <m:r>
                          <a:rPr lang="en-US" b="0" i="1" smtClean="0">
                            <a:latin typeface="Cambria Math" panose="02040503050406030204" pitchFamily="18" charset="0"/>
                          </a:rPr>
                          <m:t>1</m:t>
                        </m:r>
                        <m:r>
                          <a:rPr lang="en-US" b="0" i="1" smtClean="0">
                            <a:latin typeface="Cambria Math" panose="02040503050406030204" pitchFamily="18" charset="0"/>
                          </a:rPr>
                          <m:t>  </m:t>
                        </m:r>
                        <m:r>
                          <a:rPr lang="en-US" b="0" i="1" smtClean="0">
                            <a:latin typeface="Cambria Math" panose="02040503050406030204" pitchFamily="18" charset="0"/>
                          </a:rPr>
                          <m:t>1</m:t>
                        </m:r>
                        <m:r>
                          <a:rPr lang="en-US" b="0" i="1" smtClean="0">
                            <a:latin typeface="Cambria Math" panose="02040503050406030204" pitchFamily="18" charset="0"/>
                          </a:rPr>
                          <m:t>  </m:t>
                        </m:r>
                        <m:r>
                          <a:rPr lang="en-US" b="0" i="1" smtClean="0">
                            <a:latin typeface="Cambria Math" panose="02040503050406030204" pitchFamily="18" charset="0"/>
                          </a:rPr>
                          <m:t>1</m:t>
                        </m:r>
                        <m:r>
                          <a:rPr lang="en-US" b="0" i="1" smtClean="0">
                            <a:latin typeface="Cambria Math" panose="02040503050406030204" pitchFamily="18" charset="0"/>
                          </a:rPr>
                          <m:t>  </m:t>
                        </m:r>
                        <m:r>
                          <a:rPr lang="en-US" b="0" i="1" smtClean="0">
                            <a:latin typeface="Cambria Math" panose="02040503050406030204" pitchFamily="18" charset="0"/>
                          </a:rPr>
                          <m:t>0</m:t>
                        </m:r>
                        <m:r>
                          <a:rPr lang="en-US" b="0" i="1" smtClean="0">
                            <a:latin typeface="Cambria Math" panose="02040503050406030204" pitchFamily="18" charset="0"/>
                          </a:rPr>
                          <m:t>  </m:t>
                        </m:r>
                        <m:r>
                          <a:rPr lang="en-US" b="0" i="1" smtClean="0">
                            <a:latin typeface="Cambria Math" panose="02040503050406030204" pitchFamily="18" charset="0"/>
                          </a:rPr>
                          <m:t>0</m:t>
                        </m:r>
                      </m:den>
                    </m:f>
                  </m:oMath>
                </a14:m>
                <a:endParaRPr lang="en-US"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E594DFC1-263E-41DC-8ED5-C5CB323AEDB5}"/>
                  </a:ext>
                </a:extLst>
              </p:cNvPr>
              <p:cNvSpPr>
                <a:spLocks noGrp="1" noRot="1" noChangeAspect="1" noMove="1" noResize="1" noEditPoints="1" noAdjustHandles="1" noChangeArrowheads="1" noChangeShapeType="1" noTextEdit="1"/>
              </p:cNvSpPr>
              <p:nvPr>
                <p:ph idx="1"/>
              </p:nvPr>
            </p:nvSpPr>
            <p:spPr>
              <a:xfrm>
                <a:off x="253388" y="231354"/>
                <a:ext cx="11512626" cy="6411817"/>
              </a:xfrm>
              <a:blipFill>
                <a:blip r:embed="rId2"/>
                <a:stretch>
                  <a:fillRect l="-953" t="-190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C974FC9-5C62-401E-9265-CAA9E02EF1F9}"/>
              </a:ext>
            </a:extLst>
          </p:cNvPr>
          <p:cNvSpPr>
            <a:spLocks noGrp="1"/>
          </p:cNvSpPr>
          <p:nvPr>
            <p:ph type="sldNum" sz="quarter" idx="12"/>
          </p:nvPr>
        </p:nvSpPr>
        <p:spPr/>
        <p:txBody>
          <a:bodyPr/>
          <a:lstStyle/>
          <a:p>
            <a:fld id="{145F1A9C-ECDE-4612-BDBD-5BD03053D82A}" type="slidenum">
              <a:rPr lang="en-US" smtClean="0"/>
              <a:t>4</a:t>
            </a:fld>
            <a:endParaRPr lang="en-US"/>
          </a:p>
        </p:txBody>
      </p:sp>
      <p:cxnSp>
        <p:nvCxnSpPr>
          <p:cNvPr id="8" name="Connector: Curved 7">
            <a:extLst>
              <a:ext uri="{FF2B5EF4-FFF2-40B4-BE49-F238E27FC236}">
                <a16:creationId xmlns:a16="http://schemas.microsoft.com/office/drawing/2014/main" id="{00F3B3B3-C76B-4ADC-BD84-0013AA74BAE5}"/>
              </a:ext>
            </a:extLst>
          </p:cNvPr>
          <p:cNvCxnSpPr>
            <a:cxnSpLocks/>
          </p:cNvCxnSpPr>
          <p:nvPr/>
        </p:nvCxnSpPr>
        <p:spPr>
          <a:xfrm flipV="1">
            <a:off x="2974554" y="1344066"/>
            <a:ext cx="528810" cy="198305"/>
          </a:xfrm>
          <a:prstGeom prst="curvedConnector3">
            <a:avLst>
              <a:gd name="adj1" fmla="val 10208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or: Curved 11">
            <a:extLst>
              <a:ext uri="{FF2B5EF4-FFF2-40B4-BE49-F238E27FC236}">
                <a16:creationId xmlns:a16="http://schemas.microsoft.com/office/drawing/2014/main" id="{F784F2D3-2609-4B60-ACDD-EEA7254D1110}"/>
              </a:ext>
            </a:extLst>
          </p:cNvPr>
          <p:cNvCxnSpPr>
            <a:cxnSpLocks/>
          </p:cNvCxnSpPr>
          <p:nvPr/>
        </p:nvCxnSpPr>
        <p:spPr>
          <a:xfrm rot="10800000">
            <a:off x="1972019" y="1344058"/>
            <a:ext cx="484748" cy="198311"/>
          </a:xfrm>
          <a:prstGeom prst="curvedConnector3">
            <a:avLst>
              <a:gd name="adj1" fmla="val 10227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69565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D04B9C-00AD-41DD-8AFB-EF9CB3BA52C0}"/>
                  </a:ext>
                </a:extLst>
              </p:cNvPr>
              <p:cNvSpPr>
                <a:spLocks noGrp="1"/>
              </p:cNvSpPr>
              <p:nvPr>
                <p:ph idx="1"/>
              </p:nvPr>
            </p:nvSpPr>
            <p:spPr>
              <a:xfrm>
                <a:off x="517793" y="385590"/>
                <a:ext cx="11204154" cy="6169446"/>
              </a:xfrm>
            </p:spPr>
            <p:txBody>
              <a:bodyPr>
                <a:normAutofit lnSpcReduction="10000"/>
              </a:bodyPr>
              <a:lstStyle/>
              <a:p>
                <a:r>
                  <a:rPr lang="en-US" dirty="0"/>
                  <a:t>Multiplication     </a:t>
                </a:r>
                <a:r>
                  <a:rPr lang="en-US" sz="1900" dirty="0"/>
                  <a:t>the rule for binary multiplication is:</a:t>
                </a:r>
              </a:p>
              <a:p>
                <a:pPr marL="0" indent="0">
                  <a:buNone/>
                </a:pPr>
                <a14:m>
                  <m:oMath xmlns:m="http://schemas.openxmlformats.org/officeDocument/2006/math">
                    <m:f>
                      <m:fPr>
                        <m:ctrlPr>
                          <a:rPr lang="en-US" i="1">
                            <a:latin typeface="Cambria Math" panose="02040503050406030204" pitchFamily="18" charset="0"/>
                          </a:rPr>
                        </m:ctrlPr>
                      </m:fPr>
                      <m:num>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mr>
                          <m:mr>
                            <m:e>
                              <m:r>
                                <a:rPr lang="en-US" b="0" i="1" smtClean="0">
                                  <a:latin typeface="Cambria Math" panose="02040503050406030204" pitchFamily="18" charset="0"/>
                                </a:rPr>
                                <m:t>∗ </m:t>
                              </m:r>
                              <m:r>
                                <a:rPr lang="en-US" i="1">
                                  <a:latin typeface="Cambria Math" panose="02040503050406030204" pitchFamily="18" charset="0"/>
                                </a:rPr>
                                <m:t>0</m:t>
                              </m:r>
                              <m:r>
                                <a:rPr lang="en-US" i="1">
                                  <a:latin typeface="Cambria Math" panose="02040503050406030204" pitchFamily="18" charset="0"/>
                                </a:rPr>
                                <m:t>    </m:t>
                              </m:r>
                            </m:e>
                          </m:mr>
                        </m:m>
                      </m:num>
                      <m:den>
                        <m:r>
                          <a:rPr lang="en-US" i="1">
                            <a:latin typeface="Cambria Math" panose="02040503050406030204" pitchFamily="18" charset="0"/>
                          </a:rPr>
                          <m:t>0</m:t>
                        </m:r>
                      </m:den>
                    </m:f>
                  </m:oMath>
                </a14:m>
                <a:r>
                  <a:rPr lang="en-US" dirty="0"/>
                  <a:t>         </a:t>
                </a:r>
                <a14:m>
                  <m:oMath xmlns:m="http://schemas.openxmlformats.org/officeDocument/2006/math">
                    <m:f>
                      <m:fPr>
                        <m:ctrlPr>
                          <a:rPr lang="en-US" i="1">
                            <a:latin typeface="Cambria Math" panose="02040503050406030204" pitchFamily="18" charset="0"/>
                          </a:rPr>
                        </m:ctrlPr>
                      </m:fPr>
                      <m:num>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mr>
                          <m:mr>
                            <m:e>
                              <m:r>
                                <a:rPr lang="en-US" b="0" i="1" smtClean="0">
                                  <a:latin typeface="Cambria Math" panose="02040503050406030204" pitchFamily="18" charset="0"/>
                                </a:rPr>
                                <m:t>∗ </m:t>
                              </m:r>
                              <m:r>
                                <a:rPr lang="en-US" i="1">
                                  <a:latin typeface="Cambria Math" panose="02040503050406030204" pitchFamily="18" charset="0"/>
                                </a:rPr>
                                <m:t>0</m:t>
                              </m:r>
                              <m:r>
                                <a:rPr lang="en-US" i="1">
                                  <a:latin typeface="Cambria Math" panose="02040503050406030204" pitchFamily="18" charset="0"/>
                                </a:rPr>
                                <m:t>    </m:t>
                              </m:r>
                            </m:e>
                          </m:mr>
                        </m:m>
                      </m:num>
                      <m:den>
                        <m:r>
                          <a:rPr lang="en-US" b="0" i="1" smtClean="0">
                            <a:latin typeface="Cambria Math" panose="02040503050406030204" pitchFamily="18" charset="0"/>
                          </a:rPr>
                          <m:t>0</m:t>
                        </m:r>
                      </m:den>
                    </m:f>
                  </m:oMath>
                </a14:m>
                <a:r>
                  <a:rPr lang="en-US" dirty="0"/>
                  <a:t>        </a:t>
                </a:r>
                <a14:m>
                  <m:oMath xmlns:m="http://schemas.openxmlformats.org/officeDocument/2006/math">
                    <m:f>
                      <m:fPr>
                        <m:ctrlPr>
                          <a:rPr lang="en-US" i="1">
                            <a:latin typeface="Cambria Math" panose="02040503050406030204" pitchFamily="18" charset="0"/>
                          </a:rPr>
                        </m:ctrlPr>
                      </m:fPr>
                      <m:num>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mr>
                          <m:mr>
                            <m:e>
                              <m:r>
                                <a:rPr lang="en-US" b="0" i="1" smtClean="0">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    </m:t>
                              </m:r>
                            </m:e>
                          </m:mr>
                        </m:m>
                      </m:num>
                      <m:den>
                        <m:r>
                          <a:rPr lang="en-US" i="1">
                            <a:latin typeface="Cambria Math" panose="02040503050406030204" pitchFamily="18" charset="0"/>
                          </a:rPr>
                          <m:t>  </m:t>
                        </m:r>
                        <m:r>
                          <a:rPr lang="en-US" b="0" i="1" smtClean="0">
                            <a:latin typeface="Cambria Math" panose="02040503050406030204" pitchFamily="18" charset="0"/>
                          </a:rPr>
                          <m:t>1</m:t>
                        </m:r>
                        <m:r>
                          <a:rPr lang="en-US" i="1">
                            <a:latin typeface="Cambria Math" panose="02040503050406030204" pitchFamily="18" charset="0"/>
                          </a:rPr>
                          <m:t>  </m:t>
                        </m:r>
                      </m:den>
                    </m:f>
                    <m:r>
                      <a:rPr lang="en-US" i="1">
                        <a:latin typeface="Cambria Math" panose="02040503050406030204" pitchFamily="18" charset="0"/>
                      </a:rPr>
                      <m:t> </m:t>
                    </m:r>
                  </m:oMath>
                </a14:m>
                <a:r>
                  <a:rPr lang="en-US" dirty="0"/>
                  <a:t>                 </a:t>
                </a:r>
                <a14:m>
                  <m:oMath xmlns:m="http://schemas.openxmlformats.org/officeDocument/2006/math">
                    <m:r>
                      <a:rPr lang="en-US">
                        <a:latin typeface="Cambria Math" panose="02040503050406030204" pitchFamily="18" charset="0"/>
                      </a:rPr>
                      <m:t>       </m:t>
                    </m:r>
                    <m:f>
                      <m:fPr>
                        <m:ctrlPr>
                          <a:rPr lang="en-US" i="1">
                            <a:latin typeface="Cambria Math" panose="02040503050406030204" pitchFamily="18" charset="0"/>
                          </a:rPr>
                        </m:ctrlPr>
                      </m:fPr>
                      <m:num>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 </m:t>
                              </m:r>
                              <m:r>
                                <a:rPr lang="en-US" i="1">
                                  <a:latin typeface="Cambria Math" panose="02040503050406030204" pitchFamily="18" charset="0"/>
                                </a:rPr>
                                <m:t>                   </m:t>
                              </m:r>
                            </m:e>
                          </m:mr>
                          <m:mr>
                            <m:e>
                              <m:r>
                                <a:rPr lang="en-US" i="1">
                                  <a:latin typeface="Cambria Math" panose="02040503050406030204" pitchFamily="18" charset="0"/>
                                </a:rPr>
                                <m:t> </m:t>
                              </m:r>
                              <m:r>
                                <a:rPr lang="en-US" i="1">
                                  <a:latin typeface="Cambria Math" panose="02040503050406030204" pitchFamily="18" charset="0"/>
                                </a:rPr>
                                <m:t>0</m:t>
                              </m:r>
                              <m:r>
                                <a:rPr lang="en-US" i="1">
                                  <a:latin typeface="Cambria Math" panose="02040503050406030204" pitchFamily="18" charset="0"/>
                                </a:rPr>
                                <m:t>         ←(</m:t>
                              </m:r>
                              <m:r>
                                <a:rPr lang="en-US" b="0" i="1" smtClean="0">
                                  <a:latin typeface="Cambria Math" panose="02040503050406030204" pitchFamily="18" charset="0"/>
                                </a:rPr>
                                <m:t>𝑚𝑎𝑙𝑡𝑖𝑝𝑙𝑖𝑐𝑎𝑛𝑡</m:t>
                              </m:r>
                              <m:r>
                                <a:rPr lang="en-US" i="1">
                                  <a:latin typeface="Cambria Math" panose="02040503050406030204" pitchFamily="18" charset="0"/>
                                  <a:ea typeface="Cambria Math" panose="02040503050406030204" pitchFamily="18" charset="0"/>
                                </a:rPr>
                                <m:t>) </m:t>
                              </m:r>
                            </m:e>
                          </m:mr>
                          <m:mr>
                            <m:e>
                              <m:r>
                                <a:rPr lang="en-US" i="1">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rPr>
                                <m:t>1</m:t>
                              </m:r>
                              <m:r>
                                <a:rPr lang="en-US" i="1">
                                  <a:latin typeface="Cambria Math" panose="02040503050406030204" pitchFamily="18" charset="0"/>
                                </a:rPr>
                                <m:t>                  ←(</m:t>
                              </m:r>
                              <m:r>
                                <a:rPr lang="en-US" b="0" i="1" smtClean="0">
                                  <a:latin typeface="Cambria Math" panose="02040503050406030204" pitchFamily="18" charset="0"/>
                                </a:rPr>
                                <m:t>𝑚𝑢𝑙𝑡𝑖𝑝𝑙𝑖𝑒𝑟</m:t>
                              </m:r>
                              <m:r>
                                <a:rPr lang="en-US" i="1">
                                  <a:latin typeface="Cambria Math" panose="02040503050406030204" pitchFamily="18" charset="0"/>
                                  <a:ea typeface="Cambria Math" panose="02040503050406030204" pitchFamily="18" charset="0"/>
                                </a:rPr>
                                <m:t>)</m:t>
                              </m:r>
                            </m:e>
                          </m:mr>
                        </m:m>
                      </m:num>
                      <m:den>
                        <m:r>
                          <a:rPr lang="en-US" b="0" i="1"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rPr>
                          <m:t>                 </m:t>
                        </m:r>
                        <m:r>
                          <a:rPr lang="en-US" i="1" smtClean="0">
                            <a:latin typeface="Cambria Math" panose="02040503050406030204" pitchFamily="18" charset="0"/>
                          </a:rPr>
                          <m:t>(</m:t>
                        </m:r>
                        <m:r>
                          <a:rPr lang="en-US" b="0" i="1" smtClean="0">
                            <a:latin typeface="Cambria Math" panose="02040503050406030204" pitchFamily="18" charset="0"/>
                          </a:rPr>
                          <m:t>𝑝𝑟𝑜𝑑𝑢𝑐𝑡</m:t>
                        </m:r>
                        <m:r>
                          <a:rPr lang="en-US" b="0" i="1" smtClean="0">
                            <a:latin typeface="Cambria Math" panose="02040503050406030204" pitchFamily="18" charset="0"/>
                          </a:rPr>
                          <m:t> )     </m:t>
                        </m:r>
                      </m:den>
                    </m:f>
                    <m:r>
                      <a:rPr lang="en-US" i="1">
                        <a:latin typeface="Cambria Math" panose="02040503050406030204" pitchFamily="18" charset="0"/>
                      </a:rPr>
                      <m:t> </m:t>
                    </m:r>
                  </m:oMath>
                </a14:m>
                <a:endParaRPr lang="en-US" dirty="0"/>
              </a:p>
              <a:p>
                <a:pPr marL="0" indent="0">
                  <a:buNone/>
                </a:pPr>
                <a:r>
                  <a:rPr lang="en-US" sz="1800" dirty="0"/>
                  <a:t>Ex:</a:t>
                </a:r>
              </a:p>
              <a:p>
                <a:pPr marL="0" indent="0">
                  <a:buNone/>
                </a:pPr>
                <a14:m>
                  <m:oMath xmlns:m="http://schemas.openxmlformats.org/officeDocument/2006/math">
                    <m:f>
                      <m:fPr>
                        <m:ctrlPr>
                          <a:rPr lang="en-US" i="1">
                            <a:latin typeface="Cambria Math" panose="02040503050406030204" pitchFamily="18" charset="0"/>
                          </a:rPr>
                        </m:ctrlPr>
                      </m:fPr>
                      <m:num>
                        <m:m>
                          <m:mPr>
                            <m:mcs>
                              <m:mc>
                                <m:mcPr>
                                  <m:count m:val="1"/>
                                  <m:mcJc m:val="center"/>
                                </m:mcPr>
                              </m:mc>
                            </m:mcs>
                            <m:ctrlPr>
                              <a:rPr lang="en-US" i="1">
                                <a:latin typeface="Cambria Math" panose="02040503050406030204" pitchFamily="18" charset="0"/>
                              </a:rPr>
                            </m:ctrlPr>
                          </m:mPr>
                          <m:mr>
                            <m:e/>
                          </m:mr>
                          <m:mr>
                            <m:e>
                              <m:r>
                                <a:rPr lang="en-US" i="1">
                                  <a:latin typeface="Cambria Math" panose="02040503050406030204" pitchFamily="18" charset="0"/>
                                </a:rPr>
                                <m:t>      </m:t>
                              </m:r>
                              <m:r>
                                <a:rPr lang="en-US" b="0" i="1" smtClean="0">
                                  <a:latin typeface="Cambria Math" panose="02040503050406030204" pitchFamily="18" charset="0"/>
                                </a:rPr>
                                <m:t>13</m:t>
                              </m:r>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 </m:t>
                              </m:r>
                            </m:e>
                          </m:mr>
                          <m:mr>
                            <m:e>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5</m:t>
                              </m:r>
                              <m:r>
                                <a:rPr lang="en-US" i="1">
                                  <a:latin typeface="Cambria Math" panose="02040503050406030204" pitchFamily="18" charset="0"/>
                                </a:rPr>
                                <m:t> </m:t>
                              </m:r>
                            </m:e>
                          </m:mr>
                        </m:m>
                      </m:num>
                      <m:den>
                        <m:r>
                          <a:rPr lang="en-US" i="1">
                            <a:latin typeface="Cambria Math" panose="02040503050406030204" pitchFamily="18" charset="0"/>
                          </a:rPr>
                          <m:t>  </m:t>
                        </m:r>
                        <m:r>
                          <a:rPr lang="en-US" b="0" i="1" smtClean="0">
                            <a:latin typeface="Cambria Math" panose="02040503050406030204" pitchFamily="18" charset="0"/>
                          </a:rPr>
                          <m:t>65</m:t>
                        </m:r>
                      </m:den>
                    </m:f>
                  </m:oMath>
                </a14:m>
                <a:r>
                  <a:rPr lang="en-US" dirty="0"/>
                  <a:t>               </a:t>
                </a:r>
                <a14:m>
                  <m:oMath xmlns:m="http://schemas.openxmlformats.org/officeDocument/2006/math">
                    <m:f>
                      <m:fPr>
                        <m:ctrlPr>
                          <a:rPr lang="en-US" i="1">
                            <a:latin typeface="Cambria Math" panose="02040503050406030204" pitchFamily="18" charset="0"/>
                          </a:rPr>
                        </m:ctrlPr>
                      </m:fPr>
                      <m:num>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 </m:t>
                              </m:r>
                              <m:r>
                                <a:rPr lang="en-US" i="1">
                                  <a:latin typeface="Cambria Math" panose="02040503050406030204" pitchFamily="18" charset="0"/>
                                </a:rPr>
                                <m:t>   </m:t>
                              </m:r>
                              <m:r>
                                <m:rPr>
                                  <m:brk m:alnAt="7"/>
                                </m:rPr>
                                <a:rPr lang="en-US" i="1">
                                  <a:latin typeface="Cambria Math" panose="02040503050406030204" pitchFamily="18" charset="0"/>
                                </a:rPr>
                                <m:t> </m:t>
                              </m:r>
                              <m:r>
                                <a:rPr lang="en-US" i="1">
                                  <a:latin typeface="Cambria Math" panose="02040503050406030204" pitchFamily="18" charset="0"/>
                                </a:rPr>
                                <m:t>     </m:t>
                              </m:r>
                            </m:e>
                          </m:mr>
                          <m:mr>
                            <m:e>
                              <m:r>
                                <a:rPr lang="en-US" i="1">
                                  <a:latin typeface="Cambria Math" panose="02040503050406030204" pitchFamily="18" charset="0"/>
                                </a:rPr>
                                <m:t>          </m:t>
                              </m:r>
                              <m:r>
                                <a:rPr lang="en-US" b="0" i="1" smtClean="0">
                                  <a:latin typeface="Cambria Math" panose="02040503050406030204" pitchFamily="18" charset="0"/>
                                </a:rPr>
                                <m:t>1</m:t>
                              </m:r>
                              <m:r>
                                <a:rPr lang="en-US" i="1">
                                  <a:latin typeface="Cambria Math" panose="02040503050406030204" pitchFamily="18" charset="0"/>
                                </a:rPr>
                                <m:t> </m:t>
                              </m:r>
                              <m:r>
                                <a:rPr lang="en-US" i="1">
                                  <a:latin typeface="Cambria Math" panose="02040503050406030204" pitchFamily="18" charset="0"/>
                                </a:rPr>
                                <m:t>1</m:t>
                              </m:r>
                              <m:r>
                                <a:rPr lang="en-US" i="1">
                                  <a:latin typeface="Cambria Math" panose="02040503050406030204" pitchFamily="18" charset="0"/>
                                </a:rPr>
                                <m:t>  </m:t>
                              </m:r>
                              <m:r>
                                <a:rPr lang="en-US" i="1">
                                  <a:latin typeface="Cambria Math" panose="02040503050406030204" pitchFamily="18" charset="0"/>
                                </a:rPr>
                                <m:t>0</m:t>
                              </m:r>
                              <m:r>
                                <a:rPr lang="en-US" i="1">
                                  <a:latin typeface="Cambria Math" panose="02040503050406030204" pitchFamily="18" charset="0"/>
                                </a:rPr>
                                <m:t>  </m:t>
                              </m:r>
                              <m:r>
                                <a:rPr lang="en-US" i="1">
                                  <a:latin typeface="Cambria Math" panose="02040503050406030204" pitchFamily="18" charset="0"/>
                                </a:rPr>
                                <m:t>1</m:t>
                              </m:r>
                            </m:e>
                          </m:mr>
                          <m:mr>
                            <m:e>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1</m:t>
                              </m:r>
                            </m:e>
                          </m:mr>
                        </m:m>
                      </m:num>
                      <m:den>
                        <m:r>
                          <a:rPr lang="en-US" i="1">
                            <a:latin typeface="Cambria Math" panose="02040503050406030204" pitchFamily="18" charset="0"/>
                          </a:rPr>
                          <m:t>      </m:t>
                        </m:r>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r>
                                <a:rPr lang="en-US" b="0" i="1" smtClean="0">
                                  <a:latin typeface="Cambria Math" panose="02040503050406030204" pitchFamily="18" charset="0"/>
                                </a:rPr>
                                <m:t>101</m:t>
                              </m:r>
                            </m:e>
                          </m:mr>
                          <m:mr>
                            <m:e>
                              <m:r>
                                <a:rPr lang="en-US" b="0" i="1" smtClean="0">
                                  <a:latin typeface="Cambria Math" panose="02040503050406030204" pitchFamily="18" charset="0"/>
                                </a:rPr>
                                <m:t>0000</m:t>
                              </m:r>
                              <m:r>
                                <a:rPr lang="en-US" b="0" i="1" smtClean="0">
                                  <a:latin typeface="Cambria Math" panose="02040503050406030204" pitchFamily="18" charset="0"/>
                                </a:rPr>
                                <m:t>     </m:t>
                              </m:r>
                            </m:e>
                          </m:mr>
                          <m:mr>
                            <m:e>
                              <m:f>
                                <m:fPr>
                                  <m:ctrlPr>
                                    <a:rPr lang="en-US" b="0" i="1" smtClean="0">
                                      <a:latin typeface="Cambria Math" panose="02040503050406030204" pitchFamily="18" charset="0"/>
                                    </a:rPr>
                                  </m:ctrlPr>
                                </m:fPr>
                                <m:num>
                                  <m:r>
                                    <a:rPr lang="en-US" b="0" i="1" smtClean="0">
                                      <a:latin typeface="Cambria Math" panose="02040503050406030204" pitchFamily="18" charset="0"/>
                                    </a:rPr>
                                    <m:t>      </m:t>
                                  </m:r>
                                  <m:r>
                                    <a:rPr lang="en-US" b="0" i="1" smtClean="0">
                                      <a:latin typeface="Cambria Math" panose="02040503050406030204" pitchFamily="18" charset="0"/>
                                    </a:rPr>
                                    <m:t>11</m:t>
                                  </m:r>
                                  <m:r>
                                    <a:rPr lang="en-US" b="0" i="1" smtClean="0">
                                      <a:latin typeface="Cambria Math" panose="02040503050406030204" pitchFamily="18" charset="0"/>
                                    </a:rPr>
                                    <m:t> </m:t>
                                  </m:r>
                                  <m:r>
                                    <a:rPr lang="en-US" b="0" i="1" smtClean="0">
                                      <a:latin typeface="Cambria Math" panose="02040503050406030204" pitchFamily="18" charset="0"/>
                                    </a:rPr>
                                    <m:t>01</m:t>
                                  </m:r>
                                  <m:r>
                                    <a:rPr lang="en-US" b="0" i="1" smtClean="0">
                                      <a:latin typeface="Cambria Math" panose="02040503050406030204" pitchFamily="18" charset="0"/>
                                    </a:rPr>
                                    <m:t>     </m:t>
                                  </m:r>
                                </m:num>
                                <m:den>
                                  <m:r>
                                    <a:rPr lang="en-US" b="0" i="1" smtClean="0">
                                      <a:latin typeface="Cambria Math" panose="02040503050406030204" pitchFamily="18" charset="0"/>
                                    </a:rPr>
                                    <m:t>1000001</m:t>
                                  </m:r>
                                </m:den>
                              </m:f>
                              <m:r>
                                <a:rPr lang="en-US" b="0" i="1" smtClean="0">
                                  <a:latin typeface="Cambria Math" panose="02040503050406030204" pitchFamily="18" charset="0"/>
                                </a:rPr>
                                <m:t>          </m:t>
                              </m:r>
                            </m:e>
                          </m:mr>
                        </m:m>
                        <m:r>
                          <a:rPr lang="en-US" i="1">
                            <a:latin typeface="Cambria Math" panose="02040503050406030204" pitchFamily="18" charset="0"/>
                          </a:rPr>
                          <m:t>   </m:t>
                        </m:r>
                      </m:den>
                    </m:f>
                  </m:oMath>
                </a14:m>
                <a:endParaRPr lang="en-US" dirty="0"/>
              </a:p>
              <a:p>
                <a:pPr marL="0" indent="0">
                  <a:buNone/>
                </a:pPr>
                <a:r>
                  <a:rPr lang="en-US" sz="1800" dirty="0"/>
                  <a:t>    </a:t>
                </a:r>
              </a:p>
              <a:p>
                <a:pPr marL="0" indent="0">
                  <a:buNone/>
                </a:pPr>
                <a:r>
                  <a:rPr lang="en-US" sz="1800" dirty="0"/>
                  <a:t>Ex:</a:t>
                </a:r>
              </a:p>
              <a:p>
                <a:pPr marL="0" indent="0">
                  <a:buNone/>
                </a:pPr>
                <a14:m>
                  <m:oMath xmlns:m="http://schemas.openxmlformats.org/officeDocument/2006/math">
                    <m:f>
                      <m:fPr>
                        <m:ctrlPr>
                          <a:rPr lang="en-US" i="1">
                            <a:latin typeface="Cambria Math" panose="02040503050406030204" pitchFamily="18" charset="0"/>
                          </a:rPr>
                        </m:ctrlPr>
                      </m:fPr>
                      <m:num>
                        <m:m>
                          <m:mPr>
                            <m:mcs>
                              <m:mc>
                                <m:mcPr>
                                  <m:count m:val="1"/>
                                  <m:mcJc m:val="center"/>
                                </m:mcPr>
                              </m:mc>
                            </m:mcs>
                            <m:ctrlPr>
                              <a:rPr lang="en-US" i="1">
                                <a:latin typeface="Cambria Math" panose="02040503050406030204" pitchFamily="18" charset="0"/>
                              </a:rPr>
                            </m:ctrlPr>
                          </m:mPr>
                          <m:mr>
                            <m:e/>
                          </m:mr>
                          <m:mr>
                            <m:e>
                              <m:r>
                                <a:rPr lang="en-US" i="1">
                                  <a:latin typeface="Cambria Math" panose="02040503050406030204" pitchFamily="18" charset="0"/>
                                </a:rPr>
                                <m:t>      </m:t>
                              </m:r>
                              <m:r>
                                <a:rPr lang="en-US" b="0" i="1" smtClean="0">
                                  <a:latin typeface="Cambria Math" panose="02040503050406030204" pitchFamily="18" charset="0"/>
                                </a:rPr>
                                <m:t>5</m:t>
                              </m:r>
                              <m:r>
                                <a:rPr lang="en-US" b="0" i="1" smtClean="0">
                                  <a:latin typeface="Cambria Math" panose="02040503050406030204" pitchFamily="18" charset="0"/>
                                </a:rPr>
                                <m:t>.</m:t>
                              </m:r>
                              <m:r>
                                <a:rPr lang="en-US" b="0" i="1" smtClean="0">
                                  <a:latin typeface="Cambria Math" panose="02040503050406030204" pitchFamily="18" charset="0"/>
                                </a:rPr>
                                <m:t>5</m:t>
                              </m:r>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 </m:t>
                              </m:r>
                            </m:e>
                          </m:mr>
                          <m:mr>
                            <m:e>
                              <m:r>
                                <a:rPr lang="en-US" i="1">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3</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25</m:t>
                              </m:r>
                              <m:r>
                                <a:rPr lang="en-US" i="1">
                                  <a:latin typeface="Cambria Math" panose="02040503050406030204" pitchFamily="18" charset="0"/>
                                </a:rPr>
                                <m:t> </m:t>
                              </m:r>
                            </m:e>
                          </m:mr>
                        </m:m>
                      </m:num>
                      <m:den>
                        <m:r>
                          <a:rPr lang="en-US" i="1">
                            <a:latin typeface="Cambria Math" panose="02040503050406030204" pitchFamily="18" charset="0"/>
                          </a:rPr>
                          <m:t>  </m:t>
                        </m:r>
                        <m:r>
                          <a:rPr lang="en-US" b="0" i="1" smtClean="0">
                            <a:latin typeface="Cambria Math" panose="02040503050406030204" pitchFamily="18" charset="0"/>
                          </a:rPr>
                          <m:t>17</m:t>
                        </m:r>
                        <m:r>
                          <a:rPr lang="en-US" b="0" i="1" smtClean="0">
                            <a:latin typeface="Cambria Math" panose="02040503050406030204" pitchFamily="18" charset="0"/>
                          </a:rPr>
                          <m:t>.</m:t>
                        </m:r>
                        <m:r>
                          <a:rPr lang="en-US" b="0" i="1" smtClean="0">
                            <a:latin typeface="Cambria Math" panose="02040503050406030204" pitchFamily="18" charset="0"/>
                          </a:rPr>
                          <m:t>875</m:t>
                        </m:r>
                      </m:den>
                    </m:f>
                  </m:oMath>
                </a14:m>
                <a:r>
                  <a:rPr lang="en-US" dirty="0"/>
                  <a:t>               </a:t>
                </a:r>
                <a14:m>
                  <m:oMath xmlns:m="http://schemas.openxmlformats.org/officeDocument/2006/math">
                    <m:f>
                      <m:fPr>
                        <m:ctrlPr>
                          <a:rPr lang="en-US" i="1">
                            <a:latin typeface="Cambria Math" panose="02040503050406030204" pitchFamily="18" charset="0"/>
                          </a:rPr>
                        </m:ctrlPr>
                      </m:fPr>
                      <m:num>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 </m:t>
                              </m:r>
                              <m:r>
                                <a:rPr lang="en-US" i="1">
                                  <a:latin typeface="Cambria Math" panose="02040503050406030204" pitchFamily="18" charset="0"/>
                                </a:rPr>
                                <m:t>   </m:t>
                              </m:r>
                              <m:r>
                                <m:rPr>
                                  <m:brk m:alnAt="7"/>
                                </m:rPr>
                                <a:rPr lang="en-US" i="1">
                                  <a:latin typeface="Cambria Math" panose="02040503050406030204" pitchFamily="18" charset="0"/>
                                </a:rPr>
                                <m:t> </m:t>
                              </m:r>
                              <m:r>
                                <a:rPr lang="en-US" i="1">
                                  <a:latin typeface="Cambria Math" panose="02040503050406030204" pitchFamily="18" charset="0"/>
                                </a:rPr>
                                <m:t>     </m:t>
                              </m:r>
                            </m:e>
                          </m:mr>
                          <m:mr>
                            <m:e>
                              <m:r>
                                <a:rPr lang="en-US" i="1">
                                  <a:latin typeface="Cambria Math" panose="02040503050406030204" pitchFamily="18" charset="0"/>
                                </a:rPr>
                                <m:t>          </m:t>
                              </m:r>
                              <m:r>
                                <a:rPr lang="en-US" i="1">
                                  <a:latin typeface="Cambria Math" panose="02040503050406030204" pitchFamily="18" charset="0"/>
                                </a:rPr>
                                <m:t>1</m:t>
                              </m:r>
                              <m:r>
                                <a:rPr lang="en-US" i="1">
                                  <a:latin typeface="Cambria Math" panose="02040503050406030204" pitchFamily="18" charset="0"/>
                                </a:rPr>
                                <m:t> </m:t>
                              </m:r>
                              <m:r>
                                <a:rPr lang="en-US" b="0" i="1" smtClean="0">
                                  <a:latin typeface="Cambria Math" panose="02040503050406030204" pitchFamily="18" charset="0"/>
                                </a:rPr>
                                <m:t>0</m:t>
                              </m:r>
                              <m:r>
                                <a:rPr lang="en-US" b="0" i="1" smtClean="0">
                                  <a:latin typeface="Cambria Math" panose="02040503050406030204" pitchFamily="18" charset="0"/>
                                </a:rPr>
                                <m:t>  </m:t>
                              </m:r>
                              <m:r>
                                <a:rPr lang="en-US" b="0" i="1" smtClean="0">
                                  <a:latin typeface="Cambria Math" panose="02040503050406030204" pitchFamily="18" charset="0"/>
                                </a:rPr>
                                <m:t>1</m:t>
                              </m:r>
                              <m:r>
                                <a:rPr lang="en-US" b="0" i="1" smtClean="0">
                                  <a:latin typeface="Cambria Math" panose="02040503050406030204" pitchFamily="18" charset="0"/>
                                </a:rPr>
                                <m:t> .  </m:t>
                              </m:r>
                              <m:r>
                                <a:rPr lang="en-US" i="1">
                                  <a:latin typeface="Cambria Math" panose="02040503050406030204" pitchFamily="18" charset="0"/>
                                </a:rPr>
                                <m:t>1</m:t>
                              </m:r>
                            </m:e>
                          </m:mr>
                          <m:mr>
                            <m:e>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 .  </m:t>
                              </m:r>
                              <m:r>
                                <a:rPr lang="en-US" b="0" i="1"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1</m:t>
                              </m:r>
                            </m:e>
                          </m:mr>
                        </m:m>
                      </m:num>
                      <m:den>
                        <m:r>
                          <a:rPr lang="en-US" i="1">
                            <a:latin typeface="Cambria Math" panose="02040503050406030204" pitchFamily="18" charset="0"/>
                          </a:rPr>
                          <m:t>      </m:t>
                        </m:r>
                        <m:r>
                          <a:rPr lang="en-US" b="0" i="1" smtClean="0">
                            <a:latin typeface="Cambria Math" panose="02040503050406030204" pitchFamily="18" charset="0"/>
                          </a:rPr>
                          <m:t> </m:t>
                        </m:r>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 </m:t>
                              </m:r>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r>
                                      <a:rPr lang="en-US" b="0" i="1" smtClean="0">
                                        <a:latin typeface="Cambria Math" panose="02040503050406030204" pitchFamily="18" charset="0"/>
                                      </a:rPr>
                                      <m:t>011</m:t>
                                    </m:r>
                                  </m:e>
                                </m:mr>
                                <m:mr>
                                  <m:e>
                                    <m:r>
                                      <a:rPr lang="en-US" b="0" i="1" smtClean="0">
                                        <a:latin typeface="Cambria Math" panose="02040503050406030204" pitchFamily="18" charset="0"/>
                                      </a:rPr>
                                      <m:t>0000</m:t>
                                    </m:r>
                                    <m:r>
                                      <a:rPr lang="en-US" b="0" i="1" smtClean="0">
                                        <a:latin typeface="Cambria Math" panose="02040503050406030204" pitchFamily="18" charset="0"/>
                                      </a:rPr>
                                      <m:t>     </m:t>
                                    </m:r>
                                  </m:e>
                                </m:mr>
                              </m:m>
                              <m:r>
                                <m:rPr>
                                  <m:brk m:alnAt="7"/>
                                </m:rPr>
                                <a:rPr lang="en-US" b="0" i="1" smtClean="0">
                                  <a:latin typeface="Cambria Math" panose="02040503050406030204" pitchFamily="18" charset="0"/>
                                </a:rPr>
                                <m:t> </m:t>
                              </m:r>
                            </m:e>
                          </m:mr>
                          <m:mr>
                            <m:e>
                              <m:r>
                                <a:rPr lang="en-US" b="0" i="1" smtClean="0">
                                  <a:latin typeface="Cambria Math" panose="02040503050406030204" pitchFamily="18" charset="0"/>
                                </a:rPr>
                                <m:t>1011</m:t>
                              </m:r>
                              <m:r>
                                <a:rPr lang="en-US" b="0" i="1" smtClean="0">
                                  <a:latin typeface="Cambria Math" panose="02040503050406030204" pitchFamily="18" charset="0"/>
                                </a:rPr>
                                <m:t>          </m:t>
                              </m:r>
                            </m:e>
                          </m:mr>
                          <m:mr>
                            <m:e>
                              <m:r>
                                <a:rPr lang="en-US" b="0" i="1"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     </m:t>
                                  </m:r>
                                  <m:r>
                                    <a:rPr lang="en-US" b="0" i="1" smtClean="0">
                                      <a:latin typeface="Cambria Math" panose="02040503050406030204" pitchFamily="18" charset="0"/>
                                    </a:rPr>
                                    <m:t> </m:t>
                                  </m:r>
                                  <m:r>
                                    <a:rPr lang="en-US" i="1">
                                      <a:latin typeface="Cambria Math" panose="02040503050406030204" pitchFamily="18" charset="0"/>
                                    </a:rPr>
                                    <m:t> </m:t>
                                  </m:r>
                                  <m:r>
                                    <a:rPr lang="en-US" i="1">
                                      <a:latin typeface="Cambria Math" panose="02040503050406030204" pitchFamily="18" charset="0"/>
                                    </a:rPr>
                                    <m:t>1011</m:t>
                                  </m:r>
                                  <m:r>
                                    <a:rPr lang="en-US" b="0" i="1" smtClean="0">
                                      <a:latin typeface="Cambria Math" panose="02040503050406030204" pitchFamily="18" charset="0"/>
                                    </a:rPr>
                                    <m:t>              </m:t>
                                  </m:r>
                                </m:num>
                                <m:den>
                                  <m:r>
                                    <a:rPr lang="en-US" i="1">
                                      <a:latin typeface="Cambria Math" panose="02040503050406030204" pitchFamily="18" charset="0"/>
                                    </a:rPr>
                                    <m:t>1</m:t>
                                  </m:r>
                                  <m:r>
                                    <a:rPr lang="en-US" b="0" i="1" smtClean="0">
                                      <a:latin typeface="Cambria Math" panose="02040503050406030204" pitchFamily="18" charset="0"/>
                                    </a:rPr>
                                    <m:t>0001</m:t>
                                  </m:r>
                                  <m:r>
                                    <a:rPr lang="en-US" b="0" i="1" smtClean="0">
                                      <a:latin typeface="Cambria Math" panose="02040503050406030204" pitchFamily="18" charset="0"/>
                                    </a:rPr>
                                    <m:t>.</m:t>
                                  </m:r>
                                  <m:r>
                                    <a:rPr lang="en-US" b="0" i="1" smtClean="0">
                                      <a:latin typeface="Cambria Math" panose="02040503050406030204" pitchFamily="18" charset="0"/>
                                    </a:rPr>
                                    <m:t>111</m:t>
                                  </m:r>
                                </m:den>
                              </m:f>
                              <m:r>
                                <a:rPr lang="en-US" i="1">
                                  <a:latin typeface="Cambria Math" panose="02040503050406030204" pitchFamily="18" charset="0"/>
                                </a:rPr>
                                <m:t>          </m:t>
                              </m:r>
                            </m:e>
                          </m:mr>
                        </m:m>
                        <m:r>
                          <a:rPr lang="en-US" i="1">
                            <a:latin typeface="Cambria Math" panose="02040503050406030204" pitchFamily="18" charset="0"/>
                          </a:rPr>
                          <m:t>   </m:t>
                        </m:r>
                      </m:den>
                    </m:f>
                  </m:oMath>
                </a14:m>
                <a:endParaRPr lang="en-US" dirty="0"/>
              </a:p>
            </p:txBody>
          </p:sp>
        </mc:Choice>
        <mc:Fallback xmlns="">
          <p:sp>
            <p:nvSpPr>
              <p:cNvPr id="3" name="Content Placeholder 2">
                <a:extLst>
                  <a:ext uri="{FF2B5EF4-FFF2-40B4-BE49-F238E27FC236}">
                    <a16:creationId xmlns:a16="http://schemas.microsoft.com/office/drawing/2014/main" id="{61D04B9C-00AD-41DD-8AFB-EF9CB3BA52C0}"/>
                  </a:ext>
                </a:extLst>
              </p:cNvPr>
              <p:cNvSpPr>
                <a:spLocks noGrp="1" noRot="1" noChangeAspect="1" noMove="1" noResize="1" noEditPoints="1" noAdjustHandles="1" noChangeArrowheads="1" noChangeShapeType="1" noTextEdit="1"/>
              </p:cNvSpPr>
              <p:nvPr>
                <p:ph idx="1"/>
              </p:nvPr>
            </p:nvSpPr>
            <p:spPr>
              <a:xfrm>
                <a:off x="517793" y="385590"/>
                <a:ext cx="11204154" cy="6169446"/>
              </a:xfrm>
              <a:blipFill>
                <a:blip r:embed="rId2"/>
                <a:stretch>
                  <a:fillRect l="-979" t="-217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FCDFF21-D1AD-41D9-91E1-A0CEE2461AD6}"/>
              </a:ext>
            </a:extLst>
          </p:cNvPr>
          <p:cNvSpPr>
            <a:spLocks noGrp="1"/>
          </p:cNvSpPr>
          <p:nvPr>
            <p:ph type="sldNum" sz="quarter" idx="12"/>
          </p:nvPr>
        </p:nvSpPr>
        <p:spPr/>
        <p:txBody>
          <a:bodyPr/>
          <a:lstStyle/>
          <a:p>
            <a:fld id="{145F1A9C-ECDE-4612-BDBD-5BD03053D82A}" type="slidenum">
              <a:rPr lang="en-US" smtClean="0"/>
              <a:t>5</a:t>
            </a:fld>
            <a:endParaRPr lang="en-US"/>
          </a:p>
        </p:txBody>
      </p:sp>
    </p:spTree>
    <p:extLst>
      <p:ext uri="{BB962C8B-B14F-4D97-AF65-F5344CB8AC3E}">
        <p14:creationId xmlns:p14="http://schemas.microsoft.com/office/powerpoint/2010/main" val="709492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2704ED0-50C1-4325-A852-698A0CEF6D76}"/>
                  </a:ext>
                </a:extLst>
              </p:cNvPr>
              <p:cNvSpPr>
                <a:spLocks noGrp="1"/>
              </p:cNvSpPr>
              <p:nvPr>
                <p:ph idx="1"/>
              </p:nvPr>
            </p:nvSpPr>
            <p:spPr>
              <a:xfrm>
                <a:off x="838200" y="374573"/>
                <a:ext cx="10515600" cy="5802390"/>
              </a:xfrm>
            </p:spPr>
            <p:txBody>
              <a:bodyPr>
                <a:normAutofit lnSpcReduction="10000"/>
              </a:bodyPr>
              <a:lstStyle/>
              <a:p>
                <a:r>
                  <a:rPr lang="en-US" dirty="0"/>
                  <a:t>Division</a:t>
                </a:r>
              </a:p>
              <a:p>
                <a:pPr marL="0" indent="0">
                  <a:buNone/>
                </a:pPr>
                <a14:m>
                  <m:oMath xmlns:m="http://schemas.openxmlformats.org/officeDocument/2006/math">
                    <m:m>
                      <m:mPr>
                        <m:mcs>
                          <m:mc>
                            <m:mcPr>
                              <m:count m:val="2"/>
                              <m:mcJc m:val="center"/>
                            </m:mcPr>
                          </m:mc>
                        </m:mcs>
                        <m:ctrlPr>
                          <a:rPr lang="en-US" i="1" smtClean="0">
                            <a:latin typeface="Cambria Math" panose="02040503050406030204" pitchFamily="18" charset="0"/>
                          </a:rPr>
                        </m:ctrlPr>
                      </m:mPr>
                      <m:mr>
                        <m:e/>
                        <m:e>
                          <m:r>
                            <a:rPr lang="en-US" b="0" i="1" smtClean="0">
                              <a:latin typeface="Cambria Math" panose="02040503050406030204" pitchFamily="18" charset="0"/>
                            </a:rPr>
                            <m:t>6</m:t>
                          </m:r>
                        </m:e>
                      </m:mr>
                      <m:mr>
                        <m:e>
                          <m:r>
                            <a:rPr lang="en-US" b="0" i="1" smtClean="0">
                              <a:latin typeface="Cambria Math" panose="02040503050406030204" pitchFamily="18" charset="0"/>
                            </a:rPr>
                            <m:t>2</m:t>
                          </m:r>
                        </m:e>
                        <m:e>
                          <m:r>
                            <a:rPr lang="en-US" b="0" i="1" smtClean="0">
                              <a:latin typeface="Cambria Math" panose="02040503050406030204" pitchFamily="18" charset="0"/>
                            </a:rPr>
                            <m:t>12</m:t>
                          </m:r>
                        </m:e>
                      </m:mr>
                      <m:mr>
                        <m:e>
                          <m:r>
                            <a:rPr lang="en-US" b="0" i="1" smtClean="0">
                              <a:latin typeface="Cambria Math" panose="02040503050406030204" pitchFamily="18" charset="0"/>
                            </a:rPr>
                            <m:t>−</m:t>
                          </m:r>
                        </m:e>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r>
                                  <a:rPr lang="en-US" b="0" i="1" smtClean="0">
                                    <a:latin typeface="Cambria Math" panose="02040503050406030204" pitchFamily="18" charset="0"/>
                                  </a:rPr>
                                  <m:t>2</m:t>
                                </m:r>
                              </m:e>
                            </m:mr>
                            <m:mr>
                              <m:e>
                                <m:r>
                                  <a:rPr lang="en-US" b="0" i="1" smtClean="0">
                                    <a:latin typeface="Cambria Math" panose="02040503050406030204" pitchFamily="18" charset="0"/>
                                  </a:rPr>
                                  <m:t>00</m:t>
                                </m:r>
                              </m:e>
                            </m:mr>
                          </m:m>
                        </m:e>
                      </m:mr>
                    </m:m>
                  </m:oMath>
                </a14:m>
                <a:r>
                  <a:rPr lang="en-US" dirty="0"/>
                  <a:t>                                                           </a:t>
                </a:r>
                <a14:m>
                  <m:oMath xmlns:m="http://schemas.openxmlformats.org/officeDocument/2006/math">
                    <m:m>
                      <m:mPr>
                        <m:mcs>
                          <m:mc>
                            <m:mcPr>
                              <m:count m:val="2"/>
                              <m:mcJc m:val="center"/>
                            </m:mcPr>
                          </m:mc>
                        </m:mcs>
                        <m:ctrlPr>
                          <a:rPr lang="en-US" i="1" dirty="0" smtClean="0">
                            <a:latin typeface="Cambria Math" panose="02040503050406030204" pitchFamily="18" charset="0"/>
                          </a:rPr>
                        </m:ctrlPr>
                      </m:mPr>
                      <m:mr>
                        <m:e>
                          <m:r>
                            <m:rPr>
                              <m:brk m:alnAt="7"/>
                            </m:rPr>
                            <a:rPr lang="en-US" b="0" i="1" dirty="0" smtClean="0">
                              <a:latin typeface="Cambria Math" panose="02040503050406030204" pitchFamily="18" charset="0"/>
                            </a:rPr>
                            <m:t>1</m:t>
                          </m:r>
                          <m:r>
                            <a:rPr lang="en-US" b="0" i="1" dirty="0" smtClean="0">
                              <a:latin typeface="Cambria Math" panose="02040503050406030204" pitchFamily="18" charset="0"/>
                            </a:rPr>
                            <m:t>0</m:t>
                          </m:r>
                        </m:e>
                        <m:e>
                          <m:m>
                            <m:mPr>
                              <m:mcs>
                                <m:mc>
                                  <m:mcPr>
                                    <m:count m:val="1"/>
                                    <m:mcJc m:val="center"/>
                                  </m:mcPr>
                                </m:mc>
                              </m:mcs>
                              <m:ctrlPr>
                                <a:rPr lang="en-US" i="1" dirty="0" smtClean="0">
                                  <a:latin typeface="Cambria Math" panose="02040503050406030204" pitchFamily="18" charset="0"/>
                                </a:rPr>
                              </m:ctrlPr>
                            </m:mPr>
                            <m:mr>
                              <m:e>
                                <m:r>
                                  <m:rPr>
                                    <m:brk m:alnAt="7"/>
                                  </m:rPr>
                                  <a:rPr lang="en-US" b="0" i="1" dirty="0" smtClean="0">
                                    <a:latin typeface="Cambria Math" panose="02040503050406030204" pitchFamily="18" charset="0"/>
                                  </a:rPr>
                                  <m:t>1</m:t>
                                </m:r>
                                <m:r>
                                  <a:rPr lang="en-US" b="0" i="1" dirty="0" smtClean="0">
                                    <a:latin typeface="Cambria Math" panose="02040503050406030204" pitchFamily="18" charset="0"/>
                                  </a:rPr>
                                  <m:t>10</m:t>
                                </m:r>
                                <m:r>
                                  <m:rPr>
                                    <m:brk m:alnAt="7"/>
                                  </m:rP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𝑞𝑢𝑜𝑡𝑖𝑒𝑛𝑡</m:t>
                                </m:r>
                                <m:r>
                                  <a:rPr lang="en-US" b="0" i="1" dirty="0" smtClean="0">
                                    <a:latin typeface="Cambria Math" panose="02040503050406030204" pitchFamily="18" charset="0"/>
                                    <a:ea typeface="Cambria Math" panose="02040503050406030204" pitchFamily="18" charset="0"/>
                                  </a:rPr>
                                  <m:t>) </m:t>
                                </m:r>
                              </m:e>
                            </m:mr>
                            <m:mr>
                              <m:e>
                                <m:r>
                                  <a:rPr lang="en-US" b="0" i="1" dirty="0" smtClean="0">
                                    <a:latin typeface="Cambria Math" panose="02040503050406030204" pitchFamily="18" charset="0"/>
                                  </a:rPr>
                                  <m:t>1100</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𝑑𝑖𝑣𝑖𝑑𝑒𝑛𝑡</m:t>
                                </m:r>
                                <m:r>
                                  <a:rPr lang="en-US" b="0" i="1" dirty="0" smtClean="0">
                                    <a:latin typeface="Cambria Math" panose="02040503050406030204" pitchFamily="18" charset="0"/>
                                    <a:ea typeface="Cambria Math" panose="02040503050406030204" pitchFamily="18" charset="0"/>
                                  </a:rPr>
                                  <m:t>)</m:t>
                                </m:r>
                              </m:e>
                            </m:mr>
                          </m:m>
                        </m:e>
                      </m:mr>
                      <m:mr>
                        <m:e/>
                        <m:e>
                          <m:r>
                            <a:rPr lang="en-US" b="0" i="1" dirty="0" smtClean="0">
                              <a:latin typeface="Cambria Math" panose="02040503050406030204" pitchFamily="18" charset="0"/>
                            </a:rPr>
                            <m:t>−</m:t>
                          </m:r>
                          <m:r>
                            <a:rPr lang="en-US" b="0" i="1" dirty="0" smtClean="0">
                              <a:latin typeface="Cambria Math" panose="02040503050406030204" pitchFamily="18" charset="0"/>
                            </a:rPr>
                            <m:t>10</m:t>
                          </m:r>
                          <m:r>
                            <a:rPr lang="en-US" b="0" i="1" dirty="0" smtClean="0">
                              <a:latin typeface="Cambria Math" panose="02040503050406030204" pitchFamily="18" charset="0"/>
                            </a:rPr>
                            <m:t>                                   </m:t>
                          </m:r>
                        </m:e>
                      </m:mr>
                      <m:mr>
                        <m:e/>
                        <m:e>
                          <m:m>
                            <m:mPr>
                              <m:mcs>
                                <m:mc>
                                  <m:mcPr>
                                    <m:count m:val="1"/>
                                    <m:mcJc m:val="center"/>
                                  </m:mcPr>
                                </m:mc>
                              </m:mcs>
                              <m:ctrlPr>
                                <a:rPr lang="en-US" i="1" dirty="0" smtClean="0">
                                  <a:latin typeface="Cambria Math" panose="02040503050406030204" pitchFamily="18" charset="0"/>
                                </a:rPr>
                              </m:ctrlPr>
                            </m:mPr>
                            <m:mr>
                              <m:e>
                                <m:r>
                                  <m:rPr>
                                    <m:brk m:alnAt="7"/>
                                  </m:rPr>
                                  <a:rPr lang="en-US" b="0" i="1" dirty="0" smtClean="0">
                                    <a:latin typeface="Cambria Math" panose="02040503050406030204" pitchFamily="18" charset="0"/>
                                  </a:rPr>
                                  <m:t>0</m:t>
                                </m:r>
                                <m:r>
                                  <a:rPr lang="en-US" b="0" i="1" dirty="0" smtClean="0">
                                    <a:latin typeface="Cambria Math" panose="02040503050406030204" pitchFamily="18" charset="0"/>
                                  </a:rPr>
                                  <m:t>10</m:t>
                                </m:r>
                              </m:e>
                            </m:mr>
                            <m:mr>
                              <m:e>
                                <m:r>
                                  <a:rPr lang="en-US" b="0" i="1" dirty="0" smtClean="0">
                                    <a:latin typeface="Cambria Math" panose="02040503050406030204" pitchFamily="18" charset="0"/>
                                  </a:rPr>
                                  <m:t>−</m:t>
                                </m:r>
                                <m:r>
                                  <a:rPr lang="en-US" b="0" i="1" dirty="0" smtClean="0">
                                    <a:latin typeface="Cambria Math" panose="02040503050406030204" pitchFamily="18" charset="0"/>
                                  </a:rPr>
                                  <m:t>10</m:t>
                                </m:r>
                              </m:e>
                            </m:mr>
                            <m:mr>
                              <m:e>
                                <m:r>
                                  <a:rPr lang="en-US" b="0" i="1" dirty="0" smtClean="0">
                                    <a:latin typeface="Cambria Math" panose="02040503050406030204" pitchFamily="18" charset="0"/>
                                  </a:rPr>
                                  <m:t>       </m:t>
                                </m:r>
                                <m:r>
                                  <a:rPr lang="en-US" b="0" i="1" dirty="0" smtClean="0">
                                    <a:latin typeface="Cambria Math" panose="02040503050406030204" pitchFamily="18" charset="0"/>
                                  </a:rPr>
                                  <m:t>000</m:t>
                                </m:r>
                              </m:e>
                            </m:mr>
                          </m:m>
                          <m:r>
                            <a:rPr lang="en-US" b="0" i="1" dirty="0" smtClean="0">
                              <a:latin typeface="Cambria Math" panose="02040503050406030204" pitchFamily="18" charset="0"/>
                            </a:rPr>
                            <m:t>                             </m:t>
                          </m:r>
                        </m:e>
                      </m:mr>
                    </m:m>
                  </m:oMath>
                </a14:m>
                <a:endParaRPr lang="en-US" dirty="0"/>
              </a:p>
              <a:p>
                <a:pPr marL="0" indent="0">
                  <a:buNone/>
                </a:pPr>
                <a:r>
                  <a:rPr lang="en-US" dirty="0"/>
                  <a:t>Homework </a:t>
                </a:r>
                <a:r>
                  <a:rPr lang="en-US" sz="1800" dirty="0"/>
                  <a:t>Solve the following</a:t>
                </a:r>
              </a:p>
              <a:p>
                <a:pPr marL="0" indent="0">
                  <a:buNone/>
                </a:pPr>
                <a:endParaRPr lang="en-US" sz="1800" dirty="0"/>
              </a:p>
              <a:p>
                <a:pPr marL="0" indent="0">
                  <a:buNone/>
                </a:pPr>
                <a14:m>
                  <m:oMath xmlns:m="http://schemas.openxmlformats.org/officeDocument/2006/math">
                    <m:f>
                      <m:fPr>
                        <m:ctrlPr>
                          <a:rPr lang="en-US" sz="1800" i="1">
                            <a:latin typeface="Cambria Math" panose="02040503050406030204" pitchFamily="18" charset="0"/>
                          </a:rPr>
                        </m:ctrlPr>
                      </m:fPr>
                      <m:num>
                        <m:m>
                          <m:mPr>
                            <m:mcs>
                              <m:mc>
                                <m:mcPr>
                                  <m:count m:val="1"/>
                                  <m:mcJc m:val="center"/>
                                </m:mcPr>
                              </m:mc>
                            </m:mcs>
                            <m:ctrlPr>
                              <a:rPr lang="en-US" sz="1800" i="1">
                                <a:latin typeface="Cambria Math" panose="02040503050406030204" pitchFamily="18" charset="0"/>
                              </a:rPr>
                            </m:ctrlPr>
                          </m:mPr>
                          <m:mr>
                            <m:e>
                              <m:r>
                                <m:rPr>
                                  <m:brk m:alnAt="7"/>
                                </m:rPr>
                                <a:rPr lang="en-US" sz="1800" b="0" i="1" smtClean="0">
                                  <a:latin typeface="Cambria Math" panose="02040503050406030204" pitchFamily="18" charset="0"/>
                                </a:rPr>
                                <m:t>1</m:t>
                              </m:r>
                              <m:r>
                                <a:rPr lang="en-US" sz="1800" b="0" i="1" smtClean="0">
                                  <a:latin typeface="Cambria Math" panose="02040503050406030204" pitchFamily="18" charset="0"/>
                                </a:rPr>
                                <m:t>010</m:t>
                              </m:r>
                            </m:e>
                          </m:mr>
                          <m:mr>
                            <m:e>
                              <m:r>
                                <a:rPr lang="en-US" sz="1800" i="1">
                                  <a:latin typeface="Cambria Math" panose="02040503050406030204" pitchFamily="18" charset="0"/>
                                </a:rPr>
                                <m:t>∗</m:t>
                              </m:r>
                              <m:r>
                                <a:rPr lang="en-US" sz="1800" b="0" i="1" smtClean="0">
                                  <a:latin typeface="Cambria Math" panose="02040503050406030204" pitchFamily="18" charset="0"/>
                                </a:rPr>
                                <m:t>0101</m:t>
                              </m:r>
                              <m:r>
                                <a:rPr lang="en-US" sz="1800" i="1">
                                  <a:latin typeface="Cambria Math" panose="02040503050406030204" pitchFamily="18" charset="0"/>
                                </a:rPr>
                                <m:t>  </m:t>
                              </m:r>
                            </m:e>
                          </m:mr>
                        </m:m>
                      </m:num>
                      <m:den/>
                    </m:f>
                  </m:oMath>
                </a14:m>
                <a:r>
                  <a:rPr lang="en-US" sz="1800" dirty="0"/>
                  <a:t>         </a:t>
                </a:r>
                <a14:m>
                  <m:oMath xmlns:m="http://schemas.openxmlformats.org/officeDocument/2006/math">
                    <m:f>
                      <m:fPr>
                        <m:ctrlPr>
                          <a:rPr lang="en-US" sz="1800" i="1" smtClean="0">
                            <a:latin typeface="Cambria Math" panose="02040503050406030204" pitchFamily="18" charset="0"/>
                          </a:rPr>
                        </m:ctrlPr>
                      </m:fPr>
                      <m:num>
                        <m:m>
                          <m:mPr>
                            <m:mcs>
                              <m:mc>
                                <m:mcPr>
                                  <m:count m:val="1"/>
                                  <m:mcJc m:val="center"/>
                                </m:mcPr>
                              </m:mc>
                            </m:mcs>
                            <m:ctrlPr>
                              <a:rPr lang="en-US" sz="1800" i="1">
                                <a:latin typeface="Cambria Math" panose="02040503050406030204" pitchFamily="18" charset="0"/>
                              </a:rPr>
                            </m:ctrlPr>
                          </m:mPr>
                          <m:mr>
                            <m:e>
                              <m:r>
                                <m:rPr>
                                  <m:brk m:alnAt="7"/>
                                </m:rPr>
                                <a:rPr lang="en-US" sz="1800" b="0" i="1" smtClean="0">
                                  <a:latin typeface="Cambria Math" panose="02040503050406030204" pitchFamily="18" charset="0"/>
                                </a:rPr>
                                <m:t>1</m:t>
                              </m:r>
                              <m:r>
                                <a:rPr lang="en-US" sz="1800" b="0" i="1" smtClean="0">
                                  <a:latin typeface="Cambria Math" panose="02040503050406030204" pitchFamily="18" charset="0"/>
                                </a:rPr>
                                <m:t>101</m:t>
                              </m:r>
                            </m:e>
                          </m:mr>
                          <m:mr>
                            <m:e>
                              <m:r>
                                <a:rPr lang="en-US" sz="1800" i="1">
                                  <a:latin typeface="Cambria Math" panose="02040503050406030204" pitchFamily="18" charset="0"/>
                                </a:rPr>
                                <m:t>∗</m:t>
                              </m:r>
                              <m:r>
                                <a:rPr lang="en-US" sz="1800" b="0" i="1" smtClean="0">
                                  <a:latin typeface="Cambria Math" panose="02040503050406030204" pitchFamily="18" charset="0"/>
                                </a:rPr>
                                <m:t>0101</m:t>
                              </m:r>
                              <m:r>
                                <a:rPr lang="en-US" sz="1800" i="1">
                                  <a:latin typeface="Cambria Math" panose="02040503050406030204" pitchFamily="18" charset="0"/>
                                </a:rPr>
                                <m:t>    </m:t>
                              </m:r>
                            </m:e>
                          </m:mr>
                        </m:m>
                      </m:num>
                      <m:den/>
                    </m:f>
                  </m:oMath>
                </a14:m>
                <a:r>
                  <a:rPr lang="en-US" sz="1800" dirty="0"/>
                  <a:t>        </a:t>
                </a:r>
                <a14:m>
                  <m:oMath xmlns:m="http://schemas.openxmlformats.org/officeDocument/2006/math">
                    <m:f>
                      <m:fPr>
                        <m:ctrlPr>
                          <a:rPr lang="en-US" sz="1800" i="1">
                            <a:latin typeface="Cambria Math" panose="02040503050406030204" pitchFamily="18" charset="0"/>
                          </a:rPr>
                        </m:ctrlPr>
                      </m:fPr>
                      <m:num>
                        <m:m>
                          <m:mPr>
                            <m:mcs>
                              <m:mc>
                                <m:mcPr>
                                  <m:count m:val="1"/>
                                  <m:mcJc m:val="center"/>
                                </m:mcPr>
                              </m:mc>
                            </m:mcs>
                            <m:ctrlPr>
                              <a:rPr lang="en-US" sz="1800" i="1">
                                <a:latin typeface="Cambria Math" panose="02040503050406030204" pitchFamily="18" charset="0"/>
                              </a:rPr>
                            </m:ctrlPr>
                          </m:mPr>
                          <m:mr>
                            <m:e>
                              <m:r>
                                <m:rPr>
                                  <m:brk m:alnAt="7"/>
                                </m:rPr>
                                <a:rPr lang="en-US" sz="1800" b="0" i="1" smtClean="0">
                                  <a:latin typeface="Cambria Math" panose="02040503050406030204" pitchFamily="18" charset="0"/>
                                </a:rPr>
                                <m:t>0</m:t>
                              </m:r>
                              <m:r>
                                <a:rPr lang="en-US" sz="1800" b="0" i="1" smtClean="0">
                                  <a:latin typeface="Cambria Math" panose="02040503050406030204" pitchFamily="18" charset="0"/>
                                </a:rPr>
                                <m:t>1011011</m:t>
                              </m:r>
                            </m:e>
                          </m:mr>
                          <m:mr>
                            <m:e>
                              <m:r>
                                <a:rPr lang="en-US" sz="1800" i="1">
                                  <a:latin typeface="Cambria Math" panose="02040503050406030204" pitchFamily="18" charset="0"/>
                                </a:rPr>
                                <m:t>∗</m:t>
                              </m:r>
                              <m:r>
                                <a:rPr lang="en-US" sz="1800" b="0" i="1" smtClean="0">
                                  <a:latin typeface="Cambria Math" panose="02040503050406030204" pitchFamily="18" charset="0"/>
                                </a:rPr>
                                <m:t>00001111</m:t>
                              </m:r>
                              <m:r>
                                <a:rPr lang="en-US" sz="1800" i="1">
                                  <a:latin typeface="Cambria Math" panose="02040503050406030204" pitchFamily="18" charset="0"/>
                                </a:rPr>
                                <m:t>   </m:t>
                              </m:r>
                            </m:e>
                          </m:mr>
                        </m:m>
                      </m:num>
                      <m:den>
                        <m:r>
                          <a:rPr lang="en-US" sz="1800" i="1">
                            <a:latin typeface="Cambria Math" panose="02040503050406030204" pitchFamily="18" charset="0"/>
                          </a:rPr>
                          <m:t>   </m:t>
                        </m:r>
                      </m:den>
                    </m:f>
                  </m:oMath>
                </a14:m>
                <a:r>
                  <a:rPr lang="en-US" sz="1800" dirty="0"/>
                  <a:t>      </a:t>
                </a:r>
                <a14:m>
                  <m:oMath xmlns:m="http://schemas.openxmlformats.org/officeDocument/2006/math">
                    <m:f>
                      <m:fPr>
                        <m:ctrlPr>
                          <a:rPr lang="en-US" sz="1800" i="1">
                            <a:latin typeface="Cambria Math" panose="02040503050406030204" pitchFamily="18" charset="0"/>
                          </a:rPr>
                        </m:ctrlPr>
                      </m:fPr>
                      <m:num>
                        <m:m>
                          <m:mPr>
                            <m:mcs>
                              <m:mc>
                                <m:mcPr>
                                  <m:count m:val="1"/>
                                  <m:mcJc m:val="center"/>
                                </m:mcPr>
                              </m:mc>
                            </m:mcs>
                            <m:ctrlPr>
                              <a:rPr lang="en-US" sz="1800" i="1">
                                <a:latin typeface="Cambria Math" panose="02040503050406030204" pitchFamily="18" charset="0"/>
                              </a:rPr>
                            </m:ctrlPr>
                          </m:mPr>
                          <m:mr>
                            <m:e>
                              <m:r>
                                <m:rPr>
                                  <m:brk m:alnAt="7"/>
                                </m:rPr>
                                <a:rPr lang="en-US" sz="1800" b="0" i="1" smtClean="0">
                                  <a:latin typeface="Cambria Math" panose="02040503050406030204" pitchFamily="18" charset="0"/>
                                </a:rPr>
                                <m:t>0</m:t>
                              </m:r>
                              <m:r>
                                <a:rPr lang="en-US" sz="1800" b="0" i="1" smtClean="0">
                                  <a:latin typeface="Cambria Math" panose="02040503050406030204" pitchFamily="18" charset="0"/>
                                </a:rPr>
                                <m:t>0111111</m:t>
                              </m:r>
                            </m:e>
                          </m:mr>
                          <m:mr>
                            <m:e>
                              <m:r>
                                <a:rPr lang="en-US" sz="1800" i="1">
                                  <a:latin typeface="Cambria Math" panose="02040503050406030204" pitchFamily="18" charset="0"/>
                                </a:rPr>
                                <m:t>∗</m:t>
                              </m:r>
                              <m:r>
                                <a:rPr lang="en-US" sz="1800" b="0" i="1" smtClean="0">
                                  <a:latin typeface="Cambria Math" panose="02040503050406030204" pitchFamily="18" charset="0"/>
                                </a:rPr>
                                <m:t>00011111</m:t>
                              </m:r>
                              <m:r>
                                <a:rPr lang="en-US" sz="1800" i="1">
                                  <a:latin typeface="Cambria Math" panose="02040503050406030204" pitchFamily="18" charset="0"/>
                                </a:rPr>
                                <m:t>  </m:t>
                              </m:r>
                            </m:e>
                          </m:mr>
                        </m:m>
                      </m:num>
                      <m:den>
                        <m:r>
                          <a:rPr lang="en-US" sz="1800" i="1">
                            <a:latin typeface="Cambria Math" panose="02040503050406030204" pitchFamily="18" charset="0"/>
                          </a:rPr>
                          <m:t>   </m:t>
                        </m:r>
                      </m:den>
                    </m:f>
                  </m:oMath>
                </a14:m>
                <a:endParaRPr lang="en-US" sz="1800" dirty="0"/>
              </a:p>
              <a:p>
                <a:pPr marL="0" indent="0">
                  <a:buNone/>
                </a:pPr>
                <a:endParaRPr lang="en-US" sz="1800" dirty="0"/>
              </a:p>
              <a:p>
                <a:pPr marL="0" indent="0">
                  <a:buNone/>
                </a:pPr>
                <a:r>
                  <a:rPr lang="en-US" sz="1800" dirty="0"/>
                  <a:t> </a:t>
                </a:r>
                <a14:m>
                  <m:oMath xmlns:m="http://schemas.openxmlformats.org/officeDocument/2006/math">
                    <m:f>
                      <m:fPr>
                        <m:ctrlPr>
                          <a:rPr lang="en-US" sz="1800" i="1">
                            <a:latin typeface="Cambria Math" panose="02040503050406030204" pitchFamily="18" charset="0"/>
                          </a:rPr>
                        </m:ctrlPr>
                      </m:fPr>
                      <m:num>
                        <m:m>
                          <m:mPr>
                            <m:mcs>
                              <m:mc>
                                <m:mcPr>
                                  <m:count m:val="1"/>
                                  <m:mcJc m:val="center"/>
                                </m:mcPr>
                              </m:mc>
                            </m:mcs>
                            <m:ctrlPr>
                              <a:rPr lang="en-US" sz="1800" i="1">
                                <a:latin typeface="Cambria Math" panose="02040503050406030204" pitchFamily="18" charset="0"/>
                              </a:rPr>
                            </m:ctrlPr>
                          </m:mPr>
                          <m:mr>
                            <m:e>
                              <m:r>
                                <a:rPr lang="en-US" sz="1800" i="1">
                                  <a:latin typeface="Cambria Math" panose="02040503050406030204" pitchFamily="18" charset="0"/>
                                </a:rPr>
                                <m:t>1110</m:t>
                              </m:r>
                            </m:e>
                          </m:mr>
                          <m:mr>
                            <m:e>
                              <m:r>
                                <a:rPr lang="en-US" sz="1800" b="0" i="1" smtClean="0">
                                  <a:latin typeface="Cambria Math" panose="02040503050406030204" pitchFamily="18" charset="0"/>
                                </a:rPr>
                                <m:t>−</m:t>
                              </m:r>
                              <m:r>
                                <a:rPr lang="en-US" sz="1800" i="1">
                                  <a:latin typeface="Cambria Math" panose="02040503050406030204" pitchFamily="18" charset="0"/>
                                </a:rPr>
                                <m:t>1</m:t>
                              </m:r>
                              <m:r>
                                <a:rPr lang="en-US" sz="1800" b="0" i="1" smtClean="0">
                                  <a:latin typeface="Cambria Math" panose="02040503050406030204" pitchFamily="18" charset="0"/>
                                </a:rPr>
                                <m:t>000</m:t>
                              </m:r>
                              <m:r>
                                <a:rPr lang="en-US" sz="1800" i="1">
                                  <a:latin typeface="Cambria Math" panose="02040503050406030204" pitchFamily="18" charset="0"/>
                                </a:rPr>
                                <m:t>   </m:t>
                              </m:r>
                            </m:e>
                          </m:mr>
                        </m:m>
                      </m:num>
                      <m:den>
                        <m:r>
                          <a:rPr lang="en-US" sz="1800" i="1">
                            <a:latin typeface="Cambria Math" panose="02040503050406030204" pitchFamily="18" charset="0"/>
                          </a:rPr>
                          <m:t>   </m:t>
                        </m:r>
                      </m:den>
                    </m:f>
                  </m:oMath>
                </a14:m>
                <a:r>
                  <a:rPr lang="en-US" sz="1800" dirty="0"/>
                  <a:t>               </a:t>
                </a:r>
                <a14:m>
                  <m:oMath xmlns:m="http://schemas.openxmlformats.org/officeDocument/2006/math">
                    <m:f>
                      <m:fPr>
                        <m:ctrlPr>
                          <a:rPr lang="en-US" sz="1800" i="1">
                            <a:latin typeface="Cambria Math" panose="02040503050406030204" pitchFamily="18" charset="0"/>
                          </a:rPr>
                        </m:ctrlPr>
                      </m:fPr>
                      <m:num>
                        <m:m>
                          <m:mPr>
                            <m:mcs>
                              <m:mc>
                                <m:mcPr>
                                  <m:count m:val="1"/>
                                  <m:mcJc m:val="center"/>
                                </m:mcPr>
                              </m:mc>
                            </m:mcs>
                            <m:ctrlPr>
                              <a:rPr lang="en-US" sz="1800" i="1">
                                <a:latin typeface="Cambria Math" panose="02040503050406030204" pitchFamily="18" charset="0"/>
                              </a:rPr>
                            </m:ctrlPr>
                          </m:mPr>
                          <m:mr>
                            <m:e>
                              <m:r>
                                <m:rPr>
                                  <m:brk m:alnAt="7"/>
                                </m:rPr>
                                <a:rPr lang="en-US" sz="1800" b="0" i="1" smtClean="0">
                                  <a:latin typeface="Cambria Math" panose="02040503050406030204" pitchFamily="18" charset="0"/>
                                </a:rPr>
                                <m:t>1</m:t>
                              </m:r>
                              <m:r>
                                <a:rPr lang="en-US" sz="1800" b="0" i="1" smtClean="0">
                                  <a:latin typeface="Cambria Math" panose="02040503050406030204" pitchFamily="18" charset="0"/>
                                </a:rPr>
                                <m:t>010</m:t>
                              </m:r>
                            </m:e>
                          </m:mr>
                          <m:mr>
                            <m:e>
                              <m:r>
                                <a:rPr lang="en-US" sz="1800" i="1">
                                  <a:latin typeface="Cambria Math" panose="02040503050406030204" pitchFamily="18" charset="0"/>
                                </a:rPr>
                                <m:t>− </m:t>
                              </m:r>
                              <m:r>
                                <a:rPr lang="en-US" sz="1800" b="0" i="1" smtClean="0">
                                  <a:latin typeface="Cambria Math" panose="02040503050406030204" pitchFamily="18" charset="0"/>
                                </a:rPr>
                                <m:t>0101</m:t>
                              </m:r>
                              <m:r>
                                <a:rPr lang="en-US" sz="1800" i="1">
                                  <a:latin typeface="Cambria Math" panose="02040503050406030204" pitchFamily="18" charset="0"/>
                                </a:rPr>
                                <m:t>   </m:t>
                              </m:r>
                            </m:e>
                          </m:mr>
                        </m:m>
                      </m:num>
                      <m:den>
                        <m:r>
                          <a:rPr lang="en-US" sz="1800" i="1">
                            <a:latin typeface="Cambria Math" panose="02040503050406030204" pitchFamily="18" charset="0"/>
                          </a:rPr>
                          <m:t>   </m:t>
                        </m:r>
                      </m:den>
                    </m:f>
                  </m:oMath>
                </a14:m>
                <a:r>
                  <a:rPr lang="en-US" sz="1800" dirty="0"/>
                  <a:t>               </a:t>
                </a:r>
                <a14:m>
                  <m:oMath xmlns:m="http://schemas.openxmlformats.org/officeDocument/2006/math">
                    <m:f>
                      <m:fPr>
                        <m:ctrlPr>
                          <a:rPr lang="en-US" sz="1800" i="1">
                            <a:latin typeface="Cambria Math" panose="02040503050406030204" pitchFamily="18" charset="0"/>
                          </a:rPr>
                        </m:ctrlPr>
                      </m:fPr>
                      <m:num>
                        <m:m>
                          <m:mPr>
                            <m:mcs>
                              <m:mc>
                                <m:mcPr>
                                  <m:count m:val="1"/>
                                  <m:mcJc m:val="center"/>
                                </m:mcPr>
                              </m:mc>
                            </m:mcs>
                            <m:ctrlPr>
                              <a:rPr lang="en-US" sz="1800" i="1">
                                <a:latin typeface="Cambria Math" panose="02040503050406030204" pitchFamily="18" charset="0"/>
                              </a:rPr>
                            </m:ctrlPr>
                          </m:mPr>
                          <m:mr>
                            <m:e>
                              <m:r>
                                <m:rPr>
                                  <m:brk m:alnAt="7"/>
                                </m:rPr>
                                <a:rPr lang="en-US" sz="1800" i="1">
                                  <a:latin typeface="Cambria Math" panose="02040503050406030204" pitchFamily="18" charset="0"/>
                                </a:rPr>
                                <m:t>0</m:t>
                              </m:r>
                              <m:r>
                                <a:rPr lang="en-US" sz="1800" i="1">
                                  <a:latin typeface="Cambria Math" panose="02040503050406030204" pitchFamily="18" charset="0"/>
                                </a:rPr>
                                <m:t>11</m:t>
                              </m:r>
                              <m:r>
                                <a:rPr lang="en-US" sz="1800" b="0" i="1" smtClean="0">
                                  <a:latin typeface="Cambria Math" panose="02040503050406030204" pitchFamily="18" charset="0"/>
                                </a:rPr>
                                <m:t>0</m:t>
                              </m:r>
                              <m:r>
                                <a:rPr lang="en-US" sz="1800" i="1">
                                  <a:latin typeface="Cambria Math" panose="02040503050406030204" pitchFamily="18" charset="0"/>
                                </a:rPr>
                                <m:t>011</m:t>
                              </m:r>
                              <m:r>
                                <a:rPr lang="en-US" sz="1800" b="0" i="1" smtClean="0">
                                  <a:latin typeface="Cambria Math" panose="02040503050406030204" pitchFamily="18" charset="0"/>
                                </a:rPr>
                                <m:t>0</m:t>
                              </m:r>
                            </m:e>
                          </m:mr>
                          <m:mr>
                            <m:e>
                              <m:r>
                                <a:rPr lang="en-US" sz="1800" i="1">
                                  <a:latin typeface="Cambria Math" panose="02040503050406030204" pitchFamily="18" charset="0"/>
                                </a:rPr>
                                <m:t>− </m:t>
                              </m:r>
                              <m:r>
                                <a:rPr lang="en-US" sz="1800" i="1">
                                  <a:latin typeface="Cambria Math" panose="02040503050406030204" pitchFamily="18" charset="0"/>
                                </a:rPr>
                                <m:t>00011010</m:t>
                              </m:r>
                              <m:r>
                                <a:rPr lang="en-US" sz="1800" i="1">
                                  <a:latin typeface="Cambria Math" panose="02040503050406030204" pitchFamily="18" charset="0"/>
                                </a:rPr>
                                <m:t>   </m:t>
                              </m:r>
                            </m:e>
                          </m:mr>
                        </m:m>
                      </m:num>
                      <m:den>
                        <m:r>
                          <a:rPr lang="en-US" sz="1800" i="1">
                            <a:latin typeface="Cambria Math" panose="02040503050406030204" pitchFamily="18" charset="0"/>
                          </a:rPr>
                          <m:t>   </m:t>
                        </m:r>
                      </m:den>
                    </m:f>
                  </m:oMath>
                </a14:m>
                <a:r>
                  <a:rPr lang="en-US" sz="1800" dirty="0"/>
                  <a:t>               </a:t>
                </a:r>
                <a14:m>
                  <m:oMath xmlns:m="http://schemas.openxmlformats.org/officeDocument/2006/math">
                    <m:f>
                      <m:fPr>
                        <m:ctrlPr>
                          <a:rPr lang="en-US" sz="1800" i="1">
                            <a:latin typeface="Cambria Math" panose="02040503050406030204" pitchFamily="18" charset="0"/>
                          </a:rPr>
                        </m:ctrlPr>
                      </m:fPr>
                      <m:num>
                        <m:m>
                          <m:mPr>
                            <m:mcs>
                              <m:mc>
                                <m:mcPr>
                                  <m:count m:val="1"/>
                                  <m:mcJc m:val="center"/>
                                </m:mcPr>
                              </m:mc>
                            </m:mcs>
                            <m:ctrlPr>
                              <a:rPr lang="en-US" sz="1800" i="1">
                                <a:latin typeface="Cambria Math" panose="02040503050406030204" pitchFamily="18" charset="0"/>
                              </a:rPr>
                            </m:ctrlPr>
                          </m:mPr>
                          <m:mr>
                            <m:e>
                              <m:r>
                                <m:rPr>
                                  <m:brk m:alnAt="7"/>
                                </m:rPr>
                                <a:rPr lang="en-US" sz="1800" i="1">
                                  <a:latin typeface="Cambria Math" panose="02040503050406030204" pitchFamily="18" charset="0"/>
                                </a:rPr>
                                <m:t>0</m:t>
                              </m:r>
                              <m:r>
                                <a:rPr lang="en-US" sz="1800" i="1">
                                  <a:latin typeface="Cambria Math" panose="02040503050406030204" pitchFamily="18" charset="0"/>
                                </a:rPr>
                                <m:t>1</m:t>
                              </m:r>
                              <m:r>
                                <a:rPr lang="en-US" sz="1800" b="0" i="1" smtClean="0">
                                  <a:latin typeface="Cambria Math" panose="02040503050406030204" pitchFamily="18" charset="0"/>
                                </a:rPr>
                                <m:t>1</m:t>
                              </m:r>
                              <m:r>
                                <a:rPr lang="en-US" sz="1800" i="1">
                                  <a:latin typeface="Cambria Math" panose="02040503050406030204" pitchFamily="18" charset="0"/>
                                </a:rPr>
                                <m:t>110</m:t>
                              </m:r>
                              <m:r>
                                <a:rPr lang="en-US" sz="1800" b="0" i="1" smtClean="0">
                                  <a:latin typeface="Cambria Math" panose="02040503050406030204" pitchFamily="18" charset="0"/>
                                </a:rPr>
                                <m:t>00</m:t>
                              </m:r>
                            </m:e>
                          </m:mr>
                          <m:mr>
                            <m:e>
                              <m:r>
                                <a:rPr lang="en-US" sz="1800" i="1">
                                  <a:latin typeface="Cambria Math" panose="02040503050406030204" pitchFamily="18" charset="0"/>
                                </a:rPr>
                                <m:t>− </m:t>
                              </m:r>
                              <m:r>
                                <a:rPr lang="en-US" sz="1800" i="1">
                                  <a:latin typeface="Cambria Math" panose="02040503050406030204" pitchFamily="18" charset="0"/>
                                </a:rPr>
                                <m:t>00111111</m:t>
                              </m:r>
                              <m:r>
                                <a:rPr lang="en-US" sz="1800" i="1">
                                  <a:latin typeface="Cambria Math" panose="02040503050406030204" pitchFamily="18" charset="0"/>
                                </a:rPr>
                                <m:t>   </m:t>
                              </m:r>
                            </m:e>
                          </m:mr>
                        </m:m>
                      </m:num>
                      <m:den>
                        <m:r>
                          <a:rPr lang="en-US" sz="1800" i="1">
                            <a:latin typeface="Cambria Math" panose="02040503050406030204" pitchFamily="18" charset="0"/>
                          </a:rPr>
                          <m:t>   </m:t>
                        </m:r>
                      </m:den>
                    </m:f>
                  </m:oMath>
                </a14:m>
                <a:r>
                  <a:rPr lang="en-US" sz="1800" dirty="0"/>
                  <a:t>                      </a:t>
                </a:r>
                <a14:m>
                  <m:oMath xmlns:m="http://schemas.openxmlformats.org/officeDocument/2006/math">
                    <m:f>
                      <m:fPr>
                        <m:ctrlPr>
                          <a:rPr lang="en-US" sz="1800" i="1">
                            <a:latin typeface="Cambria Math" panose="02040503050406030204" pitchFamily="18" charset="0"/>
                          </a:rPr>
                        </m:ctrlPr>
                      </m:fPr>
                      <m:num>
                        <m:m>
                          <m:mPr>
                            <m:mcs>
                              <m:mc>
                                <m:mcPr>
                                  <m:count m:val="1"/>
                                  <m:mcJc m:val="center"/>
                                </m:mcPr>
                              </m:mc>
                            </m:mcs>
                            <m:ctrlPr>
                              <a:rPr lang="en-US" sz="1800" i="1">
                                <a:latin typeface="Cambria Math" panose="02040503050406030204" pitchFamily="18" charset="0"/>
                              </a:rPr>
                            </m:ctrlPr>
                          </m:mPr>
                          <m:mr>
                            <m:e>
                              <m:r>
                                <m:rPr>
                                  <m:brk m:alnAt="7"/>
                                </m:rPr>
                                <a:rPr lang="en-US" sz="1800" b="0" i="1" smtClean="0">
                                  <a:latin typeface="Cambria Math" panose="02040503050406030204" pitchFamily="18" charset="0"/>
                                </a:rPr>
                                <m:t>1</m:t>
                              </m:r>
                              <m:r>
                                <a:rPr lang="en-US" sz="1800" b="0" i="1" smtClean="0">
                                  <a:latin typeface="Cambria Math" panose="02040503050406030204" pitchFamily="18" charset="0"/>
                                </a:rPr>
                                <m:t>000</m:t>
                              </m:r>
                              <m:r>
                                <a:rPr lang="en-US" sz="1800" i="1">
                                  <a:latin typeface="Cambria Math" panose="02040503050406030204" pitchFamily="18" charset="0"/>
                                </a:rPr>
                                <m:t>001</m:t>
                              </m:r>
                              <m:r>
                                <a:rPr lang="en-US" sz="1800" b="0" i="1" smtClean="0">
                                  <a:latin typeface="Cambria Math" panose="02040503050406030204" pitchFamily="18" charset="0"/>
                                </a:rPr>
                                <m:t>0</m:t>
                              </m:r>
                              <m:r>
                                <a:rPr lang="en-US" sz="1800" i="1">
                                  <a:latin typeface="Cambria Math" panose="02040503050406030204" pitchFamily="18" charset="0"/>
                                </a:rPr>
                                <m:t>1</m:t>
                              </m:r>
                            </m:e>
                          </m:mr>
                          <m:mr>
                            <m:e>
                              <m:r>
                                <a:rPr lang="en-US" sz="1800" i="1">
                                  <a:latin typeface="Cambria Math" panose="02040503050406030204" pitchFamily="18" charset="0"/>
                                </a:rPr>
                                <m:t>−</m:t>
                              </m:r>
                              <m:r>
                                <a:rPr lang="en-US" sz="1800" b="0" i="1" smtClean="0">
                                  <a:latin typeface="Cambria Math" panose="02040503050406030204" pitchFamily="18" charset="0"/>
                                </a:rPr>
                                <m:t>   </m:t>
                              </m:r>
                              <m:r>
                                <a:rPr lang="en-US" sz="1800" b="0" i="1" smtClean="0">
                                  <a:latin typeface="Cambria Math" panose="02040503050406030204" pitchFamily="18" charset="0"/>
                                </a:rPr>
                                <m:t>11111111</m:t>
                              </m:r>
                              <m:r>
                                <a:rPr lang="en-US" sz="1800" i="1">
                                  <a:latin typeface="Cambria Math" panose="02040503050406030204" pitchFamily="18" charset="0"/>
                                </a:rPr>
                                <m:t>   </m:t>
                              </m:r>
                            </m:e>
                          </m:mr>
                        </m:m>
                      </m:num>
                      <m:den>
                        <m:r>
                          <a:rPr lang="en-US" sz="1800" i="1">
                            <a:latin typeface="Cambria Math" panose="02040503050406030204" pitchFamily="18" charset="0"/>
                          </a:rPr>
                          <m:t>   </m:t>
                        </m:r>
                      </m:den>
                    </m:f>
                  </m:oMath>
                </a14:m>
                <a:endParaRPr lang="en-US" sz="1800" dirty="0"/>
              </a:p>
              <a:p>
                <a:pPr marL="0" indent="0">
                  <a:buNone/>
                </a:pPr>
                <a:endParaRPr lang="en-US" sz="1800" dirty="0"/>
              </a:p>
              <a:p>
                <a:pPr marL="0" indent="0">
                  <a:buNone/>
                </a:pPr>
                <a14:m>
                  <m:oMath xmlns:m="http://schemas.openxmlformats.org/officeDocument/2006/math">
                    <m:f>
                      <m:fPr>
                        <m:ctrlPr>
                          <a:rPr lang="en-US" sz="1800" i="1">
                            <a:latin typeface="Cambria Math" panose="02040503050406030204" pitchFamily="18" charset="0"/>
                          </a:rPr>
                        </m:ctrlPr>
                      </m:fPr>
                      <m:num>
                        <m:m>
                          <m:mPr>
                            <m:mcs>
                              <m:mc>
                                <m:mcPr>
                                  <m:count m:val="1"/>
                                  <m:mcJc m:val="center"/>
                                </m:mcPr>
                              </m:mc>
                            </m:mcs>
                            <m:ctrlPr>
                              <a:rPr lang="en-US" sz="1800" i="1">
                                <a:latin typeface="Cambria Math" panose="02040503050406030204" pitchFamily="18" charset="0"/>
                              </a:rPr>
                            </m:ctrlPr>
                          </m:mPr>
                          <m:mr>
                            <m:e>
                              <m:r>
                                <m:rPr>
                                  <m:brk m:alnAt="7"/>
                                </m:rPr>
                                <a:rPr lang="en-US" sz="1800" i="1">
                                  <a:latin typeface="Cambria Math" panose="02040503050406030204" pitchFamily="18" charset="0"/>
                                </a:rPr>
                                <m:t>1</m:t>
                              </m:r>
                              <m:r>
                                <a:rPr lang="en-US" sz="1800" i="1">
                                  <a:latin typeface="Cambria Math" panose="02040503050406030204" pitchFamily="18" charset="0"/>
                                </a:rPr>
                                <m:t>001</m:t>
                              </m:r>
                            </m:e>
                          </m:mr>
                          <m:mr>
                            <m:e>
                              <m:r>
                                <a:rPr lang="en-US" sz="1800" i="1">
                                  <a:latin typeface="Cambria Math" panose="02040503050406030204" pitchFamily="18" charset="0"/>
                                </a:rPr>
                                <m:t>∗   </m:t>
                              </m:r>
                              <m:r>
                                <a:rPr lang="en-US" sz="1800" i="1">
                                  <a:latin typeface="Cambria Math" panose="02040503050406030204" pitchFamily="18" charset="0"/>
                                </a:rPr>
                                <m:t>11</m:t>
                              </m:r>
                              <m:r>
                                <a:rPr lang="en-US" sz="1800" i="1">
                                  <a:latin typeface="Cambria Math" panose="02040503050406030204" pitchFamily="18" charset="0"/>
                                </a:rPr>
                                <m:t> </m:t>
                              </m:r>
                            </m:e>
                          </m:mr>
                        </m:m>
                      </m:num>
                      <m:den>
                        <m:r>
                          <a:rPr lang="en-US" sz="1800" i="1">
                            <a:latin typeface="Cambria Math" panose="02040503050406030204" pitchFamily="18" charset="0"/>
                          </a:rPr>
                          <m:t>   </m:t>
                        </m:r>
                      </m:den>
                    </m:f>
                  </m:oMath>
                </a14:m>
                <a:r>
                  <a:rPr lang="en-US" sz="1800" dirty="0"/>
                  <a:t>                    </a:t>
                </a:r>
                <a14:m>
                  <m:oMath xmlns:m="http://schemas.openxmlformats.org/officeDocument/2006/math">
                    <m:f>
                      <m:fPr>
                        <m:ctrlPr>
                          <a:rPr lang="en-US" sz="1800" i="1">
                            <a:latin typeface="Cambria Math" panose="02040503050406030204" pitchFamily="18" charset="0"/>
                          </a:rPr>
                        </m:ctrlPr>
                      </m:fPr>
                      <m:num>
                        <m:r>
                          <a:rPr lang="en-US" sz="1800" b="0" i="1" smtClean="0">
                            <a:latin typeface="Cambria Math" panose="02040503050406030204" pitchFamily="18" charset="0"/>
                          </a:rPr>
                          <m:t> </m:t>
                        </m:r>
                        <m:m>
                          <m:mPr>
                            <m:mcs>
                              <m:mc>
                                <m:mcPr>
                                  <m:count m:val="1"/>
                                  <m:mcJc m:val="center"/>
                                </m:mcPr>
                              </m:mc>
                            </m:mcs>
                            <m:ctrlPr>
                              <a:rPr lang="en-US" sz="1800" i="1">
                                <a:latin typeface="Cambria Math" panose="02040503050406030204" pitchFamily="18" charset="0"/>
                              </a:rPr>
                            </m:ctrlPr>
                          </m:mPr>
                          <m:mr>
                            <m:e>
                              <m:r>
                                <m:rPr>
                                  <m:brk m:alnAt="7"/>
                                </m:rPr>
                                <a:rPr lang="en-US" sz="1800" b="0" i="1" smtClean="0">
                                  <a:latin typeface="Cambria Math" panose="02040503050406030204" pitchFamily="18" charset="0"/>
                                </a:rPr>
                                <m:t> </m:t>
                              </m:r>
                              <m:r>
                                <a:rPr lang="en-US" sz="1800" b="0" i="1" smtClean="0">
                                  <a:latin typeface="Cambria Math" panose="02040503050406030204" pitchFamily="18" charset="0"/>
                                </a:rPr>
                                <m:t> </m:t>
                              </m:r>
                              <m:r>
                                <m:rPr>
                                  <m:brk m:alnAt="7"/>
                                </m:rPr>
                                <a:rPr lang="en-US" sz="1800" i="1">
                                  <a:latin typeface="Cambria Math" panose="02040503050406030204" pitchFamily="18" charset="0"/>
                                </a:rPr>
                                <m:t>1</m:t>
                              </m:r>
                              <m:r>
                                <a:rPr lang="en-US" sz="1800" b="0" i="1" smtClean="0">
                                  <a:latin typeface="Cambria Math" panose="02040503050406030204" pitchFamily="18" charset="0"/>
                                </a:rPr>
                                <m:t>1</m:t>
                              </m:r>
                              <m:r>
                                <a:rPr lang="en-US" sz="1800" i="1">
                                  <a:latin typeface="Cambria Math" panose="02040503050406030204" pitchFamily="18" charset="0"/>
                                </a:rPr>
                                <m:t>01</m:t>
                              </m:r>
                            </m:e>
                          </m:mr>
                          <m:mr>
                            <m:e>
                              <m:r>
                                <a:rPr lang="en-US" sz="1800" i="1">
                                  <a:latin typeface="Cambria Math" panose="02040503050406030204" pitchFamily="18" charset="0"/>
                                </a:rPr>
                                <m:t>∗ </m:t>
                              </m:r>
                              <m:r>
                                <a:rPr lang="en-US" sz="1800" i="1">
                                  <a:latin typeface="Cambria Math" panose="02040503050406030204" pitchFamily="18" charset="0"/>
                                </a:rPr>
                                <m:t>1001</m:t>
                              </m:r>
                              <m:r>
                                <a:rPr lang="en-US" sz="1800" i="1">
                                  <a:latin typeface="Cambria Math" panose="02040503050406030204" pitchFamily="18" charset="0"/>
                                </a:rPr>
                                <m:t> </m:t>
                              </m:r>
                            </m:e>
                          </m:mr>
                        </m:m>
                      </m:num>
                      <m:den>
                        <m:r>
                          <a:rPr lang="en-US" sz="1800" i="1">
                            <a:latin typeface="Cambria Math" panose="02040503050406030204" pitchFamily="18" charset="0"/>
                          </a:rPr>
                          <m:t>   </m:t>
                        </m:r>
                      </m:den>
                    </m:f>
                  </m:oMath>
                </a14:m>
                <a:r>
                  <a:rPr lang="en-US" sz="1800" dirty="0"/>
                  <a:t>                        </a:t>
                </a:r>
                <a14:m>
                  <m:oMath xmlns:m="http://schemas.openxmlformats.org/officeDocument/2006/math">
                    <m:f>
                      <m:fPr>
                        <m:ctrlPr>
                          <a:rPr lang="en-US" sz="1800" i="1">
                            <a:latin typeface="Cambria Math" panose="02040503050406030204" pitchFamily="18" charset="0"/>
                          </a:rPr>
                        </m:ctrlPr>
                      </m:fPr>
                      <m:num>
                        <m:m>
                          <m:mPr>
                            <m:mcs>
                              <m:mc>
                                <m:mcPr>
                                  <m:count m:val="1"/>
                                  <m:mcJc m:val="center"/>
                                </m:mcPr>
                              </m:mc>
                            </m:mcs>
                            <m:ctrlPr>
                              <a:rPr lang="en-US" sz="1800" i="1">
                                <a:latin typeface="Cambria Math" panose="02040503050406030204" pitchFamily="18" charset="0"/>
                              </a:rPr>
                            </m:ctrlPr>
                          </m:mPr>
                          <m:mr>
                            <m:e>
                              <m:r>
                                <m:rPr>
                                  <m:brk m:alnAt="7"/>
                                </m:rPr>
                                <a:rPr lang="en-US" sz="1800" i="1">
                                  <a:latin typeface="Cambria Math" panose="02040503050406030204" pitchFamily="18" charset="0"/>
                                </a:rPr>
                                <m:t>1</m:t>
                              </m:r>
                              <m:r>
                                <a:rPr lang="en-US" sz="1800" b="0" i="1" smtClean="0">
                                  <a:latin typeface="Cambria Math" panose="02040503050406030204" pitchFamily="18" charset="0"/>
                                </a:rPr>
                                <m:t>11</m:t>
                              </m:r>
                              <m:r>
                                <a:rPr lang="en-US" sz="1800" i="1">
                                  <a:latin typeface="Cambria Math" panose="02040503050406030204" pitchFamily="18" charset="0"/>
                                </a:rPr>
                                <m:t>1</m:t>
                              </m:r>
                            </m:e>
                          </m:mr>
                          <m:mr>
                            <m:e>
                              <m:r>
                                <a:rPr lang="en-US" sz="1800" i="1">
                                  <a:latin typeface="Cambria Math" panose="02040503050406030204" pitchFamily="18" charset="0"/>
                                </a:rPr>
                                <m:t>∗   </m:t>
                              </m:r>
                              <m:r>
                                <a:rPr lang="en-US" sz="1800" i="1">
                                  <a:latin typeface="Cambria Math" panose="02040503050406030204" pitchFamily="18" charset="0"/>
                                </a:rPr>
                                <m:t>101</m:t>
                              </m:r>
                              <m:r>
                                <a:rPr lang="en-US" sz="1800" i="1">
                                  <a:latin typeface="Cambria Math" panose="02040503050406030204" pitchFamily="18" charset="0"/>
                                </a:rPr>
                                <m:t> </m:t>
                              </m:r>
                            </m:e>
                          </m:mr>
                        </m:m>
                      </m:num>
                      <m:den>
                        <m:r>
                          <a:rPr lang="en-US" sz="1800" i="1">
                            <a:latin typeface="Cambria Math" panose="02040503050406030204" pitchFamily="18" charset="0"/>
                          </a:rPr>
                          <m:t>   </m:t>
                        </m:r>
                      </m:den>
                    </m:f>
                  </m:oMath>
                </a14:m>
                <a:r>
                  <a:rPr lang="en-US" sz="1800" dirty="0"/>
                  <a:t>                             </a:t>
                </a:r>
                <a14:m>
                  <m:oMath xmlns:m="http://schemas.openxmlformats.org/officeDocument/2006/math">
                    <m:f>
                      <m:fPr>
                        <m:ctrlPr>
                          <a:rPr lang="en-US" sz="1800" i="1">
                            <a:latin typeface="Cambria Math" panose="02040503050406030204" pitchFamily="18" charset="0"/>
                          </a:rPr>
                        </m:ctrlPr>
                      </m:fPr>
                      <m:num>
                        <m:m>
                          <m:mPr>
                            <m:mcs>
                              <m:mc>
                                <m:mcPr>
                                  <m:count m:val="1"/>
                                  <m:mcJc m:val="center"/>
                                </m:mcPr>
                              </m:mc>
                            </m:mcs>
                            <m:ctrlPr>
                              <a:rPr lang="en-US" sz="1800" i="1">
                                <a:latin typeface="Cambria Math" panose="02040503050406030204" pitchFamily="18" charset="0"/>
                              </a:rPr>
                            </m:ctrlPr>
                          </m:mPr>
                          <m:mr>
                            <m:e>
                              <m:r>
                                <m:rPr>
                                  <m:brk m:alnAt="7"/>
                                </m:rPr>
                                <a:rPr lang="en-US" sz="1800" i="1">
                                  <a:latin typeface="Cambria Math" panose="02040503050406030204" pitchFamily="18" charset="0"/>
                                </a:rPr>
                                <m:t>1</m:t>
                              </m:r>
                              <m:r>
                                <a:rPr lang="en-US" sz="1800" b="0" i="1" smtClean="0">
                                  <a:latin typeface="Cambria Math" panose="02040503050406030204" pitchFamily="18" charset="0"/>
                                </a:rPr>
                                <m:t>1</m:t>
                              </m:r>
                              <m:r>
                                <a:rPr lang="en-US" sz="1800" i="1">
                                  <a:latin typeface="Cambria Math" panose="02040503050406030204" pitchFamily="18" charset="0"/>
                                </a:rPr>
                                <m:t>1</m:t>
                              </m:r>
                              <m:r>
                                <a:rPr lang="en-US" sz="1800" b="0" i="1" smtClean="0">
                                  <a:latin typeface="Cambria Math" panose="02040503050406030204" pitchFamily="18" charset="0"/>
                                </a:rPr>
                                <m:t>0</m:t>
                              </m:r>
                            </m:e>
                          </m:mr>
                          <m:mr>
                            <m:e>
                              <m:r>
                                <a:rPr lang="en-US" sz="1800" i="1">
                                  <a:latin typeface="Cambria Math" panose="02040503050406030204" pitchFamily="18" charset="0"/>
                                </a:rPr>
                                <m:t>∗   </m:t>
                              </m:r>
                              <m:r>
                                <a:rPr lang="en-US" sz="1800" i="1">
                                  <a:latin typeface="Cambria Math" panose="02040503050406030204" pitchFamily="18" charset="0"/>
                                </a:rPr>
                                <m:t>1110</m:t>
                              </m:r>
                              <m:r>
                                <a:rPr lang="en-US" sz="1800" i="1">
                                  <a:latin typeface="Cambria Math" panose="02040503050406030204" pitchFamily="18" charset="0"/>
                                </a:rPr>
                                <m:t> </m:t>
                              </m:r>
                            </m:e>
                          </m:mr>
                        </m:m>
                      </m:num>
                      <m:den>
                        <m:r>
                          <a:rPr lang="en-US" sz="1800" i="1">
                            <a:latin typeface="Cambria Math" panose="02040503050406030204" pitchFamily="18" charset="0"/>
                          </a:rPr>
                          <m:t>   </m:t>
                        </m:r>
                      </m:den>
                    </m:f>
                  </m:oMath>
                </a14:m>
                <a:endParaRPr lang="en-US" sz="1800" dirty="0"/>
              </a:p>
            </p:txBody>
          </p:sp>
        </mc:Choice>
        <mc:Fallback xmlns="">
          <p:sp>
            <p:nvSpPr>
              <p:cNvPr id="3" name="Content Placeholder 2">
                <a:extLst>
                  <a:ext uri="{FF2B5EF4-FFF2-40B4-BE49-F238E27FC236}">
                    <a16:creationId xmlns:a16="http://schemas.microsoft.com/office/drawing/2014/main" id="{D2704ED0-50C1-4325-A852-698A0CEF6D76}"/>
                  </a:ext>
                </a:extLst>
              </p:cNvPr>
              <p:cNvSpPr>
                <a:spLocks noGrp="1" noRot="1" noChangeAspect="1" noMove="1" noResize="1" noEditPoints="1" noAdjustHandles="1" noChangeArrowheads="1" noChangeShapeType="1" noTextEdit="1"/>
              </p:cNvSpPr>
              <p:nvPr>
                <p:ph idx="1"/>
              </p:nvPr>
            </p:nvSpPr>
            <p:spPr>
              <a:xfrm>
                <a:off x="838200" y="374573"/>
                <a:ext cx="10515600" cy="5802390"/>
              </a:xfrm>
              <a:blipFill>
                <a:blip r:embed="rId2"/>
                <a:stretch>
                  <a:fillRect l="-1217" t="-231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CA903B8-F451-47A2-9087-1E104C0079E4}"/>
              </a:ext>
            </a:extLst>
          </p:cNvPr>
          <p:cNvSpPr>
            <a:spLocks noGrp="1"/>
          </p:cNvSpPr>
          <p:nvPr>
            <p:ph type="sldNum" sz="quarter" idx="12"/>
          </p:nvPr>
        </p:nvSpPr>
        <p:spPr/>
        <p:txBody>
          <a:bodyPr/>
          <a:lstStyle/>
          <a:p>
            <a:fld id="{145F1A9C-ECDE-4612-BDBD-5BD03053D82A}" type="slidenum">
              <a:rPr lang="en-US" smtClean="0"/>
              <a:t>6</a:t>
            </a:fld>
            <a:endParaRPr lang="en-US"/>
          </a:p>
        </p:txBody>
      </p:sp>
      <p:cxnSp>
        <p:nvCxnSpPr>
          <p:cNvPr id="25" name="Straight Connector 24">
            <a:extLst>
              <a:ext uri="{FF2B5EF4-FFF2-40B4-BE49-F238E27FC236}">
                <a16:creationId xmlns:a16="http://schemas.microsoft.com/office/drawing/2014/main" id="{9C40A39F-E0E4-4793-B9E3-F5C566654FBC}"/>
              </a:ext>
            </a:extLst>
          </p:cNvPr>
          <p:cNvCxnSpPr>
            <a:cxnSpLocks/>
          </p:cNvCxnSpPr>
          <p:nvPr/>
        </p:nvCxnSpPr>
        <p:spPr>
          <a:xfrm flipH="1">
            <a:off x="1064962" y="2230916"/>
            <a:ext cx="1602035" cy="0"/>
          </a:xfrm>
          <a:prstGeom prst="line">
            <a:avLst/>
          </a:prstGeom>
        </p:spPr>
        <p:style>
          <a:lnRef idx="3">
            <a:schemeClr val="dk1"/>
          </a:lnRef>
          <a:fillRef idx="0">
            <a:schemeClr val="dk1"/>
          </a:fillRef>
          <a:effectRef idx="2">
            <a:schemeClr val="dk1"/>
          </a:effectRef>
          <a:fontRef idx="minor">
            <a:schemeClr val="tx1"/>
          </a:fontRef>
        </p:style>
      </p:cxnSp>
      <p:grpSp>
        <p:nvGrpSpPr>
          <p:cNvPr id="5" name="Group 4">
            <a:extLst>
              <a:ext uri="{FF2B5EF4-FFF2-40B4-BE49-F238E27FC236}">
                <a16:creationId xmlns:a16="http://schemas.microsoft.com/office/drawing/2014/main" id="{52C9BD1B-0187-4B95-8EDE-732FEC97D122}"/>
              </a:ext>
            </a:extLst>
          </p:cNvPr>
          <p:cNvGrpSpPr/>
          <p:nvPr/>
        </p:nvGrpSpPr>
        <p:grpSpPr>
          <a:xfrm>
            <a:off x="6168528" y="953642"/>
            <a:ext cx="4164376" cy="1607780"/>
            <a:chOff x="6168528" y="953642"/>
            <a:chExt cx="4164376" cy="1607780"/>
          </a:xfrm>
        </p:grpSpPr>
        <p:cxnSp>
          <p:nvCxnSpPr>
            <p:cNvPr id="6" name="Connector: Elbow 5">
              <a:extLst>
                <a:ext uri="{FF2B5EF4-FFF2-40B4-BE49-F238E27FC236}">
                  <a16:creationId xmlns:a16="http://schemas.microsoft.com/office/drawing/2014/main" id="{ACCFC13C-B7A1-4501-9742-BF747677BC96}"/>
                </a:ext>
              </a:extLst>
            </p:cNvPr>
            <p:cNvCxnSpPr>
              <a:cxnSpLocks/>
            </p:cNvCxnSpPr>
            <p:nvPr/>
          </p:nvCxnSpPr>
          <p:spPr>
            <a:xfrm rot="10800000" flipV="1">
              <a:off x="6168528" y="953642"/>
              <a:ext cx="4164376" cy="404872"/>
            </a:xfrm>
            <a:prstGeom prst="bentConnector3">
              <a:avLst>
                <a:gd name="adj1" fmla="val 66666"/>
              </a:avLst>
            </a:prstGeom>
          </p:spPr>
          <p:style>
            <a:lnRef idx="3">
              <a:schemeClr val="dk1"/>
            </a:lnRef>
            <a:fillRef idx="0">
              <a:schemeClr val="dk1"/>
            </a:fillRef>
            <a:effectRef idx="2">
              <a:schemeClr val="dk1"/>
            </a:effectRef>
            <a:fontRef idx="minor">
              <a:schemeClr val="tx1"/>
            </a:fontRef>
          </p:style>
        </p:cxnSp>
        <p:grpSp>
          <p:nvGrpSpPr>
            <p:cNvPr id="2" name="Group 1">
              <a:extLst>
                <a:ext uri="{FF2B5EF4-FFF2-40B4-BE49-F238E27FC236}">
                  <a16:creationId xmlns:a16="http://schemas.microsoft.com/office/drawing/2014/main" id="{2515CEE3-C377-45D1-87BC-E0663B5F42EC}"/>
                </a:ext>
              </a:extLst>
            </p:cNvPr>
            <p:cNvGrpSpPr/>
            <p:nvPr/>
          </p:nvGrpSpPr>
          <p:grpSpPr>
            <a:xfrm>
              <a:off x="7538750" y="1791617"/>
              <a:ext cx="1602035" cy="769805"/>
              <a:chOff x="7538750" y="1835684"/>
              <a:chExt cx="1602035" cy="769805"/>
            </a:xfrm>
          </p:grpSpPr>
          <p:cxnSp>
            <p:nvCxnSpPr>
              <p:cNvPr id="12" name="Straight Connector 11">
                <a:extLst>
                  <a:ext uri="{FF2B5EF4-FFF2-40B4-BE49-F238E27FC236}">
                    <a16:creationId xmlns:a16="http://schemas.microsoft.com/office/drawing/2014/main" id="{C19D59B5-7B76-455D-8D79-1F76C9CAE5CD}"/>
                  </a:ext>
                </a:extLst>
              </p:cNvPr>
              <p:cNvCxnSpPr>
                <a:cxnSpLocks/>
              </p:cNvCxnSpPr>
              <p:nvPr/>
            </p:nvCxnSpPr>
            <p:spPr>
              <a:xfrm flipH="1">
                <a:off x="7538750" y="1835684"/>
                <a:ext cx="1602035" cy="0"/>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id="{9AD38FA2-8675-48BF-B6F4-0B4B8FE4B277}"/>
                  </a:ext>
                </a:extLst>
              </p:cNvPr>
              <p:cNvCxnSpPr>
                <a:cxnSpLocks/>
              </p:cNvCxnSpPr>
              <p:nvPr/>
            </p:nvCxnSpPr>
            <p:spPr>
              <a:xfrm flipH="1">
                <a:off x="7538750" y="2605489"/>
                <a:ext cx="1602035" cy="0"/>
              </a:xfrm>
              <a:prstGeom prst="line">
                <a:avLst/>
              </a:prstGeom>
            </p:spPr>
            <p:style>
              <a:lnRef idx="3">
                <a:schemeClr val="dk1"/>
              </a:lnRef>
              <a:fillRef idx="0">
                <a:schemeClr val="dk1"/>
              </a:fillRef>
              <a:effectRef idx="2">
                <a:schemeClr val="dk1"/>
              </a:effectRef>
              <a:fontRef idx="minor">
                <a:schemeClr val="tx1"/>
              </a:fontRef>
            </p:style>
          </p:cxnSp>
        </p:grpSp>
      </p:grpSp>
      <p:cxnSp>
        <p:nvCxnSpPr>
          <p:cNvPr id="34" name="Connector: Elbow 33">
            <a:extLst>
              <a:ext uri="{FF2B5EF4-FFF2-40B4-BE49-F238E27FC236}">
                <a16:creationId xmlns:a16="http://schemas.microsoft.com/office/drawing/2014/main" id="{2CF60842-944A-456D-8669-F70B6998669C}"/>
              </a:ext>
            </a:extLst>
          </p:cNvPr>
          <p:cNvCxnSpPr>
            <a:cxnSpLocks/>
          </p:cNvCxnSpPr>
          <p:nvPr/>
        </p:nvCxnSpPr>
        <p:spPr>
          <a:xfrm rot="10800000" flipV="1">
            <a:off x="1064962" y="1359205"/>
            <a:ext cx="1410161" cy="432411"/>
          </a:xfrm>
          <a:prstGeom prst="bentConnector3">
            <a:avLst>
              <a:gd name="adj1" fmla="val 74219"/>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858413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0268505-1DAF-4467-8E3F-C2F1A5B48D5C}"/>
                  </a:ext>
                </a:extLst>
              </p:cNvPr>
              <p:cNvSpPr>
                <a:spLocks noGrp="1"/>
              </p:cNvSpPr>
              <p:nvPr>
                <p:ph idx="1"/>
              </p:nvPr>
            </p:nvSpPr>
            <p:spPr>
              <a:xfrm>
                <a:off x="838200" y="352540"/>
                <a:ext cx="10515600" cy="6114361"/>
              </a:xfrm>
            </p:spPr>
            <p:txBody>
              <a:bodyPr>
                <a:normAutofit fontScale="92500" lnSpcReduction="10000"/>
              </a:bodyPr>
              <a:lstStyle/>
              <a:p>
                <a:r>
                  <a:rPr lang="en-US" dirty="0"/>
                  <a:t>Binary complementary Numbers</a:t>
                </a:r>
              </a:p>
              <a:p>
                <a:pPr marL="0" indent="0">
                  <a:buNone/>
                </a:pPr>
                <a:r>
                  <a:rPr lang="en-US" sz="2200" b="1" u="sng" dirty="0"/>
                  <a:t>One’s complement of a number (complement of a number)</a:t>
                </a:r>
              </a:p>
              <a:p>
                <a:pPr marL="0" indent="0">
                  <a:buNone/>
                </a:pPr>
                <a:r>
                  <a:rPr lang="en-US" sz="1800" dirty="0"/>
                  <a:t>The complement of 1 is 0 and the complement of 0 is 1. The complement of a binary number is calculated by complementing each bit of the number.</a:t>
                </a:r>
              </a:p>
              <a:p>
                <a:pPr marL="0" indent="0">
                  <a:buNone/>
                </a:pPr>
                <a:r>
                  <a:rPr lang="en-US" sz="1800" dirty="0"/>
                  <a:t>Ex:     The complement of 101101 is 010010.</a:t>
                </a:r>
              </a:p>
              <a:p>
                <a:pPr marL="0" indent="0">
                  <a:buNone/>
                </a:pPr>
                <a:r>
                  <a:rPr lang="en-US" sz="2200" b="1" dirty="0"/>
                  <a:t>Two’s Complement of a number</a:t>
                </a:r>
                <a:r>
                  <a:rPr lang="en-US" sz="1800" dirty="0"/>
                  <a:t>   </a:t>
                </a:r>
                <a:r>
                  <a:rPr lang="en-US" sz="2200" b="1" dirty="0"/>
                  <a:t>= One’s Complement of a number + 1</a:t>
                </a:r>
              </a:p>
              <a:p>
                <a:pPr marL="0" indent="0">
                  <a:buNone/>
                </a:pPr>
                <a:r>
                  <a:rPr lang="en-US" sz="2400" dirty="0"/>
                  <a:t>Ex:        binary                        1’s comp.                  2’s comp. </a:t>
                </a:r>
              </a:p>
              <a:p>
                <a:pPr marL="0" indent="0">
                  <a:buNone/>
                </a:pPr>
                <a:r>
                  <a:rPr lang="en-US" sz="2400" dirty="0"/>
                  <a:t>               1010                            0101                          0110</a:t>
                </a:r>
              </a:p>
              <a:p>
                <a:pPr marL="0" indent="0">
                  <a:buNone/>
                </a:pPr>
                <a:r>
                  <a:rPr lang="en-US" sz="1800" dirty="0"/>
                  <a:t>Ex:  The two’s complement of 101011 is </a:t>
                </a:r>
              </a:p>
              <a:p>
                <a:pPr marL="0" indent="0">
                  <a:buNone/>
                </a:pPr>
                <a:r>
                  <a:rPr lang="en-US" sz="1800" dirty="0"/>
                  <a:t>010100 + 1 = 010101</a:t>
                </a:r>
                <a:endParaRPr lang="en-US" sz="2200" b="1" dirty="0"/>
              </a:p>
              <a:p>
                <a:pPr marL="0" indent="0">
                  <a:buNone/>
                </a:pPr>
                <a:r>
                  <a:rPr lang="en-US" sz="1800" dirty="0"/>
                  <a:t>There are another ways to calculate the 1’s comp. and 2’s comp.</a:t>
                </a:r>
              </a:p>
              <a:p>
                <a:pPr>
                  <a:buFont typeface="Wingdings" panose="05000000000000000000" pitchFamily="2" charset="2"/>
                  <a:buChar char="§"/>
                </a:pPr>
                <a:r>
                  <a:rPr lang="en-US" sz="1800" dirty="0"/>
                  <a:t>1’s comp. = (</a:t>
                </a:r>
                <a14:m>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2</m:t>
                        </m:r>
                      </m:e>
                      <m:sup>
                        <m:r>
                          <a:rPr lang="en-US" sz="1800" b="0" i="1" smtClean="0">
                            <a:latin typeface="Cambria Math" panose="02040503050406030204" pitchFamily="18" charset="0"/>
                          </a:rPr>
                          <m:t>𝑛</m:t>
                        </m:r>
                      </m:sup>
                    </m:sSup>
                    <m:r>
                      <a:rPr lang="en-US" sz="1800" b="0" i="1" smtClean="0">
                        <a:latin typeface="Cambria Math" panose="02040503050406030204" pitchFamily="18" charset="0"/>
                      </a:rPr>
                      <m:t>−</m:t>
                    </m:r>
                    <m:r>
                      <a:rPr lang="en-US" sz="1800" b="0" i="1" smtClean="0">
                        <a:latin typeface="Cambria Math" panose="02040503050406030204" pitchFamily="18" charset="0"/>
                      </a:rPr>
                      <m:t>1</m:t>
                    </m:r>
                    <m:r>
                      <a:rPr lang="en-US" sz="1800" b="0" i="1" smtClean="0">
                        <a:latin typeface="Cambria Math" panose="02040503050406030204" pitchFamily="18" charset="0"/>
                      </a:rPr>
                      <m:t>)−</m:t>
                    </m:r>
                    <m:r>
                      <a:rPr lang="en-US" sz="1800" b="0" i="1" smtClean="0">
                        <a:latin typeface="Cambria Math" panose="02040503050406030204" pitchFamily="18" charset="0"/>
                      </a:rPr>
                      <m:t>𝐴</m:t>
                    </m:r>
                  </m:oMath>
                </a14:m>
                <a:r>
                  <a:rPr lang="en-US" sz="1800" b="0" dirty="0"/>
                  <a:t>   </a:t>
                </a:r>
              </a:p>
              <a:p>
                <a:pPr marL="0" indent="0">
                  <a:buNone/>
                </a:pPr>
                <a:r>
                  <a:rPr lang="en-US" sz="1800" b="0" dirty="0"/>
                  <a:t>Ex: </a:t>
                </a:r>
                <a14:m>
                  <m:oMath xmlns:m="http://schemas.openxmlformats.org/officeDocument/2006/math">
                    <m:r>
                      <a:rPr lang="en-US" sz="1800" b="0" i="1" smtClean="0">
                        <a:solidFill>
                          <a:srgbClr val="C00000"/>
                        </a:solidFill>
                        <a:latin typeface="Cambria Math" panose="02040503050406030204" pitchFamily="18" charset="0"/>
                      </a:rPr>
                      <m:t>10110</m:t>
                    </m:r>
                    <m:r>
                      <a:rPr lang="en-US" sz="1800" b="0" i="1" smtClean="0">
                        <a:latin typeface="Cambria Math" panose="02040503050406030204" pitchFamily="18" charset="0"/>
                        <a:ea typeface="Cambria Math" panose="02040503050406030204" pitchFamily="18" charset="0"/>
                      </a:rPr>
                      <m:t>→</m:t>
                    </m:r>
                    <m:d>
                      <m:dPr>
                        <m:ctrlPr>
                          <a:rPr lang="en-US" sz="1800" b="0" i="1" smtClean="0">
                            <a:latin typeface="Cambria Math" panose="02040503050406030204" pitchFamily="18" charset="0"/>
                            <a:ea typeface="Cambria Math" panose="02040503050406030204" pitchFamily="18" charset="0"/>
                          </a:rPr>
                        </m:ctrlPr>
                      </m:dPr>
                      <m:e>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2</m:t>
                            </m:r>
                          </m:e>
                          <m:sup>
                            <m:r>
                              <a:rPr lang="en-US" sz="1800" b="0" i="1" smtClean="0">
                                <a:latin typeface="Cambria Math" panose="02040503050406030204" pitchFamily="18" charset="0"/>
                                <a:ea typeface="Cambria Math" panose="02040503050406030204" pitchFamily="18" charset="0"/>
                              </a:rPr>
                              <m:t>5</m:t>
                            </m:r>
                          </m:sup>
                        </m:sSup>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1</m:t>
                        </m:r>
                      </m:e>
                    </m:d>
                    <m:r>
                      <a:rPr lang="en-US" sz="1800" b="0" i="1" smtClean="0">
                        <a:latin typeface="Cambria Math" panose="02040503050406030204" pitchFamily="18" charset="0"/>
                        <a:ea typeface="Cambria Math" panose="02040503050406030204" pitchFamily="18" charset="0"/>
                      </a:rPr>
                      <m:t>−</m:t>
                    </m:r>
                    <m:r>
                      <a:rPr lang="en-US" sz="1800" b="0" i="1" smtClean="0">
                        <a:solidFill>
                          <a:srgbClr val="C00000"/>
                        </a:solidFill>
                        <a:latin typeface="Cambria Math" panose="02040503050406030204" pitchFamily="18" charset="0"/>
                        <a:ea typeface="Cambria Math" panose="02040503050406030204" pitchFamily="18" charset="0"/>
                      </a:rPr>
                      <m:t>10110</m:t>
                    </m:r>
                    <m:r>
                      <a:rPr lang="en-US" sz="1800" b="0" i="1" smtClean="0">
                        <a:solidFill>
                          <a:schemeClr val="tx1"/>
                        </a:solidFill>
                        <a:latin typeface="Cambria Math" panose="02040503050406030204" pitchFamily="18" charset="0"/>
                        <a:ea typeface="Cambria Math" panose="02040503050406030204" pitchFamily="18" charset="0"/>
                      </a:rPr>
                      <m:t>=</m:t>
                    </m:r>
                    <m:r>
                      <a:rPr lang="en-US" sz="1800" b="0" i="1" smtClean="0">
                        <a:solidFill>
                          <a:schemeClr val="tx1"/>
                        </a:solidFill>
                        <a:latin typeface="Cambria Math" panose="02040503050406030204" pitchFamily="18" charset="0"/>
                        <a:ea typeface="Cambria Math" panose="02040503050406030204" pitchFamily="18" charset="0"/>
                      </a:rPr>
                      <m:t>11111</m:t>
                    </m:r>
                    <m:r>
                      <a:rPr lang="en-US" sz="1800" b="0" i="1" smtClean="0">
                        <a:solidFill>
                          <a:schemeClr val="tx1"/>
                        </a:solidFill>
                        <a:latin typeface="Cambria Math" panose="02040503050406030204" pitchFamily="18" charset="0"/>
                        <a:ea typeface="Cambria Math" panose="02040503050406030204" pitchFamily="18" charset="0"/>
                      </a:rPr>
                      <m:t>−</m:t>
                    </m:r>
                    <m:r>
                      <a:rPr lang="en-US" sz="1800" b="0" i="1" smtClean="0">
                        <a:solidFill>
                          <a:schemeClr val="tx1"/>
                        </a:solidFill>
                        <a:latin typeface="Cambria Math" panose="02040503050406030204" pitchFamily="18" charset="0"/>
                        <a:ea typeface="Cambria Math" panose="02040503050406030204" pitchFamily="18" charset="0"/>
                      </a:rPr>
                      <m:t>10110</m:t>
                    </m:r>
                    <m:r>
                      <a:rPr lang="en-US" sz="1800" b="0" i="1" smtClean="0">
                        <a:solidFill>
                          <a:schemeClr val="tx1"/>
                        </a:solidFill>
                        <a:latin typeface="Cambria Math" panose="02040503050406030204" pitchFamily="18" charset="0"/>
                        <a:ea typeface="Cambria Math" panose="02040503050406030204" pitchFamily="18" charset="0"/>
                      </a:rPr>
                      <m:t>=</m:t>
                    </m:r>
                    <m:r>
                      <a:rPr lang="en-US" sz="1800" b="0" i="1" smtClean="0">
                        <a:solidFill>
                          <a:schemeClr val="tx1"/>
                        </a:solidFill>
                        <a:latin typeface="Cambria Math" panose="02040503050406030204" pitchFamily="18" charset="0"/>
                        <a:ea typeface="Cambria Math" panose="02040503050406030204" pitchFamily="18" charset="0"/>
                      </a:rPr>
                      <m:t>01001</m:t>
                    </m:r>
                  </m:oMath>
                </a14:m>
                <a:endParaRPr lang="en-US" sz="1800" b="0" dirty="0"/>
              </a:p>
              <a:p>
                <a:pPr marL="0" indent="0">
                  <a:buNone/>
                </a:pPr>
                <a:r>
                  <a:rPr lang="en-US" sz="1800" dirty="0"/>
                  <a:t>2’s comp. = (</a:t>
                </a:r>
                <a14:m>
                  <m:oMath xmlns:m="http://schemas.openxmlformats.org/officeDocument/2006/math">
                    <m:sSup>
                      <m:sSupPr>
                        <m:ctrlPr>
                          <a:rPr lang="en-US" sz="1800" i="1">
                            <a:latin typeface="Cambria Math" panose="02040503050406030204" pitchFamily="18" charset="0"/>
                          </a:rPr>
                        </m:ctrlPr>
                      </m:sSupPr>
                      <m:e>
                        <m:r>
                          <a:rPr lang="en-US" sz="1800" i="1">
                            <a:latin typeface="Cambria Math" panose="02040503050406030204" pitchFamily="18" charset="0"/>
                          </a:rPr>
                          <m:t>2</m:t>
                        </m:r>
                      </m:e>
                      <m:sup>
                        <m:r>
                          <a:rPr lang="en-US" sz="1800" i="1">
                            <a:latin typeface="Cambria Math" panose="02040503050406030204" pitchFamily="18" charset="0"/>
                          </a:rPr>
                          <m:t>𝑛</m:t>
                        </m:r>
                      </m:sup>
                    </m:sSup>
                    <m:r>
                      <a:rPr lang="en-US" sz="1800" i="1">
                        <a:latin typeface="Cambria Math" panose="02040503050406030204" pitchFamily="18" charset="0"/>
                      </a:rPr>
                      <m:t>)−</m:t>
                    </m:r>
                    <m:r>
                      <a:rPr lang="en-US" sz="1800" i="1">
                        <a:latin typeface="Cambria Math" panose="02040503050406030204" pitchFamily="18" charset="0"/>
                      </a:rPr>
                      <m:t>𝐴</m:t>
                    </m:r>
                  </m:oMath>
                </a14:m>
                <a:r>
                  <a:rPr lang="en-US" sz="1800" dirty="0"/>
                  <a:t>   </a:t>
                </a:r>
                <a:endParaRPr lang="en-US" sz="1800" b="0" dirty="0"/>
              </a:p>
              <a:p>
                <a:pPr>
                  <a:buFont typeface="Wingdings" panose="05000000000000000000" pitchFamily="2" charset="2"/>
                  <a:buChar char="§"/>
                </a:pPr>
                <a:r>
                  <a:rPr lang="en-US" sz="1800" dirty="0"/>
                  <a:t>2’s complement found by searching the first one bit starting from the LSB and keep all bits as well as the first “one” unchanged, while change the remanding bite by it’s complement one.</a:t>
                </a:r>
              </a:p>
              <a:p>
                <a:pPr marL="0" indent="0">
                  <a:buNone/>
                </a:pPr>
                <a:r>
                  <a:rPr lang="en-US" sz="1800" dirty="0"/>
                  <a:t>10</a:t>
                </a:r>
                <a:r>
                  <a:rPr lang="en-US" sz="1800" dirty="0">
                    <a:solidFill>
                      <a:srgbClr val="FF0000"/>
                    </a:solidFill>
                  </a:rPr>
                  <a:t>10                       </a:t>
                </a:r>
                <a:r>
                  <a:rPr lang="en-US" sz="1800" dirty="0"/>
                  <a:t>01</a:t>
                </a:r>
                <a:r>
                  <a:rPr lang="en-US" sz="1800" dirty="0">
                    <a:solidFill>
                      <a:srgbClr val="FF0000"/>
                    </a:solidFill>
                  </a:rPr>
                  <a:t>10</a:t>
                </a:r>
              </a:p>
              <a:p>
                <a:pPr marL="0" indent="0">
                  <a:buNone/>
                </a:pPr>
                <a:endParaRPr lang="en-US" sz="1800" dirty="0"/>
              </a:p>
              <a:p>
                <a:pPr marL="0" indent="0">
                  <a:buNone/>
                </a:pPr>
                <a:endParaRPr lang="en-US" sz="2200" dirty="0"/>
              </a:p>
            </p:txBody>
          </p:sp>
        </mc:Choice>
        <mc:Fallback xmlns="">
          <p:sp>
            <p:nvSpPr>
              <p:cNvPr id="3" name="Content Placeholder 2">
                <a:extLst>
                  <a:ext uri="{FF2B5EF4-FFF2-40B4-BE49-F238E27FC236}">
                    <a16:creationId xmlns:a16="http://schemas.microsoft.com/office/drawing/2014/main" id="{A0268505-1DAF-4467-8E3F-C2F1A5B48D5C}"/>
                  </a:ext>
                </a:extLst>
              </p:cNvPr>
              <p:cNvSpPr>
                <a:spLocks noGrp="1" noRot="1" noChangeAspect="1" noMove="1" noResize="1" noEditPoints="1" noAdjustHandles="1" noChangeArrowheads="1" noChangeShapeType="1" noTextEdit="1"/>
              </p:cNvSpPr>
              <p:nvPr>
                <p:ph idx="1"/>
              </p:nvPr>
            </p:nvSpPr>
            <p:spPr>
              <a:xfrm>
                <a:off x="838200" y="352540"/>
                <a:ext cx="10515600" cy="6114361"/>
              </a:xfrm>
              <a:blipFill>
                <a:blip r:embed="rId2"/>
                <a:stretch>
                  <a:fillRect l="-928" t="-1994" r="-17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AA4632E-796A-4C01-8A60-F5A087BD6FAF}"/>
              </a:ext>
            </a:extLst>
          </p:cNvPr>
          <p:cNvSpPr>
            <a:spLocks noGrp="1"/>
          </p:cNvSpPr>
          <p:nvPr>
            <p:ph type="sldNum" sz="quarter" idx="12"/>
          </p:nvPr>
        </p:nvSpPr>
        <p:spPr/>
        <p:txBody>
          <a:bodyPr/>
          <a:lstStyle/>
          <a:p>
            <a:fld id="{145F1A9C-ECDE-4612-BDBD-5BD03053D82A}" type="slidenum">
              <a:rPr lang="en-US" smtClean="0"/>
              <a:t>7</a:t>
            </a:fld>
            <a:endParaRPr lang="en-US"/>
          </a:p>
        </p:txBody>
      </p:sp>
      <p:cxnSp>
        <p:nvCxnSpPr>
          <p:cNvPr id="6" name="Straight Arrow Connector 5">
            <a:extLst>
              <a:ext uri="{FF2B5EF4-FFF2-40B4-BE49-F238E27FC236}">
                <a16:creationId xmlns:a16="http://schemas.microsoft.com/office/drawing/2014/main" id="{8FF3E804-3A10-4412-BE7A-F6852C0A1140}"/>
              </a:ext>
            </a:extLst>
          </p:cNvPr>
          <p:cNvCxnSpPr/>
          <p:nvPr/>
        </p:nvCxnSpPr>
        <p:spPr>
          <a:xfrm>
            <a:off x="2721165" y="2995355"/>
            <a:ext cx="91440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nvGrpSpPr>
          <p:cNvPr id="10" name="Group 9">
            <a:extLst>
              <a:ext uri="{FF2B5EF4-FFF2-40B4-BE49-F238E27FC236}">
                <a16:creationId xmlns:a16="http://schemas.microsoft.com/office/drawing/2014/main" id="{6FE94BBC-E081-44BC-A845-A2E42D93B797}"/>
              </a:ext>
            </a:extLst>
          </p:cNvPr>
          <p:cNvGrpSpPr/>
          <p:nvPr/>
        </p:nvGrpSpPr>
        <p:grpSpPr>
          <a:xfrm>
            <a:off x="5181600" y="2732786"/>
            <a:ext cx="914400" cy="369332"/>
            <a:chOff x="4239657" y="4594033"/>
            <a:chExt cx="914400" cy="369332"/>
          </a:xfrm>
        </p:grpSpPr>
        <p:cxnSp>
          <p:nvCxnSpPr>
            <p:cNvPr id="7" name="Straight Arrow Connector 6">
              <a:extLst>
                <a:ext uri="{FF2B5EF4-FFF2-40B4-BE49-F238E27FC236}">
                  <a16:creationId xmlns:a16="http://schemas.microsoft.com/office/drawing/2014/main" id="{94BC2D33-E0F1-47F0-8A8A-7E6645C9088A}"/>
                </a:ext>
              </a:extLst>
            </p:cNvPr>
            <p:cNvCxnSpPr/>
            <p:nvPr/>
          </p:nvCxnSpPr>
          <p:spPr>
            <a:xfrm>
              <a:off x="4239657" y="4856602"/>
              <a:ext cx="91440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CE0EAD35-F877-49C0-9CA1-0348A112A340}"/>
                </a:ext>
              </a:extLst>
            </p:cNvPr>
            <p:cNvSpPr txBox="1"/>
            <p:nvPr/>
          </p:nvSpPr>
          <p:spPr>
            <a:xfrm>
              <a:off x="4488306" y="4594033"/>
              <a:ext cx="417102" cy="369332"/>
            </a:xfrm>
            <a:prstGeom prst="rect">
              <a:avLst/>
            </a:prstGeom>
            <a:noFill/>
          </p:spPr>
          <p:txBody>
            <a:bodyPr wrap="none" rtlCol="0">
              <a:spAutoFit/>
            </a:bodyPr>
            <a:lstStyle/>
            <a:p>
              <a:r>
                <a:rPr lang="en-US" dirty="0"/>
                <a:t>+1</a:t>
              </a:r>
            </a:p>
          </p:txBody>
        </p:sp>
      </p:grpSp>
      <p:cxnSp>
        <p:nvCxnSpPr>
          <p:cNvPr id="9" name="Straight Arrow Connector 8">
            <a:extLst>
              <a:ext uri="{FF2B5EF4-FFF2-40B4-BE49-F238E27FC236}">
                <a16:creationId xmlns:a16="http://schemas.microsoft.com/office/drawing/2014/main" id="{19C9C6DB-84D9-46BA-8CDE-402BA134B9C9}"/>
              </a:ext>
            </a:extLst>
          </p:cNvPr>
          <p:cNvCxnSpPr/>
          <p:nvPr/>
        </p:nvCxnSpPr>
        <p:spPr>
          <a:xfrm>
            <a:off x="1452390" y="5936256"/>
            <a:ext cx="91440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188647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ECA20DFC-41C8-42D3-9452-8954730E48D2}"/>
              </a:ext>
            </a:extLst>
          </p:cNvPr>
          <p:cNvSpPr/>
          <p:nvPr/>
        </p:nvSpPr>
        <p:spPr>
          <a:xfrm>
            <a:off x="3591499" y="2743200"/>
            <a:ext cx="187287" cy="209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D8FAFBE-B14D-459A-BFD5-87098A707518}"/>
                  </a:ext>
                </a:extLst>
              </p:cNvPr>
              <p:cNvSpPr>
                <a:spLocks noGrp="1"/>
              </p:cNvSpPr>
              <p:nvPr>
                <p:ph idx="1"/>
              </p:nvPr>
            </p:nvSpPr>
            <p:spPr>
              <a:xfrm>
                <a:off x="838200" y="605928"/>
                <a:ext cx="10515600" cy="5571035"/>
              </a:xfrm>
            </p:spPr>
            <p:txBody>
              <a:bodyPr>
                <a:normAutofit lnSpcReduction="10000"/>
              </a:bodyPr>
              <a:lstStyle/>
              <a:p>
                <a:pPr marL="0" indent="0">
                  <a:buNone/>
                </a:pPr>
                <a:r>
                  <a:rPr lang="en-US" sz="1800" dirty="0">
                    <a:solidFill>
                      <a:srgbClr val="00B0F0"/>
                    </a:solidFill>
                  </a:rPr>
                  <a:t>The meaning of complement and 2’s complement</a:t>
                </a:r>
              </a:p>
              <a:p>
                <a:pPr marL="0" indent="0">
                  <a:buNone/>
                </a:pPr>
                <a:r>
                  <a:rPr lang="en-US" sz="1800" dirty="0"/>
                  <a:t>The no. 75 in decimal has 9’s complement 24 which make the addition of the 75 and 24 =99 while 10’complement is (24+1=25) make the addition with the 75 =100 </a:t>
                </a:r>
              </a:p>
              <a:p>
                <a:pPr marL="0" indent="0">
                  <a:buNone/>
                </a:pPr>
                <a:r>
                  <a:rPr lang="en-US" sz="1800" dirty="0"/>
                  <a:t>The no.  </a:t>
                </a:r>
                <a:r>
                  <a:rPr lang="en-US" sz="1800" dirty="0">
                    <a:solidFill>
                      <a:srgbClr val="C00000"/>
                    </a:solidFill>
                  </a:rPr>
                  <a:t>1010</a:t>
                </a:r>
                <a:r>
                  <a:rPr lang="en-US" sz="1800" dirty="0"/>
                  <a:t> has 1’s comp. 0101 which make the addition of the (</a:t>
                </a:r>
                <a:r>
                  <a:rPr lang="en-US" sz="1800" dirty="0">
                    <a:solidFill>
                      <a:srgbClr val="C00000"/>
                    </a:solidFill>
                  </a:rPr>
                  <a:t>1010</a:t>
                </a:r>
                <a:r>
                  <a:rPr lang="en-US" sz="1800" dirty="0"/>
                  <a:t>+0101=1111)  and the 2’comp. of the no. is 0110 which make the addition with (</a:t>
                </a:r>
                <a:r>
                  <a:rPr lang="en-US" sz="1800" dirty="0">
                    <a:solidFill>
                      <a:srgbClr val="C00000"/>
                    </a:solidFill>
                  </a:rPr>
                  <a:t>1010</a:t>
                </a:r>
                <a:r>
                  <a:rPr lang="en-US" sz="1800" dirty="0"/>
                  <a:t>+0110=10000) </a:t>
                </a:r>
              </a:p>
              <a:p>
                <a:pPr marL="0" indent="0">
                  <a:buNone/>
                </a:pPr>
                <a14:m>
                  <m:oMath xmlns:m="http://schemas.openxmlformats.org/officeDocument/2006/math">
                    <m:f>
                      <m:fPr>
                        <m:ctrlPr>
                          <a:rPr lang="en-US" sz="1800" i="1">
                            <a:latin typeface="Cambria Math" panose="02040503050406030204" pitchFamily="18" charset="0"/>
                          </a:rPr>
                        </m:ctrlPr>
                      </m:fPr>
                      <m:num>
                        <m:m>
                          <m:mPr>
                            <m:mcs>
                              <m:mc>
                                <m:mcPr>
                                  <m:count m:val="1"/>
                                  <m:mcJc m:val="center"/>
                                </m:mcPr>
                              </m:mc>
                            </m:mcs>
                            <m:ctrlPr>
                              <a:rPr lang="en-US" sz="1800" i="1">
                                <a:latin typeface="Cambria Math" panose="02040503050406030204" pitchFamily="18" charset="0"/>
                              </a:rPr>
                            </m:ctrlPr>
                          </m:mPr>
                          <m:mr>
                            <m:e>
                              <m:r>
                                <m:rPr>
                                  <m:brk m:alnAt="7"/>
                                </m:rPr>
                                <a:rPr lang="en-US" sz="1800" b="0" i="1" smtClean="0">
                                  <a:latin typeface="Cambria Math" panose="02040503050406030204" pitchFamily="18" charset="0"/>
                                </a:rPr>
                                <m:t>𝐸</m:t>
                              </m:r>
                              <m:r>
                                <a:rPr lang="en-US" sz="1800" b="0" i="1" smtClean="0">
                                  <a:latin typeface="Cambria Math" panose="02040503050406030204" pitchFamily="18" charset="0"/>
                                </a:rPr>
                                <m:t>𝑥</m:t>
                              </m:r>
                              <m:r>
                                <a:rPr lang="en-US" sz="1800" b="0" i="1" smtClean="0">
                                  <a:latin typeface="Cambria Math" panose="02040503050406030204" pitchFamily="18" charset="0"/>
                                </a:rPr>
                                <m:t>:−</m:t>
                              </m:r>
                            </m:e>
                          </m:mr>
                          <m:mr>
                            <m:e>
                              <m:r>
                                <a:rPr lang="en-US" sz="1800" i="1">
                                  <a:latin typeface="Cambria Math" panose="02040503050406030204" pitchFamily="18" charset="0"/>
                                </a:rPr>
                                <m:t>     </m:t>
                              </m:r>
                              <m:r>
                                <a:rPr lang="en-US" sz="1800" b="0" i="1" smtClean="0">
                                  <a:latin typeface="Cambria Math" panose="02040503050406030204" pitchFamily="18" charset="0"/>
                                </a:rPr>
                                <m:t>85</m:t>
                              </m:r>
                              <m:r>
                                <a:rPr lang="en-US" sz="1800" i="1">
                                  <a:latin typeface="Cambria Math" panose="02040503050406030204" pitchFamily="18" charset="0"/>
                                </a:rPr>
                                <m:t>  </m:t>
                              </m:r>
                            </m:e>
                          </m:mr>
                          <m:mr>
                            <m:e>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75</m:t>
                              </m:r>
                              <m:r>
                                <a:rPr lang="en-US" sz="1800" i="1">
                                  <a:latin typeface="Cambria Math" panose="02040503050406030204" pitchFamily="18" charset="0"/>
                                </a:rPr>
                                <m:t> </m:t>
                              </m:r>
                            </m:e>
                          </m:mr>
                        </m:m>
                      </m:num>
                      <m:den>
                        <m:r>
                          <a:rPr lang="en-US" sz="1800" i="1">
                            <a:latin typeface="Cambria Math" panose="02040503050406030204" pitchFamily="18" charset="0"/>
                          </a:rPr>
                          <m:t> +</m:t>
                        </m:r>
                        <m:r>
                          <a:rPr lang="en-US" sz="1800" b="0" i="1" smtClean="0">
                            <a:latin typeface="Cambria Math" panose="02040503050406030204" pitchFamily="18" charset="0"/>
                          </a:rPr>
                          <m:t>10</m:t>
                        </m:r>
                      </m:den>
                    </m:f>
                  </m:oMath>
                </a14:m>
                <a:r>
                  <a:rPr lang="en-US" sz="1800" dirty="0"/>
                  <a:t>       </a:t>
                </a:r>
                <a14:m>
                  <m:oMath xmlns:m="http://schemas.openxmlformats.org/officeDocument/2006/math">
                    <m:f>
                      <m:fPr>
                        <m:ctrlPr>
                          <a:rPr lang="en-US" sz="1800" i="1">
                            <a:latin typeface="Cambria Math" panose="02040503050406030204" pitchFamily="18" charset="0"/>
                          </a:rPr>
                        </m:ctrlPr>
                      </m:fPr>
                      <m:num>
                        <m:r>
                          <a:rPr lang="en-US" sz="1800" b="0" i="1" smtClean="0">
                            <a:latin typeface="Cambria Math" panose="02040503050406030204" pitchFamily="18" charset="0"/>
                          </a:rPr>
                          <m:t> </m:t>
                        </m:r>
                        <m:m>
                          <m:mPr>
                            <m:mcs>
                              <m:mc>
                                <m:mcPr>
                                  <m:count m:val="1"/>
                                  <m:mcJc m:val="center"/>
                                </m:mcPr>
                              </m:mc>
                            </m:mcs>
                            <m:ctrlPr>
                              <a:rPr lang="en-US" sz="1800" i="1">
                                <a:latin typeface="Cambria Math" panose="02040503050406030204" pitchFamily="18" charset="0"/>
                              </a:rPr>
                            </m:ctrlPr>
                          </m:mPr>
                          <m:mr>
                            <m:e>
                              <m:r>
                                <m:rPr>
                                  <m:brk m:alnAt="7"/>
                                </m:rPr>
                                <a:rPr lang="en-US" sz="1800" b="0" i="1" smtClean="0">
                                  <a:latin typeface="Cambria Math" panose="02040503050406030204" pitchFamily="18" charset="0"/>
                                </a:rPr>
                                <m:t>𝑢</m:t>
                              </m:r>
                              <m:r>
                                <a:rPr lang="en-US" sz="1800" b="0" i="1" smtClean="0">
                                  <a:latin typeface="Cambria Math" panose="02040503050406030204" pitchFamily="18" charset="0"/>
                                </a:rPr>
                                <m:t>𝑠𝑖𝑛𝑔</m:t>
                              </m:r>
                              <m:r>
                                <a:rPr lang="en-US" sz="1800" b="0" i="1" smtClean="0">
                                  <a:latin typeface="Cambria Math" panose="02040503050406030204" pitchFamily="18" charset="0"/>
                                </a:rPr>
                                <m:t> </m:t>
                              </m:r>
                              <m:sSup>
                                <m:sSupPr>
                                  <m:ctrlPr>
                                    <a:rPr lang="en-US" sz="1800" b="0" i="1" smtClean="0">
                                      <a:latin typeface="Cambria Math" panose="02040503050406030204" pitchFamily="18" charset="0"/>
                                    </a:rPr>
                                  </m:ctrlPr>
                                </m:sSupPr>
                                <m:e>
                                  <m:r>
                                    <m:rPr>
                                      <m:brk m:alnAt="7"/>
                                    </m:rPr>
                                    <a:rPr lang="en-US" sz="1800" b="0" i="1" smtClean="0">
                                      <a:latin typeface="Cambria Math" panose="02040503050406030204" pitchFamily="18" charset="0"/>
                                    </a:rPr>
                                    <m:t>1</m:t>
                                  </m:r>
                                </m:e>
                                <m:sup>
                                  <m:r>
                                    <a:rPr lang="en-US" sz="1800" b="0" i="1" smtClean="0">
                                      <a:latin typeface="Cambria Math" panose="02040503050406030204" pitchFamily="18" charset="0"/>
                                    </a:rPr>
                                    <m:t>′</m:t>
                                  </m:r>
                                </m:sup>
                              </m:sSup>
                              <m:r>
                                <m:rPr>
                                  <m:brk m:alnAt="7"/>
                                </m:rPr>
                                <a:rPr lang="en-US" sz="1800" b="0" i="1" smtClean="0">
                                  <a:latin typeface="Cambria Math" panose="02040503050406030204" pitchFamily="18" charset="0"/>
                                </a:rPr>
                                <m:t>𝑠</m:t>
                              </m:r>
                            </m:e>
                          </m:mr>
                          <m:mr>
                            <m:e>
                              <m:r>
                                <a:rPr lang="en-US" sz="1800" i="1">
                                  <a:latin typeface="Cambria Math" panose="02040503050406030204" pitchFamily="18" charset="0"/>
                                </a:rPr>
                                <m:t>      </m:t>
                              </m:r>
                              <m:r>
                                <a:rPr lang="en-US" sz="1800" b="0" i="1" smtClean="0">
                                  <a:latin typeface="Cambria Math" panose="02040503050406030204" pitchFamily="18" charset="0"/>
                                </a:rPr>
                                <m:t>85</m:t>
                              </m:r>
                              <m:r>
                                <a:rPr lang="en-US" sz="1800" i="1">
                                  <a:latin typeface="Cambria Math" panose="02040503050406030204" pitchFamily="18" charset="0"/>
                                </a:rPr>
                                <m:t>  </m:t>
                              </m:r>
                            </m:e>
                          </m:mr>
                          <m:mr>
                            <m:e>
                              <m:r>
                                <a:rPr lang="en-US" sz="1800" b="0" i="1" smtClean="0">
                                  <a:latin typeface="Cambria Math" panose="02040503050406030204" pitchFamily="18" charset="0"/>
                                </a:rPr>
                                <m:t>+</m:t>
                              </m:r>
                              <m:r>
                                <a:rPr lang="en-US" sz="1800" i="1">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2</m:t>
                              </m:r>
                              <m:r>
                                <a:rPr lang="en-US" sz="1800" i="1">
                                  <a:latin typeface="Cambria Math" panose="02040503050406030204" pitchFamily="18" charset="0"/>
                                  <a:ea typeface="Cambria Math" panose="02040503050406030204" pitchFamily="18" charset="0"/>
                                </a:rPr>
                                <m:t>4</m:t>
                              </m:r>
                              <m:r>
                                <a:rPr lang="en-US" sz="1800" i="1">
                                  <a:latin typeface="Cambria Math" panose="02040503050406030204" pitchFamily="18" charset="0"/>
                                </a:rPr>
                                <m:t> </m:t>
                              </m:r>
                            </m:e>
                          </m:mr>
                        </m:m>
                      </m:num>
                      <m:den>
                        <m:eqArr>
                          <m:eqArrPr>
                            <m:ctrlPr>
                              <a:rPr lang="en-US" sz="1800" b="0" i="1" smtClean="0">
                                <a:latin typeface="Cambria Math" panose="02040503050406030204" pitchFamily="18" charset="0"/>
                              </a:rPr>
                            </m:ctrlPr>
                          </m:eqArrPr>
                          <m:e>
                            <m:r>
                              <a:rPr lang="en-US" sz="1800" b="0" i="1" smtClean="0">
                                <a:latin typeface="Cambria Math" panose="02040503050406030204" pitchFamily="18" charset="0"/>
                              </a:rPr>
                              <m:t>  </m:t>
                            </m:r>
                            <m:r>
                              <a:rPr lang="en-US" sz="1800" b="0" i="1" smtClean="0">
                                <a:latin typeface="Cambria Math" panose="02040503050406030204" pitchFamily="18" charset="0"/>
                              </a:rPr>
                              <m:t>109</m:t>
                            </m:r>
                          </m:e>
                          <m:e>
                            <m:r>
                              <a:rPr lang="en-US" sz="1800" b="0" i="1" smtClean="0">
                                <a:latin typeface="Cambria Math" panose="02040503050406030204" pitchFamily="18" charset="0"/>
                              </a:rPr>
                              <m:t>+</m:t>
                            </m:r>
                            <m:r>
                              <a:rPr lang="en-US" sz="1800" b="0" i="1" smtClean="0">
                                <a:latin typeface="Cambria Math" panose="02040503050406030204" pitchFamily="18" charset="0"/>
                              </a:rPr>
                              <m:t>1</m:t>
                            </m:r>
                          </m:e>
                        </m:eqArr>
                      </m:den>
                    </m:f>
                  </m:oMath>
                </a14:m>
                <a:r>
                  <a:rPr lang="en-US" sz="1800" dirty="0"/>
                  <a:t>                  </a:t>
                </a:r>
                <a14:m>
                  <m:oMath xmlns:m="http://schemas.openxmlformats.org/officeDocument/2006/math">
                    <m:f>
                      <m:fPr>
                        <m:ctrlPr>
                          <a:rPr lang="en-US" sz="1800" i="1">
                            <a:latin typeface="Cambria Math" panose="02040503050406030204" pitchFamily="18" charset="0"/>
                          </a:rPr>
                        </m:ctrlPr>
                      </m:fPr>
                      <m:num>
                        <m:m>
                          <m:mPr>
                            <m:mcs>
                              <m:mc>
                                <m:mcPr>
                                  <m:count m:val="1"/>
                                  <m:mcJc m:val="center"/>
                                </m:mcPr>
                              </m:mc>
                            </m:mcs>
                            <m:ctrlPr>
                              <a:rPr lang="en-US" sz="1800" i="1" smtClean="0">
                                <a:latin typeface="Cambria Math" panose="02040503050406030204" pitchFamily="18" charset="0"/>
                              </a:rPr>
                            </m:ctrlPr>
                          </m:mPr>
                          <m:mr>
                            <m:e>
                              <m:r>
                                <m:rPr>
                                  <m:brk m:alnAt="7"/>
                                </m:rPr>
                                <a:rPr lang="en-US" sz="1800" b="0" i="1" smtClean="0">
                                  <a:latin typeface="Cambria Math" panose="02040503050406030204" pitchFamily="18" charset="0"/>
                                </a:rPr>
                                <m:t>8</m:t>
                              </m:r>
                              <m:r>
                                <a:rPr lang="en-US" sz="1800" b="0" i="1" smtClean="0">
                                  <a:latin typeface="Cambria Math" panose="02040503050406030204" pitchFamily="18" charset="0"/>
                                </a:rPr>
                                <m:t>5</m:t>
                              </m:r>
                            </m:e>
                          </m:mr>
                          <m:mr>
                            <m:e>
                              <m:r>
                                <a:rPr lang="en-US" sz="1800" i="1">
                                  <a:latin typeface="Cambria Math" panose="02040503050406030204" pitchFamily="18" charset="0"/>
                                </a:rPr>
                                <m:t> </m:t>
                              </m:r>
                            </m:e>
                          </m:mr>
                          <m:mr>
                            <m:e>
                              <m:r>
                                <a:rPr lang="en-US" sz="1800" b="0" i="1" smtClean="0">
                                  <a:latin typeface="Cambria Math" panose="02040503050406030204" pitchFamily="18" charset="0"/>
                                </a:rPr>
                                <m:t>+</m:t>
                              </m:r>
                              <m:r>
                                <a:rPr lang="en-US" sz="1800" b="0" i="1" smtClean="0">
                                  <a:latin typeface="Cambria Math" panose="02040503050406030204" pitchFamily="18" charset="0"/>
                                </a:rPr>
                                <m:t>25</m:t>
                              </m:r>
                              <m:r>
                                <a:rPr lang="en-US" sz="1800" i="1">
                                  <a:latin typeface="Cambria Math" panose="02040503050406030204" pitchFamily="18" charset="0"/>
                                </a:rPr>
                                <m:t> </m:t>
                              </m:r>
                            </m:e>
                          </m:mr>
                        </m:m>
                      </m:num>
                      <m:den>
                        <m:eqArr>
                          <m:eqArrPr>
                            <m:ctrlPr>
                              <a:rPr lang="en-US" sz="1800" b="0" i="1" smtClean="0">
                                <a:latin typeface="Cambria Math" panose="02040503050406030204" pitchFamily="18" charset="0"/>
                              </a:rPr>
                            </m:ctrlPr>
                          </m:eqArrPr>
                          <m:e>
                            <m:r>
                              <a:rPr lang="en-US" sz="1800" b="0" i="1" smtClean="0">
                                <a:latin typeface="Cambria Math" panose="02040503050406030204" pitchFamily="18" charset="0"/>
                              </a:rPr>
                              <m:t>110</m:t>
                            </m:r>
                          </m:e>
                          <m:e>
                            <m:r>
                              <a:rPr lang="en-US" sz="1800" b="0" i="1" smtClean="0">
                                <a:latin typeface="Cambria Math" panose="02040503050406030204" pitchFamily="18" charset="0"/>
                              </a:rPr>
                              <m:t>10</m:t>
                            </m:r>
                          </m:e>
                        </m:eqArr>
                      </m:den>
                    </m:f>
                  </m:oMath>
                </a14:m>
                <a:r>
                  <a:rPr lang="en-US" sz="1800" dirty="0"/>
                  <a:t>        </a:t>
                </a:r>
                <a14:m>
                  <m:oMath xmlns:m="http://schemas.openxmlformats.org/officeDocument/2006/math">
                    <m:r>
                      <a:rPr lang="en-US" sz="1800" b="0" i="1" smtClean="0">
                        <a:latin typeface="Cambria Math" panose="02040503050406030204" pitchFamily="18" charset="0"/>
                      </a:rPr>
                      <m:t> </m:t>
                    </m:r>
                  </m:oMath>
                </a14:m>
                <a:r>
                  <a:rPr lang="en-US" sz="1800" dirty="0"/>
                  <a:t>   </a:t>
                </a:r>
              </a:p>
              <a:p>
                <a:pPr marL="0" indent="0">
                  <a:buNone/>
                </a:pPr>
                <a:r>
                  <a:rPr lang="en-US" sz="1800" dirty="0"/>
                  <a:t>                       +10</a:t>
                </a:r>
              </a:p>
              <a:p>
                <a:pPr marL="0" indent="0">
                  <a:buNone/>
                </a:pPr>
                <a:endParaRPr lang="en-US" sz="1800" dirty="0"/>
              </a:p>
              <a:p>
                <a:r>
                  <a:rPr lang="en-US" sz="1800" b="1" u="sng" dirty="0"/>
                  <a:t>1’s complement Subtraction </a:t>
                </a:r>
              </a:p>
              <a:p>
                <a:pPr marL="0" indent="0">
                  <a:buNone/>
                </a:pPr>
                <a14:m>
                  <m:oMath xmlns:m="http://schemas.openxmlformats.org/officeDocument/2006/math">
                    <m:f>
                      <m:fPr>
                        <m:ctrlPr>
                          <a:rPr lang="en-US" sz="1800" i="1" smtClean="0">
                            <a:latin typeface="Cambria Math" panose="02040503050406030204" pitchFamily="18" charset="0"/>
                          </a:rPr>
                        </m:ctrlPr>
                      </m:fPr>
                      <m:num>
                        <m:m>
                          <m:mPr>
                            <m:mcs>
                              <m:mc>
                                <m:mcPr>
                                  <m:count m:val="1"/>
                                  <m:mcJc m:val="center"/>
                                </m:mcPr>
                              </m:mc>
                            </m:mcs>
                            <m:ctrlPr>
                              <a:rPr lang="en-US" sz="1800" i="1">
                                <a:latin typeface="Cambria Math" panose="02040503050406030204" pitchFamily="18" charset="0"/>
                              </a:rPr>
                            </m:ctrlPr>
                          </m:mPr>
                          <m:mr>
                            <m:e/>
                          </m:mr>
                          <m:mr>
                            <m:e>
                              <m:r>
                                <a:rPr lang="en-US" sz="1800" i="1">
                                  <a:latin typeface="Cambria Math" panose="02040503050406030204" pitchFamily="18" charset="0"/>
                                </a:rPr>
                                <m:t>      </m:t>
                              </m:r>
                              <m:r>
                                <a:rPr lang="en-US" sz="1800" b="0" i="1" smtClean="0">
                                  <a:latin typeface="Cambria Math" panose="02040503050406030204" pitchFamily="18" charset="0"/>
                                </a:rPr>
                                <m:t>7</m:t>
                              </m:r>
                              <m:r>
                                <a:rPr lang="en-US" sz="1800" i="1">
                                  <a:latin typeface="Cambria Math" panose="02040503050406030204" pitchFamily="18" charset="0"/>
                                </a:rPr>
                                <m:t>  </m:t>
                              </m:r>
                            </m:e>
                          </m:mr>
                          <m:mr>
                            <m:e>
                              <m:r>
                                <a:rPr lang="en-US" sz="1800" b="0" i="1" smtClean="0">
                                  <a:latin typeface="Cambria Math" panose="02040503050406030204" pitchFamily="18" charset="0"/>
                                </a:rPr>
                                <m:t>−</m:t>
                              </m:r>
                              <m:r>
                                <a:rPr lang="en-US" sz="1800" i="1">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4</m:t>
                              </m:r>
                              <m:r>
                                <a:rPr lang="en-US" sz="1800" i="1">
                                  <a:latin typeface="Cambria Math" panose="02040503050406030204" pitchFamily="18" charset="0"/>
                                </a:rPr>
                                <m:t> </m:t>
                              </m:r>
                            </m:e>
                          </m:mr>
                        </m:m>
                      </m:num>
                      <m:den>
                        <m:r>
                          <a:rPr lang="en-US" sz="1800" i="1">
                            <a:latin typeface="Cambria Math" panose="02040503050406030204" pitchFamily="18" charset="0"/>
                          </a:rPr>
                          <m:t> </m:t>
                        </m:r>
                        <m:r>
                          <a:rPr lang="en-US" sz="1800" b="0" i="1" smtClean="0">
                            <a:latin typeface="Cambria Math" panose="02040503050406030204" pitchFamily="18" charset="0"/>
                          </a:rPr>
                          <m:t>+</m:t>
                        </m:r>
                        <m:r>
                          <a:rPr lang="en-US" sz="1800" b="0" i="1" smtClean="0">
                            <a:latin typeface="Cambria Math" panose="02040503050406030204" pitchFamily="18" charset="0"/>
                          </a:rPr>
                          <m:t>3</m:t>
                        </m:r>
                      </m:den>
                    </m:f>
                  </m:oMath>
                </a14:m>
                <a:r>
                  <a:rPr lang="en-US" sz="1800" dirty="0"/>
                  <a:t>               </a:t>
                </a:r>
                <a14:m>
                  <m:oMath xmlns:m="http://schemas.openxmlformats.org/officeDocument/2006/math">
                    <m:f>
                      <m:fPr>
                        <m:ctrlPr>
                          <a:rPr lang="en-US" sz="1800" i="1">
                            <a:latin typeface="Cambria Math" panose="02040503050406030204" pitchFamily="18" charset="0"/>
                          </a:rPr>
                        </m:ctrlPr>
                      </m:fPr>
                      <m:num>
                        <m:m>
                          <m:mPr>
                            <m:mcs>
                              <m:mc>
                                <m:mcPr>
                                  <m:count m:val="1"/>
                                  <m:mcJc m:val="center"/>
                                </m:mcPr>
                              </m:mc>
                            </m:mcs>
                            <m:ctrlPr>
                              <a:rPr lang="en-US" sz="1800" i="1">
                                <a:latin typeface="Cambria Math" panose="02040503050406030204" pitchFamily="18" charset="0"/>
                              </a:rPr>
                            </m:ctrlPr>
                          </m:mPr>
                          <m:mr>
                            <m:e>
                              <m:r>
                                <m:rPr>
                                  <m:brk m:alnAt="7"/>
                                </m:rPr>
                                <a:rPr lang="en-US" sz="1800" i="1">
                                  <a:latin typeface="Cambria Math" panose="02040503050406030204" pitchFamily="18" charset="0"/>
                                </a:rPr>
                                <m:t> </m:t>
                              </m:r>
                              <m:r>
                                <a:rPr lang="en-US" sz="1800" i="1">
                                  <a:latin typeface="Cambria Math" panose="02040503050406030204" pitchFamily="18" charset="0"/>
                                </a:rPr>
                                <m:t>    </m:t>
                              </m:r>
                              <m:r>
                                <a:rPr lang="en-US" sz="1800" b="0" i="1" smtClean="0">
                                  <a:latin typeface="Cambria Math" panose="02040503050406030204" pitchFamily="18" charset="0"/>
                                </a:rPr>
                                <m:t> </m:t>
                              </m:r>
                              <m:r>
                                <m:rPr>
                                  <m:brk m:alnAt="7"/>
                                </m:rPr>
                                <a:rPr lang="en-US" sz="1800" i="1">
                                  <a:latin typeface="Cambria Math" panose="02040503050406030204" pitchFamily="18" charset="0"/>
                                </a:rPr>
                                <m:t> </m:t>
                              </m:r>
                              <m:r>
                                <m:rPr>
                                  <m:brk m:alnAt="7"/>
                                </m:rPr>
                                <a:rPr lang="en-US" sz="1800" i="1">
                                  <a:latin typeface="Cambria Math" panose="02040503050406030204" pitchFamily="18" charset="0"/>
                                </a:rPr>
                                <m:t>4</m:t>
                              </m:r>
                              <m:r>
                                <m:rPr>
                                  <m:brk m:alnAt="7"/>
                                </m:rPr>
                                <a:rPr lang="en-US" sz="1800" i="1">
                                  <a:latin typeface="Cambria Math" panose="02040503050406030204" pitchFamily="18" charset="0"/>
                                </a:rPr>
                                <m:t> </m:t>
                              </m:r>
                              <m:r>
                                <a:rPr lang="en-US" sz="1800" i="1">
                                  <a:latin typeface="Cambria Math" panose="02040503050406030204" pitchFamily="18" charset="0"/>
                                </a:rPr>
                                <m:t>  </m:t>
                              </m:r>
                              <m:r>
                                <m:rPr>
                                  <m:brk m:alnAt="7"/>
                                </m:rPr>
                                <a:rPr lang="en-US" sz="1800" i="1">
                                  <a:latin typeface="Cambria Math" panose="02040503050406030204" pitchFamily="18" charset="0"/>
                                </a:rPr>
                                <m:t>2</m:t>
                              </m:r>
                              <m:r>
                                <m:rPr>
                                  <m:brk m:alnAt="7"/>
                                </m:rPr>
                                <a:rPr lang="en-US" sz="1800" i="1">
                                  <a:latin typeface="Cambria Math" panose="02040503050406030204" pitchFamily="18" charset="0"/>
                                </a:rPr>
                                <m:t> </m:t>
                              </m:r>
                              <m:r>
                                <a:rPr lang="en-US" sz="1800" i="1">
                                  <a:latin typeface="Cambria Math" panose="02040503050406030204" pitchFamily="18" charset="0"/>
                                </a:rPr>
                                <m:t> </m:t>
                              </m:r>
                              <m:r>
                                <m:rPr>
                                  <m:brk m:alnAt="7"/>
                                </m:rPr>
                                <a:rPr lang="en-US" sz="1800" i="1">
                                  <a:latin typeface="Cambria Math" panose="02040503050406030204" pitchFamily="18" charset="0"/>
                                </a:rPr>
                                <m:t>1</m:t>
                              </m:r>
                              <m:r>
                                <m:rPr>
                                  <m:brk m:alnAt="7"/>
                                </m:rPr>
                                <a:rPr lang="en-US" sz="1800" i="1">
                                  <a:latin typeface="Cambria Math" panose="02040503050406030204" pitchFamily="18" charset="0"/>
                                </a:rPr>
                                <m:t> </m:t>
                              </m:r>
                              <m:r>
                                <a:rPr lang="en-US" sz="1800" i="1">
                                  <a:latin typeface="Cambria Math" panose="02040503050406030204" pitchFamily="18" charset="0"/>
                                </a:rPr>
                                <m:t>   </m:t>
                              </m:r>
                            </m:e>
                          </m:mr>
                          <m:mr>
                            <m:e>
                              <m:r>
                                <a:rPr lang="en-US" sz="1800" i="1">
                                  <a:latin typeface="Cambria Math" panose="02040503050406030204" pitchFamily="18" charset="0"/>
                                </a:rPr>
                                <m:t>          </m:t>
                              </m:r>
                              <m:r>
                                <a:rPr lang="en-US" sz="1800" b="0" i="1" smtClean="0">
                                  <a:latin typeface="Cambria Math" panose="02040503050406030204" pitchFamily="18" charset="0"/>
                                </a:rPr>
                                <m:t>1</m:t>
                              </m:r>
                              <m:r>
                                <a:rPr lang="en-US" sz="1800" i="1">
                                  <a:latin typeface="Cambria Math" panose="02040503050406030204" pitchFamily="18" charset="0"/>
                                </a:rPr>
                                <m:t>  </m:t>
                              </m:r>
                              <m:r>
                                <a:rPr lang="en-US" sz="1800" i="1">
                                  <a:latin typeface="Cambria Math" panose="02040503050406030204" pitchFamily="18" charset="0"/>
                                </a:rPr>
                                <m:t>1</m:t>
                              </m:r>
                              <m:r>
                                <a:rPr lang="en-US" sz="1800" i="1">
                                  <a:latin typeface="Cambria Math" panose="02040503050406030204" pitchFamily="18" charset="0"/>
                                </a:rPr>
                                <m:t>  </m:t>
                              </m:r>
                              <m:r>
                                <a:rPr lang="en-US" sz="1800" i="1" smtClean="0">
                                  <a:latin typeface="Cambria Math" panose="02040503050406030204" pitchFamily="18" charset="0"/>
                                </a:rPr>
                                <m:t>1</m:t>
                              </m:r>
                              <m:r>
                                <a:rPr lang="en-US" sz="1800" i="1">
                                  <a:latin typeface="Cambria Math" panose="02040503050406030204" pitchFamily="18" charset="0"/>
                                </a:rPr>
                                <m:t> </m:t>
                              </m:r>
                              <m:r>
                                <a:rPr lang="en-US" sz="1800" i="1">
                                  <a:latin typeface="Cambria Math" panose="02040503050406030204" pitchFamily="18" charset="0"/>
                                  <a:ea typeface="Cambria Math" panose="02040503050406030204" pitchFamily="18" charset="0"/>
                                </a:rPr>
                                <m:t> </m:t>
                              </m:r>
                            </m:e>
                          </m:mr>
                          <m:mr>
                            <m:e>
                              <m:r>
                                <a:rPr lang="en-US" sz="1800" b="0" i="1" smtClean="0">
                                  <a:solidFill>
                                    <a:srgbClr val="C00000"/>
                                  </a:solidFill>
                                  <a:latin typeface="Cambria Math" panose="02040503050406030204" pitchFamily="18" charset="0"/>
                                  <a:ea typeface="Cambria Math" panose="02040503050406030204" pitchFamily="18" charset="0"/>
                                </a:rPr>
                                <m:t>+</m:t>
                              </m:r>
                              <m:r>
                                <a:rPr lang="en-US" sz="1800" i="1">
                                  <a:solidFill>
                                    <a:srgbClr val="C00000"/>
                                  </a:solidFill>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0</m:t>
                              </m:r>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1</m:t>
                              </m:r>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1</m:t>
                              </m:r>
                              <m:r>
                                <a:rPr lang="en-US" sz="1800" i="1">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 </m:t>
                              </m:r>
                            </m:e>
                          </m:mr>
                        </m:m>
                      </m:num>
                      <m:den>
                        <m:r>
                          <a:rPr lang="en-US" sz="1800" i="1">
                            <a:latin typeface="Cambria Math" panose="02040503050406030204" pitchFamily="18" charset="0"/>
                          </a:rPr>
                          <m:t>    </m:t>
                        </m:r>
                        <m:r>
                          <a:rPr lang="en-US" sz="1800" i="1">
                            <a:latin typeface="Cambria Math" panose="02040503050406030204" pitchFamily="18" charset="0"/>
                          </a:rPr>
                          <m:t>1</m:t>
                        </m:r>
                        <m:r>
                          <a:rPr lang="en-US" sz="1800" i="1">
                            <a:latin typeface="Cambria Math" panose="02040503050406030204" pitchFamily="18" charset="0"/>
                          </a:rPr>
                          <m:t>   </m:t>
                        </m:r>
                        <m:r>
                          <a:rPr lang="en-US" sz="1800" b="0" i="1" smtClean="0">
                            <a:latin typeface="Cambria Math" panose="02040503050406030204" pitchFamily="18" charset="0"/>
                          </a:rPr>
                          <m:t>0</m:t>
                        </m:r>
                        <m:r>
                          <a:rPr lang="en-US" sz="1800" i="1">
                            <a:latin typeface="Cambria Math" panose="02040503050406030204" pitchFamily="18" charset="0"/>
                          </a:rPr>
                          <m:t>  </m:t>
                        </m:r>
                        <m:r>
                          <a:rPr lang="en-US" sz="1800" b="0" i="1" smtClean="0">
                            <a:latin typeface="Cambria Math" panose="02040503050406030204" pitchFamily="18" charset="0"/>
                          </a:rPr>
                          <m:t>1</m:t>
                        </m:r>
                        <m:r>
                          <a:rPr lang="en-US" sz="1800" i="1">
                            <a:latin typeface="Cambria Math" panose="02040503050406030204" pitchFamily="18" charset="0"/>
                          </a:rPr>
                          <m:t>  </m:t>
                        </m:r>
                        <m:r>
                          <a:rPr lang="en-US" sz="1800" i="1">
                            <a:latin typeface="Cambria Math" panose="02040503050406030204" pitchFamily="18" charset="0"/>
                          </a:rPr>
                          <m:t>0</m:t>
                        </m:r>
                        <m:r>
                          <a:rPr lang="en-US" sz="1800" i="1">
                            <a:latin typeface="Cambria Math" panose="02040503050406030204" pitchFamily="18" charset="0"/>
                          </a:rPr>
                          <m:t> </m:t>
                        </m:r>
                      </m:den>
                    </m:f>
                  </m:oMath>
                </a14:m>
                <a:r>
                  <a:rPr lang="en-US" sz="1800" dirty="0"/>
                  <a:t>           </a:t>
                </a:r>
                <a14:m>
                  <m:oMath xmlns:m="http://schemas.openxmlformats.org/officeDocument/2006/math">
                    <m:f>
                      <m:fPr>
                        <m:ctrlPr>
                          <a:rPr lang="en-US" sz="1800" i="1">
                            <a:latin typeface="Cambria Math" panose="02040503050406030204" pitchFamily="18" charset="0"/>
                          </a:rPr>
                        </m:ctrlPr>
                      </m:fPr>
                      <m:num>
                        <m:m>
                          <m:mPr>
                            <m:mcs>
                              <m:mc>
                                <m:mcPr>
                                  <m:count m:val="1"/>
                                  <m:mcJc m:val="center"/>
                                </m:mcPr>
                              </m:mc>
                            </m:mcs>
                            <m:ctrlPr>
                              <a:rPr lang="en-US" sz="1800" i="1">
                                <a:latin typeface="Cambria Math" panose="02040503050406030204" pitchFamily="18" charset="0"/>
                              </a:rPr>
                            </m:ctrlPr>
                          </m:mPr>
                          <m:mr>
                            <m:e/>
                          </m:mr>
                          <m:mr>
                            <m:e>
                              <m:r>
                                <a:rPr lang="en-US" sz="1800" i="1">
                                  <a:latin typeface="Cambria Math" panose="02040503050406030204" pitchFamily="18" charset="0"/>
                                </a:rPr>
                                <m:t>   </m:t>
                              </m:r>
                              <m:r>
                                <a:rPr lang="en-US" sz="1800" b="0" i="1" smtClean="0">
                                  <a:latin typeface="Cambria Math" panose="02040503050406030204" pitchFamily="18" charset="0"/>
                                </a:rPr>
                                <m:t>1010</m:t>
                              </m:r>
                              <m:r>
                                <a:rPr lang="en-US" sz="1800" i="1">
                                  <a:latin typeface="Cambria Math" panose="02040503050406030204" pitchFamily="18" charset="0"/>
                                </a:rPr>
                                <m:t>     </m:t>
                              </m:r>
                            </m:e>
                          </m:mr>
                          <m:mr>
                            <m:e>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1</m:t>
                              </m:r>
                            </m:e>
                          </m:mr>
                        </m:m>
                      </m:num>
                      <m:den>
                        <m:r>
                          <a:rPr lang="en-US" sz="1800" i="1">
                            <a:latin typeface="Cambria Math" panose="02040503050406030204" pitchFamily="18" charset="0"/>
                          </a:rPr>
                          <m:t>  </m:t>
                        </m:r>
                        <m:r>
                          <a:rPr lang="en-US" sz="1800" b="0" i="1" smtClean="0">
                            <a:latin typeface="Cambria Math" panose="02040503050406030204" pitchFamily="18" charset="0"/>
                          </a:rPr>
                          <m:t>01</m:t>
                        </m:r>
                        <m:r>
                          <a:rPr lang="en-US" sz="1800" i="1">
                            <a:latin typeface="Cambria Math" panose="02040503050406030204" pitchFamily="18" charset="0"/>
                          </a:rPr>
                          <m:t>1</m:t>
                        </m:r>
                      </m:den>
                    </m:f>
                  </m:oMath>
                </a14:m>
                <a:r>
                  <a:rPr lang="en-US" sz="1800" dirty="0"/>
                  <a:t>              </a:t>
                </a:r>
                <a14:m>
                  <m:oMath xmlns:m="http://schemas.openxmlformats.org/officeDocument/2006/math">
                    <m:r>
                      <a:rPr lang="en-US" sz="1800" b="0" i="1" smtClean="0">
                        <a:latin typeface="Cambria Math" panose="02040503050406030204" pitchFamily="18" charset="0"/>
                      </a:rPr>
                      <m:t> </m:t>
                    </m:r>
                  </m:oMath>
                </a14:m>
                <a:r>
                  <a:rPr lang="en-US" sz="1800" dirty="0"/>
                  <a:t>the result is </a:t>
                </a:r>
                <a:r>
                  <a:rPr lang="en-US" sz="1800" dirty="0">
                    <a:solidFill>
                      <a:srgbClr val="002060"/>
                    </a:solidFill>
                  </a:rPr>
                  <a:t>+011</a:t>
                </a:r>
              </a:p>
              <a:p>
                <a:pPr marL="0" indent="0">
                  <a:buNone/>
                </a:pPr>
                <a:endParaRPr lang="en-US" sz="1800" dirty="0"/>
              </a:p>
              <a:p>
                <a:pPr marL="0" indent="0">
                  <a:buNone/>
                </a:pPr>
                <a14:m>
                  <m:oMath xmlns:m="http://schemas.openxmlformats.org/officeDocument/2006/math">
                    <m:f>
                      <m:fPr>
                        <m:ctrlPr>
                          <a:rPr lang="en-US" sz="1800" i="1">
                            <a:latin typeface="Cambria Math" panose="02040503050406030204" pitchFamily="18" charset="0"/>
                          </a:rPr>
                        </m:ctrlPr>
                      </m:fPr>
                      <m:num>
                        <m:m>
                          <m:mPr>
                            <m:mcs>
                              <m:mc>
                                <m:mcPr>
                                  <m:count m:val="1"/>
                                  <m:mcJc m:val="center"/>
                                </m:mcPr>
                              </m:mc>
                            </m:mcs>
                            <m:ctrlPr>
                              <a:rPr lang="en-US" sz="1800" i="1">
                                <a:latin typeface="Cambria Math" panose="02040503050406030204" pitchFamily="18" charset="0"/>
                              </a:rPr>
                            </m:ctrlPr>
                          </m:mPr>
                          <m:mr>
                            <m:e/>
                          </m:mr>
                          <m:mr>
                            <m:e>
                              <m:r>
                                <a:rPr lang="en-US" sz="1800" i="1">
                                  <a:latin typeface="Cambria Math" panose="02040503050406030204" pitchFamily="18" charset="0"/>
                                </a:rPr>
                                <m:t>      </m:t>
                              </m:r>
                              <m:r>
                                <a:rPr lang="en-US" sz="1800" b="0" i="1" smtClean="0">
                                  <a:latin typeface="Cambria Math" panose="02040503050406030204" pitchFamily="18" charset="0"/>
                                </a:rPr>
                                <m:t>5</m:t>
                              </m:r>
                              <m:r>
                                <a:rPr lang="en-US" sz="1800" i="1">
                                  <a:latin typeface="Cambria Math" panose="02040503050406030204" pitchFamily="18" charset="0"/>
                                </a:rPr>
                                <m:t>  </m:t>
                              </m:r>
                            </m:e>
                          </m:mr>
                          <m:mr>
                            <m:e>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6</m:t>
                              </m:r>
                              <m:r>
                                <a:rPr lang="en-US" sz="1800" i="1">
                                  <a:latin typeface="Cambria Math" panose="02040503050406030204" pitchFamily="18" charset="0"/>
                                </a:rPr>
                                <m:t> </m:t>
                              </m:r>
                            </m:e>
                          </m:mr>
                        </m:m>
                      </m:num>
                      <m:den>
                        <m:r>
                          <a:rPr lang="en-US" sz="1800" i="1">
                            <a:latin typeface="Cambria Math" panose="02040503050406030204" pitchFamily="18" charset="0"/>
                          </a:rPr>
                          <m:t> </m:t>
                        </m:r>
                        <m:r>
                          <a:rPr lang="en-US" sz="1800" b="0" i="1" smtClean="0">
                            <a:latin typeface="Cambria Math" panose="02040503050406030204" pitchFamily="18" charset="0"/>
                          </a:rPr>
                          <m:t>−</m:t>
                        </m:r>
                        <m:r>
                          <a:rPr lang="en-US" sz="1800" b="0" i="1" smtClean="0">
                            <a:latin typeface="Cambria Math" panose="02040503050406030204" pitchFamily="18" charset="0"/>
                          </a:rPr>
                          <m:t>1</m:t>
                        </m:r>
                      </m:den>
                    </m:f>
                  </m:oMath>
                </a14:m>
                <a:r>
                  <a:rPr lang="en-US" sz="1800" dirty="0"/>
                  <a:t>               </a:t>
                </a:r>
                <a14:m>
                  <m:oMath xmlns:m="http://schemas.openxmlformats.org/officeDocument/2006/math">
                    <m:f>
                      <m:fPr>
                        <m:ctrlPr>
                          <a:rPr lang="en-US" sz="1800" i="1">
                            <a:latin typeface="Cambria Math" panose="02040503050406030204" pitchFamily="18" charset="0"/>
                          </a:rPr>
                        </m:ctrlPr>
                      </m:fPr>
                      <m:num>
                        <m:m>
                          <m:mPr>
                            <m:mcs>
                              <m:mc>
                                <m:mcPr>
                                  <m:count m:val="1"/>
                                  <m:mcJc m:val="center"/>
                                </m:mcPr>
                              </m:mc>
                            </m:mcs>
                            <m:ctrlPr>
                              <a:rPr lang="en-US" sz="1800" i="1">
                                <a:latin typeface="Cambria Math" panose="02040503050406030204" pitchFamily="18" charset="0"/>
                              </a:rPr>
                            </m:ctrlPr>
                          </m:mPr>
                          <m:mr>
                            <m:e>
                              <m:r>
                                <m:rPr>
                                  <m:brk m:alnAt="7"/>
                                </m:rPr>
                                <a:rPr lang="en-US" sz="1800" i="1">
                                  <a:latin typeface="Cambria Math" panose="02040503050406030204" pitchFamily="18" charset="0"/>
                                </a:rPr>
                                <m:t> </m:t>
                              </m:r>
                              <m:r>
                                <a:rPr lang="en-US" sz="1800" i="1">
                                  <a:latin typeface="Cambria Math" panose="02040503050406030204" pitchFamily="18" charset="0"/>
                                </a:rPr>
                                <m:t>     </m:t>
                              </m:r>
                              <m:r>
                                <m:rPr>
                                  <m:brk m:alnAt="7"/>
                                </m:rPr>
                                <a:rPr lang="en-US" sz="1800" i="1">
                                  <a:latin typeface="Cambria Math" panose="02040503050406030204" pitchFamily="18" charset="0"/>
                                </a:rPr>
                                <m:t> </m:t>
                              </m:r>
                              <m:r>
                                <m:rPr>
                                  <m:brk m:alnAt="7"/>
                                </m:rPr>
                                <a:rPr lang="en-US" sz="1800" i="1">
                                  <a:latin typeface="Cambria Math" panose="02040503050406030204" pitchFamily="18" charset="0"/>
                                </a:rPr>
                                <m:t>4</m:t>
                              </m:r>
                              <m:r>
                                <m:rPr>
                                  <m:brk m:alnAt="7"/>
                                </m:rPr>
                                <a:rPr lang="en-US" sz="1800" i="1">
                                  <a:latin typeface="Cambria Math" panose="02040503050406030204" pitchFamily="18" charset="0"/>
                                </a:rPr>
                                <m:t> </m:t>
                              </m:r>
                              <m:r>
                                <a:rPr lang="en-US" sz="1800" i="1">
                                  <a:latin typeface="Cambria Math" panose="02040503050406030204" pitchFamily="18" charset="0"/>
                                </a:rPr>
                                <m:t>  </m:t>
                              </m:r>
                              <m:r>
                                <m:rPr>
                                  <m:brk m:alnAt="7"/>
                                </m:rPr>
                                <a:rPr lang="en-US" sz="1800" i="1">
                                  <a:latin typeface="Cambria Math" panose="02040503050406030204" pitchFamily="18" charset="0"/>
                                </a:rPr>
                                <m:t>2</m:t>
                              </m:r>
                              <m:r>
                                <m:rPr>
                                  <m:brk m:alnAt="7"/>
                                </m:rPr>
                                <a:rPr lang="en-US" sz="1800" i="1">
                                  <a:latin typeface="Cambria Math" panose="02040503050406030204" pitchFamily="18" charset="0"/>
                                </a:rPr>
                                <m:t> </m:t>
                              </m:r>
                              <m:r>
                                <a:rPr lang="en-US" sz="1800" i="1">
                                  <a:latin typeface="Cambria Math" panose="02040503050406030204" pitchFamily="18" charset="0"/>
                                </a:rPr>
                                <m:t> </m:t>
                              </m:r>
                              <m:r>
                                <m:rPr>
                                  <m:brk m:alnAt="7"/>
                                </m:rPr>
                                <a:rPr lang="en-US" sz="1800" i="1">
                                  <a:latin typeface="Cambria Math" panose="02040503050406030204" pitchFamily="18" charset="0"/>
                                </a:rPr>
                                <m:t>1</m:t>
                              </m:r>
                              <m:r>
                                <m:rPr>
                                  <m:brk m:alnAt="7"/>
                                </m:rPr>
                                <a:rPr lang="en-US" sz="1800" i="1">
                                  <a:latin typeface="Cambria Math" panose="02040503050406030204" pitchFamily="18" charset="0"/>
                                </a:rPr>
                                <m:t> </m:t>
                              </m:r>
                              <m:r>
                                <a:rPr lang="en-US" sz="1800" i="1">
                                  <a:latin typeface="Cambria Math" panose="02040503050406030204" pitchFamily="18" charset="0"/>
                                </a:rPr>
                                <m:t>   </m:t>
                              </m:r>
                            </m:e>
                          </m:mr>
                          <m:mr>
                            <m:e>
                              <m:r>
                                <a:rPr lang="en-US" sz="1800" i="1">
                                  <a:latin typeface="Cambria Math" panose="02040503050406030204" pitchFamily="18" charset="0"/>
                                </a:rPr>
                                <m:t>          </m:t>
                              </m:r>
                              <m:r>
                                <a:rPr lang="en-US" sz="1800" i="1">
                                  <a:latin typeface="Cambria Math" panose="02040503050406030204" pitchFamily="18" charset="0"/>
                                </a:rPr>
                                <m:t>1</m:t>
                              </m:r>
                              <m:r>
                                <a:rPr lang="en-US" sz="1800" i="1">
                                  <a:latin typeface="Cambria Math" panose="02040503050406030204" pitchFamily="18" charset="0"/>
                                </a:rPr>
                                <m:t>  </m:t>
                              </m:r>
                              <m:r>
                                <a:rPr lang="en-US" sz="1800" b="0" i="1" smtClean="0">
                                  <a:latin typeface="Cambria Math" panose="02040503050406030204" pitchFamily="18" charset="0"/>
                                </a:rPr>
                                <m:t>0</m:t>
                              </m:r>
                              <m:r>
                                <a:rPr lang="en-US" sz="1800" i="1">
                                  <a:latin typeface="Cambria Math" panose="02040503050406030204" pitchFamily="18" charset="0"/>
                                </a:rPr>
                                <m:t>  </m:t>
                              </m:r>
                              <m:r>
                                <a:rPr lang="en-US" sz="1800" i="1">
                                  <a:latin typeface="Cambria Math" panose="02040503050406030204" pitchFamily="18" charset="0"/>
                                </a:rPr>
                                <m:t>1</m:t>
                              </m:r>
                              <m:r>
                                <a:rPr lang="en-US" sz="1800" i="1">
                                  <a:latin typeface="Cambria Math" panose="02040503050406030204" pitchFamily="18" charset="0"/>
                                </a:rPr>
                                <m:t>  </m:t>
                              </m:r>
                            </m:e>
                          </m:mr>
                          <m:mr>
                            <m:e>
                              <m:r>
                                <a:rPr lang="en-US" sz="1800" b="0" i="1" smtClean="0">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0</m:t>
                              </m:r>
                              <m:r>
                                <a:rPr lang="en-US" sz="1800" i="1">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0</m:t>
                              </m:r>
                              <m:r>
                                <a:rPr lang="en-US" sz="1800" i="1">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1</m:t>
                              </m:r>
                              <m:r>
                                <a:rPr lang="en-US" sz="1800" i="1">
                                  <a:latin typeface="Cambria Math" panose="02040503050406030204" pitchFamily="18" charset="0"/>
                                  <a:ea typeface="Cambria Math" panose="02040503050406030204" pitchFamily="18" charset="0"/>
                                </a:rPr>
                                <m:t>  </m:t>
                              </m:r>
                            </m:e>
                          </m:mr>
                        </m:m>
                      </m:num>
                      <m:den>
                        <m:r>
                          <a:rPr lang="en-US" sz="1800" i="1">
                            <a:latin typeface="Cambria Math" panose="02040503050406030204" pitchFamily="18" charset="0"/>
                          </a:rPr>
                          <m:t>    </m:t>
                        </m:r>
                        <m:r>
                          <a:rPr lang="en-US" sz="1800" b="0" i="1" smtClean="0">
                            <a:latin typeface="Cambria Math" panose="02040503050406030204" pitchFamily="18" charset="0"/>
                          </a:rPr>
                          <m:t>𝑂</m:t>
                        </m:r>
                        <m:r>
                          <a:rPr lang="en-US" sz="1800" i="1">
                            <a:latin typeface="Cambria Math" panose="02040503050406030204" pitchFamily="18" charset="0"/>
                          </a:rPr>
                          <m:t>   </m:t>
                        </m:r>
                        <m:r>
                          <a:rPr lang="en-US" sz="1800" b="0" i="1" smtClean="0">
                            <a:latin typeface="Cambria Math" panose="02040503050406030204" pitchFamily="18" charset="0"/>
                          </a:rPr>
                          <m:t>1</m:t>
                        </m:r>
                        <m:r>
                          <a:rPr lang="en-US" sz="1800" i="1">
                            <a:latin typeface="Cambria Math" panose="02040503050406030204" pitchFamily="18" charset="0"/>
                          </a:rPr>
                          <m:t>  </m:t>
                        </m:r>
                        <m:r>
                          <a:rPr lang="en-US" sz="1800" i="1">
                            <a:latin typeface="Cambria Math" panose="02040503050406030204" pitchFamily="18" charset="0"/>
                          </a:rPr>
                          <m:t>1</m:t>
                        </m:r>
                        <m:r>
                          <a:rPr lang="en-US" sz="1800" i="1">
                            <a:latin typeface="Cambria Math" panose="02040503050406030204" pitchFamily="18" charset="0"/>
                          </a:rPr>
                          <m:t>  </m:t>
                        </m:r>
                        <m:r>
                          <a:rPr lang="en-US" sz="1800" i="1">
                            <a:latin typeface="Cambria Math" panose="02040503050406030204" pitchFamily="18" charset="0"/>
                          </a:rPr>
                          <m:t>0</m:t>
                        </m:r>
                        <m:r>
                          <a:rPr lang="en-US" sz="1800" i="1">
                            <a:latin typeface="Cambria Math" panose="02040503050406030204" pitchFamily="18" charset="0"/>
                          </a:rPr>
                          <m:t> </m:t>
                        </m:r>
                      </m:den>
                    </m:f>
                  </m:oMath>
                </a14:m>
                <a:r>
                  <a:rPr lang="en-US" sz="1800" dirty="0"/>
                  <a:t>           </a:t>
                </a:r>
                <a14:m>
                  <m:oMath xmlns:m="http://schemas.openxmlformats.org/officeDocument/2006/math">
                    <m:r>
                      <a:rPr lang="en-US" sz="1800" i="1" smtClean="0">
                        <a:latin typeface="Cambria Math" panose="02040503050406030204" pitchFamily="18" charset="0"/>
                      </a:rPr>
                      <m:t> </m:t>
                    </m:r>
                    <m:r>
                      <a:rPr lang="en-US" sz="1800" b="0" i="1" smtClean="0">
                        <a:latin typeface="Cambria Math" panose="02040503050406030204" pitchFamily="18" charset="0"/>
                      </a:rPr>
                      <m:t>𝑡𝑎𝑘𝑒</m:t>
                    </m:r>
                    <m:r>
                      <a:rPr lang="en-US" sz="1800" b="0" i="1" smtClean="0">
                        <a:latin typeface="Cambria Math" panose="02040503050406030204" pitchFamily="18" charset="0"/>
                      </a:rPr>
                      <m:t> </m:t>
                    </m:r>
                    <m:r>
                      <a:rPr lang="en-US" sz="1800" b="0" i="1" smtClean="0">
                        <a:latin typeface="Cambria Math" panose="02040503050406030204" pitchFamily="18" charset="0"/>
                      </a:rPr>
                      <m:t>𝑡h𝑒</m:t>
                    </m:r>
                    <m:r>
                      <a:rPr lang="en-US" sz="1800" b="0" i="1" smtClean="0">
                        <a:latin typeface="Cambria Math" panose="02040503050406030204" pitchFamily="18" charset="0"/>
                      </a:rPr>
                      <m:t> </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1</m:t>
                        </m:r>
                      </m:e>
                      <m:sup>
                        <m:r>
                          <a:rPr lang="en-US" sz="1800" b="0" i="1" smtClean="0">
                            <a:latin typeface="Cambria Math" panose="02040503050406030204" pitchFamily="18" charset="0"/>
                          </a:rPr>
                          <m:t>′</m:t>
                        </m:r>
                      </m:sup>
                    </m:sSup>
                    <m:r>
                      <a:rPr lang="en-US" sz="1800" b="0" i="1" smtClean="0">
                        <a:latin typeface="Cambria Math" panose="02040503050406030204" pitchFamily="18" charset="0"/>
                      </a:rPr>
                      <m:t>𝑐𝑜𝑚𝑝</m:t>
                    </m:r>
                    <m:r>
                      <a:rPr lang="en-US" sz="1800" b="0" i="1" smtClean="0">
                        <a:latin typeface="Cambria Math" panose="02040503050406030204" pitchFamily="18" charset="0"/>
                      </a:rPr>
                      <m:t>. </m:t>
                    </m:r>
                    <m:r>
                      <a:rPr lang="en-US" sz="1800" b="0" i="1" smtClean="0">
                        <a:latin typeface="Cambria Math" panose="02040503050406030204" pitchFamily="18" charset="0"/>
                      </a:rPr>
                      <m:t>𝑜𝑓</m:t>
                    </m:r>
                    <m:r>
                      <a:rPr lang="en-US" sz="1800" b="0" i="1" smtClean="0">
                        <a:latin typeface="Cambria Math" panose="02040503050406030204" pitchFamily="18" charset="0"/>
                      </a:rPr>
                      <m:t> </m:t>
                    </m:r>
                    <m:r>
                      <a:rPr lang="en-US" sz="1800" b="0" i="1" smtClean="0">
                        <a:latin typeface="Cambria Math" panose="02040503050406030204" pitchFamily="18" charset="0"/>
                      </a:rPr>
                      <m:t>𝑡h𝑒</m:t>
                    </m:r>
                    <m:r>
                      <a:rPr lang="en-US" sz="1800" b="0" i="1" smtClean="0">
                        <a:latin typeface="Cambria Math" panose="02040503050406030204" pitchFamily="18" charset="0"/>
                      </a:rPr>
                      <m:t> </m:t>
                    </m:r>
                    <m:r>
                      <a:rPr lang="en-US" sz="1800" b="0" i="1" smtClean="0">
                        <a:latin typeface="Cambria Math" panose="02040503050406030204" pitchFamily="18" charset="0"/>
                      </a:rPr>
                      <m:t>𝑟𝑒𝑠𝑢𝑙𝑡</m:t>
                    </m:r>
                    <m:r>
                      <a:rPr lang="en-US" sz="1800" b="0" i="1" smtClean="0">
                        <a:latin typeface="Cambria Math" panose="02040503050406030204" pitchFamily="18" charset="0"/>
                      </a:rPr>
                      <m:t>  </m:t>
                    </m:r>
                  </m:oMath>
                </a14:m>
                <a:r>
                  <a:rPr lang="en-US" sz="1800" dirty="0"/>
                  <a:t>the final result is </a:t>
                </a:r>
                <a:r>
                  <a:rPr lang="en-US" sz="1800" dirty="0">
                    <a:solidFill>
                      <a:srgbClr val="002060"/>
                    </a:solidFill>
                  </a:rPr>
                  <a:t>(-001)</a:t>
                </a:r>
              </a:p>
              <a:p>
                <a:pPr marL="0" indent="0">
                  <a:buNone/>
                </a:pPr>
                <a:endParaRPr lang="en-US" sz="1800" dirty="0"/>
              </a:p>
            </p:txBody>
          </p:sp>
        </mc:Choice>
        <mc:Fallback xmlns="">
          <p:sp>
            <p:nvSpPr>
              <p:cNvPr id="3" name="Content Placeholder 2">
                <a:extLst>
                  <a:ext uri="{FF2B5EF4-FFF2-40B4-BE49-F238E27FC236}">
                    <a16:creationId xmlns:a16="http://schemas.microsoft.com/office/drawing/2014/main" id="{6D8FAFBE-B14D-459A-BFD5-87098A707518}"/>
                  </a:ext>
                </a:extLst>
              </p:cNvPr>
              <p:cNvSpPr>
                <a:spLocks noGrp="1" noRot="1" noChangeAspect="1" noMove="1" noResize="1" noEditPoints="1" noAdjustHandles="1" noChangeArrowheads="1" noChangeShapeType="1" noTextEdit="1"/>
              </p:cNvSpPr>
              <p:nvPr>
                <p:ph idx="1"/>
              </p:nvPr>
            </p:nvSpPr>
            <p:spPr>
              <a:xfrm>
                <a:off x="838200" y="605928"/>
                <a:ext cx="10515600" cy="5571035"/>
              </a:xfrm>
              <a:blipFill>
                <a:blip r:embed="rId2"/>
                <a:stretch>
                  <a:fillRect l="-522" t="-142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0A7ABB7-BC9B-417C-9B72-10117A2695DE}"/>
              </a:ext>
            </a:extLst>
          </p:cNvPr>
          <p:cNvSpPr>
            <a:spLocks noGrp="1"/>
          </p:cNvSpPr>
          <p:nvPr>
            <p:ph type="sldNum" sz="quarter" idx="12"/>
          </p:nvPr>
        </p:nvSpPr>
        <p:spPr/>
        <p:txBody>
          <a:bodyPr/>
          <a:lstStyle/>
          <a:p>
            <a:fld id="{145F1A9C-ECDE-4612-BDBD-5BD03053D82A}" type="slidenum">
              <a:rPr lang="en-US" smtClean="0"/>
              <a:t>8</a:t>
            </a:fld>
            <a:endParaRPr lang="en-US"/>
          </a:p>
        </p:txBody>
      </p:sp>
      <p:grpSp>
        <p:nvGrpSpPr>
          <p:cNvPr id="8" name="Group 7">
            <a:extLst>
              <a:ext uri="{FF2B5EF4-FFF2-40B4-BE49-F238E27FC236}">
                <a16:creationId xmlns:a16="http://schemas.microsoft.com/office/drawing/2014/main" id="{F981D7F8-70F8-4F1E-B804-7BC0534436DE}"/>
              </a:ext>
            </a:extLst>
          </p:cNvPr>
          <p:cNvGrpSpPr/>
          <p:nvPr/>
        </p:nvGrpSpPr>
        <p:grpSpPr>
          <a:xfrm>
            <a:off x="2357608" y="5721128"/>
            <a:ext cx="2467779" cy="603539"/>
            <a:chOff x="2732183" y="3283027"/>
            <a:chExt cx="2467779" cy="427038"/>
          </a:xfrm>
        </p:grpSpPr>
        <p:sp>
          <p:nvSpPr>
            <p:cNvPr id="5" name="TextBox 4">
              <a:extLst>
                <a:ext uri="{FF2B5EF4-FFF2-40B4-BE49-F238E27FC236}">
                  <a16:creationId xmlns:a16="http://schemas.microsoft.com/office/drawing/2014/main" id="{63AB3CD2-C27F-4E9C-A229-9633847E1A3D}"/>
                </a:ext>
              </a:extLst>
            </p:cNvPr>
            <p:cNvSpPr txBox="1"/>
            <p:nvPr/>
          </p:nvSpPr>
          <p:spPr>
            <a:xfrm>
              <a:off x="2732183" y="3340733"/>
              <a:ext cx="2467779" cy="369332"/>
            </a:xfrm>
            <a:prstGeom prst="rect">
              <a:avLst/>
            </a:prstGeom>
            <a:noFill/>
          </p:spPr>
          <p:txBody>
            <a:bodyPr wrap="square" rtlCol="0">
              <a:spAutoFit/>
            </a:bodyPr>
            <a:lstStyle/>
            <a:p>
              <a:r>
                <a:rPr lang="en-US" dirty="0"/>
                <a:t>Over flow around carry </a:t>
              </a:r>
            </a:p>
          </p:txBody>
        </p:sp>
        <p:cxnSp>
          <p:nvCxnSpPr>
            <p:cNvPr id="7" name="Connector: Curved 6">
              <a:extLst>
                <a:ext uri="{FF2B5EF4-FFF2-40B4-BE49-F238E27FC236}">
                  <a16:creationId xmlns:a16="http://schemas.microsoft.com/office/drawing/2014/main" id="{79E9FBFD-0615-4288-A247-12A2C304F794}"/>
                </a:ext>
              </a:extLst>
            </p:cNvPr>
            <p:cNvCxnSpPr/>
            <p:nvPr/>
          </p:nvCxnSpPr>
          <p:spPr>
            <a:xfrm rot="16200000" flipV="1">
              <a:off x="2660574" y="3354637"/>
              <a:ext cx="242371" cy="9915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D723D57E-EC3D-4EC2-A1F4-EBBB1BA9DC17}"/>
              </a:ext>
            </a:extLst>
          </p:cNvPr>
          <p:cNvGrpSpPr/>
          <p:nvPr/>
        </p:nvGrpSpPr>
        <p:grpSpPr>
          <a:xfrm>
            <a:off x="2357609" y="4623756"/>
            <a:ext cx="2467779" cy="427038"/>
            <a:chOff x="2732183" y="3283027"/>
            <a:chExt cx="2467779" cy="427038"/>
          </a:xfrm>
        </p:grpSpPr>
        <p:sp>
          <p:nvSpPr>
            <p:cNvPr id="15" name="TextBox 14">
              <a:extLst>
                <a:ext uri="{FF2B5EF4-FFF2-40B4-BE49-F238E27FC236}">
                  <a16:creationId xmlns:a16="http://schemas.microsoft.com/office/drawing/2014/main" id="{4864A99D-E6F5-488C-86FC-64EDA7C30795}"/>
                </a:ext>
              </a:extLst>
            </p:cNvPr>
            <p:cNvSpPr txBox="1"/>
            <p:nvPr/>
          </p:nvSpPr>
          <p:spPr>
            <a:xfrm>
              <a:off x="2732183" y="3340733"/>
              <a:ext cx="2467779" cy="369332"/>
            </a:xfrm>
            <a:prstGeom prst="rect">
              <a:avLst/>
            </a:prstGeom>
            <a:noFill/>
          </p:spPr>
          <p:txBody>
            <a:bodyPr wrap="square" rtlCol="0">
              <a:spAutoFit/>
            </a:bodyPr>
            <a:lstStyle/>
            <a:p>
              <a:r>
                <a:rPr lang="en-US" dirty="0"/>
                <a:t>Over flow around carry </a:t>
              </a:r>
            </a:p>
          </p:txBody>
        </p:sp>
        <p:cxnSp>
          <p:nvCxnSpPr>
            <p:cNvPr id="16" name="Connector: Curved 15">
              <a:extLst>
                <a:ext uri="{FF2B5EF4-FFF2-40B4-BE49-F238E27FC236}">
                  <a16:creationId xmlns:a16="http://schemas.microsoft.com/office/drawing/2014/main" id="{10E600D8-644B-452B-921C-60DB9D79D4FA}"/>
                </a:ext>
              </a:extLst>
            </p:cNvPr>
            <p:cNvCxnSpPr/>
            <p:nvPr/>
          </p:nvCxnSpPr>
          <p:spPr>
            <a:xfrm rot="16200000" flipV="1">
              <a:off x="2660574" y="3354637"/>
              <a:ext cx="242371" cy="9915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F98CF407-0632-4247-93B7-666B9EABE0D5}"/>
              </a:ext>
            </a:extLst>
          </p:cNvPr>
          <p:cNvGrpSpPr/>
          <p:nvPr/>
        </p:nvGrpSpPr>
        <p:grpSpPr>
          <a:xfrm>
            <a:off x="1907484" y="2434421"/>
            <a:ext cx="307365" cy="414094"/>
            <a:chOff x="1773716" y="2510229"/>
            <a:chExt cx="307365" cy="414094"/>
          </a:xfrm>
        </p:grpSpPr>
        <p:cxnSp>
          <p:nvCxnSpPr>
            <p:cNvPr id="11" name="Connector: Curved 10">
              <a:extLst>
                <a:ext uri="{FF2B5EF4-FFF2-40B4-BE49-F238E27FC236}">
                  <a16:creationId xmlns:a16="http://schemas.microsoft.com/office/drawing/2014/main" id="{F21F169B-10D3-4835-866E-1303D327B3B6}"/>
                </a:ext>
              </a:extLst>
            </p:cNvPr>
            <p:cNvCxnSpPr>
              <a:cxnSpLocks/>
            </p:cNvCxnSpPr>
            <p:nvPr/>
          </p:nvCxnSpPr>
          <p:spPr>
            <a:xfrm rot="16200000" flipH="1">
              <a:off x="1746275" y="2589518"/>
              <a:ext cx="362247" cy="307364"/>
            </a:xfrm>
            <a:prstGeom prst="curvedConnector3">
              <a:avLst>
                <a:gd name="adj1" fmla="val 177734"/>
              </a:avLst>
            </a:prstGeom>
            <a:ln>
              <a:tailEnd type="triangle"/>
            </a:ln>
          </p:spPr>
          <p:style>
            <a:lnRef idx="3">
              <a:schemeClr val="accent2"/>
            </a:lnRef>
            <a:fillRef idx="0">
              <a:schemeClr val="accent2"/>
            </a:fillRef>
            <a:effectRef idx="2">
              <a:schemeClr val="accent2"/>
            </a:effectRef>
            <a:fontRef idx="minor">
              <a:schemeClr val="tx1"/>
            </a:fontRef>
          </p:style>
        </p:cxnSp>
        <p:sp>
          <p:nvSpPr>
            <p:cNvPr id="47" name="Freeform: Shape 46">
              <a:extLst>
                <a:ext uri="{FF2B5EF4-FFF2-40B4-BE49-F238E27FC236}">
                  <a16:creationId xmlns:a16="http://schemas.microsoft.com/office/drawing/2014/main" id="{BB961EB7-0CE4-444B-9A3D-F17632FC81E6}"/>
                </a:ext>
              </a:extLst>
            </p:cNvPr>
            <p:cNvSpPr/>
            <p:nvPr/>
          </p:nvSpPr>
          <p:spPr>
            <a:xfrm>
              <a:off x="1773716" y="2510229"/>
              <a:ext cx="175161" cy="266022"/>
            </a:xfrm>
            <a:custGeom>
              <a:avLst/>
              <a:gdLst>
                <a:gd name="connsiteX0" fmla="*/ 165253 w 175161"/>
                <a:gd name="connsiteY0" fmla="*/ 232971 h 266022"/>
                <a:gd name="connsiteX1" fmla="*/ 77118 w 175161"/>
                <a:gd name="connsiteY1" fmla="*/ 12634 h 266022"/>
                <a:gd name="connsiteX2" fmla="*/ 44067 w 175161"/>
                <a:gd name="connsiteY2" fmla="*/ 34667 h 266022"/>
                <a:gd name="connsiteX3" fmla="*/ 11017 w 175161"/>
                <a:gd name="connsiteY3" fmla="*/ 144836 h 266022"/>
                <a:gd name="connsiteX4" fmla="*/ 0 w 175161"/>
                <a:gd name="connsiteY4" fmla="*/ 177887 h 266022"/>
                <a:gd name="connsiteX5" fmla="*/ 11017 w 175161"/>
                <a:gd name="connsiteY5" fmla="*/ 232971 h 266022"/>
                <a:gd name="connsiteX6" fmla="*/ 55084 w 175161"/>
                <a:gd name="connsiteY6" fmla="*/ 243988 h 266022"/>
                <a:gd name="connsiteX7" fmla="*/ 88135 w 175161"/>
                <a:gd name="connsiteY7" fmla="*/ 255005 h 266022"/>
                <a:gd name="connsiteX8" fmla="*/ 88135 w 175161"/>
                <a:gd name="connsiteY8" fmla="*/ 266022 h 26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161" h="266022">
                  <a:moveTo>
                    <a:pt x="165253" y="232971"/>
                  </a:moveTo>
                  <a:cubicBezTo>
                    <a:pt x="156369" y="46406"/>
                    <a:pt x="229533" y="-33089"/>
                    <a:pt x="77118" y="12634"/>
                  </a:cubicBezTo>
                  <a:cubicBezTo>
                    <a:pt x="64436" y="16439"/>
                    <a:pt x="55084" y="27323"/>
                    <a:pt x="44067" y="34667"/>
                  </a:cubicBezTo>
                  <a:cubicBezTo>
                    <a:pt x="27418" y="101265"/>
                    <a:pt x="37837" y="64374"/>
                    <a:pt x="11017" y="144836"/>
                  </a:cubicBezTo>
                  <a:lnTo>
                    <a:pt x="0" y="177887"/>
                  </a:lnTo>
                  <a:cubicBezTo>
                    <a:pt x="3672" y="196248"/>
                    <a:pt x="-970" y="218586"/>
                    <a:pt x="11017" y="232971"/>
                  </a:cubicBezTo>
                  <a:cubicBezTo>
                    <a:pt x="20710" y="244603"/>
                    <a:pt x="40525" y="239828"/>
                    <a:pt x="55084" y="243988"/>
                  </a:cubicBezTo>
                  <a:cubicBezTo>
                    <a:pt x="66250" y="247178"/>
                    <a:pt x="78472" y="248563"/>
                    <a:pt x="88135" y="255005"/>
                  </a:cubicBezTo>
                  <a:cubicBezTo>
                    <a:pt x="91191" y="257042"/>
                    <a:pt x="88135" y="262350"/>
                    <a:pt x="88135" y="266022"/>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grpSp>
      <p:cxnSp>
        <p:nvCxnSpPr>
          <p:cNvPr id="48" name="Connector: Curved 47">
            <a:extLst>
              <a:ext uri="{FF2B5EF4-FFF2-40B4-BE49-F238E27FC236}">
                <a16:creationId xmlns:a16="http://schemas.microsoft.com/office/drawing/2014/main" id="{19E5E479-9F20-4FBB-85B1-91B9A75E7976}"/>
              </a:ext>
            </a:extLst>
          </p:cNvPr>
          <p:cNvCxnSpPr>
            <a:cxnSpLocks/>
          </p:cNvCxnSpPr>
          <p:nvPr/>
        </p:nvCxnSpPr>
        <p:spPr>
          <a:xfrm>
            <a:off x="3685142" y="4175967"/>
            <a:ext cx="302964" cy="175696"/>
          </a:xfrm>
          <a:prstGeom prst="curvedConnector3">
            <a:avLst>
              <a:gd name="adj1" fmla="val 50000"/>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3" name="Straight Connector 62">
            <a:extLst>
              <a:ext uri="{FF2B5EF4-FFF2-40B4-BE49-F238E27FC236}">
                <a16:creationId xmlns:a16="http://schemas.microsoft.com/office/drawing/2014/main" id="{5667C061-60C9-4127-A28C-1127335F9DE5}"/>
              </a:ext>
            </a:extLst>
          </p:cNvPr>
          <p:cNvCxnSpPr/>
          <p:nvPr/>
        </p:nvCxnSpPr>
        <p:spPr>
          <a:xfrm flipH="1">
            <a:off x="1767393" y="2952520"/>
            <a:ext cx="635847"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418702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69F8284-DE27-41DF-A829-F822A6BB1D0C}"/>
                  </a:ext>
                </a:extLst>
              </p:cNvPr>
              <p:cNvSpPr>
                <a:spLocks noGrp="1"/>
              </p:cNvSpPr>
              <p:nvPr>
                <p:ph idx="1"/>
              </p:nvPr>
            </p:nvSpPr>
            <p:spPr>
              <a:xfrm>
                <a:off x="838200" y="605928"/>
                <a:ext cx="10515600" cy="5571035"/>
              </a:xfrm>
            </p:spPr>
            <p:txBody>
              <a:bodyPr/>
              <a:lstStyle/>
              <a:p>
                <a:r>
                  <a:rPr lang="en-US" b="1" u="sng" dirty="0"/>
                  <a:t>2’s complement Subtraction </a:t>
                </a:r>
              </a:p>
              <a:p>
                <a:pPr marL="0" indent="0">
                  <a:buNone/>
                </a:pPr>
                <a14:m>
                  <m:oMath xmlns:m="http://schemas.openxmlformats.org/officeDocument/2006/math">
                    <m:f>
                      <m:fPr>
                        <m:ctrlPr>
                          <a:rPr lang="en-US" i="1">
                            <a:latin typeface="Cambria Math" panose="02040503050406030204" pitchFamily="18" charset="0"/>
                          </a:rPr>
                        </m:ctrlPr>
                      </m:fPr>
                      <m:num>
                        <m:m>
                          <m:mPr>
                            <m:mcs>
                              <m:mc>
                                <m:mcPr>
                                  <m:count m:val="1"/>
                                  <m:mcJc m:val="center"/>
                                </m:mcPr>
                              </m:mc>
                            </m:mcs>
                            <m:ctrlPr>
                              <a:rPr lang="en-US" i="1">
                                <a:latin typeface="Cambria Math" panose="02040503050406030204" pitchFamily="18" charset="0"/>
                              </a:rPr>
                            </m:ctrlPr>
                          </m:mPr>
                          <m:mr>
                            <m:e/>
                          </m:mr>
                          <m:mr>
                            <m:e>
                              <m:r>
                                <a:rPr lang="en-US" i="1">
                                  <a:latin typeface="Cambria Math" panose="02040503050406030204" pitchFamily="18" charset="0"/>
                                </a:rPr>
                                <m:t>      </m:t>
                              </m:r>
                              <m:r>
                                <a:rPr lang="en-US" i="1">
                                  <a:latin typeface="Cambria Math" panose="02040503050406030204" pitchFamily="18" charset="0"/>
                                </a:rPr>
                                <m:t>7</m:t>
                              </m:r>
                              <m:r>
                                <a:rPr lang="en-US" i="1">
                                  <a:latin typeface="Cambria Math" panose="02040503050406030204" pitchFamily="18" charset="0"/>
                                </a:rPr>
                                <m:t>  </m:t>
                              </m:r>
                            </m:e>
                          </m:mr>
                          <m:mr>
                            <m:e>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4</m:t>
                              </m:r>
                              <m:r>
                                <a:rPr lang="en-US" i="1">
                                  <a:latin typeface="Cambria Math" panose="02040503050406030204" pitchFamily="18" charset="0"/>
                                </a:rPr>
                                <m:t> </m:t>
                              </m:r>
                            </m:e>
                          </m:mr>
                        </m:m>
                      </m:num>
                      <m:den>
                        <m:r>
                          <a:rPr lang="en-US" i="1">
                            <a:latin typeface="Cambria Math" panose="02040503050406030204" pitchFamily="18" charset="0"/>
                          </a:rPr>
                          <m:t> +</m:t>
                        </m:r>
                        <m:r>
                          <a:rPr lang="en-US" i="1">
                            <a:latin typeface="Cambria Math" panose="02040503050406030204" pitchFamily="18" charset="0"/>
                          </a:rPr>
                          <m:t>3</m:t>
                        </m:r>
                      </m:den>
                    </m:f>
                  </m:oMath>
                </a14:m>
                <a:r>
                  <a:rPr lang="en-US" dirty="0"/>
                  <a:t>          </a:t>
                </a:r>
                <a14:m>
                  <m:oMath xmlns:m="http://schemas.openxmlformats.org/officeDocument/2006/math">
                    <m:f>
                      <m:fPr>
                        <m:ctrlPr>
                          <a:rPr lang="en-US" i="1">
                            <a:latin typeface="Cambria Math" panose="02040503050406030204" pitchFamily="18" charset="0"/>
                          </a:rPr>
                        </m:ctrlPr>
                      </m:fPr>
                      <m:num>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 </m:t>
                              </m:r>
                              <m:r>
                                <a:rPr lang="en-US" i="1">
                                  <a:latin typeface="Cambria Math" panose="02040503050406030204" pitchFamily="18" charset="0"/>
                                </a:rPr>
                                <m:t>     </m:t>
                              </m:r>
                              <m:r>
                                <m:rPr>
                                  <m:brk m:alnAt="7"/>
                                </m:rPr>
                                <a:rPr lang="en-US" i="1">
                                  <a:latin typeface="Cambria Math" panose="02040503050406030204" pitchFamily="18" charset="0"/>
                                </a:rPr>
                                <m:t> </m:t>
                              </m:r>
                              <m:r>
                                <m:rPr>
                                  <m:brk m:alnAt="7"/>
                                </m:rPr>
                                <a:rPr lang="en-US" i="1">
                                  <a:latin typeface="Cambria Math" panose="02040503050406030204" pitchFamily="18" charset="0"/>
                                </a:rPr>
                                <m:t>4</m:t>
                              </m:r>
                              <m:r>
                                <m:rPr>
                                  <m:brk m:alnAt="7"/>
                                </m:rPr>
                                <a:rPr lang="en-US" i="1">
                                  <a:latin typeface="Cambria Math" panose="02040503050406030204" pitchFamily="18" charset="0"/>
                                </a:rPr>
                                <m:t> </m:t>
                              </m:r>
                              <m:r>
                                <a:rPr lang="en-US" i="1">
                                  <a:latin typeface="Cambria Math" panose="02040503050406030204" pitchFamily="18" charset="0"/>
                                </a:rPr>
                                <m:t>  </m:t>
                              </m:r>
                              <m:r>
                                <m:rPr>
                                  <m:brk m:alnAt="7"/>
                                </m:rPr>
                                <a:rPr lang="en-US" i="1">
                                  <a:latin typeface="Cambria Math" panose="02040503050406030204" pitchFamily="18" charset="0"/>
                                </a:rPr>
                                <m:t>2</m:t>
                              </m:r>
                              <m:r>
                                <m:rPr>
                                  <m:brk m:alnAt="7"/>
                                </m:rPr>
                                <a:rPr lang="en-US" i="1">
                                  <a:latin typeface="Cambria Math" panose="02040503050406030204" pitchFamily="18" charset="0"/>
                                </a:rPr>
                                <m:t> </m:t>
                              </m:r>
                              <m:r>
                                <a:rPr lang="en-US" i="1">
                                  <a:latin typeface="Cambria Math" panose="02040503050406030204" pitchFamily="18" charset="0"/>
                                </a:rPr>
                                <m:t> </m:t>
                              </m:r>
                              <m:r>
                                <m:rPr>
                                  <m:brk m:alnAt="7"/>
                                </m:rPr>
                                <a:rPr lang="en-US" i="1">
                                  <a:latin typeface="Cambria Math" panose="02040503050406030204" pitchFamily="18" charset="0"/>
                                </a:rPr>
                                <m:t>1</m:t>
                              </m:r>
                              <m:r>
                                <m:rPr>
                                  <m:brk m:alnAt="7"/>
                                </m:rPr>
                                <a:rPr lang="en-US" i="1">
                                  <a:latin typeface="Cambria Math" panose="02040503050406030204" pitchFamily="18" charset="0"/>
                                </a:rPr>
                                <m:t> </m:t>
                              </m:r>
                              <m:r>
                                <a:rPr lang="en-US" i="1">
                                  <a:latin typeface="Cambria Math" panose="02040503050406030204" pitchFamily="18" charset="0"/>
                                </a:rPr>
                                <m:t>   </m:t>
                              </m:r>
                            </m:e>
                          </m:mr>
                          <m:mr>
                            <m:e>
                              <m:r>
                                <a:rPr lang="en-US" i="1">
                                  <a:latin typeface="Cambria Math" panose="02040503050406030204" pitchFamily="18" charset="0"/>
                                </a:rPr>
                                <m:t>          </m:t>
                              </m:r>
                              <m:r>
                                <a:rPr lang="en-US" i="1">
                                  <a:latin typeface="Cambria Math" panose="02040503050406030204" pitchFamily="18" charset="0"/>
                                </a:rPr>
                                <m:t>1</m:t>
                              </m:r>
                              <m:r>
                                <a:rPr lang="en-US" i="1">
                                  <a:latin typeface="Cambria Math" panose="02040503050406030204" pitchFamily="18" charset="0"/>
                                </a:rPr>
                                <m:t>  </m:t>
                              </m:r>
                              <m:r>
                                <a:rPr lang="en-US" i="1">
                                  <a:latin typeface="Cambria Math" panose="02040503050406030204" pitchFamily="18" charset="0"/>
                                </a:rPr>
                                <m:t>1</m:t>
                              </m:r>
                              <m:r>
                                <a:rPr lang="en-US" i="1">
                                  <a:latin typeface="Cambria Math" panose="02040503050406030204" pitchFamily="18" charset="0"/>
                                </a:rPr>
                                <m:t>  </m:t>
                              </m:r>
                              <m:r>
                                <a:rPr lang="en-US" i="1">
                                  <a:latin typeface="Cambria Math" panose="02040503050406030204" pitchFamily="18" charset="0"/>
                                </a:rPr>
                                <m:t>1</m:t>
                              </m:r>
                              <m:r>
                                <a:rPr lang="en-US" i="1">
                                  <a:latin typeface="Cambria Math" panose="02040503050406030204" pitchFamily="18" charset="0"/>
                                </a:rPr>
                                <m:t>  </m:t>
                              </m:r>
                            </m:e>
                          </m:mr>
                          <m:mr>
                            <m:e>
                              <m:r>
                                <a:rPr lang="en-US" i="1">
                                  <a:solidFill>
                                    <a:srgbClr val="C00000"/>
                                  </a:solidFill>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 </m:t>
                              </m:r>
                            </m:e>
                          </m:mr>
                        </m:m>
                      </m:num>
                      <m:den>
                        <m:r>
                          <a:rPr lang="en-US" i="1">
                            <a:latin typeface="Cambria Math" panose="02040503050406030204" pitchFamily="18" charset="0"/>
                          </a:rPr>
                          <m:t>    </m:t>
                        </m:r>
                        <m:r>
                          <a:rPr lang="en-US" i="1">
                            <a:latin typeface="Cambria Math" panose="02040503050406030204" pitchFamily="18" charset="0"/>
                          </a:rPr>
                          <m:t>1</m:t>
                        </m:r>
                        <m:r>
                          <a:rPr lang="en-US" i="1">
                            <a:latin typeface="Cambria Math" panose="02040503050406030204" pitchFamily="18" charset="0"/>
                          </a:rPr>
                          <m:t>   </m:t>
                        </m:r>
                        <m:r>
                          <a:rPr lang="en-US" i="1">
                            <a:latin typeface="Cambria Math" panose="02040503050406030204" pitchFamily="18" charset="0"/>
                          </a:rPr>
                          <m:t>0</m:t>
                        </m:r>
                        <m:r>
                          <a:rPr lang="en-US" i="1">
                            <a:latin typeface="Cambria Math" panose="02040503050406030204" pitchFamily="18" charset="0"/>
                          </a:rPr>
                          <m:t>  </m:t>
                        </m:r>
                        <m:r>
                          <a:rPr lang="en-US" i="1">
                            <a:latin typeface="Cambria Math" panose="02040503050406030204" pitchFamily="18" charset="0"/>
                          </a:rPr>
                          <m:t>1</m:t>
                        </m:r>
                        <m:r>
                          <a:rPr lang="en-US" i="1">
                            <a:latin typeface="Cambria Math" panose="02040503050406030204" pitchFamily="18" charset="0"/>
                          </a:rPr>
                          <m:t>  </m:t>
                        </m:r>
                        <m:r>
                          <a:rPr lang="en-US" b="0" i="1" smtClean="0">
                            <a:latin typeface="Cambria Math" panose="02040503050406030204" pitchFamily="18" charset="0"/>
                          </a:rPr>
                          <m:t>1</m:t>
                        </m:r>
                        <m:r>
                          <a:rPr lang="en-US" i="1">
                            <a:latin typeface="Cambria Math" panose="02040503050406030204" pitchFamily="18" charset="0"/>
                          </a:rPr>
                          <m:t> </m:t>
                        </m:r>
                      </m:den>
                    </m:f>
                  </m:oMath>
                </a14:m>
                <a:r>
                  <a:rPr lang="en-US" dirty="0"/>
                  <a:t>    </a:t>
                </a:r>
                <a:r>
                  <a:rPr lang="en-US" sz="1800" dirty="0"/>
                  <a:t>the over flow is  “1”         just remove it   then the result is </a:t>
                </a:r>
                <a:r>
                  <a:rPr lang="en-US" sz="1800" dirty="0">
                    <a:solidFill>
                      <a:srgbClr val="002060"/>
                    </a:solidFill>
                  </a:rPr>
                  <a:t>+011</a:t>
                </a:r>
              </a:p>
              <a:p>
                <a:pPr marL="0" indent="0">
                  <a:buNone/>
                </a:pPr>
                <a:endParaRPr lang="en-US" dirty="0"/>
              </a:p>
              <a:p>
                <a:pPr marL="0" indent="0">
                  <a:buNone/>
                </a:pPr>
                <a14:m>
                  <m:oMath xmlns:m="http://schemas.openxmlformats.org/officeDocument/2006/math">
                    <m:f>
                      <m:fPr>
                        <m:ctrlPr>
                          <a:rPr lang="en-US" i="1">
                            <a:latin typeface="Cambria Math" panose="02040503050406030204" pitchFamily="18" charset="0"/>
                          </a:rPr>
                        </m:ctrlPr>
                      </m:fPr>
                      <m:num>
                        <m:m>
                          <m:mPr>
                            <m:mcs>
                              <m:mc>
                                <m:mcPr>
                                  <m:count m:val="1"/>
                                  <m:mcJc m:val="center"/>
                                </m:mcPr>
                              </m:mc>
                            </m:mcs>
                            <m:ctrlPr>
                              <a:rPr lang="en-US" i="1">
                                <a:latin typeface="Cambria Math" panose="02040503050406030204" pitchFamily="18" charset="0"/>
                              </a:rPr>
                            </m:ctrlPr>
                          </m:mPr>
                          <m:mr>
                            <m:e/>
                          </m:mr>
                          <m:mr>
                            <m:e>
                              <m:r>
                                <a:rPr lang="en-US" i="1">
                                  <a:latin typeface="Cambria Math" panose="02040503050406030204" pitchFamily="18" charset="0"/>
                                </a:rPr>
                                <m:t>      </m:t>
                              </m:r>
                              <m:r>
                                <a:rPr lang="en-US" i="1">
                                  <a:latin typeface="Cambria Math" panose="02040503050406030204" pitchFamily="18" charset="0"/>
                                </a:rPr>
                                <m:t>5</m:t>
                              </m:r>
                              <m:r>
                                <a:rPr lang="en-US" i="1">
                                  <a:latin typeface="Cambria Math" panose="02040503050406030204" pitchFamily="18" charset="0"/>
                                </a:rPr>
                                <m:t>  </m:t>
                              </m:r>
                            </m:e>
                          </m:mr>
                          <m:mr>
                            <m:e>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6</m:t>
                              </m:r>
                              <m:r>
                                <a:rPr lang="en-US" i="1">
                                  <a:latin typeface="Cambria Math" panose="02040503050406030204" pitchFamily="18" charset="0"/>
                                </a:rPr>
                                <m:t> </m:t>
                              </m:r>
                            </m:e>
                          </m:mr>
                        </m:m>
                      </m:num>
                      <m:den>
                        <m:r>
                          <a:rPr lang="en-US" i="1">
                            <a:latin typeface="Cambria Math" panose="02040503050406030204" pitchFamily="18" charset="0"/>
                          </a:rPr>
                          <m:t> −</m:t>
                        </m:r>
                        <m:r>
                          <a:rPr lang="en-US" i="1">
                            <a:latin typeface="Cambria Math" panose="02040503050406030204" pitchFamily="18" charset="0"/>
                          </a:rPr>
                          <m:t>1</m:t>
                        </m:r>
                      </m:den>
                    </m:f>
                  </m:oMath>
                </a14:m>
                <a:r>
                  <a:rPr lang="en-US" dirty="0"/>
                  <a:t>        </a:t>
                </a:r>
                <a14:m>
                  <m:oMath xmlns:m="http://schemas.openxmlformats.org/officeDocument/2006/math">
                    <m:f>
                      <m:fPr>
                        <m:ctrlPr>
                          <a:rPr lang="en-US" i="1">
                            <a:latin typeface="Cambria Math" panose="02040503050406030204" pitchFamily="18" charset="0"/>
                          </a:rPr>
                        </m:ctrlPr>
                      </m:fPr>
                      <m:num>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 </m:t>
                              </m:r>
                              <m:r>
                                <a:rPr lang="en-US" i="1">
                                  <a:latin typeface="Cambria Math" panose="02040503050406030204" pitchFamily="18" charset="0"/>
                                </a:rPr>
                                <m:t>     </m:t>
                              </m:r>
                              <m:r>
                                <m:rPr>
                                  <m:brk m:alnAt="7"/>
                                </m:rPr>
                                <a:rPr lang="en-US" i="1">
                                  <a:latin typeface="Cambria Math" panose="02040503050406030204" pitchFamily="18" charset="0"/>
                                </a:rPr>
                                <m:t> </m:t>
                              </m:r>
                              <m:r>
                                <m:rPr>
                                  <m:brk m:alnAt="7"/>
                                </m:rPr>
                                <a:rPr lang="en-US" i="1">
                                  <a:latin typeface="Cambria Math" panose="02040503050406030204" pitchFamily="18" charset="0"/>
                                </a:rPr>
                                <m:t>4</m:t>
                              </m:r>
                              <m:r>
                                <m:rPr>
                                  <m:brk m:alnAt="7"/>
                                </m:rPr>
                                <a:rPr lang="en-US" i="1">
                                  <a:latin typeface="Cambria Math" panose="02040503050406030204" pitchFamily="18" charset="0"/>
                                </a:rPr>
                                <m:t> </m:t>
                              </m:r>
                              <m:r>
                                <a:rPr lang="en-US" i="1">
                                  <a:latin typeface="Cambria Math" panose="02040503050406030204" pitchFamily="18" charset="0"/>
                                </a:rPr>
                                <m:t>  </m:t>
                              </m:r>
                              <m:r>
                                <m:rPr>
                                  <m:brk m:alnAt="7"/>
                                </m:rPr>
                                <a:rPr lang="en-US" i="1">
                                  <a:latin typeface="Cambria Math" panose="02040503050406030204" pitchFamily="18" charset="0"/>
                                </a:rPr>
                                <m:t>2</m:t>
                              </m:r>
                              <m:r>
                                <m:rPr>
                                  <m:brk m:alnAt="7"/>
                                </m:rPr>
                                <a:rPr lang="en-US" i="1">
                                  <a:latin typeface="Cambria Math" panose="02040503050406030204" pitchFamily="18" charset="0"/>
                                </a:rPr>
                                <m:t> </m:t>
                              </m:r>
                              <m:r>
                                <a:rPr lang="en-US" i="1">
                                  <a:latin typeface="Cambria Math" panose="02040503050406030204" pitchFamily="18" charset="0"/>
                                </a:rPr>
                                <m:t> </m:t>
                              </m:r>
                              <m:r>
                                <m:rPr>
                                  <m:brk m:alnAt="7"/>
                                </m:rPr>
                                <a:rPr lang="en-US" i="1">
                                  <a:latin typeface="Cambria Math" panose="02040503050406030204" pitchFamily="18" charset="0"/>
                                </a:rPr>
                                <m:t>1</m:t>
                              </m:r>
                              <m:r>
                                <m:rPr>
                                  <m:brk m:alnAt="7"/>
                                </m:rPr>
                                <a:rPr lang="en-US" i="1">
                                  <a:latin typeface="Cambria Math" panose="02040503050406030204" pitchFamily="18" charset="0"/>
                                </a:rPr>
                                <m:t> </m:t>
                              </m:r>
                              <m:r>
                                <a:rPr lang="en-US" i="1">
                                  <a:latin typeface="Cambria Math" panose="02040503050406030204" pitchFamily="18" charset="0"/>
                                </a:rPr>
                                <m:t>   </m:t>
                              </m:r>
                            </m:e>
                          </m:mr>
                          <m:mr>
                            <m:e>
                              <m:r>
                                <a:rPr lang="en-US" i="1">
                                  <a:latin typeface="Cambria Math" panose="02040503050406030204" pitchFamily="18" charset="0"/>
                                </a:rPr>
                                <m:t>          </m:t>
                              </m:r>
                              <m:r>
                                <a:rPr lang="en-US" i="1">
                                  <a:latin typeface="Cambria Math" panose="02040503050406030204" pitchFamily="18" charset="0"/>
                                </a:rPr>
                                <m:t>1</m:t>
                              </m:r>
                              <m:r>
                                <a:rPr lang="en-US" i="1">
                                  <a:latin typeface="Cambria Math" panose="02040503050406030204" pitchFamily="18" charset="0"/>
                                </a:rPr>
                                <m:t>  </m:t>
                              </m:r>
                              <m:r>
                                <a:rPr lang="en-US" i="1">
                                  <a:latin typeface="Cambria Math" panose="02040503050406030204" pitchFamily="18" charset="0"/>
                                </a:rPr>
                                <m:t>0</m:t>
                              </m:r>
                              <m:r>
                                <a:rPr lang="en-US" i="1">
                                  <a:latin typeface="Cambria Math" panose="02040503050406030204" pitchFamily="18" charset="0"/>
                                </a:rPr>
                                <m:t>  </m:t>
                              </m:r>
                              <m:r>
                                <a:rPr lang="en-US" i="1">
                                  <a:latin typeface="Cambria Math" panose="02040503050406030204" pitchFamily="18" charset="0"/>
                                </a:rPr>
                                <m:t>1</m:t>
                              </m:r>
                              <m:r>
                                <a:rPr lang="en-US" i="1">
                                  <a:latin typeface="Cambria Math" panose="02040503050406030204" pitchFamily="18" charset="0"/>
                                </a:rPr>
                                <m:t>  </m:t>
                              </m:r>
                            </m:e>
                          </m:mr>
                          <m:mr>
                            <m:e>
                              <m:r>
                                <a:rPr lang="en-US" i="1" smtClean="0">
                                  <a:solidFill>
                                    <a:srgbClr val="C00000"/>
                                  </a:solidFill>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 </m:t>
                              </m:r>
                            </m:e>
                          </m:mr>
                        </m:m>
                      </m:num>
                      <m:den>
                        <m:r>
                          <a:rPr lang="en-US" i="1">
                            <a:latin typeface="Cambria Math" panose="02040503050406030204" pitchFamily="18" charset="0"/>
                          </a:rPr>
                          <m:t>    </m:t>
                        </m:r>
                        <m:r>
                          <m:rPr>
                            <m:sty m:val="p"/>
                          </m:rPr>
                          <a:rPr lang="en-US" i="0">
                            <a:latin typeface="Cambria Math" panose="02040503050406030204" pitchFamily="18" charset="0"/>
                          </a:rPr>
                          <m:t>O</m:t>
                        </m:r>
                        <m:r>
                          <a:rPr lang="en-US" i="1">
                            <a:latin typeface="Cambria Math" panose="02040503050406030204" pitchFamily="18" charset="0"/>
                          </a:rPr>
                          <m:t>   </m:t>
                        </m:r>
                        <m:r>
                          <a:rPr lang="en-US" i="1">
                            <a:latin typeface="Cambria Math" panose="02040503050406030204" pitchFamily="18" charset="0"/>
                          </a:rPr>
                          <m:t>1</m:t>
                        </m:r>
                        <m:r>
                          <a:rPr lang="en-US" i="1">
                            <a:latin typeface="Cambria Math" panose="02040503050406030204" pitchFamily="18" charset="0"/>
                          </a:rPr>
                          <m:t>  </m:t>
                        </m:r>
                        <m:r>
                          <a:rPr lang="en-US" b="0" i="1" smtClean="0">
                            <a:latin typeface="Cambria Math" panose="02040503050406030204" pitchFamily="18" charset="0"/>
                          </a:rPr>
                          <m:t>1</m:t>
                        </m:r>
                        <m:r>
                          <a:rPr lang="en-US" i="1">
                            <a:latin typeface="Cambria Math" panose="02040503050406030204" pitchFamily="18" charset="0"/>
                          </a:rPr>
                          <m:t>  </m:t>
                        </m:r>
                        <m:r>
                          <a:rPr lang="en-US" b="0" i="1" smtClean="0">
                            <a:latin typeface="Cambria Math" panose="02040503050406030204" pitchFamily="18" charset="0"/>
                          </a:rPr>
                          <m:t>1</m:t>
                        </m:r>
                        <m:r>
                          <a:rPr lang="en-US" i="1">
                            <a:latin typeface="Cambria Math" panose="02040503050406030204" pitchFamily="18" charset="0"/>
                          </a:rPr>
                          <m:t> </m:t>
                        </m:r>
                        <m:r>
                          <a:rPr lang="en-US" b="0" i="1" smtClean="0">
                            <a:latin typeface="Cambria Math" panose="02040503050406030204" pitchFamily="18" charset="0"/>
                          </a:rPr>
                          <m:t> </m:t>
                        </m:r>
                      </m:den>
                    </m:f>
                  </m:oMath>
                </a14:m>
                <a:r>
                  <a:rPr lang="en-US" sz="1800" dirty="0"/>
                  <a:t>  the over flow is  “0” just </a:t>
                </a:r>
                <a14:m>
                  <m:oMath xmlns:m="http://schemas.openxmlformats.org/officeDocument/2006/math">
                    <m:r>
                      <a:rPr lang="en-US" sz="1800" i="1">
                        <a:latin typeface="Cambria Math" panose="02040503050406030204" pitchFamily="18" charset="0"/>
                      </a:rPr>
                      <m:t>𝑡𝑎𝑘𝑒</m:t>
                    </m:r>
                    <m:r>
                      <a:rPr lang="en-US" sz="1800" i="1">
                        <a:latin typeface="Cambria Math" panose="02040503050406030204" pitchFamily="18" charset="0"/>
                      </a:rPr>
                      <m:t> </m:t>
                    </m:r>
                    <m:r>
                      <a:rPr lang="en-US" sz="1800" i="1">
                        <a:latin typeface="Cambria Math" panose="02040503050406030204" pitchFamily="18" charset="0"/>
                      </a:rPr>
                      <m:t>𝑡h𝑒</m:t>
                    </m:r>
                    <m:r>
                      <a:rPr lang="en-US" sz="1800" i="1">
                        <a:latin typeface="Cambria Math" panose="02040503050406030204" pitchFamily="18" charset="0"/>
                      </a:rPr>
                      <m:t> </m:t>
                    </m:r>
                    <m:r>
                      <a:rPr lang="en-US" sz="1800" b="0" i="1" smtClean="0">
                        <a:latin typeface="Cambria Math" panose="02040503050406030204" pitchFamily="18" charset="0"/>
                      </a:rPr>
                      <m:t>2</m:t>
                    </m:r>
                    <m:r>
                      <a:rPr lang="en-US" sz="1800" b="0" i="1" smtClean="0">
                        <a:latin typeface="Cambria Math" panose="02040503050406030204" pitchFamily="18" charset="0"/>
                      </a:rPr>
                      <m:t>′</m:t>
                    </m:r>
                    <m:r>
                      <a:rPr lang="en-US" sz="1800" i="1">
                        <a:latin typeface="Cambria Math" panose="02040503050406030204" pitchFamily="18" charset="0"/>
                      </a:rPr>
                      <m:t>𝑐𝑜𝑚𝑝</m:t>
                    </m:r>
                    <m:r>
                      <a:rPr lang="en-US" sz="1800" i="1">
                        <a:latin typeface="Cambria Math" panose="02040503050406030204" pitchFamily="18" charset="0"/>
                      </a:rPr>
                      <m:t>. </m:t>
                    </m:r>
                    <m:r>
                      <a:rPr lang="en-US" sz="1800" i="1">
                        <a:latin typeface="Cambria Math" panose="02040503050406030204" pitchFamily="18" charset="0"/>
                      </a:rPr>
                      <m:t>𝑜𝑓</m:t>
                    </m:r>
                    <m:r>
                      <a:rPr lang="en-US" sz="1800" i="1">
                        <a:latin typeface="Cambria Math" panose="02040503050406030204" pitchFamily="18" charset="0"/>
                      </a:rPr>
                      <m:t> </m:t>
                    </m:r>
                    <m:r>
                      <a:rPr lang="en-US" sz="1800" i="1">
                        <a:latin typeface="Cambria Math" panose="02040503050406030204" pitchFamily="18" charset="0"/>
                      </a:rPr>
                      <m:t>𝑟𝑒𝑠𝑢𝑙𝑡</m:t>
                    </m:r>
                    <m:r>
                      <a:rPr lang="en-US" sz="1800" i="1">
                        <a:latin typeface="Cambria Math" panose="02040503050406030204" pitchFamily="18" charset="0"/>
                      </a:rPr>
                      <m:t>  </m:t>
                    </m:r>
                  </m:oMath>
                </a14:m>
                <a:r>
                  <a:rPr lang="en-US" sz="1800" dirty="0"/>
                  <a:t>the final result is </a:t>
                </a:r>
                <a:r>
                  <a:rPr lang="en-US" sz="1800" dirty="0">
                    <a:solidFill>
                      <a:srgbClr val="002060"/>
                    </a:solidFill>
                  </a:rPr>
                  <a:t>(-001)</a:t>
                </a:r>
              </a:p>
              <a:p>
                <a:pPr marL="0" indent="0">
                  <a:buNone/>
                </a:pPr>
                <a:r>
                  <a:rPr lang="en-US" sz="1800" dirty="0">
                    <a:solidFill>
                      <a:srgbClr val="002060"/>
                    </a:solidFill>
                  </a:rPr>
                  <a:t>Homework</a:t>
                </a:r>
              </a:p>
              <a:p>
                <a:pPr marL="0" indent="0">
                  <a:buNone/>
                </a:pPr>
                <a:r>
                  <a:rPr lang="en-US" sz="1800" dirty="0">
                    <a:solidFill>
                      <a:srgbClr val="002060"/>
                    </a:solidFill>
                  </a:rPr>
                  <a:t>Subtract using 1’s and 2’s complement</a:t>
                </a:r>
              </a:p>
              <a:p>
                <a:pPr marL="0" indent="0">
                  <a:buNone/>
                </a:pPr>
                <a14:m>
                  <m:oMath xmlns:m="http://schemas.openxmlformats.org/officeDocument/2006/math">
                    <m:f>
                      <m:fPr>
                        <m:ctrlPr>
                          <a:rPr lang="en-US" sz="1800" i="1">
                            <a:latin typeface="Cambria Math" panose="02040503050406030204" pitchFamily="18" charset="0"/>
                          </a:rPr>
                        </m:ctrlPr>
                      </m:fPr>
                      <m:num>
                        <m:m>
                          <m:mPr>
                            <m:mcs>
                              <m:mc>
                                <m:mcPr>
                                  <m:count m:val="1"/>
                                  <m:mcJc m:val="center"/>
                                </m:mcPr>
                              </m:mc>
                            </m:mcs>
                            <m:ctrlPr>
                              <a:rPr lang="en-US" sz="1800" i="1">
                                <a:latin typeface="Cambria Math" panose="02040503050406030204" pitchFamily="18" charset="0"/>
                              </a:rPr>
                            </m:ctrlPr>
                          </m:mPr>
                          <m:mr>
                            <m:e/>
                          </m:mr>
                          <m:mr>
                            <m:e>
                              <m:r>
                                <a:rPr lang="en-US" sz="1800" i="1">
                                  <a:latin typeface="Cambria Math" panose="02040503050406030204" pitchFamily="18" charset="0"/>
                                </a:rPr>
                                <m:t>      </m:t>
                              </m:r>
                              <m:r>
                                <a:rPr lang="en-US" sz="1800" b="0" i="1" smtClean="0">
                                  <a:latin typeface="Cambria Math" panose="02040503050406030204" pitchFamily="18" charset="0"/>
                                </a:rPr>
                                <m:t>12</m:t>
                              </m:r>
                              <m:r>
                                <a:rPr lang="en-US" sz="1800" i="1">
                                  <a:latin typeface="Cambria Math" panose="02040503050406030204" pitchFamily="18" charset="0"/>
                                </a:rPr>
                                <m:t>  </m:t>
                              </m:r>
                            </m:e>
                          </m:mr>
                          <m:mr>
                            <m:e>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63</m:t>
                              </m:r>
                              <m:r>
                                <a:rPr lang="en-US" sz="1800" i="1">
                                  <a:latin typeface="Cambria Math" panose="02040503050406030204" pitchFamily="18" charset="0"/>
                                </a:rPr>
                                <m:t> </m:t>
                              </m:r>
                            </m:e>
                          </m:mr>
                        </m:m>
                      </m:num>
                      <m:den>
                        <m:r>
                          <a:rPr lang="en-US" sz="1800" i="1">
                            <a:latin typeface="Cambria Math" panose="02040503050406030204" pitchFamily="18" charset="0"/>
                          </a:rPr>
                          <m:t> </m:t>
                        </m:r>
                      </m:den>
                    </m:f>
                  </m:oMath>
                </a14:m>
                <a:r>
                  <a:rPr lang="en-US" sz="1800" dirty="0">
                    <a:solidFill>
                      <a:srgbClr val="002060"/>
                    </a:solidFill>
                  </a:rPr>
                  <a:t>      </a:t>
                </a:r>
                <a14:m>
                  <m:oMath xmlns:m="http://schemas.openxmlformats.org/officeDocument/2006/math">
                    <m:f>
                      <m:fPr>
                        <m:ctrlPr>
                          <a:rPr lang="en-US" sz="1800" i="1">
                            <a:latin typeface="Cambria Math" panose="02040503050406030204" pitchFamily="18" charset="0"/>
                          </a:rPr>
                        </m:ctrlPr>
                      </m:fPr>
                      <m:num>
                        <m:m>
                          <m:mPr>
                            <m:mcs>
                              <m:mc>
                                <m:mcPr>
                                  <m:count m:val="1"/>
                                  <m:mcJc m:val="center"/>
                                </m:mcPr>
                              </m:mc>
                            </m:mcs>
                            <m:ctrlPr>
                              <a:rPr lang="en-US" sz="1800" i="1">
                                <a:latin typeface="Cambria Math" panose="02040503050406030204" pitchFamily="18" charset="0"/>
                              </a:rPr>
                            </m:ctrlPr>
                          </m:mPr>
                          <m:mr>
                            <m:e/>
                          </m:mr>
                          <m:mr>
                            <m:e>
                              <m:r>
                                <a:rPr lang="en-US" sz="1800" i="1">
                                  <a:latin typeface="Cambria Math" panose="02040503050406030204" pitchFamily="18" charset="0"/>
                                </a:rPr>
                                <m:t>      </m:t>
                              </m:r>
                              <m:r>
                                <a:rPr lang="en-US" sz="1800" b="0" i="1" smtClean="0">
                                  <a:latin typeface="Cambria Math" panose="02040503050406030204" pitchFamily="18" charset="0"/>
                                </a:rPr>
                                <m:t>8</m:t>
                              </m:r>
                              <m:r>
                                <a:rPr lang="en-US" sz="1800" i="1">
                                  <a:latin typeface="Cambria Math" panose="02040503050406030204" pitchFamily="18" charset="0"/>
                                </a:rPr>
                                <m:t>  </m:t>
                              </m:r>
                            </m:e>
                          </m:mr>
                          <m:mr>
                            <m:e>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5</m:t>
                              </m:r>
                              <m:r>
                                <a:rPr lang="en-US" sz="1800" i="1">
                                  <a:latin typeface="Cambria Math" panose="02040503050406030204" pitchFamily="18" charset="0"/>
                                </a:rPr>
                                <m:t> </m:t>
                              </m:r>
                            </m:e>
                          </m:mr>
                        </m:m>
                      </m:num>
                      <m:den>
                        <m:r>
                          <a:rPr lang="en-US" sz="1800" i="1">
                            <a:latin typeface="Cambria Math" panose="02040503050406030204" pitchFamily="18" charset="0"/>
                          </a:rPr>
                          <m:t> </m:t>
                        </m:r>
                      </m:den>
                    </m:f>
                  </m:oMath>
                </a14:m>
                <a:r>
                  <a:rPr lang="en-US" sz="1800" dirty="0">
                    <a:solidFill>
                      <a:srgbClr val="002060"/>
                    </a:solidFill>
                  </a:rPr>
                  <a:t>     </a:t>
                </a:r>
                <a14:m>
                  <m:oMath xmlns:m="http://schemas.openxmlformats.org/officeDocument/2006/math">
                    <m:f>
                      <m:fPr>
                        <m:ctrlPr>
                          <a:rPr lang="en-US" sz="1800" i="1">
                            <a:latin typeface="Cambria Math" panose="02040503050406030204" pitchFamily="18" charset="0"/>
                          </a:rPr>
                        </m:ctrlPr>
                      </m:fPr>
                      <m:num>
                        <m:m>
                          <m:mPr>
                            <m:mcs>
                              <m:mc>
                                <m:mcPr>
                                  <m:count m:val="1"/>
                                  <m:mcJc m:val="center"/>
                                </m:mcPr>
                              </m:mc>
                            </m:mcs>
                            <m:ctrlPr>
                              <a:rPr lang="en-US" sz="1800" i="1">
                                <a:latin typeface="Cambria Math" panose="02040503050406030204" pitchFamily="18" charset="0"/>
                              </a:rPr>
                            </m:ctrlPr>
                          </m:mPr>
                          <m:mr>
                            <m:e/>
                          </m:mr>
                          <m:mr>
                            <m:e>
                              <m:r>
                                <a:rPr lang="en-US" sz="1800" i="1">
                                  <a:latin typeface="Cambria Math" panose="02040503050406030204" pitchFamily="18" charset="0"/>
                                </a:rPr>
                                <m:t>      </m:t>
                              </m:r>
                              <m:r>
                                <a:rPr lang="en-US" sz="1800" b="0" i="1" smtClean="0">
                                  <a:latin typeface="Cambria Math" panose="02040503050406030204" pitchFamily="18" charset="0"/>
                                </a:rPr>
                                <m:t>89</m:t>
                              </m:r>
                              <m:r>
                                <a:rPr lang="en-US" sz="1800" i="1">
                                  <a:latin typeface="Cambria Math" panose="02040503050406030204" pitchFamily="18" charset="0"/>
                                </a:rPr>
                                <m:t>  </m:t>
                              </m:r>
                            </m:e>
                          </m:mr>
                          <m:mr>
                            <m:e>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46</m:t>
                              </m:r>
                              <m:r>
                                <a:rPr lang="en-US" sz="1800" i="1">
                                  <a:latin typeface="Cambria Math" panose="02040503050406030204" pitchFamily="18" charset="0"/>
                                </a:rPr>
                                <m:t> </m:t>
                              </m:r>
                              <m:r>
                                <a:rPr lang="en-US" sz="1800" b="0" i="1" smtClean="0">
                                  <a:latin typeface="Cambria Math" panose="02040503050406030204" pitchFamily="18" charset="0"/>
                                </a:rPr>
                                <m:t> </m:t>
                              </m:r>
                            </m:e>
                          </m:mr>
                        </m:m>
                      </m:num>
                      <m:den>
                        <m:r>
                          <a:rPr lang="en-US" sz="1800" i="1">
                            <a:latin typeface="Cambria Math" panose="02040503050406030204" pitchFamily="18" charset="0"/>
                          </a:rPr>
                          <m:t> </m:t>
                        </m:r>
                      </m:den>
                    </m:f>
                  </m:oMath>
                </a14:m>
                <a:r>
                  <a:rPr lang="en-US" sz="1800" dirty="0">
                    <a:solidFill>
                      <a:srgbClr val="002060"/>
                    </a:solidFill>
                  </a:rPr>
                  <a:t>    </a:t>
                </a:r>
                <a14:m>
                  <m:oMath xmlns:m="http://schemas.openxmlformats.org/officeDocument/2006/math">
                    <m:f>
                      <m:fPr>
                        <m:ctrlPr>
                          <a:rPr lang="en-US" sz="1800" i="1">
                            <a:latin typeface="Cambria Math" panose="02040503050406030204" pitchFamily="18" charset="0"/>
                          </a:rPr>
                        </m:ctrlPr>
                      </m:fPr>
                      <m:num>
                        <m:m>
                          <m:mPr>
                            <m:mcs>
                              <m:mc>
                                <m:mcPr>
                                  <m:count m:val="1"/>
                                  <m:mcJc m:val="center"/>
                                </m:mcPr>
                              </m:mc>
                            </m:mcs>
                            <m:ctrlPr>
                              <a:rPr lang="en-US" sz="1800" i="1">
                                <a:latin typeface="Cambria Math" panose="02040503050406030204" pitchFamily="18" charset="0"/>
                              </a:rPr>
                            </m:ctrlPr>
                          </m:mPr>
                          <m:mr>
                            <m:e/>
                          </m:mr>
                          <m:mr>
                            <m:e>
                              <m:r>
                                <a:rPr lang="en-US" sz="1800" i="1">
                                  <a:latin typeface="Cambria Math" panose="02040503050406030204" pitchFamily="18" charset="0"/>
                                </a:rPr>
                                <m:t>      </m:t>
                              </m:r>
                              <m:r>
                                <a:rPr lang="en-US" sz="1800" b="0" i="1" smtClean="0">
                                  <a:latin typeface="Cambria Math" panose="02040503050406030204" pitchFamily="18" charset="0"/>
                                </a:rPr>
                                <m:t>1</m:t>
                              </m:r>
                              <m:r>
                                <a:rPr lang="en-US" sz="1800" i="1">
                                  <a:latin typeface="Cambria Math" panose="02040503050406030204" pitchFamily="18" charset="0"/>
                                </a:rPr>
                                <m:t>  </m:t>
                              </m:r>
                            </m:e>
                          </m:mr>
                          <m:mr>
                            <m:e>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6</m:t>
                              </m:r>
                              <m:r>
                                <a:rPr lang="en-US" sz="1800" i="1">
                                  <a:latin typeface="Cambria Math" panose="02040503050406030204" pitchFamily="18" charset="0"/>
                                </a:rPr>
                                <m:t> </m:t>
                              </m:r>
                            </m:e>
                          </m:mr>
                        </m:m>
                      </m:num>
                      <m:den>
                        <m:r>
                          <a:rPr lang="en-US" sz="1800" i="1">
                            <a:latin typeface="Cambria Math" panose="02040503050406030204" pitchFamily="18" charset="0"/>
                          </a:rPr>
                          <m:t> </m:t>
                        </m:r>
                      </m:den>
                    </m:f>
                  </m:oMath>
                </a14:m>
                <a:r>
                  <a:rPr lang="en-US" sz="1800" dirty="0">
                    <a:solidFill>
                      <a:srgbClr val="002060"/>
                    </a:solidFill>
                  </a:rPr>
                  <a:t>     </a:t>
                </a:r>
                <a14:m>
                  <m:oMath xmlns:m="http://schemas.openxmlformats.org/officeDocument/2006/math">
                    <m:f>
                      <m:fPr>
                        <m:ctrlPr>
                          <a:rPr lang="en-US" sz="1800" i="1">
                            <a:latin typeface="Cambria Math" panose="02040503050406030204" pitchFamily="18" charset="0"/>
                          </a:rPr>
                        </m:ctrlPr>
                      </m:fPr>
                      <m:num>
                        <m:m>
                          <m:mPr>
                            <m:mcs>
                              <m:mc>
                                <m:mcPr>
                                  <m:count m:val="1"/>
                                  <m:mcJc m:val="center"/>
                                </m:mcPr>
                              </m:mc>
                            </m:mcs>
                            <m:ctrlPr>
                              <a:rPr lang="en-US" sz="1800" i="1">
                                <a:latin typeface="Cambria Math" panose="02040503050406030204" pitchFamily="18" charset="0"/>
                              </a:rPr>
                            </m:ctrlPr>
                          </m:mPr>
                          <m:mr>
                            <m:e/>
                          </m:mr>
                          <m:mr>
                            <m:e>
                              <m:r>
                                <a:rPr lang="en-US" sz="1800" i="1">
                                  <a:latin typeface="Cambria Math" panose="02040503050406030204" pitchFamily="18" charset="0"/>
                                </a:rPr>
                                <m:t>      </m:t>
                              </m:r>
                              <m:r>
                                <a:rPr lang="en-US" sz="1800" b="0" i="1" smtClean="0">
                                  <a:latin typeface="Cambria Math" panose="02040503050406030204" pitchFamily="18" charset="0"/>
                                </a:rPr>
                                <m:t>20</m:t>
                              </m:r>
                              <m:r>
                                <a:rPr lang="en-US" sz="1800" i="1">
                                  <a:latin typeface="Cambria Math" panose="02040503050406030204" pitchFamily="18" charset="0"/>
                                </a:rPr>
                                <m:t>  </m:t>
                              </m:r>
                            </m:e>
                          </m:mr>
                          <m:mr>
                            <m:e>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60</m:t>
                              </m:r>
                              <m:r>
                                <a:rPr lang="en-US" sz="1800" i="1">
                                  <a:latin typeface="Cambria Math" panose="02040503050406030204" pitchFamily="18" charset="0"/>
                                </a:rPr>
                                <m:t> </m:t>
                              </m:r>
                            </m:e>
                          </m:mr>
                        </m:m>
                      </m:num>
                      <m:den>
                        <m:r>
                          <a:rPr lang="en-US" sz="1800" i="1">
                            <a:latin typeface="Cambria Math" panose="02040503050406030204" pitchFamily="18" charset="0"/>
                          </a:rPr>
                          <m:t> </m:t>
                        </m:r>
                      </m:den>
                    </m:f>
                  </m:oMath>
                </a14:m>
                <a:r>
                  <a:rPr lang="en-US" sz="1800" dirty="0">
                    <a:solidFill>
                      <a:srgbClr val="002060"/>
                    </a:solidFill>
                  </a:rPr>
                  <a:t>      </a:t>
                </a:r>
                <a14:m>
                  <m:oMath xmlns:m="http://schemas.openxmlformats.org/officeDocument/2006/math">
                    <m:f>
                      <m:fPr>
                        <m:ctrlPr>
                          <a:rPr lang="en-US" sz="1800" i="1">
                            <a:latin typeface="Cambria Math" panose="02040503050406030204" pitchFamily="18" charset="0"/>
                          </a:rPr>
                        </m:ctrlPr>
                      </m:fPr>
                      <m:num>
                        <m:m>
                          <m:mPr>
                            <m:mcs>
                              <m:mc>
                                <m:mcPr>
                                  <m:count m:val="1"/>
                                  <m:mcJc m:val="center"/>
                                </m:mcPr>
                              </m:mc>
                            </m:mcs>
                            <m:ctrlPr>
                              <a:rPr lang="en-US" sz="1800" i="1">
                                <a:latin typeface="Cambria Math" panose="02040503050406030204" pitchFamily="18" charset="0"/>
                              </a:rPr>
                            </m:ctrlPr>
                          </m:mPr>
                          <m:mr>
                            <m:e/>
                          </m:mr>
                          <m:mr>
                            <m:e>
                              <m:r>
                                <a:rPr lang="en-US" sz="1800" i="1">
                                  <a:latin typeface="Cambria Math" panose="02040503050406030204" pitchFamily="18" charset="0"/>
                                </a:rPr>
                                <m:t>     </m:t>
                              </m:r>
                              <m:r>
                                <a:rPr lang="en-US" sz="1800" b="0" i="1" smtClean="0">
                                  <a:latin typeface="Cambria Math" panose="02040503050406030204" pitchFamily="18" charset="0"/>
                                </a:rPr>
                                <m:t>113</m:t>
                              </m:r>
                              <m:r>
                                <a:rPr lang="en-US" sz="1800" i="1">
                                  <a:latin typeface="Cambria Math" panose="02040503050406030204" pitchFamily="18" charset="0"/>
                                </a:rPr>
                                <m:t>  </m:t>
                              </m:r>
                            </m:e>
                          </m:mr>
                          <m:mr>
                            <m:e>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50</m:t>
                              </m:r>
                              <m:r>
                                <a:rPr lang="en-US" sz="1800" b="0" i="1" smtClean="0">
                                  <a:latin typeface="Cambria Math" panose="02040503050406030204" pitchFamily="18" charset="0"/>
                                  <a:ea typeface="Cambria Math" panose="02040503050406030204" pitchFamily="18" charset="0"/>
                                </a:rPr>
                                <m:t> </m:t>
                              </m:r>
                            </m:e>
                          </m:mr>
                        </m:m>
                      </m:num>
                      <m:den>
                        <m:r>
                          <a:rPr lang="en-US" sz="1800" i="1">
                            <a:latin typeface="Cambria Math" panose="02040503050406030204" pitchFamily="18" charset="0"/>
                          </a:rPr>
                          <m:t> </m:t>
                        </m:r>
                      </m:den>
                    </m:f>
                  </m:oMath>
                </a14:m>
                <a:r>
                  <a:rPr lang="en-US" sz="1800" dirty="0">
                    <a:solidFill>
                      <a:srgbClr val="002060"/>
                    </a:solidFill>
                  </a:rPr>
                  <a:t>     </a:t>
                </a:r>
                <a14:m>
                  <m:oMath xmlns:m="http://schemas.openxmlformats.org/officeDocument/2006/math">
                    <m:f>
                      <m:fPr>
                        <m:ctrlPr>
                          <a:rPr lang="en-US" sz="1800" i="1">
                            <a:latin typeface="Cambria Math" panose="02040503050406030204" pitchFamily="18" charset="0"/>
                          </a:rPr>
                        </m:ctrlPr>
                      </m:fPr>
                      <m:num>
                        <m:m>
                          <m:mPr>
                            <m:mcs>
                              <m:mc>
                                <m:mcPr>
                                  <m:count m:val="1"/>
                                  <m:mcJc m:val="center"/>
                                </m:mcPr>
                              </m:mc>
                            </m:mcs>
                            <m:ctrlPr>
                              <a:rPr lang="en-US" sz="1800" i="1">
                                <a:latin typeface="Cambria Math" panose="02040503050406030204" pitchFamily="18" charset="0"/>
                              </a:rPr>
                            </m:ctrlPr>
                          </m:mPr>
                          <m:mr>
                            <m:e/>
                          </m:mr>
                          <m:mr>
                            <m:e>
                              <m:r>
                                <a:rPr lang="en-US" sz="1800" i="1">
                                  <a:latin typeface="Cambria Math" panose="02040503050406030204" pitchFamily="18" charset="0"/>
                                </a:rPr>
                                <m:t>      </m:t>
                              </m:r>
                              <m:r>
                                <a:rPr lang="en-US" sz="1800" b="0" i="1" smtClean="0">
                                  <a:latin typeface="Cambria Math" panose="02040503050406030204" pitchFamily="18" charset="0"/>
                                </a:rPr>
                                <m:t>3</m:t>
                              </m:r>
                              <m:r>
                                <a:rPr lang="en-US" sz="1800" i="1">
                                  <a:latin typeface="Cambria Math" panose="02040503050406030204" pitchFamily="18" charset="0"/>
                                </a:rPr>
                                <m:t>  </m:t>
                              </m:r>
                            </m:e>
                          </m:mr>
                          <m:mr>
                            <m:e>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8</m:t>
                              </m:r>
                              <m:r>
                                <a:rPr lang="en-US" sz="1800" i="1">
                                  <a:latin typeface="Cambria Math" panose="02040503050406030204" pitchFamily="18" charset="0"/>
                                </a:rPr>
                                <m:t> </m:t>
                              </m:r>
                            </m:e>
                          </m:mr>
                        </m:m>
                      </m:num>
                      <m:den>
                        <m:r>
                          <a:rPr lang="en-US" sz="1800" i="1">
                            <a:latin typeface="Cambria Math" panose="02040503050406030204" pitchFamily="18" charset="0"/>
                          </a:rPr>
                          <m:t> </m:t>
                        </m:r>
                      </m:den>
                    </m:f>
                    <m:r>
                      <a:rPr lang="en-US" sz="1800" b="0" i="1" smtClean="0">
                        <a:latin typeface="Cambria Math" panose="02040503050406030204" pitchFamily="18" charset="0"/>
                      </a:rPr>
                      <m:t>    </m:t>
                    </m:r>
                    <m:r>
                      <a:rPr lang="en-US" sz="1800" i="1">
                        <a:latin typeface="Cambria Math" panose="02040503050406030204" pitchFamily="18" charset="0"/>
                      </a:rPr>
                      <m:t> </m:t>
                    </m:r>
                    <m:f>
                      <m:fPr>
                        <m:ctrlPr>
                          <a:rPr lang="en-US" sz="1800" i="1">
                            <a:latin typeface="Cambria Math" panose="02040503050406030204" pitchFamily="18" charset="0"/>
                          </a:rPr>
                        </m:ctrlPr>
                      </m:fPr>
                      <m:num>
                        <m:m>
                          <m:mPr>
                            <m:mcs>
                              <m:mc>
                                <m:mcPr>
                                  <m:count m:val="1"/>
                                  <m:mcJc m:val="center"/>
                                </m:mcPr>
                              </m:mc>
                            </m:mcs>
                            <m:ctrlPr>
                              <a:rPr lang="en-US" sz="1800" i="1">
                                <a:latin typeface="Cambria Math" panose="02040503050406030204" pitchFamily="18" charset="0"/>
                              </a:rPr>
                            </m:ctrlPr>
                          </m:mPr>
                          <m:mr>
                            <m:e/>
                          </m:mr>
                          <m:mr>
                            <m:e>
                              <m:r>
                                <a:rPr lang="en-US" sz="1800" i="1">
                                  <a:latin typeface="Cambria Math" panose="02040503050406030204" pitchFamily="18" charset="0"/>
                                </a:rPr>
                                <m:t>      </m:t>
                              </m:r>
                              <m:r>
                                <a:rPr lang="en-US" sz="1800" b="0" i="1" smtClean="0">
                                  <a:latin typeface="Cambria Math" panose="02040503050406030204" pitchFamily="18" charset="0"/>
                                </a:rPr>
                                <m:t>4</m:t>
                              </m:r>
                              <m:r>
                                <a:rPr lang="en-US" sz="1800" i="1">
                                  <a:latin typeface="Cambria Math" panose="02040503050406030204" pitchFamily="18" charset="0"/>
                                </a:rPr>
                                <m:t>  </m:t>
                              </m:r>
                            </m:e>
                          </m:mr>
                          <m:mr>
                            <m:e>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3</m:t>
                              </m:r>
                              <m:r>
                                <a:rPr lang="en-US" sz="1800" i="1">
                                  <a:latin typeface="Cambria Math" panose="02040503050406030204" pitchFamily="18" charset="0"/>
                                </a:rPr>
                                <m:t> </m:t>
                              </m:r>
                            </m:e>
                          </m:mr>
                        </m:m>
                      </m:num>
                      <m:den>
                        <m:r>
                          <a:rPr lang="en-US" sz="1800" i="1">
                            <a:latin typeface="Cambria Math" panose="02040503050406030204" pitchFamily="18" charset="0"/>
                          </a:rPr>
                          <m:t> </m:t>
                        </m:r>
                      </m:den>
                    </m:f>
                  </m:oMath>
                </a14:m>
                <a:endParaRPr lang="en-US" sz="1800" dirty="0">
                  <a:solidFill>
                    <a:srgbClr val="002060"/>
                  </a:solidFill>
                </a:endParaRPr>
              </a:p>
              <a:p>
                <a:pPr marL="0" indent="0">
                  <a:buNone/>
                </a:pPr>
                <a:endParaRPr lang="en-US" sz="1800" dirty="0">
                  <a:solidFill>
                    <a:srgbClr val="002060"/>
                  </a:solidFill>
                </a:endParaRPr>
              </a:p>
            </p:txBody>
          </p:sp>
        </mc:Choice>
        <mc:Fallback xmlns="">
          <p:sp>
            <p:nvSpPr>
              <p:cNvPr id="3" name="Content Placeholder 2">
                <a:extLst>
                  <a:ext uri="{FF2B5EF4-FFF2-40B4-BE49-F238E27FC236}">
                    <a16:creationId xmlns:a16="http://schemas.microsoft.com/office/drawing/2014/main" id="{269F8284-DE27-41DF-A829-F822A6BB1D0C}"/>
                  </a:ext>
                </a:extLst>
              </p:cNvPr>
              <p:cNvSpPr>
                <a:spLocks noGrp="1" noRot="1" noChangeAspect="1" noMove="1" noResize="1" noEditPoints="1" noAdjustHandles="1" noChangeArrowheads="1" noChangeShapeType="1" noTextEdit="1"/>
              </p:cNvSpPr>
              <p:nvPr>
                <p:ph idx="1"/>
              </p:nvPr>
            </p:nvSpPr>
            <p:spPr>
              <a:xfrm>
                <a:off x="838200" y="605928"/>
                <a:ext cx="10515600" cy="5571035"/>
              </a:xfrm>
              <a:blipFill>
                <a:blip r:embed="rId2"/>
                <a:stretch>
                  <a:fillRect l="-1043" t="-175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9FC4026-5AA4-43C5-8280-FC8712ED66C0}"/>
              </a:ext>
            </a:extLst>
          </p:cNvPr>
          <p:cNvSpPr>
            <a:spLocks noGrp="1"/>
          </p:cNvSpPr>
          <p:nvPr>
            <p:ph type="sldNum" sz="quarter" idx="12"/>
          </p:nvPr>
        </p:nvSpPr>
        <p:spPr/>
        <p:txBody>
          <a:bodyPr/>
          <a:lstStyle/>
          <a:p>
            <a:fld id="{145F1A9C-ECDE-4612-BDBD-5BD03053D82A}" type="slidenum">
              <a:rPr lang="en-US" smtClean="0"/>
              <a:t>9</a:t>
            </a:fld>
            <a:endParaRPr lang="en-US"/>
          </a:p>
        </p:txBody>
      </p:sp>
    </p:spTree>
    <p:extLst>
      <p:ext uri="{BB962C8B-B14F-4D97-AF65-F5344CB8AC3E}">
        <p14:creationId xmlns:p14="http://schemas.microsoft.com/office/powerpoint/2010/main" val="37892323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21298</TotalTime>
  <Words>1361</Words>
  <Application>Microsoft Office PowerPoint</Application>
  <PresentationFormat>Widescreen</PresentationFormat>
  <Paragraphs>208</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Cambria Math</vt:lpstr>
      <vt:lpstr>Times New Roman</vt:lpstr>
      <vt:lpstr>Wingdings</vt:lpstr>
      <vt:lpstr>Office Theme</vt:lpstr>
      <vt:lpstr>University of Salahadden-Erbil School of Engineering Electrical Department Second Year- forth Semester 2019-2020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 Year  ELCE 2010 Digital System design  ECE Department First semester, 2012-2013</dc:title>
  <dc:creator>Toshiba</dc:creator>
  <cp:lastModifiedBy>Toshiba</cp:lastModifiedBy>
  <cp:revision>522</cp:revision>
  <cp:lastPrinted>2018-01-16T21:07:48Z</cp:lastPrinted>
  <dcterms:created xsi:type="dcterms:W3CDTF">2016-10-18T13:03:27Z</dcterms:created>
  <dcterms:modified xsi:type="dcterms:W3CDTF">2022-04-17T13:21:12Z</dcterms:modified>
</cp:coreProperties>
</file>