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56" r:id="rId3"/>
    <p:sldId id="316" r:id="rId4"/>
    <p:sldId id="317" r:id="rId5"/>
    <p:sldId id="335" r:id="rId6"/>
    <p:sldId id="31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F3462-93F4-472B-A09C-2B7BD2BA7B09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B4603-D729-47C9-8B3B-1290232AB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65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8350-60E0-48EC-B911-609809748C7B}" type="datetime1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F1A9C-ECDE-4612-BDBD-5BD03053D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3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0E1F-6CEA-49BA-B752-DB4209585B01}" type="datetime1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F1A9C-ECDE-4612-BDBD-5BD03053D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8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815C-540E-4F1A-9E3A-669F48CBDCBB}" type="datetime1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F1A9C-ECDE-4612-BDBD-5BD03053D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9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2AD-43C9-44A5-95DF-BABEB387C214}" type="datetime1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F1A9C-ECDE-4612-BDBD-5BD03053D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CDD8-15EF-4424-9334-853A86A25644}" type="datetime1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F1A9C-ECDE-4612-BDBD-5BD03053D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7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481E7-61FE-40F8-9D95-26CE96243AA1}" type="datetime1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F1A9C-ECDE-4612-BDBD-5BD03053D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9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174E-F8C2-443A-A5DF-6F36F1F2309D}" type="datetime1">
              <a:rPr lang="en-US" smtClean="0"/>
              <a:t>5/23/2022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F1A9C-ECDE-4612-BDBD-5BD03053D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0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67691-997E-4563-A7C0-A91B075CA769}" type="datetime1">
              <a:rPr lang="en-US" smtClean="0"/>
              <a:t>5/23/2022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F1A9C-ECDE-4612-BDBD-5BD03053D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91BA-AEC8-490B-97E1-76195EC8E105}" type="datetime1">
              <a:rPr lang="en-US" smtClean="0"/>
              <a:t>5/23/2022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F1A9C-ECDE-4612-BDBD-5BD03053D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1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D0D9-5C8E-4A2E-8265-D5F33A051C96}" type="datetime1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F1A9C-ECDE-4612-BDBD-5BD03053D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7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CD7EF-0EA7-4798-8951-361C6C127E16}" type="datetime1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F1A9C-ECDE-4612-BDBD-5BD03053D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3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EA5E3-DD24-4891-A3EF-CF040398B175}" type="datetime1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F1A9C-ECDE-4612-BDBD-5BD03053D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5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839" y="2588493"/>
            <a:ext cx="11039707" cy="3700795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b="1" dirty="0">
                <a:solidFill>
                  <a:prstClr val="black"/>
                </a:solidFill>
              </a:rPr>
              <a:t> </a:t>
            </a:r>
          </a:p>
          <a:p>
            <a:pPr algn="l">
              <a:lnSpc>
                <a:spcPct val="80000"/>
              </a:lnSpc>
            </a:pPr>
            <a:endParaRPr lang="en-US" b="1" dirty="0">
              <a:solidFill>
                <a:srgbClr val="0000CC"/>
              </a:solidFill>
            </a:endParaRPr>
          </a:p>
          <a:p>
            <a:r>
              <a:rPr lang="en-US" sz="5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Dynamics</a:t>
            </a:r>
          </a:p>
          <a:p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1</a:t>
            </a:r>
          </a:p>
          <a:p>
            <a:pPr algn="l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By  </a:t>
            </a:r>
          </a:p>
          <a:p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Asst. Lect.   Niyaz O. Ali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5258" y="483731"/>
            <a:ext cx="2104762" cy="210476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76146" y="561642"/>
            <a:ext cx="11199542" cy="2026851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Salahadden-Erbil</a:t>
            </a:r>
            <a:b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of Engineering</a:t>
            </a:r>
            <a:b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Electrical Department</a:t>
            </a:r>
            <a:b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Year- forth Semester</a:t>
            </a:r>
            <a:b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2021-2022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F1A9C-ECDE-4612-BDBD-5BD03053D8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2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16945"/>
                <a:ext cx="10515600" cy="556001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 dirty="0"/>
                  <a:t>The </a:t>
                </a:r>
                <a:r>
                  <a:rPr lang="en-US" sz="1800" dirty="0">
                    <a:solidFill>
                      <a:srgbClr val="FF0000"/>
                    </a:solidFill>
                  </a:rPr>
                  <a:t>displacement</a:t>
                </a:r>
                <a:r>
                  <a:rPr lang="en-US" sz="1800" dirty="0"/>
                  <a:t> (</a:t>
                </a:r>
                <a:r>
                  <a:rPr lang="en-US" sz="1800" dirty="0" err="1"/>
                  <a:t>Δs</a:t>
                </a:r>
                <a:r>
                  <a:rPr lang="en-US" sz="1800" dirty="0"/>
                  <a:t>) of a particle is defined as its change in position 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′−</m:t>
                    </m:r>
                  </m:oMath>
                </a14:m>
                <a:r>
                  <a:rPr lang="en-US" sz="1800" dirty="0">
                    <a:solidFill>
                      <a:srgbClr val="C00000"/>
                    </a:solidFill>
                  </a:rPr>
                  <a:t>s    </a:t>
                </a:r>
                <a:r>
                  <a:rPr lang="en-US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(it is vector quantity)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 is positive if particles final position is to the right of initial position 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and vice versa.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 </a:t>
                </a:r>
                <a:r>
                  <a:rPr lang="en-US" sz="1800" dirty="0">
                    <a:solidFill>
                      <a:srgbClr val="C00000"/>
                    </a:solidFill>
                  </a:rPr>
                  <a:t>distance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travel is </a:t>
                </a:r>
                <a:r>
                  <a:rPr lang="en-US" sz="1800" u="sng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 positive scalar </a:t>
                </a:r>
                <a:r>
                  <a:rPr lang="en-US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that represent</a:t>
                </a:r>
              </a:p>
              <a:p>
                <a:pPr marL="0" indent="0">
                  <a:buNone/>
                </a:pPr>
                <a:r>
                  <a:rPr lang="en-US" sz="1800" u="sng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 total length </a:t>
                </a:r>
                <a:r>
                  <a:rPr lang="en-US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of the path over which the particle travels.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 the “p” is represent the initial position and p’ is final one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while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is the path which the particle travels. </a:t>
                </a:r>
                <a:endParaRPr lang="en-US" sz="22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16945"/>
                <a:ext cx="10515600" cy="5560018"/>
              </a:xfrm>
              <a:blipFill>
                <a:blip r:embed="rId2"/>
                <a:stretch>
                  <a:fillRect l="-522" t="-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F1A9C-ECDE-4612-BDBD-5BD03053D82A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086" y="437558"/>
            <a:ext cx="3285714" cy="1809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019" y="2084582"/>
            <a:ext cx="4809781" cy="18484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33021"/>
            <a:ext cx="8173598" cy="2605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799" y="4264516"/>
            <a:ext cx="2342002" cy="1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8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50844"/>
                <a:ext cx="10515600" cy="562612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/>
                  <a:t>That is the average velocity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is displacement divided by time interval.              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=[</m:t>
                    </m:r>
                    <m:f>
                      <m:fPr>
                        <m:ctrlP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𝑑𝑖𝑠𝑝𝑙𝑎𝑐𝑒𝑚𝑒𝑛𝑡</m:t>
                        </m:r>
                      </m:num>
                      <m:den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𝑡𝑖𝑚𝑒</m:t>
                        </m:r>
                      </m:den>
                    </m:f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           </a:t>
                </a:r>
              </a:p>
              <a:p>
                <a:pPr marL="0" indent="0">
                  <a:buNone/>
                </a:pPr>
                <a:r>
                  <a:rPr lang="en-US" sz="2000" dirty="0"/>
                  <a:t>And </a:t>
                </a:r>
                <a:r>
                  <a:rPr lang="en-US" sz="2000" dirty="0">
                    <a:solidFill>
                      <a:srgbClr val="FF0000"/>
                    </a:solidFill>
                  </a:rPr>
                  <a:t>the speed </a:t>
                </a:r>
                <a:r>
                  <a:rPr lang="en-US" sz="2000" dirty="0"/>
                  <a:t>is the </a:t>
                </a:r>
                <a:r>
                  <a:rPr lang="en-US" sz="2000" u="sng" dirty="0"/>
                  <a:t>magnitude</a:t>
                </a:r>
                <a:r>
                  <a:rPr lang="en-US" sz="2000" dirty="0"/>
                  <a:t> of the velocity,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000" dirty="0"/>
                  <a:t> speed=|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</m:oMath>
                </a14:m>
                <a:r>
                  <a:rPr lang="en-US" sz="2000" dirty="0"/>
                  <a:t>|, while </a:t>
                </a:r>
              </a:p>
              <a:p>
                <a:pPr marL="0" indent="0">
                  <a:buNone/>
                </a:pPr>
                <a:r>
                  <a:rPr lang="en-US" sz="2000" dirty="0"/>
                  <a:t>the term </a:t>
                </a:r>
                <a:r>
                  <a:rPr lang="en-US" sz="2000" dirty="0">
                    <a:solidFill>
                      <a:srgbClr val="FF0000"/>
                    </a:solidFill>
                  </a:rPr>
                  <a:t>average speed </a:t>
                </a:r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total</m:t>
                        </m:r>
                        <m:r>
                          <a:rPr lang="en-US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distance</m:t>
                        </m:r>
                        <m:r>
                          <a:rPr lang="en-US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total</m:t>
                        </m:r>
                        <m:r>
                          <a:rPr lang="en-US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𝑖𝑚𝑒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000" dirty="0"/>
                  <a:t> which is scalar quantity   </a:t>
                </a:r>
              </a:p>
              <a:p>
                <a:pPr marL="0" indent="0">
                  <a:buNone/>
                </a:pPr>
                <a:r>
                  <a:rPr lang="en-US" sz="2000" dirty="0"/>
                  <a:t>As example the velocity and speed of a particle shown on the right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vertJc m:val="bot"/>
                          <m:ctrlPr>
                            <a:rPr lang="en-US" sz="20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groupChr>
                      <m:sSub>
                        <m:sSubPr>
                          <m:ctrlPr>
                            <a:rPr lang="en-US" sz="20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sz="20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sz="20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speed</m:t>
                      </m:r>
                      <m:r>
                        <a:rPr lang="en-US" sz="20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sz="20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20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𝑆𝑝𝑒𝑒𝑑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sz="20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en-US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Instantaneous Velocity and Speed </a:t>
                </a:r>
              </a:p>
              <a:p>
                <a:pPr marL="0" indent="0">
                  <a:buNone/>
                </a:pPr>
                <a:r>
                  <a:rPr lang="en-US" sz="2000" dirty="0"/>
                  <a:t>• The instantaneous velocity v equals the limiting value of the ratio ΔS / </a:t>
                </a:r>
                <a:r>
                  <a:rPr lang="en-US" sz="2000" dirty="0" err="1"/>
                  <a:t>Δt</a:t>
                </a:r>
                <a:r>
                  <a:rPr lang="en-US" sz="2000" dirty="0"/>
                  <a:t> as </a:t>
                </a:r>
                <a:r>
                  <a:rPr lang="en-US" sz="2000" dirty="0" err="1"/>
                  <a:t>Δt</a:t>
                </a:r>
                <a:r>
                  <a:rPr lang="en-US" sz="2000" dirty="0"/>
                  <a:t> approaches zero </a:t>
                </a:r>
              </a:p>
              <a:p>
                <a:pPr marL="0" indent="0">
                  <a:buNone/>
                </a:pPr>
                <a:r>
                  <a:rPr lang="en-US" sz="2000" dirty="0"/>
                  <a:t>• The instantaneous speed of a particle is defined as the magnitude of its instantaneous velocity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C00000"/>
                    </a:solidFill>
                  </a:rPr>
                  <a:t>At instantaneous</a:t>
                </a:r>
                <a:r>
                  <a:rPr lang="en-US" sz="2000" dirty="0"/>
                  <a:t>: the magnitude of </a:t>
                </a:r>
                <a:r>
                  <a:rPr lang="en-US" sz="2000" u="sng" dirty="0"/>
                  <a:t>instantaneous velocity </a:t>
                </a:r>
                <a:r>
                  <a:rPr lang="en-US" sz="2000" dirty="0"/>
                  <a:t>is the </a:t>
                </a:r>
                <a:r>
                  <a:rPr lang="en-US" sz="2000" u="sng" dirty="0"/>
                  <a:t>instantaneous speed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50844"/>
                <a:ext cx="10515600" cy="5626120"/>
              </a:xfrm>
              <a:blipFill>
                <a:blip r:embed="rId2"/>
                <a:stretch>
                  <a:fillRect l="-928" t="-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F1A9C-ECDE-4612-BDBD-5BD03053D82A}" type="slidenum">
              <a:rPr lang="en-US" smtClean="0"/>
              <a:t>3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44FA7C-348D-4CE4-883B-8AC9C042580F}"/>
              </a:ext>
            </a:extLst>
          </p:cNvPr>
          <p:cNvGrpSpPr/>
          <p:nvPr/>
        </p:nvGrpSpPr>
        <p:grpSpPr>
          <a:xfrm>
            <a:off x="8053600" y="1339345"/>
            <a:ext cx="3400000" cy="2957233"/>
            <a:chOff x="8053600" y="1339345"/>
            <a:chExt cx="3400000" cy="295723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3600" y="1861851"/>
              <a:ext cx="3400000" cy="2434727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D173065-466D-414F-B30F-1CA8F435D44D}"/>
                </a:ext>
              </a:extLst>
            </p:cNvPr>
            <p:cNvCxnSpPr/>
            <p:nvPr/>
          </p:nvCxnSpPr>
          <p:spPr>
            <a:xfrm flipH="1">
              <a:off x="8449937" y="1663547"/>
              <a:ext cx="1421176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3EABCD2-BCED-4954-9EFD-50274DC13855}"/>
                </a:ext>
              </a:extLst>
            </p:cNvPr>
            <p:cNvCxnSpPr/>
            <p:nvPr/>
          </p:nvCxnSpPr>
          <p:spPr>
            <a:xfrm flipH="1">
              <a:off x="8449937" y="1983036"/>
              <a:ext cx="204913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B14EDF-0EB1-48C4-9E8E-BC1FC6551F9E}"/>
                </a:ext>
              </a:extLst>
            </p:cNvPr>
            <p:cNvSpPr txBox="1"/>
            <p:nvPr/>
          </p:nvSpPr>
          <p:spPr>
            <a:xfrm>
              <a:off x="8917510" y="1339345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EB1904-D12B-494E-B376-0AE247439DAB}"/>
                </a:ext>
              </a:extLst>
            </p:cNvPr>
            <p:cNvSpPr txBox="1"/>
            <p:nvPr/>
          </p:nvSpPr>
          <p:spPr>
            <a:xfrm>
              <a:off x="8917510" y="1677185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993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232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Acceleration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47452"/>
                <a:ext cx="10515600" cy="5229511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70000"/>
                  </a:lnSpc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 The average acceleration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</m:oMath>
                </a14:m>
                <a:r>
                  <a:rPr lang="en-US" sz="2000" dirty="0"/>
                  <a:t>of the particle is defined as the change in velocity </a:t>
                </a:r>
                <a:r>
                  <a:rPr lang="en-US" sz="2000" dirty="0" err="1"/>
                  <a:t>Δv</a:t>
                </a:r>
                <a:r>
                  <a:rPr lang="en-US" sz="2000" dirty="0"/>
                  <a:t> divided by the time interval </a:t>
                </a:r>
                <a:r>
                  <a:rPr lang="en-US" sz="2000" dirty="0" err="1"/>
                  <a:t>Δt</a:t>
                </a:r>
                <a:r>
                  <a:rPr lang="en-US" sz="2000" dirty="0"/>
                  <a:t> during which that change occurs.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000" dirty="0"/>
                  <a:t>                        while the instantaneous acceleration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         </m:t>
                    </m:r>
                    <m:func>
                      <m:funcPr>
                        <m:ctrlPr>
                          <a:rPr lang="pt-B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pt-BR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t-BR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  <m:func>
                          <m:funcPr>
                            <m:ctrlPr>
                              <a:rPr lang="pt-BR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f>
                              <m:fPr>
                                <m:ctrlPr>
                                  <a:rPr lang="pt-BR" sz="20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0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r>
                                  <a:rPr lang="pt-BR" sz="20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  <m:limLow>
                              <m:limLowPr>
                                <m:ctrlPr>
                                  <a:rPr lang="pt-BR" sz="20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20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pt-BR" sz="20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pt-BR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lim>
                            </m:limLow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</m:fName>
                          <m:e>
                            <m:f>
                              <m:fPr>
                                <m:ctrlPr>
                                  <a:rPr lang="pt-BR" sz="20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0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0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num>
                              <m:den>
                                <m:r>
                                  <a:rPr lang="pt-BR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pt-BR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func>
                      </m:fName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 A particle that is speed up is </a:t>
                </a:r>
                <a:r>
                  <a:rPr lang="en-US" sz="2000" u="sng" dirty="0"/>
                  <a:t>acceleration</a:t>
                </a:r>
                <a:r>
                  <a:rPr lang="en-US" sz="2000" dirty="0"/>
                  <a:t> While a particle that is slowing down is </a:t>
                </a:r>
                <a:r>
                  <a:rPr lang="en-US" sz="2000" u="sng" dirty="0"/>
                  <a:t>deceleration</a:t>
                </a:r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Particles influence by </a:t>
                </a:r>
                <a:r>
                  <a:rPr lang="en-US" sz="2000" u="sng" dirty="0"/>
                  <a:t>constant</a:t>
                </a:r>
                <a:r>
                  <a:rPr lang="en-US" sz="2000" dirty="0"/>
                  <a:t> acceleration can use the following relations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    …………………………………………….1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type m:val="skw"/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……………………………….2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0" dirty="0">
                    <a:solidFill>
                      <a:srgbClr val="FF0000"/>
                    </a:solidFill>
                  </a:rPr>
                  <a:t>……………………………….3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47452"/>
                <a:ext cx="10515600" cy="5229511"/>
              </a:xfrm>
              <a:blipFill>
                <a:blip r:embed="rId2"/>
                <a:stretch>
                  <a:fillRect l="-580" b="-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F1A9C-ECDE-4612-BDBD-5BD03053D8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5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4109"/>
            <a:ext cx="10515600" cy="63741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Review of important  concepts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5923"/>
                <a:ext cx="10515600" cy="492104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dynamics is concerned with bodies that have accelerated motion.</a:t>
                </a:r>
              </a:p>
              <a:p>
                <a:r>
                  <a:rPr lang="en-US" dirty="0"/>
                  <a:t>Kinematics is a study of the geometry of the motion. </a:t>
                </a:r>
              </a:p>
              <a:p>
                <a:r>
                  <a:rPr lang="en-US" dirty="0"/>
                  <a:t>Kinetics is a study of the forces that cause the motion.</a:t>
                </a:r>
              </a:p>
              <a:p>
                <a:r>
                  <a:rPr lang="en-US" dirty="0"/>
                  <a:t>Rectilinear kinematics refers to straight-line motion.</a:t>
                </a:r>
              </a:p>
              <a:p>
                <a:r>
                  <a:rPr lang="en-US" dirty="0"/>
                  <a:t>Speed refer to the magnitude of velocity.</a:t>
                </a:r>
              </a:p>
              <a:p>
                <a:r>
                  <a:rPr lang="en-US" dirty="0"/>
                  <a:t>Average speed is the total distance traveled divided by the total time.</a:t>
                </a:r>
              </a:p>
              <a:p>
                <a:r>
                  <a:rPr lang="en-US" dirty="0"/>
                  <a:t>Average velocity is the displacement divided by total time.</a:t>
                </a:r>
              </a:p>
              <a:p>
                <a:r>
                  <a:rPr lang="en-US" dirty="0"/>
                  <a:t>A particle that is slowing down is decelerating.</a:t>
                </a:r>
              </a:p>
              <a:p>
                <a:r>
                  <a:rPr lang="en-US" dirty="0"/>
                  <a:t>A particle can have an acceleration and yet have zero velocity.</a:t>
                </a:r>
              </a:p>
              <a:p>
                <a:r>
                  <a:rPr lang="en-US" dirty="0"/>
                  <a:t>The relationship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𝑎𝑑𝑠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𝑣𝑑𝑣</m:t>
                    </m:r>
                  </m:oMath>
                </a14:m>
                <a:r>
                  <a:rPr lang="en-US" dirty="0"/>
                  <a:t> is derived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/>
                  <a:t> 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err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,by eliminating </a:t>
                </a:r>
                <a:r>
                  <a:rPr lang="en-US" dirty="0" err="1"/>
                  <a:t>dt.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5923"/>
                <a:ext cx="10515600" cy="4921040"/>
              </a:xfrm>
              <a:blipFill>
                <a:blip r:embed="rId2"/>
                <a:stretch>
                  <a:fillRect l="-928" t="-2478" b="-2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F1A9C-ECDE-4612-BDBD-5BD03053D8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8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8973" y="307975"/>
            <a:ext cx="9661793" cy="615892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F1A9C-ECDE-4612-BDBD-5BD03053D82A}" type="slidenum">
              <a:rPr lang="en-US" smtClean="0"/>
              <a:t>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737253" y="6059277"/>
            <a:ext cx="1299990" cy="4076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-4+4t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28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14321</TotalTime>
  <Words>479</Words>
  <Application>Microsoft Office PowerPoint</Application>
  <PresentationFormat>Widescreen</PresentationFormat>
  <Paragraphs>60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University of Salahadden-Erbil School of Engineering Electrical Department Second Year- forth Semester 2021-2022</vt:lpstr>
      <vt:lpstr>PowerPoint Presentation</vt:lpstr>
      <vt:lpstr>PowerPoint Presentation</vt:lpstr>
      <vt:lpstr> Acceleration </vt:lpstr>
      <vt:lpstr>Review of important  concepts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Year  ELCE 2010 Digital System design  ECE Department First semester, 2012-2013</dc:title>
  <dc:creator>Toshiba</dc:creator>
  <cp:lastModifiedBy>Toshiba</cp:lastModifiedBy>
  <cp:revision>373</cp:revision>
  <cp:lastPrinted>2018-01-16T21:07:48Z</cp:lastPrinted>
  <dcterms:created xsi:type="dcterms:W3CDTF">2016-10-18T13:03:27Z</dcterms:created>
  <dcterms:modified xsi:type="dcterms:W3CDTF">2022-05-23T20:06:37Z</dcterms:modified>
</cp:coreProperties>
</file>