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03" r:id="rId3"/>
    <p:sldId id="304" r:id="rId4"/>
    <p:sldId id="312" r:id="rId5"/>
    <p:sldId id="305" r:id="rId6"/>
    <p:sldId id="306" r:id="rId7"/>
    <p:sldId id="307" r:id="rId8"/>
    <p:sldId id="313" r:id="rId9"/>
    <p:sldId id="314" r:id="rId10"/>
    <p:sldId id="315" r:id="rId11"/>
    <p:sldId id="308" r:id="rId12"/>
    <p:sldId id="309" r:id="rId13"/>
    <p:sldId id="310" r:id="rId14"/>
    <p:sldId id="31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591" autoAdjust="0"/>
  </p:normalViewPr>
  <p:slideViewPr>
    <p:cSldViewPr snapToGrid="0">
      <p:cViewPr varScale="1">
        <p:scale>
          <a:sx n="40" d="100"/>
          <a:sy n="40" d="100"/>
        </p:scale>
        <p:origin x="84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BB32-1C6F-4F44-B958-3C4C2E913F9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B67E-0DED-4C43-9BF7-0BBE31538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66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BB32-1C6F-4F44-B958-3C4C2E913F9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B67E-0DED-4C43-9BF7-0BBE31538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56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BB32-1C6F-4F44-B958-3C4C2E913F9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B67E-0DED-4C43-9BF7-0BBE31538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34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BB32-1C6F-4F44-B958-3C4C2E913F9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B67E-0DED-4C43-9BF7-0BBE31538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60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BB32-1C6F-4F44-B958-3C4C2E913F9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B67E-0DED-4C43-9BF7-0BBE31538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BB32-1C6F-4F44-B958-3C4C2E913F9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B67E-0DED-4C43-9BF7-0BBE31538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47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BB32-1C6F-4F44-B958-3C4C2E913F9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B67E-0DED-4C43-9BF7-0BBE31538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29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BB32-1C6F-4F44-B958-3C4C2E913F9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B67E-0DED-4C43-9BF7-0BBE31538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1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BB32-1C6F-4F44-B958-3C4C2E913F9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B67E-0DED-4C43-9BF7-0BBE31538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07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BB32-1C6F-4F44-B958-3C4C2E913F9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B67E-0DED-4C43-9BF7-0BBE31538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4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BB32-1C6F-4F44-B958-3C4C2E913F9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B67E-0DED-4C43-9BF7-0BBE31538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2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ABB32-1C6F-4F44-B958-3C4C2E913F9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6B67E-0DED-4C43-9BF7-0BBE31538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6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839" y="2588493"/>
            <a:ext cx="11039707" cy="3700795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b="1" dirty="0">
                <a:solidFill>
                  <a:prstClr val="black"/>
                </a:solidFill>
              </a:rPr>
              <a:t> </a:t>
            </a:r>
          </a:p>
          <a:p>
            <a:pPr algn="l">
              <a:lnSpc>
                <a:spcPct val="80000"/>
              </a:lnSpc>
            </a:pPr>
            <a:endParaRPr lang="en-US" b="1" dirty="0">
              <a:solidFill>
                <a:srgbClr val="0000CC"/>
              </a:solidFill>
            </a:endParaRPr>
          </a:p>
          <a:p>
            <a:r>
              <a:rPr lang="en-US" sz="5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Of Gravity </a:t>
            </a:r>
          </a:p>
          <a:p>
            <a:r>
              <a:rPr lang="en-US" dirty="0"/>
              <a:t>Lecture 5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By  </a:t>
            </a:r>
          </a:p>
          <a:p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Asst. Lect.   Niyaz O. Ali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5258" y="483731"/>
            <a:ext cx="2104762" cy="210476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76146" y="561642"/>
            <a:ext cx="11199542" cy="2026851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Salahadden-Erbil</a:t>
            </a:r>
            <a:b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of Engineering</a:t>
            </a:r>
            <a:b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Electrical Department</a:t>
            </a:r>
            <a:b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Year- Third Semester</a:t>
            </a:r>
            <a:b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2019-2020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F1A9C-ECDE-4612-BDBD-5BD03053D8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2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F5C877D-5D36-4C2E-8608-855CBAB87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759" y="427500"/>
            <a:ext cx="9570482" cy="5761038"/>
          </a:xfrm>
        </p:spPr>
      </p:pic>
    </p:spTree>
    <p:extLst>
      <p:ext uri="{BB962C8B-B14F-4D97-AF65-F5344CB8AC3E}">
        <p14:creationId xmlns:p14="http://schemas.microsoft.com/office/powerpoint/2010/main" val="2683507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80" y="207983"/>
            <a:ext cx="5262764" cy="6487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744" y="207984"/>
            <a:ext cx="5523809" cy="648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7" y="168485"/>
            <a:ext cx="5276640" cy="637181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47" y="168484"/>
            <a:ext cx="5657143" cy="637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3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3" y="174196"/>
            <a:ext cx="5373499" cy="637707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902" y="174196"/>
            <a:ext cx="5561905" cy="6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36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0861" y="416689"/>
                <a:ext cx="11389488" cy="603041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02060"/>
                    </a:solidFill>
                  </a:rPr>
                  <a:t> Composite Bodies </a:t>
                </a:r>
              </a:p>
              <a:p>
                <a:pPr marL="0" indent="0">
                  <a:buNone/>
                </a:pPr>
                <a:r>
                  <a:rPr lang="en-US" sz="1800" dirty="0"/>
                  <a:t>A composite body consists of a series of connected “simpler” shaped </a:t>
                </a:r>
              </a:p>
              <a:p>
                <a:pPr marL="0" indent="0">
                  <a:buNone/>
                </a:pPr>
                <a:r>
                  <a:rPr lang="en-US" sz="1800" dirty="0"/>
                  <a:t>bodies, which may be rectangular, triangular, semicircular, etc. Such a </a:t>
                </a:r>
              </a:p>
              <a:p>
                <a:pPr marL="0" indent="0">
                  <a:buNone/>
                </a:pPr>
                <a:r>
                  <a:rPr lang="en-US" sz="1800" dirty="0"/>
                  <a:t>body can often be sectioned or divided into its composite parts and, </a:t>
                </a:r>
              </a:p>
              <a:p>
                <a:pPr marL="0" indent="0">
                  <a:buNone/>
                </a:pPr>
                <a:r>
                  <a:rPr lang="en-US" sz="1800" dirty="0"/>
                  <a:t>provided the weight and location of the center of gravity of each of these </a:t>
                </a:r>
              </a:p>
              <a:p>
                <a:pPr marL="0" indent="0">
                  <a:buNone/>
                </a:pPr>
                <a:r>
                  <a:rPr lang="en-US" sz="1800" dirty="0"/>
                  <a:t>parts are known.*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sz="2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,</m:t>
                    </m:r>
                  </m:oMath>
                </a14:m>
                <a:r>
                  <a:rPr lang="en-US" sz="2600" dirty="0">
                    <a:solidFill>
                      <a:srgbClr val="C00000"/>
                    </a:solidFill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sz="2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n-US" sz="2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sz="2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2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n-US" sz="2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n-US" sz="2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2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     ,    </m:t>
                    </m:r>
                    <m:acc>
                      <m:accPr>
                        <m:chr m:val="̅"/>
                        <m:ctrlP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sz="2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sz="2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n-US" sz="2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sz="2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2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n-US" sz="2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n-US" sz="2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2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r>
                  <a:rPr lang="en-US" sz="1800" dirty="0"/>
                  <a:t>Where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represent the coordinates of the center of gravity G of the composite body(entire body).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represent the coordinates of the center of gravity of each composite part of the body. 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sz="1800" dirty="0"/>
                  <a:t>When the body has a constant density or constant specific weight , the center of gravity </a:t>
                </a:r>
                <a:r>
                  <a:rPr lang="en-US" sz="1800" b="1" u="sng" dirty="0"/>
                  <a:t>coincides</a:t>
                </a:r>
                <a:r>
                  <a:rPr lang="en-US" sz="1800" dirty="0"/>
                  <a:t> with the centroid of the body.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*If a composite body has a hole , or a geometric region having no material, then consider the composite body without the hole and consider the hole as an additional composite part having negative weight or size. </a:t>
                </a:r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0861" y="416689"/>
                <a:ext cx="11389488" cy="6030410"/>
              </a:xfrm>
              <a:blipFill>
                <a:blip r:embed="rId2"/>
                <a:stretch>
                  <a:fillRect l="-1070" t="-1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9B675D2-AC68-464B-BB0B-113EBE5E9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187" y="632777"/>
            <a:ext cx="3892952" cy="33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15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18" y="52086"/>
            <a:ext cx="11702007" cy="68059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>
                <a:solidFill>
                  <a:srgbClr val="002060"/>
                </a:solidFill>
              </a:rPr>
              <a:t>Center of Gravity, Mass, and the Centroid of a Body</a:t>
            </a: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</a:rPr>
              <a:t>Imagine the coordinate system rotate 90</a:t>
            </a:r>
            <a:r>
              <a:rPr lang="en-US" sz="1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⁰then :</a:t>
            </a:r>
            <a:endParaRPr lang="en-US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That is, the (x, y, z)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of </a:t>
            </a:r>
            <a:r>
              <a:rPr lang="en-US" sz="1800" b="1" i="1" dirty="0">
                <a:solidFill>
                  <a:srgbClr val="002060"/>
                </a:solidFill>
              </a:rPr>
              <a:t>center of gravity </a:t>
            </a:r>
            <a:r>
              <a:rPr lang="en-US" sz="1800" b="1" dirty="0">
                <a:solidFill>
                  <a:srgbClr val="002060"/>
                </a:solidFill>
              </a:rPr>
              <a:t>(</a:t>
            </a:r>
            <a:r>
              <a:rPr lang="en-US" sz="2200" b="1" dirty="0">
                <a:solidFill>
                  <a:srgbClr val="002060"/>
                </a:solidFill>
              </a:rPr>
              <a:t>C</a:t>
            </a:r>
            <a:r>
              <a:rPr lang="en-US" sz="1800" b="1" dirty="0">
                <a:solidFill>
                  <a:srgbClr val="002060"/>
                </a:solidFill>
              </a:rPr>
              <a:t>g)</a:t>
            </a:r>
            <a:r>
              <a:rPr lang="en-US" sz="1800" dirty="0">
                <a:solidFill>
                  <a:srgbClr val="002060"/>
                </a:solidFill>
              </a:rPr>
              <a:t>is </a:t>
            </a:r>
          </a:p>
          <a:p>
            <a:pPr marL="0" indent="0">
              <a:buNone/>
            </a:pPr>
            <a:endParaRPr lang="en-US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And the (x, y, z)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of </a:t>
            </a:r>
            <a:r>
              <a:rPr lang="en-US" sz="1800" b="1" i="1" dirty="0">
                <a:solidFill>
                  <a:srgbClr val="002060"/>
                </a:solidFill>
              </a:rPr>
              <a:t>center of mass </a:t>
            </a:r>
            <a:r>
              <a:rPr lang="en-US" sz="1800" b="1" dirty="0">
                <a:solidFill>
                  <a:srgbClr val="002060"/>
                </a:solidFill>
              </a:rPr>
              <a:t>(</a:t>
            </a:r>
            <a:r>
              <a:rPr lang="en-US" sz="2200" b="1" dirty="0">
                <a:solidFill>
                  <a:srgbClr val="002060"/>
                </a:solidFill>
              </a:rPr>
              <a:t>C</a:t>
            </a:r>
            <a:r>
              <a:rPr lang="en-US" sz="1800" b="1" dirty="0">
                <a:solidFill>
                  <a:srgbClr val="002060"/>
                </a:solidFill>
              </a:rPr>
              <a:t>m) </a:t>
            </a:r>
            <a:r>
              <a:rPr lang="en-US" sz="1800" dirty="0">
                <a:solidFill>
                  <a:srgbClr val="002060"/>
                </a:solidFill>
              </a:rPr>
              <a:t>is </a:t>
            </a:r>
          </a:p>
          <a:p>
            <a:pPr marL="0" indent="0">
              <a:buNone/>
            </a:pPr>
            <a:endParaRPr lang="en-US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**</a:t>
            </a:r>
            <a:r>
              <a:rPr lang="en-US" sz="1800" dirty="0">
                <a:solidFill>
                  <a:srgbClr val="FF0000"/>
                </a:solidFill>
              </a:rPr>
              <a:t>In order to study the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 dynamic response or accelerated motion of a body, it becomes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 important to locate the body’s center of mass Cm,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48" y="674889"/>
            <a:ext cx="7222601" cy="2639028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16375" y="827260"/>
            <a:ext cx="11175359" cy="5652006"/>
            <a:chOff x="468773" y="935559"/>
            <a:chExt cx="11175359" cy="56520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773" y="2041225"/>
              <a:ext cx="3808071" cy="51039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774" y="935559"/>
              <a:ext cx="3808071" cy="46666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773" y="1309778"/>
              <a:ext cx="3808071" cy="73144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773" y="2772672"/>
              <a:ext cx="3808071" cy="64954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2460" y="3422217"/>
              <a:ext cx="4485714" cy="123994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1984" y="4574287"/>
              <a:ext cx="4476190" cy="123994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2703" y="3541971"/>
              <a:ext cx="3971429" cy="30455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8469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704" y="194330"/>
            <a:ext cx="11357363" cy="6469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     </a:t>
            </a:r>
            <a:r>
              <a:rPr lang="en-US" sz="2000" b="1" dirty="0">
                <a:solidFill>
                  <a:srgbClr val="002060"/>
                </a:solidFill>
              </a:rPr>
              <a:t>And the (x, y, z) of</a:t>
            </a:r>
          </a:p>
          <a:p>
            <a:pPr marL="0" indent="0">
              <a:buNone/>
            </a:pPr>
            <a:r>
              <a:rPr lang="en-US" sz="2000" b="1" i="1" dirty="0">
                <a:solidFill>
                  <a:srgbClr val="002060"/>
                </a:solidFill>
              </a:rPr>
              <a:t>    centroid of a volume</a:t>
            </a:r>
            <a:r>
              <a:rPr lang="en-US" sz="2000" b="1" dirty="0">
                <a:solidFill>
                  <a:srgbClr val="002060"/>
                </a:solidFill>
              </a:rPr>
              <a:t>(C)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    or geometric center </a:t>
            </a:r>
            <a:r>
              <a:rPr lang="en-US" sz="2000" dirty="0">
                <a:solidFill>
                  <a:srgbClr val="002060"/>
                </a:solidFill>
              </a:rPr>
              <a:t>is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** </a:t>
            </a:r>
            <a:r>
              <a:rPr lang="en-US" sz="1800" dirty="0">
                <a:solidFill>
                  <a:srgbClr val="FF0000"/>
                </a:solidFill>
              </a:rPr>
              <a:t>assume the body  is made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from a homogeneous material, then its density </a:t>
            </a:r>
            <a:r>
              <a:rPr lang="en-US" sz="1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𝝆</a:t>
            </a:r>
            <a:r>
              <a:rPr lang="en-US" sz="1800" dirty="0">
                <a:solidFill>
                  <a:srgbClr val="FF0000"/>
                </a:solidFill>
              </a:rPr>
              <a:t>(rho) will be constant.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Therefore, a differential element of volume </a:t>
            </a:r>
            <a:r>
              <a:rPr lang="en-US" sz="1800" dirty="0" err="1">
                <a:solidFill>
                  <a:srgbClr val="FF0000"/>
                </a:solidFill>
              </a:rPr>
              <a:t>dV</a:t>
            </a:r>
            <a:r>
              <a:rPr lang="en-US" sz="1800" dirty="0">
                <a:solidFill>
                  <a:srgbClr val="FF0000"/>
                </a:solidFill>
              </a:rPr>
              <a:t> has a mass dm = </a:t>
            </a:r>
            <a:r>
              <a:rPr lang="en-US" sz="1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𝝆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dV</a:t>
            </a:r>
            <a:r>
              <a:rPr lang="en-US" sz="1800" dirty="0">
                <a:solidFill>
                  <a:srgbClr val="FF0000"/>
                </a:solidFill>
              </a:rPr>
              <a:t>. ,</a:t>
            </a:r>
            <a:endParaRPr lang="en-US" sz="2400" dirty="0"/>
          </a:p>
          <a:p>
            <a:pPr marL="0" indent="0">
              <a:buNone/>
            </a:pPr>
            <a:r>
              <a:rPr lang="en-US" sz="1800" dirty="0"/>
              <a:t>Therefore, if the volume possesses two planes of symmetry, then its centroid</a:t>
            </a:r>
          </a:p>
          <a:p>
            <a:pPr marL="0" indent="0">
              <a:buNone/>
            </a:pPr>
            <a:r>
              <a:rPr lang="en-US" sz="1800" dirty="0"/>
              <a:t> must lie along the line of intersection of these two planes. For example,</a:t>
            </a:r>
          </a:p>
          <a:p>
            <a:pPr marL="0" indent="0">
              <a:buNone/>
            </a:pPr>
            <a:r>
              <a:rPr lang="en-US" sz="1800" dirty="0"/>
              <a:t> the cone in Fig. has a centroid that lies on the y axis so that x = z = 0 .</a:t>
            </a:r>
          </a:p>
          <a:p>
            <a:pPr marL="0" indent="0">
              <a:buNone/>
            </a:pPr>
            <a:r>
              <a:rPr lang="en-US" sz="1800" dirty="0"/>
              <a:t>The location y can be found using a </a:t>
            </a:r>
            <a:r>
              <a:rPr lang="en-US" sz="1800" b="1" i="1" dirty="0"/>
              <a:t>single</a:t>
            </a:r>
            <a:r>
              <a:rPr lang="en-US" sz="1800" dirty="0"/>
              <a:t> integration.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……………………………………………………………………………………………………………………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000" b="1" dirty="0"/>
              <a:t>The </a:t>
            </a:r>
            <a:r>
              <a:rPr lang="en-US" sz="2000" b="1" i="1" dirty="0"/>
              <a:t>centroid of an area </a:t>
            </a:r>
            <a:r>
              <a:rPr lang="en-US" sz="2000" dirty="0"/>
              <a:t>is  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886" y="194329"/>
            <a:ext cx="3741181" cy="2467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055" y="305947"/>
            <a:ext cx="4447619" cy="13451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5A0516-D841-46C4-A03B-194B9D5BF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886" y="2662177"/>
            <a:ext cx="3609524" cy="31142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74E4CC-39E9-42CE-800D-3C53DBEFAE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35" y="5104436"/>
            <a:ext cx="3609524" cy="116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60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54E17E-E49F-430C-B454-F08190F400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1257" y="399325"/>
                <a:ext cx="11581873" cy="59064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                            Vertical strip                       Horizontal strip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𝑦𝑑𝑥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𝑥𝑑𝑦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                                                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54E17E-E49F-430C-B454-F08190F400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257" y="399325"/>
                <a:ext cx="11581873" cy="590647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43E8B24-00B5-4768-96B1-A0EE82D16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85" y="399326"/>
            <a:ext cx="11287245" cy="40301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5CE66A-73DA-4BF5-A6F2-4EB47E024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4523624"/>
            <a:ext cx="4120737" cy="151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1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53606" y="428261"/>
                <a:ext cx="10515600" cy="598095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</a:t>
                </a:r>
                <a:r>
                  <a:rPr lang="en-US" b="1" i="1" dirty="0"/>
                  <a:t>centroid of a line </a:t>
                </a:r>
                <a:r>
                  <a:rPr lang="en-US" dirty="0"/>
                  <a:t>is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         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       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              or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1800" dirty="0"/>
                  <a:t>Either one of these expressions can be used; however, for application, </a:t>
                </a:r>
              </a:p>
              <a:p>
                <a:pPr marL="0" indent="0">
                  <a:buNone/>
                </a:pPr>
                <a:r>
                  <a:rPr lang="en-US" sz="1800" dirty="0"/>
                  <a:t>the one that will result in a simpler integration should be selected. For </a:t>
                </a:r>
              </a:p>
              <a:p>
                <a:pPr marL="0" indent="0">
                  <a:buNone/>
                </a:pPr>
                <a:r>
                  <a:rPr lang="en-US" sz="1800" dirty="0"/>
                  <a:t>example, consider the rod in Fig. 9–6b , defined by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800" b="0" dirty="0"/>
              </a:p>
              <a:p>
                <a:pPr marL="0" indent="0">
                  <a:buNone/>
                </a:pPr>
                <a:r>
                  <a:rPr lang="en-US" sz="1800" dirty="0"/>
                  <a:t>The length of element is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𝑑𝑙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800" dirty="0"/>
                  <a:t>   is easer than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3606" y="428261"/>
                <a:ext cx="10515600" cy="5980953"/>
              </a:xfrm>
              <a:blipFill>
                <a:blip r:embed="rId2"/>
                <a:stretch>
                  <a:fillRect l="-1043" b="-12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06" y="3094930"/>
            <a:ext cx="2714286" cy="155238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38200" y="428260"/>
            <a:ext cx="10515600" cy="5980956"/>
            <a:chOff x="838200" y="428260"/>
            <a:chExt cx="10515600" cy="59809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3762" y="428263"/>
              <a:ext cx="3240038" cy="266666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3762" y="3094930"/>
              <a:ext cx="3240038" cy="331428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120" y="428260"/>
              <a:ext cx="2428571" cy="126666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838200" y="2042556"/>
                  <a:ext cx="7275562" cy="70474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/>
                    <a:t>Here, the length of the differential element is given by the Pythagorean theorem   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𝑑𝑙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a14:m>
                  <a:r>
                    <a:rPr lang="en-US" dirty="0"/>
                    <a:t>      which can also be written in the form</a:t>
                  </a: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2042556"/>
                  <a:ext cx="7275562" cy="704745"/>
                </a:xfrm>
                <a:prstGeom prst="rect">
                  <a:avLst/>
                </a:prstGeom>
                <a:blipFill>
                  <a:blip r:embed="rId7"/>
                  <a:stretch>
                    <a:fillRect l="-754" t="-4310" b="-120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04" y="3094930"/>
              <a:ext cx="2647619" cy="1380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7410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14286" cy="3800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04" y="4140322"/>
            <a:ext cx="2152381" cy="20336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286" y="0"/>
            <a:ext cx="5637248" cy="6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54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7CF8A32-1B9C-4016-9761-FE96800F7A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78" y="335666"/>
            <a:ext cx="10556110" cy="6134582"/>
          </a:xfrm>
        </p:spPr>
      </p:pic>
    </p:spTree>
    <p:extLst>
      <p:ext uri="{BB962C8B-B14F-4D97-AF65-F5344CB8AC3E}">
        <p14:creationId xmlns:p14="http://schemas.microsoft.com/office/powerpoint/2010/main" val="2762835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F5C89E4-327B-4CAD-9A93-71DF6437F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15" y="416689"/>
            <a:ext cx="10994985" cy="576027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B624608B-03BD-4FCE-A8F8-9120E16EA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15" y="405114"/>
            <a:ext cx="10174147" cy="552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75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85E46EF-7D6A-4276-93A0-052F17B0DB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80" y="277371"/>
            <a:ext cx="1028460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31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13992</TotalTime>
  <Words>558</Words>
  <Application>Microsoft Office PowerPoint</Application>
  <PresentationFormat>Widescreen</PresentationFormat>
  <Paragraphs>96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University of Salahadden-Erbil College of Engineering Electrical Department Second Year- Third Semester 2019-2020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gg</dc:title>
  <dc:creator>Toshiba</dc:creator>
  <cp:lastModifiedBy>Toshiba</cp:lastModifiedBy>
  <cp:revision>150</cp:revision>
  <cp:lastPrinted>2019-10-24T04:21:08Z</cp:lastPrinted>
  <dcterms:created xsi:type="dcterms:W3CDTF">2019-10-19T03:09:32Z</dcterms:created>
  <dcterms:modified xsi:type="dcterms:W3CDTF">2020-09-16T11:22:34Z</dcterms:modified>
</cp:coreProperties>
</file>