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47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501E94-1559-4F36-A150-4317D7B37F35}"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CCAED-48D8-4FBB-8BFB-27EA6E254A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501E94-1559-4F36-A150-4317D7B37F35}"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CCAED-48D8-4FBB-8BFB-27EA6E254A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501E94-1559-4F36-A150-4317D7B37F35}"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CCAED-48D8-4FBB-8BFB-27EA6E254A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501E94-1559-4F36-A150-4317D7B37F35}"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CCAED-48D8-4FBB-8BFB-27EA6E254A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501E94-1559-4F36-A150-4317D7B37F35}"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CCAED-48D8-4FBB-8BFB-27EA6E254A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501E94-1559-4F36-A150-4317D7B37F35}" type="datetimeFigureOut">
              <a:rPr lang="en-US" smtClean="0"/>
              <a:pPr/>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CCAED-48D8-4FBB-8BFB-27EA6E254A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501E94-1559-4F36-A150-4317D7B37F35}" type="datetimeFigureOut">
              <a:rPr lang="en-US" smtClean="0"/>
              <a:pPr/>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FCCAED-48D8-4FBB-8BFB-27EA6E254A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501E94-1559-4F36-A150-4317D7B37F35}" type="datetimeFigureOut">
              <a:rPr lang="en-US" smtClean="0"/>
              <a:pPr/>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CCAED-48D8-4FBB-8BFB-27EA6E254A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501E94-1559-4F36-A150-4317D7B37F35}" type="datetimeFigureOut">
              <a:rPr lang="en-US" smtClean="0"/>
              <a:pPr/>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CCAED-48D8-4FBB-8BFB-27EA6E254A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501E94-1559-4F36-A150-4317D7B37F35}" type="datetimeFigureOut">
              <a:rPr lang="en-US" smtClean="0"/>
              <a:pPr/>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CCAED-48D8-4FBB-8BFB-27EA6E254A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501E94-1559-4F36-A150-4317D7B37F35}" type="datetimeFigureOut">
              <a:rPr lang="en-US" smtClean="0"/>
              <a:pPr/>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CCAED-48D8-4FBB-8BFB-27EA6E254A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01E94-1559-4F36-A150-4317D7B37F35}" type="datetimeFigureOut">
              <a:rPr lang="en-US" smtClean="0"/>
              <a:pPr/>
              <a:t>5/29/2023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CCAED-48D8-4FBB-8BFB-27EA6E254A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83853"/>
            <a:ext cx="7772400" cy="1470025"/>
          </a:xfrm>
        </p:spPr>
        <p:txBody>
          <a:bodyPr/>
          <a:lstStyle/>
          <a:p>
            <a:r>
              <a:rPr lang="en-US" b="1" dirty="0"/>
              <a:t>Lecture Poultry project</a:t>
            </a:r>
            <a:br>
              <a:rPr lang="en-US" dirty="0"/>
            </a:br>
            <a:endParaRPr lang="en-US" dirty="0"/>
          </a:p>
        </p:txBody>
      </p:sp>
      <p:sp>
        <p:nvSpPr>
          <p:cNvPr id="3" name="Subtitle 2"/>
          <p:cNvSpPr>
            <a:spLocks noGrp="1"/>
          </p:cNvSpPr>
          <p:nvPr>
            <p:ph type="subTitle" idx="1"/>
          </p:nvPr>
        </p:nvSpPr>
        <p:spPr>
          <a:xfrm>
            <a:off x="1371600" y="3600450"/>
            <a:ext cx="6400800" cy="1752600"/>
          </a:xfrm>
        </p:spPr>
        <p:txBody>
          <a:bodyPr>
            <a:normAutofit fontScale="92500" lnSpcReduction="20000"/>
          </a:bodyPr>
          <a:lstStyle/>
          <a:p>
            <a:r>
              <a:rPr lang="en-GB"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Lecturer's name  </a:t>
            </a:r>
          </a:p>
          <a:p>
            <a:r>
              <a:rPr lang="en-GB"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Assist. Prof.  Dr Nidhal A. Mustafa</a:t>
            </a:r>
          </a:p>
          <a:p>
            <a:endParaRPr lang="en-GB" sz="28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r>
              <a:rPr lang="en-GB" sz="28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2022-2023 </a:t>
            </a:r>
            <a:endParaRPr lang="en-US" sz="2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914400"/>
          </a:xfrm>
        </p:spPr>
        <p:txBody>
          <a:bodyPr>
            <a:normAutofit fontScale="90000"/>
          </a:bodyPr>
          <a:lstStyle/>
          <a:p>
            <a:r>
              <a:rPr lang="en-US" b="1" dirty="0">
                <a:solidFill>
                  <a:srgbClr val="0070C0"/>
                </a:solidFill>
              </a:rPr>
              <a:t>Farm Housing</a:t>
            </a:r>
            <a:br>
              <a:rPr lang="en-US" dirty="0">
                <a:solidFill>
                  <a:srgbClr val="0070C0"/>
                </a:solidFill>
              </a:rPr>
            </a:br>
            <a:endParaRPr lang="en-US" dirty="0">
              <a:solidFill>
                <a:srgbClr val="0070C0"/>
              </a:solidFill>
            </a:endParaRPr>
          </a:p>
        </p:txBody>
      </p:sp>
      <p:sp>
        <p:nvSpPr>
          <p:cNvPr id="3" name="Content Placeholder 2"/>
          <p:cNvSpPr>
            <a:spLocks noGrp="1"/>
          </p:cNvSpPr>
          <p:nvPr>
            <p:ph idx="1"/>
          </p:nvPr>
        </p:nvSpPr>
        <p:spPr>
          <a:xfrm>
            <a:off x="0" y="914400"/>
            <a:ext cx="9144000" cy="5943600"/>
          </a:xfrm>
        </p:spPr>
        <p:txBody>
          <a:bodyPr>
            <a:normAutofit fontScale="92500" lnSpcReduction="20000"/>
          </a:bodyPr>
          <a:lstStyle/>
          <a:p>
            <a:pPr>
              <a:buNone/>
            </a:pPr>
            <a:r>
              <a:rPr lang="en-US" sz="4100" b="1" dirty="0">
                <a:solidFill>
                  <a:srgbClr val="FF0000"/>
                </a:solidFill>
              </a:rPr>
              <a:t>   The most important points before Chick Arrival</a:t>
            </a:r>
            <a:endParaRPr lang="en-US" dirty="0"/>
          </a:p>
          <a:p>
            <a:r>
              <a:rPr lang="en-US" b="1" dirty="0"/>
              <a:t>1-</a:t>
            </a:r>
            <a:r>
              <a:rPr lang="en-US" dirty="0"/>
              <a:t>  </a:t>
            </a:r>
            <a:r>
              <a:rPr lang="en-US" sz="4100" dirty="0"/>
              <a:t>Provide chicks with </a:t>
            </a:r>
            <a:r>
              <a:rPr lang="en-US" sz="4100" dirty="0" err="1"/>
              <a:t>biosecure</a:t>
            </a:r>
            <a:r>
              <a:rPr lang="en-US" sz="4100" dirty="0"/>
              <a:t>, clean housing </a:t>
            </a:r>
            <a:r>
              <a:rPr lang="en-US" sz="3800" dirty="0"/>
              <a:t>Micro-organisms in relation to disinfectant and acidity (residues of soap).</a:t>
            </a:r>
          </a:p>
          <a:p>
            <a:r>
              <a:rPr lang="en-US" sz="3800" b="1" dirty="0"/>
              <a:t>2-</a:t>
            </a:r>
            <a:r>
              <a:rPr lang="en-US" sz="3800" dirty="0"/>
              <a:t>  Arrange equipment to enable the chicks to access water and feed easily upon arrival.</a:t>
            </a:r>
          </a:p>
          <a:p>
            <a:r>
              <a:rPr lang="en-US" sz="3800" b="1" dirty="0"/>
              <a:t>3-</a:t>
            </a:r>
            <a:r>
              <a:rPr lang="en-US" sz="3800" dirty="0"/>
              <a:t>  Feed should be a sieved crumb with no dust.</a:t>
            </a:r>
          </a:p>
          <a:p>
            <a:r>
              <a:rPr lang="en-US" sz="3800" b="1" dirty="0"/>
              <a:t>4-</a:t>
            </a:r>
            <a:r>
              <a:rPr lang="en-US" sz="3800" dirty="0"/>
              <a:t>  Chicks should not have to move more than 1m to find water or feed in the first 24 hours.</a:t>
            </a:r>
          </a:p>
          <a:p>
            <a:r>
              <a:rPr lang="en-US" sz="3800" b="1" dirty="0"/>
              <a:t>5-</a:t>
            </a:r>
            <a:r>
              <a:rPr lang="en-US" sz="3800" dirty="0"/>
              <a:t>  Position supplementary feeders and drinkers near the main feeding and drinking systems.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Autofit/>
          </a:bodyPr>
          <a:lstStyle/>
          <a:p>
            <a:r>
              <a:rPr lang="en-US" sz="2800" b="1" dirty="0"/>
              <a:t>6-</a:t>
            </a:r>
            <a:r>
              <a:rPr lang="en-US" sz="2800" dirty="0"/>
              <a:t>  Pre-heat the house and stabilized temperature and humidity prior to chick arrival - achieve a floor temperature. Temperature at chick level 33 – 35 ◦C (smaller chicks require higher temperature). The floor under the brooder must be warm and dry to the touch before the chicks arrive this is very important. According to the program.</a:t>
            </a:r>
          </a:p>
          <a:p>
            <a:r>
              <a:rPr lang="en-US" sz="2800" b="1" dirty="0"/>
              <a:t>7-</a:t>
            </a:r>
            <a:r>
              <a:rPr lang="en-US" sz="2800" dirty="0"/>
              <a:t>  Buy  good quality feed.</a:t>
            </a:r>
          </a:p>
          <a:p>
            <a:r>
              <a:rPr lang="en-US" sz="2800" b="1" dirty="0"/>
              <a:t>8-</a:t>
            </a:r>
            <a:r>
              <a:rPr lang="en-US" sz="2800" dirty="0"/>
              <a:t>  Make sure there’s plenty of light for the chicks to see by. They can’t eat or drink in the dark.</a:t>
            </a:r>
          </a:p>
          <a:p>
            <a:r>
              <a:rPr lang="en-US" sz="2800" b="1" dirty="0"/>
              <a:t>9-</a:t>
            </a:r>
            <a:r>
              <a:rPr lang="en-US" sz="2800" dirty="0"/>
              <a:t>  Neutralizing substances (Removal) of substances (dirt, Insects, mouse, cat …</a:t>
            </a:r>
            <a:r>
              <a:rPr lang="en-US" sz="2800" dirty="0" err="1"/>
              <a:t>etl</a:t>
            </a:r>
            <a:r>
              <a:rPr lang="en-US" sz="2800" dirty="0"/>
              <a:t>.)</a:t>
            </a:r>
          </a:p>
          <a:p>
            <a:pPr>
              <a:buNone/>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The most important points when the Chicks Arrive</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0" y="1371600"/>
            <a:ext cx="9144000" cy="5257800"/>
          </a:xfrm>
        </p:spPr>
        <p:txBody>
          <a:bodyPr>
            <a:noAutofit/>
          </a:bodyPr>
          <a:lstStyle/>
          <a:p>
            <a:r>
              <a:rPr lang="en-US" sz="2800" b="1" dirty="0"/>
              <a:t>1-</a:t>
            </a:r>
            <a:r>
              <a:rPr lang="en-US" sz="2800" dirty="0"/>
              <a:t>  Do not leave chicks in boxes!!!Unload and place chicks quickly.</a:t>
            </a:r>
          </a:p>
          <a:p>
            <a:r>
              <a:rPr lang="en-US" sz="2800" b="1" dirty="0"/>
              <a:t>2-</a:t>
            </a:r>
            <a:r>
              <a:rPr lang="en-US" sz="2800" dirty="0"/>
              <a:t>   Ensure feed and water is available immediately.</a:t>
            </a:r>
          </a:p>
          <a:p>
            <a:r>
              <a:rPr lang="en-US" sz="2800" b="1" dirty="0"/>
              <a:t>3-</a:t>
            </a:r>
            <a:r>
              <a:rPr lang="en-US" sz="2800" dirty="0"/>
              <a:t>   Light intensity should be &gt;20 </a:t>
            </a:r>
            <a:r>
              <a:rPr lang="en-US" sz="2800" dirty="0" err="1"/>
              <a:t>lux</a:t>
            </a:r>
            <a:r>
              <a:rPr lang="en-US" sz="2800" dirty="0"/>
              <a:t> to stimulate chick activity.</a:t>
            </a:r>
          </a:p>
          <a:p>
            <a:r>
              <a:rPr lang="en-US" sz="2800" b="1" dirty="0"/>
              <a:t>4-</a:t>
            </a:r>
            <a:r>
              <a:rPr lang="en-US" sz="2800" dirty="0"/>
              <a:t>   Allow chicks to settle for 1-2 hours then check </a:t>
            </a:r>
            <a:r>
              <a:rPr lang="en-US" sz="2800" dirty="0" err="1"/>
              <a:t>behaviour</a:t>
            </a:r>
            <a:r>
              <a:rPr lang="en-US" sz="2800" dirty="0"/>
              <a:t>..</a:t>
            </a:r>
          </a:p>
          <a:p>
            <a:r>
              <a:rPr lang="en-US" sz="2800" b="1" dirty="0"/>
              <a:t>5- </a:t>
            </a:r>
            <a:r>
              <a:rPr lang="en-US" sz="2800" dirty="0"/>
              <a:t> If you fetch the chicks from the Post Office, run the heater in your car to keep them warm on the drive home if the weather is cool. If it’s warm, keep the chick box out of the sun.</a:t>
            </a:r>
          </a:p>
          <a:p>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4525963"/>
          </a:xfrm>
        </p:spPr>
        <p:txBody>
          <a:bodyPr>
            <a:noAutofit/>
          </a:bodyPr>
          <a:lstStyle/>
          <a:p>
            <a:pPr>
              <a:buNone/>
            </a:pPr>
            <a:endParaRPr lang="en-US" sz="2400" dirty="0"/>
          </a:p>
          <a:p>
            <a:r>
              <a:rPr lang="en-US" sz="2400" b="1" dirty="0"/>
              <a:t>6- </a:t>
            </a:r>
            <a:r>
              <a:rPr lang="en-US" sz="2400" dirty="0"/>
              <a:t> Place the chicks under the brooder without delay. Don’t leave the brooder house door open any more than absolutely necessary. Commercial chicken farmers simply turn the chick boxes upside down to dump the chicks under the brooders. This doesn’t harm them, and gets them where it’s warm with a minimum of delay.</a:t>
            </a:r>
          </a:p>
          <a:p>
            <a:r>
              <a:rPr lang="en-US" sz="2400" b="1" dirty="0"/>
              <a:t>7- </a:t>
            </a:r>
            <a:r>
              <a:rPr lang="en-US" sz="2400" dirty="0"/>
              <a:t> Give the chicks warm water to drink immediately in quart-jar </a:t>
            </a:r>
            <a:r>
              <a:rPr lang="en-US" sz="2400" dirty="0" err="1"/>
              <a:t>waterers</a:t>
            </a:r>
            <a:r>
              <a:rPr lang="en-US" sz="2400" dirty="0"/>
              <a:t>, with at least one </a:t>
            </a:r>
            <a:r>
              <a:rPr lang="en-US" sz="2400" dirty="0" err="1"/>
              <a:t>waterer</a:t>
            </a:r>
            <a:r>
              <a:rPr lang="en-US" sz="2400" dirty="0"/>
              <a:t> for every 25 chicks. One </a:t>
            </a:r>
            <a:r>
              <a:rPr lang="en-US" sz="2400" dirty="0" err="1"/>
              <a:t>waterer</a:t>
            </a:r>
            <a:r>
              <a:rPr lang="en-US" sz="2400" dirty="0"/>
              <a:t> per 15 chicks is better. After chilling, dehydration is your biggest worry.</a:t>
            </a:r>
          </a:p>
          <a:p>
            <a:r>
              <a:rPr lang="en-US" sz="2400" b="1" dirty="0"/>
              <a:t>8- </a:t>
            </a:r>
            <a:r>
              <a:rPr lang="en-US" sz="2400" dirty="0"/>
              <a:t> Give the chicks feed in the first feeders either immediately or after three hours (opinions vary). The 3-hour delay is </a:t>
            </a:r>
            <a:r>
              <a:rPr lang="en-US" sz="2400" dirty="0" err="1"/>
              <a:t>intendedto</a:t>
            </a:r>
            <a:r>
              <a:rPr lang="en-US" sz="2400" dirty="0"/>
              <a:t> get the dehydration problem taken care of before the issue becomes complicated by feed. First feeders can be egg flats (1 for every 50 chicks), plastic cafeteria trays (1 for every 50 chicks), or the lid or bottom of the box the chicks arrived in.</a:t>
            </a:r>
          </a:p>
          <a:p>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493</Words>
  <Application>Microsoft Office PowerPoint</Application>
  <PresentationFormat>On-screen Show (4:3)</PresentationFormat>
  <Paragraphs>26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Lecture Poultry project </vt:lpstr>
      <vt:lpstr>Farm Housing </vt:lpstr>
      <vt:lpstr>PowerPoint Presentation</vt:lpstr>
      <vt:lpstr>The most important points when the Chicks Arrive </vt:lpstr>
      <vt:lpstr>PowerPoint Presentation</vt:lpstr>
    </vt:vector>
  </TitlesOfParts>
  <Company>Shamfuture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Poultry hatcheries &amp; injection</dc:title>
  <dc:creator>Shamfuture</dc:creator>
  <cp:lastModifiedBy>SnapShot.PC</cp:lastModifiedBy>
  <cp:revision>7</cp:revision>
  <dcterms:created xsi:type="dcterms:W3CDTF">2021-06-11T23:46:02Z</dcterms:created>
  <dcterms:modified xsi:type="dcterms:W3CDTF">2023-05-28T23:02:51Z</dcterms:modified>
</cp:coreProperties>
</file>