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1" d="100"/>
          <a:sy n="71" d="100"/>
        </p:scale>
        <p:origin x="-702"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586B75A-687E-405C-8A0B-8D00578BA2C3}" type="datetimeFigureOut">
              <a:rPr lang="en-US" smtClean="0"/>
              <a:pPr/>
              <a:t>12/8/2018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44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803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305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592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36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682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153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797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7727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653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474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586B75A-687E-405C-8A0B-8D00578BA2C3}" type="datetimeFigureOut">
              <a:rPr lang="en-US" smtClean="0"/>
              <a:pPr/>
              <a:t>12/8/2018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322788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4415CF-7F3A-41D6-AF9C-9AE15769D82D}"/>
              </a:ext>
            </a:extLst>
          </p:cNvPr>
          <p:cNvSpPr>
            <a:spLocks noGrp="1"/>
          </p:cNvSpPr>
          <p:nvPr>
            <p:ph type="ctrTitle"/>
          </p:nvPr>
        </p:nvSpPr>
        <p:spPr/>
        <p:txBody>
          <a:bodyPr/>
          <a:lstStyle/>
          <a:p>
            <a:r>
              <a:rPr lang="en-US" cap="none" dirty="0">
                <a:effectLst>
                  <a:outerShdw blurRad="38100" dist="38100" dir="2700000" algn="tl">
                    <a:srgbClr val="000000">
                      <a:alpha val="43137"/>
                    </a:srgbClr>
                  </a:outerShdw>
                </a:effectLst>
                <a:latin typeface="Baskerville Old Face" panose="02020602080505020303" pitchFamily="18" charset="0"/>
                <a:ea typeface="Times New Roman" panose="02020603050405020304" pitchFamily="18" charset="0"/>
              </a:rPr>
              <a:t>Bacterial Staining</a:t>
            </a:r>
            <a:endParaRPr lang="en-US" cap="none" dirty="0">
              <a:effectLst>
                <a:outerShdw blurRad="38100" dist="38100" dir="2700000" algn="tl">
                  <a:srgbClr val="000000">
                    <a:alpha val="43137"/>
                  </a:srgbClr>
                </a:outerShdw>
              </a:effectLst>
              <a:latin typeface="Baskerville Old Face" panose="02020602080505020303" pitchFamily="18" charset="0"/>
            </a:endParaRPr>
          </a:p>
        </p:txBody>
      </p:sp>
      <p:sp>
        <p:nvSpPr>
          <p:cNvPr id="3" name="Subtitle 2">
            <a:extLst>
              <a:ext uri="{FF2B5EF4-FFF2-40B4-BE49-F238E27FC236}">
                <a16:creationId xmlns="" xmlns:a16="http://schemas.microsoft.com/office/drawing/2014/main" id="{2B851B7C-AC94-4606-BB26-62CA2782EA1B}"/>
              </a:ext>
            </a:extLst>
          </p:cNvPr>
          <p:cNvSpPr>
            <a:spLocks noGrp="1"/>
          </p:cNvSpPr>
          <p:nvPr>
            <p:ph type="subTitle" idx="1"/>
          </p:nvPr>
        </p:nvSpPr>
        <p:spPr>
          <a:xfrm>
            <a:off x="4757530" y="590828"/>
            <a:ext cx="2252870" cy="583096"/>
          </a:xfrm>
        </p:spPr>
        <p:txBody>
          <a:bodyPr>
            <a:normAutofit fontScale="92500" lnSpcReduction="10000"/>
          </a:bodyPr>
          <a:lstStyle/>
          <a:p>
            <a:r>
              <a:rPr lang="en-US" sz="4000" b="1" dirty="0">
                <a:effectLst>
                  <a:outerShdw blurRad="38100" dist="38100" dir="2700000" algn="tl">
                    <a:srgbClr val="000000">
                      <a:alpha val="43137"/>
                    </a:srgbClr>
                  </a:outerShdw>
                </a:effectLst>
                <a:latin typeface="Baskerville Old Face" panose="02020602080505020303" pitchFamily="18" charset="0"/>
              </a:rPr>
              <a:t>Lab</a:t>
            </a:r>
            <a:r>
              <a:rPr lang="en-US" sz="4000" b="1" dirty="0">
                <a:latin typeface="Baskerville Old Face" panose="02020602080505020303" pitchFamily="18" charset="0"/>
              </a:rPr>
              <a:t> </a:t>
            </a:r>
            <a:r>
              <a:rPr lang="en-US" sz="4000" b="1" dirty="0" smtClean="0">
                <a:effectLst>
                  <a:outerShdw blurRad="38100" dist="38100" dir="2700000" algn="tl">
                    <a:srgbClr val="000000">
                      <a:alpha val="43137"/>
                    </a:srgbClr>
                  </a:outerShdw>
                </a:effectLst>
                <a:latin typeface="Baskerville Old Face" panose="02020602080505020303" pitchFamily="18" charset="0"/>
              </a:rPr>
              <a:t>9</a:t>
            </a:r>
            <a:endParaRPr lang="en-US" sz="40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41437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2802204E-4FE6-42AF-AF66-0972E975E5D3}"/>
              </a:ext>
            </a:extLst>
          </p:cNvPr>
          <p:cNvSpPr/>
          <p:nvPr/>
        </p:nvSpPr>
        <p:spPr>
          <a:xfrm>
            <a:off x="248064" y="259867"/>
            <a:ext cx="11506613" cy="3096297"/>
          </a:xfrm>
          <a:prstGeom prst="rect">
            <a:avLst/>
          </a:prstGeom>
        </p:spPr>
        <p:txBody>
          <a:bodyPr wrap="square">
            <a:spAutoFit/>
          </a:bodyPr>
          <a:lstStyle/>
          <a:p>
            <a:pPr indent="457200" algn="just">
              <a:lnSpc>
                <a:spcPct val="150000"/>
              </a:lnSpc>
              <a:spcAft>
                <a:spcPts val="1000"/>
              </a:spcAft>
            </a:pPr>
            <a:r>
              <a:rPr lang="en-US" sz="3200"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Bacterial cells are usually colorless because cytoplasm for the most part, is transparent. Since the bacteria are colorless, it is almost essential to add a stain to make </a:t>
            </a:r>
            <a:endParaRPr lang="en-US" sz="3200" dirty="0" smtClean="0">
              <a:solidFill>
                <a:srgbClr val="333333"/>
              </a:solidFill>
              <a:latin typeface="Times New Roman" panose="02020603050405020304" pitchFamily="18" charset="0"/>
              <a:ea typeface="Times New Roman" panose="02020603050405020304" pitchFamily="18" charset="0"/>
              <a:cs typeface="Arial" panose="020B0604020202020204" pitchFamily="34" charset="0"/>
            </a:endParaRPr>
          </a:p>
          <a:p>
            <a:pPr indent="457200" algn="just">
              <a:lnSpc>
                <a:spcPct val="150000"/>
              </a:lnSpc>
              <a:spcAft>
                <a:spcPts val="1000"/>
              </a:spcAft>
            </a:pPr>
            <a:r>
              <a:rPr lang="en-US" sz="3200" dirty="0" smtClean="0">
                <a:solidFill>
                  <a:srgbClr val="333333"/>
                </a:solidFill>
                <a:latin typeface="Times New Roman" panose="02020603050405020304" pitchFamily="18" charset="0"/>
                <a:ea typeface="Times New Roman" panose="02020603050405020304" pitchFamily="18" charset="0"/>
                <a:cs typeface="Arial" panose="020B0604020202020204" pitchFamily="34" charset="0"/>
              </a:rPr>
              <a:t>the bacteria more visible.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026" name="Picture 2" descr="Image result for bacterial cell">
            <a:extLst>
              <a:ext uri="{FF2B5EF4-FFF2-40B4-BE49-F238E27FC236}">
                <a16:creationId xmlns="" xmlns:a16="http://schemas.microsoft.com/office/drawing/2014/main" id="{8BFAC78D-FB60-484A-A3B8-B5E661794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678" y="1694466"/>
            <a:ext cx="6285258" cy="490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5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yourarticlelibrary.com/wp-content/uploads/2014/02/clip_image00812.jpg">
            <a:extLst>
              <a:ext uri="{FF2B5EF4-FFF2-40B4-BE49-F238E27FC236}">
                <a16:creationId xmlns="" xmlns:a16="http://schemas.microsoft.com/office/drawing/2014/main" id="{442BE304-E53E-472C-8AEB-A7C03900F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43" y="241714"/>
            <a:ext cx="11786122" cy="641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F1390311-F052-474E-B68B-BB925A41382F}"/>
              </a:ext>
            </a:extLst>
          </p:cNvPr>
          <p:cNvSpPr/>
          <p:nvPr/>
        </p:nvSpPr>
        <p:spPr>
          <a:xfrm>
            <a:off x="3511826" y="6228522"/>
            <a:ext cx="1537252" cy="357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98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B5E8EDE-B582-46A3-9AA3-2CC2A5712D6D}"/>
              </a:ext>
            </a:extLst>
          </p:cNvPr>
          <p:cNvSpPr/>
          <p:nvPr/>
        </p:nvSpPr>
        <p:spPr>
          <a:xfrm>
            <a:off x="477077" y="366351"/>
            <a:ext cx="11304105" cy="5976060"/>
          </a:xfrm>
          <a:prstGeom prst="rect">
            <a:avLst/>
          </a:prstGeom>
        </p:spPr>
        <p:txBody>
          <a:bodyPr wrap="square">
            <a:spAutoFit/>
          </a:bodyPr>
          <a:lstStyle/>
          <a:p>
            <a:pPr algn="just">
              <a:lnSpc>
                <a:spcPct val="115000"/>
              </a:lnSpc>
              <a:spcAft>
                <a:spcPts val="1000"/>
              </a:spcAft>
            </a:pPr>
            <a:r>
              <a:rPr lang="en-US" sz="3200" b="1" dirty="0">
                <a:solidFill>
                  <a:schemeClr val="accent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Simple stain techniques:</a:t>
            </a:r>
          </a:p>
          <a:p>
            <a:pPr algn="just">
              <a:lnSpc>
                <a:spcPct val="115000"/>
              </a:lnSpc>
              <a:spcAft>
                <a:spcPts val="1000"/>
              </a:spcAft>
            </a:pPr>
            <a:r>
              <a:rPr lang="en-US" sz="3200"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	Staining can be performed with basic dyes such as crystal violet or methylene blue, positively charged dyes that are attracted to the negatively charged materials of the microbial cytoplasm. Such a procedure is the </a:t>
            </a:r>
            <a:r>
              <a:rPr lang="en-US" sz="3200" b="1" dirty="0">
                <a:solidFill>
                  <a:schemeClr val="accent2"/>
                </a:solidFill>
                <a:latin typeface="Times New Roman" panose="02020603050405020304" pitchFamily="18" charset="0"/>
                <a:ea typeface="Times New Roman" panose="02020603050405020304" pitchFamily="18" charset="0"/>
                <a:cs typeface="Arial" panose="020B0604020202020204" pitchFamily="34" charset="0"/>
              </a:rPr>
              <a:t>positive</a:t>
            </a:r>
            <a:r>
              <a:rPr lang="en-US" sz="3200" dirty="0">
                <a:solidFill>
                  <a:schemeClr val="accent2"/>
                </a:solidFill>
                <a:latin typeface="Times New Roman" panose="02020603050405020304" pitchFamily="18" charset="0"/>
                <a:ea typeface="Times New Roman" panose="02020603050405020304" pitchFamily="18" charset="0"/>
                <a:cs typeface="Arial" panose="020B0604020202020204" pitchFamily="34" charset="0"/>
              </a:rPr>
              <a:t> </a:t>
            </a:r>
            <a:r>
              <a:rPr lang="en-US" sz="3200" b="1" dirty="0">
                <a:solidFill>
                  <a:schemeClr val="accent2"/>
                </a:solidFill>
                <a:latin typeface="Times New Roman" panose="02020603050405020304" pitchFamily="18" charset="0"/>
                <a:ea typeface="Times New Roman" panose="02020603050405020304" pitchFamily="18" charset="0"/>
                <a:cs typeface="Arial" panose="020B0604020202020204" pitchFamily="34" charset="0"/>
              </a:rPr>
              <a:t>stain procedure</a:t>
            </a:r>
            <a:r>
              <a:rPr lang="en-US" sz="3200" b="1"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a:t>
            </a:r>
            <a:r>
              <a:rPr lang="en-US" sz="3200"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 </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3200"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	An alternative is to use a dye such as </a:t>
            </a:r>
            <a:r>
              <a:rPr lang="en-US" sz="3200" dirty="0" err="1" smtClean="0">
                <a:solidFill>
                  <a:srgbClr val="333333"/>
                </a:solidFill>
                <a:latin typeface="Times New Roman" panose="02020603050405020304" pitchFamily="18" charset="0"/>
                <a:ea typeface="Times New Roman" panose="02020603050405020304" pitchFamily="18" charset="0"/>
                <a:cs typeface="Arial" panose="020B0604020202020204" pitchFamily="34" charset="0"/>
              </a:rPr>
              <a:t>nigrosine</a:t>
            </a:r>
            <a:r>
              <a:rPr lang="en-US" sz="3200" dirty="0" smtClean="0">
                <a:solidFill>
                  <a:srgbClr val="333333"/>
                </a:solidFill>
                <a:latin typeface="Times New Roman" panose="02020603050405020304" pitchFamily="18" charset="0"/>
                <a:ea typeface="Times New Roman" panose="02020603050405020304" pitchFamily="18" charset="0"/>
                <a:cs typeface="Arial" panose="020B0604020202020204" pitchFamily="34" charset="0"/>
              </a:rPr>
              <a:t> </a:t>
            </a:r>
            <a:r>
              <a:rPr lang="en-US" sz="3200"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or Congo red, acidic, negatively charged dyes. They are repelled by the negatively charged cytoplasm and gather around the cells, leaving the cells clear and unstained. This technique is called the </a:t>
            </a:r>
            <a:r>
              <a:rPr lang="en-US" sz="3200" b="1" dirty="0">
                <a:solidFill>
                  <a:schemeClr val="accent2"/>
                </a:solidFill>
                <a:latin typeface="Times New Roman" panose="02020603050405020304" pitchFamily="18" charset="0"/>
                <a:ea typeface="Times New Roman" panose="02020603050405020304" pitchFamily="18" charset="0"/>
                <a:cs typeface="Arial" panose="020B0604020202020204" pitchFamily="34" charset="0"/>
              </a:rPr>
              <a:t>negative stain technique</a:t>
            </a:r>
            <a:r>
              <a:rPr lang="en-US" sz="3200" b="1" dirty="0">
                <a:solidFill>
                  <a:srgbClr val="333333"/>
                </a:solidFill>
                <a:latin typeface="Times New Roman" panose="02020603050405020304" pitchFamily="18" charset="0"/>
                <a:ea typeface="Times New Roman" panose="02020603050405020304" pitchFamily="18" charset="0"/>
                <a:cs typeface="Arial" panose="020B0604020202020204" pitchFamily="34" charset="0"/>
              </a:rPr>
              <a:t>.</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1848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4AC9A30-5345-4CFA-8478-3E42FF4DDB64}"/>
              </a:ext>
            </a:extLst>
          </p:cNvPr>
          <p:cNvSpPr/>
          <p:nvPr/>
        </p:nvSpPr>
        <p:spPr>
          <a:xfrm>
            <a:off x="291547" y="157816"/>
            <a:ext cx="11357113" cy="6542368"/>
          </a:xfrm>
          <a:prstGeom prst="rect">
            <a:avLst/>
          </a:prstGeom>
        </p:spPr>
        <p:txBody>
          <a:bodyPr wrap="square">
            <a:spAutoFit/>
          </a:bodyPr>
          <a:lstStyle/>
          <a:p>
            <a:pPr algn="just">
              <a:lnSpc>
                <a:spcPct val="115000"/>
              </a:lnSpc>
              <a:spcAft>
                <a:spcPts val="1000"/>
              </a:spcAft>
            </a:pPr>
            <a:r>
              <a:rPr lang="en-US" sz="3200" b="1" dirty="0">
                <a:solidFill>
                  <a:schemeClr val="accent4"/>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We most often use:</a:t>
            </a:r>
            <a:endParaRPr lang="en-US" sz="3200" b="1" dirty="0">
              <a:solidFill>
                <a:schemeClr val="accent4"/>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1- </a:t>
            </a:r>
            <a:r>
              <a:rPr lang="en-US" sz="32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Basic stains </a:t>
            </a:r>
            <a:r>
              <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to examine bacteria. Basic stains, due to their positive charge will bind electrostatically to negatively charged molecules such as many polysaccharides, proteins and nucleic acids. Some commonly encountered basic stains are crystal violet, safranin (a red dye) and methylene blue. Basic stains may be used alone (a simple stain) or in combination (differential stain) depending on the experiment involved.</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2- </a:t>
            </a:r>
            <a:r>
              <a:rPr lang="en-US" sz="32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Acid stains </a:t>
            </a:r>
            <a:r>
              <a:rPr lang="en-US"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bind to positively charged molecules which are much less common, meaning acidic stains are used only for special purposes.</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6883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a:extLst>
              <a:ext uri="{FF2B5EF4-FFF2-40B4-BE49-F238E27FC236}">
                <a16:creationId xmlns="" xmlns:a16="http://schemas.microsoft.com/office/drawing/2014/main" id="{7A3FAC0E-9673-4A23-9D53-DCC104D71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04" t="14423" r="19095" b="9109"/>
          <a:stretch>
            <a:fillRect/>
          </a:stretch>
        </p:blipFill>
        <p:spPr bwMode="auto">
          <a:xfrm>
            <a:off x="4244972" y="285832"/>
            <a:ext cx="7456697" cy="628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Picture 1">
            <a:extLst>
              <a:ext uri="{FF2B5EF4-FFF2-40B4-BE49-F238E27FC236}">
                <a16:creationId xmlns="" xmlns:a16="http://schemas.microsoft.com/office/drawing/2014/main" id="{5F262AF7-997E-40C8-B4C8-96BFFAF05B31}"/>
              </a:ext>
            </a:extLst>
          </p:cNvPr>
          <p:cNvPicPr>
            <a:picLocks noChangeAspect="1"/>
          </p:cNvPicPr>
          <p:nvPr/>
        </p:nvPicPr>
        <p:blipFill>
          <a:blip r:embed="rId3"/>
          <a:stretch>
            <a:fillRect/>
          </a:stretch>
        </p:blipFill>
        <p:spPr>
          <a:xfrm>
            <a:off x="490331" y="3063333"/>
            <a:ext cx="4002023" cy="731334"/>
          </a:xfrm>
          <a:prstGeom prst="rect">
            <a:avLst/>
          </a:prstGeom>
        </p:spPr>
      </p:pic>
    </p:spTree>
    <p:extLst>
      <p:ext uri="{BB962C8B-B14F-4D97-AF65-F5344CB8AC3E}">
        <p14:creationId xmlns:p14="http://schemas.microsoft.com/office/powerpoint/2010/main" val="13467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http://www.microscopescience.com/ms-files/images/Slide-negative-staining-technique-spreader-slide.jpg">
            <a:extLst>
              <a:ext uri="{FF2B5EF4-FFF2-40B4-BE49-F238E27FC236}">
                <a16:creationId xmlns="" xmlns:a16="http://schemas.microsoft.com/office/drawing/2014/main" id="{CC54E42B-6455-491A-BD22-D227524E1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74"/>
          <a:stretch>
            <a:fillRect/>
          </a:stretch>
        </p:blipFill>
        <p:spPr bwMode="auto">
          <a:xfrm>
            <a:off x="1951790" y="296310"/>
            <a:ext cx="9957497" cy="635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 xmlns:a16="http://schemas.microsoft.com/office/drawing/2014/main" id="{2F2C4168-9B9D-4C17-9A14-69EF18D4F074}"/>
              </a:ext>
            </a:extLst>
          </p:cNvPr>
          <p:cNvPicPr>
            <a:picLocks noChangeAspect="1"/>
          </p:cNvPicPr>
          <p:nvPr/>
        </p:nvPicPr>
        <p:blipFill>
          <a:blip r:embed="rId3"/>
          <a:stretch>
            <a:fillRect/>
          </a:stretch>
        </p:blipFill>
        <p:spPr>
          <a:xfrm rot="16200000">
            <a:off x="-1547407" y="3064351"/>
            <a:ext cx="5006376" cy="712369"/>
          </a:xfrm>
          <a:prstGeom prst="rect">
            <a:avLst/>
          </a:prstGeom>
        </p:spPr>
      </p:pic>
    </p:spTree>
    <p:extLst>
      <p:ext uri="{BB962C8B-B14F-4D97-AF65-F5344CB8AC3E}">
        <p14:creationId xmlns:p14="http://schemas.microsoft.com/office/powerpoint/2010/main" val="173133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195139-8562-48CC-9E0E-8908F735955D}"/>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Baskerville Old Face" panose="02020602080505020303" pitchFamily="18" charset="0"/>
              </a:rPr>
              <a:t>Bacterial staining</a:t>
            </a:r>
          </a:p>
        </p:txBody>
      </p:sp>
      <p:sp>
        <p:nvSpPr>
          <p:cNvPr id="3" name="Text Placeholder 2">
            <a:extLst>
              <a:ext uri="{FF2B5EF4-FFF2-40B4-BE49-F238E27FC236}">
                <a16:creationId xmlns="" xmlns:a16="http://schemas.microsoft.com/office/drawing/2014/main" id="{E8F89B9D-4038-4F24-B398-C0F6F4FC7C39}"/>
              </a:ext>
            </a:extLst>
          </p:cNvPr>
          <p:cNvSpPr>
            <a:spLocks noGrp="1"/>
          </p:cNvSpPr>
          <p:nvPr>
            <p:ph type="body" idx="1"/>
          </p:nvPr>
        </p:nvSpPr>
        <p:spPr/>
        <p:txBody>
          <a:bodyPr/>
          <a:lstStyle/>
          <a:p>
            <a:pPr algn="ctr"/>
            <a:r>
              <a:rPr lang="en-US" dirty="0">
                <a:effectLst>
                  <a:outerShdw blurRad="38100" dist="38100" dir="2700000" algn="tl">
                    <a:srgbClr val="000000">
                      <a:alpha val="43137"/>
                    </a:srgbClr>
                  </a:outerShdw>
                </a:effectLst>
              </a:rPr>
              <a:t>Negative Staining</a:t>
            </a:r>
          </a:p>
        </p:txBody>
      </p:sp>
      <p:pic>
        <p:nvPicPr>
          <p:cNvPr id="12" name="Content Placeholder 11">
            <a:extLst>
              <a:ext uri="{FF2B5EF4-FFF2-40B4-BE49-F238E27FC236}">
                <a16:creationId xmlns="" xmlns:a16="http://schemas.microsoft.com/office/drawing/2014/main" id="{20A88730-D269-4D76-A2B4-D3D8FDF2FB4D}"/>
              </a:ext>
            </a:extLst>
          </p:cNvPr>
          <p:cNvPicPr>
            <a:picLocks noGrp="1" noChangeAspect="1"/>
          </p:cNvPicPr>
          <p:nvPr>
            <p:ph sz="half" idx="2"/>
          </p:nvPr>
        </p:nvPicPr>
        <p:blipFill>
          <a:blip r:embed="rId2"/>
          <a:stretch>
            <a:fillRect/>
          </a:stretch>
        </p:blipFill>
        <p:spPr>
          <a:xfrm>
            <a:off x="1267995" y="2720975"/>
            <a:ext cx="4504572" cy="3384550"/>
          </a:xfrm>
        </p:spPr>
      </p:pic>
      <p:sp>
        <p:nvSpPr>
          <p:cNvPr id="5" name="Text Placeholder 4">
            <a:extLst>
              <a:ext uri="{FF2B5EF4-FFF2-40B4-BE49-F238E27FC236}">
                <a16:creationId xmlns="" xmlns:a16="http://schemas.microsoft.com/office/drawing/2014/main" id="{E66491DE-BE3A-4C07-BDEC-10F8F2503EDA}"/>
              </a:ext>
            </a:extLst>
          </p:cNvPr>
          <p:cNvSpPr>
            <a:spLocks noGrp="1"/>
          </p:cNvSpPr>
          <p:nvPr>
            <p:ph type="body" sz="quarter" idx="3"/>
          </p:nvPr>
        </p:nvSpPr>
        <p:spPr/>
        <p:txBody>
          <a:bodyPr/>
          <a:lstStyle/>
          <a:p>
            <a:pPr algn="ctr"/>
            <a:r>
              <a:rPr lang="en-US"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Positive Staining</a:t>
            </a:r>
          </a:p>
        </p:txBody>
      </p:sp>
      <p:pic>
        <p:nvPicPr>
          <p:cNvPr id="10" name="Content Placeholder 9">
            <a:extLst>
              <a:ext uri="{FF2B5EF4-FFF2-40B4-BE49-F238E27FC236}">
                <a16:creationId xmlns="" xmlns:a16="http://schemas.microsoft.com/office/drawing/2014/main" id="{3E9FF73F-D212-4B69-A83F-E0EF35A1A284}"/>
              </a:ext>
            </a:extLst>
          </p:cNvPr>
          <p:cNvPicPr>
            <a:picLocks noGrp="1" noChangeAspect="1"/>
          </p:cNvPicPr>
          <p:nvPr>
            <p:ph sz="quarter" idx="4"/>
          </p:nvPr>
        </p:nvPicPr>
        <p:blipFill>
          <a:blip r:embed="rId3"/>
          <a:stretch>
            <a:fillRect/>
          </a:stretch>
        </p:blipFill>
        <p:spPr>
          <a:xfrm>
            <a:off x="6269038" y="2818091"/>
            <a:ext cx="4754562" cy="3185556"/>
          </a:xfrm>
        </p:spPr>
      </p:pic>
    </p:spTree>
    <p:extLst>
      <p:ext uri="{BB962C8B-B14F-4D97-AF65-F5344CB8AC3E}">
        <p14:creationId xmlns:p14="http://schemas.microsoft.com/office/powerpoint/2010/main" val="389486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B3DC61-8C78-47D0-A480-F04C90FB47AF}"/>
              </a:ext>
            </a:extLst>
          </p:cNvPr>
          <p:cNvSpPr>
            <a:spLocks noGrp="1"/>
          </p:cNvSpPr>
          <p:nvPr>
            <p:ph type="ctrTitle"/>
          </p:nvPr>
        </p:nvSpPr>
        <p:spPr>
          <a:xfrm>
            <a:off x="3248063" y="1142999"/>
            <a:ext cx="5344608" cy="1199727"/>
          </a:xfrm>
        </p:spPr>
        <p:txBody>
          <a:bodyPr/>
          <a:lstStyle/>
          <a:p>
            <a:r>
              <a:rPr lang="en-US" cap="none" dirty="0">
                <a:effectLst>
                  <a:outerShdw blurRad="38100" dist="38100" dir="2700000" algn="tl">
                    <a:srgbClr val="000000">
                      <a:alpha val="43137"/>
                    </a:srgbClr>
                  </a:outerShdw>
                </a:effectLst>
                <a:latin typeface="Baskerville Old Face" panose="02020602080505020303" pitchFamily="18" charset="0"/>
              </a:rPr>
              <a:t>Next Lab </a:t>
            </a:r>
          </a:p>
        </p:txBody>
      </p:sp>
      <p:sp>
        <p:nvSpPr>
          <p:cNvPr id="3" name="Subtitle 2">
            <a:extLst>
              <a:ext uri="{FF2B5EF4-FFF2-40B4-BE49-F238E27FC236}">
                <a16:creationId xmlns="" xmlns:a16="http://schemas.microsoft.com/office/drawing/2014/main" id="{4481053E-252C-4430-B0CB-BB03CB7EBFBD}"/>
              </a:ext>
            </a:extLst>
          </p:cNvPr>
          <p:cNvSpPr>
            <a:spLocks noGrp="1"/>
          </p:cNvSpPr>
          <p:nvPr>
            <p:ph type="subTitle" idx="1"/>
          </p:nvPr>
        </p:nvSpPr>
        <p:spPr/>
        <p:txBody>
          <a:bodyPr>
            <a:normAutofit lnSpcReduction="10000"/>
          </a:bodyPr>
          <a:lstStyle/>
          <a:p>
            <a:r>
              <a:rPr lang="en-US" sz="9600" b="1" dirty="0">
                <a:effectLst>
                  <a:outerShdw blurRad="38100" dist="38100" dir="2700000" algn="tl">
                    <a:srgbClr val="000000">
                      <a:alpha val="43137"/>
                    </a:srgbClr>
                  </a:outerShdw>
                </a:effectLst>
                <a:latin typeface="Baskerville Old Face" panose="02020602080505020303" pitchFamily="18" charset="0"/>
              </a:rPr>
              <a:t>Gram staining</a:t>
            </a:r>
          </a:p>
        </p:txBody>
      </p:sp>
    </p:spTree>
    <p:extLst>
      <p:ext uri="{BB962C8B-B14F-4D97-AF65-F5344CB8AC3E}">
        <p14:creationId xmlns:p14="http://schemas.microsoft.com/office/powerpoint/2010/main" val="3434581600"/>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83</TotalTime>
  <Words>160</Words>
  <Application>Microsoft Office PowerPoint</Application>
  <PresentationFormat>Custom</PresentationFormat>
  <Paragraphs>15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Basis</vt:lpstr>
      <vt:lpstr>Bacterial Staining</vt:lpstr>
      <vt:lpstr>PowerPoint Presentation</vt:lpstr>
      <vt:lpstr>PowerPoint Presentation</vt:lpstr>
      <vt:lpstr>PowerPoint Presentation</vt:lpstr>
      <vt:lpstr>PowerPoint Presentation</vt:lpstr>
      <vt:lpstr>PowerPoint Presentation</vt:lpstr>
      <vt:lpstr>PowerPoint Presentation</vt:lpstr>
      <vt:lpstr>Bacterial staining</vt:lpstr>
      <vt:lpstr>Next Lab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Staining</dc:title>
  <dc:creator>saman.ezzlddin@su.edu.krd</dc:creator>
  <cp:lastModifiedBy>SANA</cp:lastModifiedBy>
  <cp:revision>10</cp:revision>
  <dcterms:created xsi:type="dcterms:W3CDTF">2017-11-30T20:50:18Z</dcterms:created>
  <dcterms:modified xsi:type="dcterms:W3CDTF">2018-12-08T21:16:53Z</dcterms:modified>
</cp:coreProperties>
</file>